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ppt/tags/tag9.xml" ContentType="application/vnd.openxmlformats-officedocument.presentationml.tags+xml"/>
  <Override PartName="/ppt/notesSlides/notesSlide8.xml" ContentType="application/vnd.openxmlformats-officedocument.presentationml.notesSlide+xml"/>
  <Override PartName="/ppt/tags/tag10.xml" ContentType="application/vnd.openxmlformats-officedocument.presentationml.tags+xml"/>
  <Override PartName="/ppt/notesSlides/notesSlide9.xml" ContentType="application/vnd.openxmlformats-officedocument.presentationml.notesSlide+xml"/>
  <Override PartName="/ppt/tags/tag11.xml" ContentType="application/vnd.openxmlformats-officedocument.presentationml.tags+xml"/>
  <Override PartName="/ppt/notesSlides/notesSlide10.xml" ContentType="application/vnd.openxmlformats-officedocument.presentationml.notesSlide+xml"/>
  <Override PartName="/ppt/tags/tag12.xml" ContentType="application/vnd.openxmlformats-officedocument.presentationml.tags+xml"/>
  <Override PartName="/ppt/notesSlides/notesSlide11.xml" ContentType="application/vnd.openxmlformats-officedocument.presentationml.notesSlide+xml"/>
  <Override PartName="/ppt/tags/tag13.xml" ContentType="application/vnd.openxmlformats-officedocument.presentationml.tags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353" r:id="rId2"/>
    <p:sldId id="436" r:id="rId3"/>
    <p:sldId id="450" r:id="rId4"/>
    <p:sldId id="444" r:id="rId5"/>
    <p:sldId id="451" r:id="rId6"/>
    <p:sldId id="461" r:id="rId7"/>
    <p:sldId id="470" r:id="rId8"/>
    <p:sldId id="447" r:id="rId9"/>
    <p:sldId id="468" r:id="rId10"/>
    <p:sldId id="466" r:id="rId11"/>
    <p:sldId id="455" r:id="rId12"/>
    <p:sldId id="457" r:id="rId13"/>
  </p:sldIdLst>
  <p:sldSz cx="9144000" cy="6858000" type="screen4x3"/>
  <p:notesSz cx="6734175" cy="9867900"/>
  <p:custDataLst>
    <p:tags r:id="rId15"/>
  </p:custDataLst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FF00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727" autoAdjust="0"/>
  </p:normalViewPr>
  <p:slideViewPr>
    <p:cSldViewPr>
      <p:cViewPr varScale="1">
        <p:scale>
          <a:sx n="85" d="100"/>
          <a:sy n="85" d="100"/>
        </p:scale>
        <p:origin x="1560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143" cy="4933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474" y="0"/>
            <a:ext cx="2918143" cy="4933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DABDD0-5BAB-4711-972C-425B0A30ECCE}" type="datetimeFigureOut">
              <a:rPr kumimoji="1" lang="ja-JP" altLang="en-US" smtClean="0"/>
              <a:pPr/>
              <a:t>2015/11/17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3950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418" y="4687253"/>
            <a:ext cx="5387340" cy="44405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2792"/>
            <a:ext cx="2918143" cy="49339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474" y="9372792"/>
            <a:ext cx="2918143" cy="49339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603AB9-E65A-4826-9999-3B37FE155B6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3848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BE29FC9-2376-4315-8BA3-694634BD570A}" type="slidenum">
              <a:rPr lang="en-US" altLang="ja-JP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altLang="ja-JP" smtClean="0"/>
          </a:p>
        </p:txBody>
      </p:sp>
      <p:sp>
        <p:nvSpPr>
          <p:cNvPr id="38915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6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ja-JP" b="1" smtClean="0"/>
          </a:p>
        </p:txBody>
      </p:sp>
      <p:sp>
        <p:nvSpPr>
          <p:cNvPr id="38917" name="スライド番号プレースホルダ 3"/>
          <p:cNvSpPr txBox="1">
            <a:spLocks noGrp="1"/>
          </p:cNvSpPr>
          <p:nvPr/>
        </p:nvSpPr>
        <p:spPr bwMode="auto">
          <a:xfrm>
            <a:off x="3814474" y="9372792"/>
            <a:ext cx="2918143" cy="493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 eaLnBrk="1" hangingPunct="1"/>
            <a:fld id="{92485A66-D2BF-44EB-B39B-4BC8C3B38D2B}" type="slidenum">
              <a:rPr lang="en-US" altLang="ja-JP" sz="1200">
                <a:latin typeface="Calibri" pitchFamily="34" charset="0"/>
              </a:rPr>
              <a:pPr algn="r" eaLnBrk="1" hangingPunct="1"/>
              <a:t>1</a:t>
            </a:fld>
            <a:endParaRPr lang="en-US" altLang="ja-JP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33126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603AB9-E65A-4826-9999-3B37FE155B61}" type="slidenum">
              <a:rPr kumimoji="1" lang="ja-JP" altLang="en-US" smtClean="0"/>
              <a:pPr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2877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B0A1E4-1A76-42A1-B2B2-5B087D32F2F6}" type="slidenum">
              <a:rPr kumimoji="1" lang="ja-JP" altLang="en-US" smtClean="0"/>
              <a:pPr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032188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ja-JP" altLang="en-US" smtClean="0"/>
          </a:p>
        </p:txBody>
      </p:sp>
      <p:sp>
        <p:nvSpPr>
          <p:cNvPr id="88068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204758F8-CE1F-4C72-BBFE-8157F0C23DFB}" type="slidenum">
              <a:rPr lang="ja-JP" altLang="en-US" smtClean="0"/>
              <a:pPr>
                <a:defRPr/>
              </a:pPr>
              <a:t>12</a:t>
            </a:fld>
            <a:endParaRPr lang="ja-JP" altLang="en-US" smtClean="0"/>
          </a:p>
        </p:txBody>
      </p:sp>
    </p:spTree>
    <p:extLst>
      <p:ext uri="{BB962C8B-B14F-4D97-AF65-F5344CB8AC3E}">
        <p14:creationId xmlns:p14="http://schemas.microsoft.com/office/powerpoint/2010/main" val="10457455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B472ED9-7DC1-4FDC-A3B5-8704D5DF8B86}" type="slidenum">
              <a:rPr lang="ja-JP" altLang="en-US" smtClean="0"/>
              <a:pPr>
                <a:defRPr/>
              </a:pPr>
              <a:t>2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66993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FB3EADC7-7127-4B73-B4C3-8C4969F0AB62}" type="slidenum">
              <a:rPr lang="en-US" altLang="ja-JP" smtClean="0"/>
              <a:pPr>
                <a:defRPr/>
              </a:pPr>
              <a:t>3</a:t>
            </a:fld>
            <a:endParaRPr lang="en-US" altLang="ja-JP" smtClean="0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ja-JP" altLang="ja-JP" smtClean="0">
              <a:ea typeface="ＭＳ Ｐ明朝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984743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603AB9-E65A-4826-9999-3B37FE155B61}" type="slidenum">
              <a:rPr kumimoji="1" lang="ja-JP" altLang="en-US" smtClean="0"/>
              <a:pPr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52864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5CFE4741-B80E-4FFE-A14D-BE5CCA599836}" type="slidenum">
              <a:rPr lang="en-US" altLang="ja-JP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ja-JP" smtClean="0">
              <a:latin typeface="Arial" charset="0"/>
            </a:endParaRPr>
          </a:p>
        </p:txBody>
      </p:sp>
      <p:sp>
        <p:nvSpPr>
          <p:cNvPr id="144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438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ja-JP" altLang="ja-JP" smtClean="0">
              <a:ea typeface="ＭＳ Ｐ明朝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4444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603AB9-E65A-4826-9999-3B37FE155B61}" type="slidenum">
              <a:rPr kumimoji="1" lang="ja-JP" altLang="en-US" smtClean="0"/>
              <a:pPr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52864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603AB9-E65A-4826-9999-3B37FE155B61}" type="slidenum">
              <a:rPr kumimoji="1" lang="ja-JP" altLang="en-US" smtClean="0"/>
              <a:pPr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86329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B0A1E4-1A76-42A1-B2B2-5B087D32F2F6}" type="slidenum">
              <a:rPr kumimoji="1" lang="ja-JP" altLang="en-US" smtClean="0"/>
              <a:pPr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46013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603AB9-E65A-4826-9999-3B37FE155B61}" type="slidenum">
              <a:rPr kumimoji="1" lang="ja-JP" altLang="en-US" smtClean="0"/>
              <a:pPr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17464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2015/11/17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2015/11/17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2015/11/17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7E92FE-45E6-40DE-8902-A79A6EDC92A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2015/11/17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2015/11/17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2015/11/17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2015/11/17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2015/11/17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2015/11/17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2015/11/17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2015/11/17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pPr/>
              <a:t>2015/11/17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1.xml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.xml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slideLayout" Target="../slideLayouts/slideLayout7.xml"/><Relationship Id="rId7" Type="http://schemas.openxmlformats.org/officeDocument/2006/relationships/oleObject" Target="../embeddings/oleObject2.bin"/><Relationship Id="rId2" Type="http://schemas.openxmlformats.org/officeDocument/2006/relationships/tags" Target="../tags/tag6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1.bin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5.wmf"/><Relationship Id="rId2" Type="http://schemas.openxmlformats.org/officeDocument/2006/relationships/tags" Target="../tags/tag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2.wmf"/><Relationship Id="rId4" Type="http://schemas.openxmlformats.org/officeDocument/2006/relationships/notesSlide" Target="../notesSlides/notesSlide6.xml"/><Relationship Id="rId9" Type="http://schemas.openxmlformats.org/officeDocument/2006/relationships/image" Target="../media/image6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8.xml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0.xml"/><Relationship Id="rId4" Type="http://schemas.openxmlformats.org/officeDocument/2006/relationships/image" Target="../media/image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4"/>
          <p:cNvSpPr txBox="1">
            <a:spLocks noChangeArrowheads="1"/>
          </p:cNvSpPr>
          <p:nvPr/>
        </p:nvSpPr>
        <p:spPr bwMode="auto">
          <a:xfrm>
            <a:off x="550660" y="714356"/>
            <a:ext cx="8093306" cy="52322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ja-JP" sz="2800" b="1" dirty="0" smtClean="0"/>
              <a:t>Monopole Transitions in Light Unstable Nuclei</a:t>
            </a:r>
          </a:p>
        </p:txBody>
      </p:sp>
      <p:sp>
        <p:nvSpPr>
          <p:cNvPr id="8195" name="Text Box 5"/>
          <p:cNvSpPr txBox="1">
            <a:spLocks noChangeArrowheads="1"/>
          </p:cNvSpPr>
          <p:nvPr/>
        </p:nvSpPr>
        <p:spPr bwMode="auto">
          <a:xfrm>
            <a:off x="3471116" y="1857364"/>
            <a:ext cx="217245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2800" dirty="0">
                <a:latin typeface="Calibri" pitchFamily="34" charset="0"/>
              </a:rPr>
              <a:t>Makoto </a:t>
            </a:r>
            <a:r>
              <a:rPr lang="en-US" altLang="ja-JP" sz="2800" dirty="0" smtClean="0">
                <a:latin typeface="Calibri" pitchFamily="34" charset="0"/>
              </a:rPr>
              <a:t>Ito</a:t>
            </a:r>
            <a:r>
              <a:rPr lang="en-US" altLang="ja-JP" sz="2800" baseline="30000" dirty="0" smtClean="0">
                <a:latin typeface="Calibri" pitchFamily="34" charset="0"/>
              </a:rPr>
              <a:t>1,2</a:t>
            </a:r>
            <a:endParaRPr lang="en-US" altLang="ja-JP" sz="2800" baseline="30000" dirty="0">
              <a:latin typeface="Calibri" pitchFamily="34" charset="0"/>
            </a:endParaRPr>
          </a:p>
        </p:txBody>
      </p:sp>
      <p:sp>
        <p:nvSpPr>
          <p:cNvPr id="8196" name="テキスト ボックス 5"/>
          <p:cNvSpPr txBox="1">
            <a:spLocks noChangeArrowheads="1"/>
          </p:cNvSpPr>
          <p:nvPr/>
        </p:nvSpPr>
        <p:spPr bwMode="auto">
          <a:xfrm>
            <a:off x="1318338" y="2465366"/>
            <a:ext cx="642201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2000" baseline="30000" dirty="0" smtClean="0">
                <a:latin typeface="Calibri" pitchFamily="34" charset="0"/>
              </a:rPr>
              <a:t>1</a:t>
            </a:r>
            <a:r>
              <a:rPr lang="en-US" altLang="ja-JP" sz="2000" dirty="0" smtClean="0">
                <a:latin typeface="Calibri" pitchFamily="34" charset="0"/>
              </a:rPr>
              <a:t>Department </a:t>
            </a:r>
            <a:r>
              <a:rPr lang="en-US" altLang="ja-JP" sz="2000" dirty="0">
                <a:latin typeface="Calibri" pitchFamily="34" charset="0"/>
              </a:rPr>
              <a:t>of Pure and Applied Physics,  Kansai University</a:t>
            </a:r>
          </a:p>
        </p:txBody>
      </p:sp>
      <p:sp>
        <p:nvSpPr>
          <p:cNvPr id="10" name="テキスト ボックス 5"/>
          <p:cNvSpPr txBox="1">
            <a:spLocks noChangeArrowheads="1"/>
          </p:cNvSpPr>
          <p:nvPr/>
        </p:nvSpPr>
        <p:spPr bwMode="auto">
          <a:xfrm>
            <a:off x="1318338" y="2865476"/>
            <a:ext cx="643573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2000" baseline="30000" dirty="0" smtClean="0">
                <a:latin typeface="Calibri" pitchFamily="34" charset="0"/>
              </a:rPr>
              <a:t>2</a:t>
            </a:r>
            <a:r>
              <a:rPr lang="en-US" altLang="ja-JP" sz="2000" dirty="0" smtClean="0">
                <a:latin typeface="Calibri" pitchFamily="34" charset="0"/>
              </a:rPr>
              <a:t>Rsearch Center of Nuclear Physics (RCNP), Osaka University</a:t>
            </a:r>
            <a:endParaRPr lang="en-US" altLang="ja-JP" sz="2000" dirty="0">
              <a:latin typeface="Calibri" pitchFamily="34" charset="0"/>
            </a:endParaRPr>
          </a:p>
        </p:txBody>
      </p:sp>
      <p:sp>
        <p:nvSpPr>
          <p:cNvPr id="9" name="テキスト ボックス 5"/>
          <p:cNvSpPr txBox="1">
            <a:spLocks noChangeArrowheads="1"/>
          </p:cNvSpPr>
          <p:nvPr/>
        </p:nvSpPr>
        <p:spPr bwMode="auto">
          <a:xfrm>
            <a:off x="2075004" y="3929066"/>
            <a:ext cx="172508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2000" dirty="0">
                <a:latin typeface="Calibri" pitchFamily="34" charset="0"/>
              </a:rPr>
              <a:t>I. </a:t>
            </a:r>
            <a:r>
              <a:rPr lang="en-US" altLang="ja-JP" sz="2000" dirty="0" smtClean="0">
                <a:latin typeface="Calibri" pitchFamily="34" charset="0"/>
              </a:rPr>
              <a:t>Introduction </a:t>
            </a:r>
            <a:endParaRPr lang="en-US" altLang="ja-JP" sz="2000" dirty="0">
              <a:latin typeface="Calibri" pitchFamily="34" charset="0"/>
            </a:endParaRPr>
          </a:p>
        </p:txBody>
      </p:sp>
      <p:sp>
        <p:nvSpPr>
          <p:cNvPr id="12" name="テキスト ボックス 7"/>
          <p:cNvSpPr txBox="1">
            <a:spLocks noChangeArrowheads="1"/>
          </p:cNvSpPr>
          <p:nvPr/>
        </p:nvSpPr>
        <p:spPr bwMode="auto">
          <a:xfrm>
            <a:off x="2075554" y="4394364"/>
            <a:ext cx="313996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2000" dirty="0" smtClean="0">
                <a:latin typeface="Calibri" pitchFamily="34" charset="0"/>
              </a:rPr>
              <a:t>II. Previous analysis on </a:t>
            </a:r>
            <a:r>
              <a:rPr lang="en-US" altLang="ja-JP" sz="2000" baseline="30000" dirty="0" smtClean="0">
                <a:latin typeface="Calibri" pitchFamily="34" charset="0"/>
              </a:rPr>
              <a:t>10</a:t>
            </a:r>
            <a:r>
              <a:rPr lang="en-US" altLang="ja-JP" sz="2000" dirty="0" smtClean="0">
                <a:latin typeface="Calibri" pitchFamily="34" charset="0"/>
              </a:rPr>
              <a:t>Be  </a:t>
            </a:r>
            <a:endParaRPr lang="en-US" altLang="ja-JP" sz="2000" dirty="0">
              <a:latin typeface="Calibri" pitchFamily="34" charset="0"/>
            </a:endParaRPr>
          </a:p>
        </p:txBody>
      </p:sp>
      <p:sp>
        <p:nvSpPr>
          <p:cNvPr id="14" name="テキスト ボックス 8"/>
          <p:cNvSpPr txBox="1">
            <a:spLocks noChangeArrowheads="1"/>
          </p:cNvSpPr>
          <p:nvPr/>
        </p:nvSpPr>
        <p:spPr bwMode="auto">
          <a:xfrm>
            <a:off x="2075554" y="5382354"/>
            <a:ext cx="212141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2000" dirty="0" smtClean="0">
                <a:latin typeface="Calibri" pitchFamily="34" charset="0"/>
              </a:rPr>
              <a:t>IV.  Results of </a:t>
            </a:r>
            <a:r>
              <a:rPr lang="en-US" altLang="ja-JP" sz="2000" baseline="30000" dirty="0" smtClean="0">
                <a:latin typeface="Calibri" pitchFamily="34" charset="0"/>
              </a:rPr>
              <a:t>10</a:t>
            </a:r>
            <a:r>
              <a:rPr lang="en-US" altLang="ja-JP" sz="2000" dirty="0" smtClean="0">
                <a:latin typeface="Calibri" pitchFamily="34" charset="0"/>
              </a:rPr>
              <a:t>Be </a:t>
            </a:r>
            <a:endParaRPr lang="en-US" altLang="ja-JP" sz="2000" dirty="0">
              <a:latin typeface="Calibri" pitchFamily="34" charset="0"/>
            </a:endParaRPr>
          </a:p>
        </p:txBody>
      </p:sp>
      <p:sp>
        <p:nvSpPr>
          <p:cNvPr id="17" name="テキスト ボックス 8"/>
          <p:cNvSpPr txBox="1">
            <a:spLocks noChangeArrowheads="1"/>
          </p:cNvSpPr>
          <p:nvPr/>
        </p:nvSpPr>
        <p:spPr bwMode="auto">
          <a:xfrm>
            <a:off x="2075554" y="6382486"/>
            <a:ext cx="352513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2000" dirty="0" smtClean="0">
                <a:latin typeface="Calibri" pitchFamily="34" charset="0"/>
              </a:rPr>
              <a:t>VI.  Summary and </a:t>
            </a:r>
            <a:r>
              <a:rPr lang="en-US" altLang="ja-JP" sz="2000" dirty="0">
                <a:latin typeface="Calibri" pitchFamily="34" charset="0"/>
              </a:rPr>
              <a:t>f</a:t>
            </a:r>
            <a:r>
              <a:rPr lang="en-US" altLang="ja-JP" sz="2000" dirty="0" smtClean="0">
                <a:latin typeface="Calibri" pitchFamily="34" charset="0"/>
              </a:rPr>
              <a:t>uture studies</a:t>
            </a:r>
            <a:endParaRPr lang="en-US" altLang="ja-JP" sz="2000" dirty="0">
              <a:latin typeface="Calibri" pitchFamily="34" charset="0"/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1148014" y="3429000"/>
            <a:ext cx="1119730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Contents</a:t>
            </a:r>
            <a:endParaRPr kumimoji="1" lang="ja-JP" altLang="en-US" sz="2000" dirty="0"/>
          </a:p>
        </p:txBody>
      </p:sp>
      <p:sp>
        <p:nvSpPr>
          <p:cNvPr id="13" name="テキスト ボックス 8"/>
          <p:cNvSpPr txBox="1">
            <a:spLocks noChangeArrowheads="1"/>
          </p:cNvSpPr>
          <p:nvPr/>
        </p:nvSpPr>
        <p:spPr bwMode="auto">
          <a:xfrm>
            <a:off x="2075514" y="5882420"/>
            <a:ext cx="607499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2000" dirty="0" smtClean="0">
                <a:latin typeface="Calibri" pitchFamily="34" charset="0"/>
              </a:rPr>
              <a:t>V</a:t>
            </a:r>
            <a:r>
              <a:rPr lang="en-US" altLang="ja-JP" sz="2000" dirty="0">
                <a:latin typeface="Calibri" pitchFamily="34" charset="0"/>
              </a:rPr>
              <a:t>.  </a:t>
            </a:r>
            <a:r>
              <a:rPr lang="en-US" altLang="ja-JP" sz="2000" dirty="0" smtClean="0">
                <a:latin typeface="Calibri" pitchFamily="34" charset="0"/>
              </a:rPr>
              <a:t> Thomas-</a:t>
            </a:r>
            <a:r>
              <a:rPr lang="en-US" altLang="ja-JP" sz="2000" dirty="0" err="1" smtClean="0">
                <a:latin typeface="Calibri" pitchFamily="34" charset="0"/>
              </a:rPr>
              <a:t>Ehrman</a:t>
            </a:r>
            <a:r>
              <a:rPr lang="en-US" altLang="ja-JP" sz="2000" dirty="0" smtClean="0">
                <a:latin typeface="Calibri" pitchFamily="34" charset="0"/>
              </a:rPr>
              <a:t> shift in mirror systems: </a:t>
            </a:r>
            <a:r>
              <a:rPr lang="en-US" altLang="ja-JP" sz="2000" baseline="30000" dirty="0" smtClean="0">
                <a:latin typeface="Calibri" pitchFamily="34" charset="0"/>
              </a:rPr>
              <a:t>10</a:t>
            </a:r>
            <a:r>
              <a:rPr lang="en-US" altLang="ja-JP" sz="2000" dirty="0" smtClean="0">
                <a:latin typeface="Calibri" pitchFamily="34" charset="0"/>
              </a:rPr>
              <a:t>Be and </a:t>
            </a:r>
            <a:r>
              <a:rPr lang="en-US" altLang="ja-JP" sz="2000" baseline="30000" dirty="0" smtClean="0">
                <a:latin typeface="Calibri" pitchFamily="34" charset="0"/>
              </a:rPr>
              <a:t>10</a:t>
            </a:r>
            <a:r>
              <a:rPr lang="en-US" altLang="ja-JP" sz="2000" dirty="0" smtClean="0">
                <a:latin typeface="Calibri" pitchFamily="34" charset="0"/>
              </a:rPr>
              <a:t>C </a:t>
            </a:r>
            <a:endParaRPr lang="en-US" altLang="ja-JP" sz="2000" dirty="0">
              <a:latin typeface="Calibri" pitchFamily="34" charset="0"/>
            </a:endParaRPr>
          </a:p>
        </p:txBody>
      </p:sp>
      <p:sp>
        <p:nvSpPr>
          <p:cNvPr id="16" name="テキスト ボックス 7"/>
          <p:cNvSpPr txBox="1">
            <a:spLocks noChangeArrowheads="1"/>
          </p:cNvSpPr>
          <p:nvPr/>
        </p:nvSpPr>
        <p:spPr bwMode="auto">
          <a:xfrm>
            <a:off x="2071670" y="4882288"/>
            <a:ext cx="518193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2000" dirty="0" smtClean="0">
                <a:latin typeface="Calibri" pitchFamily="34" charset="0"/>
              </a:rPr>
              <a:t>III. Importance of </a:t>
            </a:r>
            <a:r>
              <a:rPr lang="en-US" altLang="ja-JP" sz="2000" dirty="0" err="1" smtClean="0">
                <a:latin typeface="Calibri" pitchFamily="34" charset="0"/>
              </a:rPr>
              <a:t>Isoscalar</a:t>
            </a:r>
            <a:r>
              <a:rPr lang="en-US" altLang="ja-JP" sz="2000" dirty="0" smtClean="0">
                <a:latin typeface="Calibri" pitchFamily="34" charset="0"/>
              </a:rPr>
              <a:t> monopole transition</a:t>
            </a:r>
            <a:endParaRPr lang="en-US" altLang="ja-JP" sz="2000" dirty="0">
              <a:latin typeface="Calibri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86548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4082" name="Picture 2" descr="C:\Users\itom\Desktop\PPT発表\HST15\HST15bcl-Be.eps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2146" y="1458363"/>
            <a:ext cx="3986784" cy="4005072"/>
          </a:xfrm>
          <a:prstGeom prst="rect">
            <a:avLst/>
          </a:prstGeom>
          <a:noFill/>
        </p:spPr>
      </p:pic>
      <p:pic>
        <p:nvPicPr>
          <p:cNvPr id="814083" name="Picture 3" descr="C:\Users\itom\Desktop\PPT発表\HST15\HST15bcl-C.eps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42934" y="1461773"/>
            <a:ext cx="3986784" cy="4005072"/>
          </a:xfrm>
          <a:prstGeom prst="rect">
            <a:avLst/>
          </a:prstGeom>
          <a:noFill/>
        </p:spPr>
      </p:pic>
      <p:sp>
        <p:nvSpPr>
          <p:cNvPr id="11" name="テキスト ボックス 10"/>
          <p:cNvSpPr txBox="1"/>
          <p:nvPr/>
        </p:nvSpPr>
        <p:spPr>
          <a:xfrm>
            <a:off x="1510991" y="928670"/>
            <a:ext cx="2132315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ja-JP" sz="2400" baseline="30000" dirty="0" smtClean="0"/>
              <a:t>10</a:t>
            </a:r>
            <a:r>
              <a:rPr lang="en-US" altLang="ja-JP" sz="2400" dirty="0" smtClean="0"/>
              <a:t>Be = α +</a:t>
            </a:r>
            <a:r>
              <a:rPr lang="en-US" altLang="ja-JP" sz="2400" baseline="30000" dirty="0" smtClean="0"/>
              <a:t>6</a:t>
            </a:r>
            <a:r>
              <a:rPr lang="en-US" altLang="ja-JP" sz="2400" dirty="0" smtClean="0"/>
              <a:t>He</a:t>
            </a:r>
            <a:r>
              <a:rPr lang="en-US" altLang="ja-JP" sz="2400" baseline="-25000" dirty="0" smtClean="0"/>
              <a:t>g.s.</a:t>
            </a:r>
            <a:endParaRPr kumimoji="1" lang="ja-JP" altLang="en-US" sz="2400" baseline="-25000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214282" y="214290"/>
            <a:ext cx="5918223" cy="46166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altLang="ja-JP" sz="2400" baseline="30000" dirty="0" smtClean="0">
                <a:solidFill>
                  <a:srgbClr val="0000FF"/>
                </a:solidFill>
              </a:rPr>
              <a:t>10</a:t>
            </a:r>
            <a:r>
              <a:rPr lang="en-US" altLang="ja-JP" sz="2400" dirty="0" smtClean="0">
                <a:solidFill>
                  <a:srgbClr val="0000FF"/>
                </a:solidFill>
              </a:rPr>
              <a:t>Be = </a:t>
            </a:r>
            <a:r>
              <a:rPr lang="el-GR" altLang="ja-JP" sz="2400" dirty="0" smtClean="0">
                <a:solidFill>
                  <a:srgbClr val="0000FF"/>
                </a:solidFill>
              </a:rPr>
              <a:t>α</a:t>
            </a:r>
            <a:r>
              <a:rPr lang="en-US" altLang="ja-JP" sz="2400" dirty="0" smtClean="0">
                <a:solidFill>
                  <a:srgbClr val="0000FF"/>
                </a:solidFill>
              </a:rPr>
              <a:t> + </a:t>
            </a:r>
            <a:r>
              <a:rPr lang="en-US" altLang="ja-JP" sz="2400" baseline="30000" dirty="0" smtClean="0">
                <a:solidFill>
                  <a:srgbClr val="0000FF"/>
                </a:solidFill>
              </a:rPr>
              <a:t>6</a:t>
            </a:r>
            <a:r>
              <a:rPr lang="en-US" altLang="ja-JP" sz="2400" dirty="0" smtClean="0">
                <a:solidFill>
                  <a:srgbClr val="0000FF"/>
                </a:solidFill>
              </a:rPr>
              <a:t>He and </a:t>
            </a:r>
            <a:r>
              <a:rPr lang="en-US" altLang="ja-JP" sz="2400" baseline="30000" dirty="0" smtClean="0">
                <a:solidFill>
                  <a:srgbClr val="0000FF"/>
                </a:solidFill>
              </a:rPr>
              <a:t>10</a:t>
            </a:r>
            <a:r>
              <a:rPr lang="en-US" altLang="ja-JP" sz="2400" dirty="0" smtClean="0">
                <a:solidFill>
                  <a:srgbClr val="0000FF"/>
                </a:solidFill>
              </a:rPr>
              <a:t>C = α + </a:t>
            </a:r>
            <a:r>
              <a:rPr lang="en-US" altLang="ja-JP" sz="2400" baseline="30000" dirty="0" smtClean="0">
                <a:solidFill>
                  <a:srgbClr val="0000FF"/>
                </a:solidFill>
              </a:rPr>
              <a:t>6</a:t>
            </a:r>
            <a:r>
              <a:rPr lang="en-US" altLang="ja-JP" sz="2400" dirty="0" smtClean="0">
                <a:solidFill>
                  <a:srgbClr val="0000FF"/>
                </a:solidFill>
              </a:rPr>
              <a:t>Be wave function</a:t>
            </a:r>
            <a:endParaRPr kumimoji="1" lang="ja-JP" altLang="en-US" sz="2400" dirty="0">
              <a:solidFill>
                <a:srgbClr val="0000FF"/>
              </a:solidFill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000232" y="5331567"/>
            <a:ext cx="10246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/>
              <a:t>r ( fm )</a:t>
            </a:r>
            <a:endParaRPr kumimoji="1" lang="ja-JP" altLang="en-US" sz="2400" dirty="0"/>
          </a:p>
        </p:txBody>
      </p:sp>
      <p:sp>
        <p:nvSpPr>
          <p:cNvPr id="15" name="テキスト ボックス 14"/>
          <p:cNvSpPr txBox="1"/>
          <p:nvPr/>
        </p:nvSpPr>
        <p:spPr>
          <a:xfrm rot="16200000">
            <a:off x="-806468" y="3108892"/>
            <a:ext cx="2294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/>
              <a:t>|r </a:t>
            </a:r>
            <a:r>
              <a:rPr lang="el-GR" altLang="ja-JP" sz="2400" dirty="0" smtClean="0"/>
              <a:t>γ</a:t>
            </a:r>
            <a:r>
              <a:rPr lang="en-US" altLang="ja-JP" sz="2400" dirty="0" smtClean="0"/>
              <a:t>(r)|   ( fm</a:t>
            </a:r>
            <a:r>
              <a:rPr lang="en-US" altLang="ja-JP" sz="2400" baseline="30000" dirty="0" smtClean="0"/>
              <a:t>-1/2</a:t>
            </a:r>
            <a:r>
              <a:rPr lang="en-US" altLang="ja-JP" sz="2400" dirty="0" smtClean="0"/>
              <a:t> )</a:t>
            </a:r>
            <a:endParaRPr kumimoji="1" lang="ja-JP" altLang="en-US" sz="24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6459764" y="5331567"/>
            <a:ext cx="10246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/>
              <a:t>r ( fm )</a:t>
            </a:r>
            <a:endParaRPr kumimoji="1" lang="ja-JP" altLang="en-US" sz="2400" dirty="0"/>
          </a:p>
        </p:txBody>
      </p:sp>
      <p:sp>
        <p:nvSpPr>
          <p:cNvPr id="17" name="テキスト ボックス 16"/>
          <p:cNvSpPr txBox="1"/>
          <p:nvPr/>
        </p:nvSpPr>
        <p:spPr>
          <a:xfrm rot="16200000">
            <a:off x="3655725" y="3092049"/>
            <a:ext cx="2294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/>
              <a:t>|r </a:t>
            </a:r>
            <a:r>
              <a:rPr lang="el-GR" altLang="ja-JP" sz="2400" dirty="0" smtClean="0"/>
              <a:t>γ</a:t>
            </a:r>
            <a:r>
              <a:rPr lang="en-US" altLang="ja-JP" sz="2400" dirty="0" smtClean="0"/>
              <a:t>(r)|   ( fm</a:t>
            </a:r>
            <a:r>
              <a:rPr lang="en-US" altLang="ja-JP" sz="2400" baseline="30000" dirty="0" smtClean="0"/>
              <a:t>-1/2</a:t>
            </a:r>
            <a:r>
              <a:rPr lang="en-US" altLang="ja-JP" sz="2400" dirty="0" smtClean="0"/>
              <a:t> )</a:t>
            </a:r>
            <a:endParaRPr kumimoji="1" lang="ja-JP" altLang="en-US" sz="2400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6000760" y="928670"/>
            <a:ext cx="1949573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ja-JP" sz="2400" baseline="30000" dirty="0" smtClean="0"/>
              <a:t>10</a:t>
            </a:r>
            <a:r>
              <a:rPr lang="en-US" altLang="ja-JP" sz="2400" dirty="0" smtClean="0"/>
              <a:t>C = α +</a:t>
            </a:r>
            <a:r>
              <a:rPr lang="en-US" altLang="ja-JP" sz="2400" baseline="30000" dirty="0" smtClean="0"/>
              <a:t>6</a:t>
            </a:r>
            <a:r>
              <a:rPr lang="en-US" altLang="ja-JP" sz="2400" dirty="0" smtClean="0"/>
              <a:t>Be</a:t>
            </a:r>
            <a:r>
              <a:rPr lang="en-US" altLang="ja-JP" sz="2400" baseline="-25000" dirty="0" smtClean="0"/>
              <a:t>g.s.</a:t>
            </a:r>
            <a:endParaRPr kumimoji="1" lang="ja-JP" altLang="en-US" sz="2400" baseline="-25000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3039906" y="1643050"/>
            <a:ext cx="14606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0</a:t>
            </a:r>
            <a:r>
              <a:rPr lang="en-US" altLang="ja-JP" sz="2000" baseline="-25000" dirty="0" smtClean="0"/>
              <a:t>1</a:t>
            </a:r>
            <a:r>
              <a:rPr lang="en-US" altLang="ja-JP" sz="2000" baseline="30000" dirty="0" smtClean="0"/>
              <a:t>+</a:t>
            </a:r>
            <a:r>
              <a:rPr lang="en-US" altLang="ja-JP" sz="2000" dirty="0" smtClean="0"/>
              <a:t> :(</a:t>
            </a:r>
            <a:r>
              <a:rPr lang="en-US" altLang="ja-JP" sz="2000" dirty="0" smtClean="0">
                <a:latin typeface="Symbol" pitchFamily="18" charset="2"/>
              </a:rPr>
              <a:t>p</a:t>
            </a:r>
            <a:r>
              <a:rPr lang="en-US" altLang="ja-JP" sz="2000" baseline="-25000" dirty="0" smtClean="0"/>
              <a:t>3/2</a:t>
            </a:r>
            <a:r>
              <a:rPr lang="ja-JP" altLang="en-US" sz="2000" baseline="30000" dirty="0" smtClean="0"/>
              <a:t>－</a:t>
            </a:r>
            <a:r>
              <a:rPr lang="en-US" altLang="ja-JP" sz="2000" dirty="0" smtClean="0"/>
              <a:t>)</a:t>
            </a:r>
            <a:r>
              <a:rPr lang="en-US" altLang="ja-JP" sz="2000" baseline="30000" dirty="0" smtClean="0"/>
              <a:t>2</a:t>
            </a:r>
            <a:endParaRPr kumimoji="1" lang="ja-JP" altLang="en-US" sz="2000" baseline="30000" dirty="0"/>
          </a:p>
        </p:txBody>
      </p:sp>
      <p:cxnSp>
        <p:nvCxnSpPr>
          <p:cNvPr id="20" name="直線矢印コネクタ 19"/>
          <p:cNvCxnSpPr/>
          <p:nvPr/>
        </p:nvCxnSpPr>
        <p:spPr>
          <a:xfrm rot="5400000">
            <a:off x="2451114" y="1747296"/>
            <a:ext cx="457149" cy="787409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矢印コネクタ 21"/>
          <p:cNvCxnSpPr/>
          <p:nvPr/>
        </p:nvCxnSpPr>
        <p:spPr>
          <a:xfrm rot="5400000">
            <a:off x="3045290" y="3045296"/>
            <a:ext cx="785817" cy="410216"/>
          </a:xfrm>
          <a:prstGeom prst="straightConnector1">
            <a:avLst/>
          </a:prstGeom>
          <a:ln w="28575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テキスト ボックス 22"/>
          <p:cNvSpPr txBox="1"/>
          <p:nvPr/>
        </p:nvSpPr>
        <p:spPr>
          <a:xfrm>
            <a:off x="3071802" y="2385948"/>
            <a:ext cx="13869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>
                <a:solidFill>
                  <a:srgbClr val="0000FF"/>
                </a:solidFill>
              </a:rPr>
              <a:t>0</a:t>
            </a:r>
            <a:r>
              <a:rPr lang="en-US" altLang="ja-JP" sz="2000" baseline="-25000" dirty="0" smtClean="0">
                <a:solidFill>
                  <a:srgbClr val="0000FF"/>
                </a:solidFill>
              </a:rPr>
              <a:t>2</a:t>
            </a:r>
            <a:r>
              <a:rPr lang="en-US" altLang="ja-JP" sz="2000" baseline="30000" dirty="0" smtClean="0">
                <a:solidFill>
                  <a:srgbClr val="0000FF"/>
                </a:solidFill>
              </a:rPr>
              <a:t>+</a:t>
            </a:r>
            <a:r>
              <a:rPr lang="en-US" altLang="ja-JP" sz="2000" dirty="0" smtClean="0">
                <a:solidFill>
                  <a:srgbClr val="0000FF"/>
                </a:solidFill>
              </a:rPr>
              <a:t> :(</a:t>
            </a:r>
            <a:r>
              <a:rPr lang="en-US" altLang="ja-JP" sz="2000" dirty="0" smtClean="0">
                <a:solidFill>
                  <a:srgbClr val="0000FF"/>
                </a:solidFill>
                <a:latin typeface="Symbol" pitchFamily="18" charset="2"/>
              </a:rPr>
              <a:t>s</a:t>
            </a:r>
            <a:r>
              <a:rPr lang="en-US" altLang="ja-JP" sz="2000" baseline="-25000" dirty="0" smtClean="0">
                <a:solidFill>
                  <a:srgbClr val="0000FF"/>
                </a:solidFill>
              </a:rPr>
              <a:t>1/2</a:t>
            </a:r>
            <a:r>
              <a:rPr lang="en-US" altLang="ja-JP" sz="2000" baseline="30000" dirty="0" smtClean="0">
                <a:solidFill>
                  <a:srgbClr val="0000FF"/>
                </a:solidFill>
              </a:rPr>
              <a:t>+</a:t>
            </a:r>
            <a:r>
              <a:rPr lang="en-US" altLang="ja-JP" sz="2000" dirty="0" smtClean="0">
                <a:solidFill>
                  <a:srgbClr val="0000FF"/>
                </a:solidFill>
              </a:rPr>
              <a:t>)</a:t>
            </a:r>
            <a:r>
              <a:rPr lang="en-US" altLang="ja-JP" sz="2000" baseline="30000" dirty="0" smtClean="0">
                <a:solidFill>
                  <a:srgbClr val="0000FF"/>
                </a:solidFill>
              </a:rPr>
              <a:t>2</a:t>
            </a:r>
            <a:endParaRPr kumimoji="1" lang="ja-JP" altLang="en-US" sz="2000" baseline="30000" dirty="0">
              <a:solidFill>
                <a:srgbClr val="0000FF"/>
              </a:solidFill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7469062" y="1643050"/>
            <a:ext cx="14606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0</a:t>
            </a:r>
            <a:r>
              <a:rPr lang="en-US" altLang="ja-JP" sz="2000" baseline="-25000" dirty="0" smtClean="0"/>
              <a:t>1</a:t>
            </a:r>
            <a:r>
              <a:rPr lang="en-US" altLang="ja-JP" sz="2000" baseline="30000" dirty="0" smtClean="0"/>
              <a:t>+</a:t>
            </a:r>
            <a:r>
              <a:rPr lang="en-US" altLang="ja-JP" sz="2000" dirty="0" smtClean="0"/>
              <a:t> :(</a:t>
            </a:r>
            <a:r>
              <a:rPr lang="en-US" altLang="ja-JP" sz="2000" dirty="0" smtClean="0">
                <a:latin typeface="Symbol" pitchFamily="18" charset="2"/>
              </a:rPr>
              <a:t>p</a:t>
            </a:r>
            <a:r>
              <a:rPr lang="en-US" altLang="ja-JP" sz="2000" baseline="-25000" dirty="0" smtClean="0"/>
              <a:t>3/2</a:t>
            </a:r>
            <a:r>
              <a:rPr lang="ja-JP" altLang="en-US" sz="2000" baseline="30000" dirty="0" smtClean="0"/>
              <a:t>－</a:t>
            </a:r>
            <a:r>
              <a:rPr lang="en-US" altLang="ja-JP" sz="2000" dirty="0" smtClean="0"/>
              <a:t>)</a:t>
            </a:r>
            <a:r>
              <a:rPr lang="en-US" altLang="ja-JP" sz="2000" baseline="30000" dirty="0" smtClean="0"/>
              <a:t>2</a:t>
            </a:r>
            <a:endParaRPr kumimoji="1" lang="ja-JP" altLang="en-US" sz="2000" baseline="30000" dirty="0"/>
          </a:p>
        </p:txBody>
      </p:sp>
      <p:cxnSp>
        <p:nvCxnSpPr>
          <p:cNvPr id="26" name="直線矢印コネクタ 25"/>
          <p:cNvCxnSpPr/>
          <p:nvPr/>
        </p:nvCxnSpPr>
        <p:spPr>
          <a:xfrm rot="5400000">
            <a:off x="6880270" y="1747296"/>
            <a:ext cx="457149" cy="787409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矢印コネクタ 26"/>
          <p:cNvCxnSpPr/>
          <p:nvPr/>
        </p:nvCxnSpPr>
        <p:spPr>
          <a:xfrm rot="5400000">
            <a:off x="7474446" y="3045296"/>
            <a:ext cx="785817" cy="410216"/>
          </a:xfrm>
          <a:prstGeom prst="straightConnector1">
            <a:avLst/>
          </a:prstGeom>
          <a:ln w="28575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テキスト ボックス 27"/>
          <p:cNvSpPr txBox="1"/>
          <p:nvPr/>
        </p:nvSpPr>
        <p:spPr>
          <a:xfrm>
            <a:off x="7500958" y="2385948"/>
            <a:ext cx="13869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>
                <a:solidFill>
                  <a:srgbClr val="0000FF"/>
                </a:solidFill>
              </a:rPr>
              <a:t>0</a:t>
            </a:r>
            <a:r>
              <a:rPr lang="en-US" altLang="ja-JP" sz="2000" baseline="-25000" dirty="0" smtClean="0">
                <a:solidFill>
                  <a:srgbClr val="0000FF"/>
                </a:solidFill>
              </a:rPr>
              <a:t>2</a:t>
            </a:r>
            <a:r>
              <a:rPr lang="en-US" altLang="ja-JP" sz="2000" baseline="30000" dirty="0" smtClean="0">
                <a:solidFill>
                  <a:srgbClr val="0000FF"/>
                </a:solidFill>
              </a:rPr>
              <a:t>+</a:t>
            </a:r>
            <a:r>
              <a:rPr lang="en-US" altLang="ja-JP" sz="2000" dirty="0" smtClean="0">
                <a:solidFill>
                  <a:srgbClr val="0000FF"/>
                </a:solidFill>
              </a:rPr>
              <a:t> :(</a:t>
            </a:r>
            <a:r>
              <a:rPr lang="en-US" altLang="ja-JP" sz="2000" dirty="0" smtClean="0">
                <a:solidFill>
                  <a:srgbClr val="0000FF"/>
                </a:solidFill>
                <a:latin typeface="Symbol" pitchFamily="18" charset="2"/>
              </a:rPr>
              <a:t>s</a:t>
            </a:r>
            <a:r>
              <a:rPr lang="en-US" altLang="ja-JP" sz="2000" baseline="-25000" dirty="0" smtClean="0">
                <a:solidFill>
                  <a:srgbClr val="0000FF"/>
                </a:solidFill>
              </a:rPr>
              <a:t>1/2</a:t>
            </a:r>
            <a:r>
              <a:rPr lang="en-US" altLang="ja-JP" sz="2000" baseline="30000" dirty="0" smtClean="0">
                <a:solidFill>
                  <a:srgbClr val="0000FF"/>
                </a:solidFill>
              </a:rPr>
              <a:t>+</a:t>
            </a:r>
            <a:r>
              <a:rPr lang="en-US" altLang="ja-JP" sz="2000" dirty="0" smtClean="0">
                <a:solidFill>
                  <a:srgbClr val="0000FF"/>
                </a:solidFill>
              </a:rPr>
              <a:t>)</a:t>
            </a:r>
            <a:r>
              <a:rPr lang="en-US" altLang="ja-JP" sz="2000" baseline="30000" dirty="0" smtClean="0">
                <a:solidFill>
                  <a:srgbClr val="0000FF"/>
                </a:solidFill>
              </a:rPr>
              <a:t>2</a:t>
            </a:r>
            <a:endParaRPr kumimoji="1" lang="ja-JP" altLang="en-US" sz="2000" baseline="30000" dirty="0">
              <a:solidFill>
                <a:srgbClr val="0000FF"/>
              </a:solidFill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1357290" y="5855633"/>
            <a:ext cx="540564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200" dirty="0" smtClean="0">
                <a:solidFill>
                  <a:srgbClr val="0000FF"/>
                </a:solidFill>
              </a:rPr>
              <a:t>W.F. of 0</a:t>
            </a:r>
            <a:r>
              <a:rPr kumimoji="1" lang="en-US" altLang="ja-JP" sz="2200" baseline="-25000" dirty="0" smtClean="0">
                <a:solidFill>
                  <a:srgbClr val="0000FF"/>
                </a:solidFill>
              </a:rPr>
              <a:t>2</a:t>
            </a:r>
            <a:r>
              <a:rPr kumimoji="1" lang="en-US" altLang="ja-JP" sz="2200" baseline="30000" dirty="0" smtClean="0">
                <a:solidFill>
                  <a:srgbClr val="0000FF"/>
                </a:solidFill>
              </a:rPr>
              <a:t>+</a:t>
            </a:r>
            <a:r>
              <a:rPr kumimoji="1" lang="en-US" altLang="ja-JP" sz="2200" dirty="0" smtClean="0">
                <a:solidFill>
                  <a:srgbClr val="0000FF"/>
                </a:solidFill>
              </a:rPr>
              <a:t> </a:t>
            </a:r>
            <a:r>
              <a:rPr kumimoji="1" lang="en-US" altLang="ja-JP" sz="2200" dirty="0" smtClean="0"/>
              <a:t>is more extended than W.F. of 0</a:t>
            </a:r>
            <a:r>
              <a:rPr kumimoji="1" lang="en-US" altLang="ja-JP" sz="2200" baseline="-25000" dirty="0" smtClean="0"/>
              <a:t>1</a:t>
            </a:r>
            <a:r>
              <a:rPr kumimoji="1" lang="en-US" altLang="ja-JP" sz="2200" baseline="30000" dirty="0" smtClean="0"/>
              <a:t>+</a:t>
            </a:r>
            <a:r>
              <a:rPr kumimoji="1" lang="en-US" altLang="ja-JP" sz="2200" dirty="0" smtClean="0"/>
              <a:t> </a:t>
            </a:r>
            <a:endParaRPr kumimoji="1" lang="ja-JP" altLang="en-US" sz="2200" dirty="0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357290" y="6355699"/>
            <a:ext cx="615591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200" dirty="0" smtClean="0">
                <a:solidFill>
                  <a:srgbClr val="FF0000"/>
                </a:solidFill>
              </a:rPr>
              <a:t>⇒ </a:t>
            </a:r>
            <a:r>
              <a:rPr kumimoji="1" lang="en-US" altLang="ja-JP" sz="2200" dirty="0" smtClean="0">
                <a:solidFill>
                  <a:srgbClr val="FF0000"/>
                </a:solidFill>
              </a:rPr>
              <a:t>Coulomb repulsion is suppressed for the 0</a:t>
            </a:r>
            <a:r>
              <a:rPr kumimoji="1" lang="en-US" altLang="ja-JP" sz="2200" baseline="-25000" dirty="0" smtClean="0">
                <a:solidFill>
                  <a:srgbClr val="FF0000"/>
                </a:solidFill>
              </a:rPr>
              <a:t>2</a:t>
            </a:r>
            <a:r>
              <a:rPr kumimoji="1" lang="en-US" altLang="ja-JP" sz="2200" baseline="30000" dirty="0" smtClean="0">
                <a:solidFill>
                  <a:srgbClr val="FF0000"/>
                </a:solidFill>
              </a:rPr>
              <a:t>+</a:t>
            </a:r>
            <a:r>
              <a:rPr kumimoji="1" lang="en-US" altLang="ja-JP" sz="2200" dirty="0" smtClean="0">
                <a:solidFill>
                  <a:srgbClr val="FF0000"/>
                </a:solidFill>
              </a:rPr>
              <a:t> state</a:t>
            </a:r>
            <a:endParaRPr kumimoji="1" lang="ja-JP" altLang="en-US" sz="2200" dirty="0">
              <a:solidFill>
                <a:srgbClr val="FF0000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テキスト ボックス 28"/>
          <p:cNvSpPr txBox="1"/>
          <p:nvPr/>
        </p:nvSpPr>
        <p:spPr>
          <a:xfrm>
            <a:off x="214282" y="214290"/>
            <a:ext cx="4844724" cy="46166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>
                <a:solidFill>
                  <a:srgbClr val="0000FF"/>
                </a:solidFill>
              </a:rPr>
              <a:t>Monopole transition in </a:t>
            </a:r>
            <a:r>
              <a:rPr kumimoji="1" lang="en-US" altLang="ja-JP" sz="2400" baseline="30000" dirty="0" smtClean="0">
                <a:solidFill>
                  <a:srgbClr val="0000FF"/>
                </a:solidFill>
              </a:rPr>
              <a:t>10</a:t>
            </a:r>
            <a:r>
              <a:rPr kumimoji="1" lang="en-US" altLang="ja-JP" sz="2400" dirty="0" smtClean="0">
                <a:solidFill>
                  <a:srgbClr val="0000FF"/>
                </a:solidFill>
              </a:rPr>
              <a:t>C and </a:t>
            </a:r>
            <a:r>
              <a:rPr kumimoji="1" lang="en-US" altLang="ja-JP" sz="2400" baseline="30000" dirty="0" smtClean="0">
                <a:solidFill>
                  <a:srgbClr val="0000FF"/>
                </a:solidFill>
              </a:rPr>
              <a:t>10</a:t>
            </a:r>
            <a:r>
              <a:rPr kumimoji="1" lang="en-US" altLang="ja-JP" sz="2400" dirty="0" smtClean="0">
                <a:solidFill>
                  <a:srgbClr val="0000FF"/>
                </a:solidFill>
              </a:rPr>
              <a:t>Be </a:t>
            </a:r>
            <a:endParaRPr kumimoji="1" lang="ja-JP" altLang="en-US" sz="2400" dirty="0">
              <a:solidFill>
                <a:srgbClr val="0000FF"/>
              </a:solidFill>
            </a:endParaRP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827584" y="6141385"/>
            <a:ext cx="673088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200" dirty="0" smtClean="0"/>
              <a:t>⇒ </a:t>
            </a:r>
            <a:r>
              <a:rPr lang="en-US" altLang="ja-JP" sz="2200" dirty="0" smtClean="0"/>
              <a:t>Due to the</a:t>
            </a:r>
            <a:r>
              <a:rPr kumimoji="1" lang="en-US" altLang="ja-JP" sz="2200" dirty="0" smtClean="0"/>
              <a:t> </a:t>
            </a:r>
            <a:r>
              <a:rPr lang="en-US" altLang="ja-JP" sz="2200" dirty="0" smtClean="0"/>
              <a:t>Cluster TES</a:t>
            </a:r>
            <a:r>
              <a:rPr kumimoji="1" lang="en-US" altLang="ja-JP" sz="2200" dirty="0" smtClean="0"/>
              <a:t> (</a:t>
            </a:r>
            <a:r>
              <a:rPr kumimoji="1" lang="ja-JP" altLang="en-US" sz="2200" dirty="0" smtClean="0"/>
              <a:t>⊿</a:t>
            </a:r>
            <a:r>
              <a:rPr kumimoji="1" lang="en-US" altLang="ja-JP" sz="2200" dirty="0" smtClean="0"/>
              <a:t>E</a:t>
            </a:r>
            <a:r>
              <a:rPr lang="en-US" altLang="ja-JP" sz="2200" dirty="0" smtClean="0"/>
              <a:t>=0.9 </a:t>
            </a:r>
            <a:r>
              <a:rPr lang="en-US" altLang="ja-JP" sz="2200" dirty="0" err="1" smtClean="0"/>
              <a:t>MeV</a:t>
            </a:r>
            <a:r>
              <a:rPr kumimoji="1" lang="en-US" altLang="ja-JP" sz="2200" dirty="0" smtClean="0"/>
              <a:t>) appearing n </a:t>
            </a:r>
            <a:r>
              <a:rPr kumimoji="1" lang="en-US" altLang="ja-JP" sz="2200" baseline="30000" dirty="0" smtClean="0"/>
              <a:t>10</a:t>
            </a:r>
            <a:r>
              <a:rPr kumimoji="1" lang="en-US" altLang="ja-JP" sz="2200" dirty="0" smtClean="0"/>
              <a:t>C.</a:t>
            </a:r>
            <a:endParaRPr kumimoji="1" lang="ja-JP" altLang="en-US" sz="2200" dirty="0"/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4500562" y="1761020"/>
            <a:ext cx="14446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M(IS) ( fm</a:t>
            </a:r>
            <a:r>
              <a:rPr kumimoji="1" lang="en-US" altLang="ja-JP" sz="2000" baseline="30000" dirty="0" smtClean="0"/>
              <a:t>2</a:t>
            </a:r>
            <a:r>
              <a:rPr kumimoji="1" lang="en-US" altLang="ja-JP" sz="2000" dirty="0" smtClean="0"/>
              <a:t> )</a:t>
            </a:r>
            <a:endParaRPr kumimoji="1" lang="ja-JP" altLang="en-US" sz="2000" dirty="0"/>
          </a:p>
        </p:txBody>
      </p:sp>
      <p:cxnSp>
        <p:nvCxnSpPr>
          <p:cNvPr id="43" name="直線コネクタ 42"/>
          <p:cNvCxnSpPr/>
          <p:nvPr/>
        </p:nvCxnSpPr>
        <p:spPr>
          <a:xfrm>
            <a:off x="71406" y="2546838"/>
            <a:ext cx="9000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線コネクタ 43"/>
          <p:cNvCxnSpPr/>
          <p:nvPr/>
        </p:nvCxnSpPr>
        <p:spPr>
          <a:xfrm>
            <a:off x="71406" y="3261218"/>
            <a:ext cx="9000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コネクタ 44"/>
          <p:cNvCxnSpPr/>
          <p:nvPr/>
        </p:nvCxnSpPr>
        <p:spPr>
          <a:xfrm>
            <a:off x="71406" y="3975598"/>
            <a:ext cx="9000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コネクタ 45"/>
          <p:cNvCxnSpPr/>
          <p:nvPr/>
        </p:nvCxnSpPr>
        <p:spPr>
          <a:xfrm rot="5400000">
            <a:off x="1726314" y="2889978"/>
            <a:ext cx="2160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線コネクタ 46"/>
          <p:cNvCxnSpPr/>
          <p:nvPr/>
        </p:nvCxnSpPr>
        <p:spPr>
          <a:xfrm rot="5400000">
            <a:off x="3349124" y="2889978"/>
            <a:ext cx="2160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線コネクタ 47"/>
          <p:cNvCxnSpPr/>
          <p:nvPr/>
        </p:nvCxnSpPr>
        <p:spPr>
          <a:xfrm rot="5400000">
            <a:off x="4837032" y="2889978"/>
            <a:ext cx="2160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線コネクタ 48"/>
          <p:cNvCxnSpPr/>
          <p:nvPr/>
        </p:nvCxnSpPr>
        <p:spPr>
          <a:xfrm rot="5400000">
            <a:off x="6337230" y="2889978"/>
            <a:ext cx="2160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テキスト ボックス 49"/>
          <p:cNvSpPr txBox="1"/>
          <p:nvPr/>
        </p:nvSpPr>
        <p:spPr>
          <a:xfrm>
            <a:off x="5988470" y="1761020"/>
            <a:ext cx="14446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M(IS) ( fm</a:t>
            </a:r>
            <a:r>
              <a:rPr kumimoji="1" lang="en-US" altLang="ja-JP" sz="2000" baseline="30000" dirty="0" smtClean="0"/>
              <a:t>2</a:t>
            </a:r>
            <a:r>
              <a:rPr kumimoji="1" lang="en-US" altLang="ja-JP" sz="2000" dirty="0" smtClean="0"/>
              <a:t> )</a:t>
            </a:r>
            <a:endParaRPr kumimoji="1" lang="ja-JP" altLang="en-US" sz="2000" dirty="0"/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1347672" y="1932414"/>
            <a:ext cx="13611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err="1" smtClean="0"/>
              <a:t>r.m.s</a:t>
            </a:r>
            <a:r>
              <a:rPr lang="en-US" altLang="ja-JP" sz="2000" dirty="0" smtClean="0"/>
              <a:t>. ( fm )</a:t>
            </a:r>
            <a:endParaRPr kumimoji="1" lang="ja-JP" altLang="en-US" sz="2000" dirty="0"/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4559710" y="2146728"/>
            <a:ext cx="12025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solidFill>
                  <a:srgbClr val="0000FF"/>
                </a:solidFill>
              </a:rPr>
              <a:t>0</a:t>
            </a:r>
            <a:r>
              <a:rPr kumimoji="1" lang="en-US" altLang="ja-JP" sz="2000" baseline="-25000" dirty="0" smtClean="0">
                <a:solidFill>
                  <a:srgbClr val="0000FF"/>
                </a:solidFill>
              </a:rPr>
              <a:t>1</a:t>
            </a:r>
            <a:r>
              <a:rPr kumimoji="1" lang="en-US" altLang="ja-JP" sz="2000" baseline="30000" dirty="0" smtClean="0">
                <a:solidFill>
                  <a:srgbClr val="0000FF"/>
                </a:solidFill>
              </a:rPr>
              <a:t>+</a:t>
            </a:r>
            <a:r>
              <a:rPr kumimoji="1" lang="en-US" altLang="ja-JP" sz="2000" dirty="0" smtClean="0">
                <a:solidFill>
                  <a:srgbClr val="0000FF"/>
                </a:solidFill>
              </a:rPr>
              <a:t> </a:t>
            </a:r>
            <a:r>
              <a:rPr kumimoji="1" lang="ja-JP" altLang="en-US" sz="2000" dirty="0" smtClean="0">
                <a:solidFill>
                  <a:srgbClr val="0000FF"/>
                </a:solidFill>
              </a:rPr>
              <a:t>⇒ </a:t>
            </a:r>
            <a:r>
              <a:rPr kumimoji="1" lang="en-US" altLang="ja-JP" sz="2000" dirty="0" smtClean="0">
                <a:solidFill>
                  <a:srgbClr val="0000FF"/>
                </a:solidFill>
              </a:rPr>
              <a:t>0</a:t>
            </a:r>
            <a:r>
              <a:rPr kumimoji="1" lang="en-US" altLang="ja-JP" sz="2000" baseline="-25000" dirty="0" smtClean="0">
                <a:solidFill>
                  <a:srgbClr val="0000FF"/>
                </a:solidFill>
              </a:rPr>
              <a:t>2</a:t>
            </a:r>
            <a:r>
              <a:rPr kumimoji="1" lang="en-US" altLang="ja-JP" sz="2000" baseline="30000" dirty="0" smtClean="0">
                <a:solidFill>
                  <a:srgbClr val="0000FF"/>
                </a:solidFill>
              </a:rPr>
              <a:t>+</a:t>
            </a:r>
            <a:endParaRPr kumimoji="1" lang="ja-JP" altLang="en-US" sz="2000" baseline="30000" dirty="0">
              <a:solidFill>
                <a:srgbClr val="0000FF"/>
              </a:solidFill>
            </a:endParaRPr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6071781" y="2146728"/>
            <a:ext cx="11592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solidFill>
                  <a:srgbClr val="FF0000"/>
                </a:solidFill>
              </a:rPr>
              <a:t>0</a:t>
            </a:r>
            <a:r>
              <a:rPr kumimoji="1" lang="en-US" altLang="ja-JP" sz="2000" baseline="-25000" dirty="0" smtClean="0">
                <a:solidFill>
                  <a:srgbClr val="FF0000"/>
                </a:solidFill>
              </a:rPr>
              <a:t>1</a:t>
            </a:r>
            <a:r>
              <a:rPr kumimoji="1" lang="en-US" altLang="ja-JP" sz="2000" baseline="30000" dirty="0" smtClean="0">
                <a:solidFill>
                  <a:srgbClr val="FF0000"/>
                </a:solidFill>
              </a:rPr>
              <a:t>+</a:t>
            </a:r>
            <a:r>
              <a:rPr kumimoji="1" lang="en-US" altLang="ja-JP" sz="2000" dirty="0" smtClean="0">
                <a:solidFill>
                  <a:srgbClr val="FF0000"/>
                </a:solidFill>
              </a:rPr>
              <a:t> </a:t>
            </a:r>
            <a:r>
              <a:rPr kumimoji="1" lang="ja-JP" altLang="en-US" sz="2000" dirty="0" smtClean="0">
                <a:solidFill>
                  <a:srgbClr val="FF0000"/>
                </a:solidFill>
              </a:rPr>
              <a:t>⇒ </a:t>
            </a:r>
            <a:r>
              <a:rPr kumimoji="1" lang="en-US" altLang="ja-JP" sz="2000" dirty="0" smtClean="0">
                <a:solidFill>
                  <a:srgbClr val="FF0000"/>
                </a:solidFill>
              </a:rPr>
              <a:t>0</a:t>
            </a:r>
            <a:r>
              <a:rPr kumimoji="1" lang="en-US" altLang="ja-JP" sz="2000" baseline="-25000" dirty="0" smtClean="0">
                <a:solidFill>
                  <a:srgbClr val="FF0000"/>
                </a:solidFill>
              </a:rPr>
              <a:t>3</a:t>
            </a:r>
            <a:r>
              <a:rPr kumimoji="1" lang="en-US" altLang="ja-JP" sz="2000" baseline="30000" dirty="0" smtClean="0">
                <a:solidFill>
                  <a:srgbClr val="FF0000"/>
                </a:solidFill>
              </a:rPr>
              <a:t>+</a:t>
            </a:r>
            <a:endParaRPr kumimoji="1" lang="ja-JP" altLang="en-US" sz="2000" baseline="30000" dirty="0">
              <a:solidFill>
                <a:srgbClr val="FF0000"/>
              </a:solidFill>
            </a:endParaRPr>
          </a:p>
        </p:txBody>
      </p:sp>
      <p:cxnSp>
        <p:nvCxnSpPr>
          <p:cNvPr id="54" name="直線コネクタ 53"/>
          <p:cNvCxnSpPr/>
          <p:nvPr/>
        </p:nvCxnSpPr>
        <p:spPr>
          <a:xfrm rot="5400000">
            <a:off x="196234" y="2912458"/>
            <a:ext cx="2160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テキスト ボックス 54"/>
          <p:cNvSpPr txBox="1"/>
          <p:nvPr/>
        </p:nvSpPr>
        <p:spPr>
          <a:xfrm>
            <a:off x="2847870" y="1761020"/>
            <a:ext cx="15921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E(0</a:t>
            </a:r>
            <a:r>
              <a:rPr lang="en-US" altLang="ja-JP" sz="2000" baseline="-25000" dirty="0" smtClean="0"/>
              <a:t>2</a:t>
            </a:r>
            <a:r>
              <a:rPr lang="en-US" altLang="ja-JP" sz="2000" baseline="30000" dirty="0" smtClean="0"/>
              <a:t>+</a:t>
            </a:r>
            <a:r>
              <a:rPr lang="en-US" altLang="ja-JP" sz="2000" dirty="0" smtClean="0"/>
              <a:t>) ( </a:t>
            </a:r>
            <a:r>
              <a:rPr lang="en-US" altLang="ja-JP" sz="2000" dirty="0" err="1" smtClean="0"/>
              <a:t>MeV</a:t>
            </a:r>
            <a:r>
              <a:rPr lang="en-US" altLang="ja-JP" sz="2000" dirty="0" smtClean="0"/>
              <a:t> )</a:t>
            </a:r>
            <a:endParaRPr kumimoji="1" lang="ja-JP" altLang="en-US" sz="2000" dirty="0"/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260097" y="2689714"/>
            <a:ext cx="8018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baseline="30000" dirty="0" smtClean="0"/>
              <a:t>10</a:t>
            </a:r>
            <a:r>
              <a:rPr kumimoji="1" lang="en-US" altLang="ja-JP" sz="2800" dirty="0" smtClean="0"/>
              <a:t>Be</a:t>
            </a:r>
            <a:endParaRPr kumimoji="1" lang="ja-JP" altLang="en-US" sz="2800" dirty="0"/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260097" y="3380940"/>
            <a:ext cx="6190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baseline="30000" dirty="0" smtClean="0"/>
              <a:t>10</a:t>
            </a:r>
            <a:r>
              <a:rPr kumimoji="1" lang="en-US" altLang="ja-JP" sz="2800" dirty="0" smtClean="0"/>
              <a:t>C</a:t>
            </a:r>
            <a:endParaRPr kumimoji="1" lang="ja-JP" altLang="en-US" sz="2800" dirty="0"/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3156299" y="2666560"/>
            <a:ext cx="9060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dirty="0" smtClean="0"/>
              <a:t>4</a:t>
            </a:r>
            <a:r>
              <a:rPr kumimoji="1" lang="en-US" altLang="ja-JP" sz="2800" dirty="0" smtClean="0"/>
              <a:t>.90 </a:t>
            </a:r>
            <a:endParaRPr kumimoji="1" lang="ja-JP" altLang="en-US" sz="2800" dirty="0"/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3148604" y="2146728"/>
            <a:ext cx="9137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Theory</a:t>
            </a:r>
            <a:endParaRPr kumimoji="1" lang="ja-JP" altLang="en-US" sz="2000" dirty="0"/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3156299" y="3380940"/>
            <a:ext cx="9060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dirty="0" smtClean="0"/>
              <a:t>4</a:t>
            </a:r>
            <a:r>
              <a:rPr kumimoji="1" lang="en-US" altLang="ja-JP" sz="2800" dirty="0" smtClean="0"/>
              <a:t>.00 </a:t>
            </a:r>
            <a:endParaRPr kumimoji="1" lang="ja-JP" altLang="en-US" sz="2800" dirty="0"/>
          </a:p>
        </p:txBody>
      </p:sp>
      <p:sp>
        <p:nvSpPr>
          <p:cNvPr id="61" name="テキスト ボックス 60"/>
          <p:cNvSpPr txBox="1"/>
          <p:nvPr/>
        </p:nvSpPr>
        <p:spPr>
          <a:xfrm>
            <a:off x="1561986" y="3380940"/>
            <a:ext cx="9060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dirty="0" smtClean="0"/>
              <a:t>2.73</a:t>
            </a:r>
            <a:r>
              <a:rPr kumimoji="1" lang="en-US" altLang="ja-JP" sz="2800" dirty="0" smtClean="0"/>
              <a:t> </a:t>
            </a:r>
            <a:endParaRPr kumimoji="1" lang="ja-JP" altLang="en-US" sz="2800" dirty="0"/>
          </a:p>
        </p:txBody>
      </p:sp>
      <p:sp>
        <p:nvSpPr>
          <p:cNvPr id="62" name="テキスト ボックス 61"/>
          <p:cNvSpPr txBox="1"/>
          <p:nvPr/>
        </p:nvSpPr>
        <p:spPr>
          <a:xfrm>
            <a:off x="1561986" y="2666560"/>
            <a:ext cx="9060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dirty="0" smtClean="0"/>
              <a:t>2.66</a:t>
            </a:r>
            <a:r>
              <a:rPr kumimoji="1" lang="en-US" altLang="ja-JP" sz="2800" dirty="0" smtClean="0"/>
              <a:t> </a:t>
            </a:r>
            <a:endParaRPr kumimoji="1" lang="ja-JP" altLang="en-US" sz="2800" dirty="0"/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4715645" y="3380940"/>
            <a:ext cx="9060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dirty="0" smtClean="0">
                <a:solidFill>
                  <a:srgbClr val="0000FF"/>
                </a:solidFill>
              </a:rPr>
              <a:t>5.27</a:t>
            </a:r>
            <a:r>
              <a:rPr kumimoji="1" lang="en-US" altLang="ja-JP" sz="2800" dirty="0" smtClean="0">
                <a:solidFill>
                  <a:srgbClr val="0000FF"/>
                </a:solidFill>
              </a:rPr>
              <a:t> </a:t>
            </a:r>
            <a:endParaRPr kumimoji="1" lang="ja-JP" altLang="en-US" sz="2800" dirty="0">
              <a:solidFill>
                <a:srgbClr val="0000FF"/>
              </a:solidFill>
            </a:endParaRPr>
          </a:p>
        </p:txBody>
      </p:sp>
      <p:sp>
        <p:nvSpPr>
          <p:cNvPr id="64" name="テキスト ボックス 63"/>
          <p:cNvSpPr txBox="1"/>
          <p:nvPr/>
        </p:nvSpPr>
        <p:spPr>
          <a:xfrm>
            <a:off x="4715645" y="2666560"/>
            <a:ext cx="9060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dirty="0" smtClean="0">
                <a:solidFill>
                  <a:srgbClr val="0000FF"/>
                </a:solidFill>
              </a:rPr>
              <a:t>2.78</a:t>
            </a:r>
            <a:r>
              <a:rPr kumimoji="1" lang="en-US" altLang="ja-JP" sz="2800" dirty="0" smtClean="0">
                <a:solidFill>
                  <a:srgbClr val="0000FF"/>
                </a:solidFill>
              </a:rPr>
              <a:t> </a:t>
            </a:r>
            <a:endParaRPr kumimoji="1" lang="ja-JP" altLang="en-US" sz="2800" dirty="0">
              <a:solidFill>
                <a:srgbClr val="0000FF"/>
              </a:solidFill>
            </a:endParaRPr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6215843" y="2666560"/>
            <a:ext cx="9060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dirty="0" smtClean="0">
                <a:solidFill>
                  <a:srgbClr val="FF0000"/>
                </a:solidFill>
              </a:rPr>
              <a:t>8.26</a:t>
            </a:r>
            <a:r>
              <a:rPr kumimoji="1" lang="en-US" altLang="ja-JP" sz="2800" dirty="0" smtClean="0">
                <a:solidFill>
                  <a:srgbClr val="FF0000"/>
                </a:solidFill>
              </a:rPr>
              <a:t> </a:t>
            </a:r>
            <a:endParaRPr kumimoji="1" lang="ja-JP" altLang="en-US" sz="2800" dirty="0">
              <a:solidFill>
                <a:srgbClr val="FF0000"/>
              </a:solidFill>
            </a:endParaRPr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6215843" y="3380940"/>
            <a:ext cx="9060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dirty="0" smtClean="0">
                <a:solidFill>
                  <a:srgbClr val="FF0000"/>
                </a:solidFill>
              </a:rPr>
              <a:t>7.55</a:t>
            </a:r>
            <a:r>
              <a:rPr kumimoji="1" lang="en-US" altLang="ja-JP" sz="2800" dirty="0" smtClean="0">
                <a:solidFill>
                  <a:srgbClr val="FF0000"/>
                </a:solidFill>
              </a:rPr>
              <a:t> </a:t>
            </a:r>
            <a:endParaRPr kumimoji="1" lang="ja-JP" altLang="en-US" sz="2800" dirty="0">
              <a:solidFill>
                <a:srgbClr val="FF0000"/>
              </a:solidFill>
            </a:endParaRPr>
          </a:p>
        </p:txBody>
      </p:sp>
      <p:cxnSp>
        <p:nvCxnSpPr>
          <p:cNvPr id="67" name="直線コネクタ 66"/>
          <p:cNvCxnSpPr/>
          <p:nvPr/>
        </p:nvCxnSpPr>
        <p:spPr>
          <a:xfrm rot="5400000">
            <a:off x="7849718" y="2889978"/>
            <a:ext cx="2160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テキスト ボックス 67"/>
          <p:cNvSpPr txBox="1"/>
          <p:nvPr/>
        </p:nvSpPr>
        <p:spPr>
          <a:xfrm>
            <a:off x="7500958" y="1761020"/>
            <a:ext cx="14446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M(IS) ( fm</a:t>
            </a:r>
            <a:r>
              <a:rPr kumimoji="1" lang="en-US" altLang="ja-JP" sz="2000" baseline="30000" dirty="0" smtClean="0"/>
              <a:t>2</a:t>
            </a:r>
            <a:r>
              <a:rPr kumimoji="1" lang="en-US" altLang="ja-JP" sz="2000" dirty="0" smtClean="0"/>
              <a:t> )</a:t>
            </a:r>
            <a:endParaRPr kumimoji="1" lang="ja-JP" altLang="en-US" sz="2000" dirty="0"/>
          </a:p>
        </p:txBody>
      </p:sp>
      <p:sp>
        <p:nvSpPr>
          <p:cNvPr id="69" name="テキスト ボックス 68"/>
          <p:cNvSpPr txBox="1"/>
          <p:nvPr/>
        </p:nvSpPr>
        <p:spPr>
          <a:xfrm>
            <a:off x="7584269" y="2146728"/>
            <a:ext cx="11592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0</a:t>
            </a:r>
            <a:r>
              <a:rPr kumimoji="1" lang="en-US" altLang="ja-JP" sz="2000" baseline="-25000" dirty="0" smtClean="0"/>
              <a:t>1</a:t>
            </a:r>
            <a:r>
              <a:rPr kumimoji="1" lang="en-US" altLang="ja-JP" sz="2000" baseline="30000" dirty="0" smtClean="0"/>
              <a:t>+</a:t>
            </a:r>
            <a:r>
              <a:rPr kumimoji="1" lang="en-US" altLang="ja-JP" sz="2000" dirty="0" smtClean="0"/>
              <a:t> </a:t>
            </a:r>
            <a:r>
              <a:rPr kumimoji="1" lang="ja-JP" altLang="en-US" sz="2000" dirty="0" smtClean="0"/>
              <a:t>⇒ </a:t>
            </a:r>
            <a:r>
              <a:rPr kumimoji="1" lang="en-US" altLang="ja-JP" sz="2000" dirty="0" smtClean="0"/>
              <a:t>0</a:t>
            </a:r>
            <a:r>
              <a:rPr kumimoji="1" lang="en-US" altLang="ja-JP" sz="2000" baseline="-25000" dirty="0" smtClean="0"/>
              <a:t>4</a:t>
            </a:r>
            <a:r>
              <a:rPr kumimoji="1" lang="en-US" altLang="ja-JP" sz="2000" baseline="30000" dirty="0" smtClean="0"/>
              <a:t>+</a:t>
            </a:r>
            <a:endParaRPr kumimoji="1" lang="ja-JP" altLang="en-US" sz="2000" baseline="30000" dirty="0"/>
          </a:p>
        </p:txBody>
      </p:sp>
      <p:sp>
        <p:nvSpPr>
          <p:cNvPr id="70" name="テキスト ボックス 69"/>
          <p:cNvSpPr txBox="1"/>
          <p:nvPr/>
        </p:nvSpPr>
        <p:spPr>
          <a:xfrm>
            <a:off x="7728331" y="2666560"/>
            <a:ext cx="9060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dirty="0" smtClean="0"/>
              <a:t>4.00</a:t>
            </a:r>
            <a:r>
              <a:rPr kumimoji="1" lang="en-US" altLang="ja-JP" sz="2800" dirty="0" smtClean="0">
                <a:solidFill>
                  <a:srgbClr val="FF0000"/>
                </a:solidFill>
              </a:rPr>
              <a:t> </a:t>
            </a:r>
            <a:endParaRPr kumimoji="1" lang="ja-JP" altLang="en-US" sz="2800" dirty="0">
              <a:solidFill>
                <a:srgbClr val="FF0000"/>
              </a:solidFill>
            </a:endParaRPr>
          </a:p>
        </p:txBody>
      </p:sp>
      <p:sp>
        <p:nvSpPr>
          <p:cNvPr id="71" name="テキスト ボックス 70"/>
          <p:cNvSpPr txBox="1"/>
          <p:nvPr/>
        </p:nvSpPr>
        <p:spPr>
          <a:xfrm>
            <a:off x="7728331" y="3380940"/>
            <a:ext cx="9060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dirty="0" smtClean="0"/>
              <a:t>2.90</a:t>
            </a:r>
            <a:r>
              <a:rPr kumimoji="1" lang="en-US" altLang="ja-JP" sz="2800" dirty="0" smtClean="0"/>
              <a:t> </a:t>
            </a:r>
            <a:endParaRPr kumimoji="1" lang="ja-JP" altLang="en-US" sz="2800" dirty="0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467544" y="4714884"/>
            <a:ext cx="826232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200" dirty="0" smtClean="0"/>
              <a:t>1. All the strengths are comparable to or larger than M(IS)</a:t>
            </a:r>
            <a:r>
              <a:rPr kumimoji="1" lang="en-US" altLang="ja-JP" sz="2200" baseline="-25000" dirty="0" smtClean="0"/>
              <a:t>S.P. </a:t>
            </a:r>
            <a:r>
              <a:rPr kumimoji="1" lang="en-US" altLang="ja-JP" sz="2200" dirty="0" smtClean="0"/>
              <a:t>= 3.37 fm</a:t>
            </a:r>
            <a:r>
              <a:rPr kumimoji="1" lang="en-US" altLang="ja-JP" sz="2200" baseline="30000" dirty="0" smtClean="0"/>
              <a:t>2</a:t>
            </a:r>
            <a:endParaRPr kumimoji="1" lang="ja-JP" altLang="en-US" sz="2200" baseline="30000" dirty="0"/>
          </a:p>
        </p:txBody>
      </p:sp>
      <p:sp>
        <p:nvSpPr>
          <p:cNvPr id="72" name="テキスト ボックス 71"/>
          <p:cNvSpPr txBox="1"/>
          <p:nvPr/>
        </p:nvSpPr>
        <p:spPr>
          <a:xfrm>
            <a:off x="197814" y="1252823"/>
            <a:ext cx="373679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" dirty="0" smtClean="0">
                <a:solidFill>
                  <a:srgbClr val="0000FF"/>
                </a:solidFill>
              </a:rPr>
              <a:t>Theoretical Prediction of M(IS)</a:t>
            </a:r>
            <a:r>
              <a:rPr lang="ja-JP" altLang="en-US" sz="2200" dirty="0" smtClean="0">
                <a:solidFill>
                  <a:srgbClr val="0000FF"/>
                </a:solidFill>
              </a:rPr>
              <a:t> </a:t>
            </a:r>
            <a:endParaRPr lang="en-US" altLang="ja-JP" sz="2200" dirty="0" smtClean="0">
              <a:solidFill>
                <a:srgbClr val="0000FF"/>
              </a:solidFill>
            </a:endParaRPr>
          </a:p>
        </p:txBody>
      </p:sp>
      <p:sp>
        <p:nvSpPr>
          <p:cNvPr id="73" name="テキスト ボックス 72"/>
          <p:cNvSpPr txBox="1"/>
          <p:nvPr/>
        </p:nvSpPr>
        <p:spPr>
          <a:xfrm>
            <a:off x="464913" y="5781345"/>
            <a:ext cx="704071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" dirty="0" smtClean="0"/>
              <a:t>2. M(IS) of </a:t>
            </a:r>
            <a:r>
              <a:rPr lang="en-US" altLang="ja-JP" sz="2200" dirty="0" smtClean="0">
                <a:solidFill>
                  <a:srgbClr val="0000FF"/>
                </a:solidFill>
              </a:rPr>
              <a:t>0</a:t>
            </a:r>
            <a:r>
              <a:rPr lang="en-US" altLang="ja-JP" sz="2200" baseline="-25000" dirty="0" smtClean="0">
                <a:solidFill>
                  <a:srgbClr val="0000FF"/>
                </a:solidFill>
              </a:rPr>
              <a:t>1</a:t>
            </a:r>
            <a:r>
              <a:rPr lang="en-US" altLang="ja-JP" sz="2200" baseline="30000" dirty="0" smtClean="0">
                <a:solidFill>
                  <a:srgbClr val="0000FF"/>
                </a:solidFill>
              </a:rPr>
              <a:t>+</a:t>
            </a:r>
            <a:r>
              <a:rPr lang="en-US" altLang="ja-JP" sz="2200" dirty="0" smtClean="0">
                <a:solidFill>
                  <a:srgbClr val="0000FF"/>
                </a:solidFill>
              </a:rPr>
              <a:t> </a:t>
            </a:r>
            <a:r>
              <a:rPr lang="ja-JP" altLang="en-US" sz="2200" dirty="0">
                <a:solidFill>
                  <a:srgbClr val="0000FF"/>
                </a:solidFill>
                <a:sym typeface="Wingdings" panose="05000000000000000000" pitchFamily="2" charset="2"/>
              </a:rPr>
              <a:t>⇒</a:t>
            </a:r>
            <a:r>
              <a:rPr lang="en-US" altLang="ja-JP" sz="2200" dirty="0" smtClean="0">
                <a:solidFill>
                  <a:srgbClr val="0000FF"/>
                </a:solidFill>
                <a:sym typeface="Wingdings" panose="05000000000000000000" pitchFamily="2" charset="2"/>
              </a:rPr>
              <a:t> 0</a:t>
            </a:r>
            <a:r>
              <a:rPr lang="en-US" altLang="ja-JP" sz="2200" baseline="-25000" dirty="0" smtClean="0">
                <a:solidFill>
                  <a:srgbClr val="0000FF"/>
                </a:solidFill>
                <a:sym typeface="Wingdings" panose="05000000000000000000" pitchFamily="2" charset="2"/>
              </a:rPr>
              <a:t>2</a:t>
            </a:r>
            <a:r>
              <a:rPr lang="en-US" altLang="ja-JP" sz="2200" baseline="30000" dirty="0" smtClean="0">
                <a:solidFill>
                  <a:srgbClr val="0000FF"/>
                </a:solidFill>
                <a:sym typeface="Wingdings" panose="05000000000000000000" pitchFamily="2" charset="2"/>
              </a:rPr>
              <a:t>+</a:t>
            </a:r>
            <a:r>
              <a:rPr lang="en-US" altLang="ja-JP" sz="2200" dirty="0" smtClean="0">
                <a:solidFill>
                  <a:srgbClr val="0000FF"/>
                </a:solidFill>
                <a:sym typeface="Wingdings" panose="05000000000000000000" pitchFamily="2" charset="2"/>
              </a:rPr>
              <a:t> </a:t>
            </a:r>
            <a:r>
              <a:rPr lang="en-US" altLang="ja-JP" sz="2200" dirty="0" smtClean="0">
                <a:sym typeface="Wingdings" panose="05000000000000000000" pitchFamily="2" charset="2"/>
              </a:rPr>
              <a:t>is not charge-symmetric in </a:t>
            </a:r>
            <a:r>
              <a:rPr lang="en-US" altLang="ja-JP" sz="2200" baseline="30000" dirty="0" smtClean="0">
                <a:sym typeface="Wingdings" panose="05000000000000000000" pitchFamily="2" charset="2"/>
              </a:rPr>
              <a:t>10</a:t>
            </a:r>
            <a:r>
              <a:rPr lang="en-US" altLang="ja-JP" sz="2200" dirty="0" smtClean="0">
                <a:sym typeface="Wingdings" panose="05000000000000000000" pitchFamily="2" charset="2"/>
              </a:rPr>
              <a:t>Be and </a:t>
            </a:r>
            <a:r>
              <a:rPr lang="en-US" altLang="ja-JP" sz="2200" baseline="30000" dirty="0" smtClean="0">
                <a:sym typeface="Wingdings" panose="05000000000000000000" pitchFamily="2" charset="2"/>
              </a:rPr>
              <a:t>10</a:t>
            </a:r>
            <a:r>
              <a:rPr lang="en-US" altLang="ja-JP" sz="2200" dirty="0" smtClean="0">
                <a:sym typeface="Wingdings" panose="05000000000000000000" pitchFamily="2" charset="2"/>
              </a:rPr>
              <a:t>C</a:t>
            </a:r>
            <a:endParaRPr kumimoji="1" lang="ja-JP" altLang="en-US" sz="2200" dirty="0">
              <a:solidFill>
                <a:srgbClr val="FF0000"/>
              </a:solidFill>
            </a:endParaRPr>
          </a:p>
        </p:txBody>
      </p:sp>
      <p:sp>
        <p:nvSpPr>
          <p:cNvPr id="74" name="Oval 35"/>
          <p:cNvSpPr>
            <a:spLocks noChangeArrowheads="1"/>
          </p:cNvSpPr>
          <p:nvPr/>
        </p:nvSpPr>
        <p:spPr bwMode="auto">
          <a:xfrm>
            <a:off x="5572132" y="549892"/>
            <a:ext cx="1081327" cy="599728"/>
          </a:xfrm>
          <a:prstGeom prst="ellipse">
            <a:avLst/>
          </a:prstGeom>
          <a:solidFill>
            <a:srgbClr val="CCFFCC">
              <a:alpha val="70195"/>
            </a:srgbClr>
          </a:solidFill>
          <a:ln w="28575">
            <a:solidFill>
              <a:srgbClr val="00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  <p:sp>
        <p:nvSpPr>
          <p:cNvPr id="75" name="Oval 40"/>
          <p:cNvSpPr>
            <a:spLocks noChangeArrowheads="1"/>
          </p:cNvSpPr>
          <p:nvPr/>
        </p:nvSpPr>
        <p:spPr bwMode="auto">
          <a:xfrm>
            <a:off x="5658990" y="608946"/>
            <a:ext cx="431800" cy="431800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  <p:sp>
        <p:nvSpPr>
          <p:cNvPr id="76" name="Oval 41"/>
          <p:cNvSpPr>
            <a:spLocks noChangeArrowheads="1"/>
          </p:cNvSpPr>
          <p:nvPr/>
        </p:nvSpPr>
        <p:spPr bwMode="auto">
          <a:xfrm>
            <a:off x="6091286" y="608946"/>
            <a:ext cx="431800" cy="431800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  <p:sp>
        <p:nvSpPr>
          <p:cNvPr id="77" name="Oval 49"/>
          <p:cNvSpPr>
            <a:spLocks noChangeArrowheads="1"/>
          </p:cNvSpPr>
          <p:nvPr/>
        </p:nvSpPr>
        <p:spPr bwMode="auto">
          <a:xfrm>
            <a:off x="8092784" y="523568"/>
            <a:ext cx="647700" cy="647700"/>
          </a:xfrm>
          <a:prstGeom prst="ellipse">
            <a:avLst/>
          </a:prstGeom>
          <a:solidFill>
            <a:srgbClr val="CCFFCC">
              <a:alpha val="70195"/>
            </a:srgbClr>
          </a:solidFill>
          <a:ln w="28575">
            <a:solidFill>
              <a:srgbClr val="00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  <p:sp>
        <p:nvSpPr>
          <p:cNvPr id="78" name="Oval 50"/>
          <p:cNvSpPr>
            <a:spLocks noChangeArrowheads="1"/>
          </p:cNvSpPr>
          <p:nvPr/>
        </p:nvSpPr>
        <p:spPr bwMode="auto">
          <a:xfrm>
            <a:off x="7588604" y="626756"/>
            <a:ext cx="431800" cy="431800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  <p:sp>
        <p:nvSpPr>
          <p:cNvPr id="79" name="Oval 51"/>
          <p:cNvSpPr>
            <a:spLocks noChangeArrowheads="1"/>
          </p:cNvSpPr>
          <p:nvPr/>
        </p:nvSpPr>
        <p:spPr bwMode="auto">
          <a:xfrm>
            <a:off x="8192796" y="626756"/>
            <a:ext cx="431800" cy="431800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  <p:sp>
        <p:nvSpPr>
          <p:cNvPr id="80" name="Text Box 52"/>
          <p:cNvSpPr txBox="1">
            <a:spLocks noChangeArrowheads="1"/>
          </p:cNvSpPr>
          <p:nvPr/>
        </p:nvSpPr>
        <p:spPr bwMode="auto">
          <a:xfrm>
            <a:off x="8263652" y="627514"/>
            <a:ext cx="31451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000" dirty="0" smtClean="0">
                <a:solidFill>
                  <a:schemeClr val="bg1"/>
                </a:solidFill>
              </a:rPr>
              <a:t>6</a:t>
            </a:r>
            <a:endParaRPr lang="en-US" altLang="ja-JP" sz="2000" dirty="0">
              <a:solidFill>
                <a:schemeClr val="bg1"/>
              </a:solidFill>
            </a:endParaRPr>
          </a:p>
        </p:txBody>
      </p:sp>
      <p:sp>
        <p:nvSpPr>
          <p:cNvPr id="81" name="Text Box 52"/>
          <p:cNvSpPr txBox="1">
            <a:spLocks noChangeArrowheads="1"/>
          </p:cNvSpPr>
          <p:nvPr/>
        </p:nvSpPr>
        <p:spPr bwMode="auto">
          <a:xfrm>
            <a:off x="7655913" y="627514"/>
            <a:ext cx="31451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000" dirty="0" smtClean="0">
                <a:solidFill>
                  <a:schemeClr val="bg1"/>
                </a:solidFill>
              </a:rPr>
              <a:t>4</a:t>
            </a:r>
            <a:endParaRPr lang="en-US" altLang="ja-JP" sz="2000" dirty="0">
              <a:solidFill>
                <a:schemeClr val="bg1"/>
              </a:solidFill>
            </a:endParaRPr>
          </a:p>
        </p:txBody>
      </p:sp>
      <p:sp>
        <p:nvSpPr>
          <p:cNvPr id="82" name="右矢印 81"/>
          <p:cNvSpPr/>
          <p:nvPr/>
        </p:nvSpPr>
        <p:spPr>
          <a:xfrm>
            <a:off x="6939441" y="595204"/>
            <a:ext cx="434098" cy="427657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3" name="正方形/長方形 82"/>
          <p:cNvSpPr/>
          <p:nvPr/>
        </p:nvSpPr>
        <p:spPr>
          <a:xfrm>
            <a:off x="7732372" y="-24"/>
            <a:ext cx="60785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altLang="ja-JP" sz="2800" dirty="0" smtClean="0">
                <a:solidFill>
                  <a:srgbClr val="FF0000"/>
                </a:solidFill>
              </a:rPr>
              <a:t>0</a:t>
            </a:r>
            <a:r>
              <a:rPr lang="en-US" altLang="ja-JP" sz="2800" baseline="-25000" dirty="0" smtClean="0">
                <a:solidFill>
                  <a:srgbClr val="FF0000"/>
                </a:solidFill>
              </a:rPr>
              <a:t>3</a:t>
            </a:r>
            <a:r>
              <a:rPr lang="en-US" altLang="ja-JP" sz="2800" baseline="30000" dirty="0" smtClean="0">
                <a:solidFill>
                  <a:srgbClr val="FF0000"/>
                </a:solidFill>
              </a:rPr>
              <a:t>+</a:t>
            </a:r>
            <a:endParaRPr lang="ja-JP" altLang="en-US" sz="2800" baseline="30000" dirty="0">
              <a:solidFill>
                <a:srgbClr val="FF0000"/>
              </a:solidFill>
            </a:endParaRPr>
          </a:p>
        </p:txBody>
      </p:sp>
      <p:sp>
        <p:nvSpPr>
          <p:cNvPr id="84" name="テキスト ボックス 83"/>
          <p:cNvSpPr txBox="1"/>
          <p:nvPr/>
        </p:nvSpPr>
        <p:spPr>
          <a:xfrm>
            <a:off x="6349400" y="1086194"/>
            <a:ext cx="17747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2hw Cluster ex.</a:t>
            </a:r>
            <a:endParaRPr kumimoji="1" lang="ja-JP" altLang="en-US" sz="2000" dirty="0"/>
          </a:p>
        </p:txBody>
      </p:sp>
      <p:sp>
        <p:nvSpPr>
          <p:cNvPr id="85" name="正方形/長方形 84"/>
          <p:cNvSpPr/>
          <p:nvPr/>
        </p:nvSpPr>
        <p:spPr>
          <a:xfrm>
            <a:off x="5933379" y="-24"/>
            <a:ext cx="60785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altLang="ja-JP" sz="2800" dirty="0" smtClean="0">
                <a:solidFill>
                  <a:srgbClr val="FF0000"/>
                </a:solidFill>
              </a:rPr>
              <a:t>0</a:t>
            </a:r>
            <a:r>
              <a:rPr lang="en-US" altLang="ja-JP" sz="2800" baseline="-25000" dirty="0" smtClean="0">
                <a:solidFill>
                  <a:srgbClr val="FF0000"/>
                </a:solidFill>
              </a:rPr>
              <a:t>1</a:t>
            </a:r>
            <a:r>
              <a:rPr lang="en-US" altLang="ja-JP" sz="2800" baseline="30000" dirty="0" smtClean="0">
                <a:solidFill>
                  <a:srgbClr val="FF0000"/>
                </a:solidFill>
              </a:rPr>
              <a:t>+</a:t>
            </a:r>
            <a:endParaRPr lang="ja-JP" altLang="en-US" sz="2800" baseline="30000" dirty="0">
              <a:solidFill>
                <a:srgbClr val="FF0000"/>
              </a:solidFill>
            </a:endParaRPr>
          </a:p>
        </p:txBody>
      </p:sp>
      <p:sp>
        <p:nvSpPr>
          <p:cNvPr id="86" name="テキスト ボックス 85"/>
          <p:cNvSpPr txBox="1"/>
          <p:nvPr/>
        </p:nvSpPr>
        <p:spPr>
          <a:xfrm>
            <a:off x="846744" y="5076085"/>
            <a:ext cx="804880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200" dirty="0" smtClean="0"/>
              <a:t>⇒ </a:t>
            </a:r>
            <a:r>
              <a:rPr lang="en-US" altLang="ja-JP" sz="2200" dirty="0" smtClean="0"/>
              <a:t>M(IS) is prominently enhanced for the </a:t>
            </a:r>
            <a:r>
              <a:rPr lang="en-US" altLang="ja-JP" sz="2200" dirty="0" smtClean="0">
                <a:solidFill>
                  <a:srgbClr val="FF0000"/>
                </a:solidFill>
              </a:rPr>
              <a:t>clusters’ relative excitation</a:t>
            </a:r>
            <a:r>
              <a:rPr kumimoji="1" lang="en-US" altLang="ja-JP" sz="2200" dirty="0" smtClean="0"/>
              <a:t>.</a:t>
            </a:r>
            <a:endParaRPr kumimoji="1" lang="ja-JP" altLang="en-US" sz="2200" dirty="0"/>
          </a:p>
        </p:txBody>
      </p:sp>
      <p:sp>
        <p:nvSpPr>
          <p:cNvPr id="87" name="テキスト ボックス 86"/>
          <p:cNvSpPr txBox="1"/>
          <p:nvPr/>
        </p:nvSpPr>
        <p:spPr>
          <a:xfrm>
            <a:off x="4678450" y="4110343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/>
              <a:t>MO EX.</a:t>
            </a:r>
            <a:endParaRPr kumimoji="1" lang="en-US" altLang="ja-JP" sz="2400" dirty="0" smtClean="0"/>
          </a:p>
        </p:txBody>
      </p:sp>
      <p:sp>
        <p:nvSpPr>
          <p:cNvPr id="88" name="テキスト ボックス 87"/>
          <p:cNvSpPr txBox="1"/>
          <p:nvPr/>
        </p:nvSpPr>
        <p:spPr>
          <a:xfrm>
            <a:off x="7715272" y="4110343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/>
              <a:t>MO EX.</a:t>
            </a:r>
            <a:endParaRPr kumimoji="1" lang="en-US" altLang="ja-JP" sz="2400" dirty="0" smtClean="0"/>
          </a:p>
        </p:txBody>
      </p:sp>
      <p:sp>
        <p:nvSpPr>
          <p:cNvPr id="89" name="テキスト ボックス 88"/>
          <p:cNvSpPr txBox="1"/>
          <p:nvPr/>
        </p:nvSpPr>
        <p:spPr>
          <a:xfrm>
            <a:off x="5929322" y="4110343"/>
            <a:ext cx="15147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>
                <a:solidFill>
                  <a:srgbClr val="FF0000"/>
                </a:solidFill>
              </a:rPr>
              <a:t>Cluster EX.</a:t>
            </a:r>
            <a:endParaRPr kumimoji="1" lang="en-US" altLang="ja-JP" sz="2400" dirty="0" smtClean="0">
              <a:solidFill>
                <a:srgbClr val="FF0000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5"/>
          <p:cNvSpPr txBox="1">
            <a:spLocks noChangeArrowheads="1"/>
          </p:cNvSpPr>
          <p:nvPr/>
        </p:nvSpPr>
        <p:spPr bwMode="auto">
          <a:xfrm>
            <a:off x="250825" y="214313"/>
            <a:ext cx="1281120" cy="400110"/>
          </a:xfrm>
          <a:prstGeom prst="rect">
            <a:avLst/>
          </a:prstGeom>
          <a:noFill/>
          <a:ln w="3810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2000" dirty="0" smtClean="0">
                <a:solidFill>
                  <a:srgbClr val="0000FF"/>
                </a:solidFill>
              </a:rPr>
              <a:t>Summary</a:t>
            </a:r>
            <a:endParaRPr lang="en-US" altLang="ja-JP" sz="2000" dirty="0">
              <a:solidFill>
                <a:srgbClr val="0000FF"/>
              </a:solidFill>
            </a:endParaRPr>
          </a:p>
        </p:txBody>
      </p:sp>
      <p:sp>
        <p:nvSpPr>
          <p:cNvPr id="12291" name="Text Box 8"/>
          <p:cNvSpPr txBox="1">
            <a:spLocks noChangeArrowheads="1"/>
          </p:cNvSpPr>
          <p:nvPr/>
        </p:nvSpPr>
        <p:spPr bwMode="auto">
          <a:xfrm>
            <a:off x="250825" y="1703088"/>
            <a:ext cx="1040670" cy="400110"/>
          </a:xfrm>
          <a:prstGeom prst="rect">
            <a:avLst/>
          </a:prstGeom>
          <a:noFill/>
          <a:ln w="3810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2000" dirty="0" smtClean="0">
                <a:solidFill>
                  <a:srgbClr val="0000FF"/>
                </a:solidFill>
              </a:rPr>
              <a:t>Results</a:t>
            </a:r>
            <a:endParaRPr lang="ja-JP" altLang="en-US" sz="2000" dirty="0">
              <a:solidFill>
                <a:srgbClr val="0000FF"/>
              </a:solidFill>
            </a:endParaRPr>
          </a:p>
        </p:txBody>
      </p:sp>
      <p:sp>
        <p:nvSpPr>
          <p:cNvPr id="12292" name="Text Box 7"/>
          <p:cNvSpPr txBox="1">
            <a:spLocks noChangeArrowheads="1"/>
          </p:cNvSpPr>
          <p:nvPr/>
        </p:nvSpPr>
        <p:spPr bwMode="auto">
          <a:xfrm>
            <a:off x="323850" y="785813"/>
            <a:ext cx="85344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2000" dirty="0" smtClean="0"/>
              <a:t>We have investigated the structure changes of the two-center systems </a:t>
            </a:r>
          </a:p>
          <a:p>
            <a:pPr eaLnBrk="1" hangingPunct="1"/>
            <a:r>
              <a:rPr lang="en-US" altLang="ja-JP" sz="2000" dirty="0" smtClean="0"/>
              <a:t>and the enhancement of the IS monopole transition.  </a:t>
            </a:r>
            <a:endParaRPr lang="en-US" altLang="ja-JP" sz="2000" dirty="0"/>
          </a:p>
        </p:txBody>
      </p:sp>
      <p:sp>
        <p:nvSpPr>
          <p:cNvPr id="12293" name="Text Box 7"/>
          <p:cNvSpPr txBox="1">
            <a:spLocks noChangeArrowheads="1"/>
          </p:cNvSpPr>
          <p:nvPr/>
        </p:nvSpPr>
        <p:spPr bwMode="auto">
          <a:xfrm>
            <a:off x="214313" y="2230860"/>
            <a:ext cx="84629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dirty="0">
                <a:solidFill>
                  <a:srgbClr val="0000FF"/>
                </a:solidFill>
              </a:rPr>
              <a:t>1</a:t>
            </a:r>
            <a:r>
              <a:rPr lang="en-US" altLang="ja-JP" dirty="0" smtClean="0">
                <a:solidFill>
                  <a:srgbClr val="0000FF"/>
                </a:solidFill>
              </a:rPr>
              <a:t>. Chemical bonding structure and M(IS) transition in </a:t>
            </a:r>
            <a:r>
              <a:rPr lang="en-US" altLang="ja-JP" baseline="30000" dirty="0" smtClean="0">
                <a:solidFill>
                  <a:srgbClr val="0000FF"/>
                </a:solidFill>
              </a:rPr>
              <a:t>10</a:t>
            </a:r>
            <a:r>
              <a:rPr lang="en-US" altLang="ja-JP" dirty="0" smtClean="0">
                <a:solidFill>
                  <a:srgbClr val="0000FF"/>
                </a:solidFill>
              </a:rPr>
              <a:t>Be</a:t>
            </a:r>
            <a:endParaRPr lang="ja-JP" altLang="en-US" baseline="30000" dirty="0">
              <a:solidFill>
                <a:srgbClr val="0000FF"/>
              </a:solidFill>
            </a:endParaRPr>
          </a:p>
        </p:txBody>
      </p:sp>
      <p:sp>
        <p:nvSpPr>
          <p:cNvPr id="12294" name="Text Box 7"/>
          <p:cNvSpPr txBox="1">
            <a:spLocks noChangeArrowheads="1"/>
          </p:cNvSpPr>
          <p:nvPr/>
        </p:nvSpPr>
        <p:spPr bwMode="auto">
          <a:xfrm>
            <a:off x="214281" y="3429000"/>
            <a:ext cx="789531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dirty="0">
                <a:solidFill>
                  <a:srgbClr val="0000FF"/>
                </a:solidFill>
              </a:rPr>
              <a:t>2. </a:t>
            </a:r>
            <a:r>
              <a:rPr lang="en-US" altLang="ja-JP" dirty="0" smtClean="0">
                <a:solidFill>
                  <a:srgbClr val="0000FF"/>
                </a:solidFill>
              </a:rPr>
              <a:t>Analysis of the mirror system, </a:t>
            </a:r>
            <a:r>
              <a:rPr lang="en-US" altLang="ja-JP" baseline="30000" dirty="0" smtClean="0">
                <a:solidFill>
                  <a:srgbClr val="0000FF"/>
                </a:solidFill>
              </a:rPr>
              <a:t>10</a:t>
            </a:r>
            <a:r>
              <a:rPr lang="en-US" altLang="ja-JP" dirty="0" smtClean="0">
                <a:solidFill>
                  <a:srgbClr val="0000FF"/>
                </a:solidFill>
              </a:rPr>
              <a:t>Be and </a:t>
            </a:r>
            <a:r>
              <a:rPr lang="en-US" altLang="ja-JP" baseline="30000" dirty="0" smtClean="0">
                <a:solidFill>
                  <a:srgbClr val="0000FF"/>
                </a:solidFill>
              </a:rPr>
              <a:t>10</a:t>
            </a:r>
            <a:r>
              <a:rPr lang="en-US" altLang="ja-JP" dirty="0" smtClean="0">
                <a:solidFill>
                  <a:srgbClr val="0000FF"/>
                </a:solidFill>
              </a:rPr>
              <a:t>C</a:t>
            </a:r>
            <a:endParaRPr lang="en-US" altLang="ja-JP" dirty="0">
              <a:solidFill>
                <a:srgbClr val="0000FF"/>
              </a:solidFill>
            </a:endParaRPr>
          </a:p>
        </p:txBody>
      </p:sp>
      <p:sp>
        <p:nvSpPr>
          <p:cNvPr id="12300" name="Text Box 7"/>
          <p:cNvSpPr txBox="1">
            <a:spLocks noChangeArrowheads="1"/>
          </p:cNvSpPr>
          <p:nvPr/>
        </p:nvSpPr>
        <p:spPr bwMode="auto">
          <a:xfrm>
            <a:off x="428625" y="2963958"/>
            <a:ext cx="83581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dirty="0" smtClean="0"/>
              <a:t>② </a:t>
            </a:r>
            <a:r>
              <a:rPr lang="en-US" altLang="ja-JP" dirty="0" smtClean="0"/>
              <a:t>IS monopole transition has a strong </a:t>
            </a:r>
            <a:r>
              <a:rPr lang="en-US" altLang="ja-JP" dirty="0" smtClean="0">
                <a:solidFill>
                  <a:srgbClr val="FF0000"/>
                </a:solidFill>
              </a:rPr>
              <a:t>responsibility for the cluster excitation</a:t>
            </a:r>
            <a:endParaRPr lang="en-US" altLang="ja-JP" dirty="0">
              <a:solidFill>
                <a:srgbClr val="FF0000"/>
              </a:solidFill>
            </a:endParaRPr>
          </a:p>
        </p:txBody>
      </p:sp>
      <p:sp>
        <p:nvSpPr>
          <p:cNvPr id="12301" name="テキスト ボックス 12"/>
          <p:cNvSpPr txBox="1">
            <a:spLocks noChangeArrowheads="1"/>
          </p:cNvSpPr>
          <p:nvPr/>
        </p:nvSpPr>
        <p:spPr bwMode="auto">
          <a:xfrm>
            <a:off x="2279933" y="142852"/>
            <a:ext cx="650690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dirty="0" smtClean="0"/>
              <a:t>M. Ito and K. Ikeda, Rep. on </a:t>
            </a:r>
            <a:r>
              <a:rPr lang="en-US" altLang="ja-JP" dirty="0" err="1" smtClean="0"/>
              <a:t>Prog</a:t>
            </a:r>
            <a:r>
              <a:rPr lang="en-US" altLang="ja-JP" dirty="0" smtClean="0"/>
              <a:t>. in Phys., 77 096301 (2014)</a:t>
            </a:r>
            <a:endParaRPr lang="ja-JP" altLang="en-US" dirty="0"/>
          </a:p>
        </p:txBody>
      </p:sp>
      <p:sp>
        <p:nvSpPr>
          <p:cNvPr id="19" name="Text Box 7"/>
          <p:cNvSpPr txBox="1">
            <a:spLocks noChangeArrowheads="1"/>
          </p:cNvSpPr>
          <p:nvPr/>
        </p:nvSpPr>
        <p:spPr bwMode="auto">
          <a:xfrm>
            <a:off x="428596" y="2571744"/>
            <a:ext cx="83581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dirty="0" smtClean="0"/>
              <a:t>① </a:t>
            </a:r>
            <a:r>
              <a:rPr lang="en-US" altLang="ja-JP" dirty="0" smtClean="0"/>
              <a:t>Wide variety appears by the combination of </a:t>
            </a:r>
            <a:r>
              <a:rPr lang="en-US" altLang="ja-JP" dirty="0" smtClean="0">
                <a:solidFill>
                  <a:srgbClr val="FF0000"/>
                </a:solidFill>
              </a:rPr>
              <a:t>cluster-core and excess-nucleons</a:t>
            </a:r>
            <a:endParaRPr lang="en-US" altLang="ja-JP" dirty="0">
              <a:solidFill>
                <a:srgbClr val="FF0000"/>
              </a:solidFill>
            </a:endParaRPr>
          </a:p>
        </p:txBody>
      </p:sp>
      <p:sp>
        <p:nvSpPr>
          <p:cNvPr id="21" name="Text Box 7"/>
          <p:cNvSpPr txBox="1">
            <a:spLocks noChangeArrowheads="1"/>
          </p:cNvSpPr>
          <p:nvPr/>
        </p:nvSpPr>
        <p:spPr bwMode="auto">
          <a:xfrm>
            <a:off x="357128" y="3800440"/>
            <a:ext cx="83581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dirty="0" smtClean="0"/>
              <a:t>① </a:t>
            </a:r>
            <a:r>
              <a:rPr lang="en-US" altLang="ja-JP" dirty="0" smtClean="0"/>
              <a:t>Suppression of the Coulomb shift</a:t>
            </a:r>
            <a:endParaRPr lang="en-US" altLang="ja-JP" dirty="0"/>
          </a:p>
        </p:txBody>
      </p:sp>
      <p:sp>
        <p:nvSpPr>
          <p:cNvPr id="18" name="Rectangle 32"/>
          <p:cNvSpPr>
            <a:spLocks noChangeArrowheads="1"/>
          </p:cNvSpPr>
          <p:nvPr/>
        </p:nvSpPr>
        <p:spPr bwMode="auto">
          <a:xfrm>
            <a:off x="655464" y="5354854"/>
            <a:ext cx="7702750" cy="707886"/>
          </a:xfrm>
          <a:prstGeom prst="rect">
            <a:avLst/>
          </a:prstGeom>
          <a:noFill/>
          <a:ln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r>
              <a:rPr lang="en-US" altLang="ja-JP" sz="2000" dirty="0" smtClean="0">
                <a:latin typeface="Arial" pitchFamily="34" charset="0"/>
                <a:cs typeface="Arial" pitchFamily="34" charset="0"/>
              </a:rPr>
              <a:t>Analysis of the mirror system will give an important information on </a:t>
            </a:r>
          </a:p>
          <a:p>
            <a:r>
              <a:rPr lang="en-US" altLang="ja-JP" sz="2000" dirty="0" smtClean="0">
                <a:latin typeface="Arial" pitchFamily="34" charset="0"/>
                <a:cs typeface="Arial" pitchFamily="34" charset="0"/>
              </a:rPr>
              <a:t>the spatially extended cluster structure in the excited state</a:t>
            </a:r>
          </a:p>
        </p:txBody>
      </p:sp>
      <p:sp>
        <p:nvSpPr>
          <p:cNvPr id="17" name="Rectangle 32"/>
          <p:cNvSpPr>
            <a:spLocks noChangeArrowheads="1"/>
          </p:cNvSpPr>
          <p:nvPr/>
        </p:nvSpPr>
        <p:spPr bwMode="auto">
          <a:xfrm>
            <a:off x="667262" y="4966962"/>
            <a:ext cx="541693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ja-JP" altLang="en-US" dirty="0" smtClean="0">
                <a:latin typeface="Arial" pitchFamily="34" charset="0"/>
                <a:cs typeface="Arial" pitchFamily="34" charset="0"/>
              </a:rPr>
              <a:t>⇒ </a:t>
            </a:r>
            <a:r>
              <a:rPr lang="en-US" altLang="ja-JP" dirty="0" smtClean="0">
                <a:latin typeface="Arial" pitchFamily="34" charset="0"/>
                <a:cs typeface="Arial" pitchFamily="34" charset="0"/>
              </a:rPr>
              <a:t>Asymmetry in the 0</a:t>
            </a:r>
            <a:r>
              <a:rPr lang="en-US" altLang="ja-JP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altLang="ja-JP" baseline="30000" dirty="0" smtClean="0">
                <a:latin typeface="Arial" pitchFamily="34" charset="0"/>
                <a:cs typeface="Arial" pitchFamily="34" charset="0"/>
              </a:rPr>
              <a:t>+ </a:t>
            </a:r>
            <a:r>
              <a:rPr lang="ja-JP" altLang="en-US" dirty="0" smtClean="0">
                <a:latin typeface="Arial" pitchFamily="34" charset="0"/>
                <a:cs typeface="Arial" pitchFamily="34" charset="0"/>
              </a:rPr>
              <a:t>⇒</a:t>
            </a:r>
            <a:r>
              <a:rPr lang="en-US" altLang="ja-JP" dirty="0" smtClean="0">
                <a:latin typeface="Arial" pitchFamily="34" charset="0"/>
                <a:cs typeface="Arial" pitchFamily="34" charset="0"/>
              </a:rPr>
              <a:t>0</a:t>
            </a:r>
            <a:r>
              <a:rPr lang="en-US" altLang="ja-JP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altLang="ja-JP" baseline="30000" dirty="0" smtClean="0">
                <a:latin typeface="Arial" pitchFamily="34" charset="0"/>
                <a:cs typeface="Arial" pitchFamily="34" charset="0"/>
              </a:rPr>
              <a:t>+ </a:t>
            </a:r>
            <a:r>
              <a:rPr lang="en-US" altLang="ja-JP" dirty="0" smtClean="0">
                <a:latin typeface="Arial" pitchFamily="34" charset="0"/>
                <a:cs typeface="Arial" pitchFamily="34" charset="0"/>
              </a:rPr>
              <a:t>transition is predicted</a:t>
            </a:r>
            <a:endParaRPr lang="en-US" altLang="ja-JP" dirty="0">
              <a:latin typeface="Arial" pitchFamily="34" charset="0"/>
            </a:endParaRPr>
          </a:p>
        </p:txBody>
      </p:sp>
      <p:sp>
        <p:nvSpPr>
          <p:cNvPr id="23" name="Text Box 7"/>
          <p:cNvSpPr txBox="1">
            <a:spLocks noChangeArrowheads="1"/>
          </p:cNvSpPr>
          <p:nvPr/>
        </p:nvSpPr>
        <p:spPr bwMode="auto">
          <a:xfrm>
            <a:off x="357158" y="4621838"/>
            <a:ext cx="878684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lvl="0" eaLnBrk="1" hangingPunct="1"/>
            <a:r>
              <a:rPr lang="ja-JP" altLang="en-US" dirty="0" smtClean="0"/>
              <a:t>② </a:t>
            </a:r>
            <a:r>
              <a:rPr lang="en-US" altLang="ja-JP" dirty="0" smtClean="0"/>
              <a:t>Monopole transition </a:t>
            </a:r>
            <a:endParaRPr lang="en-US" altLang="ja-JP" dirty="0"/>
          </a:p>
        </p:txBody>
      </p:sp>
      <p:sp>
        <p:nvSpPr>
          <p:cNvPr id="16" name="Rectangle 32"/>
          <p:cNvSpPr>
            <a:spLocks noChangeArrowheads="1"/>
          </p:cNvSpPr>
          <p:nvPr/>
        </p:nvSpPr>
        <p:spPr bwMode="auto">
          <a:xfrm>
            <a:off x="683568" y="4196534"/>
            <a:ext cx="739176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ja-JP" altLang="en-US" dirty="0" smtClean="0">
                <a:latin typeface="Arial" pitchFamily="34" charset="0"/>
                <a:cs typeface="Arial" pitchFamily="34" charset="0"/>
              </a:rPr>
              <a:t>⇒</a:t>
            </a:r>
            <a:r>
              <a:rPr lang="en-US" altLang="ja-JP" dirty="0" smtClean="0">
                <a:latin typeface="Arial" pitchFamily="34" charset="0"/>
                <a:cs typeface="Arial" pitchFamily="34" charset="0"/>
              </a:rPr>
              <a:t> Suppression occur in the cluster state (Spatially extended structure)</a:t>
            </a:r>
            <a:endParaRPr lang="en-US" altLang="ja-JP" dirty="0">
              <a:solidFill>
                <a:srgbClr val="FF0000"/>
              </a:solidFill>
              <a:latin typeface="Arial" pitchFamily="34" charset="0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714348" y="6234134"/>
            <a:ext cx="678661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altLang="ja-JP" sz="200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cf</a:t>
            </a:r>
            <a:r>
              <a:rPr lang="en-US" altLang="ja-JP" sz="2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altLang="ja-JP" sz="2000" baseline="30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8</a:t>
            </a:r>
            <a:r>
              <a:rPr lang="en-US" altLang="ja-JP" sz="2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C-</a:t>
            </a:r>
            <a:r>
              <a:rPr lang="en-US" altLang="ja-JP" sz="2000" baseline="30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8</a:t>
            </a:r>
            <a:r>
              <a:rPr lang="en-US" altLang="ja-JP" sz="2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He, by T. </a:t>
            </a:r>
            <a:r>
              <a:rPr lang="en-US" altLang="ja-JP" sz="20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Myo</a:t>
            </a:r>
            <a:r>
              <a:rPr lang="en-US" altLang="ja-JP" sz="2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and K. Kato,PTEP2014,083D01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96311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No"/>
          <p:cNvPicPr>
            <a:picLocks noGrp="1" noChangeAspect="1" noChangeArrowheads="1"/>
          </p:cNvPicPr>
          <p:nvPr>
            <p:ph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3214688" y="928688"/>
            <a:ext cx="5859462" cy="5813425"/>
          </a:xfrm>
          <a:noFill/>
        </p:spPr>
      </p:pic>
      <p:sp>
        <p:nvSpPr>
          <p:cNvPr id="5123" name="Text Box 4"/>
          <p:cNvSpPr txBox="1">
            <a:spLocks noChangeArrowheads="1"/>
          </p:cNvSpPr>
          <p:nvPr/>
        </p:nvSpPr>
        <p:spPr bwMode="auto">
          <a:xfrm>
            <a:off x="220663" y="1341438"/>
            <a:ext cx="3375025" cy="10160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000"/>
              <a:t>Molecular structures will </a:t>
            </a:r>
          </a:p>
          <a:p>
            <a:r>
              <a:rPr lang="en-US" altLang="ja-JP" sz="2000"/>
              <a:t>appear close to the </a:t>
            </a:r>
          </a:p>
          <a:p>
            <a:r>
              <a:rPr lang="en-US" altLang="ja-JP" sz="2000"/>
              <a:t>respective cluster threshold.</a:t>
            </a:r>
          </a:p>
        </p:txBody>
      </p:sp>
      <p:sp>
        <p:nvSpPr>
          <p:cNvPr id="5124" name="Text Box 5"/>
          <p:cNvSpPr txBox="1">
            <a:spLocks noChangeArrowheads="1"/>
          </p:cNvSpPr>
          <p:nvPr/>
        </p:nvSpPr>
        <p:spPr bwMode="auto">
          <a:xfrm>
            <a:off x="3584575" y="3929063"/>
            <a:ext cx="2400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l-GR" altLang="ja-JP" sz="2000"/>
              <a:t>α</a:t>
            </a:r>
            <a:r>
              <a:rPr lang="en-US" altLang="ja-JP" sz="2000"/>
              <a:t>-Particle</a:t>
            </a:r>
            <a:r>
              <a:rPr lang="ja-JP" altLang="en-US" sz="2000"/>
              <a:t> ⇒ </a:t>
            </a:r>
            <a:r>
              <a:rPr lang="en-US" altLang="ja-JP" sz="2000"/>
              <a:t>Stable</a:t>
            </a:r>
          </a:p>
        </p:txBody>
      </p:sp>
      <p:sp>
        <p:nvSpPr>
          <p:cNvPr id="5125" name="Text Box 7"/>
          <p:cNvSpPr txBox="1">
            <a:spLocks noChangeArrowheads="1"/>
          </p:cNvSpPr>
          <p:nvPr/>
        </p:nvSpPr>
        <p:spPr bwMode="auto">
          <a:xfrm>
            <a:off x="3492500" y="5340350"/>
            <a:ext cx="3079750" cy="739775"/>
          </a:xfrm>
          <a:prstGeom prst="rect">
            <a:avLst/>
          </a:prstGeom>
          <a:noFill/>
          <a:ln w="38100">
            <a:solidFill>
              <a:srgbClr val="00FF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 sz="2000">
                <a:solidFill>
                  <a:srgbClr val="0000FF"/>
                </a:solidFill>
              </a:rPr>
              <a:t>Systematic Appearance</a:t>
            </a:r>
          </a:p>
          <a:p>
            <a:r>
              <a:rPr lang="en-US" altLang="ja-JP" sz="2000">
                <a:solidFill>
                  <a:srgbClr val="0000FF"/>
                </a:solidFill>
              </a:rPr>
              <a:t>of </a:t>
            </a:r>
            <a:r>
              <a:rPr lang="en-US" altLang="ja-JP" sz="2000">
                <a:solidFill>
                  <a:srgbClr val="0000FF"/>
                </a:solidFill>
                <a:latin typeface="Symbol" pitchFamily="18" charset="2"/>
              </a:rPr>
              <a:t>a</a:t>
            </a:r>
            <a:r>
              <a:rPr lang="en-US" altLang="ja-JP" sz="2000">
                <a:solidFill>
                  <a:srgbClr val="0000FF"/>
                </a:solidFill>
              </a:rPr>
              <a:t> cluster structures</a:t>
            </a:r>
          </a:p>
        </p:txBody>
      </p:sp>
      <p:sp>
        <p:nvSpPr>
          <p:cNvPr id="5126" name="Line 8"/>
          <p:cNvSpPr>
            <a:spLocks noChangeShapeType="1"/>
          </p:cNvSpPr>
          <p:nvPr/>
        </p:nvSpPr>
        <p:spPr bwMode="auto">
          <a:xfrm>
            <a:off x="4772025" y="4760913"/>
            <a:ext cx="0" cy="503237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5127" name="Text Box 9"/>
          <p:cNvSpPr txBox="1">
            <a:spLocks noChangeArrowheads="1"/>
          </p:cNvSpPr>
          <p:nvPr/>
        </p:nvSpPr>
        <p:spPr bwMode="auto">
          <a:xfrm>
            <a:off x="3656013" y="4332288"/>
            <a:ext cx="21574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000"/>
              <a:t> </a:t>
            </a:r>
            <a:r>
              <a:rPr lang="en-US" altLang="ja-JP" sz="2000" baseline="30000"/>
              <a:t>3</a:t>
            </a:r>
            <a:r>
              <a:rPr lang="en-US" altLang="ja-JP" sz="2000"/>
              <a:t>H+p </a:t>
            </a:r>
            <a:r>
              <a:rPr lang="ja-JP" altLang="en-US" sz="2000"/>
              <a:t>～ </a:t>
            </a:r>
            <a:r>
              <a:rPr lang="en-US" altLang="ja-JP" sz="2000"/>
              <a:t>20 MeV </a:t>
            </a:r>
          </a:p>
        </p:txBody>
      </p:sp>
      <p:sp>
        <p:nvSpPr>
          <p:cNvPr id="5128" name="Text Box 10"/>
          <p:cNvSpPr txBox="1">
            <a:spLocks noChangeArrowheads="1"/>
          </p:cNvSpPr>
          <p:nvPr/>
        </p:nvSpPr>
        <p:spPr bwMode="auto">
          <a:xfrm>
            <a:off x="323850" y="295275"/>
            <a:ext cx="3570288" cy="39687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000">
                <a:solidFill>
                  <a:srgbClr val="0000FF"/>
                </a:solidFill>
              </a:rPr>
              <a:t>Cluster structures in 4N nuclei</a:t>
            </a:r>
          </a:p>
        </p:txBody>
      </p:sp>
      <p:sp>
        <p:nvSpPr>
          <p:cNvPr id="5129" name="Text Box 11"/>
          <p:cNvSpPr txBox="1">
            <a:spLocks noChangeArrowheads="1"/>
          </p:cNvSpPr>
          <p:nvPr/>
        </p:nvSpPr>
        <p:spPr bwMode="auto">
          <a:xfrm>
            <a:off x="6629400" y="214313"/>
            <a:ext cx="1800225" cy="369887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/>
              <a:t>IKEDA Diagram</a:t>
            </a:r>
          </a:p>
        </p:txBody>
      </p:sp>
      <p:sp>
        <p:nvSpPr>
          <p:cNvPr id="5130" name="テキスト ボックス 10"/>
          <p:cNvSpPr txBox="1">
            <a:spLocks noChangeArrowheads="1"/>
          </p:cNvSpPr>
          <p:nvPr/>
        </p:nvSpPr>
        <p:spPr bwMode="auto">
          <a:xfrm>
            <a:off x="142875" y="1019175"/>
            <a:ext cx="28273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000" u="sng">
                <a:solidFill>
                  <a:srgbClr val="0000FF"/>
                </a:solidFill>
              </a:rPr>
              <a:t>Ikeda’s Threshold rules</a:t>
            </a:r>
            <a:endParaRPr lang="ja-JP" altLang="en-US" sz="2000" u="sng">
              <a:solidFill>
                <a:srgbClr val="0000FF"/>
              </a:solidFill>
            </a:endParaRPr>
          </a:p>
        </p:txBody>
      </p:sp>
      <p:sp>
        <p:nvSpPr>
          <p:cNvPr id="12" name="Oval 32"/>
          <p:cNvSpPr>
            <a:spLocks noChangeArrowheads="1"/>
          </p:cNvSpPr>
          <p:nvPr/>
        </p:nvSpPr>
        <p:spPr bwMode="auto">
          <a:xfrm>
            <a:off x="787400" y="4076700"/>
            <a:ext cx="900113" cy="539750"/>
          </a:xfrm>
          <a:prstGeom prst="ellipse">
            <a:avLst/>
          </a:prstGeom>
          <a:solidFill>
            <a:srgbClr val="CCFFCC"/>
          </a:solidFill>
          <a:ln w="38100">
            <a:solidFill>
              <a:srgbClr val="00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3" name="Oval 33"/>
          <p:cNvSpPr>
            <a:spLocks noChangeArrowheads="1"/>
          </p:cNvSpPr>
          <p:nvPr/>
        </p:nvSpPr>
        <p:spPr bwMode="auto">
          <a:xfrm>
            <a:off x="787400" y="4603750"/>
            <a:ext cx="900113" cy="539750"/>
          </a:xfrm>
          <a:prstGeom prst="ellipse">
            <a:avLst/>
          </a:prstGeom>
          <a:solidFill>
            <a:srgbClr val="CCFFCC"/>
          </a:solidFill>
          <a:ln w="38100">
            <a:solidFill>
              <a:srgbClr val="00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4" name="Oval 29"/>
          <p:cNvSpPr>
            <a:spLocks noChangeArrowheads="1"/>
          </p:cNvSpPr>
          <p:nvPr/>
        </p:nvSpPr>
        <p:spPr bwMode="auto">
          <a:xfrm>
            <a:off x="1147763" y="4291013"/>
            <a:ext cx="647700" cy="647700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5" name="Oval 31"/>
          <p:cNvSpPr>
            <a:spLocks noChangeArrowheads="1"/>
          </p:cNvSpPr>
          <p:nvPr/>
        </p:nvSpPr>
        <p:spPr bwMode="auto">
          <a:xfrm>
            <a:off x="642938" y="4291013"/>
            <a:ext cx="647700" cy="647700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6" name="Oval 25"/>
          <p:cNvSpPr>
            <a:spLocks noChangeArrowheads="1"/>
          </p:cNvSpPr>
          <p:nvPr/>
        </p:nvSpPr>
        <p:spPr bwMode="auto">
          <a:xfrm>
            <a:off x="1552575" y="5514975"/>
            <a:ext cx="606425" cy="496888"/>
          </a:xfrm>
          <a:prstGeom prst="ellipse">
            <a:avLst/>
          </a:prstGeom>
          <a:solidFill>
            <a:srgbClr val="CCFFCC"/>
          </a:solidFill>
          <a:ln w="38100">
            <a:solidFill>
              <a:srgbClr val="00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7" name="Oval 27"/>
          <p:cNvSpPr>
            <a:spLocks noChangeArrowheads="1"/>
          </p:cNvSpPr>
          <p:nvPr/>
        </p:nvSpPr>
        <p:spPr bwMode="auto">
          <a:xfrm>
            <a:off x="935038" y="5514975"/>
            <a:ext cx="606425" cy="490538"/>
          </a:xfrm>
          <a:prstGeom prst="ellipse">
            <a:avLst/>
          </a:prstGeom>
          <a:solidFill>
            <a:srgbClr val="CCFFCC"/>
          </a:solidFill>
          <a:ln w="38100">
            <a:solidFill>
              <a:srgbClr val="00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8" name="Oval 28"/>
          <p:cNvSpPr>
            <a:spLocks noChangeArrowheads="1"/>
          </p:cNvSpPr>
          <p:nvPr/>
        </p:nvSpPr>
        <p:spPr bwMode="auto">
          <a:xfrm>
            <a:off x="285750" y="5514975"/>
            <a:ext cx="639763" cy="496888"/>
          </a:xfrm>
          <a:prstGeom prst="ellipse">
            <a:avLst/>
          </a:prstGeom>
          <a:solidFill>
            <a:srgbClr val="CCFFCC"/>
          </a:solidFill>
          <a:ln w="38100">
            <a:solidFill>
              <a:srgbClr val="00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9" name="Oval 26"/>
          <p:cNvSpPr>
            <a:spLocks noChangeArrowheads="1"/>
          </p:cNvSpPr>
          <p:nvPr/>
        </p:nvSpPr>
        <p:spPr bwMode="auto">
          <a:xfrm>
            <a:off x="557213" y="5429250"/>
            <a:ext cx="647700" cy="647700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" name="Oval 24"/>
          <p:cNvSpPr>
            <a:spLocks noChangeArrowheads="1"/>
          </p:cNvSpPr>
          <p:nvPr/>
        </p:nvSpPr>
        <p:spPr bwMode="auto">
          <a:xfrm>
            <a:off x="1222375" y="5429250"/>
            <a:ext cx="647700" cy="647700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1" name="テキスト ボックス 20"/>
          <p:cNvSpPr txBox="1">
            <a:spLocks noChangeArrowheads="1"/>
          </p:cNvSpPr>
          <p:nvPr/>
        </p:nvSpPr>
        <p:spPr bwMode="auto">
          <a:xfrm>
            <a:off x="538163" y="2928938"/>
            <a:ext cx="1390650" cy="369887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/>
              <a:t>Be isotopes</a:t>
            </a:r>
            <a:endParaRPr lang="ja-JP" altLang="en-US"/>
          </a:p>
        </p:txBody>
      </p:sp>
      <p:sp>
        <p:nvSpPr>
          <p:cNvPr id="22" name="テキスト ボックス 21"/>
          <p:cNvSpPr txBox="1">
            <a:spLocks noChangeArrowheads="1"/>
          </p:cNvSpPr>
          <p:nvPr/>
        </p:nvSpPr>
        <p:spPr bwMode="auto">
          <a:xfrm>
            <a:off x="134938" y="3429000"/>
            <a:ext cx="309309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dirty="0"/>
              <a:t>Molecular Orbital </a:t>
            </a:r>
            <a:r>
              <a:rPr lang="en-US" altLang="ja-JP" dirty="0" smtClean="0"/>
              <a:t>(MO) picture</a:t>
            </a:r>
            <a:endParaRPr lang="ja-JP" altLang="en-US" dirty="0"/>
          </a:p>
        </p:txBody>
      </p:sp>
      <p:sp>
        <p:nvSpPr>
          <p:cNvPr id="23" name="Text Box 35"/>
          <p:cNvSpPr txBox="1">
            <a:spLocks noChangeArrowheads="1"/>
          </p:cNvSpPr>
          <p:nvPr/>
        </p:nvSpPr>
        <p:spPr bwMode="auto">
          <a:xfrm>
            <a:off x="2000250" y="4286250"/>
            <a:ext cx="6429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 dirty="0">
                <a:solidFill>
                  <a:srgbClr val="0000FF"/>
                </a:solidFill>
              </a:rPr>
              <a:t> </a:t>
            </a:r>
            <a:r>
              <a:rPr lang="en-US" altLang="ja-JP" sz="2400" dirty="0">
                <a:solidFill>
                  <a:srgbClr val="0000FF"/>
                </a:solidFill>
                <a:latin typeface="Symbol" pitchFamily="18" charset="2"/>
              </a:rPr>
              <a:t>p</a:t>
            </a:r>
            <a:r>
              <a:rPr lang="en-US" altLang="ja-JP" sz="2400" baseline="30000" dirty="0">
                <a:solidFill>
                  <a:srgbClr val="0000FF"/>
                </a:solidFill>
              </a:rPr>
              <a:t>―</a:t>
            </a:r>
            <a:endParaRPr lang="en-US" altLang="ja-JP" sz="2400" dirty="0">
              <a:solidFill>
                <a:srgbClr val="0000FF"/>
              </a:solidFill>
            </a:endParaRPr>
          </a:p>
        </p:txBody>
      </p:sp>
      <p:sp>
        <p:nvSpPr>
          <p:cNvPr id="24" name="Text Box 35"/>
          <p:cNvSpPr txBox="1">
            <a:spLocks noChangeArrowheads="1"/>
          </p:cNvSpPr>
          <p:nvPr/>
        </p:nvSpPr>
        <p:spPr bwMode="auto">
          <a:xfrm>
            <a:off x="2143125" y="5500688"/>
            <a:ext cx="6270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>
                <a:solidFill>
                  <a:srgbClr val="0000FF"/>
                </a:solidFill>
              </a:rPr>
              <a:t> </a:t>
            </a:r>
            <a:r>
              <a:rPr lang="en-US" altLang="ja-JP" sz="2400">
                <a:solidFill>
                  <a:srgbClr val="0000FF"/>
                </a:solidFill>
                <a:latin typeface="Symbol" pitchFamily="18" charset="2"/>
              </a:rPr>
              <a:t>s</a:t>
            </a:r>
            <a:r>
              <a:rPr lang="en-US" altLang="ja-JP" sz="2400" baseline="30000">
                <a:solidFill>
                  <a:srgbClr val="0000FF"/>
                </a:solidFill>
                <a:latin typeface="Symbol" pitchFamily="18" charset="2"/>
              </a:rPr>
              <a:t> </a:t>
            </a:r>
            <a:r>
              <a:rPr lang="en-US" altLang="ja-JP" sz="2400" baseline="30000">
                <a:solidFill>
                  <a:srgbClr val="0000FF"/>
                </a:solidFill>
              </a:rPr>
              <a:t>+</a:t>
            </a:r>
            <a:endParaRPr lang="en-US" altLang="ja-JP" sz="2400">
              <a:solidFill>
                <a:srgbClr val="0000FF"/>
              </a:solidFill>
            </a:endParaRPr>
          </a:p>
        </p:txBody>
      </p:sp>
      <p:sp>
        <p:nvSpPr>
          <p:cNvPr id="25" name="Text Box 7"/>
          <p:cNvSpPr txBox="1">
            <a:spLocks noChangeArrowheads="1"/>
          </p:cNvSpPr>
          <p:nvPr/>
        </p:nvSpPr>
        <p:spPr bwMode="auto">
          <a:xfrm>
            <a:off x="163513" y="6345238"/>
            <a:ext cx="681847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dirty="0" smtClean="0"/>
              <a:t>The</a:t>
            </a:r>
            <a:r>
              <a:rPr lang="ja-JP" altLang="en-US" dirty="0"/>
              <a:t> </a:t>
            </a:r>
            <a:r>
              <a:rPr lang="en-US" altLang="ja-JP" dirty="0" smtClean="0"/>
              <a:t>MO model</a:t>
            </a:r>
            <a:r>
              <a:rPr lang="ja-JP" altLang="en-US" dirty="0"/>
              <a:t> </a:t>
            </a:r>
            <a:r>
              <a:rPr lang="en-US" altLang="ja-JP" dirty="0" smtClean="0"/>
              <a:t>gives one of standard picture in the </a:t>
            </a:r>
            <a:r>
              <a:rPr lang="en-US" altLang="ja-JP" dirty="0" smtClean="0">
                <a:solidFill>
                  <a:srgbClr val="FF0000"/>
                </a:solidFill>
              </a:rPr>
              <a:t>low-lying structure </a:t>
            </a:r>
            <a:endParaRPr lang="en-US" altLang="ja-JP" dirty="0">
              <a:solidFill>
                <a:srgbClr val="FF0000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/>
      <p:bldP spid="23" grpId="0"/>
      <p:bldP spid="24" grpId="0"/>
      <p:bldP spid="2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3" name="Text Box 28"/>
          <p:cNvSpPr txBox="1">
            <a:spLocks noChangeArrowheads="1"/>
          </p:cNvSpPr>
          <p:nvPr/>
        </p:nvSpPr>
        <p:spPr bwMode="auto">
          <a:xfrm>
            <a:off x="214313" y="142875"/>
            <a:ext cx="3273653" cy="40011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2000" dirty="0" smtClean="0">
                <a:solidFill>
                  <a:srgbClr val="0000FF"/>
                </a:solidFill>
              </a:rPr>
              <a:t>Extension of the MO model</a:t>
            </a:r>
            <a:endParaRPr lang="ja-JP" altLang="en-US" sz="2000" dirty="0">
              <a:solidFill>
                <a:srgbClr val="0000FF"/>
              </a:solidFill>
            </a:endParaRPr>
          </a:p>
        </p:txBody>
      </p:sp>
      <p:sp>
        <p:nvSpPr>
          <p:cNvPr id="111" name="テキスト ボックス 110"/>
          <p:cNvSpPr txBox="1"/>
          <p:nvPr/>
        </p:nvSpPr>
        <p:spPr>
          <a:xfrm>
            <a:off x="323528" y="631366"/>
            <a:ext cx="82314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Research subject: Structure changes beyond MO in the highly excited states</a:t>
            </a:r>
            <a:endParaRPr kumimoji="1" lang="en-US" altLang="ja-JP" sz="2000" dirty="0" smtClean="0"/>
          </a:p>
        </p:txBody>
      </p:sp>
      <p:sp>
        <p:nvSpPr>
          <p:cNvPr id="112" name="テキスト ボックス 111"/>
          <p:cNvSpPr txBox="1"/>
          <p:nvPr/>
        </p:nvSpPr>
        <p:spPr>
          <a:xfrm>
            <a:off x="1281068" y="1171502"/>
            <a:ext cx="7582653" cy="40011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Extension of the MO model is important on the wide structure changes</a:t>
            </a:r>
          </a:p>
        </p:txBody>
      </p:sp>
      <p:sp>
        <p:nvSpPr>
          <p:cNvPr id="113" name="屈折矢印 112"/>
          <p:cNvSpPr/>
          <p:nvPr/>
        </p:nvSpPr>
        <p:spPr>
          <a:xfrm rot="5400000">
            <a:off x="750067" y="1006035"/>
            <a:ext cx="357190" cy="571504"/>
          </a:xfrm>
          <a:prstGeom prst="bentUpArrow">
            <a:avLst>
              <a:gd name="adj1" fmla="val 25000"/>
              <a:gd name="adj2" fmla="val 25000"/>
              <a:gd name="adj3" fmla="val 25000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5" name="Oval 107"/>
          <p:cNvSpPr>
            <a:spLocks noChangeArrowheads="1"/>
          </p:cNvSpPr>
          <p:nvPr/>
        </p:nvSpPr>
        <p:spPr bwMode="auto">
          <a:xfrm>
            <a:off x="6142038" y="3214757"/>
            <a:ext cx="808037" cy="819150"/>
          </a:xfrm>
          <a:prstGeom prst="ellipse">
            <a:avLst/>
          </a:prstGeom>
          <a:solidFill>
            <a:srgbClr val="CCFFCC"/>
          </a:solidFill>
          <a:ln w="25400">
            <a:solidFill>
              <a:srgbClr val="00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96" name="Text Box 28"/>
          <p:cNvSpPr txBox="1">
            <a:spLocks noChangeArrowheads="1"/>
          </p:cNvSpPr>
          <p:nvPr/>
        </p:nvSpPr>
        <p:spPr bwMode="auto">
          <a:xfrm>
            <a:off x="142844" y="1885882"/>
            <a:ext cx="6047361" cy="400110"/>
          </a:xfrm>
          <a:prstGeom prst="rect">
            <a:avLst/>
          </a:prstGeom>
          <a:solidFill>
            <a:srgbClr val="FFFF00"/>
          </a:solidFill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000" dirty="0" smtClean="0">
                <a:solidFill>
                  <a:srgbClr val="0000FF"/>
                </a:solidFill>
              </a:rPr>
              <a:t>Generalized Two-center Cluster Model (Example of </a:t>
            </a:r>
            <a:r>
              <a:rPr lang="en-US" altLang="ja-JP" sz="2000" baseline="30000" dirty="0">
                <a:solidFill>
                  <a:srgbClr val="0000FF"/>
                </a:solidFill>
              </a:rPr>
              <a:t>10</a:t>
            </a:r>
            <a:r>
              <a:rPr lang="en-US" altLang="ja-JP" sz="2000" dirty="0">
                <a:solidFill>
                  <a:srgbClr val="0000FF"/>
                </a:solidFill>
              </a:rPr>
              <a:t>Be)</a:t>
            </a:r>
            <a:endParaRPr lang="ja-JP" altLang="en-US" sz="2000" dirty="0">
              <a:solidFill>
                <a:srgbClr val="0000FF"/>
              </a:solidFill>
            </a:endParaRPr>
          </a:p>
        </p:txBody>
      </p:sp>
      <p:sp>
        <p:nvSpPr>
          <p:cNvPr id="97" name="Text Box 29"/>
          <p:cNvSpPr txBox="1">
            <a:spLocks noChangeArrowheads="1"/>
          </p:cNvSpPr>
          <p:nvPr/>
        </p:nvSpPr>
        <p:spPr bwMode="auto">
          <a:xfrm>
            <a:off x="468313" y="4262498"/>
            <a:ext cx="5659883" cy="36933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u="sng" dirty="0" smtClean="0">
                <a:solidFill>
                  <a:srgbClr val="0000FF"/>
                </a:solidFill>
              </a:rPr>
              <a:t>Combination of M.O</a:t>
            </a:r>
            <a:r>
              <a:rPr lang="en-US" altLang="ja-JP" u="sng" dirty="0">
                <a:solidFill>
                  <a:srgbClr val="0000FF"/>
                </a:solidFill>
              </a:rPr>
              <a:t>. and </a:t>
            </a:r>
            <a:r>
              <a:rPr lang="en-US" altLang="ja-JP" u="sng" dirty="0" err="1" smtClean="0">
                <a:solidFill>
                  <a:srgbClr val="0000FF"/>
                </a:solidFill>
              </a:rPr>
              <a:t>Dimer</a:t>
            </a:r>
            <a:r>
              <a:rPr lang="en-US" altLang="ja-JP" u="sng" dirty="0" smtClean="0">
                <a:solidFill>
                  <a:srgbClr val="0000FF"/>
                </a:solidFill>
              </a:rPr>
              <a:t> channels :ROP77 (2015)</a:t>
            </a:r>
            <a:endParaRPr lang="en-US" altLang="ja-JP" u="sng" dirty="0">
              <a:solidFill>
                <a:srgbClr val="0000FF"/>
              </a:solidFill>
            </a:endParaRPr>
          </a:p>
        </p:txBody>
      </p:sp>
      <p:sp>
        <p:nvSpPr>
          <p:cNvPr id="98" name="Oval 32"/>
          <p:cNvSpPr>
            <a:spLocks noChangeArrowheads="1"/>
          </p:cNvSpPr>
          <p:nvPr/>
        </p:nvSpPr>
        <p:spPr bwMode="auto">
          <a:xfrm>
            <a:off x="1762125" y="5167373"/>
            <a:ext cx="528638" cy="528637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99" name="Oval 33"/>
          <p:cNvSpPr>
            <a:spLocks noChangeArrowheads="1"/>
          </p:cNvSpPr>
          <p:nvPr/>
        </p:nvSpPr>
        <p:spPr bwMode="auto">
          <a:xfrm>
            <a:off x="2314575" y="5176898"/>
            <a:ext cx="528638" cy="528637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0" name="Oval 34"/>
          <p:cNvSpPr>
            <a:spLocks noChangeArrowheads="1"/>
          </p:cNvSpPr>
          <p:nvPr/>
        </p:nvSpPr>
        <p:spPr bwMode="auto">
          <a:xfrm>
            <a:off x="1906588" y="4968935"/>
            <a:ext cx="246062" cy="495300"/>
          </a:xfrm>
          <a:prstGeom prst="ellipse">
            <a:avLst/>
          </a:prstGeom>
          <a:solidFill>
            <a:srgbClr val="CCFFCC"/>
          </a:solidFill>
          <a:ln w="19050">
            <a:solidFill>
              <a:srgbClr val="00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1" name="Oval 35"/>
          <p:cNvSpPr>
            <a:spLocks noChangeArrowheads="1"/>
          </p:cNvSpPr>
          <p:nvPr/>
        </p:nvSpPr>
        <p:spPr bwMode="auto">
          <a:xfrm>
            <a:off x="1906588" y="5464235"/>
            <a:ext cx="246062" cy="495300"/>
          </a:xfrm>
          <a:prstGeom prst="ellipse">
            <a:avLst/>
          </a:prstGeom>
          <a:solidFill>
            <a:srgbClr val="CCFFCC"/>
          </a:solidFill>
          <a:ln w="19050">
            <a:solidFill>
              <a:srgbClr val="00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2" name="Oval 36"/>
          <p:cNvSpPr>
            <a:spLocks noChangeArrowheads="1"/>
          </p:cNvSpPr>
          <p:nvPr/>
        </p:nvSpPr>
        <p:spPr bwMode="auto">
          <a:xfrm>
            <a:off x="2462213" y="4968935"/>
            <a:ext cx="246062" cy="495300"/>
          </a:xfrm>
          <a:prstGeom prst="ellipse">
            <a:avLst/>
          </a:prstGeom>
          <a:solidFill>
            <a:srgbClr val="CCFFCC"/>
          </a:solidFill>
          <a:ln w="19050">
            <a:solidFill>
              <a:srgbClr val="00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3" name="Oval 37"/>
          <p:cNvSpPr>
            <a:spLocks noChangeArrowheads="1"/>
          </p:cNvSpPr>
          <p:nvPr/>
        </p:nvSpPr>
        <p:spPr bwMode="auto">
          <a:xfrm>
            <a:off x="2462213" y="5464235"/>
            <a:ext cx="246062" cy="495300"/>
          </a:xfrm>
          <a:prstGeom prst="ellipse">
            <a:avLst/>
          </a:prstGeom>
          <a:solidFill>
            <a:srgbClr val="CCFFCC"/>
          </a:solidFill>
          <a:ln w="19050">
            <a:solidFill>
              <a:srgbClr val="00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4" name="Oval 38"/>
          <p:cNvSpPr>
            <a:spLocks noChangeArrowheads="1"/>
          </p:cNvSpPr>
          <p:nvPr/>
        </p:nvSpPr>
        <p:spPr bwMode="auto">
          <a:xfrm>
            <a:off x="1979613" y="4908610"/>
            <a:ext cx="123825" cy="123825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5" name="Oval 39"/>
          <p:cNvSpPr>
            <a:spLocks noChangeArrowheads="1"/>
          </p:cNvSpPr>
          <p:nvPr/>
        </p:nvSpPr>
        <p:spPr bwMode="auto">
          <a:xfrm>
            <a:off x="2511425" y="4908610"/>
            <a:ext cx="123825" cy="123825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6" name="Text Box 40"/>
          <p:cNvSpPr txBox="1">
            <a:spLocks noChangeArrowheads="1"/>
          </p:cNvSpPr>
          <p:nvPr/>
        </p:nvSpPr>
        <p:spPr bwMode="auto">
          <a:xfrm>
            <a:off x="2843213" y="4860985"/>
            <a:ext cx="863600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6600"/>
              <a:t>+</a:t>
            </a:r>
          </a:p>
        </p:txBody>
      </p:sp>
      <p:sp>
        <p:nvSpPr>
          <p:cNvPr id="107" name="Text Box 41"/>
          <p:cNvSpPr txBox="1">
            <a:spLocks noChangeArrowheads="1"/>
          </p:cNvSpPr>
          <p:nvPr/>
        </p:nvSpPr>
        <p:spPr bwMode="auto">
          <a:xfrm>
            <a:off x="4897438" y="4860985"/>
            <a:ext cx="863600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6600"/>
              <a:t>+</a:t>
            </a:r>
          </a:p>
        </p:txBody>
      </p:sp>
      <p:sp>
        <p:nvSpPr>
          <p:cNvPr id="108" name="Text Box 42"/>
          <p:cNvSpPr txBox="1">
            <a:spLocks noChangeArrowheads="1"/>
          </p:cNvSpPr>
          <p:nvPr/>
        </p:nvSpPr>
        <p:spPr bwMode="auto">
          <a:xfrm>
            <a:off x="7164388" y="4405373"/>
            <a:ext cx="898525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8000"/>
              <a:t>...</a:t>
            </a:r>
          </a:p>
        </p:txBody>
      </p:sp>
      <p:sp>
        <p:nvSpPr>
          <p:cNvPr id="109" name="Oval 43"/>
          <p:cNvSpPr>
            <a:spLocks noChangeArrowheads="1"/>
          </p:cNvSpPr>
          <p:nvPr/>
        </p:nvSpPr>
        <p:spPr bwMode="auto">
          <a:xfrm>
            <a:off x="3875088" y="5151498"/>
            <a:ext cx="517525" cy="546100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10" name="Oval 44"/>
          <p:cNvSpPr>
            <a:spLocks noChangeArrowheads="1"/>
          </p:cNvSpPr>
          <p:nvPr/>
        </p:nvSpPr>
        <p:spPr bwMode="auto">
          <a:xfrm>
            <a:off x="4379913" y="5161023"/>
            <a:ext cx="517525" cy="546100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14" name="Oval 45"/>
          <p:cNvSpPr>
            <a:spLocks noChangeArrowheads="1"/>
          </p:cNvSpPr>
          <p:nvPr/>
        </p:nvSpPr>
        <p:spPr bwMode="auto">
          <a:xfrm>
            <a:off x="4019550" y="4937185"/>
            <a:ext cx="241300" cy="511175"/>
          </a:xfrm>
          <a:prstGeom prst="ellipse">
            <a:avLst/>
          </a:prstGeom>
          <a:solidFill>
            <a:srgbClr val="CCFFCC"/>
          </a:solidFill>
          <a:ln w="19050">
            <a:solidFill>
              <a:srgbClr val="00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15" name="Oval 46"/>
          <p:cNvSpPr>
            <a:spLocks noChangeArrowheads="1"/>
          </p:cNvSpPr>
          <p:nvPr/>
        </p:nvSpPr>
        <p:spPr bwMode="auto">
          <a:xfrm>
            <a:off x="4019550" y="5448360"/>
            <a:ext cx="241300" cy="511175"/>
          </a:xfrm>
          <a:prstGeom prst="ellipse">
            <a:avLst/>
          </a:prstGeom>
          <a:solidFill>
            <a:srgbClr val="CCFFCC"/>
          </a:solidFill>
          <a:ln w="19050">
            <a:solidFill>
              <a:srgbClr val="00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16" name="Oval 47"/>
          <p:cNvSpPr>
            <a:spLocks noChangeArrowheads="1"/>
          </p:cNvSpPr>
          <p:nvPr/>
        </p:nvSpPr>
        <p:spPr bwMode="auto">
          <a:xfrm>
            <a:off x="4478338" y="5257860"/>
            <a:ext cx="320675" cy="339725"/>
          </a:xfrm>
          <a:prstGeom prst="ellipse">
            <a:avLst/>
          </a:prstGeom>
          <a:solidFill>
            <a:srgbClr val="CCFFCC"/>
          </a:solidFill>
          <a:ln w="19050">
            <a:solidFill>
              <a:srgbClr val="00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17" name="Oval 48"/>
          <p:cNvSpPr>
            <a:spLocks noChangeArrowheads="1"/>
          </p:cNvSpPr>
          <p:nvPr/>
        </p:nvSpPr>
        <p:spPr bwMode="auto">
          <a:xfrm>
            <a:off x="4092575" y="4887973"/>
            <a:ext cx="120650" cy="128587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18" name="Oval 49"/>
          <p:cNvSpPr>
            <a:spLocks noChangeArrowheads="1"/>
          </p:cNvSpPr>
          <p:nvPr/>
        </p:nvSpPr>
        <p:spPr bwMode="auto">
          <a:xfrm>
            <a:off x="4575175" y="5365810"/>
            <a:ext cx="120650" cy="128588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19" name="Oval 50"/>
          <p:cNvSpPr>
            <a:spLocks noChangeArrowheads="1"/>
          </p:cNvSpPr>
          <p:nvPr/>
        </p:nvSpPr>
        <p:spPr bwMode="auto">
          <a:xfrm>
            <a:off x="5905500" y="5167373"/>
            <a:ext cx="528638" cy="528637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20" name="Oval 51"/>
          <p:cNvSpPr>
            <a:spLocks noChangeArrowheads="1"/>
          </p:cNvSpPr>
          <p:nvPr/>
        </p:nvSpPr>
        <p:spPr bwMode="auto">
          <a:xfrm>
            <a:off x="6400800" y="5176898"/>
            <a:ext cx="528638" cy="528637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21" name="Oval 52"/>
          <p:cNvSpPr>
            <a:spLocks noChangeArrowheads="1"/>
          </p:cNvSpPr>
          <p:nvPr/>
        </p:nvSpPr>
        <p:spPr bwMode="auto">
          <a:xfrm>
            <a:off x="6537325" y="4897498"/>
            <a:ext cx="246063" cy="495300"/>
          </a:xfrm>
          <a:prstGeom prst="ellipse">
            <a:avLst/>
          </a:prstGeom>
          <a:solidFill>
            <a:srgbClr val="CCFFCC"/>
          </a:solidFill>
          <a:ln w="22225">
            <a:solidFill>
              <a:srgbClr val="00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22" name="Oval 53"/>
          <p:cNvSpPr>
            <a:spLocks noChangeArrowheads="1"/>
          </p:cNvSpPr>
          <p:nvPr/>
        </p:nvSpPr>
        <p:spPr bwMode="auto">
          <a:xfrm>
            <a:off x="6537325" y="5464235"/>
            <a:ext cx="246063" cy="495300"/>
          </a:xfrm>
          <a:prstGeom prst="ellipse">
            <a:avLst/>
          </a:prstGeom>
          <a:solidFill>
            <a:srgbClr val="CCFFCC"/>
          </a:solidFill>
          <a:ln w="19050">
            <a:solidFill>
              <a:srgbClr val="00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23" name="Oval 54"/>
          <p:cNvSpPr>
            <a:spLocks noChangeArrowheads="1"/>
          </p:cNvSpPr>
          <p:nvPr/>
        </p:nvSpPr>
        <p:spPr bwMode="auto">
          <a:xfrm rot="5400000">
            <a:off x="6790531" y="5196742"/>
            <a:ext cx="246063" cy="495300"/>
          </a:xfrm>
          <a:prstGeom prst="ellipse">
            <a:avLst/>
          </a:prstGeom>
          <a:solidFill>
            <a:srgbClr val="CCFFCC"/>
          </a:solidFill>
          <a:ln w="19050">
            <a:solidFill>
              <a:srgbClr val="00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24" name="Oval 55"/>
          <p:cNvSpPr>
            <a:spLocks noChangeArrowheads="1"/>
          </p:cNvSpPr>
          <p:nvPr/>
        </p:nvSpPr>
        <p:spPr bwMode="auto">
          <a:xfrm rot="5400000">
            <a:off x="6287293" y="5196742"/>
            <a:ext cx="246063" cy="495300"/>
          </a:xfrm>
          <a:prstGeom prst="ellipse">
            <a:avLst/>
          </a:prstGeom>
          <a:solidFill>
            <a:srgbClr val="CCFFCC"/>
          </a:solidFill>
          <a:ln w="19050">
            <a:solidFill>
              <a:srgbClr val="00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25" name="Oval 56"/>
          <p:cNvSpPr>
            <a:spLocks noChangeArrowheads="1"/>
          </p:cNvSpPr>
          <p:nvPr/>
        </p:nvSpPr>
        <p:spPr bwMode="auto">
          <a:xfrm>
            <a:off x="6577013" y="4837173"/>
            <a:ext cx="123825" cy="123825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26" name="Oval 57"/>
          <p:cNvSpPr>
            <a:spLocks noChangeArrowheads="1"/>
          </p:cNvSpPr>
          <p:nvPr/>
        </p:nvSpPr>
        <p:spPr bwMode="auto">
          <a:xfrm rot="5400000">
            <a:off x="7081838" y="5392798"/>
            <a:ext cx="123825" cy="123825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27" name="Text Box 65"/>
          <p:cNvSpPr txBox="1">
            <a:spLocks noChangeArrowheads="1"/>
          </p:cNvSpPr>
          <p:nvPr/>
        </p:nvSpPr>
        <p:spPr bwMode="auto">
          <a:xfrm>
            <a:off x="1331913" y="5213410"/>
            <a:ext cx="5095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000">
                <a:solidFill>
                  <a:srgbClr val="FF3300"/>
                </a:solidFill>
              </a:rPr>
              <a:t>C1</a:t>
            </a:r>
          </a:p>
        </p:txBody>
      </p:sp>
      <p:sp>
        <p:nvSpPr>
          <p:cNvPr id="128" name="Text Box 66"/>
          <p:cNvSpPr txBox="1">
            <a:spLocks noChangeArrowheads="1"/>
          </p:cNvSpPr>
          <p:nvPr/>
        </p:nvSpPr>
        <p:spPr bwMode="auto">
          <a:xfrm>
            <a:off x="3419475" y="5202298"/>
            <a:ext cx="5095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000">
                <a:solidFill>
                  <a:srgbClr val="FF3300"/>
                </a:solidFill>
              </a:rPr>
              <a:t>C2</a:t>
            </a:r>
          </a:p>
        </p:txBody>
      </p:sp>
      <p:sp>
        <p:nvSpPr>
          <p:cNvPr id="129" name="Text Box 67"/>
          <p:cNvSpPr txBox="1">
            <a:spLocks noChangeArrowheads="1"/>
          </p:cNvSpPr>
          <p:nvPr/>
        </p:nvSpPr>
        <p:spPr bwMode="auto">
          <a:xfrm>
            <a:off x="5430838" y="5202298"/>
            <a:ext cx="5095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000">
                <a:solidFill>
                  <a:srgbClr val="FF3300"/>
                </a:solidFill>
              </a:rPr>
              <a:t>C3</a:t>
            </a:r>
          </a:p>
        </p:txBody>
      </p:sp>
      <p:sp>
        <p:nvSpPr>
          <p:cNvPr id="130" name="Rectangle 69"/>
          <p:cNvSpPr>
            <a:spLocks noChangeArrowheads="1"/>
          </p:cNvSpPr>
          <p:nvPr/>
        </p:nvSpPr>
        <p:spPr bwMode="auto">
          <a:xfrm>
            <a:off x="539750" y="5094348"/>
            <a:ext cx="8334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3200">
                <a:latin typeface="Symbol" pitchFamily="18" charset="2"/>
              </a:rPr>
              <a:t>Y =</a:t>
            </a:r>
          </a:p>
        </p:txBody>
      </p:sp>
      <p:sp>
        <p:nvSpPr>
          <p:cNvPr id="131" name="Oval 70"/>
          <p:cNvSpPr>
            <a:spLocks noChangeArrowheads="1"/>
          </p:cNvSpPr>
          <p:nvPr/>
        </p:nvSpPr>
        <p:spPr bwMode="auto">
          <a:xfrm rot="5400000">
            <a:off x="1206500" y="3079820"/>
            <a:ext cx="755650" cy="1079500"/>
          </a:xfrm>
          <a:prstGeom prst="ellipse">
            <a:avLst/>
          </a:prstGeom>
          <a:solidFill>
            <a:srgbClr val="CCFFCC"/>
          </a:solidFill>
          <a:ln w="25400">
            <a:solidFill>
              <a:srgbClr val="00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32" name="Oval 71"/>
          <p:cNvSpPr>
            <a:spLocks noChangeArrowheads="1"/>
          </p:cNvSpPr>
          <p:nvPr/>
        </p:nvSpPr>
        <p:spPr bwMode="auto">
          <a:xfrm>
            <a:off x="1236663" y="3360807"/>
            <a:ext cx="528637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33" name="Oval 72"/>
          <p:cNvSpPr>
            <a:spLocks noChangeArrowheads="1"/>
          </p:cNvSpPr>
          <p:nvPr/>
        </p:nvSpPr>
        <p:spPr bwMode="auto">
          <a:xfrm>
            <a:off x="1403350" y="3360807"/>
            <a:ext cx="528638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34" name="Oval 73"/>
          <p:cNvSpPr>
            <a:spLocks noChangeArrowheads="1"/>
          </p:cNvSpPr>
          <p:nvPr/>
        </p:nvSpPr>
        <p:spPr bwMode="auto">
          <a:xfrm>
            <a:off x="1549400" y="3241745"/>
            <a:ext cx="101600" cy="10160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35" name="Oval 74"/>
          <p:cNvSpPr>
            <a:spLocks noChangeArrowheads="1"/>
          </p:cNvSpPr>
          <p:nvPr/>
        </p:nvSpPr>
        <p:spPr bwMode="auto">
          <a:xfrm>
            <a:off x="1549400" y="3829110"/>
            <a:ext cx="101600" cy="10160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36" name="Oval 76"/>
          <p:cNvSpPr>
            <a:spLocks noChangeArrowheads="1"/>
          </p:cNvSpPr>
          <p:nvPr/>
        </p:nvSpPr>
        <p:spPr bwMode="auto">
          <a:xfrm>
            <a:off x="4845050" y="3214757"/>
            <a:ext cx="808038" cy="819150"/>
          </a:xfrm>
          <a:prstGeom prst="ellipse">
            <a:avLst/>
          </a:prstGeom>
          <a:solidFill>
            <a:srgbClr val="CCFFCC"/>
          </a:solidFill>
          <a:ln w="25400">
            <a:solidFill>
              <a:srgbClr val="00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37" name="Oval 77"/>
          <p:cNvSpPr>
            <a:spLocks noChangeArrowheads="1"/>
          </p:cNvSpPr>
          <p:nvPr/>
        </p:nvSpPr>
        <p:spPr bwMode="auto">
          <a:xfrm>
            <a:off x="4973638" y="3351282"/>
            <a:ext cx="528637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38" name="Oval 78"/>
          <p:cNvSpPr>
            <a:spLocks noChangeArrowheads="1"/>
          </p:cNvSpPr>
          <p:nvPr/>
        </p:nvSpPr>
        <p:spPr bwMode="auto">
          <a:xfrm>
            <a:off x="4041775" y="3351282"/>
            <a:ext cx="528638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39" name="Oval 79"/>
          <p:cNvSpPr>
            <a:spLocks noChangeArrowheads="1"/>
          </p:cNvSpPr>
          <p:nvPr/>
        </p:nvSpPr>
        <p:spPr bwMode="auto">
          <a:xfrm>
            <a:off x="5186363" y="3243332"/>
            <a:ext cx="101600" cy="10160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40" name="Oval 80"/>
          <p:cNvSpPr>
            <a:spLocks noChangeArrowheads="1"/>
          </p:cNvSpPr>
          <p:nvPr/>
        </p:nvSpPr>
        <p:spPr bwMode="auto">
          <a:xfrm>
            <a:off x="5216525" y="3859273"/>
            <a:ext cx="101600" cy="10160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41" name="Line 82"/>
          <p:cNvSpPr>
            <a:spLocks noChangeShapeType="1"/>
          </p:cNvSpPr>
          <p:nvPr/>
        </p:nvSpPr>
        <p:spPr bwMode="auto">
          <a:xfrm>
            <a:off x="2414588" y="3602107"/>
            <a:ext cx="1436687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triangle" w="lg" len="med"/>
            <a:tailEnd type="triangle" w="lg" len="me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42" name="Text Box 83"/>
          <p:cNvSpPr txBox="1">
            <a:spLocks noChangeArrowheads="1"/>
          </p:cNvSpPr>
          <p:nvPr/>
        </p:nvSpPr>
        <p:spPr bwMode="auto">
          <a:xfrm>
            <a:off x="468313" y="6132573"/>
            <a:ext cx="500790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dirty="0" smtClean="0"/>
              <a:t>0Pi </a:t>
            </a:r>
            <a:r>
              <a:rPr lang="en-US" altLang="ja-JP" dirty="0"/>
              <a:t>(</a:t>
            </a:r>
            <a:r>
              <a:rPr lang="en-US" altLang="ja-JP" dirty="0" err="1"/>
              <a:t>i</a:t>
            </a:r>
            <a:r>
              <a:rPr lang="en-US" altLang="ja-JP" dirty="0"/>
              <a:t>=</a:t>
            </a:r>
            <a:r>
              <a:rPr lang="en-US" altLang="ja-JP" dirty="0" err="1"/>
              <a:t>x,y,z</a:t>
            </a:r>
            <a:r>
              <a:rPr lang="en-US" altLang="ja-JP" dirty="0"/>
              <a:t>) </a:t>
            </a:r>
            <a:r>
              <a:rPr lang="en-US" altLang="ja-JP" dirty="0" smtClean="0"/>
              <a:t>Atomic Orbit at Left or Right side center</a:t>
            </a:r>
            <a:endParaRPr lang="ja-JP" altLang="en-US" dirty="0"/>
          </a:p>
        </p:txBody>
      </p:sp>
      <p:sp>
        <p:nvSpPr>
          <p:cNvPr id="143" name="Text Box 84"/>
          <p:cNvSpPr txBox="1">
            <a:spLocks noChangeArrowheads="1"/>
          </p:cNvSpPr>
          <p:nvPr/>
        </p:nvSpPr>
        <p:spPr bwMode="auto">
          <a:xfrm>
            <a:off x="1025525" y="2882970"/>
            <a:ext cx="11239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/>
              <a:t>Mol. Orb.</a:t>
            </a:r>
          </a:p>
        </p:txBody>
      </p:sp>
      <p:sp>
        <p:nvSpPr>
          <p:cNvPr id="144" name="Text Box 85"/>
          <p:cNvSpPr txBox="1">
            <a:spLocks noChangeArrowheads="1"/>
          </p:cNvSpPr>
          <p:nvPr/>
        </p:nvSpPr>
        <p:spPr bwMode="auto">
          <a:xfrm>
            <a:off x="4141788" y="2848045"/>
            <a:ext cx="32861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>
                <a:latin typeface="Symbol" pitchFamily="18" charset="2"/>
              </a:rPr>
              <a:t>a</a:t>
            </a:r>
          </a:p>
        </p:txBody>
      </p:sp>
      <p:sp>
        <p:nvSpPr>
          <p:cNvPr id="145" name="Text Box 86"/>
          <p:cNvSpPr txBox="1">
            <a:spLocks noChangeArrowheads="1"/>
          </p:cNvSpPr>
          <p:nvPr/>
        </p:nvSpPr>
        <p:spPr bwMode="auto">
          <a:xfrm>
            <a:off x="4860925" y="2848045"/>
            <a:ext cx="5603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baseline="30000"/>
              <a:t>6</a:t>
            </a:r>
            <a:r>
              <a:rPr lang="en-US" altLang="ja-JP"/>
              <a:t>He</a:t>
            </a:r>
          </a:p>
        </p:txBody>
      </p:sp>
      <p:sp>
        <p:nvSpPr>
          <p:cNvPr id="146" name="Text Box 94"/>
          <p:cNvSpPr txBox="1">
            <a:spLocks noChangeArrowheads="1"/>
          </p:cNvSpPr>
          <p:nvPr/>
        </p:nvSpPr>
        <p:spPr bwMode="auto">
          <a:xfrm>
            <a:off x="357158" y="2495603"/>
            <a:ext cx="1633781" cy="369332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baseline="30000" dirty="0"/>
              <a:t>10</a:t>
            </a:r>
            <a:r>
              <a:rPr lang="en-US" altLang="ja-JP" dirty="0"/>
              <a:t>Be=</a:t>
            </a:r>
            <a:r>
              <a:rPr lang="en-US" altLang="ja-JP" dirty="0" err="1">
                <a:latin typeface="Symbol" pitchFamily="18" charset="2"/>
              </a:rPr>
              <a:t>a</a:t>
            </a:r>
            <a:r>
              <a:rPr lang="en-US" altLang="ja-JP" dirty="0" err="1"/>
              <a:t>+</a:t>
            </a:r>
            <a:r>
              <a:rPr lang="en-US" altLang="ja-JP" dirty="0" err="1">
                <a:latin typeface="Symbol" pitchFamily="18" charset="2"/>
              </a:rPr>
              <a:t>a</a:t>
            </a:r>
            <a:r>
              <a:rPr lang="en-US" altLang="ja-JP" dirty="0" err="1"/>
              <a:t>+N+N</a:t>
            </a:r>
            <a:endParaRPr lang="en-US" altLang="ja-JP" dirty="0"/>
          </a:p>
        </p:txBody>
      </p:sp>
      <p:sp>
        <p:nvSpPr>
          <p:cNvPr id="147" name="Text Box 96"/>
          <p:cNvSpPr txBox="1">
            <a:spLocks noChangeArrowheads="1"/>
          </p:cNvSpPr>
          <p:nvPr/>
        </p:nvSpPr>
        <p:spPr bwMode="auto">
          <a:xfrm>
            <a:off x="6178550" y="6097648"/>
            <a:ext cx="26400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000">
                <a:solidFill>
                  <a:srgbClr val="FF3300"/>
                </a:solidFill>
              </a:rPr>
              <a:t>S, Ci</a:t>
            </a:r>
            <a:r>
              <a:rPr lang="en-US" altLang="ja-JP">
                <a:solidFill>
                  <a:srgbClr val="0000FF"/>
                </a:solidFill>
              </a:rPr>
              <a:t> </a:t>
            </a:r>
            <a:r>
              <a:rPr lang="en-US" altLang="ja-JP"/>
              <a:t>: Variational PRM.</a:t>
            </a:r>
            <a:endParaRPr lang="ja-JP" altLang="en-US"/>
          </a:p>
        </p:txBody>
      </p:sp>
      <p:sp>
        <p:nvSpPr>
          <p:cNvPr id="148" name="Oval 97"/>
          <p:cNvSpPr>
            <a:spLocks noChangeArrowheads="1"/>
          </p:cNvSpPr>
          <p:nvPr/>
        </p:nvSpPr>
        <p:spPr bwMode="auto">
          <a:xfrm>
            <a:off x="7237413" y="4479937"/>
            <a:ext cx="528637" cy="528638"/>
          </a:xfrm>
          <a:prstGeom prst="ellipse">
            <a:avLst/>
          </a:prstGeom>
          <a:solidFill>
            <a:srgbClr val="FF00FF">
              <a:alpha val="59999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49" name="Oval 98"/>
          <p:cNvSpPr>
            <a:spLocks noChangeArrowheads="1"/>
          </p:cNvSpPr>
          <p:nvPr/>
        </p:nvSpPr>
        <p:spPr bwMode="auto">
          <a:xfrm>
            <a:off x="8005763" y="4489462"/>
            <a:ext cx="528637" cy="528638"/>
          </a:xfrm>
          <a:prstGeom prst="ellipse">
            <a:avLst/>
          </a:prstGeom>
          <a:solidFill>
            <a:srgbClr val="FF00FF">
              <a:alpha val="59999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50" name="Line 99"/>
          <p:cNvSpPr>
            <a:spLocks noChangeShapeType="1"/>
          </p:cNvSpPr>
          <p:nvPr/>
        </p:nvSpPr>
        <p:spPr bwMode="auto">
          <a:xfrm>
            <a:off x="7453313" y="4754575"/>
            <a:ext cx="865187" cy="1270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51" name="Text Box 100"/>
          <p:cNvSpPr txBox="1">
            <a:spLocks noChangeArrowheads="1"/>
          </p:cNvSpPr>
          <p:nvPr/>
        </p:nvSpPr>
        <p:spPr bwMode="auto">
          <a:xfrm>
            <a:off x="7681913" y="4695837"/>
            <a:ext cx="4206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800">
                <a:solidFill>
                  <a:srgbClr val="FF3300"/>
                </a:solidFill>
              </a:rPr>
              <a:t>S</a:t>
            </a:r>
          </a:p>
        </p:txBody>
      </p:sp>
      <p:sp>
        <p:nvSpPr>
          <p:cNvPr id="152" name="Rectangle 101"/>
          <p:cNvSpPr>
            <a:spLocks noChangeArrowheads="1"/>
          </p:cNvSpPr>
          <p:nvPr/>
        </p:nvSpPr>
        <p:spPr bwMode="auto">
          <a:xfrm>
            <a:off x="323850" y="4118035"/>
            <a:ext cx="8496300" cy="2519363"/>
          </a:xfrm>
          <a:prstGeom prst="rect">
            <a:avLst/>
          </a:prstGeom>
          <a:noFill/>
          <a:ln w="38100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53" name="Oval 102"/>
          <p:cNvSpPr>
            <a:spLocks noChangeArrowheads="1"/>
          </p:cNvSpPr>
          <p:nvPr/>
        </p:nvSpPr>
        <p:spPr bwMode="auto">
          <a:xfrm>
            <a:off x="7077075" y="3214757"/>
            <a:ext cx="808038" cy="819150"/>
          </a:xfrm>
          <a:prstGeom prst="ellipse">
            <a:avLst/>
          </a:prstGeom>
          <a:solidFill>
            <a:srgbClr val="CCFFCC"/>
          </a:solidFill>
          <a:ln w="25400">
            <a:solidFill>
              <a:srgbClr val="00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54" name="Oval 103"/>
          <p:cNvSpPr>
            <a:spLocks noChangeArrowheads="1"/>
          </p:cNvSpPr>
          <p:nvPr/>
        </p:nvSpPr>
        <p:spPr bwMode="auto">
          <a:xfrm>
            <a:off x="7205663" y="3351282"/>
            <a:ext cx="528637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55" name="Oval 104"/>
          <p:cNvSpPr>
            <a:spLocks noChangeArrowheads="1"/>
          </p:cNvSpPr>
          <p:nvPr/>
        </p:nvSpPr>
        <p:spPr bwMode="auto">
          <a:xfrm>
            <a:off x="6273800" y="3351282"/>
            <a:ext cx="528638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56" name="Oval 105"/>
          <p:cNvSpPr>
            <a:spLocks noChangeArrowheads="1"/>
          </p:cNvSpPr>
          <p:nvPr/>
        </p:nvSpPr>
        <p:spPr bwMode="auto">
          <a:xfrm>
            <a:off x="7418388" y="3243332"/>
            <a:ext cx="101600" cy="10160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57" name="Oval 106"/>
          <p:cNvSpPr>
            <a:spLocks noChangeArrowheads="1"/>
          </p:cNvSpPr>
          <p:nvPr/>
        </p:nvSpPr>
        <p:spPr bwMode="auto">
          <a:xfrm>
            <a:off x="6445250" y="3243332"/>
            <a:ext cx="101600" cy="10160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58" name="Line 109"/>
          <p:cNvSpPr>
            <a:spLocks noChangeShapeType="1"/>
          </p:cNvSpPr>
          <p:nvPr/>
        </p:nvSpPr>
        <p:spPr bwMode="auto">
          <a:xfrm>
            <a:off x="6516688" y="3589407"/>
            <a:ext cx="936625" cy="1270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59" name="Line 110"/>
          <p:cNvSpPr>
            <a:spLocks noChangeShapeType="1"/>
          </p:cNvSpPr>
          <p:nvPr/>
        </p:nvSpPr>
        <p:spPr bwMode="auto">
          <a:xfrm>
            <a:off x="4284663" y="3602107"/>
            <a:ext cx="936625" cy="1270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60" name="Text Box 111"/>
          <p:cNvSpPr txBox="1">
            <a:spLocks noChangeArrowheads="1"/>
          </p:cNvSpPr>
          <p:nvPr/>
        </p:nvSpPr>
        <p:spPr bwMode="auto">
          <a:xfrm>
            <a:off x="6173788" y="2868682"/>
            <a:ext cx="5603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baseline="30000"/>
              <a:t>5</a:t>
            </a:r>
            <a:r>
              <a:rPr lang="en-US" altLang="ja-JP"/>
              <a:t>He</a:t>
            </a:r>
          </a:p>
        </p:txBody>
      </p:sp>
      <p:sp>
        <p:nvSpPr>
          <p:cNvPr id="161" name="Text Box 112"/>
          <p:cNvSpPr txBox="1">
            <a:spLocks noChangeArrowheads="1"/>
          </p:cNvSpPr>
          <p:nvPr/>
        </p:nvSpPr>
        <p:spPr bwMode="auto">
          <a:xfrm>
            <a:off x="7181850" y="2875032"/>
            <a:ext cx="5603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baseline="30000"/>
              <a:t>5</a:t>
            </a:r>
            <a:r>
              <a:rPr lang="en-US" altLang="ja-JP"/>
              <a:t>He</a:t>
            </a:r>
          </a:p>
        </p:txBody>
      </p:sp>
      <p:sp>
        <p:nvSpPr>
          <p:cNvPr id="162" name="Text Box 113"/>
          <p:cNvSpPr txBox="1">
            <a:spLocks noChangeArrowheads="1"/>
          </p:cNvSpPr>
          <p:nvPr/>
        </p:nvSpPr>
        <p:spPr bwMode="auto">
          <a:xfrm>
            <a:off x="2571750" y="2954407"/>
            <a:ext cx="1136650" cy="404813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/>
              <a:t>Combine</a:t>
            </a:r>
          </a:p>
        </p:txBody>
      </p:sp>
      <p:sp>
        <p:nvSpPr>
          <p:cNvPr id="163" name="テキスト ボックス 162"/>
          <p:cNvSpPr txBox="1"/>
          <p:nvPr/>
        </p:nvSpPr>
        <p:spPr>
          <a:xfrm>
            <a:off x="5000628" y="2471788"/>
            <a:ext cx="16450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Dimer</a:t>
            </a:r>
            <a:r>
              <a:rPr lang="en-US" altLang="ja-JP" dirty="0" smtClean="0"/>
              <a:t> channels</a:t>
            </a:r>
            <a:endParaRPr kumimoji="1" lang="ja-JP" altLang="en-US" dirty="0"/>
          </a:p>
        </p:txBody>
      </p:sp>
      <p:sp>
        <p:nvSpPr>
          <p:cNvPr id="72" name="テキスト ボックス 71"/>
          <p:cNvSpPr txBox="1"/>
          <p:nvPr/>
        </p:nvSpPr>
        <p:spPr>
          <a:xfrm>
            <a:off x="7358082" y="4131238"/>
            <a:ext cx="3161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α</a:t>
            </a:r>
            <a:endParaRPr kumimoji="1" lang="ja-JP" altLang="en-US" dirty="0"/>
          </a:p>
        </p:txBody>
      </p:sp>
      <p:sp>
        <p:nvSpPr>
          <p:cNvPr id="73" name="テキスト ボックス 72"/>
          <p:cNvSpPr txBox="1"/>
          <p:nvPr/>
        </p:nvSpPr>
        <p:spPr>
          <a:xfrm>
            <a:off x="8113540" y="4143380"/>
            <a:ext cx="3161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α</a:t>
            </a:r>
            <a:endParaRPr kumimoji="1"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19845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4"/>
          <p:cNvSpPr txBox="1">
            <a:spLocks noChangeArrowheads="1"/>
          </p:cNvSpPr>
          <p:nvPr/>
        </p:nvSpPr>
        <p:spPr bwMode="auto">
          <a:xfrm>
            <a:off x="214313" y="142852"/>
            <a:ext cx="2039148" cy="430887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200" dirty="0" smtClean="0">
                <a:solidFill>
                  <a:srgbClr val="0000FF"/>
                </a:solidFill>
              </a:rPr>
              <a:t>Previous studies</a:t>
            </a:r>
            <a:endParaRPr lang="ja-JP" altLang="en-US" sz="2200" baseline="30000" dirty="0">
              <a:solidFill>
                <a:srgbClr val="0000FF"/>
              </a:solidFill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2928926" y="90050"/>
            <a:ext cx="61436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dirty="0" smtClean="0"/>
              <a:t>M. Ito and K. Ikeda, Report on Progress in Physics 77 (2014)</a:t>
            </a:r>
            <a:endParaRPr lang="ja-JP" altLang="en-US" sz="16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722105" y="857232"/>
            <a:ext cx="791684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We have performed the unified studies of the </a:t>
            </a:r>
            <a:r>
              <a:rPr lang="en-US" altLang="ja-JP" sz="2000" dirty="0" smtClean="0">
                <a:solidFill>
                  <a:srgbClr val="0000FF"/>
                </a:solidFill>
              </a:rPr>
              <a:t>chemical-bonding structure </a:t>
            </a:r>
          </a:p>
          <a:p>
            <a:r>
              <a:rPr lang="en-US" altLang="ja-JP" sz="2000" dirty="0" smtClean="0"/>
              <a:t>and </a:t>
            </a:r>
            <a:r>
              <a:rPr lang="en-US" altLang="ja-JP" sz="2000" dirty="0" smtClean="0">
                <a:solidFill>
                  <a:srgbClr val="FF0000"/>
                </a:solidFill>
              </a:rPr>
              <a:t>reaction mechanism </a:t>
            </a:r>
            <a:r>
              <a:rPr lang="en-US" altLang="ja-JP" sz="2000" dirty="0" smtClean="0"/>
              <a:t>in even Be isotopes (A=10,12,14,16)</a:t>
            </a:r>
            <a:endParaRPr kumimoji="1" lang="ja-JP" altLang="en-US" sz="20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992248" y="6191928"/>
            <a:ext cx="801823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2800" baseline="30000" dirty="0" smtClean="0"/>
              <a:t>10</a:t>
            </a:r>
            <a:r>
              <a:rPr kumimoji="1" lang="en-US" altLang="ja-JP" sz="2800" dirty="0" smtClean="0"/>
              <a:t>Be</a:t>
            </a:r>
            <a:endParaRPr kumimoji="1" lang="ja-JP" altLang="en-US" sz="2800" dirty="0"/>
          </a:p>
        </p:txBody>
      </p:sp>
      <p:pic>
        <p:nvPicPr>
          <p:cNvPr id="87043" name="Picture 3" descr="C:\Users\itom\Desktop\研究資料\comex4\exmode10Be.eps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9163" y="1785926"/>
            <a:ext cx="5000660" cy="4651558"/>
          </a:xfrm>
          <a:prstGeom prst="rect">
            <a:avLst/>
          </a:prstGeom>
          <a:noFill/>
        </p:spPr>
      </p:pic>
      <p:sp>
        <p:nvSpPr>
          <p:cNvPr id="10" name="テキスト ボックス 9"/>
          <p:cNvSpPr txBox="1"/>
          <p:nvPr/>
        </p:nvSpPr>
        <p:spPr>
          <a:xfrm>
            <a:off x="5661455" y="2357430"/>
            <a:ext cx="1991507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Continuum region</a:t>
            </a:r>
          </a:p>
          <a:p>
            <a:r>
              <a:rPr kumimoji="1" lang="en-US" altLang="ja-JP" dirty="0" smtClean="0"/>
              <a:t>(Reaction problem)</a:t>
            </a:r>
          </a:p>
        </p:txBody>
      </p:sp>
      <p:sp>
        <p:nvSpPr>
          <p:cNvPr id="11" name="右中かっこ 10"/>
          <p:cNvSpPr/>
          <p:nvPr/>
        </p:nvSpPr>
        <p:spPr>
          <a:xfrm>
            <a:off x="5222699" y="1857364"/>
            <a:ext cx="285752" cy="2286016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右中かっこ 11"/>
          <p:cNvSpPr/>
          <p:nvPr/>
        </p:nvSpPr>
        <p:spPr>
          <a:xfrm>
            <a:off x="5222699" y="4143380"/>
            <a:ext cx="285752" cy="2286016"/>
          </a:xfrm>
          <a:prstGeom prst="rightBrace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5651327" y="5274246"/>
            <a:ext cx="1960601" cy="369332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Bound state region</a:t>
            </a:r>
            <a:endParaRPr kumimoji="1" lang="en-US" altLang="ja-JP" dirty="0" smtClean="0"/>
          </a:p>
        </p:txBody>
      </p:sp>
      <p:sp>
        <p:nvSpPr>
          <p:cNvPr id="15" name="円/楕円 14"/>
          <p:cNvSpPr/>
          <p:nvPr/>
        </p:nvSpPr>
        <p:spPr>
          <a:xfrm>
            <a:off x="3365311" y="4786322"/>
            <a:ext cx="357190" cy="57150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/>
          <p:cNvSpPr/>
          <p:nvPr/>
        </p:nvSpPr>
        <p:spPr>
          <a:xfrm rot="-1080000">
            <a:off x="1587486" y="3571876"/>
            <a:ext cx="357190" cy="9286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1507923" y="4357694"/>
            <a:ext cx="996363" cy="5847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ja-JP" sz="1600" dirty="0" smtClean="0"/>
              <a:t>Neutron</a:t>
            </a:r>
          </a:p>
          <a:p>
            <a:r>
              <a:rPr lang="en-US" altLang="ja-JP" sz="1600" dirty="0" smtClean="0"/>
              <a:t>Excitation</a:t>
            </a:r>
          </a:p>
        </p:txBody>
      </p:sp>
      <p:sp>
        <p:nvSpPr>
          <p:cNvPr id="18" name="正方形/長方形 17"/>
          <p:cNvSpPr/>
          <p:nvPr/>
        </p:nvSpPr>
        <p:spPr>
          <a:xfrm>
            <a:off x="2650931" y="4000504"/>
            <a:ext cx="285752" cy="10001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/>
          <p:cNvSpPr txBox="1"/>
          <p:nvPr/>
        </p:nvSpPr>
        <p:spPr>
          <a:xfrm rot="16200000">
            <a:off x="2150559" y="4526453"/>
            <a:ext cx="1625060" cy="338554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ja-JP" sz="1600" dirty="0" smtClean="0"/>
              <a:t>Cluster Excitation</a:t>
            </a:r>
            <a:endParaRPr kumimoji="1" lang="ja-JP" altLang="en-US" sz="1600" dirty="0"/>
          </a:p>
        </p:txBody>
      </p:sp>
      <p:sp>
        <p:nvSpPr>
          <p:cNvPr id="20" name="正方形/長方形 19"/>
          <p:cNvSpPr/>
          <p:nvPr/>
        </p:nvSpPr>
        <p:spPr>
          <a:xfrm>
            <a:off x="3436749" y="4000504"/>
            <a:ext cx="1000132" cy="2857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Oval 70"/>
          <p:cNvSpPr>
            <a:spLocks noChangeArrowheads="1"/>
          </p:cNvSpPr>
          <p:nvPr/>
        </p:nvSpPr>
        <p:spPr bwMode="auto">
          <a:xfrm rot="5400000">
            <a:off x="5873398" y="3214686"/>
            <a:ext cx="928694" cy="1357322"/>
          </a:xfrm>
          <a:prstGeom prst="ellipse">
            <a:avLst/>
          </a:prstGeom>
          <a:noFill/>
          <a:ln w="25400">
            <a:solidFill>
              <a:srgbClr val="00FF00"/>
            </a:solidFill>
            <a:prstDash val="sysDash"/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2" name="Oval 71"/>
          <p:cNvSpPr>
            <a:spLocks noChangeArrowheads="1"/>
          </p:cNvSpPr>
          <p:nvPr/>
        </p:nvSpPr>
        <p:spPr bwMode="auto">
          <a:xfrm>
            <a:off x="5801960" y="3649668"/>
            <a:ext cx="528637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3" name="Oval 72"/>
          <p:cNvSpPr>
            <a:spLocks noChangeArrowheads="1"/>
          </p:cNvSpPr>
          <p:nvPr/>
        </p:nvSpPr>
        <p:spPr bwMode="auto">
          <a:xfrm>
            <a:off x="6344892" y="3649668"/>
            <a:ext cx="528638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4" name="Oval 73"/>
          <p:cNvSpPr>
            <a:spLocks noChangeArrowheads="1"/>
          </p:cNvSpPr>
          <p:nvPr/>
        </p:nvSpPr>
        <p:spPr bwMode="auto">
          <a:xfrm>
            <a:off x="6306785" y="3530606"/>
            <a:ext cx="101600" cy="10160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5" name="Oval 74"/>
          <p:cNvSpPr>
            <a:spLocks noChangeArrowheads="1"/>
          </p:cNvSpPr>
          <p:nvPr/>
        </p:nvSpPr>
        <p:spPr bwMode="auto">
          <a:xfrm>
            <a:off x="6306785" y="4117971"/>
            <a:ext cx="101600" cy="10160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7059154" y="3286124"/>
            <a:ext cx="15969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baseline="30000" dirty="0" smtClean="0"/>
              <a:t>10</a:t>
            </a:r>
            <a:r>
              <a:rPr kumimoji="1" lang="en-US" altLang="ja-JP" sz="2000" dirty="0" smtClean="0"/>
              <a:t>Be=α+α+2N</a:t>
            </a:r>
            <a:endParaRPr kumimoji="1" lang="ja-JP" altLang="en-US" sz="2000" dirty="0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5634264" y="4429132"/>
            <a:ext cx="32954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Various structures are generated </a:t>
            </a:r>
          </a:p>
          <a:p>
            <a:r>
              <a:rPr lang="en-US" altLang="ja-JP" dirty="0" smtClean="0"/>
              <a:t>by  α cluster + neutrons</a:t>
            </a:r>
          </a:p>
        </p:txBody>
      </p:sp>
      <p:sp>
        <p:nvSpPr>
          <p:cNvPr id="28" name="正方形/長方形 27"/>
          <p:cNvSpPr/>
          <p:nvPr/>
        </p:nvSpPr>
        <p:spPr>
          <a:xfrm>
            <a:off x="1857356" y="2786058"/>
            <a:ext cx="357190" cy="4286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722105" y="1857364"/>
            <a:ext cx="4429156" cy="2286016"/>
          </a:xfrm>
          <a:prstGeom prst="rect">
            <a:avLst/>
          </a:prstGeom>
          <a:solidFill>
            <a:srgbClr val="FFC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正方形/長方形 35"/>
          <p:cNvSpPr/>
          <p:nvPr/>
        </p:nvSpPr>
        <p:spPr>
          <a:xfrm>
            <a:off x="4643439" y="1763694"/>
            <a:ext cx="528432" cy="665173"/>
          </a:xfrm>
          <a:prstGeom prst="rect">
            <a:avLst/>
          </a:prstGeom>
          <a:solidFill>
            <a:srgbClr val="92D05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5847" name="Text Box 8"/>
          <p:cNvSpPr txBox="1">
            <a:spLocks noChangeArrowheads="1"/>
          </p:cNvSpPr>
          <p:nvPr/>
        </p:nvSpPr>
        <p:spPr bwMode="auto">
          <a:xfrm>
            <a:off x="142844" y="6345816"/>
            <a:ext cx="326685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800" dirty="0" smtClean="0">
                <a:latin typeface="Arial" charset="0"/>
              </a:rPr>
              <a:t>T</a:t>
            </a:r>
            <a:r>
              <a:rPr lang="en-US" altLang="ja-JP" sz="1800" dirty="0">
                <a:latin typeface="Arial" charset="0"/>
              </a:rPr>
              <a:t>. Yamada et al., </a:t>
            </a:r>
            <a:r>
              <a:rPr lang="en-US" altLang="ja-JP" sz="1800" dirty="0" smtClean="0">
                <a:latin typeface="Arial" charset="0"/>
              </a:rPr>
              <a:t>PTP120 (08)</a:t>
            </a:r>
            <a:endParaRPr lang="en-US" altLang="ja-JP" sz="1800" dirty="0">
              <a:latin typeface="Arial" charset="0"/>
            </a:endParaRPr>
          </a:p>
        </p:txBody>
      </p:sp>
      <p:sp>
        <p:nvSpPr>
          <p:cNvPr id="35848" name="Text Box 10"/>
          <p:cNvSpPr txBox="1">
            <a:spLocks noChangeArrowheads="1"/>
          </p:cNvSpPr>
          <p:nvPr/>
        </p:nvSpPr>
        <p:spPr bwMode="auto">
          <a:xfrm>
            <a:off x="354730" y="842963"/>
            <a:ext cx="811632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 dirty="0" smtClean="0">
                <a:latin typeface="Arial" charset="0"/>
              </a:rPr>
              <a:t>Enhancement of the monopole transition is a sign of the development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 dirty="0" smtClean="0">
                <a:latin typeface="Arial" charset="0"/>
              </a:rPr>
              <a:t>of the cluster structure in final states</a:t>
            </a:r>
          </a:p>
        </p:txBody>
      </p:sp>
      <p:graphicFrame>
        <p:nvGraphicFramePr>
          <p:cNvPr id="35849" name="Object 4"/>
          <p:cNvGraphicFramePr>
            <a:graphicFrameLocks noChangeAspect="1"/>
          </p:cNvGraphicFramePr>
          <p:nvPr/>
        </p:nvGraphicFramePr>
        <p:xfrm>
          <a:off x="1163589" y="1571612"/>
          <a:ext cx="4151157" cy="10715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2038" name="数式" r:id="rId5" imgW="1663700" imgH="431800" progId="Equation.3">
                  <p:embed/>
                </p:oleObj>
              </mc:Choice>
              <mc:Fallback>
                <p:oleObj name="数式" r:id="rId5" imgW="1663700" imgH="4318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3589" y="1571612"/>
                        <a:ext cx="4151157" cy="107157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50" name="Object 18"/>
          <p:cNvGraphicFramePr>
            <a:graphicFrameLocks noChangeAspect="1"/>
          </p:cNvGraphicFramePr>
          <p:nvPr/>
        </p:nvGraphicFramePr>
        <p:xfrm>
          <a:off x="212725" y="3549650"/>
          <a:ext cx="5775325" cy="67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2039" name="数式" r:id="rId7" imgW="2158920" imgH="253800" progId="Equation.3">
                  <p:embed/>
                </p:oleObj>
              </mc:Choice>
              <mc:Fallback>
                <p:oleObj name="数式" r:id="rId7" imgW="2158920" imgH="2538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725" y="3549650"/>
                        <a:ext cx="5775325" cy="676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852" name="Text Box 21"/>
          <p:cNvSpPr txBox="1">
            <a:spLocks noChangeArrowheads="1"/>
          </p:cNvSpPr>
          <p:nvPr/>
        </p:nvSpPr>
        <p:spPr bwMode="auto">
          <a:xfrm>
            <a:off x="3478865" y="3000372"/>
            <a:ext cx="478861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 dirty="0" smtClean="0">
                <a:latin typeface="Arial" charset="0"/>
              </a:rPr>
              <a:t>2hw</a:t>
            </a:r>
            <a:r>
              <a:rPr lang="ja-JP" altLang="en-US" sz="2000" dirty="0" smtClean="0">
                <a:latin typeface="Arial" charset="0"/>
              </a:rPr>
              <a:t> </a:t>
            </a:r>
            <a:r>
              <a:rPr lang="en-US" altLang="ja-JP" sz="2000" dirty="0" smtClean="0">
                <a:latin typeface="Arial" charset="0"/>
              </a:rPr>
              <a:t>excitation of the clusters’ rel. motion</a:t>
            </a:r>
            <a:endParaRPr lang="ja-JP" altLang="en-US" sz="2000" dirty="0">
              <a:latin typeface="Arial" charset="0"/>
            </a:endParaRPr>
          </a:p>
        </p:txBody>
      </p:sp>
      <p:sp>
        <p:nvSpPr>
          <p:cNvPr id="35854" name="Text Box 23"/>
          <p:cNvSpPr txBox="1">
            <a:spLocks noChangeArrowheads="1"/>
          </p:cNvSpPr>
          <p:nvPr/>
        </p:nvSpPr>
        <p:spPr bwMode="auto">
          <a:xfrm>
            <a:off x="428596" y="4465711"/>
            <a:ext cx="151836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800" dirty="0" smtClean="0">
                <a:solidFill>
                  <a:srgbClr val="0000FF"/>
                </a:solidFill>
                <a:latin typeface="Arial" charset="0"/>
              </a:rPr>
              <a:t>Shell model </a:t>
            </a:r>
            <a:r>
              <a:rPr lang="en-US" altLang="ja-JP" sz="1800" dirty="0" smtClean="0">
                <a:solidFill>
                  <a:srgbClr val="FF0000"/>
                </a:solidFill>
                <a:latin typeface="Arial" charset="0"/>
              </a:rPr>
              <a:t> </a:t>
            </a:r>
            <a:endParaRPr lang="ja-JP" altLang="en-US" sz="1800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11288" name="Text Box 24"/>
          <p:cNvSpPr txBox="1">
            <a:spLocks noChangeArrowheads="1"/>
          </p:cNvSpPr>
          <p:nvPr/>
        </p:nvSpPr>
        <p:spPr bwMode="auto">
          <a:xfrm>
            <a:off x="6561914" y="4527959"/>
            <a:ext cx="2491388" cy="1015663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 dirty="0" smtClean="0">
                <a:latin typeface="Arial" charset="0"/>
              </a:rPr>
              <a:t>Monopole operator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 dirty="0" smtClean="0">
                <a:latin typeface="Arial" charset="0"/>
              </a:rPr>
              <a:t>induces 2hw Ex. for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 dirty="0" smtClean="0">
                <a:latin typeface="Arial" charset="0"/>
              </a:rPr>
              <a:t>the clusters in G.S. </a:t>
            </a:r>
            <a:endParaRPr lang="ja-JP" altLang="en-US" sz="2000" dirty="0">
              <a:latin typeface="Arial" charset="0"/>
            </a:endParaRPr>
          </a:p>
        </p:txBody>
      </p:sp>
      <p:sp>
        <p:nvSpPr>
          <p:cNvPr id="22" name="屈折矢印 21"/>
          <p:cNvSpPr/>
          <p:nvPr/>
        </p:nvSpPr>
        <p:spPr>
          <a:xfrm rot="10800000">
            <a:off x="2923240" y="3155008"/>
            <a:ext cx="565150" cy="446088"/>
          </a:xfrm>
          <a:prstGeom prst="bentUpArrow">
            <a:avLst/>
          </a:prstGeom>
          <a:solidFill>
            <a:srgbClr val="0000FF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3" name="テキスト ボックス 22"/>
          <p:cNvSpPr txBox="1">
            <a:spLocks noChangeArrowheads="1"/>
          </p:cNvSpPr>
          <p:nvPr/>
        </p:nvSpPr>
        <p:spPr bwMode="auto">
          <a:xfrm>
            <a:off x="4409832" y="4459910"/>
            <a:ext cx="203132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800" dirty="0" smtClean="0">
                <a:solidFill>
                  <a:srgbClr val="FF0000"/>
                </a:solidFill>
                <a:latin typeface="Arial" charset="0"/>
              </a:rPr>
              <a:t>Developed cluster</a:t>
            </a:r>
            <a:endParaRPr lang="ja-JP" altLang="en-US" sz="1800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35859" name="テキスト ボックス 30"/>
          <p:cNvSpPr txBox="1">
            <a:spLocks noChangeArrowheads="1"/>
          </p:cNvSpPr>
          <p:nvPr/>
        </p:nvSpPr>
        <p:spPr bwMode="auto">
          <a:xfrm>
            <a:off x="5866201" y="1857364"/>
            <a:ext cx="2063385" cy="400110"/>
          </a:xfrm>
          <a:prstGeom prst="rect">
            <a:avLst/>
          </a:prstGeom>
          <a:noFill/>
          <a:ln>
            <a:solidFill>
              <a:srgbClr val="00FF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 dirty="0" smtClean="0">
                <a:latin typeface="Arial" charset="0"/>
              </a:rPr>
              <a:t>Cluster structure</a:t>
            </a:r>
            <a:endParaRPr lang="ja-JP" altLang="en-US" sz="2000" dirty="0">
              <a:latin typeface="Arial" charset="0"/>
            </a:endParaRPr>
          </a:p>
        </p:txBody>
      </p:sp>
      <p:cxnSp>
        <p:nvCxnSpPr>
          <p:cNvPr id="37" name="直線矢印コネクタ 36"/>
          <p:cNvCxnSpPr/>
          <p:nvPr/>
        </p:nvCxnSpPr>
        <p:spPr>
          <a:xfrm rot="10800000">
            <a:off x="5294697" y="2083820"/>
            <a:ext cx="573092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円/楕円 37"/>
          <p:cNvSpPr/>
          <p:nvPr/>
        </p:nvSpPr>
        <p:spPr>
          <a:xfrm>
            <a:off x="695056" y="5038798"/>
            <a:ext cx="647700" cy="647700"/>
          </a:xfrm>
          <a:prstGeom prst="ellipse">
            <a:avLst/>
          </a:prstGeom>
          <a:solidFill>
            <a:srgbClr val="0000FF">
              <a:alpha val="50000"/>
            </a:srgb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1" name="円/楕円 40"/>
          <p:cNvSpPr/>
          <p:nvPr/>
        </p:nvSpPr>
        <p:spPr>
          <a:xfrm>
            <a:off x="5114695" y="5038797"/>
            <a:ext cx="576262" cy="576263"/>
          </a:xfrm>
          <a:prstGeom prst="ellipse">
            <a:avLst/>
          </a:prstGeom>
          <a:solidFill>
            <a:srgbClr val="FF0000">
              <a:alpha val="50000"/>
            </a:srgb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2" name="円/楕円 41"/>
          <p:cNvSpPr/>
          <p:nvPr/>
        </p:nvSpPr>
        <p:spPr>
          <a:xfrm>
            <a:off x="5833832" y="5143572"/>
            <a:ext cx="361950" cy="357188"/>
          </a:xfrm>
          <a:prstGeom prst="ellipse">
            <a:avLst/>
          </a:prstGeom>
          <a:solidFill>
            <a:srgbClr val="FF0000">
              <a:alpha val="50000"/>
            </a:srgb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cxnSp>
        <p:nvCxnSpPr>
          <p:cNvPr id="44" name="直線コネクタ 43"/>
          <p:cNvCxnSpPr/>
          <p:nvPr/>
        </p:nvCxnSpPr>
        <p:spPr>
          <a:xfrm>
            <a:off x="5409970" y="5334072"/>
            <a:ext cx="5715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円/楕円 44"/>
          <p:cNvSpPr/>
          <p:nvPr/>
        </p:nvSpPr>
        <p:spPr>
          <a:xfrm>
            <a:off x="2123793" y="5073723"/>
            <a:ext cx="576262" cy="576263"/>
          </a:xfrm>
          <a:prstGeom prst="ellipse">
            <a:avLst/>
          </a:prstGeom>
          <a:solidFill>
            <a:srgbClr val="FF0000">
              <a:alpha val="50000"/>
            </a:srgb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6" name="円/楕円 45"/>
          <p:cNvSpPr/>
          <p:nvPr/>
        </p:nvSpPr>
        <p:spPr>
          <a:xfrm>
            <a:off x="2619122" y="5178498"/>
            <a:ext cx="361950" cy="357188"/>
          </a:xfrm>
          <a:prstGeom prst="ellipse">
            <a:avLst/>
          </a:prstGeom>
          <a:solidFill>
            <a:srgbClr val="FF0000">
              <a:alpha val="50000"/>
            </a:srgb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cxnSp>
        <p:nvCxnSpPr>
          <p:cNvPr id="47" name="直線コネクタ 46"/>
          <p:cNvCxnSpPr/>
          <p:nvPr/>
        </p:nvCxnSpPr>
        <p:spPr>
          <a:xfrm>
            <a:off x="2409572" y="5368998"/>
            <a:ext cx="4320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870" name="テキスト ボックス 47"/>
          <p:cNvSpPr txBox="1">
            <a:spLocks noChangeArrowheads="1"/>
          </p:cNvSpPr>
          <p:nvPr/>
        </p:nvSpPr>
        <p:spPr bwMode="auto">
          <a:xfrm>
            <a:off x="1514819" y="5114998"/>
            <a:ext cx="39466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 dirty="0" smtClean="0">
                <a:latin typeface="Arial" charset="0"/>
              </a:rPr>
              <a:t>=</a:t>
            </a:r>
            <a:endParaRPr lang="ja-JP" altLang="en-US" sz="2800" dirty="0">
              <a:latin typeface="Arial" charset="0"/>
            </a:endParaRPr>
          </a:p>
        </p:txBody>
      </p:sp>
      <p:sp>
        <p:nvSpPr>
          <p:cNvPr id="49" name="テキスト ボックス 48"/>
          <p:cNvSpPr txBox="1">
            <a:spLocks noChangeArrowheads="1"/>
          </p:cNvSpPr>
          <p:nvPr/>
        </p:nvSpPr>
        <p:spPr bwMode="auto">
          <a:xfrm>
            <a:off x="3449730" y="5153395"/>
            <a:ext cx="12458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 smtClean="0">
                <a:latin typeface="Arial" charset="0"/>
              </a:rPr>
              <a:t>2hw ex.</a:t>
            </a:r>
            <a:endParaRPr lang="ja-JP" altLang="en-US" sz="2400" dirty="0">
              <a:latin typeface="Arial" charset="0"/>
            </a:endParaRPr>
          </a:p>
        </p:txBody>
      </p:sp>
      <p:sp>
        <p:nvSpPr>
          <p:cNvPr id="35874" name="テキスト ボックス 34"/>
          <p:cNvSpPr txBox="1">
            <a:spLocks noChangeArrowheads="1"/>
          </p:cNvSpPr>
          <p:nvPr/>
        </p:nvSpPr>
        <p:spPr bwMode="auto">
          <a:xfrm>
            <a:off x="142875" y="252413"/>
            <a:ext cx="5544595" cy="46166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 smtClean="0">
                <a:solidFill>
                  <a:srgbClr val="0000FF"/>
                </a:solidFill>
              </a:rPr>
              <a:t>Monopole </a:t>
            </a:r>
            <a:r>
              <a:rPr lang="en-US" altLang="ja-JP" sz="2400" dirty="0">
                <a:solidFill>
                  <a:srgbClr val="0000FF"/>
                </a:solidFill>
              </a:rPr>
              <a:t>excitation </a:t>
            </a:r>
            <a:r>
              <a:rPr lang="en-US" altLang="ja-JP" sz="2400" dirty="0" smtClean="0">
                <a:solidFill>
                  <a:srgbClr val="0000FF"/>
                </a:solidFill>
              </a:rPr>
              <a:t>and cluster structures</a:t>
            </a:r>
            <a:endParaRPr lang="ja-JP" altLang="en-US" sz="2400" dirty="0">
              <a:solidFill>
                <a:srgbClr val="0000FF"/>
              </a:solidFill>
            </a:endParaRPr>
          </a:p>
        </p:txBody>
      </p:sp>
      <p:sp>
        <p:nvSpPr>
          <p:cNvPr id="43" name="右矢印 42"/>
          <p:cNvSpPr/>
          <p:nvPr/>
        </p:nvSpPr>
        <p:spPr>
          <a:xfrm>
            <a:off x="3409700" y="4972118"/>
            <a:ext cx="1357322" cy="857256"/>
          </a:xfrm>
          <a:prstGeom prst="rightArrow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71406" y="2928934"/>
            <a:ext cx="2600007" cy="400110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Monopole and Clusters</a:t>
            </a:r>
            <a:endParaRPr kumimoji="1" lang="ja-JP" altLang="en-US" sz="2000" dirty="0"/>
          </a:p>
        </p:txBody>
      </p:sp>
      <p:cxnSp>
        <p:nvCxnSpPr>
          <p:cNvPr id="54" name="直線矢印コネクタ 53"/>
          <p:cNvCxnSpPr/>
          <p:nvPr/>
        </p:nvCxnSpPr>
        <p:spPr>
          <a:xfrm rot="10800000" flipV="1">
            <a:off x="1540543" y="4114862"/>
            <a:ext cx="571504" cy="357190"/>
          </a:xfrm>
          <a:prstGeom prst="straightConnector1">
            <a:avLst/>
          </a:prstGeom>
          <a:ln w="381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線コネクタ 56"/>
          <p:cNvCxnSpPr/>
          <p:nvPr/>
        </p:nvCxnSpPr>
        <p:spPr>
          <a:xfrm>
            <a:off x="1897733" y="4114862"/>
            <a:ext cx="642942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線コネクタ 57"/>
          <p:cNvCxnSpPr/>
          <p:nvPr/>
        </p:nvCxnSpPr>
        <p:spPr>
          <a:xfrm>
            <a:off x="4559176" y="4114862"/>
            <a:ext cx="114300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テキスト ボックス 59"/>
          <p:cNvSpPr txBox="1"/>
          <p:nvPr/>
        </p:nvSpPr>
        <p:spPr>
          <a:xfrm>
            <a:off x="4514119" y="5886410"/>
            <a:ext cx="38626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solidFill>
                  <a:srgbClr val="FF0000"/>
                </a:solidFill>
              </a:rPr>
              <a:t>Strength in Ex &lt; 15 </a:t>
            </a:r>
            <a:r>
              <a:rPr kumimoji="1" lang="en-US" altLang="ja-JP" sz="2000" dirty="0" err="1" smtClean="0">
                <a:solidFill>
                  <a:srgbClr val="FF0000"/>
                </a:solidFill>
              </a:rPr>
              <a:t>MeV</a:t>
            </a:r>
            <a:r>
              <a:rPr kumimoji="1" lang="en-US" altLang="ja-JP" sz="2000" dirty="0" smtClean="0">
                <a:solidFill>
                  <a:srgbClr val="FF0000"/>
                </a:solidFill>
              </a:rPr>
              <a:t> </a:t>
            </a:r>
            <a:r>
              <a:rPr lang="en-US" altLang="ja-JP" sz="2000" dirty="0" smtClean="0">
                <a:solidFill>
                  <a:srgbClr val="FF0000"/>
                </a:solidFill>
              </a:rPr>
              <a:t> </a:t>
            </a:r>
            <a:r>
              <a:rPr lang="en-US" altLang="ja-JP" sz="2000" dirty="0" smtClean="0"/>
              <a:t>is possible</a:t>
            </a:r>
            <a:endParaRPr kumimoji="1" lang="ja-JP" altLang="en-US" sz="2000" dirty="0"/>
          </a:p>
        </p:txBody>
      </p:sp>
      <p:sp>
        <p:nvSpPr>
          <p:cNvPr id="61" name="Text Box 23"/>
          <p:cNvSpPr txBox="1">
            <a:spLocks noChangeArrowheads="1"/>
          </p:cNvSpPr>
          <p:nvPr/>
        </p:nvSpPr>
        <p:spPr bwMode="auto">
          <a:xfrm>
            <a:off x="1809832" y="4472052"/>
            <a:ext cx="206338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800" dirty="0" smtClean="0">
                <a:latin typeface="Arial" charset="0"/>
              </a:rPr>
              <a:t>=</a:t>
            </a:r>
            <a:r>
              <a:rPr lang="en-US" altLang="ja-JP" sz="1800" dirty="0" smtClean="0">
                <a:solidFill>
                  <a:srgbClr val="0000FF"/>
                </a:solidFill>
                <a:latin typeface="Arial" charset="0"/>
              </a:rPr>
              <a:t>  </a:t>
            </a:r>
            <a:r>
              <a:rPr lang="en-US" altLang="ja-JP" sz="1800" dirty="0" smtClean="0">
                <a:solidFill>
                  <a:srgbClr val="FF0000"/>
                </a:solidFill>
                <a:latin typeface="Arial" charset="0"/>
              </a:rPr>
              <a:t>Melted Cluster  </a:t>
            </a:r>
            <a:endParaRPr lang="ja-JP" altLang="en-US" sz="1800" dirty="0">
              <a:solidFill>
                <a:srgbClr val="FF0000"/>
              </a:solidFill>
              <a:latin typeface="Arial" charset="0"/>
            </a:endParaRPr>
          </a:p>
        </p:txBody>
      </p:sp>
      <p:cxnSp>
        <p:nvCxnSpPr>
          <p:cNvPr id="63" name="直線矢印コネクタ 62"/>
          <p:cNvCxnSpPr>
            <a:endCxn id="23" idx="0"/>
          </p:cNvCxnSpPr>
          <p:nvPr/>
        </p:nvCxnSpPr>
        <p:spPr>
          <a:xfrm>
            <a:off x="5071015" y="4114862"/>
            <a:ext cx="354480" cy="34504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テキスト ボックス 63"/>
          <p:cNvSpPr txBox="1"/>
          <p:nvPr/>
        </p:nvSpPr>
        <p:spPr>
          <a:xfrm>
            <a:off x="4533411" y="6386476"/>
            <a:ext cx="46106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( Lower strength is difficult in shell model )</a:t>
            </a:r>
            <a:endParaRPr kumimoji="1" lang="ja-JP" altLang="en-US" sz="2000" dirty="0"/>
          </a:p>
        </p:txBody>
      </p:sp>
      <p:sp>
        <p:nvSpPr>
          <p:cNvPr id="33" name="Text Box 8"/>
          <p:cNvSpPr txBox="1">
            <a:spLocks noChangeArrowheads="1"/>
          </p:cNvSpPr>
          <p:nvPr/>
        </p:nvSpPr>
        <p:spPr bwMode="auto">
          <a:xfrm>
            <a:off x="142844" y="5857892"/>
            <a:ext cx="257859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800" dirty="0" err="1" smtClean="0">
                <a:latin typeface="Arial" charset="0"/>
              </a:rPr>
              <a:t>Bayman</a:t>
            </a:r>
            <a:r>
              <a:rPr lang="en-US" altLang="ja-JP" sz="1800" dirty="0" smtClean="0">
                <a:latin typeface="Arial" charset="0"/>
              </a:rPr>
              <a:t>-Bohr Theorem</a:t>
            </a:r>
            <a:endParaRPr lang="en-US" altLang="ja-JP" sz="1800" dirty="0">
              <a:latin typeface="Arial" charset="0"/>
            </a:endParaRP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1546602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5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5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5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5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11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7" grpId="0"/>
      <p:bldP spid="35852" grpId="0"/>
      <p:bldP spid="35854" grpId="0"/>
      <p:bldP spid="11288" grpId="0" animBg="1"/>
      <p:bldP spid="22" grpId="0" animBg="1"/>
      <p:bldP spid="23" grpId="0"/>
      <p:bldP spid="38" grpId="0" animBg="1"/>
      <p:bldP spid="41" grpId="0" animBg="1"/>
      <p:bldP spid="42" grpId="0" animBg="1"/>
      <p:bldP spid="45" grpId="0" animBg="1"/>
      <p:bldP spid="46" grpId="0" animBg="1"/>
      <p:bldP spid="35870" grpId="0"/>
      <p:bldP spid="49" grpId="0"/>
      <p:bldP spid="43" grpId="0" animBg="1"/>
      <p:bldP spid="60" grpId="0"/>
      <p:bldP spid="61" grpId="0"/>
      <p:bldP spid="64" grpId="0"/>
      <p:bldP spid="3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4"/>
          <p:cNvSpPr txBox="1">
            <a:spLocks noChangeArrowheads="1"/>
          </p:cNvSpPr>
          <p:nvPr/>
        </p:nvSpPr>
        <p:spPr bwMode="auto">
          <a:xfrm>
            <a:off x="214313" y="283469"/>
            <a:ext cx="4437433" cy="430887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200" dirty="0" err="1" smtClean="0">
                <a:solidFill>
                  <a:srgbClr val="0000FF"/>
                </a:solidFill>
              </a:rPr>
              <a:t>Isoscalar</a:t>
            </a:r>
            <a:r>
              <a:rPr lang="en-US" altLang="ja-JP" sz="2200" dirty="0" smtClean="0">
                <a:solidFill>
                  <a:srgbClr val="0000FF"/>
                </a:solidFill>
              </a:rPr>
              <a:t> Monopole Transition in </a:t>
            </a:r>
            <a:r>
              <a:rPr lang="en-US" altLang="ja-JP" sz="2200" baseline="30000" dirty="0" smtClean="0">
                <a:solidFill>
                  <a:srgbClr val="0000FF"/>
                </a:solidFill>
              </a:rPr>
              <a:t>10</a:t>
            </a:r>
            <a:r>
              <a:rPr lang="en-US" altLang="ja-JP" sz="2200" dirty="0" smtClean="0">
                <a:solidFill>
                  <a:srgbClr val="0000FF"/>
                </a:solidFill>
              </a:rPr>
              <a:t>Be</a:t>
            </a:r>
            <a:endParaRPr lang="ja-JP" altLang="en-US" sz="2200" baseline="30000" dirty="0">
              <a:solidFill>
                <a:srgbClr val="0000FF"/>
              </a:solidFill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4405363" y="6120490"/>
            <a:ext cx="801823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2800" baseline="30000" dirty="0" smtClean="0"/>
              <a:t>10</a:t>
            </a:r>
            <a:r>
              <a:rPr kumimoji="1" lang="en-US" altLang="ja-JP" sz="2800" dirty="0" smtClean="0"/>
              <a:t>Be</a:t>
            </a:r>
            <a:endParaRPr kumimoji="1" lang="ja-JP" altLang="en-US" sz="2800" dirty="0"/>
          </a:p>
        </p:txBody>
      </p:sp>
      <p:pic>
        <p:nvPicPr>
          <p:cNvPr id="87043" name="Picture 3" descr="C:\Users\itom\Desktop\研究資料\comex4\exmode10Be.eps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-32" y="1195083"/>
            <a:ext cx="5635846" cy="5242401"/>
          </a:xfrm>
          <a:prstGeom prst="rect">
            <a:avLst/>
          </a:prstGeom>
          <a:noFill/>
        </p:spPr>
      </p:pic>
      <p:sp>
        <p:nvSpPr>
          <p:cNvPr id="15" name="円/楕円 14"/>
          <p:cNvSpPr/>
          <p:nvPr/>
        </p:nvSpPr>
        <p:spPr>
          <a:xfrm>
            <a:off x="3635550" y="4429132"/>
            <a:ext cx="500066" cy="78581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/>
          <p:cNvSpPr/>
          <p:nvPr/>
        </p:nvSpPr>
        <p:spPr>
          <a:xfrm rot="-1080000">
            <a:off x="1714849" y="3175711"/>
            <a:ext cx="357190" cy="9286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/>
          <p:cNvSpPr/>
          <p:nvPr/>
        </p:nvSpPr>
        <p:spPr>
          <a:xfrm>
            <a:off x="3778426" y="3643314"/>
            <a:ext cx="1071570" cy="3571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1667601" y="5824855"/>
            <a:ext cx="546945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0</a:t>
            </a:r>
            <a:r>
              <a:rPr kumimoji="1" lang="en-US" altLang="ja-JP" sz="2400" baseline="-25000" dirty="0" smtClean="0"/>
              <a:t>1</a:t>
            </a:r>
            <a:r>
              <a:rPr kumimoji="1" lang="en-US" altLang="ja-JP" sz="2400" baseline="30000" dirty="0" smtClean="0"/>
              <a:t>+</a:t>
            </a:r>
            <a:endParaRPr kumimoji="1" lang="ja-JP" altLang="en-US" sz="2400" baseline="30000" dirty="0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945465" y="2143116"/>
            <a:ext cx="546945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0</a:t>
            </a:r>
            <a:r>
              <a:rPr kumimoji="1" lang="en-US" altLang="ja-JP" sz="2400" baseline="-25000" dirty="0" smtClean="0"/>
              <a:t>4</a:t>
            </a:r>
            <a:r>
              <a:rPr kumimoji="1" lang="en-US" altLang="ja-JP" sz="2400" baseline="30000" dirty="0" smtClean="0"/>
              <a:t>+</a:t>
            </a:r>
            <a:endParaRPr kumimoji="1" lang="ja-JP" altLang="en-US" sz="2400" baseline="30000" dirty="0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5088869" y="3896029"/>
            <a:ext cx="546945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0</a:t>
            </a:r>
            <a:r>
              <a:rPr kumimoji="1" lang="en-US" altLang="ja-JP" sz="2400" baseline="-25000" dirty="0" smtClean="0"/>
              <a:t>2</a:t>
            </a:r>
            <a:r>
              <a:rPr kumimoji="1" lang="en-US" altLang="ja-JP" sz="2400" baseline="30000" dirty="0" smtClean="0"/>
              <a:t>+</a:t>
            </a:r>
            <a:endParaRPr kumimoji="1" lang="ja-JP" altLang="en-US" sz="2400" baseline="30000" dirty="0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3374357" y="3000372"/>
            <a:ext cx="546945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>
                <a:solidFill>
                  <a:srgbClr val="FF0000"/>
                </a:solidFill>
              </a:rPr>
              <a:t>0</a:t>
            </a:r>
            <a:r>
              <a:rPr kumimoji="1" lang="en-US" altLang="ja-JP" sz="2400" baseline="-25000" dirty="0" smtClean="0">
                <a:solidFill>
                  <a:srgbClr val="FF0000"/>
                </a:solidFill>
              </a:rPr>
              <a:t>3</a:t>
            </a:r>
            <a:r>
              <a:rPr kumimoji="1" lang="en-US" altLang="ja-JP" sz="2400" baseline="30000" dirty="0" smtClean="0">
                <a:solidFill>
                  <a:srgbClr val="FF0000"/>
                </a:solidFill>
              </a:rPr>
              <a:t>+</a:t>
            </a:r>
            <a:endParaRPr kumimoji="1" lang="ja-JP" altLang="en-US" sz="2400" baseline="30000" dirty="0">
              <a:solidFill>
                <a:srgbClr val="FF0000"/>
              </a:solidFill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1992476" y="2285992"/>
            <a:ext cx="500066" cy="5715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正方形/長方形 34"/>
          <p:cNvSpPr/>
          <p:nvPr/>
        </p:nvSpPr>
        <p:spPr>
          <a:xfrm>
            <a:off x="2635418" y="2952000"/>
            <a:ext cx="500066" cy="5715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正方形/長方形 35"/>
          <p:cNvSpPr/>
          <p:nvPr/>
        </p:nvSpPr>
        <p:spPr>
          <a:xfrm>
            <a:off x="2944806" y="3643314"/>
            <a:ext cx="285752" cy="121444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2" name="直線コネクタ 31"/>
          <p:cNvCxnSpPr/>
          <p:nvPr/>
        </p:nvCxnSpPr>
        <p:spPr>
          <a:xfrm>
            <a:off x="635154" y="3816000"/>
            <a:ext cx="5072098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テキスト ボックス 36"/>
          <p:cNvSpPr txBox="1"/>
          <p:nvPr/>
        </p:nvSpPr>
        <p:spPr>
          <a:xfrm>
            <a:off x="3496115" y="5090710"/>
            <a:ext cx="979755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2.78 fm</a:t>
            </a:r>
            <a:r>
              <a:rPr lang="en-US" altLang="ja-JP" baseline="30000" dirty="0" smtClean="0"/>
              <a:t>2</a:t>
            </a: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2798671" y="4131238"/>
            <a:ext cx="979755" cy="36933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8.26 fm</a:t>
            </a:r>
            <a:r>
              <a:rPr lang="en-US" altLang="ja-JP" baseline="30000" dirty="0" smtClean="0"/>
              <a:t>2</a:t>
            </a: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1495851" y="3071810"/>
            <a:ext cx="979755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4.00 fm</a:t>
            </a:r>
            <a:r>
              <a:rPr lang="en-US" altLang="ja-JP" baseline="30000" dirty="0" smtClean="0"/>
              <a:t>2</a:t>
            </a:r>
          </a:p>
        </p:txBody>
      </p:sp>
      <p:sp>
        <p:nvSpPr>
          <p:cNvPr id="40" name="Oval 35"/>
          <p:cNvSpPr>
            <a:spLocks noChangeArrowheads="1"/>
          </p:cNvSpPr>
          <p:nvPr/>
        </p:nvSpPr>
        <p:spPr bwMode="auto">
          <a:xfrm>
            <a:off x="5940523" y="5564422"/>
            <a:ext cx="1081327" cy="599728"/>
          </a:xfrm>
          <a:prstGeom prst="ellipse">
            <a:avLst/>
          </a:prstGeom>
          <a:solidFill>
            <a:srgbClr val="CCFFCC">
              <a:alpha val="70195"/>
            </a:srgbClr>
          </a:solidFill>
          <a:ln w="28575">
            <a:solidFill>
              <a:srgbClr val="00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  <p:sp>
        <p:nvSpPr>
          <p:cNvPr id="41" name="Oval 40"/>
          <p:cNvSpPr>
            <a:spLocks noChangeArrowheads="1"/>
          </p:cNvSpPr>
          <p:nvPr/>
        </p:nvSpPr>
        <p:spPr bwMode="auto">
          <a:xfrm>
            <a:off x="6027381" y="5623476"/>
            <a:ext cx="431800" cy="431800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  <p:sp>
        <p:nvSpPr>
          <p:cNvPr id="42" name="Oval 41"/>
          <p:cNvSpPr>
            <a:spLocks noChangeArrowheads="1"/>
          </p:cNvSpPr>
          <p:nvPr/>
        </p:nvSpPr>
        <p:spPr bwMode="auto">
          <a:xfrm>
            <a:off x="6459677" y="5623476"/>
            <a:ext cx="431800" cy="431800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  <p:sp>
        <p:nvSpPr>
          <p:cNvPr id="43" name="Oval 49"/>
          <p:cNvSpPr>
            <a:spLocks noChangeArrowheads="1"/>
          </p:cNvSpPr>
          <p:nvPr/>
        </p:nvSpPr>
        <p:spPr bwMode="auto">
          <a:xfrm>
            <a:off x="8308676" y="5538098"/>
            <a:ext cx="647700" cy="647700"/>
          </a:xfrm>
          <a:prstGeom prst="ellipse">
            <a:avLst/>
          </a:prstGeom>
          <a:solidFill>
            <a:srgbClr val="CCFFCC">
              <a:alpha val="70195"/>
            </a:srgbClr>
          </a:solidFill>
          <a:ln w="28575">
            <a:solidFill>
              <a:srgbClr val="00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  <p:sp>
        <p:nvSpPr>
          <p:cNvPr id="44" name="Oval 50"/>
          <p:cNvSpPr>
            <a:spLocks noChangeArrowheads="1"/>
          </p:cNvSpPr>
          <p:nvPr/>
        </p:nvSpPr>
        <p:spPr bwMode="auto">
          <a:xfrm>
            <a:off x="7804496" y="5641286"/>
            <a:ext cx="431800" cy="431800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  <p:sp>
        <p:nvSpPr>
          <p:cNvPr id="45" name="Oval 51"/>
          <p:cNvSpPr>
            <a:spLocks noChangeArrowheads="1"/>
          </p:cNvSpPr>
          <p:nvPr/>
        </p:nvSpPr>
        <p:spPr bwMode="auto">
          <a:xfrm>
            <a:off x="8408688" y="5641286"/>
            <a:ext cx="431800" cy="431800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  <p:sp>
        <p:nvSpPr>
          <p:cNvPr id="46" name="Text Box 52"/>
          <p:cNvSpPr txBox="1">
            <a:spLocks noChangeArrowheads="1"/>
          </p:cNvSpPr>
          <p:nvPr/>
        </p:nvSpPr>
        <p:spPr bwMode="auto">
          <a:xfrm>
            <a:off x="8479544" y="5642044"/>
            <a:ext cx="31451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000" dirty="0" smtClean="0">
                <a:solidFill>
                  <a:schemeClr val="bg1"/>
                </a:solidFill>
              </a:rPr>
              <a:t>6</a:t>
            </a:r>
            <a:endParaRPr lang="en-US" altLang="ja-JP" sz="2000" dirty="0">
              <a:solidFill>
                <a:schemeClr val="bg1"/>
              </a:solidFill>
            </a:endParaRPr>
          </a:p>
        </p:txBody>
      </p:sp>
      <p:sp>
        <p:nvSpPr>
          <p:cNvPr id="47" name="Text Box 52"/>
          <p:cNvSpPr txBox="1">
            <a:spLocks noChangeArrowheads="1"/>
          </p:cNvSpPr>
          <p:nvPr/>
        </p:nvSpPr>
        <p:spPr bwMode="auto">
          <a:xfrm>
            <a:off x="7871805" y="5642044"/>
            <a:ext cx="31451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000" dirty="0" smtClean="0">
                <a:solidFill>
                  <a:schemeClr val="bg1"/>
                </a:solidFill>
              </a:rPr>
              <a:t>4</a:t>
            </a:r>
            <a:endParaRPr lang="en-US" altLang="ja-JP" sz="2000" dirty="0">
              <a:solidFill>
                <a:schemeClr val="bg1"/>
              </a:solidFill>
            </a:endParaRPr>
          </a:p>
        </p:txBody>
      </p:sp>
      <p:sp>
        <p:nvSpPr>
          <p:cNvPr id="48" name="右矢印 47"/>
          <p:cNvSpPr/>
          <p:nvPr/>
        </p:nvSpPr>
        <p:spPr>
          <a:xfrm>
            <a:off x="7170426" y="5609734"/>
            <a:ext cx="434098" cy="427657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正方形/長方形 48"/>
          <p:cNvSpPr/>
          <p:nvPr/>
        </p:nvSpPr>
        <p:spPr>
          <a:xfrm>
            <a:off x="7948264" y="5014506"/>
            <a:ext cx="60785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altLang="ja-JP" sz="2800" dirty="0" smtClean="0">
                <a:solidFill>
                  <a:srgbClr val="FF0000"/>
                </a:solidFill>
              </a:rPr>
              <a:t>0</a:t>
            </a:r>
            <a:r>
              <a:rPr lang="en-US" altLang="ja-JP" sz="2800" baseline="-25000" dirty="0" smtClean="0">
                <a:solidFill>
                  <a:srgbClr val="FF0000"/>
                </a:solidFill>
              </a:rPr>
              <a:t>3</a:t>
            </a:r>
            <a:r>
              <a:rPr lang="en-US" altLang="ja-JP" sz="2800" baseline="30000" dirty="0" smtClean="0">
                <a:solidFill>
                  <a:srgbClr val="FF0000"/>
                </a:solidFill>
              </a:rPr>
              <a:t>+</a:t>
            </a:r>
            <a:endParaRPr lang="ja-JP" altLang="en-US" sz="2800" baseline="30000" dirty="0">
              <a:solidFill>
                <a:srgbClr val="FF0000"/>
              </a:solidFill>
            </a:endParaRPr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6681529" y="6172162"/>
            <a:ext cx="17747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2hw Cluster ex.</a:t>
            </a:r>
            <a:endParaRPr kumimoji="1" lang="ja-JP" altLang="en-US" sz="2000" dirty="0"/>
          </a:p>
        </p:txBody>
      </p:sp>
      <p:sp>
        <p:nvSpPr>
          <p:cNvPr id="51" name="正方形/長方形 50"/>
          <p:cNvSpPr/>
          <p:nvPr/>
        </p:nvSpPr>
        <p:spPr>
          <a:xfrm>
            <a:off x="6301770" y="5014506"/>
            <a:ext cx="60785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altLang="ja-JP" sz="2800" dirty="0" smtClean="0">
                <a:solidFill>
                  <a:srgbClr val="FF0000"/>
                </a:solidFill>
              </a:rPr>
              <a:t>0</a:t>
            </a:r>
            <a:r>
              <a:rPr lang="en-US" altLang="ja-JP" sz="2800" baseline="-25000" dirty="0" smtClean="0">
                <a:solidFill>
                  <a:srgbClr val="FF0000"/>
                </a:solidFill>
              </a:rPr>
              <a:t>1</a:t>
            </a:r>
            <a:r>
              <a:rPr lang="en-US" altLang="ja-JP" sz="2800" baseline="30000" dirty="0" smtClean="0">
                <a:solidFill>
                  <a:srgbClr val="FF0000"/>
                </a:solidFill>
              </a:rPr>
              <a:t>+</a:t>
            </a:r>
            <a:endParaRPr lang="ja-JP" altLang="en-US" sz="2800" baseline="30000" dirty="0">
              <a:solidFill>
                <a:srgbClr val="FF0000"/>
              </a:solidFill>
            </a:endParaRPr>
          </a:p>
        </p:txBody>
      </p:sp>
      <p:graphicFrame>
        <p:nvGraphicFramePr>
          <p:cNvPr id="1069058" name="Object 2"/>
          <p:cNvGraphicFramePr>
            <a:graphicFrameLocks noChangeAspect="1"/>
          </p:cNvGraphicFramePr>
          <p:nvPr/>
        </p:nvGraphicFramePr>
        <p:xfrm>
          <a:off x="5429250" y="285750"/>
          <a:ext cx="2990850" cy="887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9062" name="数式" r:id="rId6" imgW="1447560" imgH="431640" progId="Equation.3">
                  <p:embed/>
                </p:oleObj>
              </mc:Choice>
              <mc:Fallback>
                <p:oleObj name="数式" r:id="rId6" imgW="1447560" imgH="4316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9250" y="285750"/>
                        <a:ext cx="2990850" cy="887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" name="テキスト ボックス 51"/>
          <p:cNvSpPr txBox="1"/>
          <p:nvPr/>
        </p:nvSpPr>
        <p:spPr>
          <a:xfrm>
            <a:off x="5813104" y="1585482"/>
            <a:ext cx="3188052" cy="14465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marL="457200" indent="-457200"/>
            <a:r>
              <a:rPr lang="en-US" altLang="ja-JP" sz="2200" dirty="0" smtClean="0"/>
              <a:t>S</a:t>
            </a:r>
            <a:r>
              <a:rPr kumimoji="1" lang="en-US" altLang="ja-JP" sz="2200" dirty="0" smtClean="0"/>
              <a:t>trengths are comparable </a:t>
            </a:r>
          </a:p>
          <a:p>
            <a:pPr marL="457200" indent="-457200"/>
            <a:r>
              <a:rPr kumimoji="1" lang="en-US" altLang="ja-JP" sz="2200" dirty="0" smtClean="0"/>
              <a:t>to M(IS)</a:t>
            </a:r>
            <a:r>
              <a:rPr kumimoji="1" lang="en-US" altLang="ja-JP" sz="2200" baseline="-25000" dirty="0" smtClean="0"/>
              <a:t>S.P. </a:t>
            </a:r>
            <a:r>
              <a:rPr kumimoji="1" lang="en-US" altLang="ja-JP" sz="2200" dirty="0" smtClean="0"/>
              <a:t>= 3.37 fm</a:t>
            </a:r>
            <a:r>
              <a:rPr kumimoji="1" lang="en-US" altLang="ja-JP" sz="2200" baseline="30000" dirty="0" smtClean="0"/>
              <a:t>2</a:t>
            </a:r>
            <a:endParaRPr lang="en-US" altLang="ja-JP" sz="2200" baseline="30000" dirty="0" smtClean="0"/>
          </a:p>
          <a:p>
            <a:pPr marL="457200" indent="-457200"/>
            <a:endParaRPr kumimoji="1" lang="en-US" altLang="ja-JP" sz="2200" dirty="0" smtClean="0"/>
          </a:p>
          <a:p>
            <a:pPr marL="457200" indent="-457200"/>
            <a:endParaRPr kumimoji="1" lang="en-US" altLang="ja-JP" sz="2200" dirty="0" smtClean="0"/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5857884" y="3583487"/>
            <a:ext cx="2836546" cy="76944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ja-JP" sz="2200" dirty="0" smtClean="0"/>
              <a:t>M(IS) is prominently </a:t>
            </a:r>
          </a:p>
          <a:p>
            <a:r>
              <a:rPr lang="en-US" altLang="ja-JP" sz="2200" dirty="0" smtClean="0"/>
              <a:t>enhanced for 0</a:t>
            </a:r>
            <a:r>
              <a:rPr lang="en-US" altLang="ja-JP" sz="2200" baseline="-25000" dirty="0" smtClean="0"/>
              <a:t>1</a:t>
            </a:r>
            <a:r>
              <a:rPr lang="en-US" altLang="ja-JP" sz="2200" baseline="30000" dirty="0" smtClean="0"/>
              <a:t>+</a:t>
            </a:r>
            <a:r>
              <a:rPr lang="en-US" altLang="ja-JP" sz="2200" dirty="0" smtClean="0"/>
              <a:t> </a:t>
            </a:r>
            <a:r>
              <a:rPr lang="ja-JP" altLang="en-US" sz="2200" dirty="0" smtClean="0"/>
              <a:t>⇒ </a:t>
            </a:r>
            <a:r>
              <a:rPr lang="en-US" altLang="ja-JP" sz="2200" dirty="0" smtClean="0"/>
              <a:t>0</a:t>
            </a:r>
            <a:r>
              <a:rPr lang="en-US" altLang="ja-JP" sz="2200" baseline="-25000" dirty="0" smtClean="0"/>
              <a:t>3</a:t>
            </a:r>
            <a:r>
              <a:rPr lang="en-US" altLang="ja-JP" sz="2200" baseline="30000" dirty="0" smtClean="0"/>
              <a:t>+</a:t>
            </a:r>
            <a:endParaRPr kumimoji="1" lang="ja-JP" altLang="en-US" sz="2200" dirty="0"/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5884542" y="4512181"/>
            <a:ext cx="2844946" cy="43088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ja-JP" altLang="en-US" sz="2200" dirty="0" smtClean="0"/>
              <a:t>⇒ </a:t>
            </a:r>
            <a:r>
              <a:rPr lang="en-US" altLang="ja-JP" sz="2200" dirty="0" smtClean="0"/>
              <a:t>Cluster’s relative EX.</a:t>
            </a:r>
          </a:p>
        </p:txBody>
      </p:sp>
      <p:graphicFrame>
        <p:nvGraphicFramePr>
          <p:cNvPr id="1069059" name="Object 3"/>
          <p:cNvGraphicFramePr>
            <a:graphicFrameLocks noChangeAspect="1"/>
          </p:cNvGraphicFramePr>
          <p:nvPr/>
        </p:nvGraphicFramePr>
        <p:xfrm>
          <a:off x="5919818" y="2442738"/>
          <a:ext cx="2938462" cy="522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9063" name="数式" r:id="rId8" imgW="1422360" imgH="253800" progId="Equation.3">
                  <p:embed/>
                </p:oleObj>
              </mc:Choice>
              <mc:Fallback>
                <p:oleObj name="数式" r:id="rId8" imgW="1422360" imgH="2538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9818" y="2442738"/>
                        <a:ext cx="2938462" cy="522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7" name="直線コネクタ 56"/>
          <p:cNvCxnSpPr/>
          <p:nvPr/>
        </p:nvCxnSpPr>
        <p:spPr>
          <a:xfrm rot="5400000">
            <a:off x="2857500" y="4000492"/>
            <a:ext cx="571501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テキスト ボックス 57"/>
          <p:cNvSpPr txBox="1"/>
          <p:nvPr/>
        </p:nvSpPr>
        <p:spPr>
          <a:xfrm>
            <a:off x="714348" y="3857628"/>
            <a:ext cx="7120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altLang="ja-JP" sz="2000" dirty="0" smtClean="0"/>
              <a:t>α</a:t>
            </a:r>
            <a:r>
              <a:rPr lang="en-US" altLang="ja-JP" sz="2000" dirty="0" smtClean="0"/>
              <a:t> Th.</a:t>
            </a:r>
            <a:endParaRPr kumimoji="1" lang="ja-JP" altLang="en-US" sz="2000" dirty="0"/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9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69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/>
      <p:bldP spid="47" grpId="0"/>
      <p:bldP spid="48" grpId="0" animBg="1"/>
      <p:bldP spid="49" grpId="0"/>
      <p:bldP spid="50" grpId="0"/>
      <p:bldP spid="51" grpId="0"/>
      <p:bldP spid="52" grpId="0" animBg="1"/>
      <p:bldP spid="53" grpId="0" animBg="1"/>
      <p:bldP spid="5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2994" name="Picture 2" descr="C:\Users\itom\Desktop\PPT発表\HST15\HST15a01.eps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9379" y="1331457"/>
            <a:ext cx="4091183" cy="4109950"/>
          </a:xfrm>
          <a:prstGeom prst="rect">
            <a:avLst/>
          </a:prstGeom>
          <a:noFill/>
        </p:spPr>
      </p:pic>
      <p:pic>
        <p:nvPicPr>
          <p:cNvPr id="852993" name="Picture 1" descr="C:\Users\itom\Desktop\PPT発表\HST15\HST15a04.eps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57752" y="1324902"/>
            <a:ext cx="4143404" cy="4162411"/>
          </a:xfrm>
          <a:prstGeom prst="rect">
            <a:avLst/>
          </a:prstGeom>
          <a:noFill/>
        </p:spPr>
      </p:pic>
      <p:sp>
        <p:nvSpPr>
          <p:cNvPr id="7" name="テキスト ボックス 6"/>
          <p:cNvSpPr txBox="1"/>
          <p:nvPr/>
        </p:nvSpPr>
        <p:spPr>
          <a:xfrm>
            <a:off x="785786" y="857232"/>
            <a:ext cx="335021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The 0</a:t>
            </a:r>
            <a:r>
              <a:rPr kumimoji="1" lang="en-US" altLang="ja-JP" baseline="-25000" dirty="0" smtClean="0"/>
              <a:t>1</a:t>
            </a:r>
            <a:r>
              <a:rPr kumimoji="1" lang="en-US" altLang="ja-JP" baseline="30000" dirty="0" smtClean="0"/>
              <a:t>+</a:t>
            </a:r>
            <a:r>
              <a:rPr kumimoji="1" lang="en-US" altLang="ja-JP" dirty="0" smtClean="0"/>
              <a:t> state (Compact Mol. Orb.)</a:t>
            </a:r>
            <a:endParaRPr kumimoji="1" lang="ja-JP" altLang="en-US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5396747" y="928670"/>
            <a:ext cx="339009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The 0</a:t>
            </a:r>
            <a:r>
              <a:rPr kumimoji="1" lang="en-US" altLang="ja-JP" baseline="-25000" dirty="0" smtClean="0"/>
              <a:t>3</a:t>
            </a:r>
            <a:r>
              <a:rPr kumimoji="1" lang="en-US" altLang="ja-JP" baseline="30000" dirty="0" smtClean="0"/>
              <a:t>+</a:t>
            </a:r>
            <a:r>
              <a:rPr kumimoji="1" lang="en-US" altLang="ja-JP" dirty="0" smtClean="0"/>
              <a:t> state (Developed α + </a:t>
            </a:r>
            <a:r>
              <a:rPr kumimoji="1" lang="en-US" altLang="ja-JP" baseline="30000" dirty="0" smtClean="0"/>
              <a:t>6</a:t>
            </a:r>
            <a:r>
              <a:rPr kumimoji="1" lang="en-US" altLang="ja-JP" dirty="0" smtClean="0"/>
              <a:t>He)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14282" y="214290"/>
            <a:ext cx="5132111" cy="40011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altLang="ja-JP" sz="2000" dirty="0" smtClean="0">
                <a:solidFill>
                  <a:srgbClr val="0000FF"/>
                </a:solidFill>
              </a:rPr>
              <a:t>He-He Relative wave functions (Reduced width)</a:t>
            </a:r>
            <a:endParaRPr kumimoji="1" lang="ja-JP" altLang="en-US" sz="2000" dirty="0">
              <a:solidFill>
                <a:srgbClr val="0000FF"/>
              </a:solidFill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70139" y="5831633"/>
            <a:ext cx="761663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200" dirty="0" smtClean="0"/>
              <a:t>Radial excitation of the relative wave function occurs in 0</a:t>
            </a:r>
            <a:r>
              <a:rPr kumimoji="1" lang="en-US" altLang="ja-JP" sz="2200" baseline="-25000" dirty="0" smtClean="0"/>
              <a:t>1</a:t>
            </a:r>
            <a:r>
              <a:rPr kumimoji="1" lang="en-US" altLang="ja-JP" sz="2200" baseline="30000" dirty="0" smtClean="0"/>
              <a:t>+</a:t>
            </a:r>
            <a:r>
              <a:rPr kumimoji="1" lang="en-US" altLang="ja-JP" sz="2200" dirty="0" smtClean="0"/>
              <a:t> </a:t>
            </a:r>
            <a:r>
              <a:rPr kumimoji="1" lang="ja-JP" altLang="en-US" sz="2200" dirty="0" smtClean="0"/>
              <a:t>⇒ </a:t>
            </a:r>
            <a:r>
              <a:rPr kumimoji="1" lang="en-US" altLang="ja-JP" sz="2200" dirty="0" smtClean="0"/>
              <a:t>0</a:t>
            </a:r>
            <a:r>
              <a:rPr kumimoji="1" lang="en-US" altLang="ja-JP" sz="2200" baseline="-25000" dirty="0" smtClean="0"/>
              <a:t>3</a:t>
            </a:r>
            <a:r>
              <a:rPr kumimoji="1" lang="en-US" altLang="ja-JP" sz="2200" baseline="30000" dirty="0" smtClean="0"/>
              <a:t>+</a:t>
            </a:r>
            <a:endParaRPr kumimoji="1" lang="ja-JP" altLang="en-US" sz="2200" baseline="30000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000232" y="5369968"/>
            <a:ext cx="10246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/>
              <a:t>r ( fm )</a:t>
            </a:r>
            <a:endParaRPr kumimoji="1" lang="ja-JP" altLang="en-US" sz="2400" dirty="0"/>
          </a:p>
        </p:txBody>
      </p:sp>
      <p:sp>
        <p:nvSpPr>
          <p:cNvPr id="15" name="テキスト ボックス 14"/>
          <p:cNvSpPr txBox="1"/>
          <p:nvPr/>
        </p:nvSpPr>
        <p:spPr>
          <a:xfrm rot="16200000">
            <a:off x="-916306" y="3147293"/>
            <a:ext cx="2294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/>
              <a:t>|r </a:t>
            </a:r>
            <a:r>
              <a:rPr lang="el-GR" altLang="ja-JP" sz="2400" dirty="0" smtClean="0"/>
              <a:t>γ</a:t>
            </a:r>
            <a:r>
              <a:rPr lang="en-US" altLang="ja-JP" sz="2400" dirty="0" smtClean="0"/>
              <a:t>(r)|   ( fm</a:t>
            </a:r>
            <a:r>
              <a:rPr lang="en-US" altLang="ja-JP" sz="2400" baseline="30000" dirty="0" smtClean="0"/>
              <a:t>-1/2</a:t>
            </a:r>
            <a:r>
              <a:rPr lang="en-US" altLang="ja-JP" sz="2400" dirty="0" smtClean="0"/>
              <a:t> )</a:t>
            </a:r>
            <a:endParaRPr kumimoji="1" lang="ja-JP" altLang="en-US" sz="24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6459764" y="5369968"/>
            <a:ext cx="10246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/>
              <a:t>r ( fm )</a:t>
            </a:r>
            <a:endParaRPr kumimoji="1" lang="ja-JP" altLang="en-US" sz="2400" dirty="0"/>
          </a:p>
        </p:txBody>
      </p:sp>
      <p:sp>
        <p:nvSpPr>
          <p:cNvPr id="17" name="テキスト ボックス 16"/>
          <p:cNvSpPr txBox="1"/>
          <p:nvPr/>
        </p:nvSpPr>
        <p:spPr>
          <a:xfrm rot="16200000">
            <a:off x="3543226" y="3130450"/>
            <a:ext cx="2294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/>
              <a:t>|r </a:t>
            </a:r>
            <a:r>
              <a:rPr lang="el-GR" altLang="ja-JP" sz="2400" dirty="0" smtClean="0"/>
              <a:t>γ</a:t>
            </a:r>
            <a:r>
              <a:rPr lang="en-US" altLang="ja-JP" sz="2400" dirty="0" smtClean="0"/>
              <a:t>(r)|   ( fm</a:t>
            </a:r>
            <a:r>
              <a:rPr lang="en-US" altLang="ja-JP" sz="2400" baseline="30000" dirty="0" smtClean="0"/>
              <a:t>-1/2</a:t>
            </a:r>
            <a:r>
              <a:rPr lang="en-US" altLang="ja-JP" sz="2400" dirty="0" smtClean="0"/>
              <a:t> )</a:t>
            </a:r>
            <a:endParaRPr kumimoji="1" lang="ja-JP" altLang="en-US" sz="2400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2442844" y="1512316"/>
            <a:ext cx="1085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α + </a:t>
            </a:r>
            <a:r>
              <a:rPr kumimoji="1" lang="en-US" altLang="ja-JP" baseline="30000" dirty="0" smtClean="0"/>
              <a:t>6</a:t>
            </a:r>
            <a:r>
              <a:rPr kumimoji="1" lang="en-US" altLang="ja-JP" dirty="0" smtClean="0"/>
              <a:t>He</a:t>
            </a:r>
            <a:r>
              <a:rPr kumimoji="1" lang="en-US" altLang="ja-JP" baseline="-25000" dirty="0" smtClean="0"/>
              <a:t>g.s.</a:t>
            </a:r>
            <a:endParaRPr kumimoji="1" lang="ja-JP" altLang="en-US" baseline="-25000" dirty="0"/>
          </a:p>
        </p:txBody>
      </p:sp>
      <p:cxnSp>
        <p:nvCxnSpPr>
          <p:cNvPr id="19" name="直線矢印コネクタ 18"/>
          <p:cNvCxnSpPr>
            <a:stCxn id="18" idx="2"/>
          </p:cNvCxnSpPr>
          <p:nvPr/>
        </p:nvCxnSpPr>
        <p:spPr>
          <a:xfrm rot="5400000">
            <a:off x="2398834" y="1782785"/>
            <a:ext cx="487924" cy="685651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/>
          <p:cNvSpPr txBox="1"/>
          <p:nvPr/>
        </p:nvSpPr>
        <p:spPr>
          <a:xfrm>
            <a:off x="3071802" y="3786190"/>
            <a:ext cx="12490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l-GR" altLang="ja-JP" dirty="0" smtClean="0">
                <a:solidFill>
                  <a:srgbClr val="0000FF"/>
                </a:solidFill>
              </a:rPr>
              <a:t>α</a:t>
            </a:r>
            <a:r>
              <a:rPr kumimoji="1" lang="en-US" altLang="ja-JP" dirty="0" smtClean="0">
                <a:solidFill>
                  <a:srgbClr val="0000FF"/>
                </a:solidFill>
              </a:rPr>
              <a:t> + </a:t>
            </a:r>
            <a:r>
              <a:rPr kumimoji="1" lang="en-US" altLang="ja-JP" baseline="30000" dirty="0" smtClean="0">
                <a:solidFill>
                  <a:srgbClr val="0000FF"/>
                </a:solidFill>
              </a:rPr>
              <a:t>6</a:t>
            </a:r>
            <a:r>
              <a:rPr kumimoji="1" lang="en-US" altLang="ja-JP" dirty="0" smtClean="0">
                <a:solidFill>
                  <a:srgbClr val="0000FF"/>
                </a:solidFill>
              </a:rPr>
              <a:t>He(2</a:t>
            </a:r>
            <a:r>
              <a:rPr kumimoji="1" lang="en-US" altLang="ja-JP" baseline="30000" dirty="0" smtClean="0">
                <a:solidFill>
                  <a:srgbClr val="0000FF"/>
                </a:solidFill>
              </a:rPr>
              <a:t>+</a:t>
            </a:r>
            <a:r>
              <a:rPr kumimoji="1" lang="en-US" altLang="ja-JP" dirty="0" smtClean="0">
                <a:solidFill>
                  <a:srgbClr val="0000FF"/>
                </a:solidFill>
              </a:rPr>
              <a:t>)</a:t>
            </a:r>
            <a:endParaRPr kumimoji="1" lang="ja-JP" altLang="en-US" baseline="-25000" dirty="0">
              <a:solidFill>
                <a:srgbClr val="0000FF"/>
              </a:solidFill>
            </a:endParaRPr>
          </a:p>
        </p:txBody>
      </p:sp>
      <p:cxnSp>
        <p:nvCxnSpPr>
          <p:cNvPr id="21" name="直線矢印コネクタ 20"/>
          <p:cNvCxnSpPr/>
          <p:nvPr/>
        </p:nvCxnSpPr>
        <p:spPr>
          <a:xfrm rot="10800000" flipV="1">
            <a:off x="2714612" y="4155522"/>
            <a:ext cx="981720" cy="428628"/>
          </a:xfrm>
          <a:prstGeom prst="straightConnector1">
            <a:avLst/>
          </a:prstGeom>
          <a:ln w="28575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テキスト ボックス 22"/>
          <p:cNvSpPr txBox="1"/>
          <p:nvPr/>
        </p:nvSpPr>
        <p:spPr>
          <a:xfrm>
            <a:off x="5265750" y="1512316"/>
            <a:ext cx="1085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α + </a:t>
            </a:r>
            <a:r>
              <a:rPr kumimoji="1" lang="en-US" altLang="ja-JP" baseline="30000" dirty="0" smtClean="0"/>
              <a:t>6</a:t>
            </a:r>
            <a:r>
              <a:rPr kumimoji="1" lang="en-US" altLang="ja-JP" dirty="0" smtClean="0"/>
              <a:t>He</a:t>
            </a:r>
            <a:r>
              <a:rPr kumimoji="1" lang="en-US" altLang="ja-JP" baseline="-25000" dirty="0" smtClean="0"/>
              <a:t>g.s.</a:t>
            </a:r>
            <a:endParaRPr kumimoji="1" lang="ja-JP" altLang="en-US" baseline="-25000" dirty="0"/>
          </a:p>
        </p:txBody>
      </p:sp>
      <p:cxnSp>
        <p:nvCxnSpPr>
          <p:cNvPr id="24" name="直線矢印コネクタ 23"/>
          <p:cNvCxnSpPr>
            <a:stCxn id="23" idx="2"/>
          </p:cNvCxnSpPr>
          <p:nvPr/>
        </p:nvCxnSpPr>
        <p:spPr>
          <a:xfrm rot="16200000" flipH="1">
            <a:off x="6125027" y="1565147"/>
            <a:ext cx="273612" cy="906613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テキスト ボックス 24"/>
          <p:cNvSpPr txBox="1"/>
          <p:nvPr/>
        </p:nvSpPr>
        <p:spPr>
          <a:xfrm>
            <a:off x="5214942" y="2226696"/>
            <a:ext cx="12490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l-GR" altLang="ja-JP" dirty="0" smtClean="0">
                <a:solidFill>
                  <a:srgbClr val="0000FF"/>
                </a:solidFill>
              </a:rPr>
              <a:t>α</a:t>
            </a:r>
            <a:r>
              <a:rPr kumimoji="1" lang="en-US" altLang="ja-JP" dirty="0" smtClean="0">
                <a:solidFill>
                  <a:srgbClr val="0000FF"/>
                </a:solidFill>
              </a:rPr>
              <a:t> + </a:t>
            </a:r>
            <a:r>
              <a:rPr kumimoji="1" lang="en-US" altLang="ja-JP" baseline="30000" dirty="0" smtClean="0">
                <a:solidFill>
                  <a:srgbClr val="0000FF"/>
                </a:solidFill>
              </a:rPr>
              <a:t>6</a:t>
            </a:r>
            <a:r>
              <a:rPr kumimoji="1" lang="en-US" altLang="ja-JP" dirty="0" smtClean="0">
                <a:solidFill>
                  <a:srgbClr val="0000FF"/>
                </a:solidFill>
              </a:rPr>
              <a:t>He(2</a:t>
            </a:r>
            <a:r>
              <a:rPr kumimoji="1" lang="en-US" altLang="ja-JP" baseline="30000" dirty="0" smtClean="0">
                <a:solidFill>
                  <a:srgbClr val="0000FF"/>
                </a:solidFill>
              </a:rPr>
              <a:t>+</a:t>
            </a:r>
            <a:r>
              <a:rPr kumimoji="1" lang="en-US" altLang="ja-JP" dirty="0" smtClean="0">
                <a:solidFill>
                  <a:srgbClr val="0000FF"/>
                </a:solidFill>
              </a:rPr>
              <a:t>)</a:t>
            </a:r>
            <a:endParaRPr kumimoji="1" lang="ja-JP" altLang="en-US" baseline="-25000" dirty="0">
              <a:solidFill>
                <a:srgbClr val="0000FF"/>
              </a:solidFill>
            </a:endParaRPr>
          </a:p>
        </p:txBody>
      </p:sp>
      <p:cxnSp>
        <p:nvCxnSpPr>
          <p:cNvPr id="26" name="直線矢印コネクタ 25"/>
          <p:cNvCxnSpPr/>
          <p:nvPr/>
        </p:nvCxnSpPr>
        <p:spPr>
          <a:xfrm>
            <a:off x="5696596" y="2655325"/>
            <a:ext cx="589916" cy="357189"/>
          </a:xfrm>
          <a:prstGeom prst="straightConnector1">
            <a:avLst/>
          </a:prstGeom>
          <a:ln w="28575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右矢印 10"/>
          <p:cNvSpPr/>
          <p:nvPr/>
        </p:nvSpPr>
        <p:spPr>
          <a:xfrm>
            <a:off x="3571868" y="1940944"/>
            <a:ext cx="2286016" cy="1785950"/>
          </a:xfrm>
          <a:prstGeom prst="rightArrow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3600" dirty="0" smtClean="0">
                <a:solidFill>
                  <a:schemeClr val="tx1"/>
                </a:solidFill>
              </a:rPr>
              <a:t>2hw Ex.</a:t>
            </a:r>
            <a:endParaRPr kumimoji="1" lang="ja-JP" altLang="en-US" sz="3600" dirty="0">
              <a:solidFill>
                <a:schemeClr val="tx1"/>
              </a:solidFill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670139" y="6355699"/>
            <a:ext cx="718119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200" dirty="0" smtClean="0">
                <a:solidFill>
                  <a:srgbClr val="FF0000"/>
                </a:solidFill>
              </a:rPr>
              <a:t>0</a:t>
            </a:r>
            <a:r>
              <a:rPr kumimoji="1" lang="en-US" altLang="ja-JP" sz="2200" baseline="-25000" dirty="0" smtClean="0">
                <a:solidFill>
                  <a:srgbClr val="FF0000"/>
                </a:solidFill>
              </a:rPr>
              <a:t>1</a:t>
            </a:r>
            <a:r>
              <a:rPr kumimoji="1" lang="en-US" altLang="ja-JP" sz="2200" baseline="30000" dirty="0" smtClean="0">
                <a:solidFill>
                  <a:srgbClr val="FF0000"/>
                </a:solidFill>
              </a:rPr>
              <a:t>+</a:t>
            </a:r>
            <a:r>
              <a:rPr kumimoji="1" lang="en-US" altLang="ja-JP" sz="2200" dirty="0" smtClean="0">
                <a:solidFill>
                  <a:srgbClr val="FF0000"/>
                </a:solidFill>
              </a:rPr>
              <a:t> </a:t>
            </a:r>
            <a:r>
              <a:rPr kumimoji="1" lang="ja-JP" altLang="en-US" sz="2200" dirty="0" smtClean="0">
                <a:solidFill>
                  <a:srgbClr val="FF0000"/>
                </a:solidFill>
              </a:rPr>
              <a:t>⇒ </a:t>
            </a:r>
            <a:r>
              <a:rPr kumimoji="1" lang="en-US" altLang="ja-JP" sz="2200" dirty="0" smtClean="0">
                <a:solidFill>
                  <a:srgbClr val="FF0000"/>
                </a:solidFill>
              </a:rPr>
              <a:t>0</a:t>
            </a:r>
            <a:r>
              <a:rPr kumimoji="1" lang="en-US" altLang="ja-JP" sz="2200" baseline="-25000" dirty="0" smtClean="0">
                <a:solidFill>
                  <a:srgbClr val="FF0000"/>
                </a:solidFill>
              </a:rPr>
              <a:t>3</a:t>
            </a:r>
            <a:r>
              <a:rPr kumimoji="1" lang="en-US" altLang="ja-JP" sz="2200" baseline="30000" dirty="0" smtClean="0">
                <a:solidFill>
                  <a:srgbClr val="FF0000"/>
                </a:solidFill>
              </a:rPr>
              <a:t>+  </a:t>
            </a:r>
            <a:r>
              <a:rPr kumimoji="1" lang="en-US" altLang="ja-JP" sz="2200" dirty="0" smtClean="0">
                <a:solidFill>
                  <a:srgbClr val="FF0000"/>
                </a:solidFill>
              </a:rPr>
              <a:t>are connected by the monopole (2hw ex.) operator</a:t>
            </a:r>
            <a:endParaRPr kumimoji="1" lang="ja-JP" altLang="en-US" sz="2200" dirty="0">
              <a:solidFill>
                <a:srgbClr val="FF0000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2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4"/>
          <p:cNvSpPr txBox="1">
            <a:spLocks noChangeArrowheads="1"/>
          </p:cNvSpPr>
          <p:nvPr/>
        </p:nvSpPr>
        <p:spPr bwMode="auto">
          <a:xfrm>
            <a:off x="214313" y="214313"/>
            <a:ext cx="3634969" cy="369332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00FF"/>
                </a:solidFill>
              </a:rPr>
              <a:t>Variety of Nuclear Chemical Clusters</a:t>
            </a:r>
            <a:endParaRPr lang="ja-JP" altLang="en-US" baseline="30000" dirty="0">
              <a:solidFill>
                <a:srgbClr val="0000FF"/>
              </a:solidFill>
            </a:endParaRPr>
          </a:p>
        </p:txBody>
      </p:sp>
      <p:sp>
        <p:nvSpPr>
          <p:cNvPr id="3" name="Oval 21"/>
          <p:cNvSpPr>
            <a:spLocks noChangeArrowheads="1"/>
          </p:cNvSpPr>
          <p:nvPr/>
        </p:nvSpPr>
        <p:spPr bwMode="auto">
          <a:xfrm>
            <a:off x="3582973" y="3357561"/>
            <a:ext cx="1655763" cy="1071563"/>
          </a:xfrm>
          <a:prstGeom prst="ellipse">
            <a:avLst/>
          </a:prstGeom>
          <a:solidFill>
            <a:srgbClr val="CCFFCC"/>
          </a:solidFill>
          <a:ln w="25400">
            <a:solidFill>
              <a:srgbClr val="00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  <p:sp>
        <p:nvSpPr>
          <p:cNvPr id="4" name="Oval 22"/>
          <p:cNvSpPr>
            <a:spLocks noChangeArrowheads="1"/>
          </p:cNvSpPr>
          <p:nvPr/>
        </p:nvSpPr>
        <p:spPr bwMode="auto">
          <a:xfrm>
            <a:off x="3740136" y="3573461"/>
            <a:ext cx="649287" cy="647700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  <p:sp>
        <p:nvSpPr>
          <p:cNvPr id="5" name="Oval 24"/>
          <p:cNvSpPr>
            <a:spLocks noChangeArrowheads="1"/>
          </p:cNvSpPr>
          <p:nvPr/>
        </p:nvSpPr>
        <p:spPr bwMode="auto">
          <a:xfrm>
            <a:off x="4273531" y="3463925"/>
            <a:ext cx="179387" cy="179388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  <p:sp>
        <p:nvSpPr>
          <p:cNvPr id="6" name="Oval 7"/>
          <p:cNvSpPr>
            <a:spLocks noChangeArrowheads="1"/>
          </p:cNvSpPr>
          <p:nvPr/>
        </p:nvSpPr>
        <p:spPr bwMode="auto">
          <a:xfrm>
            <a:off x="4376723" y="3571874"/>
            <a:ext cx="647700" cy="647700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  <p:sp>
        <p:nvSpPr>
          <p:cNvPr id="7" name="Oval 27"/>
          <p:cNvSpPr>
            <a:spLocks noChangeArrowheads="1"/>
          </p:cNvSpPr>
          <p:nvPr/>
        </p:nvSpPr>
        <p:spPr bwMode="auto">
          <a:xfrm>
            <a:off x="4310042" y="4178299"/>
            <a:ext cx="179388" cy="179387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  <p:sp>
        <p:nvSpPr>
          <p:cNvPr id="8" name="Oval 21"/>
          <p:cNvSpPr>
            <a:spLocks noChangeArrowheads="1"/>
          </p:cNvSpPr>
          <p:nvPr/>
        </p:nvSpPr>
        <p:spPr bwMode="auto">
          <a:xfrm>
            <a:off x="3548074" y="928669"/>
            <a:ext cx="1655763" cy="1071563"/>
          </a:xfrm>
          <a:prstGeom prst="ellipse">
            <a:avLst/>
          </a:prstGeom>
          <a:solidFill>
            <a:srgbClr val="CCFFCC"/>
          </a:solidFill>
          <a:ln w="25400">
            <a:solidFill>
              <a:srgbClr val="00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  <p:sp>
        <p:nvSpPr>
          <p:cNvPr id="9" name="Oval 22"/>
          <p:cNvSpPr>
            <a:spLocks noChangeArrowheads="1"/>
          </p:cNvSpPr>
          <p:nvPr/>
        </p:nvSpPr>
        <p:spPr bwMode="auto">
          <a:xfrm>
            <a:off x="3705237" y="1144569"/>
            <a:ext cx="649287" cy="647700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  <p:sp>
        <p:nvSpPr>
          <p:cNvPr id="10" name="Oval 24"/>
          <p:cNvSpPr>
            <a:spLocks noChangeArrowheads="1"/>
          </p:cNvSpPr>
          <p:nvPr/>
        </p:nvSpPr>
        <p:spPr bwMode="auto">
          <a:xfrm>
            <a:off x="4095762" y="963594"/>
            <a:ext cx="179387" cy="179388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  <p:sp>
        <p:nvSpPr>
          <p:cNvPr id="11" name="Oval 25"/>
          <p:cNvSpPr>
            <a:spLocks noChangeArrowheads="1"/>
          </p:cNvSpPr>
          <p:nvPr/>
        </p:nvSpPr>
        <p:spPr bwMode="auto">
          <a:xfrm>
            <a:off x="4418024" y="963594"/>
            <a:ext cx="179388" cy="179388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  <p:sp>
        <p:nvSpPr>
          <p:cNvPr id="12" name="Oval 26"/>
          <p:cNvSpPr>
            <a:spLocks noChangeArrowheads="1"/>
          </p:cNvSpPr>
          <p:nvPr/>
        </p:nvSpPr>
        <p:spPr bwMode="auto">
          <a:xfrm>
            <a:off x="4095762" y="1749407"/>
            <a:ext cx="179387" cy="179387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  <p:sp>
        <p:nvSpPr>
          <p:cNvPr id="13" name="Oval 7"/>
          <p:cNvSpPr>
            <a:spLocks noChangeArrowheads="1"/>
          </p:cNvSpPr>
          <p:nvPr/>
        </p:nvSpPr>
        <p:spPr bwMode="auto">
          <a:xfrm>
            <a:off x="4341824" y="1142982"/>
            <a:ext cx="647700" cy="647700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  <p:sp>
        <p:nvSpPr>
          <p:cNvPr id="14" name="Oval 27"/>
          <p:cNvSpPr>
            <a:spLocks noChangeArrowheads="1"/>
          </p:cNvSpPr>
          <p:nvPr/>
        </p:nvSpPr>
        <p:spPr bwMode="auto">
          <a:xfrm>
            <a:off x="4418024" y="1749407"/>
            <a:ext cx="179388" cy="179387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  <p:sp>
        <p:nvSpPr>
          <p:cNvPr id="15" name="Oval 21"/>
          <p:cNvSpPr>
            <a:spLocks noChangeArrowheads="1"/>
          </p:cNvSpPr>
          <p:nvPr/>
        </p:nvSpPr>
        <p:spPr bwMode="auto">
          <a:xfrm>
            <a:off x="714344" y="5059932"/>
            <a:ext cx="1655763" cy="1071563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accent6">
                <a:lumMod val="50000"/>
              </a:schemeClr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  <p:sp>
        <p:nvSpPr>
          <p:cNvPr id="16" name="Oval 22"/>
          <p:cNvSpPr>
            <a:spLocks noChangeArrowheads="1"/>
          </p:cNvSpPr>
          <p:nvPr/>
        </p:nvSpPr>
        <p:spPr bwMode="auto">
          <a:xfrm>
            <a:off x="871507" y="5275832"/>
            <a:ext cx="649287" cy="647700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  <p:sp>
        <p:nvSpPr>
          <p:cNvPr id="17" name="Oval 24"/>
          <p:cNvSpPr>
            <a:spLocks noChangeArrowheads="1"/>
          </p:cNvSpPr>
          <p:nvPr/>
        </p:nvSpPr>
        <p:spPr bwMode="auto">
          <a:xfrm>
            <a:off x="1404902" y="5166296"/>
            <a:ext cx="179387" cy="179388"/>
          </a:xfrm>
          <a:prstGeom prst="ellipse">
            <a:avLst/>
          </a:prstGeom>
          <a:solidFill>
            <a:schemeClr val="accent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  <p:sp>
        <p:nvSpPr>
          <p:cNvPr id="18" name="Oval 7"/>
          <p:cNvSpPr>
            <a:spLocks noChangeArrowheads="1"/>
          </p:cNvSpPr>
          <p:nvPr/>
        </p:nvSpPr>
        <p:spPr bwMode="auto">
          <a:xfrm>
            <a:off x="1508094" y="5274245"/>
            <a:ext cx="647700" cy="647700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  <p:sp>
        <p:nvSpPr>
          <p:cNvPr id="19" name="Oval 27"/>
          <p:cNvSpPr>
            <a:spLocks noChangeArrowheads="1"/>
          </p:cNvSpPr>
          <p:nvPr/>
        </p:nvSpPr>
        <p:spPr bwMode="auto">
          <a:xfrm>
            <a:off x="1441413" y="5880670"/>
            <a:ext cx="179388" cy="179387"/>
          </a:xfrm>
          <a:prstGeom prst="ellipse">
            <a:avLst/>
          </a:prstGeom>
          <a:solidFill>
            <a:schemeClr val="accent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  <p:sp>
        <p:nvSpPr>
          <p:cNvPr id="20" name="Oval 70"/>
          <p:cNvSpPr>
            <a:spLocks noChangeAspect="1" noChangeArrowheads="1"/>
          </p:cNvSpPr>
          <p:nvPr/>
        </p:nvSpPr>
        <p:spPr bwMode="auto">
          <a:xfrm rot="5400000">
            <a:off x="7000888" y="4702741"/>
            <a:ext cx="1214447" cy="1785951"/>
          </a:xfrm>
          <a:prstGeom prst="ellipse">
            <a:avLst/>
          </a:prstGeom>
          <a:solidFill>
            <a:srgbClr val="CCFFCC"/>
          </a:solidFill>
          <a:ln w="25400">
            <a:solidFill>
              <a:srgbClr val="00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  <p:sp>
        <p:nvSpPr>
          <p:cNvPr id="21" name="Oval 72"/>
          <p:cNvSpPr>
            <a:spLocks noChangeAspect="1" noChangeArrowheads="1"/>
          </p:cNvSpPr>
          <p:nvPr/>
        </p:nvSpPr>
        <p:spPr bwMode="auto">
          <a:xfrm>
            <a:off x="7429521" y="5131370"/>
            <a:ext cx="936001" cy="936000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  <p:sp>
        <p:nvSpPr>
          <p:cNvPr id="22" name="Oval 71"/>
          <p:cNvSpPr>
            <a:spLocks noChangeAspect="1" noChangeArrowheads="1"/>
          </p:cNvSpPr>
          <p:nvPr/>
        </p:nvSpPr>
        <p:spPr bwMode="auto">
          <a:xfrm>
            <a:off x="6810872" y="5274246"/>
            <a:ext cx="648000" cy="648000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  <p:sp>
        <p:nvSpPr>
          <p:cNvPr id="23" name="Oval 24"/>
          <p:cNvSpPr>
            <a:spLocks noChangeArrowheads="1"/>
          </p:cNvSpPr>
          <p:nvPr/>
        </p:nvSpPr>
        <p:spPr bwMode="auto">
          <a:xfrm>
            <a:off x="7356498" y="5166303"/>
            <a:ext cx="179387" cy="179388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  <p:sp>
        <p:nvSpPr>
          <p:cNvPr id="24" name="Oval 27"/>
          <p:cNvSpPr>
            <a:spLocks noChangeArrowheads="1"/>
          </p:cNvSpPr>
          <p:nvPr/>
        </p:nvSpPr>
        <p:spPr bwMode="auto">
          <a:xfrm>
            <a:off x="7393009" y="5880677"/>
            <a:ext cx="179388" cy="179387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3511535" y="4631303"/>
            <a:ext cx="20605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 baseline="30000" dirty="0" smtClean="0"/>
              <a:t>10</a:t>
            </a:r>
            <a:r>
              <a:rPr kumimoji="1" lang="en-US" altLang="ja-JP" sz="2000" dirty="0" smtClean="0"/>
              <a:t>Be = α + α + 2N</a:t>
            </a:r>
            <a:endParaRPr kumimoji="1" lang="ja-JP" altLang="en-US" sz="2000" dirty="0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5000628" y="714356"/>
            <a:ext cx="19431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baseline="30000" dirty="0" smtClean="0"/>
              <a:t>12</a:t>
            </a:r>
            <a:r>
              <a:rPr kumimoji="1" lang="en-US" altLang="ja-JP" sz="2000" dirty="0" smtClean="0"/>
              <a:t>Be = α + α + </a:t>
            </a:r>
            <a:r>
              <a:rPr kumimoji="1" lang="en-US" altLang="ja-JP" sz="2000" dirty="0" smtClean="0">
                <a:solidFill>
                  <a:srgbClr val="FF0000"/>
                </a:solidFill>
              </a:rPr>
              <a:t>4N</a:t>
            </a:r>
            <a:endParaRPr kumimoji="1" lang="ja-JP" altLang="en-US" sz="2000" dirty="0">
              <a:solidFill>
                <a:srgbClr val="FF0000"/>
              </a:solidFill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720644" y="6274378"/>
            <a:ext cx="17796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baseline="30000" dirty="0" smtClean="0"/>
              <a:t>10</a:t>
            </a:r>
            <a:r>
              <a:rPr kumimoji="1" lang="en-US" altLang="ja-JP" sz="2000" dirty="0" smtClean="0"/>
              <a:t>C = α + α + </a:t>
            </a:r>
            <a:r>
              <a:rPr lang="en-US" altLang="ja-JP" sz="2000" dirty="0" smtClean="0">
                <a:solidFill>
                  <a:srgbClr val="FF0000"/>
                </a:solidFill>
              </a:rPr>
              <a:t>2P</a:t>
            </a:r>
            <a:endParaRPr kumimoji="1" lang="ja-JP" altLang="en-US" sz="2000" dirty="0">
              <a:solidFill>
                <a:srgbClr val="FF0000"/>
              </a:solidFill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6500826" y="6345816"/>
            <a:ext cx="24177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 baseline="30000" dirty="0" smtClean="0"/>
              <a:t>18</a:t>
            </a:r>
            <a:r>
              <a:rPr kumimoji="1" lang="en-US" altLang="ja-JP" sz="2000" dirty="0" smtClean="0"/>
              <a:t>O = α + </a:t>
            </a:r>
            <a:r>
              <a:rPr kumimoji="1" lang="en-US" altLang="ja-JP" sz="2000" baseline="30000" dirty="0" smtClean="0">
                <a:solidFill>
                  <a:srgbClr val="FF0000"/>
                </a:solidFill>
              </a:rPr>
              <a:t>12</a:t>
            </a:r>
            <a:r>
              <a:rPr kumimoji="1" lang="en-US" altLang="ja-JP" sz="2000" dirty="0" smtClean="0">
                <a:solidFill>
                  <a:srgbClr val="FF0000"/>
                </a:solidFill>
              </a:rPr>
              <a:t>C</a:t>
            </a:r>
            <a:r>
              <a:rPr kumimoji="1" lang="en-US" altLang="ja-JP" sz="2000" dirty="0" smtClean="0"/>
              <a:t> + 2N</a:t>
            </a:r>
            <a:endParaRPr kumimoji="1" lang="ja-JP" altLang="en-US" sz="2000" dirty="0"/>
          </a:p>
        </p:txBody>
      </p:sp>
      <p:sp>
        <p:nvSpPr>
          <p:cNvPr id="29" name="上矢印 28"/>
          <p:cNvSpPr/>
          <p:nvPr/>
        </p:nvSpPr>
        <p:spPr>
          <a:xfrm>
            <a:off x="4000496" y="2226696"/>
            <a:ext cx="714380" cy="857256"/>
          </a:xfrm>
          <a:prstGeom prst="up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4857752" y="2479411"/>
            <a:ext cx="761747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+ 2N</a:t>
            </a:r>
            <a:endParaRPr kumimoji="1" lang="ja-JP" altLang="en-US" sz="2400" dirty="0"/>
          </a:p>
        </p:txBody>
      </p:sp>
      <p:sp>
        <p:nvSpPr>
          <p:cNvPr id="31" name="上矢印 30"/>
          <p:cNvSpPr/>
          <p:nvPr/>
        </p:nvSpPr>
        <p:spPr>
          <a:xfrm rot="13553229">
            <a:off x="2485167" y="4340999"/>
            <a:ext cx="714380" cy="857256"/>
          </a:xfrm>
          <a:prstGeom prst="upArrow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上矢印 31"/>
          <p:cNvSpPr/>
          <p:nvPr/>
        </p:nvSpPr>
        <p:spPr>
          <a:xfrm rot="8330671">
            <a:off x="5776668" y="4382032"/>
            <a:ext cx="714380" cy="857256"/>
          </a:xfrm>
          <a:prstGeom prst="upArrow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1071538" y="4038905"/>
            <a:ext cx="1298753" cy="461665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2N </a:t>
            </a:r>
            <a:r>
              <a:rPr kumimoji="1" lang="ja-JP" altLang="en-US" sz="2400" dirty="0" smtClean="0"/>
              <a:t>⇒ </a:t>
            </a:r>
            <a:r>
              <a:rPr kumimoji="1" lang="en-US" altLang="ja-JP" sz="2400" dirty="0" smtClean="0"/>
              <a:t>2P</a:t>
            </a:r>
            <a:endParaRPr kumimoji="1" lang="ja-JP" altLang="en-US" sz="2400" dirty="0"/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6609785" y="4038905"/>
            <a:ext cx="1176925" cy="461665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none" rtlCol="0">
            <a:spAutoFit/>
          </a:bodyPr>
          <a:lstStyle/>
          <a:p>
            <a:r>
              <a:rPr lang="el-GR" altLang="ja-JP" sz="2400" dirty="0" smtClean="0"/>
              <a:t>α</a:t>
            </a:r>
            <a:r>
              <a:rPr lang="en-US" altLang="ja-JP" sz="2400" dirty="0" smtClean="0"/>
              <a:t> </a:t>
            </a:r>
            <a:r>
              <a:rPr kumimoji="1" lang="ja-JP" altLang="en-US" sz="2400" dirty="0" smtClean="0"/>
              <a:t>⇒ </a:t>
            </a:r>
            <a:r>
              <a:rPr kumimoji="1" lang="en-US" altLang="ja-JP" sz="2400" baseline="30000" dirty="0" smtClean="0"/>
              <a:t>12</a:t>
            </a:r>
            <a:r>
              <a:rPr kumimoji="1" lang="en-US" altLang="ja-JP" sz="2400" dirty="0" smtClean="0"/>
              <a:t>C</a:t>
            </a:r>
            <a:endParaRPr kumimoji="1" lang="ja-JP" altLang="en-US" sz="2400" dirty="0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5539710" y="1214422"/>
            <a:ext cx="2943178" cy="101566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Structure is abundant</a:t>
            </a:r>
          </a:p>
          <a:p>
            <a:r>
              <a:rPr lang="en-US" altLang="ja-JP" sz="2000" dirty="0" smtClean="0"/>
              <a:t>Degenerate M(IS) strength</a:t>
            </a:r>
          </a:p>
          <a:p>
            <a:r>
              <a:rPr lang="en-US" altLang="ja-JP" sz="2000" dirty="0" smtClean="0"/>
              <a:t>appear at Ex. &lt; 15 </a:t>
            </a:r>
            <a:r>
              <a:rPr lang="en-US" altLang="ja-JP" sz="2000" dirty="0" err="1" smtClean="0"/>
              <a:t>MeV</a:t>
            </a:r>
            <a:endParaRPr lang="en-US" altLang="ja-JP" sz="2000" dirty="0" smtClean="0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214282" y="928670"/>
            <a:ext cx="103810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Question</a:t>
            </a:r>
            <a:endParaRPr kumimoji="1" lang="ja-JP" altLang="en-US" dirty="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214282" y="1500174"/>
            <a:ext cx="272247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200" dirty="0" smtClean="0"/>
              <a:t>What is a variation i</a:t>
            </a:r>
            <a:r>
              <a:rPr lang="en-US" altLang="ja-JP" sz="2200" dirty="0" smtClean="0"/>
              <a:t>n  </a:t>
            </a:r>
          </a:p>
          <a:p>
            <a:r>
              <a:rPr lang="en-US" altLang="ja-JP" sz="2200" dirty="0" smtClean="0"/>
              <a:t>replacing </a:t>
            </a:r>
            <a:r>
              <a:rPr lang="el-GR" altLang="ja-JP" sz="2200" dirty="0" smtClean="0"/>
              <a:t>α</a:t>
            </a:r>
            <a:r>
              <a:rPr lang="en-US" altLang="ja-JP" sz="2200" dirty="0" smtClean="0"/>
              <a:t> core or </a:t>
            </a:r>
          </a:p>
          <a:p>
            <a:r>
              <a:rPr lang="en-US" altLang="ja-JP" sz="2200" dirty="0" smtClean="0"/>
              <a:t>valence neutrons ?</a:t>
            </a:r>
            <a:endParaRPr kumimoji="1" lang="ja-JP" altLang="en-US" sz="2200" dirty="0"/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2500298" y="5286388"/>
            <a:ext cx="17707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Coulomb Effect</a:t>
            </a:r>
            <a:endParaRPr kumimoji="1" lang="ja-JP" altLang="en-US" sz="2000" dirty="0"/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2500298" y="5672096"/>
            <a:ext cx="259237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(Thomas-</a:t>
            </a:r>
            <a:r>
              <a:rPr lang="en-US" altLang="ja-JP" sz="2000" dirty="0" err="1" smtClean="0"/>
              <a:t>Ehrman</a:t>
            </a:r>
            <a:r>
              <a:rPr lang="en-US" altLang="ja-JP" sz="2000" dirty="0" smtClean="0"/>
              <a:t> Shift)</a:t>
            </a:r>
          </a:p>
        </p:txBody>
      </p:sp>
      <p:sp>
        <p:nvSpPr>
          <p:cNvPr id="40" name="正方形/長方形 39"/>
          <p:cNvSpPr/>
          <p:nvPr/>
        </p:nvSpPr>
        <p:spPr>
          <a:xfrm>
            <a:off x="2500298" y="5286388"/>
            <a:ext cx="2500330" cy="785818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テキスト ボックス 12"/>
          <p:cNvSpPr txBox="1">
            <a:spLocks noChangeArrowheads="1"/>
          </p:cNvSpPr>
          <p:nvPr/>
        </p:nvSpPr>
        <p:spPr bwMode="auto">
          <a:xfrm>
            <a:off x="6500826" y="2285992"/>
            <a:ext cx="256576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dirty="0" smtClean="0"/>
              <a:t>ROP 77 096301 (2014)</a:t>
            </a:r>
            <a:endParaRPr lang="ja-JP" alt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6" grpId="0"/>
      <p:bldP spid="27" grpId="0"/>
      <p:bldP spid="28" grpId="0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8" grpId="0"/>
      <p:bldP spid="39" grpId="0"/>
      <p:bldP spid="40" grpId="0" animBg="1"/>
      <p:bldP spid="4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22" name="Picture 2" descr="C:\Users\itom\Desktop\PPT発表\JPS2015B\0+jps2015B2.eps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472" y="587373"/>
            <a:ext cx="3819540" cy="6148881"/>
          </a:xfrm>
          <a:prstGeom prst="rect">
            <a:avLst/>
          </a:prstGeom>
          <a:noFill/>
        </p:spPr>
      </p:pic>
      <p:sp>
        <p:nvSpPr>
          <p:cNvPr id="2" name="テキスト ボックス 14"/>
          <p:cNvSpPr txBox="1">
            <a:spLocks noChangeArrowheads="1"/>
          </p:cNvSpPr>
          <p:nvPr/>
        </p:nvSpPr>
        <p:spPr bwMode="auto">
          <a:xfrm>
            <a:off x="7290808" y="109815"/>
            <a:ext cx="1638910" cy="46166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 dirty="0" err="1" smtClean="0">
                <a:solidFill>
                  <a:srgbClr val="0000FF"/>
                </a:solidFill>
              </a:rPr>
              <a:t>J</a:t>
            </a:r>
            <a:r>
              <a:rPr lang="en-US" altLang="ja-JP" sz="2400" baseline="30000" dirty="0" err="1" smtClean="0">
                <a:solidFill>
                  <a:srgbClr val="0000FF"/>
                </a:solidFill>
                <a:latin typeface="Symbol" pitchFamily="18" charset="2"/>
              </a:rPr>
              <a:t>p</a:t>
            </a:r>
            <a:r>
              <a:rPr lang="en-US" altLang="ja-JP" sz="2400" dirty="0" smtClean="0">
                <a:solidFill>
                  <a:srgbClr val="0000FF"/>
                </a:solidFill>
              </a:rPr>
              <a:t>=0</a:t>
            </a:r>
            <a:r>
              <a:rPr lang="en-US" altLang="ja-JP" sz="2400" baseline="30000" dirty="0" smtClean="0">
                <a:solidFill>
                  <a:srgbClr val="0000FF"/>
                </a:solidFill>
              </a:rPr>
              <a:t>+</a:t>
            </a:r>
            <a:r>
              <a:rPr lang="en-US" altLang="ja-JP" sz="2400" dirty="0" smtClean="0">
                <a:solidFill>
                  <a:srgbClr val="0000FF"/>
                </a:solidFill>
              </a:rPr>
              <a:t> Levels</a:t>
            </a:r>
            <a:endParaRPr lang="ja-JP" altLang="en-US" sz="2400" baseline="30000" dirty="0">
              <a:solidFill>
                <a:srgbClr val="0000FF"/>
              </a:solidFill>
            </a:endParaRPr>
          </a:p>
        </p:txBody>
      </p:sp>
      <p:cxnSp>
        <p:nvCxnSpPr>
          <p:cNvPr id="8" name="直線コネクタ 7"/>
          <p:cNvCxnSpPr/>
          <p:nvPr/>
        </p:nvCxnSpPr>
        <p:spPr>
          <a:xfrm>
            <a:off x="961988" y="3961124"/>
            <a:ext cx="3929090" cy="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テキスト ボックス 8"/>
          <p:cNvSpPr txBox="1"/>
          <p:nvPr/>
        </p:nvSpPr>
        <p:spPr>
          <a:xfrm>
            <a:off x="1033426" y="6039169"/>
            <a:ext cx="5469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0</a:t>
            </a:r>
            <a:r>
              <a:rPr kumimoji="1" lang="en-US" altLang="ja-JP" sz="2400" baseline="-25000" dirty="0" smtClean="0"/>
              <a:t>1</a:t>
            </a:r>
            <a:r>
              <a:rPr kumimoji="1" lang="en-US" altLang="ja-JP" sz="2400" baseline="30000" dirty="0" smtClean="0"/>
              <a:t>+</a:t>
            </a:r>
            <a:endParaRPr kumimoji="1" lang="ja-JP" altLang="en-US" sz="2400" baseline="300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033426" y="4500570"/>
            <a:ext cx="5469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0</a:t>
            </a:r>
            <a:r>
              <a:rPr kumimoji="1" lang="en-US" altLang="ja-JP" sz="2400" baseline="-25000" dirty="0" smtClean="0"/>
              <a:t>2</a:t>
            </a:r>
            <a:r>
              <a:rPr kumimoji="1" lang="en-US" altLang="ja-JP" sz="2400" baseline="30000" dirty="0" smtClean="0"/>
              <a:t>+</a:t>
            </a:r>
            <a:endParaRPr kumimoji="1" lang="ja-JP" altLang="en-US" sz="2400" baseline="30000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033426" y="2357430"/>
            <a:ext cx="5469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0</a:t>
            </a:r>
            <a:r>
              <a:rPr kumimoji="1" lang="en-US" altLang="ja-JP" sz="2400" baseline="-25000" dirty="0" smtClean="0"/>
              <a:t>3</a:t>
            </a:r>
            <a:r>
              <a:rPr kumimoji="1" lang="en-US" altLang="ja-JP" sz="2400" baseline="30000" dirty="0" smtClean="0"/>
              <a:t>+</a:t>
            </a:r>
            <a:endParaRPr kumimoji="1" lang="ja-JP" altLang="en-US" sz="2400" baseline="30000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1033426" y="1500174"/>
            <a:ext cx="5469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0</a:t>
            </a:r>
            <a:r>
              <a:rPr kumimoji="1" lang="en-US" altLang="ja-JP" sz="2400" baseline="-25000" dirty="0" smtClean="0"/>
              <a:t>4</a:t>
            </a:r>
            <a:r>
              <a:rPr kumimoji="1" lang="en-US" altLang="ja-JP" sz="2400" baseline="30000" dirty="0" smtClean="0"/>
              <a:t>+</a:t>
            </a:r>
            <a:endParaRPr kumimoji="1" lang="ja-JP" altLang="en-US" sz="2400" baseline="30000" dirty="0"/>
          </a:p>
        </p:txBody>
      </p:sp>
      <p:cxnSp>
        <p:nvCxnSpPr>
          <p:cNvPr id="19" name="直線コネクタ 18"/>
          <p:cNvCxnSpPr/>
          <p:nvPr/>
        </p:nvCxnSpPr>
        <p:spPr>
          <a:xfrm>
            <a:off x="1676368" y="6300000"/>
            <a:ext cx="2700000" cy="0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コネクタ 19"/>
          <p:cNvCxnSpPr/>
          <p:nvPr/>
        </p:nvCxnSpPr>
        <p:spPr>
          <a:xfrm>
            <a:off x="1676368" y="4734000"/>
            <a:ext cx="2700000" cy="0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コネクタ 20"/>
          <p:cNvCxnSpPr/>
          <p:nvPr/>
        </p:nvCxnSpPr>
        <p:spPr>
          <a:xfrm>
            <a:off x="1691012" y="2593124"/>
            <a:ext cx="2700000" cy="0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コネクタ 21"/>
          <p:cNvCxnSpPr/>
          <p:nvPr/>
        </p:nvCxnSpPr>
        <p:spPr>
          <a:xfrm>
            <a:off x="1676368" y="1674000"/>
            <a:ext cx="2700000" cy="0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上下矢印 22"/>
          <p:cNvSpPr/>
          <p:nvPr/>
        </p:nvSpPr>
        <p:spPr>
          <a:xfrm>
            <a:off x="3605194" y="5643578"/>
            <a:ext cx="428628" cy="642918"/>
          </a:xfrm>
          <a:prstGeom prst="upDown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上下矢印 23"/>
          <p:cNvSpPr/>
          <p:nvPr/>
        </p:nvSpPr>
        <p:spPr>
          <a:xfrm>
            <a:off x="3676632" y="1214422"/>
            <a:ext cx="285752" cy="428604"/>
          </a:xfrm>
          <a:prstGeom prst="upDown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上下矢印 24"/>
          <p:cNvSpPr/>
          <p:nvPr/>
        </p:nvSpPr>
        <p:spPr>
          <a:xfrm>
            <a:off x="3676632" y="4357694"/>
            <a:ext cx="285752" cy="357166"/>
          </a:xfrm>
          <a:prstGeom prst="up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上下矢印 25"/>
          <p:cNvSpPr/>
          <p:nvPr/>
        </p:nvSpPr>
        <p:spPr>
          <a:xfrm>
            <a:off x="3748070" y="2305124"/>
            <a:ext cx="214314" cy="285728"/>
          </a:xfrm>
          <a:prstGeom prst="up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4391012" y="1214422"/>
            <a:ext cx="1059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1.6 </a:t>
            </a:r>
            <a:r>
              <a:rPr kumimoji="1" lang="en-US" altLang="ja-JP" sz="2000" dirty="0" err="1" smtClean="0"/>
              <a:t>MeV</a:t>
            </a:r>
            <a:endParaRPr kumimoji="1" lang="ja-JP" altLang="en-US" sz="2000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4391012" y="5814972"/>
            <a:ext cx="1059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2.3</a:t>
            </a:r>
            <a:r>
              <a:rPr kumimoji="1" lang="en-US" altLang="ja-JP" sz="2000" dirty="0" smtClean="0"/>
              <a:t> </a:t>
            </a:r>
            <a:r>
              <a:rPr kumimoji="1" lang="en-US" altLang="ja-JP" sz="2000" dirty="0" err="1" smtClean="0"/>
              <a:t>MeV</a:t>
            </a:r>
            <a:endParaRPr kumimoji="1" lang="ja-JP" altLang="en-US" sz="2000" dirty="0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4391012" y="2243072"/>
            <a:ext cx="10021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>
                <a:solidFill>
                  <a:srgbClr val="FF0000"/>
                </a:solidFill>
              </a:rPr>
              <a:t>0.9</a:t>
            </a:r>
            <a:r>
              <a:rPr kumimoji="1" lang="en-US" altLang="ja-JP" sz="2000" dirty="0" smtClean="0">
                <a:solidFill>
                  <a:srgbClr val="FF0000"/>
                </a:solidFill>
              </a:rPr>
              <a:t>MeV</a:t>
            </a:r>
            <a:endParaRPr kumimoji="1" lang="ja-JP" altLang="en-US" sz="2000" dirty="0">
              <a:solidFill>
                <a:srgbClr val="FF0000"/>
              </a:solidFill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4391012" y="4314774"/>
            <a:ext cx="1059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>
                <a:solidFill>
                  <a:srgbClr val="FF0000"/>
                </a:solidFill>
              </a:rPr>
              <a:t>1.3</a:t>
            </a:r>
            <a:r>
              <a:rPr kumimoji="1" lang="en-US" altLang="ja-JP" sz="2000" dirty="0" smtClean="0">
                <a:solidFill>
                  <a:srgbClr val="FF0000"/>
                </a:solidFill>
              </a:rPr>
              <a:t> </a:t>
            </a:r>
            <a:r>
              <a:rPr kumimoji="1" lang="en-US" altLang="ja-JP" sz="2000" dirty="0" err="1" smtClean="0">
                <a:solidFill>
                  <a:srgbClr val="FF0000"/>
                </a:solidFill>
              </a:rPr>
              <a:t>MeV</a:t>
            </a:r>
            <a:endParaRPr kumimoji="1" lang="ja-JP" altLang="en-US" sz="2000" dirty="0">
              <a:solidFill>
                <a:srgbClr val="FF0000"/>
              </a:solidFill>
            </a:endParaRPr>
          </a:p>
        </p:txBody>
      </p:sp>
      <p:sp>
        <p:nvSpPr>
          <p:cNvPr id="31" name="Oval 49"/>
          <p:cNvSpPr>
            <a:spLocks noChangeArrowheads="1"/>
          </p:cNvSpPr>
          <p:nvPr/>
        </p:nvSpPr>
        <p:spPr bwMode="auto">
          <a:xfrm>
            <a:off x="6214648" y="1958058"/>
            <a:ext cx="828000" cy="828000"/>
          </a:xfrm>
          <a:prstGeom prst="ellipse">
            <a:avLst/>
          </a:prstGeom>
          <a:solidFill>
            <a:schemeClr val="accent6">
              <a:lumMod val="40000"/>
              <a:lumOff val="60000"/>
              <a:alpha val="70195"/>
            </a:schemeClr>
          </a:solidFill>
          <a:ln w="28575">
            <a:solidFill>
              <a:schemeClr val="accent6">
                <a:lumMod val="75000"/>
              </a:schemeClr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  <p:sp>
        <p:nvSpPr>
          <p:cNvPr id="32" name="Oval 50"/>
          <p:cNvSpPr>
            <a:spLocks noChangeArrowheads="1"/>
          </p:cNvSpPr>
          <p:nvPr/>
        </p:nvSpPr>
        <p:spPr bwMode="auto">
          <a:xfrm>
            <a:off x="5605458" y="2093604"/>
            <a:ext cx="540000" cy="540000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  <p:sp>
        <p:nvSpPr>
          <p:cNvPr id="33" name="Oval 51"/>
          <p:cNvSpPr>
            <a:spLocks noChangeArrowheads="1"/>
          </p:cNvSpPr>
          <p:nvPr/>
        </p:nvSpPr>
        <p:spPr bwMode="auto">
          <a:xfrm>
            <a:off x="6363176" y="2093604"/>
            <a:ext cx="540000" cy="540000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ja-JP" sz="2000" dirty="0">
              <a:solidFill>
                <a:schemeClr val="bg1"/>
              </a:solidFill>
            </a:endParaRPr>
          </a:p>
        </p:txBody>
      </p:sp>
      <p:sp>
        <p:nvSpPr>
          <p:cNvPr id="34" name="Oval 51"/>
          <p:cNvSpPr>
            <a:spLocks noChangeArrowheads="1"/>
          </p:cNvSpPr>
          <p:nvPr/>
        </p:nvSpPr>
        <p:spPr bwMode="auto">
          <a:xfrm>
            <a:off x="6365986" y="1994058"/>
            <a:ext cx="180000" cy="1800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  <p:sp>
        <p:nvSpPr>
          <p:cNvPr id="35" name="Oval 51"/>
          <p:cNvSpPr>
            <a:spLocks noChangeArrowheads="1"/>
          </p:cNvSpPr>
          <p:nvPr/>
        </p:nvSpPr>
        <p:spPr bwMode="auto">
          <a:xfrm>
            <a:off x="6723176" y="2550926"/>
            <a:ext cx="180000" cy="1800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6403110" y="2126385"/>
            <a:ext cx="4860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 smtClean="0">
                <a:solidFill>
                  <a:schemeClr val="bg1"/>
                </a:solidFill>
              </a:rPr>
              <a:t>2</a:t>
            </a:r>
            <a:r>
              <a:rPr kumimoji="1" lang="en-US" altLang="ja-JP" sz="2800" baseline="30000" dirty="0" smtClean="0">
                <a:solidFill>
                  <a:schemeClr val="bg1"/>
                </a:solidFill>
              </a:rPr>
              <a:t>+</a:t>
            </a:r>
            <a:endParaRPr kumimoji="1" lang="ja-JP" altLang="en-US" sz="2800" baseline="30000" dirty="0">
              <a:solidFill>
                <a:schemeClr val="bg1"/>
              </a:solidFill>
            </a:endParaRPr>
          </a:p>
        </p:txBody>
      </p:sp>
      <p:sp>
        <p:nvSpPr>
          <p:cNvPr id="37" name="Oval 49"/>
          <p:cNvSpPr>
            <a:spLocks noChangeArrowheads="1"/>
          </p:cNvSpPr>
          <p:nvPr/>
        </p:nvSpPr>
        <p:spPr bwMode="auto">
          <a:xfrm>
            <a:off x="5600962" y="4066322"/>
            <a:ext cx="576000" cy="720000"/>
          </a:xfrm>
          <a:prstGeom prst="ellipse">
            <a:avLst/>
          </a:prstGeom>
          <a:solidFill>
            <a:schemeClr val="accent6">
              <a:lumMod val="40000"/>
              <a:lumOff val="60000"/>
              <a:alpha val="70195"/>
            </a:schemeClr>
          </a:solidFill>
          <a:ln w="28575">
            <a:solidFill>
              <a:schemeClr val="accent6">
                <a:lumMod val="75000"/>
              </a:schemeClr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  <p:sp>
        <p:nvSpPr>
          <p:cNvPr id="38" name="Oval 49"/>
          <p:cNvSpPr>
            <a:spLocks noChangeArrowheads="1"/>
          </p:cNvSpPr>
          <p:nvPr/>
        </p:nvSpPr>
        <p:spPr bwMode="auto">
          <a:xfrm>
            <a:off x="6534152" y="4060702"/>
            <a:ext cx="576000" cy="720000"/>
          </a:xfrm>
          <a:prstGeom prst="ellipse">
            <a:avLst/>
          </a:prstGeom>
          <a:solidFill>
            <a:schemeClr val="accent6">
              <a:lumMod val="40000"/>
              <a:lumOff val="60000"/>
              <a:alpha val="70195"/>
            </a:schemeClr>
          </a:solidFill>
          <a:ln w="28575">
            <a:solidFill>
              <a:schemeClr val="accent6">
                <a:lumMod val="75000"/>
              </a:schemeClr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  <p:sp>
        <p:nvSpPr>
          <p:cNvPr id="39" name="Oval 49"/>
          <p:cNvSpPr>
            <a:spLocks noChangeArrowheads="1"/>
          </p:cNvSpPr>
          <p:nvPr/>
        </p:nvSpPr>
        <p:spPr bwMode="auto">
          <a:xfrm>
            <a:off x="6079152" y="4060702"/>
            <a:ext cx="576000" cy="720000"/>
          </a:xfrm>
          <a:prstGeom prst="ellipse">
            <a:avLst/>
          </a:prstGeom>
          <a:solidFill>
            <a:schemeClr val="accent6">
              <a:lumMod val="40000"/>
              <a:lumOff val="60000"/>
              <a:alpha val="70195"/>
            </a:schemeClr>
          </a:solidFill>
          <a:ln w="28575">
            <a:solidFill>
              <a:schemeClr val="accent6">
                <a:lumMod val="75000"/>
              </a:schemeClr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  <p:sp>
        <p:nvSpPr>
          <p:cNvPr id="40" name="Oval 50"/>
          <p:cNvSpPr>
            <a:spLocks noChangeArrowheads="1"/>
          </p:cNvSpPr>
          <p:nvPr/>
        </p:nvSpPr>
        <p:spPr bwMode="auto">
          <a:xfrm>
            <a:off x="5748334" y="4137760"/>
            <a:ext cx="540000" cy="540000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  <p:sp>
        <p:nvSpPr>
          <p:cNvPr id="41" name="Oval 51"/>
          <p:cNvSpPr>
            <a:spLocks noChangeArrowheads="1"/>
          </p:cNvSpPr>
          <p:nvPr/>
        </p:nvSpPr>
        <p:spPr bwMode="auto">
          <a:xfrm>
            <a:off x="6422780" y="4137760"/>
            <a:ext cx="540000" cy="540000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  <p:sp>
        <p:nvSpPr>
          <p:cNvPr id="42" name="Oval 51"/>
          <p:cNvSpPr>
            <a:spLocks noChangeArrowheads="1"/>
          </p:cNvSpPr>
          <p:nvPr/>
        </p:nvSpPr>
        <p:spPr bwMode="auto">
          <a:xfrm>
            <a:off x="6272566" y="4172074"/>
            <a:ext cx="180000" cy="1800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  <p:sp>
        <p:nvSpPr>
          <p:cNvPr id="43" name="Oval 51"/>
          <p:cNvSpPr>
            <a:spLocks noChangeArrowheads="1"/>
          </p:cNvSpPr>
          <p:nvPr/>
        </p:nvSpPr>
        <p:spPr bwMode="auto">
          <a:xfrm>
            <a:off x="6272566" y="4494950"/>
            <a:ext cx="180000" cy="1800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5214942" y="3610277"/>
            <a:ext cx="7729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(</a:t>
            </a:r>
            <a:r>
              <a:rPr lang="en-US" altLang="ja-JP" sz="2400" dirty="0" smtClean="0">
                <a:latin typeface="Symbol" pitchFamily="18" charset="2"/>
              </a:rPr>
              <a:t>s</a:t>
            </a:r>
            <a:r>
              <a:rPr lang="en-US" altLang="ja-JP" sz="2400" baseline="30000" dirty="0" smtClean="0">
                <a:latin typeface="Symbol" pitchFamily="18" charset="2"/>
              </a:rPr>
              <a:t>+</a:t>
            </a:r>
            <a:r>
              <a:rPr kumimoji="1" lang="en-US" altLang="ja-JP" sz="2400" dirty="0" smtClean="0"/>
              <a:t>)</a:t>
            </a:r>
            <a:r>
              <a:rPr kumimoji="1" lang="en-US" altLang="ja-JP" sz="2400" baseline="30000" dirty="0" smtClean="0"/>
              <a:t>2</a:t>
            </a:r>
            <a:endParaRPr kumimoji="1" lang="ja-JP" altLang="en-US" sz="2400" baseline="30000" dirty="0"/>
          </a:p>
        </p:txBody>
      </p:sp>
      <p:sp>
        <p:nvSpPr>
          <p:cNvPr id="45" name="Oval 49"/>
          <p:cNvSpPr>
            <a:spLocks noChangeArrowheads="1"/>
          </p:cNvSpPr>
          <p:nvPr/>
        </p:nvSpPr>
        <p:spPr bwMode="auto">
          <a:xfrm>
            <a:off x="5891210" y="5715016"/>
            <a:ext cx="714380" cy="857256"/>
          </a:xfrm>
          <a:prstGeom prst="ellipse">
            <a:avLst/>
          </a:prstGeom>
          <a:solidFill>
            <a:schemeClr val="accent6">
              <a:lumMod val="40000"/>
              <a:lumOff val="60000"/>
              <a:alpha val="70195"/>
            </a:schemeClr>
          </a:solidFill>
          <a:ln w="28575">
            <a:solidFill>
              <a:schemeClr val="accent6">
                <a:lumMod val="75000"/>
              </a:schemeClr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  <p:sp>
        <p:nvSpPr>
          <p:cNvPr id="46" name="Oval 50"/>
          <p:cNvSpPr>
            <a:spLocks noChangeArrowheads="1"/>
          </p:cNvSpPr>
          <p:nvPr/>
        </p:nvSpPr>
        <p:spPr bwMode="auto">
          <a:xfrm>
            <a:off x="5891210" y="5857892"/>
            <a:ext cx="540000" cy="540000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  <p:sp>
        <p:nvSpPr>
          <p:cNvPr id="47" name="Oval 51"/>
          <p:cNvSpPr>
            <a:spLocks noChangeArrowheads="1"/>
          </p:cNvSpPr>
          <p:nvPr/>
        </p:nvSpPr>
        <p:spPr bwMode="auto">
          <a:xfrm>
            <a:off x="6081660" y="5857892"/>
            <a:ext cx="540000" cy="540000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  <p:sp>
        <p:nvSpPr>
          <p:cNvPr id="48" name="Oval 51"/>
          <p:cNvSpPr>
            <a:spLocks noChangeArrowheads="1"/>
          </p:cNvSpPr>
          <p:nvPr/>
        </p:nvSpPr>
        <p:spPr bwMode="auto">
          <a:xfrm>
            <a:off x="6150666" y="5749330"/>
            <a:ext cx="180000" cy="1800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  <p:sp>
        <p:nvSpPr>
          <p:cNvPr id="49" name="Oval 51"/>
          <p:cNvSpPr>
            <a:spLocks noChangeArrowheads="1"/>
          </p:cNvSpPr>
          <p:nvPr/>
        </p:nvSpPr>
        <p:spPr bwMode="auto">
          <a:xfrm>
            <a:off x="6176962" y="6320834"/>
            <a:ext cx="180000" cy="1800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5388301" y="5429264"/>
            <a:ext cx="7553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(</a:t>
            </a:r>
            <a:r>
              <a:rPr lang="en-US" altLang="ja-JP" sz="2400" dirty="0" smtClean="0">
                <a:latin typeface="Symbol" pitchFamily="18" charset="2"/>
              </a:rPr>
              <a:t>p</a:t>
            </a:r>
            <a:r>
              <a:rPr lang="en-US" altLang="ja-JP" sz="2400" baseline="30000" dirty="0" smtClean="0">
                <a:latin typeface="Symbol" pitchFamily="18" charset="2"/>
              </a:rPr>
              <a:t>-</a:t>
            </a:r>
            <a:r>
              <a:rPr kumimoji="1" lang="en-US" altLang="ja-JP" sz="2400" dirty="0" smtClean="0"/>
              <a:t>)</a:t>
            </a:r>
            <a:r>
              <a:rPr kumimoji="1" lang="en-US" altLang="ja-JP" sz="2400" baseline="30000" dirty="0" smtClean="0"/>
              <a:t>2</a:t>
            </a:r>
            <a:endParaRPr kumimoji="1" lang="ja-JP" altLang="en-US" sz="2400" baseline="30000" dirty="0"/>
          </a:p>
        </p:txBody>
      </p:sp>
      <p:sp>
        <p:nvSpPr>
          <p:cNvPr id="51" name="Oval 49"/>
          <p:cNvSpPr>
            <a:spLocks noChangeArrowheads="1"/>
          </p:cNvSpPr>
          <p:nvPr/>
        </p:nvSpPr>
        <p:spPr bwMode="auto">
          <a:xfrm>
            <a:off x="5891210" y="714356"/>
            <a:ext cx="714380" cy="857256"/>
          </a:xfrm>
          <a:prstGeom prst="ellipse">
            <a:avLst/>
          </a:prstGeom>
          <a:solidFill>
            <a:schemeClr val="accent6">
              <a:lumMod val="40000"/>
              <a:lumOff val="60000"/>
              <a:alpha val="70195"/>
            </a:schemeClr>
          </a:solidFill>
          <a:ln w="28575">
            <a:solidFill>
              <a:schemeClr val="accent6">
                <a:lumMod val="75000"/>
              </a:schemeClr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  <p:sp>
        <p:nvSpPr>
          <p:cNvPr id="52" name="Oval 50"/>
          <p:cNvSpPr>
            <a:spLocks noChangeArrowheads="1"/>
          </p:cNvSpPr>
          <p:nvPr/>
        </p:nvSpPr>
        <p:spPr bwMode="auto">
          <a:xfrm>
            <a:off x="5891210" y="857232"/>
            <a:ext cx="540000" cy="540000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  <p:sp>
        <p:nvSpPr>
          <p:cNvPr id="53" name="Oval 51"/>
          <p:cNvSpPr>
            <a:spLocks noChangeArrowheads="1"/>
          </p:cNvSpPr>
          <p:nvPr/>
        </p:nvSpPr>
        <p:spPr bwMode="auto">
          <a:xfrm>
            <a:off x="6081660" y="857232"/>
            <a:ext cx="540000" cy="540000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  <p:sp>
        <p:nvSpPr>
          <p:cNvPr id="54" name="Oval 51"/>
          <p:cNvSpPr>
            <a:spLocks noChangeArrowheads="1"/>
          </p:cNvSpPr>
          <p:nvPr/>
        </p:nvSpPr>
        <p:spPr bwMode="auto">
          <a:xfrm>
            <a:off x="6150666" y="748670"/>
            <a:ext cx="180000" cy="1800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  <p:sp>
        <p:nvSpPr>
          <p:cNvPr id="55" name="Oval 51"/>
          <p:cNvSpPr>
            <a:spLocks noChangeArrowheads="1"/>
          </p:cNvSpPr>
          <p:nvPr/>
        </p:nvSpPr>
        <p:spPr bwMode="auto">
          <a:xfrm>
            <a:off x="6176962" y="1320174"/>
            <a:ext cx="180000" cy="1800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5388301" y="500042"/>
            <a:ext cx="7553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(</a:t>
            </a:r>
            <a:r>
              <a:rPr lang="en-US" altLang="ja-JP" sz="2400" dirty="0" smtClean="0">
                <a:latin typeface="Symbol" pitchFamily="18" charset="2"/>
              </a:rPr>
              <a:t>p</a:t>
            </a:r>
            <a:r>
              <a:rPr lang="en-US" altLang="ja-JP" sz="2400" baseline="30000" dirty="0" smtClean="0">
                <a:latin typeface="Symbol" pitchFamily="18" charset="2"/>
              </a:rPr>
              <a:t>-</a:t>
            </a:r>
            <a:r>
              <a:rPr kumimoji="1" lang="en-US" altLang="ja-JP" sz="2400" dirty="0" smtClean="0"/>
              <a:t>)</a:t>
            </a:r>
            <a:r>
              <a:rPr kumimoji="1" lang="en-US" altLang="ja-JP" sz="2400" baseline="30000" dirty="0" smtClean="0"/>
              <a:t>2</a:t>
            </a:r>
            <a:endParaRPr kumimoji="1" lang="ja-JP" altLang="en-US" sz="2400" baseline="30000" dirty="0"/>
          </a:p>
        </p:txBody>
      </p:sp>
      <p:sp>
        <p:nvSpPr>
          <p:cNvPr id="57" name="テキスト ボックス 56"/>
          <p:cNvSpPr txBox="1"/>
          <p:nvPr/>
        </p:nvSpPr>
        <p:spPr>
          <a:xfrm rot="16200000">
            <a:off x="-599065" y="3758661"/>
            <a:ext cx="20222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Energy ( </a:t>
            </a:r>
            <a:r>
              <a:rPr kumimoji="1" lang="en-US" altLang="ja-JP" sz="2400" dirty="0" err="1" smtClean="0"/>
              <a:t>MeV</a:t>
            </a:r>
            <a:r>
              <a:rPr kumimoji="1" lang="en-US" altLang="ja-JP" sz="2400" dirty="0" smtClean="0"/>
              <a:t> )</a:t>
            </a:r>
            <a:endParaRPr kumimoji="1" lang="ja-JP" altLang="en-US" sz="2400" dirty="0"/>
          </a:p>
        </p:txBody>
      </p:sp>
      <p:sp>
        <p:nvSpPr>
          <p:cNvPr id="58" name="右中かっこ 57"/>
          <p:cNvSpPr/>
          <p:nvPr/>
        </p:nvSpPr>
        <p:spPr>
          <a:xfrm>
            <a:off x="7072330" y="1928802"/>
            <a:ext cx="285752" cy="2928958"/>
          </a:xfrm>
          <a:prstGeom prst="rightBrace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7572396" y="2643182"/>
            <a:ext cx="1367682" cy="1015663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Developed </a:t>
            </a:r>
          </a:p>
          <a:p>
            <a:r>
              <a:rPr lang="en-US" altLang="ja-JP" sz="2000" dirty="0" smtClean="0"/>
              <a:t>Cluster</a:t>
            </a:r>
          </a:p>
          <a:p>
            <a:r>
              <a:rPr lang="en-US" altLang="ja-JP" sz="2000" dirty="0" smtClean="0"/>
              <a:t>(S-wave)</a:t>
            </a: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7358082" y="4578502"/>
            <a:ext cx="1641796" cy="707886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Suppressed </a:t>
            </a:r>
          </a:p>
          <a:p>
            <a:r>
              <a:rPr lang="en-US" altLang="ja-JP" sz="2000" dirty="0" smtClean="0"/>
              <a:t>Coulomb shift</a:t>
            </a:r>
          </a:p>
        </p:txBody>
      </p:sp>
      <p:sp>
        <p:nvSpPr>
          <p:cNvPr id="61" name="下矢印 60"/>
          <p:cNvSpPr/>
          <p:nvPr/>
        </p:nvSpPr>
        <p:spPr>
          <a:xfrm>
            <a:off x="7929586" y="3857628"/>
            <a:ext cx="642942" cy="642942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テキスト ボックス 61"/>
          <p:cNvSpPr txBox="1"/>
          <p:nvPr/>
        </p:nvSpPr>
        <p:spPr>
          <a:xfrm>
            <a:off x="6786578" y="5864386"/>
            <a:ext cx="2113784" cy="70788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Cluster’s Thomas </a:t>
            </a:r>
          </a:p>
          <a:p>
            <a:r>
              <a:rPr lang="en-US" altLang="ja-JP" sz="2000" dirty="0" err="1" smtClean="0"/>
              <a:t>Ehrman</a:t>
            </a:r>
            <a:r>
              <a:rPr lang="en-US" altLang="ja-JP" sz="2000" dirty="0" smtClean="0"/>
              <a:t> Shift (TES)</a:t>
            </a:r>
            <a:endParaRPr kumimoji="1" lang="ja-JP" altLang="en-US" sz="2000" dirty="0"/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1571604" y="357166"/>
            <a:ext cx="801823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2800" baseline="30000" dirty="0" smtClean="0"/>
              <a:t>10</a:t>
            </a:r>
            <a:r>
              <a:rPr kumimoji="1" lang="en-US" altLang="ja-JP" sz="2800" dirty="0" smtClean="0"/>
              <a:t>Be</a:t>
            </a:r>
            <a:endParaRPr kumimoji="1" lang="ja-JP" altLang="en-US" sz="2800" dirty="0"/>
          </a:p>
        </p:txBody>
      </p:sp>
      <p:sp>
        <p:nvSpPr>
          <p:cNvPr id="64" name="テキスト ボックス 63"/>
          <p:cNvSpPr txBox="1"/>
          <p:nvPr/>
        </p:nvSpPr>
        <p:spPr>
          <a:xfrm>
            <a:off x="3500430" y="357166"/>
            <a:ext cx="619080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2800" baseline="30000" dirty="0" smtClean="0"/>
              <a:t>10</a:t>
            </a:r>
            <a:r>
              <a:rPr kumimoji="1" lang="en-US" altLang="ja-JP" sz="2800" dirty="0" smtClean="0"/>
              <a:t>C</a:t>
            </a:r>
            <a:endParaRPr kumimoji="1" lang="ja-JP" altLang="en-US" sz="2800" dirty="0"/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1000100" y="3600394"/>
            <a:ext cx="76976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altLang="ja-JP" sz="2000" dirty="0" smtClean="0"/>
              <a:t>α</a:t>
            </a:r>
            <a:r>
              <a:rPr lang="en-US" altLang="ja-JP" sz="2000" dirty="0" smtClean="0"/>
              <a:t> Th. </a:t>
            </a:r>
            <a:endParaRPr kumimoji="1" lang="en-US" altLang="ja-JP" sz="2000" dirty="0" smtClean="0"/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7072330" y="642918"/>
            <a:ext cx="215257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In continuu</a:t>
            </a:r>
            <a:r>
              <a:rPr lang="en-US" altLang="ja-JP" sz="2000" dirty="0" smtClean="0"/>
              <a:t>m, </a:t>
            </a:r>
          </a:p>
          <a:p>
            <a:r>
              <a:rPr lang="en-US" altLang="ja-JP" sz="2000" dirty="0" smtClean="0"/>
              <a:t>w</a:t>
            </a:r>
            <a:r>
              <a:rPr kumimoji="1" lang="en-US" altLang="ja-JP" sz="2000" dirty="0" smtClean="0"/>
              <a:t>e solved the </a:t>
            </a:r>
          </a:p>
          <a:p>
            <a:r>
              <a:rPr lang="en-US" altLang="ja-JP" sz="2000" dirty="0" smtClean="0"/>
              <a:t>scattering problem</a:t>
            </a:r>
            <a:endParaRPr kumimoji="1" lang="en-US" altLang="ja-JP" sz="2000" dirty="0" smtClean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  <p:bldP spid="25" grpId="0" animBg="1"/>
      <p:bldP spid="26" grpId="0" animBg="1"/>
      <p:bldP spid="27" grpId="0"/>
      <p:bldP spid="28" grpId="0"/>
      <p:bldP spid="29" grpId="0"/>
      <p:bldP spid="30" grpId="0"/>
      <p:bldP spid="31" grpId="0" animBg="1"/>
      <p:bldP spid="32" grpId="0" animBg="1"/>
      <p:bldP spid="33" grpId="0" animBg="1"/>
      <p:bldP spid="34" grpId="0" animBg="1"/>
      <p:bldP spid="35" grpId="0" animBg="1"/>
      <p:bldP spid="36" grpId="0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/>
      <p:bldP spid="45" grpId="0" animBg="1"/>
      <p:bldP spid="46" grpId="0" animBg="1"/>
      <p:bldP spid="47" grpId="0" animBg="1"/>
      <p:bldP spid="48" grpId="0" animBg="1"/>
      <p:bldP spid="49" grpId="0" animBg="1"/>
      <p:bldP spid="50" grpId="0"/>
      <p:bldP spid="51" grpId="0" animBg="1"/>
      <p:bldP spid="52" grpId="0" animBg="1"/>
      <p:bldP spid="53" grpId="0" animBg="1"/>
      <p:bldP spid="54" grpId="0" animBg="1"/>
      <p:bldP spid="55" grpId="0" animBg="1"/>
      <p:bldP spid="56" grpId="0"/>
      <p:bldP spid="58" grpId="0" animBg="1"/>
      <p:bldP spid="59" grpId="0" animBg="1"/>
      <p:bldP spid="60" grpId="0" animBg="1"/>
      <p:bldP spid="61" grpId="0" animBg="1"/>
      <p:bldP spid="62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XPANDSHOWBAR" val="True"/>
  <p:tag name="BULLETTYPE" val="3"/>
  <p:tag name="RESPCOUNTERSTYLE" val="-1"/>
  <p:tag name="INPUTSOURCE" val="1"/>
  <p:tag name="BACKUPMAINTENANCE" val="7"/>
  <p:tag name="ROTATIONINTERVAL" val="2"/>
  <p:tag name="RACERSMAXDISPLAYED" val="5"/>
  <p:tag name="TEAMSINLEADERBOARD" val="5"/>
  <p:tag name="BUBBLEVALUEFORMAT" val="0.0"/>
  <p:tag name="CUSTOMCELLFORECOLOR" val="-16777216"/>
  <p:tag name="CUSTOMCELLBACKCOLOR4" val="-8355712"/>
  <p:tag name="DISPLAYDEVICEID" val="True"/>
  <p:tag name="GRIDSIZE" val="{Width=800, Height=600}"/>
  <p:tag name="CHARTLABELS" val="1"/>
  <p:tag name="PARTLISTDEFAULT" val="1"/>
  <p:tag name="INCORRECTPOINTVALUE" val="0"/>
  <p:tag name="AUTOADJUSTPARTRANGE" val="True"/>
  <p:tag name="FIBNUMRESULTS" val="5"/>
  <p:tag name="PRRESPONSE2" val="9"/>
  <p:tag name="PRRESPONSE6" val="5"/>
  <p:tag name="PRRESPONSE10" val="1"/>
  <p:tag name="POWERPOINTVERSION" val="12.0"/>
  <p:tag name="CSVFORMAT" val="0"/>
  <p:tag name="RESPCOUNTERFORMAT" val="0"/>
  <p:tag name="ALLOWDUPLICATES" val="False"/>
  <p:tag name="REVIEWONLY" val="False"/>
  <p:tag name="RACEANIMATIONSPEED" val="3"/>
  <p:tag name="BUBBLENAMEVISIBLE" val="True"/>
  <p:tag name="CUSTOMGRIDBACKCOLOR" val="-722948"/>
  <p:tag name="USESCHEMECOLORS" val="True"/>
  <p:tag name="GRIDROTATIONINTERVAL" val="2"/>
  <p:tag name="CHARTCOLORS" val="0"/>
  <p:tag name="INCLUDEPPT" val="True"/>
  <p:tag name="REALTIMEBACKUPPATH" val="(なし)"/>
  <p:tag name="FIBDISPLAYRESULTS" val="True"/>
  <p:tag name="PRRESPONSE3" val="8"/>
  <p:tag name="PRRESPONSE8" val="3"/>
  <p:tag name="TPVERSION" val="2008"/>
  <p:tag name="ANSWERNOWSTYLE" val="-1"/>
  <p:tag name="COUNTDOWNSECONDS" val="10"/>
  <p:tag name="AUTOADVANCE" val="False"/>
  <p:tag name="SKIPREMAININGRACESLIDES" val="True"/>
  <p:tag name="BUBBLEGROUPING" val="3"/>
  <p:tag name="CUSTOMCELLBACKCOLOR3" val="-268652"/>
  <p:tag name="AUTOSIZEGRID" val="True"/>
  <p:tag name="INCLUDENONRESPONDERS" val="False"/>
  <p:tag name="REALTIMEBACKUP" val="False"/>
  <p:tag name="FIBINCLUDEOTHER" val="True"/>
  <p:tag name="PRRESPONSE5" val="6"/>
  <p:tag name="ALWAYSOPENPOLL" val="False"/>
  <p:tag name="ANSWERNOWTEXT" val="今すぐ回答"/>
  <p:tag name="BACKUPSESSIONS" val="True"/>
  <p:tag name="RACEENDPOINTS" val="100"/>
  <p:tag name="DEFAULTNUMTEAMS" val="5"/>
  <p:tag name="DISPLAYDEVICENUMBER" val="True"/>
  <p:tag name="RESETCHARTS" val="True"/>
  <p:tag name="ZEROBASED" val="False"/>
  <p:tag name="PRRESPONSE1" val="10"/>
  <p:tag name="SHOWFLASHWARNING" val="True"/>
  <p:tag name="COUNTDOWNSTYLE" val="-1"/>
  <p:tag name="AUTOUPDATEALIASES" val="True"/>
  <p:tag name="BUBBLESIZEVISIBLE" val="True"/>
  <p:tag name="GRIDOPACITY" val="90"/>
  <p:tag name="ALLOWUSERFEEDBACK" val="True"/>
  <p:tag name="FIBDISPLAYKEYWORDS" val="True"/>
  <p:tag name="SHOWBARVISIBLE" val="True"/>
  <p:tag name="NUMRESPONSES" val="1"/>
  <p:tag name="MAXRESPONDERS" val="5"/>
  <p:tag name="GRIDPOSITION" val="1"/>
  <p:tag name="CHARTSCALE" val="True"/>
  <p:tag name="PRRESPONSE9" val="2"/>
  <p:tag name="CHARTVALUEFORMAT" val="0%"/>
  <p:tag name="CUSTOMCELLBACKCOLOR2" val="-13395457"/>
  <p:tag name="CORRECTPOINTVALUE" val="1"/>
  <p:tag name="USESECONDARYMONITOR" val="True"/>
  <p:tag name="PARTICIPANTSINLEADERBOARD" val="5"/>
  <p:tag name="MULTIRESPDIVISOR" val="1"/>
  <p:tag name="SAVECSVWITHSESSION" val="True"/>
  <p:tag name="DISPLAYNAME" val="True"/>
  <p:tag name="PRRESPONSE7" val="4"/>
  <p:tag name="POLLINGCYCLE" val="2"/>
  <p:tag name="STDCHART" val="1"/>
  <p:tag name="RESPTABLESTYLE" val="-1"/>
  <p:tag name="CUSTOMCELLBACKCOLOR1" val="-657956"/>
  <p:tag name="PRRESPONSE4" val="7"/>
  <p:tag name="ADVANCEDSETTINGSVIEW" val="False"/>
  <p:tag name="DELIMITERS" val="3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2165</TotalTime>
  <Words>1082</Words>
  <Application>Microsoft Office PowerPoint</Application>
  <PresentationFormat>On-screen Show (4:3)</PresentationFormat>
  <Paragraphs>239</Paragraphs>
  <Slides>12</Slides>
  <Notes>12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ＭＳ Ｐゴシック</vt:lpstr>
      <vt:lpstr>ＭＳ Ｐ明朝</vt:lpstr>
      <vt:lpstr>Arial</vt:lpstr>
      <vt:lpstr>Calibri</vt:lpstr>
      <vt:lpstr>Symbol</vt:lpstr>
      <vt:lpstr>Wingdings</vt:lpstr>
      <vt:lpstr>Office テーマ</vt:lpstr>
      <vt:lpstr>数式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itom</dc:creator>
  <cp:lastModifiedBy>owner</cp:lastModifiedBy>
  <cp:revision>289</cp:revision>
  <dcterms:created xsi:type="dcterms:W3CDTF">2012-10-23T08:06:35Z</dcterms:created>
  <dcterms:modified xsi:type="dcterms:W3CDTF">2015-11-16T23:38:18Z</dcterms:modified>
</cp:coreProperties>
</file>