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53" r:id="rId2"/>
    <p:sldId id="436" r:id="rId3"/>
    <p:sldId id="450" r:id="rId4"/>
    <p:sldId id="444" r:id="rId5"/>
    <p:sldId id="451" r:id="rId6"/>
    <p:sldId id="461" r:id="rId7"/>
    <p:sldId id="470" r:id="rId8"/>
    <p:sldId id="447" r:id="rId9"/>
    <p:sldId id="468" r:id="rId10"/>
    <p:sldId id="466" r:id="rId11"/>
    <p:sldId id="455" r:id="rId12"/>
    <p:sldId id="457" r:id="rId13"/>
  </p:sldIdLst>
  <p:sldSz cx="9144000" cy="6858000" type="screen4x3"/>
  <p:notesSz cx="6734175" cy="9867900"/>
  <p:custDataLst>
    <p:tags r:id="rId1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7" autoAdjust="0"/>
  </p:normalViewPr>
  <p:slideViewPr>
    <p:cSldViewPr>
      <p:cViewPr varScale="1">
        <p:scale>
          <a:sx n="85" d="100"/>
          <a:sy n="85" d="100"/>
        </p:scale>
        <p:origin x="15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ABDD0-5BAB-4711-972C-425B0A30ECCE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418" y="4687253"/>
            <a:ext cx="53873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1814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474" y="9372792"/>
            <a:ext cx="291814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03AB9-E65A-4826-9999-3B37FE155B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84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29FC9-2376-4315-8BA3-694634BD570A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smtClean="0"/>
          </a:p>
        </p:txBody>
      </p:sp>
      <p:sp>
        <p:nvSpPr>
          <p:cNvPr id="3891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b="1" smtClean="0"/>
          </a:p>
        </p:txBody>
      </p:sp>
      <p:sp>
        <p:nvSpPr>
          <p:cNvPr id="38917" name="スライド番号プレースホルダ 3"/>
          <p:cNvSpPr txBox="1">
            <a:spLocks noGrp="1"/>
          </p:cNvSpPr>
          <p:nvPr/>
        </p:nvSpPr>
        <p:spPr bwMode="auto">
          <a:xfrm>
            <a:off x="3814474" y="9372792"/>
            <a:ext cx="2918143" cy="49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2485A66-D2BF-44EB-B39B-4BC8C3B38D2B}" type="slidenum">
              <a:rPr lang="en-US" altLang="ja-JP" sz="1200">
                <a:latin typeface="Calibri" pitchFamily="34" charset="0"/>
              </a:rPr>
              <a:pPr algn="r" eaLnBrk="1" hangingPunct="1"/>
              <a:t>1</a:t>
            </a:fld>
            <a:endParaRPr lang="en-US" altLang="ja-JP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312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03AB9-E65A-4826-9999-3B37FE155B6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87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0A1E4-1A76-42A1-B2B2-5B087D32F2F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321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880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04758F8-CE1F-4C72-BBFE-8157F0C23DFB}" type="slidenum">
              <a:rPr lang="ja-JP" altLang="en-US" smtClean="0"/>
              <a:pPr>
                <a:defRPr/>
              </a:pPr>
              <a:t>12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045745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472ED9-7DC1-4FDC-A3B5-8704D5DF8B86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69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B3EADC7-7127-4B73-B4C3-8C4969F0AB62}" type="slidenum">
              <a:rPr lang="en-US" altLang="ja-JP" smtClean="0"/>
              <a:pPr>
                <a:defRPr/>
              </a:pPr>
              <a:t>3</a:t>
            </a:fld>
            <a:endParaRPr lang="en-US" altLang="ja-JP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847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03AB9-E65A-4826-9999-3B37FE155B6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286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CFE4741-B80E-4FFE-A14D-BE5CCA599836}" type="slidenum">
              <a:rPr lang="en-US" altLang="ja-JP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4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03AB9-E65A-4826-9999-3B37FE155B6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28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03AB9-E65A-4826-9999-3B37FE155B6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32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0A1E4-1A76-42A1-B2B2-5B087D32F2F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601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03AB9-E65A-4826-9999-3B37FE155B6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74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E92FE-45E6-40DE-8902-A79A6EDC92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wmf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550660" y="714356"/>
            <a:ext cx="8093306" cy="5232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800" b="1" dirty="0" smtClean="0"/>
              <a:t>Monopole Transitions in Light Unstable Nuclei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471116" y="1857364"/>
            <a:ext cx="2172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itchFamily="34" charset="0"/>
              </a:rPr>
              <a:t>Makoto </a:t>
            </a:r>
            <a:r>
              <a:rPr lang="en-US" altLang="ja-JP" sz="2800" dirty="0" smtClean="0">
                <a:latin typeface="Calibri" pitchFamily="34" charset="0"/>
              </a:rPr>
              <a:t>Ito</a:t>
            </a:r>
            <a:r>
              <a:rPr lang="en-US" altLang="ja-JP" sz="2800" baseline="30000" dirty="0" smtClean="0">
                <a:latin typeface="Calibri" pitchFamily="34" charset="0"/>
              </a:rPr>
              <a:t>1,2</a:t>
            </a:r>
            <a:endParaRPr lang="en-US" altLang="ja-JP" sz="2800" baseline="30000" dirty="0">
              <a:latin typeface="Calibri" pitchFamily="34" charset="0"/>
            </a:endParaRPr>
          </a:p>
        </p:txBody>
      </p:sp>
      <p:sp>
        <p:nvSpPr>
          <p:cNvPr id="8196" name="テキスト ボックス 5"/>
          <p:cNvSpPr txBox="1">
            <a:spLocks noChangeArrowheads="1"/>
          </p:cNvSpPr>
          <p:nvPr/>
        </p:nvSpPr>
        <p:spPr bwMode="auto">
          <a:xfrm>
            <a:off x="1318338" y="2465366"/>
            <a:ext cx="64220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baseline="30000" dirty="0" smtClean="0">
                <a:latin typeface="Calibri" pitchFamily="34" charset="0"/>
              </a:rPr>
              <a:t>1</a:t>
            </a:r>
            <a:r>
              <a:rPr lang="en-US" altLang="ja-JP" sz="2000" dirty="0" smtClean="0">
                <a:latin typeface="Calibri" pitchFamily="34" charset="0"/>
              </a:rPr>
              <a:t>Department </a:t>
            </a:r>
            <a:r>
              <a:rPr lang="en-US" altLang="ja-JP" sz="2000" dirty="0">
                <a:latin typeface="Calibri" pitchFamily="34" charset="0"/>
              </a:rPr>
              <a:t>of Pure and Applied Physics,  Kansai University</a:t>
            </a:r>
          </a:p>
        </p:txBody>
      </p:sp>
      <p:sp>
        <p:nvSpPr>
          <p:cNvPr id="10" name="テキスト ボックス 5"/>
          <p:cNvSpPr txBox="1">
            <a:spLocks noChangeArrowheads="1"/>
          </p:cNvSpPr>
          <p:nvPr/>
        </p:nvSpPr>
        <p:spPr bwMode="auto">
          <a:xfrm>
            <a:off x="1318338" y="2865476"/>
            <a:ext cx="6435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baseline="30000" dirty="0" smtClean="0">
                <a:latin typeface="Calibri" pitchFamily="34" charset="0"/>
              </a:rPr>
              <a:t>2</a:t>
            </a:r>
            <a:r>
              <a:rPr lang="en-US" altLang="ja-JP" sz="2000" dirty="0" smtClean="0">
                <a:latin typeface="Calibri" pitchFamily="34" charset="0"/>
              </a:rPr>
              <a:t>Rsearch Center of Nuclear Physics (RCNP), Osaka University</a:t>
            </a:r>
            <a:endParaRPr lang="en-US" altLang="ja-JP" sz="2000" dirty="0">
              <a:latin typeface="Calibri" pitchFamily="34" charset="0"/>
            </a:endParaRPr>
          </a:p>
        </p:txBody>
      </p:sp>
      <p:sp>
        <p:nvSpPr>
          <p:cNvPr id="9" name="テキスト ボックス 5"/>
          <p:cNvSpPr txBox="1">
            <a:spLocks noChangeArrowheads="1"/>
          </p:cNvSpPr>
          <p:nvPr/>
        </p:nvSpPr>
        <p:spPr bwMode="auto">
          <a:xfrm>
            <a:off x="2075004" y="3929066"/>
            <a:ext cx="1725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Calibri" pitchFamily="34" charset="0"/>
              </a:rPr>
              <a:t>I. </a:t>
            </a:r>
            <a:r>
              <a:rPr lang="en-US" altLang="ja-JP" sz="2000" dirty="0" smtClean="0">
                <a:latin typeface="Calibri" pitchFamily="34" charset="0"/>
              </a:rPr>
              <a:t>Introduction </a:t>
            </a:r>
            <a:endParaRPr lang="en-US" altLang="ja-JP" sz="2000" dirty="0">
              <a:latin typeface="Calibri" pitchFamily="34" charset="0"/>
            </a:endParaRP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2075554" y="4394364"/>
            <a:ext cx="3139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Calibri" pitchFamily="34" charset="0"/>
              </a:rPr>
              <a:t>II. Previous analysis on </a:t>
            </a:r>
            <a:r>
              <a:rPr lang="en-US" altLang="ja-JP" sz="2000" baseline="30000" dirty="0" smtClean="0">
                <a:latin typeface="Calibri" pitchFamily="34" charset="0"/>
              </a:rPr>
              <a:t>10</a:t>
            </a:r>
            <a:r>
              <a:rPr lang="en-US" altLang="ja-JP" sz="2000" dirty="0" smtClean="0">
                <a:latin typeface="Calibri" pitchFamily="34" charset="0"/>
              </a:rPr>
              <a:t>Be  </a:t>
            </a:r>
            <a:endParaRPr lang="en-US" altLang="ja-JP" sz="2000" dirty="0">
              <a:latin typeface="Calibri" pitchFamily="34" charset="0"/>
            </a:endParaRPr>
          </a:p>
        </p:txBody>
      </p:sp>
      <p:sp>
        <p:nvSpPr>
          <p:cNvPr id="14" name="テキスト ボックス 8"/>
          <p:cNvSpPr txBox="1">
            <a:spLocks noChangeArrowheads="1"/>
          </p:cNvSpPr>
          <p:nvPr/>
        </p:nvSpPr>
        <p:spPr bwMode="auto">
          <a:xfrm>
            <a:off x="2075554" y="5382354"/>
            <a:ext cx="21214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Calibri" pitchFamily="34" charset="0"/>
              </a:rPr>
              <a:t>IV.  Results of </a:t>
            </a:r>
            <a:r>
              <a:rPr lang="en-US" altLang="ja-JP" sz="2000" baseline="30000" dirty="0" smtClean="0">
                <a:latin typeface="Calibri" pitchFamily="34" charset="0"/>
              </a:rPr>
              <a:t>10</a:t>
            </a:r>
            <a:r>
              <a:rPr lang="en-US" altLang="ja-JP" sz="2000" dirty="0" smtClean="0">
                <a:latin typeface="Calibri" pitchFamily="34" charset="0"/>
              </a:rPr>
              <a:t>Be </a:t>
            </a:r>
            <a:endParaRPr lang="en-US" altLang="ja-JP" sz="2000" dirty="0">
              <a:latin typeface="Calibri" pitchFamily="34" charset="0"/>
            </a:endParaRPr>
          </a:p>
        </p:txBody>
      </p:sp>
      <p:sp>
        <p:nvSpPr>
          <p:cNvPr id="17" name="テキスト ボックス 8"/>
          <p:cNvSpPr txBox="1">
            <a:spLocks noChangeArrowheads="1"/>
          </p:cNvSpPr>
          <p:nvPr/>
        </p:nvSpPr>
        <p:spPr bwMode="auto">
          <a:xfrm>
            <a:off x="2075554" y="6382486"/>
            <a:ext cx="35251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Calibri" pitchFamily="34" charset="0"/>
              </a:rPr>
              <a:t>VI.  Summary and </a:t>
            </a:r>
            <a:r>
              <a:rPr lang="en-US" altLang="ja-JP" sz="2000" dirty="0">
                <a:latin typeface="Calibri" pitchFamily="34" charset="0"/>
              </a:rPr>
              <a:t>f</a:t>
            </a:r>
            <a:r>
              <a:rPr lang="en-US" altLang="ja-JP" sz="2000" dirty="0" smtClean="0">
                <a:latin typeface="Calibri" pitchFamily="34" charset="0"/>
              </a:rPr>
              <a:t>uture studies</a:t>
            </a:r>
            <a:endParaRPr lang="en-US" altLang="ja-JP" sz="2000" dirty="0">
              <a:latin typeface="Calibri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48014" y="3429000"/>
            <a:ext cx="111973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Contents</a:t>
            </a:r>
            <a:endParaRPr kumimoji="1" lang="ja-JP" altLang="en-US" sz="2000" dirty="0"/>
          </a:p>
        </p:txBody>
      </p:sp>
      <p:sp>
        <p:nvSpPr>
          <p:cNvPr id="13" name="テキスト ボックス 8"/>
          <p:cNvSpPr txBox="1">
            <a:spLocks noChangeArrowheads="1"/>
          </p:cNvSpPr>
          <p:nvPr/>
        </p:nvSpPr>
        <p:spPr bwMode="auto">
          <a:xfrm>
            <a:off x="2075514" y="5882420"/>
            <a:ext cx="6074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Calibri" pitchFamily="34" charset="0"/>
              </a:rPr>
              <a:t>V</a:t>
            </a:r>
            <a:r>
              <a:rPr lang="en-US" altLang="ja-JP" sz="2000" dirty="0">
                <a:latin typeface="Calibri" pitchFamily="34" charset="0"/>
              </a:rPr>
              <a:t>.  </a:t>
            </a:r>
            <a:r>
              <a:rPr lang="en-US" altLang="ja-JP" sz="2000" dirty="0" smtClean="0">
                <a:latin typeface="Calibri" pitchFamily="34" charset="0"/>
              </a:rPr>
              <a:t> Thomas-</a:t>
            </a:r>
            <a:r>
              <a:rPr lang="en-US" altLang="ja-JP" sz="2000" dirty="0" err="1" smtClean="0">
                <a:latin typeface="Calibri" pitchFamily="34" charset="0"/>
              </a:rPr>
              <a:t>Ehrman</a:t>
            </a:r>
            <a:r>
              <a:rPr lang="en-US" altLang="ja-JP" sz="2000" dirty="0" smtClean="0">
                <a:latin typeface="Calibri" pitchFamily="34" charset="0"/>
              </a:rPr>
              <a:t> shift in mirror systems: </a:t>
            </a:r>
            <a:r>
              <a:rPr lang="en-US" altLang="ja-JP" sz="2000" baseline="30000" dirty="0" smtClean="0">
                <a:latin typeface="Calibri" pitchFamily="34" charset="0"/>
              </a:rPr>
              <a:t>10</a:t>
            </a:r>
            <a:r>
              <a:rPr lang="en-US" altLang="ja-JP" sz="2000" dirty="0" smtClean="0">
                <a:latin typeface="Calibri" pitchFamily="34" charset="0"/>
              </a:rPr>
              <a:t>Be and </a:t>
            </a:r>
            <a:r>
              <a:rPr lang="en-US" altLang="ja-JP" sz="2000" baseline="30000" dirty="0" smtClean="0">
                <a:latin typeface="Calibri" pitchFamily="34" charset="0"/>
              </a:rPr>
              <a:t>10</a:t>
            </a:r>
            <a:r>
              <a:rPr lang="en-US" altLang="ja-JP" sz="2000" dirty="0" smtClean="0">
                <a:latin typeface="Calibri" pitchFamily="34" charset="0"/>
              </a:rPr>
              <a:t>C </a:t>
            </a:r>
            <a:endParaRPr lang="en-US" altLang="ja-JP" sz="2000" dirty="0">
              <a:latin typeface="Calibri" pitchFamily="34" charset="0"/>
            </a:endParaRPr>
          </a:p>
        </p:txBody>
      </p:sp>
      <p:sp>
        <p:nvSpPr>
          <p:cNvPr id="16" name="テキスト ボックス 7"/>
          <p:cNvSpPr txBox="1">
            <a:spLocks noChangeArrowheads="1"/>
          </p:cNvSpPr>
          <p:nvPr/>
        </p:nvSpPr>
        <p:spPr bwMode="auto">
          <a:xfrm>
            <a:off x="2071670" y="4882288"/>
            <a:ext cx="5181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Calibri" pitchFamily="34" charset="0"/>
              </a:rPr>
              <a:t>III. Importance of </a:t>
            </a:r>
            <a:r>
              <a:rPr lang="en-US" altLang="ja-JP" sz="2000" dirty="0" err="1" smtClean="0">
                <a:latin typeface="Calibri" pitchFamily="34" charset="0"/>
              </a:rPr>
              <a:t>Isoscalar</a:t>
            </a:r>
            <a:r>
              <a:rPr lang="en-US" altLang="ja-JP" sz="2000" dirty="0" smtClean="0">
                <a:latin typeface="Calibri" pitchFamily="34" charset="0"/>
              </a:rPr>
              <a:t> monopole transition</a:t>
            </a:r>
            <a:endParaRPr lang="en-US" altLang="ja-JP" sz="2000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654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4082" name="Picture 2" descr="C:\Users\itom\Desktop\PPT発表\HST15\HST15bcl-Be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146" y="1458363"/>
            <a:ext cx="3986784" cy="4005072"/>
          </a:xfrm>
          <a:prstGeom prst="rect">
            <a:avLst/>
          </a:prstGeom>
          <a:noFill/>
        </p:spPr>
      </p:pic>
      <p:pic>
        <p:nvPicPr>
          <p:cNvPr id="814083" name="Picture 3" descr="C:\Users\itom\Desktop\PPT発表\HST15\HST15bcl-C.ep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42934" y="1461773"/>
            <a:ext cx="3986784" cy="40050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1510991" y="928670"/>
            <a:ext cx="21323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baseline="30000" dirty="0" smtClean="0"/>
              <a:t>10</a:t>
            </a:r>
            <a:r>
              <a:rPr lang="en-US" altLang="ja-JP" sz="2400" dirty="0" smtClean="0"/>
              <a:t>Be = α +</a:t>
            </a:r>
            <a:r>
              <a:rPr lang="en-US" altLang="ja-JP" sz="2400" baseline="30000" dirty="0" smtClean="0"/>
              <a:t>6</a:t>
            </a:r>
            <a:r>
              <a:rPr lang="en-US" altLang="ja-JP" sz="2400" dirty="0" smtClean="0"/>
              <a:t>He</a:t>
            </a:r>
            <a:r>
              <a:rPr lang="en-US" altLang="ja-JP" sz="2400" baseline="-25000" dirty="0" smtClean="0"/>
              <a:t>g.s.</a:t>
            </a:r>
            <a:endParaRPr kumimoji="1" lang="ja-JP" altLang="en-US" sz="2400" baseline="-25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4282" y="214290"/>
            <a:ext cx="591822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2400" baseline="30000" dirty="0" smtClean="0">
                <a:solidFill>
                  <a:srgbClr val="0000FF"/>
                </a:solidFill>
              </a:rPr>
              <a:t>10</a:t>
            </a:r>
            <a:r>
              <a:rPr lang="en-US" altLang="ja-JP" sz="2400" dirty="0" smtClean="0">
                <a:solidFill>
                  <a:srgbClr val="0000FF"/>
                </a:solidFill>
              </a:rPr>
              <a:t>Be = </a:t>
            </a:r>
            <a:r>
              <a:rPr lang="el-GR" altLang="ja-JP" sz="2400" dirty="0" smtClean="0">
                <a:solidFill>
                  <a:srgbClr val="0000FF"/>
                </a:solidFill>
              </a:rPr>
              <a:t>α</a:t>
            </a:r>
            <a:r>
              <a:rPr lang="en-US" altLang="ja-JP" sz="2400" dirty="0" smtClean="0">
                <a:solidFill>
                  <a:srgbClr val="0000FF"/>
                </a:solidFill>
              </a:rPr>
              <a:t> + </a:t>
            </a:r>
            <a:r>
              <a:rPr lang="en-US" altLang="ja-JP" sz="2400" baseline="30000" dirty="0" smtClean="0">
                <a:solidFill>
                  <a:srgbClr val="0000FF"/>
                </a:solidFill>
              </a:rPr>
              <a:t>6</a:t>
            </a:r>
            <a:r>
              <a:rPr lang="en-US" altLang="ja-JP" sz="2400" dirty="0" smtClean="0">
                <a:solidFill>
                  <a:srgbClr val="0000FF"/>
                </a:solidFill>
              </a:rPr>
              <a:t>He and </a:t>
            </a:r>
            <a:r>
              <a:rPr lang="en-US" altLang="ja-JP" sz="2400" baseline="30000" dirty="0" smtClean="0">
                <a:solidFill>
                  <a:srgbClr val="0000FF"/>
                </a:solidFill>
              </a:rPr>
              <a:t>10</a:t>
            </a:r>
            <a:r>
              <a:rPr lang="en-US" altLang="ja-JP" sz="2400" dirty="0" smtClean="0">
                <a:solidFill>
                  <a:srgbClr val="0000FF"/>
                </a:solidFill>
              </a:rPr>
              <a:t>C = α + </a:t>
            </a:r>
            <a:r>
              <a:rPr lang="en-US" altLang="ja-JP" sz="2400" baseline="30000" dirty="0" smtClean="0">
                <a:solidFill>
                  <a:srgbClr val="0000FF"/>
                </a:solidFill>
              </a:rPr>
              <a:t>6</a:t>
            </a:r>
            <a:r>
              <a:rPr lang="en-US" altLang="ja-JP" sz="2400" dirty="0" smtClean="0">
                <a:solidFill>
                  <a:srgbClr val="0000FF"/>
                </a:solidFill>
              </a:rPr>
              <a:t>Be wave function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00232" y="5331567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r ( fm )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-806468" y="3108892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|r </a:t>
            </a:r>
            <a:r>
              <a:rPr lang="el-GR" altLang="ja-JP" sz="2400" dirty="0" smtClean="0"/>
              <a:t>γ</a:t>
            </a:r>
            <a:r>
              <a:rPr lang="en-US" altLang="ja-JP" sz="2400" dirty="0" smtClean="0"/>
              <a:t>(r)|   ( fm</a:t>
            </a:r>
            <a:r>
              <a:rPr lang="en-US" altLang="ja-JP" sz="2400" baseline="30000" dirty="0" smtClean="0"/>
              <a:t>-1/2</a:t>
            </a:r>
            <a:r>
              <a:rPr lang="en-US" altLang="ja-JP" sz="2400" dirty="0" smtClean="0"/>
              <a:t> )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59764" y="5331567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r ( fm )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3655725" y="3092049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|r </a:t>
            </a:r>
            <a:r>
              <a:rPr lang="el-GR" altLang="ja-JP" sz="2400" dirty="0" smtClean="0"/>
              <a:t>γ</a:t>
            </a:r>
            <a:r>
              <a:rPr lang="en-US" altLang="ja-JP" sz="2400" dirty="0" smtClean="0"/>
              <a:t>(r)|   ( fm</a:t>
            </a:r>
            <a:r>
              <a:rPr lang="en-US" altLang="ja-JP" sz="2400" baseline="30000" dirty="0" smtClean="0"/>
              <a:t>-1/2</a:t>
            </a:r>
            <a:r>
              <a:rPr lang="en-US" altLang="ja-JP" sz="2400" dirty="0" smtClean="0"/>
              <a:t> )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00760" y="928670"/>
            <a:ext cx="194957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baseline="30000" dirty="0" smtClean="0"/>
              <a:t>10</a:t>
            </a:r>
            <a:r>
              <a:rPr lang="en-US" altLang="ja-JP" sz="2400" dirty="0" smtClean="0"/>
              <a:t>C = α +</a:t>
            </a:r>
            <a:r>
              <a:rPr lang="en-US" altLang="ja-JP" sz="2400" baseline="30000" dirty="0" smtClean="0"/>
              <a:t>6</a:t>
            </a:r>
            <a:r>
              <a:rPr lang="en-US" altLang="ja-JP" sz="2400" dirty="0" smtClean="0"/>
              <a:t>Be</a:t>
            </a:r>
            <a:r>
              <a:rPr lang="en-US" altLang="ja-JP" sz="2400" baseline="-25000" dirty="0" smtClean="0"/>
              <a:t>g.s.</a:t>
            </a:r>
            <a:endParaRPr kumimoji="1" lang="ja-JP" altLang="en-US" sz="2400" baseline="-25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39906" y="1643050"/>
            <a:ext cx="1460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0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 smtClean="0"/>
              <a:t>+</a:t>
            </a:r>
            <a:r>
              <a:rPr lang="en-US" altLang="ja-JP" sz="2000" dirty="0" smtClean="0"/>
              <a:t> :(</a:t>
            </a:r>
            <a:r>
              <a:rPr lang="en-US" altLang="ja-JP" sz="2000" dirty="0" smtClean="0">
                <a:latin typeface="Symbol" pitchFamily="18" charset="2"/>
              </a:rPr>
              <a:t>p</a:t>
            </a:r>
            <a:r>
              <a:rPr lang="en-US" altLang="ja-JP" sz="2000" baseline="-25000" dirty="0" smtClean="0"/>
              <a:t>3/2</a:t>
            </a:r>
            <a:r>
              <a:rPr lang="ja-JP" altLang="en-US" sz="2000" baseline="30000" dirty="0" smtClean="0"/>
              <a:t>－</a:t>
            </a:r>
            <a:r>
              <a:rPr lang="en-US" altLang="ja-JP" sz="2000" dirty="0" smtClean="0"/>
              <a:t>)</a:t>
            </a:r>
            <a:r>
              <a:rPr lang="en-US" altLang="ja-JP" sz="2000" baseline="30000" dirty="0" smtClean="0"/>
              <a:t>2</a:t>
            </a:r>
            <a:endParaRPr kumimoji="1" lang="ja-JP" altLang="en-US" sz="2000" baseline="30000" dirty="0"/>
          </a:p>
        </p:txBody>
      </p:sp>
      <p:cxnSp>
        <p:nvCxnSpPr>
          <p:cNvPr id="20" name="直線矢印コネクタ 19"/>
          <p:cNvCxnSpPr/>
          <p:nvPr/>
        </p:nvCxnSpPr>
        <p:spPr>
          <a:xfrm rot="5400000">
            <a:off x="2451114" y="1747296"/>
            <a:ext cx="457149" cy="7874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rot="5400000">
            <a:off x="3045290" y="3045296"/>
            <a:ext cx="785817" cy="41021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071802" y="2385948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0</a:t>
            </a:r>
            <a:r>
              <a:rPr lang="en-US" altLang="ja-JP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000" dirty="0" smtClean="0">
                <a:solidFill>
                  <a:srgbClr val="0000FF"/>
                </a:solidFill>
              </a:rPr>
              <a:t> :(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altLang="ja-JP" sz="2000" baseline="-25000" dirty="0" smtClean="0">
                <a:solidFill>
                  <a:srgbClr val="0000FF"/>
                </a:solidFill>
              </a:rPr>
              <a:t>1/2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000" dirty="0" smtClean="0">
                <a:solidFill>
                  <a:srgbClr val="0000FF"/>
                </a:solidFill>
              </a:rPr>
              <a:t>)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2</a:t>
            </a:r>
            <a:endParaRPr kumimoji="1" lang="ja-JP" alt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69062" y="1643050"/>
            <a:ext cx="1460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0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 smtClean="0"/>
              <a:t>+</a:t>
            </a:r>
            <a:r>
              <a:rPr lang="en-US" altLang="ja-JP" sz="2000" dirty="0" smtClean="0"/>
              <a:t> :(</a:t>
            </a:r>
            <a:r>
              <a:rPr lang="en-US" altLang="ja-JP" sz="2000" dirty="0" smtClean="0">
                <a:latin typeface="Symbol" pitchFamily="18" charset="2"/>
              </a:rPr>
              <a:t>p</a:t>
            </a:r>
            <a:r>
              <a:rPr lang="en-US" altLang="ja-JP" sz="2000" baseline="-25000" dirty="0" smtClean="0"/>
              <a:t>3/2</a:t>
            </a:r>
            <a:r>
              <a:rPr lang="ja-JP" altLang="en-US" sz="2000" baseline="30000" dirty="0" smtClean="0"/>
              <a:t>－</a:t>
            </a:r>
            <a:r>
              <a:rPr lang="en-US" altLang="ja-JP" sz="2000" dirty="0" smtClean="0"/>
              <a:t>)</a:t>
            </a:r>
            <a:r>
              <a:rPr lang="en-US" altLang="ja-JP" sz="2000" baseline="30000" dirty="0" smtClean="0"/>
              <a:t>2</a:t>
            </a:r>
            <a:endParaRPr kumimoji="1" lang="ja-JP" altLang="en-US" sz="2000" baseline="30000" dirty="0"/>
          </a:p>
        </p:txBody>
      </p:sp>
      <p:cxnSp>
        <p:nvCxnSpPr>
          <p:cNvPr id="26" name="直線矢印コネクタ 25"/>
          <p:cNvCxnSpPr/>
          <p:nvPr/>
        </p:nvCxnSpPr>
        <p:spPr>
          <a:xfrm rot="5400000">
            <a:off x="6880270" y="1747296"/>
            <a:ext cx="457149" cy="7874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5400000">
            <a:off x="7474446" y="3045296"/>
            <a:ext cx="785817" cy="41021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500958" y="2385948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0</a:t>
            </a:r>
            <a:r>
              <a:rPr lang="en-US" altLang="ja-JP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000" dirty="0" smtClean="0">
                <a:solidFill>
                  <a:srgbClr val="0000FF"/>
                </a:solidFill>
              </a:rPr>
              <a:t> :(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altLang="ja-JP" sz="2000" baseline="-25000" dirty="0" smtClean="0">
                <a:solidFill>
                  <a:srgbClr val="0000FF"/>
                </a:solidFill>
              </a:rPr>
              <a:t>1/2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000" dirty="0" smtClean="0">
                <a:solidFill>
                  <a:srgbClr val="0000FF"/>
                </a:solidFill>
              </a:rPr>
              <a:t>)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2</a:t>
            </a:r>
            <a:endParaRPr kumimoji="1" lang="ja-JP" alt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57290" y="5855633"/>
            <a:ext cx="5405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rgbClr val="0000FF"/>
                </a:solidFill>
              </a:rPr>
              <a:t>W.F. of 0</a:t>
            </a:r>
            <a:r>
              <a:rPr kumimoji="1" lang="en-US" altLang="ja-JP" sz="2200" baseline="-25000" dirty="0" smtClean="0">
                <a:solidFill>
                  <a:srgbClr val="0000FF"/>
                </a:solidFill>
              </a:rPr>
              <a:t>2</a:t>
            </a:r>
            <a:r>
              <a:rPr kumimoji="1" lang="en-US" altLang="ja-JP" sz="2200" baseline="30000" dirty="0" smtClean="0">
                <a:solidFill>
                  <a:srgbClr val="0000FF"/>
                </a:solidFill>
              </a:rPr>
              <a:t>+</a:t>
            </a:r>
            <a:r>
              <a:rPr kumimoji="1" lang="en-US" altLang="ja-JP" sz="2200" dirty="0" smtClean="0">
                <a:solidFill>
                  <a:srgbClr val="0000FF"/>
                </a:solidFill>
              </a:rPr>
              <a:t> </a:t>
            </a:r>
            <a:r>
              <a:rPr kumimoji="1" lang="en-US" altLang="ja-JP" sz="2200" dirty="0" smtClean="0"/>
              <a:t>is more extended than W.F. of 0</a:t>
            </a:r>
            <a:r>
              <a:rPr kumimoji="1" lang="en-US" altLang="ja-JP" sz="2200" baseline="-25000" dirty="0" smtClean="0"/>
              <a:t>1</a:t>
            </a:r>
            <a:r>
              <a:rPr kumimoji="1" lang="en-US" altLang="ja-JP" sz="2200" baseline="30000" dirty="0" smtClean="0"/>
              <a:t>+</a:t>
            </a:r>
            <a:r>
              <a:rPr kumimoji="1" lang="en-US" altLang="ja-JP" sz="2200" dirty="0" smtClean="0"/>
              <a:t> </a:t>
            </a:r>
            <a:endParaRPr kumimoji="1" lang="ja-JP" altLang="en-US" sz="2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57290" y="6355699"/>
            <a:ext cx="61559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solidFill>
                  <a:srgbClr val="FF0000"/>
                </a:solidFill>
              </a:rPr>
              <a:t>⇒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Coulomb repulsion is suppressed for the 0</a:t>
            </a:r>
            <a:r>
              <a:rPr kumimoji="1" lang="en-US" altLang="ja-JP" sz="2200" baseline="-25000" dirty="0" smtClean="0">
                <a:solidFill>
                  <a:srgbClr val="FF0000"/>
                </a:solidFill>
              </a:rPr>
              <a:t>2</a:t>
            </a:r>
            <a:r>
              <a:rPr kumimoji="1" lang="en-US" altLang="ja-JP" sz="2200" baseline="30000" dirty="0" smtClean="0">
                <a:solidFill>
                  <a:srgbClr val="FF0000"/>
                </a:solidFill>
              </a:rPr>
              <a:t>+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 state</a:t>
            </a:r>
            <a:endParaRPr kumimoji="1" lang="ja-JP" altLang="en-US" sz="2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214282" y="214290"/>
            <a:ext cx="484472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00FF"/>
                </a:solidFill>
              </a:rPr>
              <a:t>Monopole transition in </a:t>
            </a:r>
            <a:r>
              <a:rPr kumimoji="1" lang="en-US" altLang="ja-JP" sz="2400" baseline="30000" dirty="0" smtClean="0">
                <a:solidFill>
                  <a:srgbClr val="0000FF"/>
                </a:solidFill>
              </a:rPr>
              <a:t>10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C and </a:t>
            </a:r>
            <a:r>
              <a:rPr kumimoji="1" lang="en-US" altLang="ja-JP" sz="2400" baseline="30000" dirty="0" smtClean="0">
                <a:solidFill>
                  <a:srgbClr val="0000FF"/>
                </a:solidFill>
              </a:rPr>
              <a:t>10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Be 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27584" y="6141385"/>
            <a:ext cx="673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dirty="0" smtClean="0"/>
              <a:t>⇒ </a:t>
            </a:r>
            <a:r>
              <a:rPr lang="en-US" altLang="ja-JP" sz="2200" dirty="0" smtClean="0"/>
              <a:t>Due to the</a:t>
            </a:r>
            <a:r>
              <a:rPr kumimoji="1" lang="en-US" altLang="ja-JP" sz="2200" dirty="0" smtClean="0"/>
              <a:t> </a:t>
            </a:r>
            <a:r>
              <a:rPr lang="en-US" altLang="ja-JP" sz="2200" dirty="0" smtClean="0"/>
              <a:t>Cluster TES</a:t>
            </a:r>
            <a:r>
              <a:rPr kumimoji="1" lang="en-US" altLang="ja-JP" sz="2200" dirty="0" smtClean="0"/>
              <a:t> (</a:t>
            </a:r>
            <a:r>
              <a:rPr kumimoji="1" lang="ja-JP" altLang="en-US" sz="2200" dirty="0" smtClean="0"/>
              <a:t>⊿</a:t>
            </a:r>
            <a:r>
              <a:rPr kumimoji="1" lang="en-US" altLang="ja-JP" sz="2200" dirty="0" smtClean="0"/>
              <a:t>E</a:t>
            </a:r>
            <a:r>
              <a:rPr lang="en-US" altLang="ja-JP" sz="2200" dirty="0" smtClean="0"/>
              <a:t>=0.9 </a:t>
            </a:r>
            <a:r>
              <a:rPr lang="en-US" altLang="ja-JP" sz="2200" dirty="0" err="1" smtClean="0"/>
              <a:t>MeV</a:t>
            </a:r>
            <a:r>
              <a:rPr kumimoji="1" lang="en-US" altLang="ja-JP" sz="2200" dirty="0" smtClean="0"/>
              <a:t>) appearing n </a:t>
            </a:r>
            <a:r>
              <a:rPr kumimoji="1" lang="en-US" altLang="ja-JP" sz="2200" baseline="30000" dirty="0" smtClean="0"/>
              <a:t>10</a:t>
            </a:r>
            <a:r>
              <a:rPr kumimoji="1" lang="en-US" altLang="ja-JP" sz="2200" dirty="0" smtClean="0"/>
              <a:t>C.</a:t>
            </a:r>
            <a:endParaRPr kumimoji="1" lang="ja-JP" altLang="en-US" sz="2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00562" y="1761020"/>
            <a:ext cx="1444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M(IS) ( fm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)</a:t>
            </a:r>
            <a:endParaRPr kumimoji="1" lang="ja-JP" altLang="en-US" sz="20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71406" y="2546838"/>
            <a:ext cx="90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71406" y="3261218"/>
            <a:ext cx="90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1406" y="3975598"/>
            <a:ext cx="90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>
            <a:off x="1726314" y="2889978"/>
            <a:ext cx="21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rot="5400000">
            <a:off x="3349124" y="2889978"/>
            <a:ext cx="21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rot="5400000">
            <a:off x="4837032" y="2889978"/>
            <a:ext cx="21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rot="5400000">
            <a:off x="6337230" y="2889978"/>
            <a:ext cx="21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988470" y="1761020"/>
            <a:ext cx="1444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M(IS) ( fm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)</a:t>
            </a:r>
            <a:endParaRPr kumimoji="1" lang="ja-JP" altLang="en-US" sz="2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47672" y="1932414"/>
            <a:ext cx="1361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/>
              <a:t>r.m.s</a:t>
            </a:r>
            <a:r>
              <a:rPr lang="en-US" altLang="ja-JP" sz="2000" dirty="0" smtClean="0"/>
              <a:t>. ( fm )</a:t>
            </a:r>
            <a:endParaRPr kumimoji="1" lang="ja-JP" altLang="en-US" sz="20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559710" y="2146728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FF"/>
                </a:solidFill>
              </a:rPr>
              <a:t>0</a:t>
            </a:r>
            <a:r>
              <a:rPr kumimoji="1" lang="en-US" altLang="ja-JP" sz="2000" baseline="-25000" dirty="0" smtClean="0">
                <a:solidFill>
                  <a:srgbClr val="0000FF"/>
                </a:solidFill>
              </a:rPr>
              <a:t>1</a:t>
            </a:r>
            <a:r>
              <a:rPr kumimoji="1" lang="en-US" altLang="ja-JP" sz="2000" baseline="30000" dirty="0" smtClean="0">
                <a:solidFill>
                  <a:srgbClr val="0000FF"/>
                </a:solidFill>
              </a:rPr>
              <a:t>+</a:t>
            </a:r>
            <a:r>
              <a:rPr kumimoji="1" lang="en-US" altLang="ja-JP" sz="2000" dirty="0" smtClean="0">
                <a:solidFill>
                  <a:srgbClr val="0000FF"/>
                </a:solidFill>
              </a:rPr>
              <a:t> </a:t>
            </a:r>
            <a:r>
              <a:rPr kumimoji="1" lang="ja-JP" altLang="en-US" sz="2000" dirty="0" smtClean="0">
                <a:solidFill>
                  <a:srgbClr val="0000FF"/>
                </a:solidFill>
              </a:rPr>
              <a:t>⇒ </a:t>
            </a:r>
            <a:r>
              <a:rPr kumimoji="1" lang="en-US" altLang="ja-JP" sz="2000" dirty="0" smtClean="0">
                <a:solidFill>
                  <a:srgbClr val="0000FF"/>
                </a:solidFill>
              </a:rPr>
              <a:t>0</a:t>
            </a:r>
            <a:r>
              <a:rPr kumimoji="1" lang="en-US" altLang="ja-JP" sz="2000" baseline="-25000" dirty="0" smtClean="0">
                <a:solidFill>
                  <a:srgbClr val="0000FF"/>
                </a:solidFill>
              </a:rPr>
              <a:t>2</a:t>
            </a:r>
            <a:r>
              <a:rPr kumimoji="1" lang="en-US" altLang="ja-JP" sz="2000" baseline="30000" dirty="0" smtClean="0">
                <a:solidFill>
                  <a:srgbClr val="0000FF"/>
                </a:solidFill>
              </a:rPr>
              <a:t>+</a:t>
            </a:r>
            <a:endParaRPr kumimoji="1" lang="ja-JP" alt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071781" y="214672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0</a:t>
            </a:r>
            <a:r>
              <a:rPr kumimoji="1" lang="en-US" altLang="ja-JP" sz="2000" baseline="-25000" dirty="0" smtClean="0">
                <a:solidFill>
                  <a:srgbClr val="FF0000"/>
                </a:solidFill>
              </a:rPr>
              <a:t>1</a:t>
            </a:r>
            <a:r>
              <a:rPr kumimoji="1" lang="en-US" altLang="ja-JP" sz="2000" baseline="30000" dirty="0" smtClean="0">
                <a:solidFill>
                  <a:srgbClr val="FF0000"/>
                </a:solidFill>
              </a:rPr>
              <a:t>+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⇒ 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0</a:t>
            </a:r>
            <a:r>
              <a:rPr kumimoji="1" lang="en-US" altLang="ja-JP" sz="2000" baseline="-25000" dirty="0" smtClean="0">
                <a:solidFill>
                  <a:srgbClr val="FF0000"/>
                </a:solidFill>
              </a:rPr>
              <a:t>3</a:t>
            </a:r>
            <a:r>
              <a:rPr kumimoji="1" lang="en-US" altLang="ja-JP" sz="2000" baseline="30000" dirty="0" smtClean="0">
                <a:solidFill>
                  <a:srgbClr val="FF0000"/>
                </a:solidFill>
              </a:rPr>
              <a:t>+</a:t>
            </a:r>
            <a:endParaRPr kumimoji="1" lang="ja-JP" altLang="en-US" sz="2000" baseline="30000" dirty="0">
              <a:solidFill>
                <a:srgbClr val="FF0000"/>
              </a:solidFill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rot="5400000">
            <a:off x="196234" y="2912458"/>
            <a:ext cx="21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847870" y="1761020"/>
            <a:ext cx="159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E(0</a:t>
            </a:r>
            <a:r>
              <a:rPr lang="en-US" altLang="ja-JP" sz="2000" baseline="-25000" dirty="0" smtClean="0"/>
              <a:t>2</a:t>
            </a:r>
            <a:r>
              <a:rPr lang="en-US" altLang="ja-JP" sz="2000" baseline="30000" dirty="0" smtClean="0"/>
              <a:t>+</a:t>
            </a:r>
            <a:r>
              <a:rPr lang="en-US" altLang="ja-JP" sz="2000" dirty="0" smtClean="0"/>
              <a:t>) ( </a:t>
            </a:r>
            <a:r>
              <a:rPr lang="en-US" altLang="ja-JP" sz="2000" dirty="0" err="1" smtClean="0"/>
              <a:t>MeV</a:t>
            </a:r>
            <a:r>
              <a:rPr lang="en-US" altLang="ja-JP" sz="2000" dirty="0" smtClean="0"/>
              <a:t> )</a:t>
            </a:r>
            <a:endParaRPr kumimoji="1" lang="ja-JP" altLang="en-US" sz="2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60097" y="2689714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 smtClean="0"/>
              <a:t>10</a:t>
            </a:r>
            <a:r>
              <a:rPr kumimoji="1" lang="en-US" altLang="ja-JP" sz="2800" dirty="0" smtClean="0"/>
              <a:t>Be</a:t>
            </a:r>
            <a:endParaRPr kumimoji="1" lang="ja-JP" altLang="en-US" sz="28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0097" y="3380940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 smtClean="0"/>
              <a:t>10</a:t>
            </a:r>
            <a:r>
              <a:rPr kumimoji="1" lang="en-US" altLang="ja-JP" sz="2800" dirty="0" smtClean="0"/>
              <a:t>C</a:t>
            </a:r>
            <a:endParaRPr kumimoji="1" lang="ja-JP" altLang="en-US" sz="28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56299" y="266656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4</a:t>
            </a:r>
            <a:r>
              <a:rPr kumimoji="1" lang="en-US" altLang="ja-JP" sz="2800" dirty="0" smtClean="0"/>
              <a:t>.90 </a:t>
            </a:r>
            <a:endParaRPr kumimoji="1" lang="ja-JP" altLang="en-US" sz="28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48604" y="2146728"/>
            <a:ext cx="91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Theory</a:t>
            </a:r>
            <a:endParaRPr kumimoji="1" lang="ja-JP" altLang="en-US" sz="2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56299" y="338094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4</a:t>
            </a:r>
            <a:r>
              <a:rPr kumimoji="1" lang="en-US" altLang="ja-JP" sz="2800" dirty="0" smtClean="0"/>
              <a:t>.00 </a:t>
            </a:r>
            <a:endParaRPr kumimoji="1" lang="ja-JP" altLang="en-US" sz="28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561986" y="338094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2.73</a:t>
            </a:r>
            <a:r>
              <a:rPr kumimoji="1" lang="en-US" altLang="ja-JP" sz="2800" dirty="0" smtClean="0"/>
              <a:t> </a:t>
            </a:r>
            <a:endParaRPr kumimoji="1" lang="ja-JP" altLang="en-US" sz="28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561986" y="266656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2.66</a:t>
            </a:r>
            <a:r>
              <a:rPr kumimoji="1" lang="en-US" altLang="ja-JP" sz="2800" dirty="0" smtClean="0"/>
              <a:t> 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15645" y="338094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5.27</a:t>
            </a:r>
            <a:r>
              <a:rPr kumimoji="1" lang="en-US" altLang="ja-JP" sz="2800" dirty="0" smtClean="0">
                <a:solidFill>
                  <a:srgbClr val="0000FF"/>
                </a:solidFill>
              </a:rPr>
              <a:t> </a:t>
            </a:r>
            <a:endParaRPr kumimoji="1"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715645" y="266656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2.78</a:t>
            </a:r>
            <a:r>
              <a:rPr kumimoji="1" lang="en-US" altLang="ja-JP" sz="2800" dirty="0" smtClean="0">
                <a:solidFill>
                  <a:srgbClr val="0000FF"/>
                </a:solidFill>
              </a:rPr>
              <a:t> </a:t>
            </a:r>
            <a:endParaRPr kumimoji="1"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215843" y="266656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8.26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215843" y="338094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7.55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 rot="5400000">
            <a:off x="7849718" y="2889978"/>
            <a:ext cx="21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7500958" y="1761020"/>
            <a:ext cx="1444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M(IS) ( fm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)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584269" y="214672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0</a:t>
            </a:r>
            <a:r>
              <a:rPr kumimoji="1" lang="en-US" altLang="ja-JP" sz="2000" baseline="-25000" dirty="0" smtClean="0"/>
              <a:t>1</a:t>
            </a:r>
            <a:r>
              <a:rPr kumimoji="1" lang="en-US" altLang="ja-JP" sz="2000" baseline="30000" dirty="0" smtClean="0"/>
              <a:t>+</a:t>
            </a:r>
            <a:r>
              <a:rPr kumimoji="1" lang="en-US" altLang="ja-JP" sz="2000" dirty="0" smtClean="0"/>
              <a:t> </a:t>
            </a:r>
            <a:r>
              <a:rPr kumimoji="1" lang="ja-JP" altLang="en-US" sz="2000" dirty="0" smtClean="0"/>
              <a:t>⇒ </a:t>
            </a:r>
            <a:r>
              <a:rPr kumimoji="1" lang="en-US" altLang="ja-JP" sz="2000" dirty="0" smtClean="0"/>
              <a:t>0</a:t>
            </a:r>
            <a:r>
              <a:rPr kumimoji="1" lang="en-US" altLang="ja-JP" sz="2000" baseline="-25000" dirty="0" smtClean="0"/>
              <a:t>4</a:t>
            </a:r>
            <a:r>
              <a:rPr kumimoji="1" lang="en-US" altLang="ja-JP" sz="2000" baseline="30000" dirty="0" smtClean="0"/>
              <a:t>+</a:t>
            </a:r>
            <a:endParaRPr kumimoji="1" lang="ja-JP" altLang="en-US" sz="2000" baseline="300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728331" y="266656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4.00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728331" y="338094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2.90</a:t>
            </a:r>
            <a:r>
              <a:rPr kumimoji="1" lang="en-US" altLang="ja-JP" sz="2800" dirty="0" smtClean="0"/>
              <a:t> 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544" y="4714884"/>
            <a:ext cx="8262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1. All the strengths are comparable to or larger than M(IS)</a:t>
            </a:r>
            <a:r>
              <a:rPr kumimoji="1" lang="en-US" altLang="ja-JP" sz="2200" baseline="-25000" dirty="0" smtClean="0"/>
              <a:t>S.P. </a:t>
            </a:r>
            <a:r>
              <a:rPr kumimoji="1" lang="en-US" altLang="ja-JP" sz="2200" dirty="0" smtClean="0"/>
              <a:t>= 3.37 fm</a:t>
            </a:r>
            <a:r>
              <a:rPr kumimoji="1" lang="en-US" altLang="ja-JP" sz="2200" baseline="30000" dirty="0" smtClean="0"/>
              <a:t>2</a:t>
            </a:r>
            <a:endParaRPr kumimoji="1" lang="ja-JP" altLang="en-US" sz="2200" baseline="300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97814" y="1252823"/>
            <a:ext cx="37367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smtClean="0">
                <a:solidFill>
                  <a:srgbClr val="0000FF"/>
                </a:solidFill>
              </a:rPr>
              <a:t>Theoretical Prediction of M(IS)</a:t>
            </a:r>
            <a:r>
              <a:rPr lang="ja-JP" altLang="en-US" sz="2200" dirty="0" smtClean="0">
                <a:solidFill>
                  <a:srgbClr val="0000FF"/>
                </a:solidFill>
              </a:rPr>
              <a:t> </a:t>
            </a:r>
            <a:endParaRPr lang="en-US" altLang="ja-JP" sz="2200" dirty="0" smtClean="0">
              <a:solidFill>
                <a:srgbClr val="0000FF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64913" y="5781345"/>
            <a:ext cx="70407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smtClean="0"/>
              <a:t>2. M(IS) of </a:t>
            </a:r>
            <a:r>
              <a:rPr lang="en-US" altLang="ja-JP" sz="2200" dirty="0" smtClean="0">
                <a:solidFill>
                  <a:srgbClr val="0000FF"/>
                </a:solidFill>
              </a:rPr>
              <a:t>0</a:t>
            </a:r>
            <a:r>
              <a:rPr lang="en-US" altLang="ja-JP" sz="22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2200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200" dirty="0" smtClean="0">
                <a:solidFill>
                  <a:srgbClr val="0000FF"/>
                </a:solidFill>
              </a:rPr>
              <a:t> </a:t>
            </a:r>
            <a:r>
              <a:rPr lang="ja-JP" altLang="en-US" sz="2200" dirty="0">
                <a:solidFill>
                  <a:srgbClr val="0000FF"/>
                </a:solidFill>
                <a:sym typeface="Wingdings" panose="05000000000000000000" pitchFamily="2" charset="2"/>
              </a:rPr>
              <a:t>⇒</a:t>
            </a:r>
            <a:r>
              <a:rPr lang="en-US" altLang="ja-JP" sz="22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0</a:t>
            </a:r>
            <a:r>
              <a:rPr lang="en-US" altLang="ja-JP" sz="2200" baseline="-25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2</a:t>
            </a:r>
            <a:r>
              <a:rPr lang="en-US" altLang="ja-JP" sz="2200" baseline="30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+</a:t>
            </a:r>
            <a:r>
              <a:rPr lang="en-US" altLang="ja-JP" sz="22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2200" dirty="0" smtClean="0">
                <a:sym typeface="Wingdings" panose="05000000000000000000" pitchFamily="2" charset="2"/>
              </a:rPr>
              <a:t>is not charge-symmetric in </a:t>
            </a:r>
            <a:r>
              <a:rPr lang="en-US" altLang="ja-JP" sz="2200" baseline="30000" dirty="0" smtClean="0">
                <a:sym typeface="Wingdings" panose="05000000000000000000" pitchFamily="2" charset="2"/>
              </a:rPr>
              <a:t>10</a:t>
            </a:r>
            <a:r>
              <a:rPr lang="en-US" altLang="ja-JP" sz="2200" dirty="0" smtClean="0">
                <a:sym typeface="Wingdings" panose="05000000000000000000" pitchFamily="2" charset="2"/>
              </a:rPr>
              <a:t>Be and </a:t>
            </a:r>
            <a:r>
              <a:rPr lang="en-US" altLang="ja-JP" sz="2200" baseline="30000" dirty="0" smtClean="0">
                <a:sym typeface="Wingdings" panose="05000000000000000000" pitchFamily="2" charset="2"/>
              </a:rPr>
              <a:t>10</a:t>
            </a:r>
            <a:r>
              <a:rPr lang="en-US" altLang="ja-JP" sz="2200" dirty="0" smtClean="0">
                <a:sym typeface="Wingdings" panose="05000000000000000000" pitchFamily="2" charset="2"/>
              </a:rPr>
              <a:t>C</a:t>
            </a:r>
            <a:endParaRPr kumimoji="1" lang="ja-JP" altLang="en-US" sz="2200" dirty="0">
              <a:solidFill>
                <a:srgbClr val="FF0000"/>
              </a:solidFill>
            </a:endParaRPr>
          </a:p>
        </p:txBody>
      </p:sp>
      <p:sp>
        <p:nvSpPr>
          <p:cNvPr id="74" name="Oval 35"/>
          <p:cNvSpPr>
            <a:spLocks noChangeArrowheads="1"/>
          </p:cNvSpPr>
          <p:nvPr/>
        </p:nvSpPr>
        <p:spPr bwMode="auto">
          <a:xfrm>
            <a:off x="5572132" y="549892"/>
            <a:ext cx="1081327" cy="599728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5" name="Oval 40"/>
          <p:cNvSpPr>
            <a:spLocks noChangeArrowheads="1"/>
          </p:cNvSpPr>
          <p:nvPr/>
        </p:nvSpPr>
        <p:spPr bwMode="auto">
          <a:xfrm>
            <a:off x="5658990" y="60894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6" name="Oval 41"/>
          <p:cNvSpPr>
            <a:spLocks noChangeArrowheads="1"/>
          </p:cNvSpPr>
          <p:nvPr/>
        </p:nvSpPr>
        <p:spPr bwMode="auto">
          <a:xfrm>
            <a:off x="6091286" y="60894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7" name="Oval 49"/>
          <p:cNvSpPr>
            <a:spLocks noChangeArrowheads="1"/>
          </p:cNvSpPr>
          <p:nvPr/>
        </p:nvSpPr>
        <p:spPr bwMode="auto">
          <a:xfrm>
            <a:off x="8092784" y="523568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8" name="Oval 50"/>
          <p:cNvSpPr>
            <a:spLocks noChangeArrowheads="1"/>
          </p:cNvSpPr>
          <p:nvPr/>
        </p:nvSpPr>
        <p:spPr bwMode="auto">
          <a:xfrm>
            <a:off x="7588604" y="62675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9" name="Oval 51"/>
          <p:cNvSpPr>
            <a:spLocks noChangeArrowheads="1"/>
          </p:cNvSpPr>
          <p:nvPr/>
        </p:nvSpPr>
        <p:spPr bwMode="auto">
          <a:xfrm>
            <a:off x="8192796" y="62675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0" name="Text Box 52"/>
          <p:cNvSpPr txBox="1">
            <a:spLocks noChangeArrowheads="1"/>
          </p:cNvSpPr>
          <p:nvPr/>
        </p:nvSpPr>
        <p:spPr bwMode="auto">
          <a:xfrm>
            <a:off x="8263652" y="627514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</a:rPr>
              <a:t>6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81" name="Text Box 52"/>
          <p:cNvSpPr txBox="1">
            <a:spLocks noChangeArrowheads="1"/>
          </p:cNvSpPr>
          <p:nvPr/>
        </p:nvSpPr>
        <p:spPr bwMode="auto">
          <a:xfrm>
            <a:off x="7655913" y="627514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</a:rPr>
              <a:t>4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82" name="右矢印 81"/>
          <p:cNvSpPr/>
          <p:nvPr/>
        </p:nvSpPr>
        <p:spPr>
          <a:xfrm>
            <a:off x="6939441" y="595204"/>
            <a:ext cx="434098" cy="4276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7732372" y="-24"/>
            <a:ext cx="607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ja-JP" sz="2800" baseline="30000" dirty="0" smtClean="0">
                <a:solidFill>
                  <a:srgbClr val="FF0000"/>
                </a:solidFill>
              </a:rPr>
              <a:t>+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349400" y="1086194"/>
            <a:ext cx="1774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2hw Cluster ex.</a:t>
            </a:r>
            <a:endParaRPr kumimoji="1" lang="ja-JP" altLang="en-US" sz="2000" dirty="0"/>
          </a:p>
        </p:txBody>
      </p:sp>
      <p:sp>
        <p:nvSpPr>
          <p:cNvPr id="85" name="正方形/長方形 84"/>
          <p:cNvSpPr/>
          <p:nvPr/>
        </p:nvSpPr>
        <p:spPr>
          <a:xfrm>
            <a:off x="5933379" y="-24"/>
            <a:ext cx="607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2800" baseline="30000" dirty="0" smtClean="0">
                <a:solidFill>
                  <a:srgbClr val="FF0000"/>
                </a:solidFill>
              </a:rPr>
              <a:t>+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46744" y="5076085"/>
            <a:ext cx="80488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dirty="0" smtClean="0"/>
              <a:t>⇒ </a:t>
            </a:r>
            <a:r>
              <a:rPr lang="en-US" altLang="ja-JP" sz="2200" dirty="0" smtClean="0"/>
              <a:t>M(IS) is prominently enhanced for the </a:t>
            </a:r>
            <a:r>
              <a:rPr lang="en-US" altLang="ja-JP" sz="2200" dirty="0" smtClean="0">
                <a:solidFill>
                  <a:srgbClr val="FF0000"/>
                </a:solidFill>
              </a:rPr>
              <a:t>clusters’ relative excitation</a:t>
            </a:r>
            <a:r>
              <a:rPr kumimoji="1" lang="en-US" altLang="ja-JP" sz="2200" dirty="0" smtClean="0"/>
              <a:t>.</a:t>
            </a:r>
            <a:endParaRPr kumimoji="1" lang="ja-JP" altLang="en-US" sz="22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678450" y="411034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MO EX.</a:t>
            </a:r>
            <a:endParaRPr kumimoji="1" lang="en-US" altLang="ja-JP" sz="2400" dirty="0" smtClean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715272" y="411034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MO EX.</a:t>
            </a:r>
            <a:endParaRPr kumimoji="1" lang="en-US" altLang="ja-JP" sz="2400" dirty="0" smtClean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929322" y="4110343"/>
            <a:ext cx="1514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Cluster EX.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50825" y="214313"/>
            <a:ext cx="1281120" cy="40011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solidFill>
                  <a:srgbClr val="0000FF"/>
                </a:solidFill>
              </a:rPr>
              <a:t>Summary</a:t>
            </a:r>
            <a:endParaRPr lang="en-US" altLang="ja-JP" sz="2000" dirty="0">
              <a:solidFill>
                <a:srgbClr val="0000FF"/>
              </a:solidFill>
            </a:endParaRP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250825" y="1703088"/>
            <a:ext cx="1040670" cy="40011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solidFill>
                  <a:srgbClr val="0000FF"/>
                </a:solidFill>
              </a:rPr>
              <a:t>Results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323850" y="785813"/>
            <a:ext cx="853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/>
              <a:t>We have investigated the structure changes of the two-center systems </a:t>
            </a:r>
          </a:p>
          <a:p>
            <a:pPr eaLnBrk="1" hangingPunct="1"/>
            <a:r>
              <a:rPr lang="en-US" altLang="ja-JP" sz="2000" dirty="0" smtClean="0"/>
              <a:t>and the enhancement of the IS monopole transition.  </a:t>
            </a:r>
            <a:endParaRPr lang="en-US" altLang="ja-JP" sz="2000" dirty="0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14313" y="2230860"/>
            <a:ext cx="8462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00FF"/>
                </a:solidFill>
              </a:rPr>
              <a:t>1</a:t>
            </a:r>
            <a:r>
              <a:rPr lang="en-US" altLang="ja-JP" dirty="0" smtClean="0">
                <a:solidFill>
                  <a:srgbClr val="0000FF"/>
                </a:solidFill>
              </a:rPr>
              <a:t>. Chemical bonding structure and M(IS) transition in </a:t>
            </a:r>
            <a:r>
              <a:rPr lang="en-US" altLang="ja-JP" baseline="30000" dirty="0" smtClean="0">
                <a:solidFill>
                  <a:srgbClr val="0000FF"/>
                </a:solidFill>
              </a:rPr>
              <a:t>10</a:t>
            </a:r>
            <a:r>
              <a:rPr lang="en-US" altLang="ja-JP" dirty="0" smtClean="0">
                <a:solidFill>
                  <a:srgbClr val="0000FF"/>
                </a:solidFill>
              </a:rPr>
              <a:t>Be</a:t>
            </a:r>
            <a:endParaRPr lang="ja-JP" altLang="en-US" baseline="30000" dirty="0">
              <a:solidFill>
                <a:srgbClr val="0000FF"/>
              </a:solidFill>
            </a:endParaRP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14281" y="3429000"/>
            <a:ext cx="7895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00FF"/>
                </a:solidFill>
              </a:rPr>
              <a:t>2. </a:t>
            </a:r>
            <a:r>
              <a:rPr lang="en-US" altLang="ja-JP" dirty="0" smtClean="0">
                <a:solidFill>
                  <a:srgbClr val="0000FF"/>
                </a:solidFill>
              </a:rPr>
              <a:t>Analysis of the mirror system, </a:t>
            </a:r>
            <a:r>
              <a:rPr lang="en-US" altLang="ja-JP" baseline="30000" dirty="0" smtClean="0">
                <a:solidFill>
                  <a:srgbClr val="0000FF"/>
                </a:solidFill>
              </a:rPr>
              <a:t>10</a:t>
            </a:r>
            <a:r>
              <a:rPr lang="en-US" altLang="ja-JP" dirty="0" smtClean="0">
                <a:solidFill>
                  <a:srgbClr val="0000FF"/>
                </a:solidFill>
              </a:rPr>
              <a:t>Be and </a:t>
            </a:r>
            <a:r>
              <a:rPr lang="en-US" altLang="ja-JP" baseline="30000" dirty="0" smtClean="0">
                <a:solidFill>
                  <a:srgbClr val="0000FF"/>
                </a:solidFill>
              </a:rPr>
              <a:t>10</a:t>
            </a:r>
            <a:r>
              <a:rPr lang="en-US" altLang="ja-JP" dirty="0" smtClean="0">
                <a:solidFill>
                  <a:srgbClr val="0000FF"/>
                </a:solidFill>
              </a:rPr>
              <a:t>C</a:t>
            </a:r>
            <a:endParaRPr lang="en-US" altLang="ja-JP" dirty="0">
              <a:solidFill>
                <a:srgbClr val="0000FF"/>
              </a:solidFill>
            </a:endParaRPr>
          </a:p>
        </p:txBody>
      </p:sp>
      <p:sp>
        <p:nvSpPr>
          <p:cNvPr id="12300" name="Text Box 7"/>
          <p:cNvSpPr txBox="1">
            <a:spLocks noChangeArrowheads="1"/>
          </p:cNvSpPr>
          <p:nvPr/>
        </p:nvSpPr>
        <p:spPr bwMode="auto">
          <a:xfrm>
            <a:off x="428625" y="2963958"/>
            <a:ext cx="835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② </a:t>
            </a:r>
            <a:r>
              <a:rPr lang="en-US" altLang="ja-JP" dirty="0" smtClean="0"/>
              <a:t>IS monopole transition has a strong </a:t>
            </a:r>
            <a:r>
              <a:rPr lang="en-US" altLang="ja-JP" dirty="0" smtClean="0">
                <a:solidFill>
                  <a:srgbClr val="FF0000"/>
                </a:solidFill>
              </a:rPr>
              <a:t>responsibility for the cluster excitation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12301" name="テキスト ボックス 12"/>
          <p:cNvSpPr txBox="1">
            <a:spLocks noChangeArrowheads="1"/>
          </p:cNvSpPr>
          <p:nvPr/>
        </p:nvSpPr>
        <p:spPr bwMode="auto">
          <a:xfrm>
            <a:off x="2279933" y="142852"/>
            <a:ext cx="6506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M. Ito and K. Ikeda, Rep. on </a:t>
            </a:r>
            <a:r>
              <a:rPr lang="en-US" altLang="ja-JP" dirty="0" err="1" smtClean="0"/>
              <a:t>Prog</a:t>
            </a:r>
            <a:r>
              <a:rPr lang="en-US" altLang="ja-JP" dirty="0" smtClean="0"/>
              <a:t>. in Phys., 77 096301 (2014)</a:t>
            </a:r>
            <a:endParaRPr lang="ja-JP" altLang="en-US" dirty="0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28596" y="2571744"/>
            <a:ext cx="835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① </a:t>
            </a:r>
            <a:r>
              <a:rPr lang="en-US" altLang="ja-JP" dirty="0" smtClean="0"/>
              <a:t>Wide variety appears by the combination of </a:t>
            </a:r>
            <a:r>
              <a:rPr lang="en-US" altLang="ja-JP" dirty="0" smtClean="0">
                <a:solidFill>
                  <a:srgbClr val="FF0000"/>
                </a:solidFill>
              </a:rPr>
              <a:t>cluster-core and excess-nucleons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57128" y="3800440"/>
            <a:ext cx="835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① </a:t>
            </a:r>
            <a:r>
              <a:rPr lang="en-US" altLang="ja-JP" dirty="0" smtClean="0"/>
              <a:t>Suppression of the Coulomb shift</a:t>
            </a:r>
            <a:endParaRPr lang="en-US" altLang="ja-JP" dirty="0"/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655464" y="5354854"/>
            <a:ext cx="7702750" cy="70788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Analysis of the mirror system will give an important information on </a:t>
            </a:r>
          </a:p>
          <a:p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the spatially extended cluster structure in the excited state</a:t>
            </a:r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667262" y="4966962"/>
            <a:ext cx="54169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itchFamily="34" charset="0"/>
                <a:cs typeface="Arial" pitchFamily="34" charset="0"/>
              </a:rPr>
              <a:t>⇒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Asymmetry in the 0</a:t>
            </a:r>
            <a:r>
              <a:rPr lang="en-US" altLang="ja-JP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altLang="ja-JP" baseline="30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ja-JP" altLang="en-US" dirty="0" smtClean="0">
                <a:latin typeface="Arial" pitchFamily="34" charset="0"/>
                <a:cs typeface="Arial" pitchFamily="34" charset="0"/>
              </a:rPr>
              <a:t>⇒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altLang="ja-JP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altLang="ja-JP" baseline="30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transition is predicted</a:t>
            </a:r>
            <a:endParaRPr lang="en-US" altLang="ja-JP" dirty="0">
              <a:latin typeface="Arial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57158" y="4621838"/>
            <a:ext cx="87868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eaLnBrk="1" hangingPunct="1"/>
            <a:r>
              <a:rPr lang="ja-JP" altLang="en-US" dirty="0" smtClean="0"/>
              <a:t>② </a:t>
            </a:r>
            <a:r>
              <a:rPr lang="en-US" altLang="ja-JP" dirty="0" smtClean="0"/>
              <a:t>Monopole transition </a:t>
            </a:r>
            <a:endParaRPr lang="en-US" altLang="ja-JP" dirty="0"/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683568" y="4196534"/>
            <a:ext cx="7391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itchFamily="34" charset="0"/>
                <a:cs typeface="Arial" pitchFamily="34" charset="0"/>
              </a:rPr>
              <a:t>⇒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Suppression occur in the cluster state (Spatially extended structure)</a:t>
            </a:r>
            <a:endParaRPr lang="en-US" altLang="ja-JP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14348" y="6234134"/>
            <a:ext cx="6786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cf</a:t>
            </a:r>
            <a:r>
              <a:rPr lang="en-US" altLang="ja-JP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ja-JP" sz="20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ja-JP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C-</a:t>
            </a:r>
            <a:r>
              <a:rPr lang="en-US" altLang="ja-JP" sz="20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ja-JP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He, by T. </a:t>
            </a:r>
            <a:r>
              <a:rPr lang="en-US" altLang="ja-JP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Myo</a:t>
            </a:r>
            <a:r>
              <a:rPr lang="en-US" altLang="ja-JP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K. Kato,PTEP2014,083D01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63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o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14688" y="928688"/>
            <a:ext cx="5859462" cy="5813425"/>
          </a:xfrm>
          <a:noFill/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0663" y="1341438"/>
            <a:ext cx="3375025" cy="101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Molecular structures will </a:t>
            </a:r>
          </a:p>
          <a:p>
            <a:r>
              <a:rPr lang="en-US" altLang="ja-JP" sz="2000"/>
              <a:t>appear close to the </a:t>
            </a:r>
          </a:p>
          <a:p>
            <a:r>
              <a:rPr lang="en-US" altLang="ja-JP" sz="2000"/>
              <a:t>respective cluster threshold.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584575" y="3929063"/>
            <a:ext cx="240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ja-JP" sz="2000"/>
              <a:t>α</a:t>
            </a:r>
            <a:r>
              <a:rPr lang="en-US" altLang="ja-JP" sz="2000"/>
              <a:t>-Particle</a:t>
            </a:r>
            <a:r>
              <a:rPr lang="ja-JP" altLang="en-US" sz="2000"/>
              <a:t> ⇒ </a:t>
            </a:r>
            <a:r>
              <a:rPr lang="en-US" altLang="ja-JP" sz="2000"/>
              <a:t>Stable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492500" y="5340350"/>
            <a:ext cx="3079750" cy="739775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>
                <a:solidFill>
                  <a:srgbClr val="0000FF"/>
                </a:solidFill>
              </a:rPr>
              <a:t>Systematic Appearance</a:t>
            </a:r>
          </a:p>
          <a:p>
            <a:r>
              <a:rPr lang="en-US" altLang="ja-JP" sz="2000">
                <a:solidFill>
                  <a:srgbClr val="0000FF"/>
                </a:solidFill>
              </a:rPr>
              <a:t>of </a:t>
            </a:r>
            <a:r>
              <a:rPr lang="en-US" altLang="ja-JP" sz="200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altLang="ja-JP" sz="2000">
                <a:solidFill>
                  <a:srgbClr val="0000FF"/>
                </a:solidFill>
              </a:rPr>
              <a:t> cluster structures</a:t>
            </a: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4772025" y="4760913"/>
            <a:ext cx="0" cy="5032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656013" y="4332288"/>
            <a:ext cx="2157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 </a:t>
            </a:r>
            <a:r>
              <a:rPr lang="en-US" altLang="ja-JP" sz="2000" baseline="30000"/>
              <a:t>3</a:t>
            </a:r>
            <a:r>
              <a:rPr lang="en-US" altLang="ja-JP" sz="2000"/>
              <a:t>H+p </a:t>
            </a:r>
            <a:r>
              <a:rPr lang="ja-JP" altLang="en-US" sz="2000"/>
              <a:t>～ </a:t>
            </a:r>
            <a:r>
              <a:rPr lang="en-US" altLang="ja-JP" sz="2000"/>
              <a:t>20 MeV 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323850" y="295275"/>
            <a:ext cx="3570288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0000FF"/>
                </a:solidFill>
              </a:rPr>
              <a:t>Cluster structures in 4N nuclei</a:t>
            </a: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6629400" y="214313"/>
            <a:ext cx="1800225" cy="3698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IKEDA Diagram</a:t>
            </a:r>
          </a:p>
        </p:txBody>
      </p:sp>
      <p:sp>
        <p:nvSpPr>
          <p:cNvPr id="5130" name="テキスト ボックス 10"/>
          <p:cNvSpPr txBox="1">
            <a:spLocks noChangeArrowheads="1"/>
          </p:cNvSpPr>
          <p:nvPr/>
        </p:nvSpPr>
        <p:spPr bwMode="auto">
          <a:xfrm>
            <a:off x="142875" y="1019175"/>
            <a:ext cx="2827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u="sng">
                <a:solidFill>
                  <a:srgbClr val="0000FF"/>
                </a:solidFill>
              </a:rPr>
              <a:t>Ikeda’s Threshold rules</a:t>
            </a:r>
            <a:endParaRPr lang="ja-JP" altLang="en-US" sz="2000" u="sng">
              <a:solidFill>
                <a:srgbClr val="0000FF"/>
              </a:solidFill>
            </a:endParaRPr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787400" y="4076700"/>
            <a:ext cx="900113" cy="53975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787400" y="4603750"/>
            <a:ext cx="900113" cy="53975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1147763" y="4291013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Oval 31"/>
          <p:cNvSpPr>
            <a:spLocks noChangeArrowheads="1"/>
          </p:cNvSpPr>
          <p:nvPr/>
        </p:nvSpPr>
        <p:spPr bwMode="auto">
          <a:xfrm>
            <a:off x="642938" y="4291013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Oval 25"/>
          <p:cNvSpPr>
            <a:spLocks noChangeArrowheads="1"/>
          </p:cNvSpPr>
          <p:nvPr/>
        </p:nvSpPr>
        <p:spPr bwMode="auto">
          <a:xfrm>
            <a:off x="1552575" y="5514975"/>
            <a:ext cx="606425" cy="496888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935038" y="5514975"/>
            <a:ext cx="606425" cy="490538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285750" y="5514975"/>
            <a:ext cx="639763" cy="496888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Oval 26"/>
          <p:cNvSpPr>
            <a:spLocks noChangeArrowheads="1"/>
          </p:cNvSpPr>
          <p:nvPr/>
        </p:nvSpPr>
        <p:spPr bwMode="auto">
          <a:xfrm>
            <a:off x="557213" y="5429250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1222375" y="5429250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538163" y="2928938"/>
            <a:ext cx="1390650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Be isotopes</a:t>
            </a:r>
            <a:endParaRPr lang="ja-JP" altLang="en-US"/>
          </a:p>
        </p:txBody>
      </p:sp>
      <p:sp>
        <p:nvSpPr>
          <p:cNvPr id="22" name="テキスト ボックス 21"/>
          <p:cNvSpPr txBox="1">
            <a:spLocks noChangeArrowheads="1"/>
          </p:cNvSpPr>
          <p:nvPr/>
        </p:nvSpPr>
        <p:spPr bwMode="auto">
          <a:xfrm>
            <a:off x="134938" y="3429000"/>
            <a:ext cx="30930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Molecular Orbital </a:t>
            </a:r>
            <a:r>
              <a:rPr lang="en-US" altLang="ja-JP" dirty="0" smtClean="0"/>
              <a:t>(MO) picture</a:t>
            </a:r>
            <a:endParaRPr lang="ja-JP" altLang="en-US" dirty="0"/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2000250" y="4286250"/>
            <a:ext cx="642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FF"/>
                </a:solidFill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lang="en-US" altLang="ja-JP" sz="2400" baseline="30000" dirty="0">
                <a:solidFill>
                  <a:srgbClr val="0000FF"/>
                </a:solidFill>
              </a:rPr>
              <a:t>―</a:t>
            </a:r>
            <a:endParaRPr lang="en-US" altLang="ja-JP" sz="2400" dirty="0">
              <a:solidFill>
                <a:srgbClr val="0000FF"/>
              </a:solidFill>
            </a:endParaRP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2143125" y="5500688"/>
            <a:ext cx="627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 </a:t>
            </a:r>
            <a:r>
              <a:rPr lang="en-US" altLang="ja-JP" sz="2400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altLang="ja-JP" sz="2400" baseline="3000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altLang="ja-JP" sz="2400" baseline="30000">
                <a:solidFill>
                  <a:srgbClr val="0000FF"/>
                </a:solidFill>
              </a:rPr>
              <a:t>+</a:t>
            </a:r>
            <a:endParaRPr lang="en-US" altLang="ja-JP" sz="2400">
              <a:solidFill>
                <a:srgbClr val="0000FF"/>
              </a:solidFill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63513" y="6345238"/>
            <a:ext cx="6818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The</a:t>
            </a:r>
            <a:r>
              <a:rPr lang="ja-JP" altLang="en-US" dirty="0"/>
              <a:t> </a:t>
            </a:r>
            <a:r>
              <a:rPr lang="en-US" altLang="ja-JP" dirty="0" smtClean="0"/>
              <a:t>MO model</a:t>
            </a:r>
            <a:r>
              <a:rPr lang="ja-JP" altLang="en-US" dirty="0"/>
              <a:t> </a:t>
            </a:r>
            <a:r>
              <a:rPr lang="en-US" altLang="ja-JP" dirty="0" smtClean="0"/>
              <a:t>gives one of standard picture in the </a:t>
            </a:r>
            <a:r>
              <a:rPr lang="en-US" altLang="ja-JP" dirty="0" smtClean="0">
                <a:solidFill>
                  <a:srgbClr val="FF0000"/>
                </a:solidFill>
              </a:rPr>
              <a:t>low-lying structure 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28"/>
          <p:cNvSpPr txBox="1">
            <a:spLocks noChangeArrowheads="1"/>
          </p:cNvSpPr>
          <p:nvPr/>
        </p:nvSpPr>
        <p:spPr bwMode="auto">
          <a:xfrm>
            <a:off x="214313" y="142875"/>
            <a:ext cx="3273653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solidFill>
                  <a:srgbClr val="0000FF"/>
                </a:solidFill>
              </a:rPr>
              <a:t>Extension of the MO model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23528" y="631366"/>
            <a:ext cx="8231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Research subject: Structure changes beyond MO in the highly excited states</a:t>
            </a:r>
            <a:endParaRPr kumimoji="1" lang="en-US" altLang="ja-JP" sz="2000" dirty="0" smtClean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281068" y="1171502"/>
            <a:ext cx="758265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Extension of the MO model is important on the wide structure changes</a:t>
            </a:r>
          </a:p>
        </p:txBody>
      </p:sp>
      <p:sp>
        <p:nvSpPr>
          <p:cNvPr id="113" name="屈折矢印 112"/>
          <p:cNvSpPr/>
          <p:nvPr/>
        </p:nvSpPr>
        <p:spPr>
          <a:xfrm rot="5400000">
            <a:off x="750067" y="1006035"/>
            <a:ext cx="357190" cy="57150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Oval 107"/>
          <p:cNvSpPr>
            <a:spLocks noChangeArrowheads="1"/>
          </p:cNvSpPr>
          <p:nvPr/>
        </p:nvSpPr>
        <p:spPr bwMode="auto">
          <a:xfrm>
            <a:off x="6142038" y="3214757"/>
            <a:ext cx="808037" cy="81915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" name="Text Box 28"/>
          <p:cNvSpPr txBox="1">
            <a:spLocks noChangeArrowheads="1"/>
          </p:cNvSpPr>
          <p:nvPr/>
        </p:nvSpPr>
        <p:spPr bwMode="auto">
          <a:xfrm>
            <a:off x="142844" y="1885882"/>
            <a:ext cx="6047361" cy="400110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Generalized Two-center Cluster Model (Example of </a:t>
            </a:r>
            <a:r>
              <a:rPr lang="en-US" altLang="ja-JP" sz="2000" baseline="30000" dirty="0">
                <a:solidFill>
                  <a:srgbClr val="0000FF"/>
                </a:solidFill>
              </a:rPr>
              <a:t>10</a:t>
            </a:r>
            <a:r>
              <a:rPr lang="en-US" altLang="ja-JP" sz="2000" dirty="0">
                <a:solidFill>
                  <a:srgbClr val="0000FF"/>
                </a:solidFill>
              </a:rPr>
              <a:t>Be)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97" name="Text Box 29"/>
          <p:cNvSpPr txBox="1">
            <a:spLocks noChangeArrowheads="1"/>
          </p:cNvSpPr>
          <p:nvPr/>
        </p:nvSpPr>
        <p:spPr bwMode="auto">
          <a:xfrm>
            <a:off x="468313" y="4262498"/>
            <a:ext cx="565988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 dirty="0" smtClean="0">
                <a:solidFill>
                  <a:srgbClr val="0000FF"/>
                </a:solidFill>
              </a:rPr>
              <a:t>Combination of M.O</a:t>
            </a:r>
            <a:r>
              <a:rPr lang="en-US" altLang="ja-JP" u="sng" dirty="0">
                <a:solidFill>
                  <a:srgbClr val="0000FF"/>
                </a:solidFill>
              </a:rPr>
              <a:t>. and </a:t>
            </a:r>
            <a:r>
              <a:rPr lang="en-US" altLang="ja-JP" u="sng" dirty="0" err="1" smtClean="0">
                <a:solidFill>
                  <a:srgbClr val="0000FF"/>
                </a:solidFill>
              </a:rPr>
              <a:t>Dimer</a:t>
            </a:r>
            <a:r>
              <a:rPr lang="en-US" altLang="ja-JP" u="sng" dirty="0" smtClean="0">
                <a:solidFill>
                  <a:srgbClr val="0000FF"/>
                </a:solidFill>
              </a:rPr>
              <a:t> channels :ROP77 (2015)</a:t>
            </a:r>
            <a:endParaRPr lang="en-US" altLang="ja-JP" u="sng" dirty="0">
              <a:solidFill>
                <a:srgbClr val="0000FF"/>
              </a:solidFill>
            </a:endParaRPr>
          </a:p>
        </p:txBody>
      </p:sp>
      <p:sp>
        <p:nvSpPr>
          <p:cNvPr id="98" name="Oval 32"/>
          <p:cNvSpPr>
            <a:spLocks noChangeArrowheads="1"/>
          </p:cNvSpPr>
          <p:nvPr/>
        </p:nvSpPr>
        <p:spPr bwMode="auto">
          <a:xfrm>
            <a:off x="1762125" y="5167373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" name="Oval 33"/>
          <p:cNvSpPr>
            <a:spLocks noChangeArrowheads="1"/>
          </p:cNvSpPr>
          <p:nvPr/>
        </p:nvSpPr>
        <p:spPr bwMode="auto">
          <a:xfrm>
            <a:off x="2314575" y="5176898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" name="Oval 34"/>
          <p:cNvSpPr>
            <a:spLocks noChangeArrowheads="1"/>
          </p:cNvSpPr>
          <p:nvPr/>
        </p:nvSpPr>
        <p:spPr bwMode="auto">
          <a:xfrm>
            <a:off x="1906588" y="4968935"/>
            <a:ext cx="246062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" name="Oval 35"/>
          <p:cNvSpPr>
            <a:spLocks noChangeArrowheads="1"/>
          </p:cNvSpPr>
          <p:nvPr/>
        </p:nvSpPr>
        <p:spPr bwMode="auto">
          <a:xfrm>
            <a:off x="1906588" y="5464235"/>
            <a:ext cx="246062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" name="Oval 36"/>
          <p:cNvSpPr>
            <a:spLocks noChangeArrowheads="1"/>
          </p:cNvSpPr>
          <p:nvPr/>
        </p:nvSpPr>
        <p:spPr bwMode="auto">
          <a:xfrm>
            <a:off x="2462213" y="4968935"/>
            <a:ext cx="246062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" name="Oval 37"/>
          <p:cNvSpPr>
            <a:spLocks noChangeArrowheads="1"/>
          </p:cNvSpPr>
          <p:nvPr/>
        </p:nvSpPr>
        <p:spPr bwMode="auto">
          <a:xfrm>
            <a:off x="2462213" y="5464235"/>
            <a:ext cx="246062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" name="Oval 38"/>
          <p:cNvSpPr>
            <a:spLocks noChangeArrowheads="1"/>
          </p:cNvSpPr>
          <p:nvPr/>
        </p:nvSpPr>
        <p:spPr bwMode="auto">
          <a:xfrm>
            <a:off x="1979613" y="4908610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" name="Oval 39"/>
          <p:cNvSpPr>
            <a:spLocks noChangeArrowheads="1"/>
          </p:cNvSpPr>
          <p:nvPr/>
        </p:nvSpPr>
        <p:spPr bwMode="auto">
          <a:xfrm>
            <a:off x="2511425" y="4908610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" name="Text Box 40"/>
          <p:cNvSpPr txBox="1">
            <a:spLocks noChangeArrowheads="1"/>
          </p:cNvSpPr>
          <p:nvPr/>
        </p:nvSpPr>
        <p:spPr bwMode="auto">
          <a:xfrm>
            <a:off x="2843213" y="4860985"/>
            <a:ext cx="863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6600"/>
              <a:t>+</a:t>
            </a:r>
          </a:p>
        </p:txBody>
      </p:sp>
      <p:sp>
        <p:nvSpPr>
          <p:cNvPr id="107" name="Text Box 41"/>
          <p:cNvSpPr txBox="1">
            <a:spLocks noChangeArrowheads="1"/>
          </p:cNvSpPr>
          <p:nvPr/>
        </p:nvSpPr>
        <p:spPr bwMode="auto">
          <a:xfrm>
            <a:off x="4897438" y="4860985"/>
            <a:ext cx="863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6600"/>
              <a:t>+</a:t>
            </a:r>
          </a:p>
        </p:txBody>
      </p:sp>
      <p:sp>
        <p:nvSpPr>
          <p:cNvPr id="108" name="Text Box 42"/>
          <p:cNvSpPr txBox="1">
            <a:spLocks noChangeArrowheads="1"/>
          </p:cNvSpPr>
          <p:nvPr/>
        </p:nvSpPr>
        <p:spPr bwMode="auto">
          <a:xfrm>
            <a:off x="7164388" y="4405373"/>
            <a:ext cx="898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0"/>
              <a:t>...</a:t>
            </a:r>
          </a:p>
        </p:txBody>
      </p:sp>
      <p:sp>
        <p:nvSpPr>
          <p:cNvPr id="109" name="Oval 43"/>
          <p:cNvSpPr>
            <a:spLocks noChangeArrowheads="1"/>
          </p:cNvSpPr>
          <p:nvPr/>
        </p:nvSpPr>
        <p:spPr bwMode="auto">
          <a:xfrm>
            <a:off x="3875088" y="5151498"/>
            <a:ext cx="517525" cy="546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" name="Oval 44"/>
          <p:cNvSpPr>
            <a:spLocks noChangeArrowheads="1"/>
          </p:cNvSpPr>
          <p:nvPr/>
        </p:nvSpPr>
        <p:spPr bwMode="auto">
          <a:xfrm>
            <a:off x="4379913" y="5161023"/>
            <a:ext cx="517525" cy="546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4" name="Oval 45"/>
          <p:cNvSpPr>
            <a:spLocks noChangeArrowheads="1"/>
          </p:cNvSpPr>
          <p:nvPr/>
        </p:nvSpPr>
        <p:spPr bwMode="auto">
          <a:xfrm>
            <a:off x="4019550" y="4937185"/>
            <a:ext cx="241300" cy="511175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5" name="Oval 46"/>
          <p:cNvSpPr>
            <a:spLocks noChangeArrowheads="1"/>
          </p:cNvSpPr>
          <p:nvPr/>
        </p:nvSpPr>
        <p:spPr bwMode="auto">
          <a:xfrm>
            <a:off x="4019550" y="5448360"/>
            <a:ext cx="241300" cy="511175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" name="Oval 47"/>
          <p:cNvSpPr>
            <a:spLocks noChangeArrowheads="1"/>
          </p:cNvSpPr>
          <p:nvPr/>
        </p:nvSpPr>
        <p:spPr bwMode="auto">
          <a:xfrm>
            <a:off x="4478338" y="5257860"/>
            <a:ext cx="320675" cy="339725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" name="Oval 48"/>
          <p:cNvSpPr>
            <a:spLocks noChangeArrowheads="1"/>
          </p:cNvSpPr>
          <p:nvPr/>
        </p:nvSpPr>
        <p:spPr bwMode="auto">
          <a:xfrm>
            <a:off x="4092575" y="4887973"/>
            <a:ext cx="120650" cy="1285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" name="Oval 49"/>
          <p:cNvSpPr>
            <a:spLocks noChangeArrowheads="1"/>
          </p:cNvSpPr>
          <p:nvPr/>
        </p:nvSpPr>
        <p:spPr bwMode="auto">
          <a:xfrm>
            <a:off x="4575175" y="5365810"/>
            <a:ext cx="120650" cy="1285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9" name="Oval 50"/>
          <p:cNvSpPr>
            <a:spLocks noChangeArrowheads="1"/>
          </p:cNvSpPr>
          <p:nvPr/>
        </p:nvSpPr>
        <p:spPr bwMode="auto">
          <a:xfrm>
            <a:off x="5905500" y="5167373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" name="Oval 51"/>
          <p:cNvSpPr>
            <a:spLocks noChangeArrowheads="1"/>
          </p:cNvSpPr>
          <p:nvPr/>
        </p:nvSpPr>
        <p:spPr bwMode="auto">
          <a:xfrm>
            <a:off x="6400800" y="5176898"/>
            <a:ext cx="528638" cy="5286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1" name="Oval 52"/>
          <p:cNvSpPr>
            <a:spLocks noChangeArrowheads="1"/>
          </p:cNvSpPr>
          <p:nvPr/>
        </p:nvSpPr>
        <p:spPr bwMode="auto">
          <a:xfrm>
            <a:off x="6537325" y="4897498"/>
            <a:ext cx="246063" cy="495300"/>
          </a:xfrm>
          <a:prstGeom prst="ellipse">
            <a:avLst/>
          </a:prstGeom>
          <a:solidFill>
            <a:srgbClr val="CCFFCC"/>
          </a:solidFill>
          <a:ln w="222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" name="Oval 53"/>
          <p:cNvSpPr>
            <a:spLocks noChangeArrowheads="1"/>
          </p:cNvSpPr>
          <p:nvPr/>
        </p:nvSpPr>
        <p:spPr bwMode="auto">
          <a:xfrm>
            <a:off x="6537325" y="5464235"/>
            <a:ext cx="246063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" name="Oval 54"/>
          <p:cNvSpPr>
            <a:spLocks noChangeArrowheads="1"/>
          </p:cNvSpPr>
          <p:nvPr/>
        </p:nvSpPr>
        <p:spPr bwMode="auto">
          <a:xfrm rot="5400000">
            <a:off x="6790531" y="5196742"/>
            <a:ext cx="246063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" name="Oval 55"/>
          <p:cNvSpPr>
            <a:spLocks noChangeArrowheads="1"/>
          </p:cNvSpPr>
          <p:nvPr/>
        </p:nvSpPr>
        <p:spPr bwMode="auto">
          <a:xfrm rot="5400000">
            <a:off x="6287293" y="5196742"/>
            <a:ext cx="246063" cy="49530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5" name="Oval 56"/>
          <p:cNvSpPr>
            <a:spLocks noChangeArrowheads="1"/>
          </p:cNvSpPr>
          <p:nvPr/>
        </p:nvSpPr>
        <p:spPr bwMode="auto">
          <a:xfrm>
            <a:off x="6577013" y="4837173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" name="Oval 57"/>
          <p:cNvSpPr>
            <a:spLocks noChangeArrowheads="1"/>
          </p:cNvSpPr>
          <p:nvPr/>
        </p:nvSpPr>
        <p:spPr bwMode="auto">
          <a:xfrm rot="5400000">
            <a:off x="7081838" y="5392798"/>
            <a:ext cx="123825" cy="1238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" name="Text Box 65"/>
          <p:cNvSpPr txBox="1">
            <a:spLocks noChangeArrowheads="1"/>
          </p:cNvSpPr>
          <p:nvPr/>
        </p:nvSpPr>
        <p:spPr bwMode="auto">
          <a:xfrm>
            <a:off x="1331913" y="5213410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FF3300"/>
                </a:solidFill>
              </a:rPr>
              <a:t>C1</a:t>
            </a:r>
          </a:p>
        </p:txBody>
      </p:sp>
      <p:sp>
        <p:nvSpPr>
          <p:cNvPr id="128" name="Text Box 66"/>
          <p:cNvSpPr txBox="1">
            <a:spLocks noChangeArrowheads="1"/>
          </p:cNvSpPr>
          <p:nvPr/>
        </p:nvSpPr>
        <p:spPr bwMode="auto">
          <a:xfrm>
            <a:off x="3419475" y="5202298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FF3300"/>
                </a:solidFill>
              </a:rPr>
              <a:t>C2</a:t>
            </a:r>
          </a:p>
        </p:txBody>
      </p:sp>
      <p:sp>
        <p:nvSpPr>
          <p:cNvPr id="129" name="Text Box 67"/>
          <p:cNvSpPr txBox="1">
            <a:spLocks noChangeArrowheads="1"/>
          </p:cNvSpPr>
          <p:nvPr/>
        </p:nvSpPr>
        <p:spPr bwMode="auto">
          <a:xfrm>
            <a:off x="5430838" y="5202298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FF3300"/>
                </a:solidFill>
              </a:rPr>
              <a:t>C3</a:t>
            </a:r>
          </a:p>
        </p:txBody>
      </p:sp>
      <p:sp>
        <p:nvSpPr>
          <p:cNvPr id="130" name="Rectangle 69"/>
          <p:cNvSpPr>
            <a:spLocks noChangeArrowheads="1"/>
          </p:cNvSpPr>
          <p:nvPr/>
        </p:nvSpPr>
        <p:spPr bwMode="auto">
          <a:xfrm>
            <a:off x="539750" y="5094348"/>
            <a:ext cx="833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Symbol" pitchFamily="18" charset="2"/>
              </a:rPr>
              <a:t>Y =</a:t>
            </a:r>
          </a:p>
        </p:txBody>
      </p:sp>
      <p:sp>
        <p:nvSpPr>
          <p:cNvPr id="131" name="Oval 70"/>
          <p:cNvSpPr>
            <a:spLocks noChangeArrowheads="1"/>
          </p:cNvSpPr>
          <p:nvPr/>
        </p:nvSpPr>
        <p:spPr bwMode="auto">
          <a:xfrm rot="5400000">
            <a:off x="1206500" y="3079820"/>
            <a:ext cx="755650" cy="10795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2" name="Oval 71"/>
          <p:cNvSpPr>
            <a:spLocks noChangeArrowheads="1"/>
          </p:cNvSpPr>
          <p:nvPr/>
        </p:nvSpPr>
        <p:spPr bwMode="auto">
          <a:xfrm>
            <a:off x="1236663" y="3360807"/>
            <a:ext cx="52863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" name="Oval 72"/>
          <p:cNvSpPr>
            <a:spLocks noChangeArrowheads="1"/>
          </p:cNvSpPr>
          <p:nvPr/>
        </p:nvSpPr>
        <p:spPr bwMode="auto">
          <a:xfrm>
            <a:off x="1403350" y="3360807"/>
            <a:ext cx="5286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" name="Oval 73"/>
          <p:cNvSpPr>
            <a:spLocks noChangeArrowheads="1"/>
          </p:cNvSpPr>
          <p:nvPr/>
        </p:nvSpPr>
        <p:spPr bwMode="auto">
          <a:xfrm>
            <a:off x="1549400" y="3241745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5" name="Oval 74"/>
          <p:cNvSpPr>
            <a:spLocks noChangeArrowheads="1"/>
          </p:cNvSpPr>
          <p:nvPr/>
        </p:nvSpPr>
        <p:spPr bwMode="auto">
          <a:xfrm>
            <a:off x="1549400" y="3829110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" name="Oval 76"/>
          <p:cNvSpPr>
            <a:spLocks noChangeArrowheads="1"/>
          </p:cNvSpPr>
          <p:nvPr/>
        </p:nvSpPr>
        <p:spPr bwMode="auto">
          <a:xfrm>
            <a:off x="4845050" y="3214757"/>
            <a:ext cx="808038" cy="81915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" name="Oval 77"/>
          <p:cNvSpPr>
            <a:spLocks noChangeArrowheads="1"/>
          </p:cNvSpPr>
          <p:nvPr/>
        </p:nvSpPr>
        <p:spPr bwMode="auto">
          <a:xfrm>
            <a:off x="4973638" y="3351282"/>
            <a:ext cx="52863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8" name="Oval 78"/>
          <p:cNvSpPr>
            <a:spLocks noChangeArrowheads="1"/>
          </p:cNvSpPr>
          <p:nvPr/>
        </p:nvSpPr>
        <p:spPr bwMode="auto">
          <a:xfrm>
            <a:off x="4041775" y="3351282"/>
            <a:ext cx="5286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9" name="Oval 79"/>
          <p:cNvSpPr>
            <a:spLocks noChangeArrowheads="1"/>
          </p:cNvSpPr>
          <p:nvPr/>
        </p:nvSpPr>
        <p:spPr bwMode="auto">
          <a:xfrm>
            <a:off x="5186363" y="3243332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0" name="Oval 80"/>
          <p:cNvSpPr>
            <a:spLocks noChangeArrowheads="1"/>
          </p:cNvSpPr>
          <p:nvPr/>
        </p:nvSpPr>
        <p:spPr bwMode="auto">
          <a:xfrm>
            <a:off x="5216525" y="3859273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" name="Line 82"/>
          <p:cNvSpPr>
            <a:spLocks noChangeShapeType="1"/>
          </p:cNvSpPr>
          <p:nvPr/>
        </p:nvSpPr>
        <p:spPr bwMode="auto">
          <a:xfrm>
            <a:off x="2414588" y="3602107"/>
            <a:ext cx="14366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2" name="Text Box 83"/>
          <p:cNvSpPr txBox="1">
            <a:spLocks noChangeArrowheads="1"/>
          </p:cNvSpPr>
          <p:nvPr/>
        </p:nvSpPr>
        <p:spPr bwMode="auto">
          <a:xfrm>
            <a:off x="468313" y="6132573"/>
            <a:ext cx="5007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0Pi 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=</a:t>
            </a:r>
            <a:r>
              <a:rPr lang="en-US" altLang="ja-JP" dirty="0" err="1"/>
              <a:t>x,y,z</a:t>
            </a:r>
            <a:r>
              <a:rPr lang="en-US" altLang="ja-JP" dirty="0"/>
              <a:t>) </a:t>
            </a:r>
            <a:r>
              <a:rPr lang="en-US" altLang="ja-JP" dirty="0" smtClean="0"/>
              <a:t>Atomic Orbit at Left or Right side center</a:t>
            </a:r>
            <a:endParaRPr lang="ja-JP" altLang="en-US" dirty="0"/>
          </a:p>
        </p:txBody>
      </p:sp>
      <p:sp>
        <p:nvSpPr>
          <p:cNvPr id="143" name="Text Box 84"/>
          <p:cNvSpPr txBox="1">
            <a:spLocks noChangeArrowheads="1"/>
          </p:cNvSpPr>
          <p:nvPr/>
        </p:nvSpPr>
        <p:spPr bwMode="auto">
          <a:xfrm>
            <a:off x="1025525" y="2882970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Mol. Orb.</a:t>
            </a:r>
          </a:p>
        </p:txBody>
      </p:sp>
      <p:sp>
        <p:nvSpPr>
          <p:cNvPr id="144" name="Text Box 85"/>
          <p:cNvSpPr txBox="1">
            <a:spLocks noChangeArrowheads="1"/>
          </p:cNvSpPr>
          <p:nvPr/>
        </p:nvSpPr>
        <p:spPr bwMode="auto">
          <a:xfrm>
            <a:off x="4141788" y="2848045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Symbol" pitchFamily="18" charset="2"/>
              </a:rPr>
              <a:t>a</a:t>
            </a:r>
          </a:p>
        </p:txBody>
      </p:sp>
      <p:sp>
        <p:nvSpPr>
          <p:cNvPr id="145" name="Text Box 86"/>
          <p:cNvSpPr txBox="1">
            <a:spLocks noChangeArrowheads="1"/>
          </p:cNvSpPr>
          <p:nvPr/>
        </p:nvSpPr>
        <p:spPr bwMode="auto">
          <a:xfrm>
            <a:off x="4860925" y="2848045"/>
            <a:ext cx="560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aseline="30000"/>
              <a:t>6</a:t>
            </a:r>
            <a:r>
              <a:rPr lang="en-US" altLang="ja-JP"/>
              <a:t>He</a:t>
            </a:r>
          </a:p>
        </p:txBody>
      </p:sp>
      <p:sp>
        <p:nvSpPr>
          <p:cNvPr id="146" name="Text Box 94"/>
          <p:cNvSpPr txBox="1">
            <a:spLocks noChangeArrowheads="1"/>
          </p:cNvSpPr>
          <p:nvPr/>
        </p:nvSpPr>
        <p:spPr bwMode="auto">
          <a:xfrm>
            <a:off x="357158" y="2495603"/>
            <a:ext cx="1633781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aseline="30000" dirty="0"/>
              <a:t>10</a:t>
            </a:r>
            <a:r>
              <a:rPr lang="en-US" altLang="ja-JP" dirty="0"/>
              <a:t>Be=</a:t>
            </a:r>
            <a:r>
              <a:rPr lang="en-US" altLang="ja-JP" dirty="0" err="1">
                <a:latin typeface="Symbol" pitchFamily="18" charset="2"/>
              </a:rPr>
              <a:t>a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pitchFamily="18" charset="2"/>
              </a:rPr>
              <a:t>a</a:t>
            </a:r>
            <a:r>
              <a:rPr lang="en-US" altLang="ja-JP" dirty="0" err="1"/>
              <a:t>+N+N</a:t>
            </a:r>
            <a:endParaRPr lang="en-US" altLang="ja-JP" dirty="0"/>
          </a:p>
        </p:txBody>
      </p:sp>
      <p:sp>
        <p:nvSpPr>
          <p:cNvPr id="147" name="Text Box 96"/>
          <p:cNvSpPr txBox="1">
            <a:spLocks noChangeArrowheads="1"/>
          </p:cNvSpPr>
          <p:nvPr/>
        </p:nvSpPr>
        <p:spPr bwMode="auto">
          <a:xfrm>
            <a:off x="6178550" y="6097648"/>
            <a:ext cx="264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FF3300"/>
                </a:solidFill>
              </a:rPr>
              <a:t>S, Ci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/>
              <a:t>: Variational PRM.</a:t>
            </a:r>
            <a:endParaRPr lang="ja-JP" altLang="en-US"/>
          </a:p>
        </p:txBody>
      </p:sp>
      <p:sp>
        <p:nvSpPr>
          <p:cNvPr id="148" name="Oval 97"/>
          <p:cNvSpPr>
            <a:spLocks noChangeArrowheads="1"/>
          </p:cNvSpPr>
          <p:nvPr/>
        </p:nvSpPr>
        <p:spPr bwMode="auto">
          <a:xfrm>
            <a:off x="7237413" y="4479937"/>
            <a:ext cx="528637" cy="528638"/>
          </a:xfrm>
          <a:prstGeom prst="ellipse">
            <a:avLst/>
          </a:prstGeom>
          <a:solidFill>
            <a:srgbClr val="FF00FF">
              <a:alpha val="5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" name="Oval 98"/>
          <p:cNvSpPr>
            <a:spLocks noChangeArrowheads="1"/>
          </p:cNvSpPr>
          <p:nvPr/>
        </p:nvSpPr>
        <p:spPr bwMode="auto">
          <a:xfrm>
            <a:off x="8005763" y="4489462"/>
            <a:ext cx="528637" cy="528638"/>
          </a:xfrm>
          <a:prstGeom prst="ellipse">
            <a:avLst/>
          </a:prstGeom>
          <a:solidFill>
            <a:srgbClr val="FF00FF">
              <a:alpha val="5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0" name="Line 99"/>
          <p:cNvSpPr>
            <a:spLocks noChangeShapeType="1"/>
          </p:cNvSpPr>
          <p:nvPr/>
        </p:nvSpPr>
        <p:spPr bwMode="auto">
          <a:xfrm>
            <a:off x="7453313" y="4754575"/>
            <a:ext cx="865187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1" name="Text Box 100"/>
          <p:cNvSpPr txBox="1">
            <a:spLocks noChangeArrowheads="1"/>
          </p:cNvSpPr>
          <p:nvPr/>
        </p:nvSpPr>
        <p:spPr bwMode="auto">
          <a:xfrm>
            <a:off x="7681913" y="4695837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152" name="Rectangle 101"/>
          <p:cNvSpPr>
            <a:spLocks noChangeArrowheads="1"/>
          </p:cNvSpPr>
          <p:nvPr/>
        </p:nvSpPr>
        <p:spPr bwMode="auto">
          <a:xfrm>
            <a:off x="323850" y="4118035"/>
            <a:ext cx="8496300" cy="25193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" name="Oval 102"/>
          <p:cNvSpPr>
            <a:spLocks noChangeArrowheads="1"/>
          </p:cNvSpPr>
          <p:nvPr/>
        </p:nvSpPr>
        <p:spPr bwMode="auto">
          <a:xfrm>
            <a:off x="7077075" y="3214757"/>
            <a:ext cx="808038" cy="81915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" name="Oval 103"/>
          <p:cNvSpPr>
            <a:spLocks noChangeArrowheads="1"/>
          </p:cNvSpPr>
          <p:nvPr/>
        </p:nvSpPr>
        <p:spPr bwMode="auto">
          <a:xfrm>
            <a:off x="7205663" y="3351282"/>
            <a:ext cx="52863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5" name="Oval 104"/>
          <p:cNvSpPr>
            <a:spLocks noChangeArrowheads="1"/>
          </p:cNvSpPr>
          <p:nvPr/>
        </p:nvSpPr>
        <p:spPr bwMode="auto">
          <a:xfrm>
            <a:off x="6273800" y="3351282"/>
            <a:ext cx="5286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" name="Oval 105"/>
          <p:cNvSpPr>
            <a:spLocks noChangeArrowheads="1"/>
          </p:cNvSpPr>
          <p:nvPr/>
        </p:nvSpPr>
        <p:spPr bwMode="auto">
          <a:xfrm>
            <a:off x="7418388" y="3243332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7" name="Oval 106"/>
          <p:cNvSpPr>
            <a:spLocks noChangeArrowheads="1"/>
          </p:cNvSpPr>
          <p:nvPr/>
        </p:nvSpPr>
        <p:spPr bwMode="auto">
          <a:xfrm>
            <a:off x="6445250" y="3243332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8" name="Line 109"/>
          <p:cNvSpPr>
            <a:spLocks noChangeShapeType="1"/>
          </p:cNvSpPr>
          <p:nvPr/>
        </p:nvSpPr>
        <p:spPr bwMode="auto">
          <a:xfrm>
            <a:off x="6516688" y="3589407"/>
            <a:ext cx="936625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9" name="Line 110"/>
          <p:cNvSpPr>
            <a:spLocks noChangeShapeType="1"/>
          </p:cNvSpPr>
          <p:nvPr/>
        </p:nvSpPr>
        <p:spPr bwMode="auto">
          <a:xfrm>
            <a:off x="4284663" y="3602107"/>
            <a:ext cx="936625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0" name="Text Box 111"/>
          <p:cNvSpPr txBox="1">
            <a:spLocks noChangeArrowheads="1"/>
          </p:cNvSpPr>
          <p:nvPr/>
        </p:nvSpPr>
        <p:spPr bwMode="auto">
          <a:xfrm>
            <a:off x="6173788" y="2868682"/>
            <a:ext cx="560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aseline="30000"/>
              <a:t>5</a:t>
            </a:r>
            <a:r>
              <a:rPr lang="en-US" altLang="ja-JP"/>
              <a:t>He</a:t>
            </a:r>
          </a:p>
        </p:txBody>
      </p:sp>
      <p:sp>
        <p:nvSpPr>
          <p:cNvPr id="161" name="Text Box 112"/>
          <p:cNvSpPr txBox="1">
            <a:spLocks noChangeArrowheads="1"/>
          </p:cNvSpPr>
          <p:nvPr/>
        </p:nvSpPr>
        <p:spPr bwMode="auto">
          <a:xfrm>
            <a:off x="7181850" y="2875032"/>
            <a:ext cx="560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aseline="30000"/>
              <a:t>5</a:t>
            </a:r>
            <a:r>
              <a:rPr lang="en-US" altLang="ja-JP"/>
              <a:t>He</a:t>
            </a:r>
          </a:p>
        </p:txBody>
      </p:sp>
      <p:sp>
        <p:nvSpPr>
          <p:cNvPr id="162" name="Text Box 113"/>
          <p:cNvSpPr txBox="1">
            <a:spLocks noChangeArrowheads="1"/>
          </p:cNvSpPr>
          <p:nvPr/>
        </p:nvSpPr>
        <p:spPr bwMode="auto">
          <a:xfrm>
            <a:off x="2571750" y="2954407"/>
            <a:ext cx="113665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Combine</a:t>
            </a: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5000628" y="2471788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Dimer</a:t>
            </a:r>
            <a:r>
              <a:rPr lang="en-US" altLang="ja-JP" dirty="0" smtClean="0"/>
              <a:t> channels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358082" y="413123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α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113540" y="414338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α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98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4"/>
          <p:cNvSpPr txBox="1">
            <a:spLocks noChangeArrowheads="1"/>
          </p:cNvSpPr>
          <p:nvPr/>
        </p:nvSpPr>
        <p:spPr bwMode="auto">
          <a:xfrm>
            <a:off x="214313" y="142852"/>
            <a:ext cx="2039148" cy="430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200" dirty="0" smtClean="0">
                <a:solidFill>
                  <a:srgbClr val="0000FF"/>
                </a:solidFill>
              </a:rPr>
              <a:t>Previous studies</a:t>
            </a:r>
            <a:endParaRPr lang="ja-JP" altLang="en-US" sz="2200" baseline="30000" dirty="0">
              <a:solidFill>
                <a:srgbClr val="0000FF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28926" y="90050"/>
            <a:ext cx="6143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M. Ito and K. Ikeda, Report on Progress in Physics 77 (2014)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2105" y="857232"/>
            <a:ext cx="7916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We have performed the unified studies of the </a:t>
            </a:r>
            <a:r>
              <a:rPr lang="en-US" altLang="ja-JP" sz="2000" dirty="0" smtClean="0">
                <a:solidFill>
                  <a:srgbClr val="0000FF"/>
                </a:solidFill>
              </a:rPr>
              <a:t>chemical-bonding structure </a:t>
            </a:r>
          </a:p>
          <a:p>
            <a:r>
              <a:rPr lang="en-US" altLang="ja-JP" sz="2000" dirty="0" smtClean="0"/>
              <a:t>and </a:t>
            </a:r>
            <a:r>
              <a:rPr lang="en-US" altLang="ja-JP" sz="2000" dirty="0" smtClean="0">
                <a:solidFill>
                  <a:srgbClr val="FF0000"/>
                </a:solidFill>
              </a:rPr>
              <a:t>reaction mechanism </a:t>
            </a:r>
            <a:r>
              <a:rPr lang="en-US" altLang="ja-JP" sz="2000" dirty="0" smtClean="0"/>
              <a:t>in even Be isotopes (A=10,12,14,16)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92248" y="6191928"/>
            <a:ext cx="80182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 smtClean="0"/>
              <a:t>10</a:t>
            </a:r>
            <a:r>
              <a:rPr kumimoji="1" lang="en-US" altLang="ja-JP" sz="2800" dirty="0" smtClean="0"/>
              <a:t>Be</a:t>
            </a:r>
            <a:endParaRPr kumimoji="1" lang="ja-JP" altLang="en-US" sz="2800" dirty="0"/>
          </a:p>
        </p:txBody>
      </p:sp>
      <p:pic>
        <p:nvPicPr>
          <p:cNvPr id="87043" name="Picture 3" descr="C:\Users\itom\Desktop\研究資料\comex4\exmode10Be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63" y="1785926"/>
            <a:ext cx="5000660" cy="4651558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5661455" y="2357430"/>
            <a:ext cx="199150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Continuum region</a:t>
            </a:r>
          </a:p>
          <a:p>
            <a:r>
              <a:rPr kumimoji="1" lang="en-US" altLang="ja-JP" dirty="0" smtClean="0"/>
              <a:t>(Reaction problem)</a:t>
            </a:r>
          </a:p>
        </p:txBody>
      </p:sp>
      <p:sp>
        <p:nvSpPr>
          <p:cNvPr id="11" name="右中かっこ 10"/>
          <p:cNvSpPr/>
          <p:nvPr/>
        </p:nvSpPr>
        <p:spPr>
          <a:xfrm>
            <a:off x="5222699" y="1857364"/>
            <a:ext cx="285752" cy="228601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中かっこ 11"/>
          <p:cNvSpPr/>
          <p:nvPr/>
        </p:nvSpPr>
        <p:spPr>
          <a:xfrm>
            <a:off x="5222699" y="4143380"/>
            <a:ext cx="285752" cy="2286016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1327" y="5274246"/>
            <a:ext cx="1960601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Bound state region</a:t>
            </a:r>
            <a:endParaRPr kumimoji="1" lang="en-US" altLang="ja-JP" dirty="0" smtClean="0"/>
          </a:p>
        </p:txBody>
      </p:sp>
      <p:sp>
        <p:nvSpPr>
          <p:cNvPr id="15" name="円/楕円 14"/>
          <p:cNvSpPr/>
          <p:nvPr/>
        </p:nvSpPr>
        <p:spPr>
          <a:xfrm>
            <a:off x="3365311" y="4786322"/>
            <a:ext cx="357190" cy="5715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rot="-1080000">
            <a:off x="1587486" y="3571876"/>
            <a:ext cx="357190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07923" y="4357694"/>
            <a:ext cx="99636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Neutron</a:t>
            </a:r>
          </a:p>
          <a:p>
            <a:r>
              <a:rPr lang="en-US" altLang="ja-JP" sz="1600" dirty="0" smtClean="0"/>
              <a:t>Excitation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650931" y="4000504"/>
            <a:ext cx="285752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2150559" y="4526453"/>
            <a:ext cx="1625060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Cluster Excitation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436749" y="4000504"/>
            <a:ext cx="1000132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Oval 70"/>
          <p:cNvSpPr>
            <a:spLocks noChangeArrowheads="1"/>
          </p:cNvSpPr>
          <p:nvPr/>
        </p:nvSpPr>
        <p:spPr bwMode="auto">
          <a:xfrm rot="5400000">
            <a:off x="5873398" y="3214686"/>
            <a:ext cx="928694" cy="1357322"/>
          </a:xfrm>
          <a:prstGeom prst="ellipse">
            <a:avLst/>
          </a:prstGeom>
          <a:noFill/>
          <a:ln w="25400">
            <a:solidFill>
              <a:srgbClr val="00FF00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71"/>
          <p:cNvSpPr>
            <a:spLocks noChangeArrowheads="1"/>
          </p:cNvSpPr>
          <p:nvPr/>
        </p:nvSpPr>
        <p:spPr bwMode="auto">
          <a:xfrm>
            <a:off x="5801960" y="3649668"/>
            <a:ext cx="52863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72"/>
          <p:cNvSpPr>
            <a:spLocks noChangeArrowheads="1"/>
          </p:cNvSpPr>
          <p:nvPr/>
        </p:nvSpPr>
        <p:spPr bwMode="auto">
          <a:xfrm>
            <a:off x="6344892" y="3649668"/>
            <a:ext cx="5286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73"/>
          <p:cNvSpPr>
            <a:spLocks noChangeArrowheads="1"/>
          </p:cNvSpPr>
          <p:nvPr/>
        </p:nvSpPr>
        <p:spPr bwMode="auto">
          <a:xfrm>
            <a:off x="6306785" y="3530606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74"/>
          <p:cNvSpPr>
            <a:spLocks noChangeArrowheads="1"/>
          </p:cNvSpPr>
          <p:nvPr/>
        </p:nvSpPr>
        <p:spPr bwMode="auto">
          <a:xfrm>
            <a:off x="6306785" y="4117971"/>
            <a:ext cx="101600" cy="10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059154" y="3286124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 smtClean="0"/>
              <a:t>10</a:t>
            </a:r>
            <a:r>
              <a:rPr kumimoji="1" lang="en-US" altLang="ja-JP" sz="2000" dirty="0" smtClean="0"/>
              <a:t>Be=α+α+2N</a:t>
            </a:r>
            <a:endParaRPr kumimoji="1" lang="ja-JP" altLang="en-US" sz="2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634264" y="4429132"/>
            <a:ext cx="3295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Various structures are generated </a:t>
            </a:r>
          </a:p>
          <a:p>
            <a:r>
              <a:rPr lang="en-US" altLang="ja-JP" dirty="0" smtClean="0"/>
              <a:t>by  α cluster + neutrons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857356" y="2786058"/>
            <a:ext cx="35719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105" y="1857364"/>
            <a:ext cx="4429156" cy="2286016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4643439" y="1763694"/>
            <a:ext cx="528432" cy="665173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142844" y="6345816"/>
            <a:ext cx="3266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charset="0"/>
              </a:rPr>
              <a:t>T</a:t>
            </a:r>
            <a:r>
              <a:rPr lang="en-US" altLang="ja-JP" sz="1800" dirty="0">
                <a:latin typeface="Arial" charset="0"/>
              </a:rPr>
              <a:t>. Yamada et al., </a:t>
            </a:r>
            <a:r>
              <a:rPr lang="en-US" altLang="ja-JP" sz="1800" dirty="0" smtClean="0">
                <a:latin typeface="Arial" charset="0"/>
              </a:rPr>
              <a:t>PTP120 (08)</a:t>
            </a:r>
            <a:endParaRPr lang="en-US" altLang="ja-JP" sz="1800" dirty="0">
              <a:latin typeface="Arial" charset="0"/>
            </a:endParaRPr>
          </a:p>
        </p:txBody>
      </p:sp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354730" y="842963"/>
            <a:ext cx="81163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charset="0"/>
              </a:rPr>
              <a:t>Enhancement of the monopole transition is a sign of the development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charset="0"/>
              </a:rPr>
              <a:t>of the cluster structure in final states</a:t>
            </a:r>
          </a:p>
        </p:txBody>
      </p:sp>
      <p:graphicFrame>
        <p:nvGraphicFramePr>
          <p:cNvPr id="35849" name="Object 4"/>
          <p:cNvGraphicFramePr>
            <a:graphicFrameLocks noChangeAspect="1"/>
          </p:cNvGraphicFramePr>
          <p:nvPr/>
        </p:nvGraphicFramePr>
        <p:xfrm>
          <a:off x="1163589" y="1571612"/>
          <a:ext cx="4151157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38" name="数式" r:id="rId5" imgW="1663700" imgH="431800" progId="Equation.3">
                  <p:embed/>
                </p:oleObj>
              </mc:Choice>
              <mc:Fallback>
                <p:oleObj name="数式" r:id="rId5" imgW="16637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589" y="1571612"/>
                        <a:ext cx="4151157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8"/>
          <p:cNvGraphicFramePr>
            <a:graphicFrameLocks noChangeAspect="1"/>
          </p:cNvGraphicFramePr>
          <p:nvPr/>
        </p:nvGraphicFramePr>
        <p:xfrm>
          <a:off x="212725" y="3549650"/>
          <a:ext cx="57753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39" name="数式" r:id="rId7" imgW="2158920" imgH="253800" progId="Equation.3">
                  <p:embed/>
                </p:oleObj>
              </mc:Choice>
              <mc:Fallback>
                <p:oleObj name="数式" r:id="rId7" imgW="21589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549650"/>
                        <a:ext cx="57753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Text Box 21"/>
          <p:cNvSpPr txBox="1">
            <a:spLocks noChangeArrowheads="1"/>
          </p:cNvSpPr>
          <p:nvPr/>
        </p:nvSpPr>
        <p:spPr bwMode="auto">
          <a:xfrm>
            <a:off x="3478865" y="3000372"/>
            <a:ext cx="4788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charset="0"/>
              </a:rPr>
              <a:t>2hw</a:t>
            </a:r>
            <a:r>
              <a:rPr lang="ja-JP" altLang="en-US" sz="2000" dirty="0" smtClean="0">
                <a:latin typeface="Arial" charset="0"/>
              </a:rPr>
              <a:t> </a:t>
            </a:r>
            <a:r>
              <a:rPr lang="en-US" altLang="ja-JP" sz="2000" dirty="0" smtClean="0">
                <a:latin typeface="Arial" charset="0"/>
              </a:rPr>
              <a:t>excitation of the clusters’ rel. motion</a:t>
            </a:r>
            <a:endParaRPr lang="ja-JP" altLang="en-US" sz="2000" dirty="0">
              <a:latin typeface="Arial" charset="0"/>
            </a:endParaRPr>
          </a:p>
        </p:txBody>
      </p:sp>
      <p:sp>
        <p:nvSpPr>
          <p:cNvPr id="35854" name="Text Box 23"/>
          <p:cNvSpPr txBox="1">
            <a:spLocks noChangeArrowheads="1"/>
          </p:cNvSpPr>
          <p:nvPr/>
        </p:nvSpPr>
        <p:spPr bwMode="auto">
          <a:xfrm>
            <a:off x="428596" y="4465711"/>
            <a:ext cx="15183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solidFill>
                  <a:srgbClr val="0000FF"/>
                </a:solidFill>
                <a:latin typeface="Arial" charset="0"/>
              </a:rPr>
              <a:t>Shell model </a:t>
            </a:r>
            <a:r>
              <a:rPr lang="en-US" altLang="ja-JP" sz="1800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ja-JP" alt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561914" y="4527959"/>
            <a:ext cx="2491388" cy="10156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charset="0"/>
              </a:rPr>
              <a:t>Monopole operator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charset="0"/>
              </a:rPr>
              <a:t>induces 2hw Ex.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charset="0"/>
              </a:rPr>
              <a:t>the clusters in G.S. </a:t>
            </a:r>
            <a:endParaRPr lang="ja-JP" altLang="en-US" sz="2000" dirty="0">
              <a:latin typeface="Arial" charset="0"/>
            </a:endParaRPr>
          </a:p>
        </p:txBody>
      </p:sp>
      <p:sp>
        <p:nvSpPr>
          <p:cNvPr id="22" name="屈折矢印 21"/>
          <p:cNvSpPr/>
          <p:nvPr/>
        </p:nvSpPr>
        <p:spPr>
          <a:xfrm rot="10800000">
            <a:off x="2923240" y="3155008"/>
            <a:ext cx="565150" cy="446088"/>
          </a:xfrm>
          <a:prstGeom prst="bentUpArrow">
            <a:avLst/>
          </a:prstGeom>
          <a:solidFill>
            <a:srgbClr val="00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>
            <a:off x="4409832" y="4459910"/>
            <a:ext cx="2031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solidFill>
                  <a:srgbClr val="FF0000"/>
                </a:solidFill>
                <a:latin typeface="Arial" charset="0"/>
              </a:rPr>
              <a:t>Developed cluster</a:t>
            </a:r>
            <a:endParaRPr lang="ja-JP" alt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59" name="テキスト ボックス 30"/>
          <p:cNvSpPr txBox="1">
            <a:spLocks noChangeArrowheads="1"/>
          </p:cNvSpPr>
          <p:nvPr/>
        </p:nvSpPr>
        <p:spPr bwMode="auto">
          <a:xfrm>
            <a:off x="5866201" y="1857364"/>
            <a:ext cx="2063385" cy="400110"/>
          </a:xfrm>
          <a:prstGeom prst="rect">
            <a:avLst/>
          </a:prstGeom>
          <a:noFill/>
          <a:ln>
            <a:solidFill>
              <a:srgbClr val="00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Arial" charset="0"/>
              </a:rPr>
              <a:t>Cluster structure</a:t>
            </a:r>
            <a:endParaRPr lang="ja-JP" altLang="en-US" sz="2000" dirty="0">
              <a:latin typeface="Arial" charset="0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rot="10800000">
            <a:off x="5294697" y="2083820"/>
            <a:ext cx="57309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695056" y="5038798"/>
            <a:ext cx="647700" cy="647700"/>
          </a:xfrm>
          <a:prstGeom prst="ellipse">
            <a:avLst/>
          </a:prstGeom>
          <a:solidFill>
            <a:srgbClr val="0000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5114695" y="5038797"/>
            <a:ext cx="576262" cy="576263"/>
          </a:xfrm>
          <a:prstGeom prst="ellipse">
            <a:avLst/>
          </a:prstGeom>
          <a:solidFill>
            <a:srgbClr val="FF00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5833832" y="5143572"/>
            <a:ext cx="361950" cy="357188"/>
          </a:xfrm>
          <a:prstGeom prst="ellipse">
            <a:avLst/>
          </a:prstGeom>
          <a:solidFill>
            <a:srgbClr val="FF00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>
            <a:off x="5409970" y="5334072"/>
            <a:ext cx="5715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2123793" y="5073723"/>
            <a:ext cx="576262" cy="576263"/>
          </a:xfrm>
          <a:prstGeom prst="ellipse">
            <a:avLst/>
          </a:prstGeom>
          <a:solidFill>
            <a:srgbClr val="FF00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2619122" y="5178498"/>
            <a:ext cx="361950" cy="357188"/>
          </a:xfrm>
          <a:prstGeom prst="ellipse">
            <a:avLst/>
          </a:prstGeom>
          <a:solidFill>
            <a:srgbClr val="FF00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47" name="直線コネクタ 46"/>
          <p:cNvCxnSpPr/>
          <p:nvPr/>
        </p:nvCxnSpPr>
        <p:spPr>
          <a:xfrm>
            <a:off x="2409572" y="5368998"/>
            <a:ext cx="43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0" name="テキスト ボックス 47"/>
          <p:cNvSpPr txBox="1">
            <a:spLocks noChangeArrowheads="1"/>
          </p:cNvSpPr>
          <p:nvPr/>
        </p:nvSpPr>
        <p:spPr bwMode="auto">
          <a:xfrm>
            <a:off x="1514819" y="5114998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>
                <a:latin typeface="Arial" charset="0"/>
              </a:rPr>
              <a:t>=</a:t>
            </a:r>
            <a:endParaRPr lang="ja-JP" altLang="en-US" sz="2800" dirty="0">
              <a:latin typeface="Arial" charset="0"/>
            </a:endParaRPr>
          </a:p>
        </p:txBody>
      </p:sp>
      <p:sp>
        <p:nvSpPr>
          <p:cNvPr id="49" name="テキスト ボックス 48"/>
          <p:cNvSpPr txBox="1">
            <a:spLocks noChangeArrowheads="1"/>
          </p:cNvSpPr>
          <p:nvPr/>
        </p:nvSpPr>
        <p:spPr bwMode="auto">
          <a:xfrm>
            <a:off x="3449730" y="5153395"/>
            <a:ext cx="12458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Arial" charset="0"/>
              </a:rPr>
              <a:t>2hw ex.</a:t>
            </a:r>
            <a:endParaRPr lang="ja-JP" altLang="en-US" sz="2400" dirty="0">
              <a:latin typeface="Arial" charset="0"/>
            </a:endParaRPr>
          </a:p>
        </p:txBody>
      </p:sp>
      <p:sp>
        <p:nvSpPr>
          <p:cNvPr id="35874" name="テキスト ボックス 34"/>
          <p:cNvSpPr txBox="1">
            <a:spLocks noChangeArrowheads="1"/>
          </p:cNvSpPr>
          <p:nvPr/>
        </p:nvSpPr>
        <p:spPr bwMode="auto">
          <a:xfrm>
            <a:off x="142875" y="252413"/>
            <a:ext cx="5544595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FF"/>
                </a:solidFill>
              </a:rPr>
              <a:t>Monopole </a:t>
            </a:r>
            <a:r>
              <a:rPr lang="en-US" altLang="ja-JP" sz="2400" dirty="0">
                <a:solidFill>
                  <a:srgbClr val="0000FF"/>
                </a:solidFill>
              </a:rPr>
              <a:t>excitation </a:t>
            </a:r>
            <a:r>
              <a:rPr lang="en-US" altLang="ja-JP" sz="2400" dirty="0" smtClean="0">
                <a:solidFill>
                  <a:srgbClr val="0000FF"/>
                </a:solidFill>
              </a:rPr>
              <a:t>and cluster structures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3409700" y="4972118"/>
            <a:ext cx="1357322" cy="857256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1406" y="2928934"/>
            <a:ext cx="2600007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Monopole and Clusters</a:t>
            </a:r>
            <a:endParaRPr kumimoji="1" lang="ja-JP" altLang="en-US" sz="2000" dirty="0"/>
          </a:p>
        </p:txBody>
      </p:sp>
      <p:cxnSp>
        <p:nvCxnSpPr>
          <p:cNvPr id="54" name="直線矢印コネクタ 53"/>
          <p:cNvCxnSpPr/>
          <p:nvPr/>
        </p:nvCxnSpPr>
        <p:spPr>
          <a:xfrm rot="10800000" flipV="1">
            <a:off x="1540543" y="4114862"/>
            <a:ext cx="571504" cy="35719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1897733" y="4114862"/>
            <a:ext cx="64294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559176" y="4114862"/>
            <a:ext cx="11430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514119" y="5886410"/>
            <a:ext cx="3862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Strength in Ex &lt; 15 </a:t>
            </a:r>
            <a:r>
              <a:rPr kumimoji="1" lang="en-US" altLang="ja-JP" sz="2000" dirty="0" err="1" smtClean="0">
                <a:solidFill>
                  <a:srgbClr val="FF0000"/>
                </a:solidFill>
              </a:rPr>
              <a:t>MeV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is possible</a:t>
            </a:r>
            <a:endParaRPr kumimoji="1" lang="ja-JP" altLang="en-US" sz="2000" dirty="0"/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1809832" y="4472052"/>
            <a:ext cx="2063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charset="0"/>
              </a:rPr>
              <a:t>=</a:t>
            </a:r>
            <a:r>
              <a:rPr lang="en-US" altLang="ja-JP" sz="1800" dirty="0" smtClean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altLang="ja-JP" sz="1800" dirty="0" smtClean="0">
                <a:solidFill>
                  <a:srgbClr val="FF0000"/>
                </a:solidFill>
                <a:latin typeface="Arial" charset="0"/>
              </a:rPr>
              <a:t>Melted Cluster  </a:t>
            </a:r>
            <a:endParaRPr lang="ja-JP" altLang="en-US" sz="18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63" name="直線矢印コネクタ 62"/>
          <p:cNvCxnSpPr>
            <a:endCxn id="23" idx="0"/>
          </p:cNvCxnSpPr>
          <p:nvPr/>
        </p:nvCxnSpPr>
        <p:spPr>
          <a:xfrm>
            <a:off x="5071015" y="4114862"/>
            <a:ext cx="354480" cy="345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4533411" y="6386476"/>
            <a:ext cx="4610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( Lower strength is difficult in shell model )</a:t>
            </a:r>
            <a:endParaRPr kumimoji="1" lang="ja-JP" altLang="en-US" sz="2000" dirty="0"/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42844" y="5857892"/>
            <a:ext cx="2578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 smtClean="0">
                <a:latin typeface="Arial" charset="0"/>
              </a:rPr>
              <a:t>Bayman</a:t>
            </a:r>
            <a:r>
              <a:rPr lang="en-US" altLang="ja-JP" sz="1800" dirty="0" smtClean="0">
                <a:latin typeface="Arial" charset="0"/>
              </a:rPr>
              <a:t>-Bohr Theorem</a:t>
            </a:r>
            <a:endParaRPr lang="en-US" altLang="ja-JP" sz="1800" dirty="0">
              <a:latin typeface="Arial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4660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52" grpId="0"/>
      <p:bldP spid="35854" grpId="0"/>
      <p:bldP spid="11288" grpId="0" animBg="1"/>
      <p:bldP spid="22" grpId="0" animBg="1"/>
      <p:bldP spid="23" grpId="0"/>
      <p:bldP spid="38" grpId="0" animBg="1"/>
      <p:bldP spid="41" grpId="0" animBg="1"/>
      <p:bldP spid="42" grpId="0" animBg="1"/>
      <p:bldP spid="45" grpId="0" animBg="1"/>
      <p:bldP spid="46" grpId="0" animBg="1"/>
      <p:bldP spid="35870" grpId="0"/>
      <p:bldP spid="49" grpId="0"/>
      <p:bldP spid="43" grpId="0" animBg="1"/>
      <p:bldP spid="60" grpId="0"/>
      <p:bldP spid="61" grpId="0"/>
      <p:bldP spid="64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4"/>
          <p:cNvSpPr txBox="1">
            <a:spLocks noChangeArrowheads="1"/>
          </p:cNvSpPr>
          <p:nvPr/>
        </p:nvSpPr>
        <p:spPr bwMode="auto">
          <a:xfrm>
            <a:off x="214313" y="283469"/>
            <a:ext cx="4437433" cy="430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200" dirty="0" err="1" smtClean="0">
                <a:solidFill>
                  <a:srgbClr val="0000FF"/>
                </a:solidFill>
              </a:rPr>
              <a:t>Isoscalar</a:t>
            </a:r>
            <a:r>
              <a:rPr lang="en-US" altLang="ja-JP" sz="2200" dirty="0" smtClean="0">
                <a:solidFill>
                  <a:srgbClr val="0000FF"/>
                </a:solidFill>
              </a:rPr>
              <a:t> Monopole Transition in </a:t>
            </a:r>
            <a:r>
              <a:rPr lang="en-US" altLang="ja-JP" sz="2200" baseline="30000" dirty="0" smtClean="0">
                <a:solidFill>
                  <a:srgbClr val="0000FF"/>
                </a:solidFill>
              </a:rPr>
              <a:t>10</a:t>
            </a:r>
            <a:r>
              <a:rPr lang="en-US" altLang="ja-JP" sz="2200" dirty="0" smtClean="0">
                <a:solidFill>
                  <a:srgbClr val="0000FF"/>
                </a:solidFill>
              </a:rPr>
              <a:t>Be</a:t>
            </a:r>
            <a:endParaRPr lang="ja-JP" altLang="en-US" sz="2200" baseline="30000" dirty="0">
              <a:solidFill>
                <a:srgbClr val="0000FF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05363" y="6120490"/>
            <a:ext cx="80182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 smtClean="0"/>
              <a:t>10</a:t>
            </a:r>
            <a:r>
              <a:rPr kumimoji="1" lang="en-US" altLang="ja-JP" sz="2800" dirty="0" smtClean="0"/>
              <a:t>Be</a:t>
            </a:r>
            <a:endParaRPr kumimoji="1" lang="ja-JP" altLang="en-US" sz="2800" dirty="0"/>
          </a:p>
        </p:txBody>
      </p:sp>
      <p:pic>
        <p:nvPicPr>
          <p:cNvPr id="87043" name="Picture 3" descr="C:\Users\itom\Desktop\研究資料\comex4\exmode10Be.ep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" y="1195083"/>
            <a:ext cx="5635846" cy="5242401"/>
          </a:xfrm>
          <a:prstGeom prst="rect">
            <a:avLst/>
          </a:prstGeom>
          <a:noFill/>
        </p:spPr>
      </p:pic>
      <p:sp>
        <p:nvSpPr>
          <p:cNvPr id="15" name="円/楕円 14"/>
          <p:cNvSpPr/>
          <p:nvPr/>
        </p:nvSpPr>
        <p:spPr>
          <a:xfrm>
            <a:off x="3635550" y="4429132"/>
            <a:ext cx="500066" cy="7858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rot="-1080000">
            <a:off x="1714849" y="3175711"/>
            <a:ext cx="357190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778426" y="3643314"/>
            <a:ext cx="107157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67601" y="5824855"/>
            <a:ext cx="54694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45465" y="2143116"/>
            <a:ext cx="54694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-25000" dirty="0" smtClean="0"/>
              <a:t>4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88869" y="3896029"/>
            <a:ext cx="54694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74357" y="3000372"/>
            <a:ext cx="54694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0</a:t>
            </a:r>
            <a:r>
              <a:rPr kumimoji="1" lang="en-US" altLang="ja-JP" sz="2400" baseline="-25000" dirty="0" smtClean="0">
                <a:solidFill>
                  <a:srgbClr val="FF0000"/>
                </a:solidFill>
              </a:rPr>
              <a:t>3</a:t>
            </a:r>
            <a:r>
              <a:rPr kumimoji="1" lang="en-US" altLang="ja-JP" sz="2400" baseline="30000" dirty="0" smtClean="0">
                <a:solidFill>
                  <a:srgbClr val="FF0000"/>
                </a:solidFill>
              </a:rPr>
              <a:t>+</a:t>
            </a:r>
            <a:endParaRPr kumimoji="1" lang="ja-JP" alt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992476" y="2285992"/>
            <a:ext cx="50006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635418" y="2952000"/>
            <a:ext cx="50006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944806" y="3643314"/>
            <a:ext cx="285752" cy="1214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635154" y="3816000"/>
            <a:ext cx="507209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3496115" y="5090710"/>
            <a:ext cx="97975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2.78 fm</a:t>
            </a:r>
            <a:r>
              <a:rPr lang="en-US" altLang="ja-JP" baseline="30000" dirty="0" smtClean="0"/>
              <a:t>2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798671" y="4131238"/>
            <a:ext cx="979755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8.26 fm</a:t>
            </a:r>
            <a:r>
              <a:rPr lang="en-US" altLang="ja-JP" baseline="30000" dirty="0" smtClean="0"/>
              <a:t>2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95851" y="3071810"/>
            <a:ext cx="97975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4.00 fm</a:t>
            </a:r>
            <a:r>
              <a:rPr lang="en-US" altLang="ja-JP" baseline="30000" dirty="0" smtClean="0"/>
              <a:t>2</a:t>
            </a:r>
          </a:p>
        </p:txBody>
      </p:sp>
      <p:sp>
        <p:nvSpPr>
          <p:cNvPr id="40" name="Oval 35"/>
          <p:cNvSpPr>
            <a:spLocks noChangeArrowheads="1"/>
          </p:cNvSpPr>
          <p:nvPr/>
        </p:nvSpPr>
        <p:spPr bwMode="auto">
          <a:xfrm>
            <a:off x="5940523" y="5564422"/>
            <a:ext cx="1081327" cy="599728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027381" y="562347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6459677" y="562347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3" name="Oval 49"/>
          <p:cNvSpPr>
            <a:spLocks noChangeArrowheads="1"/>
          </p:cNvSpPr>
          <p:nvPr/>
        </p:nvSpPr>
        <p:spPr bwMode="auto">
          <a:xfrm>
            <a:off x="8308676" y="5538098"/>
            <a:ext cx="647700" cy="647700"/>
          </a:xfrm>
          <a:prstGeom prst="ellipse">
            <a:avLst/>
          </a:prstGeom>
          <a:solidFill>
            <a:srgbClr val="CCFFCC">
              <a:alpha val="70195"/>
            </a:srgbClr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4" name="Oval 50"/>
          <p:cNvSpPr>
            <a:spLocks noChangeArrowheads="1"/>
          </p:cNvSpPr>
          <p:nvPr/>
        </p:nvSpPr>
        <p:spPr bwMode="auto">
          <a:xfrm>
            <a:off x="7804496" y="564128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5" name="Oval 51"/>
          <p:cNvSpPr>
            <a:spLocks noChangeArrowheads="1"/>
          </p:cNvSpPr>
          <p:nvPr/>
        </p:nvSpPr>
        <p:spPr bwMode="auto">
          <a:xfrm>
            <a:off x="8408688" y="5641286"/>
            <a:ext cx="431800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8479544" y="5642044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</a:rPr>
              <a:t>6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7871805" y="5642044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</a:rPr>
              <a:t>4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48" name="右矢印 47"/>
          <p:cNvSpPr/>
          <p:nvPr/>
        </p:nvSpPr>
        <p:spPr>
          <a:xfrm>
            <a:off x="7170426" y="5609734"/>
            <a:ext cx="434098" cy="4276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7948264" y="5014506"/>
            <a:ext cx="607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ja-JP" sz="2800" baseline="30000" dirty="0" smtClean="0">
                <a:solidFill>
                  <a:srgbClr val="FF0000"/>
                </a:solidFill>
              </a:rPr>
              <a:t>+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681529" y="6172162"/>
            <a:ext cx="1774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2hw Cluster ex.</a:t>
            </a:r>
            <a:endParaRPr kumimoji="1" lang="ja-JP" altLang="en-US" sz="2000" dirty="0"/>
          </a:p>
        </p:txBody>
      </p:sp>
      <p:sp>
        <p:nvSpPr>
          <p:cNvPr id="51" name="正方形/長方形 50"/>
          <p:cNvSpPr/>
          <p:nvPr/>
        </p:nvSpPr>
        <p:spPr>
          <a:xfrm>
            <a:off x="6301770" y="5014506"/>
            <a:ext cx="607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2800" baseline="30000" dirty="0" smtClean="0">
                <a:solidFill>
                  <a:srgbClr val="FF0000"/>
                </a:solidFill>
              </a:rPr>
              <a:t>+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1069058" name="Object 2"/>
          <p:cNvGraphicFramePr>
            <a:graphicFrameLocks noChangeAspect="1"/>
          </p:cNvGraphicFramePr>
          <p:nvPr/>
        </p:nvGraphicFramePr>
        <p:xfrm>
          <a:off x="5429250" y="285750"/>
          <a:ext cx="29908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062" name="数式" r:id="rId6" imgW="1447560" imgH="431640" progId="Equation.3">
                  <p:embed/>
                </p:oleObj>
              </mc:Choice>
              <mc:Fallback>
                <p:oleObj name="数式" r:id="rId6" imgW="1447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85750"/>
                        <a:ext cx="2990850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テキスト ボックス 51"/>
          <p:cNvSpPr txBox="1"/>
          <p:nvPr/>
        </p:nvSpPr>
        <p:spPr>
          <a:xfrm>
            <a:off x="5813104" y="1585482"/>
            <a:ext cx="3188052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ja-JP" sz="2200" dirty="0" smtClean="0"/>
              <a:t>S</a:t>
            </a:r>
            <a:r>
              <a:rPr kumimoji="1" lang="en-US" altLang="ja-JP" sz="2200" dirty="0" smtClean="0"/>
              <a:t>trengths are comparable </a:t>
            </a:r>
          </a:p>
          <a:p>
            <a:pPr marL="457200" indent="-457200"/>
            <a:r>
              <a:rPr kumimoji="1" lang="en-US" altLang="ja-JP" sz="2200" dirty="0" smtClean="0"/>
              <a:t>to M(IS)</a:t>
            </a:r>
            <a:r>
              <a:rPr kumimoji="1" lang="en-US" altLang="ja-JP" sz="2200" baseline="-25000" dirty="0" smtClean="0"/>
              <a:t>S.P. </a:t>
            </a:r>
            <a:r>
              <a:rPr kumimoji="1" lang="en-US" altLang="ja-JP" sz="2200" dirty="0" smtClean="0"/>
              <a:t>= 3.37 fm</a:t>
            </a:r>
            <a:r>
              <a:rPr kumimoji="1" lang="en-US" altLang="ja-JP" sz="2200" baseline="30000" dirty="0" smtClean="0"/>
              <a:t>2</a:t>
            </a:r>
            <a:endParaRPr lang="en-US" altLang="ja-JP" sz="2200" baseline="30000" dirty="0" smtClean="0"/>
          </a:p>
          <a:p>
            <a:pPr marL="457200" indent="-457200"/>
            <a:endParaRPr kumimoji="1" lang="en-US" altLang="ja-JP" sz="2200" dirty="0" smtClean="0"/>
          </a:p>
          <a:p>
            <a:pPr marL="457200" indent="-457200"/>
            <a:endParaRPr kumimoji="1" lang="en-US" altLang="ja-JP" sz="2200" dirty="0" smtClean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57884" y="3583487"/>
            <a:ext cx="2836546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200" dirty="0" smtClean="0"/>
              <a:t>M(IS) is prominently </a:t>
            </a:r>
          </a:p>
          <a:p>
            <a:r>
              <a:rPr lang="en-US" altLang="ja-JP" sz="2200" dirty="0" smtClean="0"/>
              <a:t>enhanced for 0</a:t>
            </a:r>
            <a:r>
              <a:rPr lang="en-US" altLang="ja-JP" sz="2200" baseline="-25000" dirty="0" smtClean="0"/>
              <a:t>1</a:t>
            </a:r>
            <a:r>
              <a:rPr lang="en-US" altLang="ja-JP" sz="2200" baseline="30000" dirty="0" smtClean="0"/>
              <a:t>+</a:t>
            </a:r>
            <a:r>
              <a:rPr lang="en-US" altLang="ja-JP" sz="2200" dirty="0" smtClean="0"/>
              <a:t> </a:t>
            </a:r>
            <a:r>
              <a:rPr lang="ja-JP" altLang="en-US" sz="2200" dirty="0" smtClean="0"/>
              <a:t>⇒ </a:t>
            </a:r>
            <a:r>
              <a:rPr lang="en-US" altLang="ja-JP" sz="2200" dirty="0" smtClean="0"/>
              <a:t>0</a:t>
            </a:r>
            <a:r>
              <a:rPr lang="en-US" altLang="ja-JP" sz="2200" baseline="-25000" dirty="0" smtClean="0"/>
              <a:t>3</a:t>
            </a:r>
            <a:r>
              <a:rPr lang="en-US" altLang="ja-JP" sz="2200" baseline="30000" dirty="0" smtClean="0"/>
              <a:t>+</a:t>
            </a:r>
            <a:endParaRPr kumimoji="1" lang="ja-JP" altLang="en-US" sz="2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84542" y="4512181"/>
            <a:ext cx="2844946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200" dirty="0" smtClean="0"/>
              <a:t>⇒ </a:t>
            </a:r>
            <a:r>
              <a:rPr lang="en-US" altLang="ja-JP" sz="2200" dirty="0" smtClean="0"/>
              <a:t>Cluster’s relative EX.</a:t>
            </a:r>
          </a:p>
        </p:txBody>
      </p:sp>
      <p:graphicFrame>
        <p:nvGraphicFramePr>
          <p:cNvPr id="1069059" name="Object 3"/>
          <p:cNvGraphicFramePr>
            <a:graphicFrameLocks noChangeAspect="1"/>
          </p:cNvGraphicFramePr>
          <p:nvPr/>
        </p:nvGraphicFramePr>
        <p:xfrm>
          <a:off x="5919818" y="2442738"/>
          <a:ext cx="29384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063" name="数式" r:id="rId8" imgW="1422360" imgH="253800" progId="Equation.3">
                  <p:embed/>
                </p:oleObj>
              </mc:Choice>
              <mc:Fallback>
                <p:oleObj name="数式" r:id="rId8" imgW="14223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818" y="2442738"/>
                        <a:ext cx="2938462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直線コネクタ 56"/>
          <p:cNvCxnSpPr/>
          <p:nvPr/>
        </p:nvCxnSpPr>
        <p:spPr>
          <a:xfrm rot="5400000">
            <a:off x="2857500" y="4000492"/>
            <a:ext cx="5715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14348" y="3857628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2000" dirty="0" smtClean="0"/>
              <a:t>α</a:t>
            </a:r>
            <a:r>
              <a:rPr lang="en-US" altLang="ja-JP" sz="2000" dirty="0" smtClean="0"/>
              <a:t> Th.</a:t>
            </a:r>
            <a:endParaRPr kumimoji="1" lang="ja-JP" altLang="en-US" sz="20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 animBg="1"/>
      <p:bldP spid="49" grpId="0"/>
      <p:bldP spid="50" grpId="0"/>
      <p:bldP spid="51" grpId="0"/>
      <p:bldP spid="52" grpId="0" animBg="1"/>
      <p:bldP spid="53" grpId="0" animBg="1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2994" name="Picture 2" descr="C:\Users\itom\Desktop\PPT発表\HST15\HST15a01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379" y="1331457"/>
            <a:ext cx="4091183" cy="4109950"/>
          </a:xfrm>
          <a:prstGeom prst="rect">
            <a:avLst/>
          </a:prstGeom>
          <a:noFill/>
        </p:spPr>
      </p:pic>
      <p:pic>
        <p:nvPicPr>
          <p:cNvPr id="852993" name="Picture 1" descr="C:\Users\itom\Desktop\PPT発表\HST15\HST15a04.ep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1324902"/>
            <a:ext cx="4143404" cy="4162411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785786" y="857232"/>
            <a:ext cx="33502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0</a:t>
            </a:r>
            <a:r>
              <a:rPr kumimoji="1" lang="en-US" altLang="ja-JP" baseline="-25000" dirty="0" smtClean="0"/>
              <a:t>1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 state (Compact Mol. Orb.)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6747" y="928670"/>
            <a:ext cx="33900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0</a:t>
            </a:r>
            <a:r>
              <a:rPr kumimoji="1" lang="en-US" altLang="ja-JP" baseline="-25000" dirty="0" smtClean="0"/>
              <a:t>3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 state (Developed α + </a:t>
            </a:r>
            <a:r>
              <a:rPr kumimoji="1" lang="en-US" altLang="ja-JP" baseline="30000" dirty="0" smtClean="0"/>
              <a:t>6</a:t>
            </a:r>
            <a:r>
              <a:rPr kumimoji="1" lang="en-US" altLang="ja-JP" dirty="0" smtClean="0"/>
              <a:t>He)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4282" y="214290"/>
            <a:ext cx="513211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He-He Relative wave functions (Reduced width)</a:t>
            </a:r>
            <a:endParaRPr kumimoji="1"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0139" y="5831633"/>
            <a:ext cx="7616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Radial excitation of the relative wave function occurs in 0</a:t>
            </a:r>
            <a:r>
              <a:rPr kumimoji="1" lang="en-US" altLang="ja-JP" sz="2200" baseline="-25000" dirty="0" smtClean="0"/>
              <a:t>1</a:t>
            </a:r>
            <a:r>
              <a:rPr kumimoji="1" lang="en-US" altLang="ja-JP" sz="2200" baseline="30000" dirty="0" smtClean="0"/>
              <a:t>+</a:t>
            </a:r>
            <a:r>
              <a:rPr kumimoji="1" lang="en-US" altLang="ja-JP" sz="2200" dirty="0" smtClean="0"/>
              <a:t> </a:t>
            </a:r>
            <a:r>
              <a:rPr kumimoji="1" lang="ja-JP" altLang="en-US" sz="2200" dirty="0" smtClean="0"/>
              <a:t>⇒ </a:t>
            </a:r>
            <a:r>
              <a:rPr kumimoji="1" lang="en-US" altLang="ja-JP" sz="2200" dirty="0" smtClean="0"/>
              <a:t>0</a:t>
            </a:r>
            <a:r>
              <a:rPr kumimoji="1" lang="en-US" altLang="ja-JP" sz="2200" baseline="-25000" dirty="0" smtClean="0"/>
              <a:t>3</a:t>
            </a:r>
            <a:r>
              <a:rPr kumimoji="1" lang="en-US" altLang="ja-JP" sz="2200" baseline="30000" dirty="0" smtClean="0"/>
              <a:t>+</a:t>
            </a:r>
            <a:endParaRPr kumimoji="1" lang="ja-JP" altLang="en-US" sz="2200" baseline="30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00232" y="5369968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r ( fm )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-916306" y="3147293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|r </a:t>
            </a:r>
            <a:r>
              <a:rPr lang="el-GR" altLang="ja-JP" sz="2400" dirty="0" smtClean="0"/>
              <a:t>γ</a:t>
            </a:r>
            <a:r>
              <a:rPr lang="en-US" altLang="ja-JP" sz="2400" dirty="0" smtClean="0"/>
              <a:t>(r)|   ( fm</a:t>
            </a:r>
            <a:r>
              <a:rPr lang="en-US" altLang="ja-JP" sz="2400" baseline="30000" dirty="0" smtClean="0"/>
              <a:t>-1/2</a:t>
            </a:r>
            <a:r>
              <a:rPr lang="en-US" altLang="ja-JP" sz="2400" dirty="0" smtClean="0"/>
              <a:t> )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59764" y="5369968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r ( fm )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3543226" y="3130450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|r </a:t>
            </a:r>
            <a:r>
              <a:rPr lang="el-GR" altLang="ja-JP" sz="2400" dirty="0" smtClean="0"/>
              <a:t>γ</a:t>
            </a:r>
            <a:r>
              <a:rPr lang="en-US" altLang="ja-JP" sz="2400" dirty="0" smtClean="0"/>
              <a:t>(r)|   ( fm</a:t>
            </a:r>
            <a:r>
              <a:rPr lang="en-US" altLang="ja-JP" sz="2400" baseline="30000" dirty="0" smtClean="0"/>
              <a:t>-1/2</a:t>
            </a:r>
            <a:r>
              <a:rPr lang="en-US" altLang="ja-JP" sz="2400" dirty="0" smtClean="0"/>
              <a:t> )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42844" y="151231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α + </a:t>
            </a:r>
            <a:r>
              <a:rPr kumimoji="1" lang="en-US" altLang="ja-JP" baseline="30000" dirty="0" smtClean="0"/>
              <a:t>6</a:t>
            </a:r>
            <a:r>
              <a:rPr kumimoji="1" lang="en-US" altLang="ja-JP" dirty="0" smtClean="0"/>
              <a:t>He</a:t>
            </a:r>
            <a:r>
              <a:rPr kumimoji="1" lang="en-US" altLang="ja-JP" baseline="-25000" dirty="0" smtClean="0"/>
              <a:t>g.s.</a:t>
            </a:r>
            <a:endParaRPr kumimoji="1" lang="ja-JP" altLang="en-US" baseline="-25000" dirty="0"/>
          </a:p>
        </p:txBody>
      </p:sp>
      <p:cxnSp>
        <p:nvCxnSpPr>
          <p:cNvPr id="19" name="直線矢印コネクタ 18"/>
          <p:cNvCxnSpPr>
            <a:stCxn id="18" idx="2"/>
          </p:cNvCxnSpPr>
          <p:nvPr/>
        </p:nvCxnSpPr>
        <p:spPr>
          <a:xfrm rot="5400000">
            <a:off x="2398834" y="1782785"/>
            <a:ext cx="487924" cy="6856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071802" y="378619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solidFill>
                  <a:srgbClr val="0000FF"/>
                </a:solidFill>
              </a:rPr>
              <a:t>α</a:t>
            </a:r>
            <a:r>
              <a:rPr kumimoji="1" lang="en-US" altLang="ja-JP" dirty="0" smtClean="0">
                <a:solidFill>
                  <a:srgbClr val="0000FF"/>
                </a:solidFill>
              </a:rPr>
              <a:t> + </a:t>
            </a:r>
            <a:r>
              <a:rPr kumimoji="1" lang="en-US" altLang="ja-JP" baseline="30000" dirty="0" smtClean="0">
                <a:solidFill>
                  <a:srgbClr val="0000FF"/>
                </a:solidFill>
              </a:rPr>
              <a:t>6</a:t>
            </a:r>
            <a:r>
              <a:rPr kumimoji="1" lang="en-US" altLang="ja-JP" dirty="0" smtClean="0">
                <a:solidFill>
                  <a:srgbClr val="0000FF"/>
                </a:solidFill>
              </a:rPr>
              <a:t>He(2</a:t>
            </a:r>
            <a:r>
              <a:rPr kumimoji="1" lang="en-US" altLang="ja-JP" baseline="30000" dirty="0" smtClean="0">
                <a:solidFill>
                  <a:srgbClr val="0000FF"/>
                </a:solidFill>
              </a:rPr>
              <a:t>+</a:t>
            </a:r>
            <a:r>
              <a:rPr kumimoji="1" lang="en-US" altLang="ja-JP" dirty="0" smtClean="0">
                <a:solidFill>
                  <a:srgbClr val="0000FF"/>
                </a:solidFill>
              </a:rPr>
              <a:t>)</a:t>
            </a:r>
            <a:endParaRPr kumimoji="1" lang="ja-JP" alt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rot="10800000" flipV="1">
            <a:off x="2714612" y="4155522"/>
            <a:ext cx="981720" cy="42862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265750" y="151231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α + </a:t>
            </a:r>
            <a:r>
              <a:rPr kumimoji="1" lang="en-US" altLang="ja-JP" baseline="30000" dirty="0" smtClean="0"/>
              <a:t>6</a:t>
            </a:r>
            <a:r>
              <a:rPr kumimoji="1" lang="en-US" altLang="ja-JP" dirty="0" smtClean="0"/>
              <a:t>He</a:t>
            </a:r>
            <a:r>
              <a:rPr kumimoji="1" lang="en-US" altLang="ja-JP" baseline="-25000" dirty="0" smtClean="0"/>
              <a:t>g.s.</a:t>
            </a:r>
            <a:endParaRPr kumimoji="1" lang="ja-JP" altLang="en-US" baseline="-25000" dirty="0"/>
          </a:p>
        </p:txBody>
      </p:sp>
      <p:cxnSp>
        <p:nvCxnSpPr>
          <p:cNvPr id="24" name="直線矢印コネクタ 23"/>
          <p:cNvCxnSpPr>
            <a:stCxn id="23" idx="2"/>
          </p:cNvCxnSpPr>
          <p:nvPr/>
        </p:nvCxnSpPr>
        <p:spPr>
          <a:xfrm rot="16200000" flipH="1">
            <a:off x="6125027" y="1565147"/>
            <a:ext cx="273612" cy="906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214942" y="222669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solidFill>
                  <a:srgbClr val="0000FF"/>
                </a:solidFill>
              </a:rPr>
              <a:t>α</a:t>
            </a:r>
            <a:r>
              <a:rPr kumimoji="1" lang="en-US" altLang="ja-JP" dirty="0" smtClean="0">
                <a:solidFill>
                  <a:srgbClr val="0000FF"/>
                </a:solidFill>
              </a:rPr>
              <a:t> + </a:t>
            </a:r>
            <a:r>
              <a:rPr kumimoji="1" lang="en-US" altLang="ja-JP" baseline="30000" dirty="0" smtClean="0">
                <a:solidFill>
                  <a:srgbClr val="0000FF"/>
                </a:solidFill>
              </a:rPr>
              <a:t>6</a:t>
            </a:r>
            <a:r>
              <a:rPr kumimoji="1" lang="en-US" altLang="ja-JP" dirty="0" smtClean="0">
                <a:solidFill>
                  <a:srgbClr val="0000FF"/>
                </a:solidFill>
              </a:rPr>
              <a:t>He(2</a:t>
            </a:r>
            <a:r>
              <a:rPr kumimoji="1" lang="en-US" altLang="ja-JP" baseline="30000" dirty="0" smtClean="0">
                <a:solidFill>
                  <a:srgbClr val="0000FF"/>
                </a:solidFill>
              </a:rPr>
              <a:t>+</a:t>
            </a:r>
            <a:r>
              <a:rPr kumimoji="1" lang="en-US" altLang="ja-JP" dirty="0" smtClean="0">
                <a:solidFill>
                  <a:srgbClr val="0000FF"/>
                </a:solidFill>
              </a:rPr>
              <a:t>)</a:t>
            </a:r>
            <a:endParaRPr kumimoji="1" lang="ja-JP" alt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5696596" y="2655325"/>
            <a:ext cx="589916" cy="357189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右矢印 10"/>
          <p:cNvSpPr/>
          <p:nvPr/>
        </p:nvSpPr>
        <p:spPr>
          <a:xfrm>
            <a:off x="3571868" y="1940944"/>
            <a:ext cx="2286016" cy="1785950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2hw Ex.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0139" y="6355699"/>
            <a:ext cx="71811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rgbClr val="FF0000"/>
                </a:solidFill>
              </a:rPr>
              <a:t>0</a:t>
            </a:r>
            <a:r>
              <a:rPr kumimoji="1" lang="en-US" altLang="ja-JP" sz="2200" baseline="-25000" dirty="0" smtClean="0">
                <a:solidFill>
                  <a:srgbClr val="FF0000"/>
                </a:solidFill>
              </a:rPr>
              <a:t>1</a:t>
            </a:r>
            <a:r>
              <a:rPr kumimoji="1" lang="en-US" altLang="ja-JP" sz="2200" baseline="30000" dirty="0" smtClean="0">
                <a:solidFill>
                  <a:srgbClr val="FF0000"/>
                </a:solidFill>
              </a:rPr>
              <a:t>+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sz="2200" dirty="0" smtClean="0">
                <a:solidFill>
                  <a:srgbClr val="FF0000"/>
                </a:solidFill>
              </a:rPr>
              <a:t>⇒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0</a:t>
            </a:r>
            <a:r>
              <a:rPr kumimoji="1" lang="en-US" altLang="ja-JP" sz="2200" baseline="-25000" dirty="0" smtClean="0">
                <a:solidFill>
                  <a:srgbClr val="FF0000"/>
                </a:solidFill>
              </a:rPr>
              <a:t>3</a:t>
            </a:r>
            <a:r>
              <a:rPr kumimoji="1" lang="en-US" altLang="ja-JP" sz="2200" baseline="30000" dirty="0" smtClean="0">
                <a:solidFill>
                  <a:srgbClr val="FF0000"/>
                </a:solidFill>
              </a:rPr>
              <a:t>+ 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are connected by the monopole (2hw ex.) operator</a:t>
            </a:r>
            <a:endParaRPr kumimoji="1" lang="ja-JP" altLang="en-US" sz="2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4"/>
          <p:cNvSpPr txBox="1">
            <a:spLocks noChangeArrowheads="1"/>
          </p:cNvSpPr>
          <p:nvPr/>
        </p:nvSpPr>
        <p:spPr bwMode="auto">
          <a:xfrm>
            <a:off x="214313" y="214313"/>
            <a:ext cx="3634969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Variety of Nuclear Chemical Clusters</a:t>
            </a:r>
            <a:endParaRPr lang="ja-JP" altLang="en-US" baseline="30000" dirty="0">
              <a:solidFill>
                <a:srgbClr val="0000FF"/>
              </a:solidFill>
            </a:endParaRPr>
          </a:p>
        </p:txBody>
      </p:sp>
      <p:sp>
        <p:nvSpPr>
          <p:cNvPr id="3" name="Oval 21"/>
          <p:cNvSpPr>
            <a:spLocks noChangeArrowheads="1"/>
          </p:cNvSpPr>
          <p:nvPr/>
        </p:nvSpPr>
        <p:spPr bwMode="auto">
          <a:xfrm>
            <a:off x="3582973" y="3357561"/>
            <a:ext cx="1655763" cy="1071563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" name="Oval 22"/>
          <p:cNvSpPr>
            <a:spLocks noChangeArrowheads="1"/>
          </p:cNvSpPr>
          <p:nvPr/>
        </p:nvSpPr>
        <p:spPr bwMode="auto">
          <a:xfrm>
            <a:off x="3740136" y="3573461"/>
            <a:ext cx="649287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" name="Oval 24"/>
          <p:cNvSpPr>
            <a:spLocks noChangeArrowheads="1"/>
          </p:cNvSpPr>
          <p:nvPr/>
        </p:nvSpPr>
        <p:spPr bwMode="auto">
          <a:xfrm>
            <a:off x="4273531" y="3463925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4376723" y="3571874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" name="Oval 27"/>
          <p:cNvSpPr>
            <a:spLocks noChangeArrowheads="1"/>
          </p:cNvSpPr>
          <p:nvPr/>
        </p:nvSpPr>
        <p:spPr bwMode="auto">
          <a:xfrm>
            <a:off x="4310042" y="4178299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" name="Oval 21"/>
          <p:cNvSpPr>
            <a:spLocks noChangeArrowheads="1"/>
          </p:cNvSpPr>
          <p:nvPr/>
        </p:nvSpPr>
        <p:spPr bwMode="auto">
          <a:xfrm>
            <a:off x="3548074" y="928669"/>
            <a:ext cx="1655763" cy="1071563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3705237" y="1144569"/>
            <a:ext cx="649287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auto">
          <a:xfrm>
            <a:off x="4095762" y="963594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" name="Oval 25"/>
          <p:cNvSpPr>
            <a:spLocks noChangeArrowheads="1"/>
          </p:cNvSpPr>
          <p:nvPr/>
        </p:nvSpPr>
        <p:spPr bwMode="auto">
          <a:xfrm>
            <a:off x="4418024" y="963594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4095762" y="1749407"/>
            <a:ext cx="179387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341824" y="1142982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4" name="Oval 27"/>
          <p:cNvSpPr>
            <a:spLocks noChangeArrowheads="1"/>
          </p:cNvSpPr>
          <p:nvPr/>
        </p:nvSpPr>
        <p:spPr bwMode="auto">
          <a:xfrm>
            <a:off x="4418024" y="1749407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5" name="Oval 21"/>
          <p:cNvSpPr>
            <a:spLocks noChangeArrowheads="1"/>
          </p:cNvSpPr>
          <p:nvPr/>
        </p:nvSpPr>
        <p:spPr bwMode="auto">
          <a:xfrm>
            <a:off x="714344" y="5059932"/>
            <a:ext cx="1655763" cy="10715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871507" y="5275832"/>
            <a:ext cx="649287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7" name="Oval 24"/>
          <p:cNvSpPr>
            <a:spLocks noChangeArrowheads="1"/>
          </p:cNvSpPr>
          <p:nvPr/>
        </p:nvSpPr>
        <p:spPr bwMode="auto">
          <a:xfrm>
            <a:off x="1404902" y="5166296"/>
            <a:ext cx="179387" cy="179388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1508094" y="5274245"/>
            <a:ext cx="647700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9" name="Oval 27"/>
          <p:cNvSpPr>
            <a:spLocks noChangeArrowheads="1"/>
          </p:cNvSpPr>
          <p:nvPr/>
        </p:nvSpPr>
        <p:spPr bwMode="auto">
          <a:xfrm>
            <a:off x="1441413" y="5880670"/>
            <a:ext cx="179388" cy="179387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0" name="Oval 70"/>
          <p:cNvSpPr>
            <a:spLocks noChangeAspect="1" noChangeArrowheads="1"/>
          </p:cNvSpPr>
          <p:nvPr/>
        </p:nvSpPr>
        <p:spPr bwMode="auto">
          <a:xfrm rot="5400000">
            <a:off x="7000888" y="4702741"/>
            <a:ext cx="1214447" cy="1785951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1" name="Oval 72"/>
          <p:cNvSpPr>
            <a:spLocks noChangeAspect="1" noChangeArrowheads="1"/>
          </p:cNvSpPr>
          <p:nvPr/>
        </p:nvSpPr>
        <p:spPr bwMode="auto">
          <a:xfrm>
            <a:off x="7429521" y="5131370"/>
            <a:ext cx="936001" cy="9360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2" name="Oval 71"/>
          <p:cNvSpPr>
            <a:spLocks noChangeAspect="1" noChangeArrowheads="1"/>
          </p:cNvSpPr>
          <p:nvPr/>
        </p:nvSpPr>
        <p:spPr bwMode="auto">
          <a:xfrm>
            <a:off x="6810872" y="5274246"/>
            <a:ext cx="648000" cy="648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7356498" y="5166303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4" name="Oval 27"/>
          <p:cNvSpPr>
            <a:spLocks noChangeArrowheads="1"/>
          </p:cNvSpPr>
          <p:nvPr/>
        </p:nvSpPr>
        <p:spPr bwMode="auto">
          <a:xfrm>
            <a:off x="7393009" y="5880677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11535" y="4631303"/>
            <a:ext cx="206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aseline="30000" dirty="0" smtClean="0"/>
              <a:t>10</a:t>
            </a:r>
            <a:r>
              <a:rPr kumimoji="1" lang="en-US" altLang="ja-JP" sz="2000" dirty="0" smtClean="0"/>
              <a:t>Be = α + α + 2N</a:t>
            </a:r>
            <a:endParaRPr kumimoji="1" lang="ja-JP" altLang="en-US" sz="2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0628" y="714356"/>
            <a:ext cx="1943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 smtClean="0"/>
              <a:t>12</a:t>
            </a:r>
            <a:r>
              <a:rPr kumimoji="1" lang="en-US" altLang="ja-JP" sz="2000" dirty="0" smtClean="0"/>
              <a:t>Be = α + α + 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4N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20644" y="6274378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 smtClean="0"/>
              <a:t>10</a:t>
            </a:r>
            <a:r>
              <a:rPr kumimoji="1" lang="en-US" altLang="ja-JP" sz="2000" dirty="0" smtClean="0"/>
              <a:t>C = α + α + </a:t>
            </a:r>
            <a:r>
              <a:rPr lang="en-US" altLang="ja-JP" sz="2000" dirty="0" smtClean="0">
                <a:solidFill>
                  <a:srgbClr val="FF0000"/>
                </a:solidFill>
              </a:rPr>
              <a:t>2P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00826" y="6345816"/>
            <a:ext cx="2417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aseline="30000" dirty="0" smtClean="0"/>
              <a:t>18</a:t>
            </a:r>
            <a:r>
              <a:rPr kumimoji="1" lang="en-US" altLang="ja-JP" sz="2000" dirty="0" smtClean="0"/>
              <a:t>O = α + </a:t>
            </a:r>
            <a:r>
              <a:rPr kumimoji="1" lang="en-US" altLang="ja-JP" sz="2000" baseline="30000" dirty="0" smtClean="0">
                <a:solidFill>
                  <a:srgbClr val="FF0000"/>
                </a:solidFill>
              </a:rPr>
              <a:t>12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C</a:t>
            </a:r>
            <a:r>
              <a:rPr kumimoji="1" lang="en-US" altLang="ja-JP" sz="2000" dirty="0" smtClean="0"/>
              <a:t> + 2N</a:t>
            </a:r>
            <a:endParaRPr kumimoji="1" lang="ja-JP" altLang="en-US" sz="2000" dirty="0"/>
          </a:p>
        </p:txBody>
      </p:sp>
      <p:sp>
        <p:nvSpPr>
          <p:cNvPr id="29" name="上矢印 28"/>
          <p:cNvSpPr/>
          <p:nvPr/>
        </p:nvSpPr>
        <p:spPr>
          <a:xfrm>
            <a:off x="4000496" y="2226696"/>
            <a:ext cx="714380" cy="857256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57752" y="2479411"/>
            <a:ext cx="7617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+ 2N</a:t>
            </a:r>
            <a:endParaRPr kumimoji="1" lang="ja-JP" altLang="en-US" sz="2400" dirty="0"/>
          </a:p>
        </p:txBody>
      </p:sp>
      <p:sp>
        <p:nvSpPr>
          <p:cNvPr id="31" name="上矢印 30"/>
          <p:cNvSpPr/>
          <p:nvPr/>
        </p:nvSpPr>
        <p:spPr>
          <a:xfrm rot="13553229">
            <a:off x="2485167" y="4340999"/>
            <a:ext cx="714380" cy="857256"/>
          </a:xfrm>
          <a:prstGeom prst="up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上矢印 31"/>
          <p:cNvSpPr/>
          <p:nvPr/>
        </p:nvSpPr>
        <p:spPr>
          <a:xfrm rot="8330671">
            <a:off x="5776668" y="4382032"/>
            <a:ext cx="714380" cy="857256"/>
          </a:xfrm>
          <a:prstGeom prst="up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71538" y="4038905"/>
            <a:ext cx="1298753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2N </a:t>
            </a:r>
            <a:r>
              <a:rPr kumimoji="1" lang="ja-JP" altLang="en-US" sz="2400" dirty="0" smtClean="0"/>
              <a:t>⇒ </a:t>
            </a:r>
            <a:r>
              <a:rPr kumimoji="1" lang="en-US" altLang="ja-JP" sz="2400" dirty="0" smtClean="0"/>
              <a:t>2P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09785" y="4038905"/>
            <a:ext cx="1176925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l-GR" altLang="ja-JP" sz="2400" dirty="0" smtClean="0"/>
              <a:t>α</a:t>
            </a:r>
            <a:r>
              <a:rPr lang="en-US" altLang="ja-JP" sz="2400" dirty="0" smtClean="0"/>
              <a:t> </a:t>
            </a:r>
            <a:r>
              <a:rPr kumimoji="1" lang="ja-JP" altLang="en-US" sz="2400" dirty="0" smtClean="0"/>
              <a:t>⇒ </a:t>
            </a:r>
            <a:r>
              <a:rPr kumimoji="1" lang="en-US" altLang="ja-JP" sz="2400" baseline="30000" dirty="0" smtClean="0"/>
              <a:t>12</a:t>
            </a:r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539710" y="1214422"/>
            <a:ext cx="294317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Structure is abundant</a:t>
            </a:r>
          </a:p>
          <a:p>
            <a:r>
              <a:rPr lang="en-US" altLang="ja-JP" sz="2000" dirty="0" smtClean="0"/>
              <a:t>Degenerate M(IS) strength</a:t>
            </a:r>
          </a:p>
          <a:p>
            <a:r>
              <a:rPr lang="en-US" altLang="ja-JP" sz="2000" dirty="0" smtClean="0"/>
              <a:t>appear at Ex. &lt; 15 </a:t>
            </a:r>
            <a:r>
              <a:rPr lang="en-US" altLang="ja-JP" sz="2000" dirty="0" err="1" smtClean="0"/>
              <a:t>MeV</a:t>
            </a:r>
            <a:endParaRPr lang="en-US" altLang="ja-JP" sz="20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4282" y="928670"/>
            <a:ext cx="10381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Question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4282" y="1500174"/>
            <a:ext cx="27224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What is a variation i</a:t>
            </a:r>
            <a:r>
              <a:rPr lang="en-US" altLang="ja-JP" sz="2200" dirty="0" smtClean="0"/>
              <a:t>n  </a:t>
            </a:r>
          </a:p>
          <a:p>
            <a:r>
              <a:rPr lang="en-US" altLang="ja-JP" sz="2200" dirty="0" smtClean="0"/>
              <a:t>replacing </a:t>
            </a:r>
            <a:r>
              <a:rPr lang="el-GR" altLang="ja-JP" sz="2200" dirty="0" smtClean="0"/>
              <a:t>α</a:t>
            </a:r>
            <a:r>
              <a:rPr lang="en-US" altLang="ja-JP" sz="2200" dirty="0" smtClean="0"/>
              <a:t> core or </a:t>
            </a:r>
          </a:p>
          <a:p>
            <a:r>
              <a:rPr lang="en-US" altLang="ja-JP" sz="2200" dirty="0" smtClean="0"/>
              <a:t>valence neutrons ?</a:t>
            </a:r>
            <a:endParaRPr kumimoji="1" lang="ja-JP" altLang="en-US" sz="2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00298" y="5286388"/>
            <a:ext cx="1770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Coulomb Effect</a:t>
            </a:r>
            <a:endParaRPr kumimoji="1" lang="ja-JP" altLang="en-US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00298" y="5672096"/>
            <a:ext cx="25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(Thomas-</a:t>
            </a:r>
            <a:r>
              <a:rPr lang="en-US" altLang="ja-JP" sz="2000" dirty="0" err="1" smtClean="0"/>
              <a:t>Ehrman</a:t>
            </a:r>
            <a:r>
              <a:rPr lang="en-US" altLang="ja-JP" sz="2000" dirty="0" smtClean="0"/>
              <a:t> Shift)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2500298" y="5286388"/>
            <a:ext cx="2500330" cy="78581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12"/>
          <p:cNvSpPr txBox="1">
            <a:spLocks noChangeArrowheads="1"/>
          </p:cNvSpPr>
          <p:nvPr/>
        </p:nvSpPr>
        <p:spPr bwMode="auto">
          <a:xfrm>
            <a:off x="6500826" y="2285992"/>
            <a:ext cx="2565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ROP 77 096301 (2014)</a:t>
            </a:r>
            <a:endParaRPr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/>
      <p:bldP spid="39" grpId="0"/>
      <p:bldP spid="40" grpId="0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C:\Users\itom\Desktop\PPT発表\JPS2015B\0+jps2015B2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87373"/>
            <a:ext cx="3819540" cy="6148881"/>
          </a:xfrm>
          <a:prstGeom prst="rect">
            <a:avLst/>
          </a:prstGeom>
          <a:noFill/>
        </p:spPr>
      </p:pic>
      <p:sp>
        <p:nvSpPr>
          <p:cNvPr id="2" name="テキスト ボックス 14"/>
          <p:cNvSpPr txBox="1">
            <a:spLocks noChangeArrowheads="1"/>
          </p:cNvSpPr>
          <p:nvPr/>
        </p:nvSpPr>
        <p:spPr bwMode="auto">
          <a:xfrm>
            <a:off x="7290808" y="109815"/>
            <a:ext cx="163891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solidFill>
                  <a:srgbClr val="0000FF"/>
                </a:solidFill>
              </a:rPr>
              <a:t>J</a:t>
            </a:r>
            <a:r>
              <a:rPr lang="en-US" altLang="ja-JP" sz="2400" baseline="30000" dirty="0" err="1" smtClean="0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lang="en-US" altLang="ja-JP" sz="2400" dirty="0" smtClean="0">
                <a:solidFill>
                  <a:srgbClr val="0000FF"/>
                </a:solidFill>
              </a:rPr>
              <a:t>=0</a:t>
            </a:r>
            <a:r>
              <a:rPr lang="en-US" altLang="ja-JP" sz="2400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400" dirty="0" smtClean="0">
                <a:solidFill>
                  <a:srgbClr val="0000FF"/>
                </a:solidFill>
              </a:rPr>
              <a:t> Levels</a:t>
            </a:r>
            <a:endParaRPr lang="ja-JP" altLang="en-US" sz="2400" baseline="30000" dirty="0">
              <a:solidFill>
                <a:srgbClr val="0000FF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61988" y="3961124"/>
            <a:ext cx="392909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33426" y="6039169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33426" y="4500570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33426" y="2357430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-25000" dirty="0" smtClean="0"/>
              <a:t>3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3426" y="1500174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-25000" dirty="0" smtClean="0"/>
              <a:t>4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676368" y="6300000"/>
            <a:ext cx="270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676368" y="4734000"/>
            <a:ext cx="270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691012" y="2593124"/>
            <a:ext cx="270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676368" y="1674000"/>
            <a:ext cx="270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上下矢印 22"/>
          <p:cNvSpPr/>
          <p:nvPr/>
        </p:nvSpPr>
        <p:spPr>
          <a:xfrm>
            <a:off x="3605194" y="5643578"/>
            <a:ext cx="428628" cy="642918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上下矢印 23"/>
          <p:cNvSpPr/>
          <p:nvPr/>
        </p:nvSpPr>
        <p:spPr>
          <a:xfrm>
            <a:off x="3676632" y="1214422"/>
            <a:ext cx="285752" cy="428604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上下矢印 24"/>
          <p:cNvSpPr/>
          <p:nvPr/>
        </p:nvSpPr>
        <p:spPr>
          <a:xfrm>
            <a:off x="3676632" y="4357694"/>
            <a:ext cx="285752" cy="357166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上下矢印 25"/>
          <p:cNvSpPr/>
          <p:nvPr/>
        </p:nvSpPr>
        <p:spPr>
          <a:xfrm>
            <a:off x="3748070" y="2305124"/>
            <a:ext cx="214314" cy="285728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91012" y="1214422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1.6 </a:t>
            </a:r>
            <a:r>
              <a:rPr kumimoji="1" lang="en-US" altLang="ja-JP" sz="2000" dirty="0" err="1" smtClean="0"/>
              <a:t>MeV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91012" y="5814972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2.3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MeV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91012" y="2243072"/>
            <a:ext cx="10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0.9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MeV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391012" y="4314774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1.3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2000" dirty="0" err="1" smtClean="0">
                <a:solidFill>
                  <a:srgbClr val="FF0000"/>
                </a:solidFill>
              </a:rPr>
              <a:t>MeV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1" name="Oval 49"/>
          <p:cNvSpPr>
            <a:spLocks noChangeArrowheads="1"/>
          </p:cNvSpPr>
          <p:nvPr/>
        </p:nvSpPr>
        <p:spPr bwMode="auto">
          <a:xfrm>
            <a:off x="6214648" y="1958058"/>
            <a:ext cx="828000" cy="828000"/>
          </a:xfrm>
          <a:prstGeom prst="ellipse">
            <a:avLst/>
          </a:prstGeom>
          <a:solidFill>
            <a:schemeClr val="accent6">
              <a:lumMod val="40000"/>
              <a:lumOff val="60000"/>
              <a:alpha val="70195"/>
            </a:schemeClr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2" name="Oval 50"/>
          <p:cNvSpPr>
            <a:spLocks noChangeArrowheads="1"/>
          </p:cNvSpPr>
          <p:nvPr/>
        </p:nvSpPr>
        <p:spPr bwMode="auto">
          <a:xfrm>
            <a:off x="5605458" y="2093604"/>
            <a:ext cx="540000" cy="540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3" name="Oval 51"/>
          <p:cNvSpPr>
            <a:spLocks noChangeArrowheads="1"/>
          </p:cNvSpPr>
          <p:nvPr/>
        </p:nvSpPr>
        <p:spPr bwMode="auto">
          <a:xfrm>
            <a:off x="6363176" y="2093604"/>
            <a:ext cx="540000" cy="540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sz="2000" dirty="0">
              <a:solidFill>
                <a:schemeClr val="bg1"/>
              </a:solidFill>
            </a:endParaRPr>
          </a:p>
        </p:txBody>
      </p:sp>
      <p:sp>
        <p:nvSpPr>
          <p:cNvPr id="34" name="Oval 51"/>
          <p:cNvSpPr>
            <a:spLocks noChangeArrowheads="1"/>
          </p:cNvSpPr>
          <p:nvPr/>
        </p:nvSpPr>
        <p:spPr bwMode="auto">
          <a:xfrm>
            <a:off x="6365986" y="1994058"/>
            <a:ext cx="180000" cy="18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5" name="Oval 51"/>
          <p:cNvSpPr>
            <a:spLocks noChangeArrowheads="1"/>
          </p:cNvSpPr>
          <p:nvPr/>
        </p:nvSpPr>
        <p:spPr bwMode="auto">
          <a:xfrm>
            <a:off x="6723176" y="2550926"/>
            <a:ext cx="180000" cy="18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03110" y="2126385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2</a:t>
            </a:r>
            <a:r>
              <a:rPr kumimoji="1" lang="en-US" altLang="ja-JP" sz="2800" baseline="30000" dirty="0" smtClean="0">
                <a:solidFill>
                  <a:schemeClr val="bg1"/>
                </a:solidFill>
              </a:rPr>
              <a:t>+</a:t>
            </a:r>
            <a:endParaRPr kumimoji="1" lang="ja-JP" alt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37" name="Oval 49"/>
          <p:cNvSpPr>
            <a:spLocks noChangeArrowheads="1"/>
          </p:cNvSpPr>
          <p:nvPr/>
        </p:nvSpPr>
        <p:spPr bwMode="auto">
          <a:xfrm>
            <a:off x="5600962" y="4066322"/>
            <a:ext cx="576000" cy="720000"/>
          </a:xfrm>
          <a:prstGeom prst="ellipse">
            <a:avLst/>
          </a:prstGeom>
          <a:solidFill>
            <a:schemeClr val="accent6">
              <a:lumMod val="40000"/>
              <a:lumOff val="60000"/>
              <a:alpha val="70195"/>
            </a:schemeClr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8" name="Oval 49"/>
          <p:cNvSpPr>
            <a:spLocks noChangeArrowheads="1"/>
          </p:cNvSpPr>
          <p:nvPr/>
        </p:nvSpPr>
        <p:spPr bwMode="auto">
          <a:xfrm>
            <a:off x="6534152" y="4060702"/>
            <a:ext cx="576000" cy="720000"/>
          </a:xfrm>
          <a:prstGeom prst="ellipse">
            <a:avLst/>
          </a:prstGeom>
          <a:solidFill>
            <a:schemeClr val="accent6">
              <a:lumMod val="40000"/>
              <a:lumOff val="60000"/>
              <a:alpha val="70195"/>
            </a:schemeClr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9" name="Oval 49"/>
          <p:cNvSpPr>
            <a:spLocks noChangeArrowheads="1"/>
          </p:cNvSpPr>
          <p:nvPr/>
        </p:nvSpPr>
        <p:spPr bwMode="auto">
          <a:xfrm>
            <a:off x="6079152" y="4060702"/>
            <a:ext cx="576000" cy="720000"/>
          </a:xfrm>
          <a:prstGeom prst="ellipse">
            <a:avLst/>
          </a:prstGeom>
          <a:solidFill>
            <a:schemeClr val="accent6">
              <a:lumMod val="40000"/>
              <a:lumOff val="60000"/>
              <a:alpha val="70195"/>
            </a:schemeClr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0" name="Oval 50"/>
          <p:cNvSpPr>
            <a:spLocks noChangeArrowheads="1"/>
          </p:cNvSpPr>
          <p:nvPr/>
        </p:nvSpPr>
        <p:spPr bwMode="auto">
          <a:xfrm>
            <a:off x="5748334" y="4137760"/>
            <a:ext cx="540000" cy="540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1" name="Oval 51"/>
          <p:cNvSpPr>
            <a:spLocks noChangeArrowheads="1"/>
          </p:cNvSpPr>
          <p:nvPr/>
        </p:nvSpPr>
        <p:spPr bwMode="auto">
          <a:xfrm>
            <a:off x="6422780" y="4137760"/>
            <a:ext cx="540000" cy="540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2" name="Oval 51"/>
          <p:cNvSpPr>
            <a:spLocks noChangeArrowheads="1"/>
          </p:cNvSpPr>
          <p:nvPr/>
        </p:nvSpPr>
        <p:spPr bwMode="auto">
          <a:xfrm>
            <a:off x="6272566" y="4172074"/>
            <a:ext cx="180000" cy="18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3" name="Oval 51"/>
          <p:cNvSpPr>
            <a:spLocks noChangeArrowheads="1"/>
          </p:cNvSpPr>
          <p:nvPr/>
        </p:nvSpPr>
        <p:spPr bwMode="auto">
          <a:xfrm>
            <a:off x="6272566" y="4494950"/>
            <a:ext cx="180000" cy="18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14942" y="3610277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lang="en-US" altLang="ja-JP" sz="2400" dirty="0" smtClean="0">
                <a:latin typeface="Symbol" pitchFamily="18" charset="2"/>
              </a:rPr>
              <a:t>s</a:t>
            </a:r>
            <a:r>
              <a:rPr lang="en-US" altLang="ja-JP" sz="2400" baseline="30000" dirty="0" smtClean="0">
                <a:latin typeface="Symbol" pitchFamily="18" charset="2"/>
              </a:rPr>
              <a:t>+</a:t>
            </a:r>
            <a:r>
              <a:rPr kumimoji="1" lang="en-US" altLang="ja-JP" sz="2400" dirty="0" smtClean="0"/>
              <a:t>)</a:t>
            </a:r>
            <a:r>
              <a:rPr kumimoji="1" lang="en-US" altLang="ja-JP" sz="2400" baseline="30000" dirty="0" smtClean="0"/>
              <a:t>2</a:t>
            </a:r>
            <a:endParaRPr kumimoji="1" lang="ja-JP" altLang="en-US" sz="2400" baseline="30000" dirty="0"/>
          </a:p>
        </p:txBody>
      </p:sp>
      <p:sp>
        <p:nvSpPr>
          <p:cNvPr id="45" name="Oval 49"/>
          <p:cNvSpPr>
            <a:spLocks noChangeArrowheads="1"/>
          </p:cNvSpPr>
          <p:nvPr/>
        </p:nvSpPr>
        <p:spPr bwMode="auto">
          <a:xfrm>
            <a:off x="5891210" y="5715016"/>
            <a:ext cx="714380" cy="857256"/>
          </a:xfrm>
          <a:prstGeom prst="ellipse">
            <a:avLst/>
          </a:prstGeom>
          <a:solidFill>
            <a:schemeClr val="accent6">
              <a:lumMod val="40000"/>
              <a:lumOff val="60000"/>
              <a:alpha val="70195"/>
            </a:schemeClr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6" name="Oval 50"/>
          <p:cNvSpPr>
            <a:spLocks noChangeArrowheads="1"/>
          </p:cNvSpPr>
          <p:nvPr/>
        </p:nvSpPr>
        <p:spPr bwMode="auto">
          <a:xfrm>
            <a:off x="5891210" y="5857892"/>
            <a:ext cx="540000" cy="540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7" name="Oval 51"/>
          <p:cNvSpPr>
            <a:spLocks noChangeArrowheads="1"/>
          </p:cNvSpPr>
          <p:nvPr/>
        </p:nvSpPr>
        <p:spPr bwMode="auto">
          <a:xfrm>
            <a:off x="6081660" y="5857892"/>
            <a:ext cx="540000" cy="540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6150666" y="5749330"/>
            <a:ext cx="180000" cy="18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49" name="Oval 51"/>
          <p:cNvSpPr>
            <a:spLocks noChangeArrowheads="1"/>
          </p:cNvSpPr>
          <p:nvPr/>
        </p:nvSpPr>
        <p:spPr bwMode="auto">
          <a:xfrm>
            <a:off x="6176962" y="6320834"/>
            <a:ext cx="180000" cy="18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388301" y="5429264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lang="en-US" altLang="ja-JP" sz="2400" dirty="0" smtClean="0">
                <a:latin typeface="Symbol" pitchFamily="18" charset="2"/>
              </a:rPr>
              <a:t>p</a:t>
            </a:r>
            <a:r>
              <a:rPr lang="en-US" altLang="ja-JP" sz="2400" baseline="30000" dirty="0" smtClean="0">
                <a:latin typeface="Symbol" pitchFamily="18" charset="2"/>
              </a:rPr>
              <a:t>-</a:t>
            </a:r>
            <a:r>
              <a:rPr kumimoji="1" lang="en-US" altLang="ja-JP" sz="2400" dirty="0" smtClean="0"/>
              <a:t>)</a:t>
            </a:r>
            <a:r>
              <a:rPr kumimoji="1" lang="en-US" altLang="ja-JP" sz="2400" baseline="30000" dirty="0" smtClean="0"/>
              <a:t>2</a:t>
            </a:r>
            <a:endParaRPr kumimoji="1" lang="ja-JP" altLang="en-US" sz="2400" baseline="30000" dirty="0"/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5891210" y="714356"/>
            <a:ext cx="714380" cy="857256"/>
          </a:xfrm>
          <a:prstGeom prst="ellipse">
            <a:avLst/>
          </a:prstGeom>
          <a:solidFill>
            <a:schemeClr val="accent6">
              <a:lumMod val="40000"/>
              <a:lumOff val="60000"/>
              <a:alpha val="70195"/>
            </a:schemeClr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2" name="Oval 50"/>
          <p:cNvSpPr>
            <a:spLocks noChangeArrowheads="1"/>
          </p:cNvSpPr>
          <p:nvPr/>
        </p:nvSpPr>
        <p:spPr bwMode="auto">
          <a:xfrm>
            <a:off x="5891210" y="857232"/>
            <a:ext cx="540000" cy="540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6081660" y="857232"/>
            <a:ext cx="540000" cy="540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4" name="Oval 51"/>
          <p:cNvSpPr>
            <a:spLocks noChangeArrowheads="1"/>
          </p:cNvSpPr>
          <p:nvPr/>
        </p:nvSpPr>
        <p:spPr bwMode="auto">
          <a:xfrm>
            <a:off x="6150666" y="748670"/>
            <a:ext cx="180000" cy="18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6176962" y="1320174"/>
            <a:ext cx="180000" cy="18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388301" y="500042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lang="en-US" altLang="ja-JP" sz="2400" dirty="0" smtClean="0">
                <a:latin typeface="Symbol" pitchFamily="18" charset="2"/>
              </a:rPr>
              <a:t>p</a:t>
            </a:r>
            <a:r>
              <a:rPr lang="en-US" altLang="ja-JP" sz="2400" baseline="30000" dirty="0" smtClean="0">
                <a:latin typeface="Symbol" pitchFamily="18" charset="2"/>
              </a:rPr>
              <a:t>-</a:t>
            </a:r>
            <a:r>
              <a:rPr kumimoji="1" lang="en-US" altLang="ja-JP" sz="2400" dirty="0" smtClean="0"/>
              <a:t>)</a:t>
            </a:r>
            <a:r>
              <a:rPr kumimoji="1" lang="en-US" altLang="ja-JP" sz="2400" baseline="30000" dirty="0" smtClean="0"/>
              <a:t>2</a:t>
            </a:r>
            <a:endParaRPr kumimoji="1" lang="ja-JP" altLang="en-US" sz="2400" baseline="30000" dirty="0"/>
          </a:p>
        </p:txBody>
      </p:sp>
      <p:sp>
        <p:nvSpPr>
          <p:cNvPr id="57" name="テキスト ボックス 56"/>
          <p:cNvSpPr txBox="1"/>
          <p:nvPr/>
        </p:nvSpPr>
        <p:spPr>
          <a:xfrm rot="16200000">
            <a:off x="-599065" y="3758661"/>
            <a:ext cx="2022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Energy ( </a:t>
            </a:r>
            <a:r>
              <a:rPr kumimoji="1" lang="en-US" altLang="ja-JP" sz="2400" dirty="0" err="1" smtClean="0"/>
              <a:t>MeV</a:t>
            </a:r>
            <a:r>
              <a:rPr kumimoji="1" lang="en-US" altLang="ja-JP" sz="2400" dirty="0" smtClean="0"/>
              <a:t> )</a:t>
            </a:r>
            <a:endParaRPr kumimoji="1" lang="ja-JP" altLang="en-US" sz="2400" dirty="0"/>
          </a:p>
        </p:txBody>
      </p:sp>
      <p:sp>
        <p:nvSpPr>
          <p:cNvPr id="58" name="右中かっこ 57"/>
          <p:cNvSpPr/>
          <p:nvPr/>
        </p:nvSpPr>
        <p:spPr>
          <a:xfrm>
            <a:off x="7072330" y="1928802"/>
            <a:ext cx="285752" cy="2928958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572396" y="2643182"/>
            <a:ext cx="1367682" cy="101566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Developed </a:t>
            </a:r>
          </a:p>
          <a:p>
            <a:r>
              <a:rPr lang="en-US" altLang="ja-JP" sz="2000" dirty="0" smtClean="0"/>
              <a:t>Cluster</a:t>
            </a:r>
          </a:p>
          <a:p>
            <a:r>
              <a:rPr lang="en-US" altLang="ja-JP" sz="2000" dirty="0" smtClean="0"/>
              <a:t>(S-wave)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358082" y="4578502"/>
            <a:ext cx="1641796" cy="70788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Suppressed </a:t>
            </a:r>
          </a:p>
          <a:p>
            <a:r>
              <a:rPr lang="en-US" altLang="ja-JP" sz="2000" dirty="0" smtClean="0"/>
              <a:t>Coulomb shift</a:t>
            </a:r>
          </a:p>
        </p:txBody>
      </p:sp>
      <p:sp>
        <p:nvSpPr>
          <p:cNvPr id="61" name="下矢印 60"/>
          <p:cNvSpPr/>
          <p:nvPr/>
        </p:nvSpPr>
        <p:spPr>
          <a:xfrm>
            <a:off x="7929586" y="3857628"/>
            <a:ext cx="642942" cy="64294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786578" y="5864386"/>
            <a:ext cx="211378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Cluster’s Thomas </a:t>
            </a:r>
          </a:p>
          <a:p>
            <a:r>
              <a:rPr lang="en-US" altLang="ja-JP" sz="2000" dirty="0" err="1" smtClean="0"/>
              <a:t>Ehrman</a:t>
            </a:r>
            <a:r>
              <a:rPr lang="en-US" altLang="ja-JP" sz="2000" dirty="0" smtClean="0"/>
              <a:t> Shift (TES)</a:t>
            </a:r>
            <a:endParaRPr kumimoji="1" lang="ja-JP" altLang="en-US" sz="2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571604" y="357166"/>
            <a:ext cx="80182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 smtClean="0"/>
              <a:t>10</a:t>
            </a:r>
            <a:r>
              <a:rPr kumimoji="1" lang="en-US" altLang="ja-JP" sz="2800" dirty="0" smtClean="0"/>
              <a:t>Be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500430" y="357166"/>
            <a:ext cx="61908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 smtClean="0"/>
              <a:t>10</a:t>
            </a:r>
            <a:r>
              <a:rPr kumimoji="1" lang="en-US" altLang="ja-JP" sz="2800" dirty="0" smtClean="0"/>
              <a:t>C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0100" y="3600394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2000" dirty="0" smtClean="0"/>
              <a:t>α</a:t>
            </a:r>
            <a:r>
              <a:rPr lang="en-US" altLang="ja-JP" sz="2000" dirty="0" smtClean="0"/>
              <a:t> Th. </a:t>
            </a:r>
            <a:endParaRPr kumimoji="1" lang="en-US" altLang="ja-JP" sz="2000" dirty="0" smtClean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072330" y="642918"/>
            <a:ext cx="21525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In continuu</a:t>
            </a:r>
            <a:r>
              <a:rPr lang="en-US" altLang="ja-JP" sz="2000" dirty="0" smtClean="0"/>
              <a:t>m, </a:t>
            </a:r>
          </a:p>
          <a:p>
            <a:r>
              <a:rPr lang="en-US" altLang="ja-JP" sz="2000" dirty="0" smtClean="0"/>
              <a:t>w</a:t>
            </a:r>
            <a:r>
              <a:rPr kumimoji="1" lang="en-US" altLang="ja-JP" sz="2000" dirty="0" smtClean="0"/>
              <a:t>e solved the </a:t>
            </a:r>
          </a:p>
          <a:p>
            <a:r>
              <a:rPr lang="en-US" altLang="ja-JP" sz="2000" dirty="0" smtClean="0"/>
              <a:t>scattering problem</a:t>
            </a:r>
            <a:endParaRPr kumimoji="1" lang="en-US" altLang="ja-JP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なし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今すぐ回答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1082</Words>
  <Application>Microsoft Office PowerPoint</Application>
  <PresentationFormat>On-screen Show (4:3)</PresentationFormat>
  <Paragraphs>239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ＭＳ Ｐ明朝</vt:lpstr>
      <vt:lpstr>Arial</vt:lpstr>
      <vt:lpstr>Calibri</vt:lpstr>
      <vt:lpstr>Symbol</vt:lpstr>
      <vt:lpstr>Wingdings</vt:lpstr>
      <vt:lpstr>Office テーマ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itom</dc:creator>
  <cp:lastModifiedBy>owner</cp:lastModifiedBy>
  <cp:revision>289</cp:revision>
  <dcterms:created xsi:type="dcterms:W3CDTF">2012-10-23T08:06:35Z</dcterms:created>
  <dcterms:modified xsi:type="dcterms:W3CDTF">2015-11-16T23:38:18Z</dcterms:modified>
</cp:coreProperties>
</file>