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00" r:id="rId4"/>
    <p:sldMasterId id="2147483712" r:id="rId5"/>
  </p:sldMasterIdLst>
  <p:notesMasterIdLst>
    <p:notesMasterId r:id="rId40"/>
  </p:notesMasterIdLst>
  <p:sldIdLst>
    <p:sldId id="282" r:id="rId6"/>
    <p:sldId id="283" r:id="rId7"/>
    <p:sldId id="285" r:id="rId8"/>
    <p:sldId id="263" r:id="rId9"/>
    <p:sldId id="257" r:id="rId10"/>
    <p:sldId id="258" r:id="rId11"/>
    <p:sldId id="259" r:id="rId12"/>
    <p:sldId id="264" r:id="rId13"/>
    <p:sldId id="265" r:id="rId14"/>
    <p:sldId id="266" r:id="rId15"/>
    <p:sldId id="293" r:id="rId16"/>
    <p:sldId id="260" r:id="rId17"/>
    <p:sldId id="261" r:id="rId18"/>
    <p:sldId id="267" r:id="rId19"/>
    <p:sldId id="269" r:id="rId20"/>
    <p:sldId id="262" r:id="rId21"/>
    <p:sldId id="268" r:id="rId22"/>
    <p:sldId id="270" r:id="rId23"/>
    <p:sldId id="271" r:id="rId24"/>
    <p:sldId id="272" r:id="rId25"/>
    <p:sldId id="291" r:id="rId26"/>
    <p:sldId id="290" r:id="rId27"/>
    <p:sldId id="273" r:id="rId28"/>
    <p:sldId id="274" r:id="rId29"/>
    <p:sldId id="277" r:id="rId30"/>
    <p:sldId id="278" r:id="rId31"/>
    <p:sldId id="286" r:id="rId32"/>
    <p:sldId id="287" r:id="rId33"/>
    <p:sldId id="288" r:id="rId34"/>
    <p:sldId id="289" r:id="rId35"/>
    <p:sldId id="279" r:id="rId36"/>
    <p:sldId id="280" r:id="rId37"/>
    <p:sldId id="292" r:id="rId38"/>
    <p:sldId id="27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8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ED4FF-5D21-4A92-AB53-A2E14C75115C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DC38F-804D-48FA-8C52-E7F47A47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5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01205-A804-4D45-960F-FC69C5A0E834}" type="slidenum">
              <a:rPr lang="en-US" altLang="ja-JP">
                <a:solidFill>
                  <a:prstClr val="black"/>
                </a:solidFill>
              </a:rPr>
              <a:pPr/>
              <a:t>27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1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48F841-3150-472B-B7E2-8DCC33897AF2}" type="slidenum">
              <a:rPr lang="en-US" altLang="ja-JP">
                <a:solidFill>
                  <a:prstClr val="black"/>
                </a:solidFill>
              </a:rPr>
              <a:pPr/>
              <a:t>29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DD4326-CBB7-499C-BE80-3A7AB2765FF8}" type="slidenum">
              <a:rPr lang="en-US" altLang="ja-JP">
                <a:solidFill>
                  <a:prstClr val="black"/>
                </a:solidFill>
              </a:rPr>
              <a:pPr/>
              <a:t>30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A0758-0E8C-4498-9537-D4DB6A69CA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4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86526-FC30-48C7-ABA7-718BD795E5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47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01E36-6EE2-4A4F-BE9C-7EFC511FEF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20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7D0B2-2FBC-410C-8370-0FD96F654A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19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A0758-0E8C-4498-9537-D4DB6A69CA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10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3E10B-1331-44BB-B4EF-CB642CF863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6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6D5D4-23A8-4E59-A99A-7300EAEB54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05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AC498-D8B3-464A-93F5-8859A5CA5F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26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4834F-21EB-4F7C-9627-376BC7E906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98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86862-08A9-4784-81E9-04002B8CC3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15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B0F6A-64D1-4D3A-B8F0-43B9E8A1EF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6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3E10B-1331-44BB-B4EF-CB642CF863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5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2744C-ED85-40D8-A21F-284B305F01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01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59701-C95F-4DC4-900A-A63FFF8004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06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86526-FC30-48C7-ABA7-718BD795E5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44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01E36-6EE2-4A4F-BE9C-7EFC511FEF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57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7D0B2-2FBC-410C-8370-0FD96F654A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62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52FF6-17F6-4C75-A7BA-E8941C06F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1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9F5E7-5D0C-4D11-B074-878DE4E584C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76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CEE76-A245-4C9F-8FC3-CA51536516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98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E1432-4627-4F10-8D0D-03C2F990DD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50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02F2B-9A46-4F37-AD2F-E75EDA261D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6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6D5D4-23A8-4E59-A99A-7300EAEB54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05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CFAF7-4EA0-4A8A-B38E-8BA0B2063C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08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D2430-0B04-4858-8799-871FDDC7A1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1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222E0-53A6-4214-B43D-FD9BD0695E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4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E8A4-DF99-4C36-82A2-7A72E77379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23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189B3-FD95-4FFB-81D1-AE544241AA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7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31E64-9111-478A-83EB-7534C203E0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90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E7210-829A-46B8-BDDA-DA636A54CB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27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44F99-2BF2-4A4E-B6A0-5A58B67D1C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66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RIB_ppt_to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175" y="1093788"/>
            <a:ext cx="7489825" cy="452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09600" y="6351588"/>
            <a:ext cx="79914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smtClean="0">
                <a:solidFill>
                  <a:srgbClr val="000000"/>
                </a:solidFill>
                <a:latin typeface="Arial" pitchFamily="34" charset="0"/>
              </a:rPr>
              <a:t>Design supported by: US Department of Energy Office of Science, Michigan State University, Joint Institute for Nuclear Astrophysics (NSF) 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265363" y="6162675"/>
            <a:ext cx="4389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smtClean="0">
                <a:solidFill>
                  <a:srgbClr val="000000"/>
                </a:solidFill>
                <a:latin typeface="Arial" pitchFamily="34" charset="0"/>
              </a:rPr>
              <a:t>Proposed by the SECAR collaboration for installation at NSCL/FRIB ReA3</a:t>
            </a:r>
          </a:p>
        </p:txBody>
      </p:sp>
      <p:pic>
        <p:nvPicPr>
          <p:cNvPr id="10" name="Picture 11" descr="screensho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31146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2971800" y="1633538"/>
            <a:ext cx="23939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 Capture Reactions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67958" y="3776653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396" y="2895600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65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RIB_ppt_to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pic>
        <p:nvPicPr>
          <p:cNvPr id="8" name="Picture 11" descr="screensho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19838"/>
            <a:ext cx="1371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1465263" y="6284913"/>
            <a:ext cx="145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</a:t>
            </a:r>
            <a:b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Capture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8AA42A46-5685-4D43-8F4C-6EE70E9A7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5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AC498-D8B3-464A-93F5-8859A5CA5F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2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RIB_ppt_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pic>
        <p:nvPicPr>
          <p:cNvPr id="8" name="Picture 10" descr="FRIB_ppt_to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screensho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19838"/>
            <a:ext cx="1371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1465263" y="6284913"/>
            <a:ext cx="1465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</a:t>
            </a:r>
            <a:b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Capture Reactions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BF97A941-CBE1-4A54-BF77-E1D32E80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05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RIB_ppt_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pic>
        <p:nvPicPr>
          <p:cNvPr id="8" name="Picture 10" descr="FRIB_ppt_to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screensho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19838"/>
            <a:ext cx="1371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1465263" y="6284913"/>
            <a:ext cx="145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</a:t>
            </a:r>
            <a:b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Capture Reactions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F4456694-3C4B-4C96-A94E-8E0A2C347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35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RIB_ppt_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pic>
        <p:nvPicPr>
          <p:cNvPr id="10" name="Picture 7" descr="FRIB_ppt_to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screensho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19838"/>
            <a:ext cx="1371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 userDrawn="1"/>
        </p:nvSpPr>
        <p:spPr bwMode="auto">
          <a:xfrm>
            <a:off x="1465263" y="6284913"/>
            <a:ext cx="145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</a:t>
            </a:r>
            <a:b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Capture Reactions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CEF176D7-7005-4BE9-92DA-54D55B2C2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01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RIB_ppt_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pic>
        <p:nvPicPr>
          <p:cNvPr id="6" name="Picture 7" descr="FRIB_ppt_to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screensho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19838"/>
            <a:ext cx="1371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465263" y="6284913"/>
            <a:ext cx="145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</a:t>
            </a:r>
            <a:b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Capture Reactions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30B5115B-F3EA-4781-9F64-D5001A2B0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12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06CC2E54-3D39-4F87-8826-9AA1B88A5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739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BD7F37-043D-41E7-8811-315486E9965A}" type="datetime1">
              <a:rPr lang="en-US" sz="1600" smtClean="0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11/16/2015</a:t>
            </a:fld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14070-F734-4955-9724-7C7DA76BF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125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4A9BD-BA18-4B05-ADF1-4FAAB45A7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13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0457F-17B6-4BD4-B96B-1992062A672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13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930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3C38B89-7423-496B-BE53-023AE653762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79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RIB_ppt_to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175" y="1093788"/>
            <a:ext cx="7489825" cy="452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09600" y="6351588"/>
            <a:ext cx="79914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smtClean="0">
                <a:solidFill>
                  <a:srgbClr val="000000"/>
                </a:solidFill>
                <a:latin typeface="Arial" pitchFamily="34" charset="0"/>
              </a:rPr>
              <a:t>Design supported by: US Department of Energy Office of Science, Michigan State University, Joint Institute for Nuclear Astrophysics (NSF) 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265363" y="6162675"/>
            <a:ext cx="4389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smtClean="0">
                <a:solidFill>
                  <a:srgbClr val="000000"/>
                </a:solidFill>
                <a:latin typeface="Arial" pitchFamily="34" charset="0"/>
              </a:rPr>
              <a:t>Proposed by the SECAR collaboration for installation at NSCL/FRIB ReA3</a:t>
            </a:r>
          </a:p>
        </p:txBody>
      </p:sp>
      <p:pic>
        <p:nvPicPr>
          <p:cNvPr id="10" name="Picture 11" descr="screensho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31146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2971800" y="1633538"/>
            <a:ext cx="23939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 Capture Reactions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67958" y="3776653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396" y="2895600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4834F-21EB-4F7C-9627-376BC7E906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861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RIB_ppt_to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pic>
        <p:nvPicPr>
          <p:cNvPr id="8" name="Picture 11" descr="screensho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19838"/>
            <a:ext cx="1371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1465263" y="6284913"/>
            <a:ext cx="145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</a:t>
            </a:r>
            <a:b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Capture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8AA42A46-5685-4D43-8F4C-6EE70E9A7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16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RIB_ppt_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pic>
        <p:nvPicPr>
          <p:cNvPr id="8" name="Picture 10" descr="FRIB_ppt_to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screensho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19838"/>
            <a:ext cx="1371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1465263" y="6284913"/>
            <a:ext cx="1465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</a:t>
            </a:r>
            <a:b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Capture Reactions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BF97A941-CBE1-4A54-BF77-E1D32E80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52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RIB_ppt_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pic>
        <p:nvPicPr>
          <p:cNvPr id="8" name="Picture 10" descr="FRIB_ppt_to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screensho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19838"/>
            <a:ext cx="1371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1465263" y="6284913"/>
            <a:ext cx="145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</a:t>
            </a:r>
            <a:b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Capture Reactions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F4456694-3C4B-4C96-A94E-8E0A2C347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81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RIB_ppt_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pic>
        <p:nvPicPr>
          <p:cNvPr id="10" name="Picture 7" descr="FRIB_ppt_to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screensho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19838"/>
            <a:ext cx="1371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 userDrawn="1"/>
        </p:nvSpPr>
        <p:spPr bwMode="auto">
          <a:xfrm>
            <a:off x="1465263" y="6284913"/>
            <a:ext cx="145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</a:t>
            </a:r>
            <a:b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Capture Reactions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CEF176D7-7005-4BE9-92DA-54D55B2C2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985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RIB_ppt_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pic>
        <p:nvPicPr>
          <p:cNvPr id="6" name="Picture 7" descr="FRIB_ppt_to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173788"/>
            <a:ext cx="9148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screensho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19838"/>
            <a:ext cx="1371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465263" y="6284913"/>
            <a:ext cx="145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Separator for</a:t>
            </a:r>
            <a:b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Capture Reactions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30B5115B-F3EA-4781-9F64-D5001A2B0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92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defTabSz="9144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G. Berg, October 2014 SECAR TCSM Review - 04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06CC2E54-3D39-4F87-8826-9AA1B88A5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04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BD7F37-043D-41E7-8811-315486E9965A}" type="datetime1">
              <a:rPr lang="en-US" sz="1600" smtClean="0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11/16/2015</a:t>
            </a:fld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14070-F734-4955-9724-7C7DA76BF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484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0457F-17B6-4BD4-B96B-1992062A672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40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930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3C38B89-7423-496B-BE53-023AE653762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5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86862-08A9-4784-81E9-04002B8CC3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B0F6A-64D1-4D3A-B8F0-43B9E8A1EF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6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2744C-ED85-40D8-A21F-284B305F01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51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59701-C95F-4DC4-900A-A63FFF8004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3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0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C48382-80AA-42F4-A374-2F734A9FF0C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4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80743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0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C48382-80AA-42F4-A374-2F734A9FF0C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4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11879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ED4B5A-922C-4A13-8F7C-2B0571FDE206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8380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200" y="6356350"/>
            <a:ext cx="4241800" cy="365125"/>
          </a:xfrm>
          <a:prstGeom prst="rect">
            <a:avLst/>
          </a:prstGeom>
        </p:spPr>
        <p:txBody>
          <a:bodyPr lIns="0" tIns="45712" rIns="0" bIns="45712" anchor="b"/>
          <a:lstStyle>
            <a:lvl1pPr algn="r" defTabSz="4572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G. Berg, October 2014 SECAR TCSM Review - 04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350"/>
            <a:ext cx="762000" cy="365125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defTabSz="4572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, Slide </a:t>
            </a:r>
            <a:fld id="{96370F71-EAA0-463B-9B9E-9FF61B49A6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dt="0"/>
  <p:txStyles>
    <p:titleStyle>
      <a:lvl1pPr algn="ctr" defTabSz="8032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1pPr>
      <a:lvl2pPr algn="ctr" defTabSz="8032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2pPr>
      <a:lvl3pPr algn="ctr" defTabSz="8032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3pPr>
      <a:lvl4pPr algn="ctr" defTabSz="8032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4pPr>
      <a:lvl5pPr algn="ctr" defTabSz="8032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79388" indent="-179388" algn="l" defTabSz="803275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1pPr>
      <a:lvl2pPr marL="361950" indent="-150813" algn="l" defTabSz="803275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MS PGothic" pitchFamily="34" charset="-128"/>
          <a:cs typeface="ＭＳ Ｐゴシック"/>
        </a:defRPr>
      </a:lvl2pPr>
      <a:lvl3pPr marL="590550" indent="-160338" algn="l" defTabSz="803275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100000"/>
        <a:buFont typeface="Lucida Grande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7075" indent="-133350" algn="l" defTabSz="803275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Arial" pitchFamily="34" charset="0"/>
          <a:ea typeface="ヒラギノ角ゴ Pro W3" pitchFamily="-111" charset="-128"/>
          <a:cs typeface="ヒラギノ角ゴ Pro W3"/>
        </a:defRPr>
      </a:lvl4pPr>
      <a:lvl5pPr marL="1001713" indent="-179388" algn="l" defTabSz="803275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Lucida Grande"/>
        <a:buChar char="»"/>
        <a:defRPr sz="1400">
          <a:solidFill>
            <a:schemeClr val="tx1"/>
          </a:solidFill>
          <a:latin typeface="Arial" pitchFamily="34" charset="0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200" y="6356350"/>
            <a:ext cx="4241800" cy="365125"/>
          </a:xfrm>
          <a:prstGeom prst="rect">
            <a:avLst/>
          </a:prstGeom>
        </p:spPr>
        <p:txBody>
          <a:bodyPr lIns="0" tIns="45712" rIns="0" bIns="45712" anchor="b"/>
          <a:lstStyle>
            <a:lvl1pPr algn="r" defTabSz="4572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G. Berg, October 2014 SECAR TCSM Review - 04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350"/>
            <a:ext cx="762000" cy="365125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defTabSz="457200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, Slide </a:t>
            </a:r>
            <a:fld id="{96370F71-EAA0-463B-9B9E-9FF61B49A6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0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hf hdr="0" dt="0"/>
  <p:txStyles>
    <p:titleStyle>
      <a:lvl1pPr algn="ctr" defTabSz="8032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1pPr>
      <a:lvl2pPr algn="ctr" defTabSz="8032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2pPr>
      <a:lvl3pPr algn="ctr" defTabSz="8032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3pPr>
      <a:lvl4pPr algn="ctr" defTabSz="8032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4pPr>
      <a:lvl5pPr algn="ctr" defTabSz="8032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79388" indent="-179388" algn="l" defTabSz="803275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MS PGothic" pitchFamily="34" charset="-128"/>
          <a:cs typeface="ＭＳ Ｐゴシック" pitchFamily="-65" charset="-128"/>
        </a:defRPr>
      </a:lvl1pPr>
      <a:lvl2pPr marL="361950" indent="-150813" algn="l" defTabSz="803275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MS PGothic" pitchFamily="34" charset="-128"/>
          <a:cs typeface="ＭＳ Ｐゴシック"/>
        </a:defRPr>
      </a:lvl2pPr>
      <a:lvl3pPr marL="590550" indent="-160338" algn="l" defTabSz="803275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100000"/>
        <a:buFont typeface="Lucida Grande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7075" indent="-133350" algn="l" defTabSz="803275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Arial" pitchFamily="34" charset="0"/>
          <a:ea typeface="ヒラギノ角ゴ Pro W3" pitchFamily="-111" charset="-128"/>
          <a:cs typeface="ヒラギノ角ゴ Pro W3"/>
        </a:defRPr>
      </a:lvl4pPr>
      <a:lvl5pPr marL="1001713" indent="-179388" algn="l" defTabSz="803275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Lucida Grande"/>
        <a:buChar char="»"/>
        <a:defRPr sz="1400">
          <a:solidFill>
            <a:schemeClr val="tx1"/>
          </a:solidFill>
          <a:latin typeface="Arial" pitchFamily="34" charset="0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352800" y="742950"/>
            <a:ext cx="5638800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Dispersion Matching of </a:t>
            </a:r>
            <a:r>
              <a:rPr lang="en-US" sz="2800" dirty="0"/>
              <a:t>S</a:t>
            </a:r>
            <a:r>
              <a:rPr lang="en-US" sz="2800" dirty="0" smtClean="0"/>
              <a:t>table and Radioactive Beams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800" dirty="0" smtClean="0"/>
              <a:t>   </a:t>
            </a:r>
            <a:endParaRPr lang="en-US" dirty="0" smtClean="0"/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52400" y="3886200"/>
            <a:ext cx="5105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HST15, RCNP, Osaka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November 16-19, 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Georg P.  Berg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University of Notre Dame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Joint Institute for Nuclear Astrophysics</a:t>
            </a: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0BDAD-828D-471F-8FF2-8F225B3ED205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6248400" cy="71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Spacial and Angular Dispersion Matching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325" y="914400"/>
            <a:ext cx="40238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Solutions for b</a:t>
            </a:r>
            <a:r>
              <a:rPr lang="en-US" sz="1600" baseline="-16000" dirty="0"/>
              <a:t>16  </a:t>
            </a:r>
            <a:r>
              <a:rPr lang="en-US" sz="1600" dirty="0"/>
              <a:t>and b</a:t>
            </a:r>
            <a:r>
              <a:rPr lang="en-US" sz="1600" baseline="-16000" dirty="0"/>
              <a:t>26 </a:t>
            </a:r>
            <a:r>
              <a:rPr lang="en-US" sz="1600" dirty="0"/>
              <a:t> under conditions that</a:t>
            </a:r>
          </a:p>
          <a:p>
            <a:pPr>
              <a:defRPr/>
            </a:pPr>
            <a:r>
              <a:rPr lang="en-US" sz="1600" dirty="0"/>
              <a:t>both </a:t>
            </a:r>
            <a:r>
              <a:rPr lang="en-US" sz="1600" dirty="0">
                <a:latin typeface="Symbol" pitchFamily="18" charset="2"/>
              </a:rPr>
              <a:t>d</a:t>
            </a:r>
            <a:r>
              <a:rPr lang="en-US" sz="1600" baseline="-16000" dirty="0"/>
              <a:t>0</a:t>
            </a:r>
            <a:r>
              <a:rPr lang="en-US" sz="1600" dirty="0"/>
              <a:t>-coefficients = 0 in  </a:t>
            </a:r>
            <a:r>
              <a:rPr lang="en-US" sz="1600" dirty="0">
                <a:solidFill>
                  <a:srgbClr val="FF3300"/>
                </a:solidFill>
                <a:latin typeface="Arial Black" pitchFamily="34" charset="0"/>
              </a:rPr>
              <a:t>(</a:t>
            </a:r>
            <a:r>
              <a:rPr lang="en-US" sz="1600" dirty="0" smtClean="0">
                <a:solidFill>
                  <a:srgbClr val="FF3300"/>
                </a:solidFill>
                <a:latin typeface="Arial Black" pitchFamily="34" charset="0"/>
              </a:rPr>
              <a:t>1) </a:t>
            </a:r>
            <a:r>
              <a:rPr lang="en-US" sz="1600" dirty="0"/>
              <a:t>and </a:t>
            </a:r>
            <a:r>
              <a:rPr lang="en-US" sz="1600" dirty="0" smtClean="0">
                <a:solidFill>
                  <a:srgbClr val="FF3300"/>
                </a:solidFill>
                <a:latin typeface="Arial Black" pitchFamily="34" charset="0"/>
              </a:rPr>
              <a:t>(</a:t>
            </a:r>
            <a:r>
              <a:rPr lang="en-US" sz="1600" dirty="0">
                <a:solidFill>
                  <a:srgbClr val="FF3300"/>
                </a:solidFill>
                <a:latin typeface="Arial Black" pitchFamily="34" charset="0"/>
              </a:rPr>
              <a:t>2</a:t>
            </a:r>
            <a:r>
              <a:rPr lang="en-US" sz="1600" dirty="0" smtClean="0">
                <a:solidFill>
                  <a:srgbClr val="FF3300"/>
                </a:solidFill>
                <a:latin typeface="Arial Black" pitchFamily="34" charset="0"/>
              </a:rPr>
              <a:t>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609600" y="1752600"/>
            <a:ext cx="2659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s</a:t>
            </a:r>
            <a:r>
              <a:rPr lang="en-US" baseline="-16000"/>
              <a:t>11 </a:t>
            </a:r>
            <a:r>
              <a:rPr lang="en-US"/>
              <a:t>b</a:t>
            </a:r>
            <a:r>
              <a:rPr lang="en-US" baseline="-16000"/>
              <a:t>16 </a:t>
            </a:r>
            <a:r>
              <a:rPr lang="en-US"/>
              <a:t>T + s</a:t>
            </a:r>
            <a:r>
              <a:rPr lang="en-US" baseline="-16000"/>
              <a:t>12 </a:t>
            </a:r>
            <a:r>
              <a:rPr lang="en-US"/>
              <a:t>b</a:t>
            </a:r>
            <a:r>
              <a:rPr lang="en-US" baseline="-16000"/>
              <a:t>26 </a:t>
            </a:r>
            <a:r>
              <a:rPr lang="en-US"/>
              <a:t>+ s</a:t>
            </a:r>
            <a:r>
              <a:rPr lang="en-US" baseline="-16000"/>
              <a:t>16 </a:t>
            </a:r>
            <a:r>
              <a:rPr lang="en-US"/>
              <a:t>C   =   0</a:t>
            </a:r>
            <a:endParaRPr lang="en-US" baseline="-16000"/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609600" y="2286000"/>
            <a:ext cx="2659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s</a:t>
            </a:r>
            <a:r>
              <a:rPr lang="en-US" baseline="-16000"/>
              <a:t>21 </a:t>
            </a:r>
            <a:r>
              <a:rPr lang="en-US"/>
              <a:t>b</a:t>
            </a:r>
            <a:r>
              <a:rPr lang="en-US" baseline="-16000"/>
              <a:t>16 </a:t>
            </a:r>
            <a:r>
              <a:rPr lang="en-US"/>
              <a:t>T + s</a:t>
            </a:r>
            <a:r>
              <a:rPr lang="en-US" baseline="-16000"/>
              <a:t>22 </a:t>
            </a:r>
            <a:r>
              <a:rPr lang="en-US"/>
              <a:t>b</a:t>
            </a:r>
            <a:r>
              <a:rPr lang="en-US" baseline="-16000"/>
              <a:t>26 </a:t>
            </a:r>
            <a:r>
              <a:rPr lang="en-US"/>
              <a:t>+ s</a:t>
            </a:r>
            <a:r>
              <a:rPr lang="en-US" baseline="-16000"/>
              <a:t>26 </a:t>
            </a:r>
            <a:r>
              <a:rPr lang="en-US"/>
              <a:t>C   =   0</a:t>
            </a:r>
            <a:endParaRPr lang="en-US" baseline="-16000"/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228600" y="42672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b</a:t>
            </a:r>
            <a:r>
              <a:rPr lang="en-US" baseline="-16000" dirty="0"/>
              <a:t>26</a:t>
            </a:r>
            <a:r>
              <a:rPr lang="en-US" dirty="0"/>
              <a:t>  =  (s</a:t>
            </a:r>
            <a:r>
              <a:rPr lang="en-US" baseline="-16000" dirty="0"/>
              <a:t>21 </a:t>
            </a:r>
            <a:r>
              <a:rPr lang="en-US" dirty="0"/>
              <a:t>s</a:t>
            </a:r>
            <a:r>
              <a:rPr lang="en-US" baseline="-16000" dirty="0"/>
              <a:t>16 </a:t>
            </a:r>
            <a:r>
              <a:rPr lang="en-US" dirty="0"/>
              <a:t> - s</a:t>
            </a:r>
            <a:r>
              <a:rPr lang="en-US" baseline="-16000" dirty="0"/>
              <a:t>11 </a:t>
            </a:r>
            <a:r>
              <a:rPr lang="en-US" dirty="0"/>
              <a:t>s</a:t>
            </a:r>
            <a:r>
              <a:rPr lang="en-US" baseline="-16000" dirty="0"/>
              <a:t>26</a:t>
            </a:r>
            <a:r>
              <a:rPr lang="en-US" dirty="0"/>
              <a:t>) C </a:t>
            </a:r>
          </a:p>
        </p:txBody>
      </p:sp>
      <p:sp>
        <p:nvSpPr>
          <p:cNvPr id="20488" name="Rectangle 11"/>
          <p:cNvSpPr>
            <a:spLocks noChangeArrowheads="1"/>
          </p:cNvSpPr>
          <p:nvPr/>
        </p:nvSpPr>
        <p:spPr bwMode="auto">
          <a:xfrm>
            <a:off x="152400" y="3500438"/>
            <a:ext cx="4038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b</a:t>
            </a:r>
            <a:r>
              <a:rPr lang="en-US" baseline="-16000" dirty="0"/>
              <a:t>16 </a:t>
            </a:r>
            <a:r>
              <a:rPr lang="en-US" dirty="0"/>
              <a:t> = - </a:t>
            </a:r>
            <a:r>
              <a:rPr lang="en-US" dirty="0">
                <a:latin typeface="Symbol" pitchFamily="18" charset="2"/>
              </a:rPr>
              <a:t>¾</a:t>
            </a:r>
            <a:r>
              <a:rPr lang="en-US" dirty="0"/>
              <a:t> (1 + s</a:t>
            </a:r>
            <a:r>
              <a:rPr lang="en-US" baseline="-16000" dirty="0"/>
              <a:t>11 </a:t>
            </a:r>
            <a:r>
              <a:rPr lang="en-US" dirty="0"/>
              <a:t>s</a:t>
            </a:r>
            <a:r>
              <a:rPr lang="en-US" baseline="-16000" dirty="0"/>
              <a:t>26 </a:t>
            </a:r>
            <a:r>
              <a:rPr lang="en-US" dirty="0"/>
              <a:t>K</a:t>
            </a:r>
            <a:r>
              <a:rPr lang="en-US" baseline="-16000" dirty="0"/>
              <a:t> </a:t>
            </a:r>
            <a:r>
              <a:rPr lang="en-US" dirty="0"/>
              <a:t> - s</a:t>
            </a:r>
            <a:r>
              <a:rPr lang="en-US" baseline="-16000" dirty="0"/>
              <a:t>21 </a:t>
            </a:r>
            <a:r>
              <a:rPr lang="en-US" dirty="0"/>
              <a:t>s</a:t>
            </a:r>
            <a:r>
              <a:rPr lang="en-US" baseline="-16000" dirty="0"/>
              <a:t>16</a:t>
            </a:r>
            <a:r>
              <a:rPr lang="en-US" dirty="0"/>
              <a:t>K)  </a:t>
            </a:r>
            <a:r>
              <a:rPr lang="en-US" dirty="0">
                <a:latin typeface="Symbol" pitchFamily="18" charset="2"/>
              </a:rPr>
              <a:t>¾</a:t>
            </a:r>
            <a:endParaRPr lang="en-US" dirty="0">
              <a:latin typeface="MS Shell Dlg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20489" name="Rectangle 12"/>
          <p:cNvSpPr>
            <a:spLocks noChangeArrowheads="1"/>
          </p:cNvSpPr>
          <p:nvPr/>
        </p:nvSpPr>
        <p:spPr bwMode="auto">
          <a:xfrm>
            <a:off x="942975" y="3352800"/>
            <a:ext cx="3179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</a:t>
            </a:r>
            <a:r>
              <a:rPr lang="en-US" baseline="-16000" dirty="0"/>
              <a:t>16 </a:t>
            </a:r>
            <a:r>
              <a:rPr lang="en-US" dirty="0"/>
              <a:t>                                       C</a:t>
            </a:r>
            <a:endParaRPr lang="en-US" baseline="-16000" dirty="0"/>
          </a:p>
        </p:txBody>
      </p:sp>
      <p:sp>
        <p:nvSpPr>
          <p:cNvPr id="20490" name="Rectangle 13"/>
          <p:cNvSpPr>
            <a:spLocks noChangeArrowheads="1"/>
          </p:cNvSpPr>
          <p:nvPr/>
        </p:nvSpPr>
        <p:spPr bwMode="auto">
          <a:xfrm>
            <a:off x="968375" y="3657600"/>
            <a:ext cx="3140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</a:t>
            </a:r>
            <a:r>
              <a:rPr lang="en-US" baseline="-16000" dirty="0"/>
              <a:t>11 </a:t>
            </a:r>
            <a:r>
              <a:rPr lang="en-US" dirty="0"/>
              <a:t>                                       T</a:t>
            </a:r>
            <a:endParaRPr lang="en-US" baseline="-16000" dirty="0"/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228600" y="2971800"/>
            <a:ext cx="1011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Solutions:</a:t>
            </a:r>
          </a:p>
        </p:txBody>
      </p:sp>
      <p:sp>
        <p:nvSpPr>
          <p:cNvPr id="20492" name="Text Box 15"/>
          <p:cNvSpPr txBox="1">
            <a:spLocks noChangeArrowheads="1"/>
          </p:cNvSpPr>
          <p:nvPr/>
        </p:nvSpPr>
        <p:spPr bwMode="auto">
          <a:xfrm>
            <a:off x="4038600" y="34290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3300"/>
                </a:solidFill>
                <a:latin typeface="Arial Black" pitchFamily="34" charset="0"/>
              </a:rPr>
              <a:t>(19)</a:t>
            </a:r>
          </a:p>
        </p:txBody>
      </p:sp>
      <p:sp>
        <p:nvSpPr>
          <p:cNvPr id="20493" name="Text Box 16"/>
          <p:cNvSpPr txBox="1">
            <a:spLocks noChangeArrowheads="1"/>
          </p:cNvSpPr>
          <p:nvPr/>
        </p:nvSpPr>
        <p:spPr bwMode="auto">
          <a:xfrm>
            <a:off x="4038600" y="41910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3300"/>
                </a:solidFill>
                <a:latin typeface="Arial Black" pitchFamily="34" charset="0"/>
              </a:rPr>
              <a:t>(20)</a:t>
            </a:r>
          </a:p>
        </p:txBody>
      </p:sp>
      <p:sp>
        <p:nvSpPr>
          <p:cNvPr id="20494" name="Text Box 17"/>
          <p:cNvSpPr txBox="1">
            <a:spLocks noChangeArrowheads="1"/>
          </p:cNvSpPr>
          <p:nvPr/>
        </p:nvSpPr>
        <p:spPr bwMode="auto">
          <a:xfrm>
            <a:off x="4876800" y="3429000"/>
            <a:ext cx="3352800" cy="36988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2"/>
                </a:solidFill>
              </a:rPr>
              <a:t>Spacial</a:t>
            </a:r>
            <a:r>
              <a:rPr lang="en-US" dirty="0">
                <a:solidFill>
                  <a:schemeClr val="bg2"/>
                </a:solidFill>
              </a:rPr>
              <a:t> Dispersion Matching</a:t>
            </a:r>
          </a:p>
        </p:txBody>
      </p:sp>
      <p:sp>
        <p:nvSpPr>
          <p:cNvPr id="20495" name="Text Box 18"/>
          <p:cNvSpPr txBox="1">
            <a:spLocks noChangeArrowheads="1"/>
          </p:cNvSpPr>
          <p:nvPr/>
        </p:nvSpPr>
        <p:spPr bwMode="auto">
          <a:xfrm>
            <a:off x="4876800" y="4267200"/>
            <a:ext cx="3276600" cy="36988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Angular Dispersion Matching</a:t>
            </a:r>
          </a:p>
        </p:txBody>
      </p:sp>
      <p:sp>
        <p:nvSpPr>
          <p:cNvPr id="20496" name="Text Box 19"/>
          <p:cNvSpPr txBox="1">
            <a:spLocks noChangeArrowheads="1"/>
          </p:cNvSpPr>
          <p:nvPr/>
        </p:nvSpPr>
        <p:spPr bwMode="auto">
          <a:xfrm>
            <a:off x="304800" y="5100638"/>
            <a:ext cx="2014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b</a:t>
            </a:r>
            <a:r>
              <a:rPr lang="en-US" baseline="-16000" dirty="0"/>
              <a:t>12</a:t>
            </a:r>
            <a:r>
              <a:rPr lang="en-US" dirty="0"/>
              <a:t>  =  - </a:t>
            </a:r>
            <a:r>
              <a:rPr lang="en-US" dirty="0">
                <a:latin typeface="Symbol" pitchFamily="18" charset="2"/>
              </a:rPr>
              <a:t>¾¾¾-</a:t>
            </a:r>
            <a:endParaRPr lang="en-US" dirty="0"/>
          </a:p>
        </p:txBody>
      </p:sp>
      <p:sp>
        <p:nvSpPr>
          <p:cNvPr id="20497" name="Rectangle 20"/>
          <p:cNvSpPr>
            <a:spLocks noChangeArrowheads="1"/>
          </p:cNvSpPr>
          <p:nvPr/>
        </p:nvSpPr>
        <p:spPr bwMode="auto">
          <a:xfrm>
            <a:off x="1530350" y="4953000"/>
            <a:ext cx="679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s</a:t>
            </a:r>
            <a:r>
              <a:rPr lang="en-US" baseline="-16000"/>
              <a:t>12 </a:t>
            </a:r>
            <a:r>
              <a:rPr lang="en-US"/>
              <a:t>b</a:t>
            </a:r>
            <a:r>
              <a:rPr lang="en-US" baseline="-16000"/>
              <a:t>22</a:t>
            </a:r>
          </a:p>
        </p:txBody>
      </p:sp>
      <p:sp>
        <p:nvSpPr>
          <p:cNvPr id="20498" name="Rectangle 21"/>
          <p:cNvSpPr>
            <a:spLocks noChangeArrowheads="1"/>
          </p:cNvSpPr>
          <p:nvPr/>
        </p:nvSpPr>
        <p:spPr bwMode="auto">
          <a:xfrm>
            <a:off x="1571625" y="5257800"/>
            <a:ext cx="561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s</a:t>
            </a:r>
            <a:r>
              <a:rPr lang="en-US" baseline="-16000"/>
              <a:t>11 </a:t>
            </a:r>
            <a:r>
              <a:rPr lang="en-US"/>
              <a:t>T</a:t>
            </a:r>
            <a:endParaRPr lang="en-US" baseline="-16000"/>
          </a:p>
        </p:txBody>
      </p:sp>
      <p:sp>
        <p:nvSpPr>
          <p:cNvPr id="20499" name="Text Box 22"/>
          <p:cNvSpPr txBox="1">
            <a:spLocks noChangeArrowheads="1"/>
          </p:cNvSpPr>
          <p:nvPr/>
        </p:nvSpPr>
        <p:spPr bwMode="auto">
          <a:xfrm>
            <a:off x="4038600" y="50292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3300"/>
                </a:solidFill>
                <a:latin typeface="Arial Black" pitchFamily="34" charset="0"/>
              </a:rPr>
              <a:t>(21)</a:t>
            </a:r>
          </a:p>
        </p:txBody>
      </p:sp>
      <p:sp>
        <p:nvSpPr>
          <p:cNvPr id="20500" name="Text Box 23"/>
          <p:cNvSpPr txBox="1">
            <a:spLocks noChangeArrowheads="1"/>
          </p:cNvSpPr>
          <p:nvPr/>
        </p:nvSpPr>
        <p:spPr bwMode="auto">
          <a:xfrm>
            <a:off x="4876800" y="5105400"/>
            <a:ext cx="3124200" cy="36988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Focusing Condition</a:t>
            </a:r>
          </a:p>
        </p:txBody>
      </p:sp>
      <p:sp>
        <p:nvSpPr>
          <p:cNvPr id="20501" name="Text Box 24"/>
          <p:cNvSpPr txBox="1">
            <a:spLocks noChangeArrowheads="1"/>
          </p:cNvSpPr>
          <p:nvPr/>
        </p:nvSpPr>
        <p:spPr bwMode="auto">
          <a:xfrm>
            <a:off x="2133600" y="5105400"/>
            <a:ext cx="1323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   =   </a:t>
            </a:r>
            <a:r>
              <a:rPr lang="en-US">
                <a:latin typeface="Symbol" pitchFamily="18" charset="2"/>
              </a:rPr>
              <a:t>¾¾¾-</a:t>
            </a:r>
            <a:endParaRPr lang="en-US"/>
          </a:p>
        </p:txBody>
      </p:sp>
      <p:sp>
        <p:nvSpPr>
          <p:cNvPr id="20502" name="Rectangle 25"/>
          <p:cNvSpPr>
            <a:spLocks noChangeArrowheads="1"/>
          </p:cNvSpPr>
          <p:nvPr/>
        </p:nvSpPr>
        <p:spPr bwMode="auto">
          <a:xfrm>
            <a:off x="2590800" y="4953000"/>
            <a:ext cx="911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</a:t>
            </a:r>
            <a:r>
              <a:rPr lang="en-US" baseline="-16000" dirty="0"/>
              <a:t>16 </a:t>
            </a:r>
            <a:r>
              <a:rPr lang="en-US" dirty="0"/>
              <a:t>b</a:t>
            </a:r>
            <a:r>
              <a:rPr lang="en-US" baseline="-16000" dirty="0"/>
              <a:t>22 </a:t>
            </a:r>
            <a:r>
              <a:rPr lang="en-US" dirty="0"/>
              <a:t>K </a:t>
            </a:r>
          </a:p>
        </p:txBody>
      </p:sp>
      <p:sp>
        <p:nvSpPr>
          <p:cNvPr id="20503" name="Rectangle 26"/>
          <p:cNvSpPr>
            <a:spLocks noChangeArrowheads="1"/>
          </p:cNvSpPr>
          <p:nvPr/>
        </p:nvSpPr>
        <p:spPr bwMode="auto">
          <a:xfrm>
            <a:off x="2743200" y="5334000"/>
            <a:ext cx="561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s</a:t>
            </a:r>
            <a:r>
              <a:rPr lang="en-US" baseline="-16000"/>
              <a:t>11 </a:t>
            </a:r>
            <a:r>
              <a:rPr lang="en-US"/>
              <a:t>T</a:t>
            </a:r>
            <a:endParaRPr lang="en-US" baseline="-16000"/>
          </a:p>
        </p:txBody>
      </p:sp>
    </p:spTree>
    <p:extLst>
      <p:ext uri="{BB962C8B-B14F-4D97-AF65-F5344CB8AC3E}">
        <p14:creationId xmlns:p14="http://schemas.microsoft.com/office/powerpoint/2010/main" val="40088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934200" cy="762000"/>
          </a:xfrm>
        </p:spPr>
        <p:txBody>
          <a:bodyPr/>
          <a:lstStyle/>
          <a:p>
            <a:r>
              <a:rPr lang="en-US" sz="3200" dirty="0" smtClean="0"/>
              <a:t>Brief History of Dispersion matching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114800"/>
          </a:xfrm>
        </p:spPr>
        <p:txBody>
          <a:bodyPr/>
          <a:lstStyle/>
          <a:p>
            <a:r>
              <a:rPr lang="en-US" sz="2000" dirty="0" smtClean="0"/>
              <a:t>1956 Early spectrometers, MIT, ND (Browne-</a:t>
            </a:r>
            <a:r>
              <a:rPr lang="en-US" sz="2000" dirty="0" err="1" smtClean="0"/>
              <a:t>Buechner</a:t>
            </a:r>
            <a:r>
              <a:rPr lang="en-US" sz="2000" dirty="0" smtClean="0"/>
              <a:t>), effects on resolution</a:t>
            </a:r>
          </a:p>
          <a:p>
            <a:r>
              <a:rPr lang="en-US" sz="2000" dirty="0" smtClean="0"/>
              <a:t>1974 D.L. Hendrie, - D*C/(M*T), target functions T,C, k defined and discussed</a:t>
            </a:r>
          </a:p>
          <a:p>
            <a:r>
              <a:rPr lang="en-US" sz="2000" dirty="0" smtClean="0"/>
              <a:t>1978 Big Karl, disp. </a:t>
            </a:r>
            <a:r>
              <a:rPr lang="en-US" sz="2000" dirty="0"/>
              <a:t>m</a:t>
            </a:r>
            <a:r>
              <a:rPr lang="en-US" sz="2000" dirty="0" smtClean="0"/>
              <a:t>atched </a:t>
            </a:r>
            <a:r>
              <a:rPr lang="en-US" sz="2000" dirty="0" err="1" smtClean="0"/>
              <a:t>BL,ion-optics,insufficient</a:t>
            </a:r>
            <a:r>
              <a:rPr lang="en-US" sz="2000" dirty="0" smtClean="0"/>
              <a:t> </a:t>
            </a:r>
            <a:r>
              <a:rPr lang="en-US" sz="2000" dirty="0" err="1" smtClean="0"/>
              <a:t>diagn</a:t>
            </a:r>
            <a:r>
              <a:rPr lang="en-US" sz="2000" dirty="0" smtClean="0"/>
              <a:t>.,S. Martin, K. Brown</a:t>
            </a:r>
          </a:p>
          <a:p>
            <a:r>
              <a:rPr lang="en-US" sz="2000" dirty="0" smtClean="0"/>
              <a:t>1986 K600, IUCF, Disp. Matching incl. angular dispersion, improved diagnostics, k&gt;0 matching, 0 </a:t>
            </a:r>
            <a:r>
              <a:rPr lang="en-US" sz="2000" dirty="0" err="1" smtClean="0"/>
              <a:t>deg</a:t>
            </a:r>
            <a:r>
              <a:rPr lang="en-US" sz="2000" dirty="0" smtClean="0"/>
              <a:t> measurements, angle reconstruction.</a:t>
            </a:r>
          </a:p>
          <a:p>
            <a:r>
              <a:rPr lang="en-US" sz="2000" dirty="0" smtClean="0"/>
              <a:t>1994, 1996 Study group to develop disp. Matching for GRAND </a:t>
            </a:r>
            <a:r>
              <a:rPr lang="en-US" sz="2000" smtClean="0"/>
              <a:t>RAIDEN (M</a:t>
            </a:r>
            <a:r>
              <a:rPr lang="en-US" sz="2000" dirty="0" smtClean="0"/>
              <a:t>. Fujiwara), </a:t>
            </a:r>
            <a:r>
              <a:rPr lang="en-US" sz="2000" dirty="0" smtClean="0"/>
              <a:t>lead: Y. Fujita, K. </a:t>
            </a:r>
            <a:r>
              <a:rPr lang="en-US" sz="2000" dirty="0" err="1" smtClean="0"/>
              <a:t>Hatanaka</a:t>
            </a:r>
            <a:r>
              <a:rPr lang="en-US" sz="2000" dirty="0" smtClean="0"/>
              <a:t>, T. </a:t>
            </a:r>
            <a:r>
              <a:rPr lang="en-US" sz="2000" dirty="0" err="1" smtClean="0"/>
              <a:t>Wakasa</a:t>
            </a:r>
            <a:r>
              <a:rPr lang="en-US" sz="2000" dirty="0" smtClean="0"/>
              <a:t>, </a:t>
            </a:r>
            <a:r>
              <a:rPr lang="en-US" sz="2000" dirty="0" err="1" smtClean="0"/>
              <a:t>T.Kawabata</a:t>
            </a:r>
            <a:r>
              <a:rPr lang="en-US" sz="2000" dirty="0" smtClean="0"/>
              <a:t> et al., H. </a:t>
            </a:r>
            <a:r>
              <a:rPr lang="en-US" sz="2000" dirty="0" err="1" smtClean="0"/>
              <a:t>Ejiri</a:t>
            </a:r>
            <a:r>
              <a:rPr lang="en-US" sz="2000" dirty="0" smtClean="0"/>
              <a:t> secured funds from Japanese government </a:t>
            </a:r>
            <a:r>
              <a:rPr lang="en-US" sz="2000" dirty="0" smtClean="0"/>
              <a:t>for</a:t>
            </a:r>
            <a:r>
              <a:rPr lang="en-US" sz="2000" dirty="0" smtClean="0"/>
              <a:t> </a:t>
            </a:r>
            <a:r>
              <a:rPr lang="en-US" sz="2000" dirty="0" smtClean="0"/>
              <a:t>fully dispersion matched WS course. </a:t>
            </a:r>
            <a:endParaRPr lang="en-US" sz="2000" dirty="0"/>
          </a:p>
          <a:p>
            <a:r>
              <a:rPr lang="en-US" sz="2000" dirty="0" smtClean="0"/>
              <a:t>2000 Grand Raiden, </a:t>
            </a:r>
            <a:r>
              <a:rPr lang="en-US" sz="2000" dirty="0" err="1" smtClean="0"/>
              <a:t>developm</a:t>
            </a:r>
            <a:r>
              <a:rPr lang="en-US" sz="2000" dirty="0" smtClean="0"/>
              <a:t>. WS incl. all known effects and diagnostics, k=0 disp. matching. </a:t>
            </a:r>
            <a:r>
              <a:rPr lang="en-US" sz="2000" dirty="0" err="1" smtClean="0"/>
              <a:t>Resolv</a:t>
            </a:r>
            <a:r>
              <a:rPr lang="en-US" sz="2000" dirty="0" smtClean="0"/>
              <a:t>. Power limit of about p/</a:t>
            </a:r>
            <a:r>
              <a:rPr lang="en-US" sz="2000" dirty="0" err="1" smtClean="0"/>
              <a:t>dp</a:t>
            </a:r>
            <a:r>
              <a:rPr lang="en-US" sz="2000" dirty="0" smtClean="0"/>
              <a:t> =37000 at 300 – 400 </a:t>
            </a:r>
            <a:r>
              <a:rPr lang="en-US" sz="2000" dirty="0"/>
              <a:t>M</a:t>
            </a:r>
            <a:r>
              <a:rPr lang="en-US" sz="2000" dirty="0" smtClean="0"/>
              <a:t>eV (</a:t>
            </a:r>
            <a:r>
              <a:rPr lang="en-US" sz="2000" dirty="0" err="1" smtClean="0"/>
              <a:t>p,p</a:t>
            </a:r>
            <a:r>
              <a:rPr lang="en-US" sz="2000" dirty="0" smtClean="0"/>
              <a:t>’)</a:t>
            </a:r>
          </a:p>
          <a:p>
            <a:r>
              <a:rPr lang="en-US" sz="2000" dirty="0" smtClean="0"/>
              <a:t>Grand Raiden unique (one on this planet) high </a:t>
            </a:r>
            <a:r>
              <a:rPr lang="en-US" sz="2000" dirty="0" err="1" smtClean="0"/>
              <a:t>Resol</a:t>
            </a:r>
            <a:r>
              <a:rPr lang="en-US" sz="2000" dirty="0" smtClean="0"/>
              <a:t>. facility to study (GT fine structure with 20- </a:t>
            </a:r>
            <a:r>
              <a:rPr lang="en-US" sz="2000" dirty="0"/>
              <a:t>3</a:t>
            </a:r>
            <a:r>
              <a:rPr lang="en-US" sz="2000" dirty="0" smtClean="0"/>
              <a:t>0 </a:t>
            </a:r>
            <a:r>
              <a:rPr lang="en-US" sz="2000" dirty="0" err="1" smtClean="0"/>
              <a:t>keV</a:t>
            </a:r>
            <a:r>
              <a:rPr lang="en-US" sz="2000" dirty="0" smtClean="0"/>
              <a:t> at 140 MeV/u, Yoshi Fujita, ( K600 E(3He) ~ 70Mev/u) </a:t>
            </a:r>
          </a:p>
          <a:p>
            <a:r>
              <a:rPr lang="en-US" sz="2000" dirty="0" smtClean="0"/>
              <a:t>2008 K600, </a:t>
            </a:r>
            <a:r>
              <a:rPr lang="en-US" sz="2000" dirty="0" err="1" smtClean="0"/>
              <a:t>iThembaLABS</a:t>
            </a:r>
            <a:r>
              <a:rPr lang="en-US" sz="2000" dirty="0" smtClean="0"/>
              <a:t> (Ricky Smit, R. </a:t>
            </a:r>
            <a:r>
              <a:rPr lang="en-US" sz="2000" dirty="0" err="1" smtClean="0"/>
              <a:t>Neveling</a:t>
            </a:r>
            <a:r>
              <a:rPr lang="en-US" sz="2000" dirty="0" smtClean="0"/>
              <a:t>): Successful Int’l initiative (Japan (Hiro Fujita, Yoshi Fujita), Germany (P. von Neumann-Cosel, USA(GB) to implement dispersion matching incl. 0 </a:t>
            </a:r>
            <a:r>
              <a:rPr lang="en-US" sz="2000" dirty="0" err="1" smtClean="0"/>
              <a:t>deg</a:t>
            </a:r>
            <a:r>
              <a:rPr lang="en-US" sz="2000" dirty="0" smtClean="0"/>
              <a:t> measurements.</a:t>
            </a:r>
          </a:p>
          <a:p>
            <a:r>
              <a:rPr lang="en-US" sz="2000" dirty="0" smtClean="0"/>
              <a:t>2006 T. Kawabata design of Matching for RI beam at </a:t>
            </a:r>
            <a:r>
              <a:rPr lang="en-US" sz="2000" dirty="0" err="1" smtClean="0"/>
              <a:t>BigRIPS</a:t>
            </a:r>
            <a:r>
              <a:rPr lang="en-US" sz="2000" dirty="0" smtClean="0"/>
              <a:t>/SHARAQ system.</a:t>
            </a:r>
          </a:p>
          <a:p>
            <a:r>
              <a:rPr lang="en-US" sz="2000" dirty="0" smtClean="0"/>
              <a:t>&gt; 2015 Future developments of High Energy Spectrometers at RI beam facilities,</a:t>
            </a:r>
          </a:p>
          <a:p>
            <a:pPr marL="0" indent="0">
              <a:buNone/>
            </a:pPr>
            <a:r>
              <a:rPr lang="en-US" sz="2000" dirty="0" smtClean="0"/>
              <a:t>     e.g. FAIR, LEBS, H. Geissel, </a:t>
            </a:r>
            <a:r>
              <a:rPr lang="en-US" sz="2000" dirty="0" err="1" smtClean="0"/>
              <a:t>H.Weick</a:t>
            </a:r>
            <a:r>
              <a:rPr lang="en-US" sz="2000" dirty="0" smtClean="0"/>
              <a:t>, J. Winfield;   FRIB, HRS, Remco, GB.  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7C5ED-F858-49C6-A38E-0C3F9E1BDE8D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 useBgFill="1">
        <p:nvSpPr>
          <p:cNvPr id="217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2667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BIG KARL </a:t>
            </a:r>
            <a:br>
              <a:rPr lang="en-US" sz="2800" smtClean="0"/>
            </a:br>
            <a:r>
              <a:rPr lang="en-US" sz="2800" smtClean="0"/>
              <a:t>Spectrometer</a:t>
            </a:r>
            <a:br>
              <a:rPr lang="en-US" sz="2800" smtClean="0"/>
            </a:br>
            <a:r>
              <a:rPr lang="en-US" sz="2800" smtClean="0"/>
              <a:t>(Juelich, KFZ)</a:t>
            </a:r>
          </a:p>
        </p:txBody>
      </p:sp>
      <p:sp>
        <p:nvSpPr>
          <p:cNvPr id="19460" name="Text Box 1027"/>
          <p:cNvSpPr txBox="1">
            <a:spLocks noChangeArrowheads="1"/>
          </p:cNvSpPr>
          <p:nvPr/>
        </p:nvSpPr>
        <p:spPr bwMode="auto">
          <a:xfrm>
            <a:off x="669925" y="27289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en-US" sz="160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461" name="Text Box 1028"/>
          <p:cNvSpPr txBox="1">
            <a:spLocks noChangeArrowheads="1"/>
          </p:cNvSpPr>
          <p:nvPr/>
        </p:nvSpPr>
        <p:spPr bwMode="auto">
          <a:xfrm>
            <a:off x="0" y="1524000"/>
            <a:ext cx="284638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Bending radius </a:t>
            </a:r>
            <a:r>
              <a:rPr lang="en-US" altLang="en-US" sz="1600">
                <a:solidFill>
                  <a:schemeClr val="tx1"/>
                </a:solidFill>
                <a:effectLst/>
                <a:latin typeface="Symbol" pitchFamily="18" charset="2"/>
              </a:rPr>
              <a:t>r</a:t>
            </a:r>
            <a:r>
              <a:rPr lang="en-US" altLang="en-US" sz="1600" baseline="-16000">
                <a:solidFill>
                  <a:schemeClr val="tx1"/>
                </a:solidFill>
                <a:effectLst/>
                <a:latin typeface="Times New Roman" pitchFamily="18" charset="0"/>
              </a:rPr>
              <a:t>0</a:t>
            </a:r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 = 1.98 m</a:t>
            </a:r>
          </a:p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B</a:t>
            </a:r>
            <a:r>
              <a:rPr lang="en-US" altLang="en-US" sz="1600" baseline="-16000">
                <a:solidFill>
                  <a:schemeClr val="tx1"/>
                </a:solidFill>
                <a:effectLst/>
                <a:latin typeface="Times New Roman" pitchFamily="18" charset="0"/>
              </a:rPr>
              <a:t>max</a:t>
            </a:r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 = 1.7 T</a:t>
            </a:r>
          </a:p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Gap = 6cm</a:t>
            </a:r>
          </a:p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Weight = ~ 50 tons (D1)</a:t>
            </a:r>
          </a:p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                ~ 70 tons (D2)</a:t>
            </a:r>
          </a:p>
          <a:p>
            <a:pPr algn="l" eaLnBrk="1" hangingPunct="1"/>
            <a:r>
              <a:rPr lang="en-US" altLang="en-US" sz="100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  <a:p>
            <a:pPr algn="l" eaLnBrk="1" hangingPunct="1"/>
            <a:endParaRPr lang="en-US" altLang="en-US" sz="100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Resolv. power: p/</a:t>
            </a:r>
            <a:r>
              <a:rPr lang="en-US" altLang="en-US" sz="1600">
                <a:solidFill>
                  <a:schemeClr val="tx1"/>
                </a:solidFill>
                <a:effectLst/>
                <a:latin typeface="Symbol" pitchFamily="18" charset="2"/>
              </a:rPr>
              <a:t>D</a:t>
            </a:r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p = 0 - 20600</a:t>
            </a:r>
          </a:p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Dispersion = -2.0  to  26 cm/% </a:t>
            </a:r>
          </a:p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Magnification M</a:t>
            </a:r>
            <a:r>
              <a:rPr lang="en-US" altLang="en-US" sz="2000" baseline="-16000">
                <a:solidFill>
                  <a:schemeClr val="tx1"/>
                </a:solidFill>
                <a:effectLst/>
                <a:latin typeface="Times New Roman" pitchFamily="18" charset="0"/>
              </a:rPr>
              <a:t>x</a:t>
            </a:r>
            <a:r>
              <a:rPr lang="en-US" altLang="en-US" sz="200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= 0.63 – 1.26</a:t>
            </a:r>
          </a:p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Magnification M</a:t>
            </a:r>
            <a:r>
              <a:rPr lang="en-US" altLang="en-US" sz="2000" baseline="-16000">
                <a:solidFill>
                  <a:schemeClr val="tx1"/>
                </a:solidFill>
                <a:effectLst/>
                <a:latin typeface="Times New Roman" pitchFamily="18" charset="0"/>
              </a:rPr>
              <a:t>y</a:t>
            </a:r>
            <a:r>
              <a:rPr lang="en-US" altLang="en-US" sz="200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= 25.4 – 1.94</a:t>
            </a:r>
          </a:p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Large range: E</a:t>
            </a:r>
            <a:r>
              <a:rPr lang="en-US" altLang="en-US" sz="1600" baseline="-16000">
                <a:solidFill>
                  <a:schemeClr val="tx1"/>
                </a:solidFill>
                <a:effectLst/>
                <a:latin typeface="Times New Roman" pitchFamily="18" charset="0"/>
              </a:rPr>
              <a:t>min</a:t>
            </a:r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 /E</a:t>
            </a:r>
            <a:r>
              <a:rPr lang="en-US" altLang="en-US" sz="1600" baseline="-16000">
                <a:solidFill>
                  <a:schemeClr val="tx1"/>
                </a:solidFill>
                <a:effectLst/>
                <a:latin typeface="Times New Roman" pitchFamily="18" charset="0"/>
              </a:rPr>
              <a:t>max</a:t>
            </a:r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 = 1.14</a:t>
            </a:r>
          </a:p>
          <a:p>
            <a:pPr algn="l" eaLnBrk="1" hangingPunct="1"/>
            <a:r>
              <a:rPr lang="en-US" altLang="en-US" sz="1600">
                <a:solidFill>
                  <a:schemeClr val="tx1"/>
                </a:solidFill>
                <a:effectLst/>
                <a:latin typeface="Times New Roman" pitchFamily="18" charset="0"/>
              </a:rPr>
              <a:t>Solid angle: &lt; 12.5 msr</a:t>
            </a:r>
          </a:p>
        </p:txBody>
      </p:sp>
      <p:pic>
        <p:nvPicPr>
          <p:cNvPr id="19462" name="Picture 1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"/>
            <a:ext cx="661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29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96C1A-8BE2-4F17-B7ED-1C691BC39FA7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152400"/>
            <a:ext cx="4800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BIG KARL Sample Spectra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819400" y="966788"/>
          <a:ext cx="6324600" cy="589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Image" r:id="rId3" imgW="6370333" imgH="5934468" progId="Photoshop.Image.6">
                  <p:embed/>
                </p:oleObj>
              </mc:Choice>
              <mc:Fallback>
                <p:oleObj name="Image" r:id="rId3" imgW="6370333" imgH="593446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966788"/>
                        <a:ext cx="6324600" cy="589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0" y="0"/>
          <a:ext cx="27781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Image" r:id="rId5" imgW="3240030" imgH="7997968" progId="Photoshop.Image.6">
                  <p:embed/>
                </p:oleObj>
              </mc:Choice>
              <mc:Fallback>
                <p:oleObj name="Image" r:id="rId5" imgW="3240030" imgH="799796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7781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51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4BA93E-1915-4068-B9D8-BE298F6D6E9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24579" name="Picture 2" descr="RCNP_w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5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/>
          <p:cNvSpPr>
            <a:spLocks noGrp="1" noChangeArrowheads="1"/>
          </p:cNvSpPr>
          <p:nvPr>
            <p:ph type="title"/>
          </p:nvPr>
        </p:nvSpPr>
        <p:spPr>
          <a:xfrm>
            <a:off x="5638800" y="0"/>
            <a:ext cx="35052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RCNP Facility Layout</a:t>
            </a:r>
            <a:br>
              <a:rPr lang="en-US" sz="2400" smtClean="0"/>
            </a:br>
            <a:r>
              <a:rPr lang="en-US" sz="2400" smtClean="0"/>
              <a:t>Osaka, Japan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5791200" y="5029200"/>
            <a:ext cx="24384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/>
              <a:t>Dispersion matched beam line WS to the high resolution spectrometer Grand Raiden</a:t>
            </a:r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5867400" y="1143000"/>
            <a:ext cx="3124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 = S</a:t>
            </a:r>
            <a:r>
              <a:rPr lang="en-US" baseline="-25000" dirty="0"/>
              <a:t>16</a:t>
            </a:r>
            <a:r>
              <a:rPr lang="en-US" dirty="0"/>
              <a:t> = 17 cm/% = 17 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 = S</a:t>
            </a:r>
            <a:r>
              <a:rPr lang="en-US" baseline="-25000" dirty="0"/>
              <a:t>11</a:t>
            </a:r>
            <a:r>
              <a:rPr lang="en-US" dirty="0"/>
              <a:t>  ~ - 0.45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Dispersion on target:</a:t>
            </a:r>
          </a:p>
          <a:p>
            <a:pPr>
              <a:defRPr/>
            </a:pPr>
            <a:r>
              <a:rPr lang="en-US" dirty="0"/>
              <a:t>             B</a:t>
            </a:r>
            <a:r>
              <a:rPr lang="en-US" baseline="-25000" dirty="0"/>
              <a:t>16</a:t>
            </a:r>
            <a:r>
              <a:rPr lang="en-US" dirty="0"/>
              <a:t> = D/M  = - 37 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Resolving power:</a:t>
            </a:r>
          </a:p>
          <a:p>
            <a:pPr>
              <a:defRPr/>
            </a:pPr>
            <a:r>
              <a:rPr lang="en-US" dirty="0"/>
              <a:t>       2x</a:t>
            </a:r>
            <a:r>
              <a:rPr lang="en-US" baseline="-25000" dirty="0"/>
              <a:t>0 </a:t>
            </a:r>
            <a:r>
              <a:rPr lang="en-US" dirty="0"/>
              <a:t>= 1 mm</a:t>
            </a:r>
          </a:p>
          <a:p>
            <a:pPr>
              <a:defRPr/>
            </a:pPr>
            <a:r>
              <a:rPr lang="en-US" dirty="0"/>
              <a:t>                 R = p/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p</a:t>
            </a:r>
            <a:r>
              <a:rPr lang="en-US" dirty="0"/>
              <a:t> = 37000</a:t>
            </a:r>
          </a:p>
        </p:txBody>
      </p:sp>
    </p:spTree>
    <p:extLst>
      <p:ext uri="{BB962C8B-B14F-4D97-AF65-F5344CB8AC3E}">
        <p14:creationId xmlns:p14="http://schemas.microsoft.com/office/powerpoint/2010/main" val="39521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A894F-C7A6-448C-8C32-5DF437550979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162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Momentum and Angular Resolution</a:t>
            </a:r>
          </a:p>
        </p:txBody>
      </p:sp>
      <p:graphicFrame>
        <p:nvGraphicFramePr>
          <p:cNvPr id="819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04800" y="1524000"/>
          <a:ext cx="2943225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" name="CorelPhotoPaint.Image.8" r:id="rId3" imgW="5132408" imgH="8107696" progId="CorelPhotoPaint.Image.8">
                  <p:embed/>
                </p:oleObj>
              </mc:Choice>
              <mc:Fallback>
                <p:oleObj name="CorelPhotoPaint.Image.8" r:id="rId3" imgW="5132408" imgH="8107696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524000"/>
                        <a:ext cx="2943225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517525" y="646113"/>
            <a:ext cx="676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Spacial &amp; Angular Dispersion Matching &amp; Focus Condition allows</a:t>
            </a: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152400" y="1117600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/>
              <a:t>Energy Resolution: E/</a:t>
            </a:r>
            <a:r>
              <a:rPr lang="en-US" sz="1600" dirty="0">
                <a:latin typeface="UniversalMath1 BT" pitchFamily="18" charset="2"/>
              </a:rPr>
              <a:t>D</a:t>
            </a:r>
            <a:r>
              <a:rPr lang="en-US" sz="1600" dirty="0"/>
              <a:t>E=23000,  </a:t>
            </a:r>
            <a:r>
              <a:rPr lang="en-US" sz="1600" dirty="0" smtClean="0"/>
              <a:t>p/</a:t>
            </a:r>
            <a:r>
              <a:rPr lang="en-US" sz="1600" dirty="0" err="1" smtClean="0">
                <a:latin typeface="UniversalMath1 BT" pitchFamily="18" charset="2"/>
              </a:rPr>
              <a:t>D</a:t>
            </a:r>
            <a:r>
              <a:rPr lang="en-US" sz="1600" dirty="0" err="1" smtClean="0"/>
              <a:t>p</a:t>
            </a:r>
            <a:r>
              <a:rPr lang="en-US" sz="1600" dirty="0" smtClean="0"/>
              <a:t> </a:t>
            </a:r>
            <a:r>
              <a:rPr lang="en-US" sz="1600" dirty="0"/>
              <a:t>= 40000, despite beam spread: E/</a:t>
            </a:r>
            <a:r>
              <a:rPr lang="en-US" sz="1600" dirty="0">
                <a:latin typeface="UniversalMath1 BT" pitchFamily="18" charset="2"/>
              </a:rPr>
              <a:t>D</a:t>
            </a:r>
            <a:r>
              <a:rPr lang="en-US" sz="1600" dirty="0"/>
              <a:t>E = 1700 - 2500</a:t>
            </a:r>
            <a:r>
              <a:rPr lang="en-US" sz="1600" baseline="30000" dirty="0"/>
              <a:t> </a:t>
            </a:r>
            <a:r>
              <a:rPr lang="en-US" sz="1600" dirty="0"/>
              <a:t> </a:t>
            </a:r>
          </a:p>
        </p:txBody>
      </p:sp>
      <p:sp>
        <p:nvSpPr>
          <p:cNvPr id="5128" name="Text Box 6"/>
          <p:cNvSpPr txBox="1">
            <a:spLocks noChangeArrowheads="1"/>
          </p:cNvSpPr>
          <p:nvPr/>
        </p:nvSpPr>
        <p:spPr bwMode="auto">
          <a:xfrm>
            <a:off x="3429000" y="1676400"/>
            <a:ext cx="5541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Angular resolution: </a:t>
            </a:r>
            <a:r>
              <a:rPr lang="en-US" sz="1600" dirty="0" err="1">
                <a:latin typeface="UniversalMath1 BT" pitchFamily="18" charset="2"/>
              </a:rPr>
              <a:t>DU</a:t>
            </a:r>
            <a:r>
              <a:rPr lang="en-US" sz="1600" baseline="-25000" dirty="0" err="1"/>
              <a:t>scatt</a:t>
            </a:r>
            <a:r>
              <a:rPr lang="en-US" sz="1600" dirty="0"/>
              <a:t> = SQRT(</a:t>
            </a:r>
            <a:r>
              <a:rPr lang="en-US" sz="1600" dirty="0">
                <a:latin typeface="UniversalMath1 BT" pitchFamily="18" charset="2"/>
              </a:rPr>
              <a:t>DU</a:t>
            </a:r>
            <a:r>
              <a:rPr lang="en-US" sz="1600" baseline="30000" dirty="0"/>
              <a:t>2</a:t>
            </a:r>
            <a:r>
              <a:rPr lang="en-US" sz="1600" baseline="-25000" dirty="0"/>
              <a:t>hor</a:t>
            </a:r>
            <a:r>
              <a:rPr lang="en-US" sz="1600" dirty="0"/>
              <a:t>+</a:t>
            </a:r>
            <a:r>
              <a:rPr lang="en-US" sz="1600" dirty="0">
                <a:latin typeface="UniversalMath1 BT" pitchFamily="18" charset="2"/>
              </a:rPr>
              <a:t>DF</a:t>
            </a:r>
            <a:r>
              <a:rPr lang="en-US" sz="1600" baseline="30000" dirty="0"/>
              <a:t>2</a:t>
            </a:r>
            <a:r>
              <a:rPr lang="en-US" sz="1600" dirty="0"/>
              <a:t>) = 4 - 8 </a:t>
            </a:r>
            <a:r>
              <a:rPr lang="en-US" sz="1600" dirty="0" err="1"/>
              <a:t>msr</a:t>
            </a:r>
            <a:endParaRPr lang="en-US" sz="1600" dirty="0"/>
          </a:p>
        </p:txBody>
      </p:sp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3581400" y="3352800"/>
          <a:ext cx="5562600" cy="272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" name="CorelPhotoPaint.Image.8" r:id="rId5" imgW="3706219" imgH="1816535" progId="CorelPhotoPaint.Image.8">
                  <p:embed/>
                </p:oleObj>
              </mc:Choice>
              <mc:Fallback>
                <p:oleObj name="CorelPhotoPaint.Image.8" r:id="rId5" imgW="3706219" imgH="1816535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352800"/>
                        <a:ext cx="5562600" cy="272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3733800" y="2133600"/>
            <a:ext cx="46323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At angles close to beam (e.g. 0 deg) vert. angle</a:t>
            </a:r>
          </a:p>
          <a:p>
            <a:pPr>
              <a:defRPr/>
            </a:pPr>
            <a:r>
              <a:rPr lang="en-US"/>
              <a:t>component is needed  </a:t>
            </a:r>
            <a:r>
              <a:rPr lang="en-US">
                <a:sym typeface="Wingdings" pitchFamily="2" charset="2"/>
              </a:rPr>
              <a:t>  Overfocus mode, small</a:t>
            </a:r>
          </a:p>
          <a:p>
            <a:pPr>
              <a:defRPr/>
            </a:pPr>
            <a:r>
              <a:rPr lang="en-US">
                <a:sym typeface="Wingdings" pitchFamily="2" charset="2"/>
              </a:rPr>
              <a:t>target dimension, because (y|y) is large, </a:t>
            </a:r>
          </a:p>
          <a:p>
            <a:pPr>
              <a:defRPr/>
            </a:pPr>
            <a:r>
              <a:rPr lang="en-US">
                <a:sym typeface="Wingdings" pitchFamily="2" charset="2"/>
              </a:rPr>
              <a:t>Limitation: multiple scattering in detector</a:t>
            </a:r>
            <a:endParaRPr lang="en-US"/>
          </a:p>
        </p:txBody>
      </p:sp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228600" y="6373813"/>
            <a:ext cx="7959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/>
              <a:t>Refs.: Y.Fujita et al, NIM B126(1997)274,   H.Fujita et al. NIM A 469(2001)55,   T.Wakasa et al, NIM A482(2002)79 </a:t>
            </a:r>
          </a:p>
        </p:txBody>
      </p:sp>
    </p:spTree>
    <p:extLst>
      <p:ext uri="{BB962C8B-B14F-4D97-AF65-F5344CB8AC3E}">
        <p14:creationId xmlns:p14="http://schemas.microsoft.com/office/powerpoint/2010/main" val="166783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AFDAB-2ADE-49E9-9729-D7E57EF38F01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 useBgFill="1"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010400" cy="6397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Grand Raiden High Resolution Spectrometer</a:t>
            </a:r>
          </a:p>
        </p:txBody>
      </p:sp>
      <p:graphicFrame>
        <p:nvGraphicFramePr>
          <p:cNvPr id="6146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" y="1524000"/>
          <a:ext cx="4246563" cy="521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CorelPhotoPaint.Image.8" r:id="rId3" imgW="7822222" imgH="9600000" progId="CorelPhotoPaint.Image.8">
                  <p:embed/>
                </p:oleObj>
              </mc:Choice>
              <mc:Fallback>
                <p:oleObj name="CorelPhotoPaint.Image.8" r:id="rId3" imgW="7822222" imgH="9600000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0"/>
                        <a:ext cx="4246563" cy="5211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800600" y="1143000"/>
          <a:ext cx="41910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" name="CorelPhotoPaint.Image.8" r:id="rId5" imgW="2389333" imgH="3169792" progId="CorelPhotoPaint.Image.8">
                  <p:embed/>
                </p:oleObj>
              </mc:Choice>
              <mc:Fallback>
                <p:oleObj name="CorelPhotoPaint.Image.8" r:id="rId5" imgW="2389333" imgH="3169792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143000"/>
                        <a:ext cx="4191000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04800" y="533400"/>
            <a:ext cx="2805113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/>
              <a:t>Max. Magn. Rigidity:       5.1 Tm</a:t>
            </a:r>
          </a:p>
          <a:p>
            <a:pPr>
              <a:defRPr/>
            </a:pPr>
            <a:r>
              <a:rPr lang="en-US" sz="1400"/>
              <a:t>Bending Radius </a:t>
            </a:r>
            <a:r>
              <a:rPr lang="en-US">
                <a:latin typeface="Symbol" pitchFamily="18" charset="2"/>
              </a:rPr>
              <a:t>r</a:t>
            </a:r>
            <a:r>
              <a:rPr lang="en-US" sz="2000" baseline="-16000"/>
              <a:t>0</a:t>
            </a:r>
            <a:r>
              <a:rPr lang="en-US" sz="1400"/>
              <a:t>:        3.0  m</a:t>
            </a:r>
          </a:p>
          <a:p>
            <a:pPr>
              <a:defRPr/>
            </a:pPr>
            <a:r>
              <a:rPr lang="en-US" sz="1400"/>
              <a:t>Solid Angle:                     3     msr</a:t>
            </a:r>
          </a:p>
          <a:p>
            <a:pPr>
              <a:defRPr/>
            </a:pPr>
            <a:r>
              <a:rPr lang="en-US" sz="1400"/>
              <a:t>Resolv. Power p/dp         37000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5029200" y="762000"/>
            <a:ext cx="3686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Beam Line/Spectrometer fully matched</a:t>
            </a: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3048000" y="4876800"/>
            <a:ext cx="13112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2"/>
                </a:solidFill>
              </a:rPr>
              <a:t>Dipole for in- </a:t>
            </a:r>
          </a:p>
          <a:p>
            <a:pPr>
              <a:defRPr/>
            </a:pPr>
            <a:r>
              <a:rPr lang="en-US" sz="1400">
                <a:solidFill>
                  <a:schemeClr val="bg2"/>
                </a:solidFill>
              </a:rPr>
              <a:t>plane spin component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2801938" y="2590800"/>
            <a:ext cx="15414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</a:rPr>
              <a:t>Faraday cup</a:t>
            </a:r>
          </a:p>
          <a:p>
            <a:pPr>
              <a:defRPr/>
            </a:pPr>
            <a:r>
              <a:rPr lang="en-US" sz="1400">
                <a:solidFill>
                  <a:schemeClr val="hlink"/>
                </a:solidFill>
              </a:rPr>
              <a:t>for (</a:t>
            </a:r>
            <a:r>
              <a:rPr lang="en-US" baseline="30000">
                <a:solidFill>
                  <a:schemeClr val="hlink"/>
                </a:solidFill>
              </a:rPr>
              <a:t>3</a:t>
            </a:r>
            <a:r>
              <a:rPr lang="en-US" sz="1400">
                <a:solidFill>
                  <a:schemeClr val="hlink"/>
                </a:solidFill>
              </a:rPr>
              <a:t>He,t)</a:t>
            </a:r>
          </a:p>
          <a:p>
            <a:pPr>
              <a:defRPr/>
            </a:pPr>
            <a:r>
              <a:rPr lang="en-US" sz="1400">
                <a:solidFill>
                  <a:schemeClr val="hlink"/>
                </a:solidFill>
              </a:rPr>
              <a:t>B</a:t>
            </a:r>
            <a:r>
              <a:rPr lang="en-US" sz="1400">
                <a:solidFill>
                  <a:schemeClr val="hlink"/>
                </a:solidFill>
                <a:latin typeface="Symbol" pitchFamily="18" charset="2"/>
              </a:rPr>
              <a:t>r</a:t>
            </a:r>
            <a:r>
              <a:rPr lang="en-US" sz="1400">
                <a:solidFill>
                  <a:schemeClr val="hlink"/>
                </a:solidFill>
              </a:rPr>
              <a:t>(t) ~ 2*B</a:t>
            </a:r>
            <a:r>
              <a:rPr lang="en-US" sz="1400">
                <a:solidFill>
                  <a:schemeClr val="hlink"/>
                </a:solidFill>
                <a:latin typeface="Symbol" pitchFamily="18" charset="2"/>
              </a:rPr>
              <a:t>r</a:t>
            </a:r>
            <a:r>
              <a:rPr lang="en-US" sz="1400">
                <a:solidFill>
                  <a:schemeClr val="hlink"/>
                </a:solidFill>
              </a:rPr>
              <a:t>(</a:t>
            </a:r>
            <a:r>
              <a:rPr lang="en-US" baseline="30000">
                <a:solidFill>
                  <a:schemeClr val="hlink"/>
                </a:solidFill>
              </a:rPr>
              <a:t>3</a:t>
            </a:r>
            <a:r>
              <a:rPr lang="en-US" sz="1400">
                <a:solidFill>
                  <a:schemeClr val="hlink"/>
                </a:solidFill>
              </a:rPr>
              <a:t>He)</a:t>
            </a:r>
          </a:p>
        </p:txBody>
      </p:sp>
      <p:sp>
        <p:nvSpPr>
          <p:cNvPr id="4106" name="Rectangle 9"/>
          <p:cNvSpPr>
            <a:spLocks noChangeArrowheads="1"/>
          </p:cNvSpPr>
          <p:nvPr/>
        </p:nvSpPr>
        <p:spPr bwMode="auto">
          <a:xfrm rot="2220000">
            <a:off x="2286000" y="2438400"/>
            <a:ext cx="590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hlink"/>
                </a:solidFill>
              </a:rPr>
              <a:t>←</a:t>
            </a:r>
          </a:p>
        </p:txBody>
      </p:sp>
      <p:sp>
        <p:nvSpPr>
          <p:cNvPr id="4107" name="Text Box 10"/>
          <p:cNvSpPr txBox="1">
            <a:spLocks noChangeArrowheads="1"/>
          </p:cNvSpPr>
          <p:nvPr/>
        </p:nvSpPr>
        <p:spPr bwMode="auto">
          <a:xfrm>
            <a:off x="8153400" y="3886200"/>
            <a:ext cx="7667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hlink"/>
                </a:solidFill>
              </a:rPr>
              <a:t>IUCF</a:t>
            </a:r>
          </a:p>
          <a:p>
            <a:pPr>
              <a:defRPr/>
            </a:pPr>
            <a:r>
              <a:rPr lang="en-US" b="1">
                <a:solidFill>
                  <a:schemeClr val="hlink"/>
                </a:solidFill>
              </a:rPr>
              <a:t>K600 !</a:t>
            </a:r>
          </a:p>
        </p:txBody>
      </p:sp>
    </p:spTree>
    <p:extLst>
      <p:ext uri="{BB962C8B-B14F-4D97-AF65-F5344CB8AC3E}">
        <p14:creationId xmlns:p14="http://schemas.microsoft.com/office/powerpoint/2010/main" val="389918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4D1BF0-9986-4CE9-8287-ED800FD67BC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 useBgFill="1"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6629400" cy="914400"/>
          </a:xfrm>
        </p:spPr>
        <p:txBody>
          <a:bodyPr/>
          <a:lstStyle/>
          <a:p>
            <a:pPr>
              <a:defRPr/>
            </a:pPr>
            <a:r>
              <a:rPr lang="en-US" sz="3200"/>
              <a:t>Diagnostic of Dispersion Matching</a:t>
            </a:r>
            <a:endParaRPr lang="en-US" sz="2000"/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5"/>
            <a:ext cx="38322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19200"/>
            <a:ext cx="5359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441325" y="16621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76200" y="762000"/>
            <a:ext cx="411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beam line &amp; spectrometer using a double strip target &amp; multi slit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4495800" y="5029200"/>
            <a:ext cx="1655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/>
                </a:solidFill>
              </a:rPr>
              <a:t>IUCF K600, 1986</a:t>
            </a:r>
          </a:p>
        </p:txBody>
      </p:sp>
    </p:spTree>
    <p:extLst>
      <p:ext uri="{BB962C8B-B14F-4D97-AF65-F5344CB8AC3E}">
        <p14:creationId xmlns:p14="http://schemas.microsoft.com/office/powerpoint/2010/main" val="24806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84E9D-28E0-4F0A-97F4-F26ACEDE0706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0"/>
            <a:ext cx="3276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Grand Raiden </a:t>
            </a:r>
            <a:br>
              <a:rPr lang="en-US" sz="2800" smtClean="0"/>
            </a:br>
            <a:r>
              <a:rPr lang="en-US" sz="2800" smtClean="0"/>
              <a:t>Angle Calibration</a:t>
            </a:r>
          </a:p>
        </p:txBody>
      </p:sp>
      <p:pic>
        <p:nvPicPr>
          <p:cNvPr id="922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609600"/>
            <a:ext cx="580707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18" name="Object 11"/>
          <p:cNvGraphicFramePr>
            <a:graphicFrameLocks noChangeAspect="1"/>
          </p:cNvGraphicFramePr>
          <p:nvPr/>
        </p:nvGraphicFramePr>
        <p:xfrm>
          <a:off x="6019800" y="2209800"/>
          <a:ext cx="2971800" cy="294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" name="Image" r:id="rId4" imgW="1999492" imgH="1977821" progId="Photoshop.Image.6">
                  <p:embed/>
                </p:oleObj>
              </mc:Choice>
              <mc:Fallback>
                <p:oleObj name="Image" r:id="rId4" imgW="1999492" imgH="197782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09800"/>
                        <a:ext cx="2971800" cy="294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13"/>
          <p:cNvSpPr txBox="1">
            <a:spLocks noChangeArrowheads="1"/>
          </p:cNvSpPr>
          <p:nvPr/>
        </p:nvSpPr>
        <p:spPr bwMode="auto">
          <a:xfrm>
            <a:off x="6934200" y="1814513"/>
            <a:ext cx="1101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Calibrated!</a:t>
            </a:r>
          </a:p>
        </p:txBody>
      </p:sp>
      <p:sp useBgFill="1">
        <p:nvSpPr>
          <p:cNvPr id="6151" name="Text Box 15"/>
          <p:cNvSpPr txBox="1">
            <a:spLocks noChangeArrowheads="1"/>
          </p:cNvSpPr>
          <p:nvPr/>
        </p:nvSpPr>
        <p:spPr bwMode="auto">
          <a:xfrm>
            <a:off x="228600" y="152400"/>
            <a:ext cx="5715000" cy="3667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Data suggest: Use </a:t>
            </a:r>
            <a:r>
              <a:rPr lang="en-US" dirty="0" err="1"/>
              <a:t>y</a:t>
            </a:r>
            <a:r>
              <a:rPr lang="en-US" sz="2400" baseline="-16000" dirty="0" err="1"/>
              <a:t>fp</a:t>
            </a:r>
            <a:r>
              <a:rPr lang="en-US" dirty="0"/>
              <a:t> not </a:t>
            </a:r>
            <a:r>
              <a:rPr lang="en-US" dirty="0" err="1">
                <a:latin typeface="Symbol" pitchFamily="18" charset="2"/>
              </a:rPr>
              <a:t>F</a:t>
            </a:r>
            <a:r>
              <a:rPr lang="en-US" sz="2400" baseline="-16000" dirty="0" err="1"/>
              <a:t>fp</a:t>
            </a:r>
            <a:r>
              <a:rPr lang="en-US" dirty="0"/>
              <a:t>  to calibrate angle!</a:t>
            </a:r>
          </a:p>
        </p:txBody>
      </p:sp>
      <p:sp>
        <p:nvSpPr>
          <p:cNvPr id="6152" name="Text Box 16"/>
          <p:cNvSpPr txBox="1">
            <a:spLocks noChangeArrowheads="1"/>
          </p:cNvSpPr>
          <p:nvPr/>
        </p:nvSpPr>
        <p:spPr bwMode="auto">
          <a:xfrm>
            <a:off x="1447800" y="609600"/>
            <a:ext cx="1892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/>
                </a:solidFill>
              </a:rPr>
              <a:t>Over-focus mode (b)</a:t>
            </a:r>
          </a:p>
        </p:txBody>
      </p:sp>
    </p:spTree>
    <p:extLst>
      <p:ext uri="{BB962C8B-B14F-4D97-AF65-F5344CB8AC3E}">
        <p14:creationId xmlns:p14="http://schemas.microsoft.com/office/powerpoint/2010/main" val="16655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C8818-717B-4B9E-8B48-7DAFF6215657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 useBgFill="1"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90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Scattering Angle</a:t>
            </a:r>
            <a:br>
              <a:rPr lang="en-US" sz="2800" smtClean="0"/>
            </a:br>
            <a:r>
              <a:rPr lang="en-US" sz="2000" smtClean="0"/>
              <a:t>reconstructed from focal plane measurements</a:t>
            </a:r>
            <a:br>
              <a:rPr lang="en-US" sz="2000" smtClean="0"/>
            </a:br>
            <a:r>
              <a:rPr lang="en-US" sz="2000" smtClean="0"/>
              <a:t>using complete dispersion matching techniques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3449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316288" y="6400800"/>
            <a:ext cx="1027112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/>
                </a:solidFill>
                <a:latin typeface="Symbol" pitchFamily="18" charset="2"/>
              </a:rPr>
              <a:t>Q</a:t>
            </a:r>
            <a:r>
              <a:rPr lang="en-US">
                <a:solidFill>
                  <a:schemeClr val="bg2"/>
                </a:solidFill>
              </a:rPr>
              <a:t>(target)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 rot="-5400000">
            <a:off x="-332581" y="2466181"/>
            <a:ext cx="1031875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/>
                </a:solidFill>
                <a:latin typeface="Symbol" pitchFamily="18" charset="2"/>
              </a:rPr>
              <a:t>F</a:t>
            </a:r>
            <a:r>
              <a:rPr lang="en-US">
                <a:solidFill>
                  <a:schemeClr val="bg2"/>
                </a:solidFill>
              </a:rPr>
              <a:t>(target)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914400"/>
            <a:ext cx="49037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651500" y="457200"/>
            <a:ext cx="1739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E(</a:t>
            </a:r>
            <a:r>
              <a:rPr lang="en-US" baseline="30000"/>
              <a:t>3</a:t>
            </a:r>
            <a:r>
              <a:rPr lang="en-US"/>
              <a:t>He) = 420 MeV</a:t>
            </a:r>
          </a:p>
        </p:txBody>
      </p:sp>
    </p:spTree>
    <p:extLst>
      <p:ext uri="{BB962C8B-B14F-4D97-AF65-F5344CB8AC3E}">
        <p14:creationId xmlns:p14="http://schemas.microsoft.com/office/powerpoint/2010/main" val="34994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271670" y="1924017"/>
            <a:ext cx="8458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Outline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400" dirty="0" smtClean="0">
              <a:solidFill>
                <a:srgbClr val="FFFFFF"/>
              </a:solidFill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400" dirty="0" smtClean="0">
                <a:solidFill>
                  <a:srgbClr val="FFFFFF"/>
                </a:solidFill>
              </a:rPr>
              <a:t>Dispersion matching in a nutshell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400" dirty="0" smtClean="0">
                <a:solidFill>
                  <a:srgbClr val="FFFFFF"/>
                </a:solidFill>
              </a:rPr>
              <a:t>Brief summary of long history of dispersion matching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400" dirty="0" smtClean="0">
                <a:solidFill>
                  <a:srgbClr val="FFFFFF"/>
                </a:solidFill>
              </a:rPr>
              <a:t>Dispersion matching at stable beam facilities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400" dirty="0" smtClean="0">
                <a:solidFill>
                  <a:srgbClr val="FFFFFF"/>
                </a:solidFill>
              </a:rPr>
              <a:t>Dispersion matching at RI facilities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en-US" altLang="en-US" sz="2400" dirty="0" smtClean="0">
              <a:solidFill>
                <a:srgbClr val="FFFFFF"/>
              </a:solidFill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en-US" altLang="en-US" sz="2400" dirty="0" smtClean="0">
              <a:solidFill>
                <a:srgbClr val="FFFFFF"/>
              </a:solidFill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en-US" alt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4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1028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5963" y="-304800"/>
            <a:ext cx="5888037" cy="8331200"/>
          </a:xfrm>
          <a:solidFill>
            <a:schemeClr val="tx1"/>
          </a:solidFill>
        </p:spPr>
      </p:pic>
      <p:sp>
        <p:nvSpPr>
          <p:cNvPr id="235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3AACE-B8BE-45AF-A23D-F75D8359603A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4143375" cy="3957638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QM8U</a:t>
            </a:r>
            <a:b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</a:b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→Control lateral </a:t>
            </a:r>
            <a:b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</a:b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   dispersion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QM9S</a:t>
            </a:r>
            <a:b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</a:b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→Control angular </a:t>
            </a:r>
            <a:b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</a:b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   dispersion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Lateral and angular dispersions can be controlled independently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References</a:t>
            </a:r>
            <a:endParaRPr lang="en-US" altLang="ja-JP" sz="2000" dirty="0" smtClean="0">
              <a:solidFill>
                <a:schemeClr val="bg2"/>
              </a:solidFill>
              <a:ea typeface="MS PGothic" pitchFamily="34" charset="-128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altLang="ja-JP" sz="1800" dirty="0">
                <a:solidFill>
                  <a:schemeClr val="bg2"/>
                </a:solidFill>
                <a:ea typeface="MS PGothic" pitchFamily="34" charset="-128"/>
              </a:rPr>
              <a:t>Y</a:t>
            </a: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. Fujita at al., NIMB 126(1997)274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H. Fujita et al., NIMA 469(2001)55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T. </a:t>
            </a:r>
            <a:r>
              <a:rPr lang="en-US" altLang="ja-JP" sz="1800" dirty="0" err="1" smtClean="0">
                <a:solidFill>
                  <a:schemeClr val="bg2"/>
                </a:solidFill>
                <a:ea typeface="MS PGothic" pitchFamily="34" charset="-128"/>
              </a:rPr>
              <a:t>Wakasa</a:t>
            </a:r>
            <a:r>
              <a:rPr lang="en-US" altLang="ja-JP" sz="1800" dirty="0" smtClean="0">
                <a:solidFill>
                  <a:schemeClr val="bg2"/>
                </a:solidFill>
                <a:ea typeface="MS PGothic" pitchFamily="34" charset="-128"/>
              </a:rPr>
              <a:t> et al., NIMA 482(2002)79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ja-JP" sz="1800" dirty="0" smtClean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134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096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sz="240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Horizontal Beam Profiles in the Focal Plane of Grand Raiden</a:t>
            </a:r>
          </a:p>
        </p:txBody>
      </p:sp>
      <p:sp>
        <p:nvSpPr>
          <p:cNvPr id="23558" name="Text Box 1029"/>
          <p:cNvSpPr txBox="1">
            <a:spLocks noChangeArrowheads="1"/>
          </p:cNvSpPr>
          <p:nvPr/>
        </p:nvSpPr>
        <p:spPr bwMode="auto">
          <a:xfrm>
            <a:off x="4143375" y="838200"/>
            <a:ext cx="4010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/>
                </a:solidFill>
              </a:rPr>
              <a:t>Dispersion matching for K = 0 with faint beam</a:t>
            </a:r>
          </a:p>
        </p:txBody>
      </p:sp>
    </p:spTree>
    <p:extLst>
      <p:ext uri="{BB962C8B-B14F-4D97-AF65-F5344CB8AC3E}">
        <p14:creationId xmlns:p14="http://schemas.microsoft.com/office/powerpoint/2010/main" val="76254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56724"/>
            <a:ext cx="8991600" cy="960012"/>
          </a:xfrm>
        </p:spPr>
        <p:txBody>
          <a:bodyPr/>
          <a:lstStyle/>
          <a:p>
            <a:r>
              <a:rPr lang="en-US" dirty="0" smtClean="0"/>
              <a:t>High Resolution Spectrometers</a:t>
            </a:r>
            <a:br>
              <a:rPr lang="en-US" dirty="0" smtClean="0"/>
            </a:br>
            <a:r>
              <a:rPr lang="en-US" sz="2400" dirty="0" smtClean="0"/>
              <a:t>Momentum Analysis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Berg, </a:t>
            </a:r>
            <a:r>
              <a:rPr lang="en-US" dirty="0" smtClean="0">
                <a:cs typeface="Arial" pitchFamily="34" charset="0"/>
              </a:rPr>
              <a:t>HRS</a:t>
            </a:r>
            <a:r>
              <a:rPr lang="en-US" altLang="en-US" dirty="0" smtClean="0">
                <a:cs typeface="Arial" pitchFamily="34" charset="0"/>
              </a:rPr>
              <a:t> Workshop, GSI, Nov. 4-6,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8AA42A46-5685-4D43-8F4C-6EE70E9A725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1072973"/>
            <a:ext cx="9144000" cy="5027414"/>
          </a:xfrm>
        </p:spPr>
        <p:txBody>
          <a:bodyPr/>
          <a:lstStyle/>
          <a:p>
            <a:r>
              <a:rPr lang="en-US" sz="1800" dirty="0" smtClean="0"/>
              <a:t>Momentum Resolving </a:t>
            </a:r>
            <a:r>
              <a:rPr lang="en-US" sz="1800" dirty="0"/>
              <a:t>P</a:t>
            </a:r>
            <a:r>
              <a:rPr lang="en-US" sz="1800" dirty="0" smtClean="0"/>
              <a:t>ower </a:t>
            </a:r>
          </a:p>
          <a:p>
            <a:pPr marL="211137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1800" dirty="0" smtClean="0"/>
              <a:t>Momentum Resolution:</a:t>
            </a:r>
            <a:endParaRPr lang="en-US" dirty="0" smtClean="0"/>
          </a:p>
          <a:p>
            <a:r>
              <a:rPr lang="en-US" sz="1600" dirty="0" smtClean="0"/>
              <a:t>For </a:t>
            </a:r>
            <a:r>
              <a:rPr lang="en-US" sz="1600" b="1" dirty="0" smtClean="0">
                <a:solidFill>
                  <a:schemeClr val="tx1"/>
                </a:solidFill>
              </a:rPr>
              <a:t>High Resolution</a:t>
            </a:r>
            <a:r>
              <a:rPr lang="en-US" sz="1600" dirty="0" smtClean="0"/>
              <a:t> using Spectrometers (no physical separation) consider the following</a:t>
            </a:r>
          </a:p>
          <a:p>
            <a:r>
              <a:rPr lang="en-US" sz="1600" dirty="0" smtClean="0"/>
              <a:t>Momentum resolving power </a:t>
            </a:r>
            <a:r>
              <a:rPr lang="en-US" sz="1600" dirty="0" err="1" smtClean="0"/>
              <a:t>R</a:t>
            </a:r>
            <a:r>
              <a:rPr lang="en-US" sz="1600" baseline="-25000" dirty="0" err="1" smtClean="0"/>
              <a:t>p</a:t>
            </a:r>
            <a:r>
              <a:rPr lang="en-US" sz="1600" dirty="0" smtClean="0"/>
              <a:t> has to meet the design goal (e.g. Grand Raiden: 37000, SHARAQ: 15000 for 2x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= 1 mm), given by science requirements.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f beam momentum spread </a:t>
            </a:r>
            <a:r>
              <a:rPr lang="en-US" sz="1600" dirty="0" err="1" smtClean="0">
                <a:latin typeface="Symbol" panose="05050102010706020507" pitchFamily="18" charset="2"/>
              </a:rPr>
              <a:t>d</a:t>
            </a:r>
            <a:r>
              <a:rPr lang="en-US" sz="1600" dirty="0" err="1" smtClean="0"/>
              <a:t>p</a:t>
            </a:r>
            <a:r>
              <a:rPr lang="en-US" sz="1600" dirty="0" smtClean="0"/>
              <a:t>/p  &gt; 1/</a:t>
            </a:r>
            <a:r>
              <a:rPr lang="en-US" sz="1600" dirty="0"/>
              <a:t> </a:t>
            </a:r>
            <a:r>
              <a:rPr lang="en-US" sz="1600" dirty="0" err="1" smtClean="0"/>
              <a:t>R</a:t>
            </a:r>
            <a:r>
              <a:rPr lang="en-US" sz="1600" baseline="-25000" dirty="0" err="1" smtClean="0"/>
              <a:t>p</a:t>
            </a:r>
            <a:r>
              <a:rPr lang="en-US" sz="1600" baseline="-25000" dirty="0" smtClean="0"/>
              <a:t> </a:t>
            </a:r>
            <a:r>
              <a:rPr lang="en-US" sz="1600" dirty="0"/>
              <a:t> </a:t>
            </a:r>
            <a:r>
              <a:rPr lang="en-US" sz="1600" dirty="0" smtClean="0"/>
              <a:t>need Dispersion Matching or Beam Tracking, count rate limit ~10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p/sec, not suitable for high intensity stable beams.</a:t>
            </a:r>
            <a:endParaRPr lang="en-US" sz="1600" dirty="0"/>
          </a:p>
          <a:p>
            <a:r>
              <a:rPr lang="en-US" sz="1600" dirty="0" smtClean="0"/>
              <a:t>RI beam with</a:t>
            </a:r>
            <a:r>
              <a:rPr lang="en-US" sz="1600" dirty="0">
                <a:latin typeface="Symbol" panose="05050102010706020507" pitchFamily="18" charset="2"/>
              </a:rPr>
              <a:t> </a:t>
            </a:r>
            <a:r>
              <a:rPr lang="en-US" sz="1600" dirty="0" err="1" smtClean="0">
                <a:latin typeface="Symbol" panose="05050102010706020507" pitchFamily="18" charset="2"/>
              </a:rPr>
              <a:t>d</a:t>
            </a:r>
            <a:r>
              <a:rPr lang="en-US" sz="1600" dirty="0" err="1" smtClean="0"/>
              <a:t>p</a:t>
            </a:r>
            <a:r>
              <a:rPr lang="en-US" sz="1600" dirty="0" smtClean="0"/>
              <a:t>/p ~ 1- 3 % dispersion matched beam (-S</a:t>
            </a:r>
            <a:r>
              <a:rPr lang="en-US" sz="1600" baseline="-25000" dirty="0" smtClean="0"/>
              <a:t>16</a:t>
            </a:r>
            <a:r>
              <a:rPr lang="en-US" sz="1600" dirty="0" smtClean="0"/>
              <a:t>/S</a:t>
            </a:r>
            <a:r>
              <a:rPr lang="en-US" sz="1600" baseline="-25000" dirty="0" smtClean="0"/>
              <a:t>11</a:t>
            </a:r>
            <a:r>
              <a:rPr lang="en-US" sz="1600" dirty="0" smtClean="0"/>
              <a:t>) on target too large (50 –100 cm). Therefore, SHARAQ has several modes (achromatic, high </a:t>
            </a:r>
            <a:r>
              <a:rPr lang="en-US" sz="1600" dirty="0" err="1" smtClean="0"/>
              <a:t>resol</a:t>
            </a:r>
            <a:r>
              <a:rPr lang="en-US" sz="1600" dirty="0" smtClean="0"/>
              <a:t>. achromatic, dispersive)</a:t>
            </a:r>
            <a:endParaRPr lang="en-US" sz="1600" dirty="0"/>
          </a:p>
          <a:p>
            <a:r>
              <a:rPr lang="en-US" sz="1600" dirty="0" smtClean="0"/>
              <a:t>RI beams, high energies, 100 – 300 MeV/A, tracking detectors in beam line (</a:t>
            </a:r>
            <a:r>
              <a:rPr lang="en-US" sz="1600" dirty="0" err="1" smtClean="0"/>
              <a:t>BigRips</a:t>
            </a:r>
            <a:r>
              <a:rPr lang="en-US" sz="1600" dirty="0" smtClean="0"/>
              <a:t>, SHARAQ)</a:t>
            </a:r>
            <a:endParaRPr lang="en-US" sz="1600" dirty="0"/>
          </a:p>
          <a:p>
            <a:r>
              <a:rPr lang="en-US" sz="1600" dirty="0" smtClean="0"/>
              <a:t>Within limits (multiple-scattering in focal plane (FP) detectors) HO can be corrected using standard FP detectors (x,x’,</a:t>
            </a:r>
            <a:r>
              <a:rPr lang="en-US" sz="1600" dirty="0" err="1" smtClean="0"/>
              <a:t>y,y</a:t>
            </a:r>
            <a:r>
              <a:rPr lang="en-US" sz="1600" dirty="0" smtClean="0"/>
              <a:t>’). 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4648200" y="903288"/>
            <a:ext cx="4508500" cy="70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6089" tIns="198045" rIns="396089" bIns="198045">
            <a:spAutoFit/>
          </a:bodyPr>
          <a:lstStyle>
            <a:lvl1pPr defTabSz="457200" eaLnBrk="0" hangingPunct="0">
              <a:lnSpc>
                <a:spcPct val="90000"/>
              </a:lnSpc>
              <a:spcBef>
                <a:spcPts val="1200"/>
              </a:spcBef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lnSpc>
                <a:spcPct val="90000"/>
              </a:lnSpc>
              <a:spcBef>
                <a:spcPts val="200"/>
              </a:spcBef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lnSpc>
                <a:spcPct val="90000"/>
              </a:lnSpc>
              <a:spcBef>
                <a:spcPts val="200"/>
              </a:spcBef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lnSpc>
                <a:spcPct val="90000"/>
              </a:lnSpc>
              <a:spcBef>
                <a:spcPts val="200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lnSpc>
                <a:spcPct val="90000"/>
              </a:lnSpc>
              <a:spcBef>
                <a:spcPts val="200"/>
              </a:spcBef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mbria" pitchFamily="18" charset="0"/>
              </a:rPr>
              <a:t>(</a:t>
            </a:r>
            <a:r>
              <a:rPr lang="en-US" altLang="en-US" sz="1600" dirty="0" err="1" smtClean="0">
                <a:solidFill>
                  <a:srgbClr val="000000"/>
                </a:solidFill>
                <a:latin typeface="Cambria" pitchFamily="18" charset="0"/>
              </a:rPr>
              <a:t>x|dp</a:t>
            </a:r>
            <a:r>
              <a:rPr lang="en-US" altLang="en-US" sz="1600" dirty="0" smtClean="0">
                <a:solidFill>
                  <a:srgbClr val="000000"/>
                </a:solidFill>
              </a:rPr>
              <a:t>) </a:t>
            </a:r>
            <a:r>
              <a:rPr lang="en-US" altLang="en-US" sz="1600" dirty="0">
                <a:solidFill>
                  <a:srgbClr val="000000"/>
                </a:solidFill>
              </a:rPr>
              <a:t>=  </a:t>
            </a:r>
            <a:r>
              <a:rPr lang="en-US" altLang="en-US" sz="1600" dirty="0" smtClean="0">
                <a:solidFill>
                  <a:srgbClr val="000000"/>
                </a:solidFill>
              </a:rPr>
              <a:t>M</a:t>
            </a:r>
            <a:r>
              <a:rPr lang="en-US" altLang="en-US" sz="1600" baseline="-25000" dirty="0" smtClean="0">
                <a:solidFill>
                  <a:srgbClr val="000000"/>
                </a:solidFill>
              </a:rPr>
              <a:t>16</a:t>
            </a:r>
            <a:r>
              <a:rPr lang="en-US" altLang="en-US" sz="1600" dirty="0" smtClean="0">
                <a:solidFill>
                  <a:srgbClr val="000000"/>
                </a:solidFill>
              </a:rPr>
              <a:t> </a:t>
            </a:r>
            <a:r>
              <a:rPr lang="en-US" altLang="en-US" sz="1600" dirty="0">
                <a:solidFill>
                  <a:srgbClr val="000000"/>
                </a:solidFill>
              </a:rPr>
              <a:t>= </a:t>
            </a:r>
            <a:r>
              <a:rPr lang="en-US" altLang="en-US" sz="1600" dirty="0" smtClean="0">
                <a:solidFill>
                  <a:srgbClr val="000000"/>
                </a:solidFill>
              </a:rPr>
              <a:t>Momentum (p) dispersion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4670425" y="1350963"/>
            <a:ext cx="4244975" cy="64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6089" tIns="198045" rIns="396089" bIns="198045">
            <a:spAutoFit/>
          </a:bodyPr>
          <a:lstStyle>
            <a:lvl1pPr defTabSz="457200" eaLnBrk="0" hangingPunct="0">
              <a:lnSpc>
                <a:spcPct val="90000"/>
              </a:lnSpc>
              <a:spcBef>
                <a:spcPts val="1200"/>
              </a:spcBef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lnSpc>
                <a:spcPct val="90000"/>
              </a:lnSpc>
              <a:spcBef>
                <a:spcPts val="200"/>
              </a:spcBef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lnSpc>
                <a:spcPct val="90000"/>
              </a:lnSpc>
              <a:spcBef>
                <a:spcPts val="200"/>
              </a:spcBef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lnSpc>
                <a:spcPct val="90000"/>
              </a:lnSpc>
              <a:spcBef>
                <a:spcPts val="200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lnSpc>
                <a:spcPct val="90000"/>
              </a:lnSpc>
              <a:spcBef>
                <a:spcPts val="200"/>
              </a:spcBef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mbria" pitchFamily="18" charset="0"/>
              </a:rPr>
              <a:t>(</a:t>
            </a:r>
            <a:r>
              <a:rPr lang="en-US" altLang="en-US" sz="1600" dirty="0" err="1">
                <a:solidFill>
                  <a:srgbClr val="000000"/>
                </a:solidFill>
                <a:latin typeface="Cambria" pitchFamily="18" charset="0"/>
              </a:rPr>
              <a:t>x’|x</a:t>
            </a:r>
            <a:r>
              <a:rPr lang="en-US" altLang="en-US" sz="1600" dirty="0">
                <a:solidFill>
                  <a:srgbClr val="000000"/>
                </a:solidFill>
              </a:rPr>
              <a:t>)   </a:t>
            </a:r>
            <a:r>
              <a:rPr lang="en-US" altLang="en-US" sz="1600" b="1" dirty="0">
                <a:solidFill>
                  <a:srgbClr val="000000"/>
                </a:solidFill>
              </a:rPr>
              <a:t> </a:t>
            </a:r>
            <a:r>
              <a:rPr lang="en-US" altLang="en-US" sz="1600" dirty="0">
                <a:solidFill>
                  <a:srgbClr val="000000"/>
                </a:solidFill>
              </a:rPr>
              <a:t>=  M</a:t>
            </a:r>
            <a:r>
              <a:rPr lang="en-US" altLang="en-US" sz="1600" baseline="-25000" dirty="0">
                <a:solidFill>
                  <a:srgbClr val="000000"/>
                </a:solidFill>
              </a:rPr>
              <a:t>11</a:t>
            </a:r>
            <a:r>
              <a:rPr lang="en-US" altLang="en-US" sz="1600" dirty="0">
                <a:solidFill>
                  <a:srgbClr val="000000"/>
                </a:solidFill>
              </a:rPr>
              <a:t> = Magnification</a:t>
            </a: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4729163" y="1830388"/>
            <a:ext cx="3793491" cy="70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96089" tIns="198045" rIns="396089" bIns="198045">
            <a:spAutoFit/>
          </a:bodyPr>
          <a:lstStyle>
            <a:lvl1pPr defTabSz="457200" eaLnBrk="0" hangingPunct="0">
              <a:lnSpc>
                <a:spcPct val="90000"/>
              </a:lnSpc>
              <a:spcBef>
                <a:spcPts val="1200"/>
              </a:spcBef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lnSpc>
                <a:spcPct val="90000"/>
              </a:lnSpc>
              <a:spcBef>
                <a:spcPts val="200"/>
              </a:spcBef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lnSpc>
                <a:spcPct val="90000"/>
              </a:lnSpc>
              <a:spcBef>
                <a:spcPts val="200"/>
              </a:spcBef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lnSpc>
                <a:spcPct val="90000"/>
              </a:lnSpc>
              <a:spcBef>
                <a:spcPts val="200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lnSpc>
                <a:spcPct val="90000"/>
              </a:lnSpc>
              <a:spcBef>
                <a:spcPts val="200"/>
              </a:spcBef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mbria" pitchFamily="18" charset="0"/>
              </a:rPr>
              <a:t>  </a:t>
            </a:r>
            <a:r>
              <a:rPr lang="en-US" altLang="en-US" sz="1600" dirty="0">
                <a:solidFill>
                  <a:srgbClr val="000000"/>
                </a:solidFill>
                <a:latin typeface="Cambria" pitchFamily="18" charset="0"/>
              </a:rPr>
              <a:t>2x</a:t>
            </a:r>
            <a:r>
              <a:rPr lang="en-US" altLang="en-US" sz="1600" baseline="-25000" dirty="0">
                <a:solidFill>
                  <a:srgbClr val="000000"/>
                </a:solidFill>
                <a:latin typeface="Cambria" pitchFamily="18" charset="0"/>
              </a:rPr>
              <a:t>0</a:t>
            </a:r>
            <a:r>
              <a:rPr lang="en-US" altLang="en-US" sz="1600" dirty="0">
                <a:solidFill>
                  <a:srgbClr val="000000"/>
                </a:solidFill>
              </a:rPr>
              <a:t>                =  Target spot size</a:t>
            </a:r>
          </a:p>
        </p:txBody>
      </p:sp>
      <p:sp>
        <p:nvSpPr>
          <p:cNvPr id="15" name="TextBox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8296" y="2391838"/>
            <a:ext cx="4953000" cy="103619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noFill/>
                <a:latin typeface="Times New Roman" pitchFamily="18" charset="0"/>
              </a:rPr>
              <a:t> </a:t>
            </a:r>
          </a:p>
        </p:txBody>
      </p:sp>
      <p:sp>
        <p:nvSpPr>
          <p:cNvPr id="16" name="Right Arrow 15"/>
          <p:cNvSpPr/>
          <p:nvPr/>
        </p:nvSpPr>
        <p:spPr>
          <a:xfrm rot="18592691">
            <a:off x="3732213" y="1708150"/>
            <a:ext cx="3810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2636838" y="1941513"/>
            <a:ext cx="10493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lnSpc>
                <a:spcPct val="90000"/>
              </a:lnSpc>
              <a:spcBef>
                <a:spcPts val="1200"/>
              </a:spcBef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lnSpc>
                <a:spcPct val="90000"/>
              </a:lnSpc>
              <a:spcBef>
                <a:spcPts val="200"/>
              </a:spcBef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lnSpc>
                <a:spcPct val="90000"/>
              </a:lnSpc>
              <a:spcBef>
                <a:spcPts val="200"/>
              </a:spcBef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lnSpc>
                <a:spcPct val="90000"/>
              </a:lnSpc>
              <a:spcBef>
                <a:spcPts val="200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lnSpc>
                <a:spcPct val="90000"/>
              </a:lnSpc>
              <a:spcBef>
                <a:spcPts val="200"/>
              </a:spcBef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Image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26664" y="1088807"/>
                <a:ext cx="1926336" cy="644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𝑑𝑝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∗2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664" y="1088807"/>
                <a:ext cx="1926336" cy="6444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52394" y="2396692"/>
                <a:ext cx="1430905" cy="602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𝐻𝑂</m:t>
                          </m:r>
                        </m:sup>
                      </m:sSubSup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𝑑𝑝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𝐻𝑂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394" y="2396692"/>
                <a:ext cx="1430905" cy="60292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16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 matching modes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Berg, </a:t>
            </a:r>
            <a:r>
              <a:rPr lang="en-US" dirty="0" smtClean="0">
                <a:cs typeface="Arial" pitchFamily="34" charset="0"/>
              </a:rPr>
              <a:t>HRS</a:t>
            </a:r>
            <a:r>
              <a:rPr lang="en-US" altLang="en-US" dirty="0" smtClean="0">
                <a:cs typeface="Arial" pitchFamily="34" charset="0"/>
              </a:rPr>
              <a:t> Workshop, GSI, Nov. 4-6,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8AA42A46-5685-4D43-8F4C-6EE70E9A725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80787" y="1219200"/>
            <a:ext cx="8734613" cy="3733800"/>
          </a:xfrm>
        </p:spPr>
        <p:txBody>
          <a:bodyPr/>
          <a:lstStyle/>
          <a:p>
            <a:r>
              <a:rPr lang="en-US" dirty="0" smtClean="0"/>
              <a:t>Beam momentum spread p/</a:t>
            </a:r>
            <a:r>
              <a:rPr lang="en-US" dirty="0" err="1" smtClean="0"/>
              <a:t>dp</a:t>
            </a:r>
            <a:r>
              <a:rPr lang="en-US" dirty="0" smtClean="0"/>
              <a:t> &lt; Resolving power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p</a:t>
            </a:r>
            <a:r>
              <a:rPr lang="en-US" dirty="0" smtClean="0"/>
              <a:t>: Full resolution without dispersion matching, beam line achromatic mode sufficient.  </a:t>
            </a:r>
          </a:p>
          <a:p>
            <a:r>
              <a:rPr lang="en-US" dirty="0" smtClean="0"/>
              <a:t>Beam momentum spread p/</a:t>
            </a:r>
            <a:r>
              <a:rPr lang="en-US" dirty="0" err="1" smtClean="0"/>
              <a:t>dp</a:t>
            </a:r>
            <a:r>
              <a:rPr lang="en-US" dirty="0" smtClean="0"/>
              <a:t> ~ (1- 10)*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p</a:t>
            </a:r>
            <a:r>
              <a:rPr lang="en-US" dirty="0" smtClean="0"/>
              <a:t>: Full resolution requires dispersion matching, e.g. Grand Raiden: 300 MeV p: beam ~150 </a:t>
            </a:r>
            <a:r>
              <a:rPr lang="en-US" dirty="0" err="1" smtClean="0"/>
              <a:t>keV</a:t>
            </a:r>
            <a:r>
              <a:rPr lang="en-US" dirty="0" smtClean="0"/>
              <a:t>, resolution 13 </a:t>
            </a:r>
            <a:r>
              <a:rPr lang="en-US" dirty="0" err="1" smtClean="0"/>
              <a:t>keV</a:t>
            </a:r>
            <a:r>
              <a:rPr lang="en-US" dirty="0" smtClean="0"/>
              <a:t>, 400 MeV p: beam ~ 150 </a:t>
            </a:r>
            <a:r>
              <a:rPr lang="en-US" dirty="0" err="1" smtClean="0"/>
              <a:t>keV</a:t>
            </a:r>
            <a:r>
              <a:rPr lang="en-US" dirty="0" smtClean="0"/>
              <a:t>, </a:t>
            </a:r>
            <a:r>
              <a:rPr lang="en-US" dirty="0" err="1" smtClean="0"/>
              <a:t>resol</a:t>
            </a:r>
            <a:r>
              <a:rPr lang="en-US" dirty="0" smtClean="0"/>
              <a:t>. 17 </a:t>
            </a:r>
            <a:r>
              <a:rPr lang="en-US" dirty="0" err="1" smtClean="0"/>
              <a:t>keV</a:t>
            </a:r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Secondary Radioactive Beam (RI) : </a:t>
            </a:r>
            <a:r>
              <a:rPr lang="en-US" dirty="0" smtClean="0"/>
              <a:t>Beam </a:t>
            </a:r>
            <a:r>
              <a:rPr lang="en-US" dirty="0"/>
              <a:t>momentum spread p/</a:t>
            </a:r>
            <a:r>
              <a:rPr lang="en-US" dirty="0" err="1"/>
              <a:t>dp</a:t>
            </a:r>
            <a:r>
              <a:rPr lang="en-US" dirty="0"/>
              <a:t> </a:t>
            </a:r>
            <a:r>
              <a:rPr lang="en-US" dirty="0" smtClean="0"/>
              <a:t>&gt; 10*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p</a:t>
            </a:r>
            <a:r>
              <a:rPr lang="en-US" dirty="0" smtClean="0"/>
              <a:t>: Dispersion matching with full beam is possible but typically </a:t>
            </a:r>
            <a:r>
              <a:rPr lang="en-US" dirty="0"/>
              <a:t>d</a:t>
            </a:r>
            <a:r>
              <a:rPr lang="en-US" dirty="0" smtClean="0"/>
              <a:t>ispersed beam on target impractically large, e.g. SHARAQ: &gt; 10 cm). Mitigation: Intermediate modes with reduced beam momentum spread/intensity or reduced resolution.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408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6326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19200" y="4953000"/>
            <a:ext cx="70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SMART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8398"/>
            <a:ext cx="704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Factory RIBF at the RIKEN Accelerator Research Facility  (RARF)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838200"/>
            <a:ext cx="536064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SHARAQ: </a:t>
            </a:r>
            <a:r>
              <a:rPr lang="en-US" dirty="0" err="1" smtClean="0">
                <a:solidFill>
                  <a:schemeClr val="bg2"/>
                </a:solidFill>
              </a:rPr>
              <a:t>Pionieering</a:t>
            </a:r>
            <a:r>
              <a:rPr lang="en-US" dirty="0" smtClean="0">
                <a:solidFill>
                  <a:schemeClr val="bg2"/>
                </a:solidFill>
              </a:rPr>
              <a:t> spectrometer in high resolution Dispersion </a:t>
            </a:r>
            <a:r>
              <a:rPr lang="en-US" dirty="0">
                <a:solidFill>
                  <a:schemeClr val="bg2"/>
                </a:solidFill>
              </a:rPr>
              <a:t>M</a:t>
            </a:r>
            <a:r>
              <a:rPr lang="en-US" dirty="0" smtClean="0">
                <a:solidFill>
                  <a:schemeClr val="bg2"/>
                </a:solidFill>
              </a:rPr>
              <a:t>atching with RI beam.</a:t>
            </a:r>
          </a:p>
          <a:p>
            <a:endParaRPr lang="en-US" sz="800" dirty="0" smtClean="0">
              <a:solidFill>
                <a:schemeClr val="bg2"/>
              </a:solidFill>
            </a:endParaRPr>
          </a:p>
          <a:p>
            <a:r>
              <a:rPr lang="en-US" dirty="0" err="1" smtClean="0">
                <a:solidFill>
                  <a:schemeClr val="bg2"/>
                </a:solidFill>
              </a:rPr>
              <a:t>BigRIPS</a:t>
            </a:r>
            <a:r>
              <a:rPr lang="en-US" dirty="0" smtClean="0">
                <a:solidFill>
                  <a:schemeClr val="bg2"/>
                </a:solidFill>
              </a:rPr>
              <a:t>: T. Kubo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Ion-optical design: T. Kawabata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Spectrometer: H. Sakai, T. Uesaka</a:t>
            </a:r>
          </a:p>
          <a:p>
            <a:endParaRPr lang="en-US" sz="800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Future projects under design: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FAIR, GSI: LEBS (Low energy </a:t>
            </a:r>
            <a:r>
              <a:rPr lang="en-US" dirty="0" err="1" smtClean="0">
                <a:solidFill>
                  <a:schemeClr val="bg2"/>
                </a:solidFill>
              </a:rPr>
              <a:t>buncher</a:t>
            </a:r>
            <a:r>
              <a:rPr lang="en-US" dirty="0" smtClean="0">
                <a:solidFill>
                  <a:schemeClr val="bg2"/>
                </a:solidFill>
              </a:rPr>
              <a:t> spectrometer)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FRIB, MSU: HRS (High rigidity spectrometer)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6515"/>
            <a:ext cx="9144000" cy="652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744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64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59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868362"/>
          </a:xfrm>
        </p:spPr>
        <p:txBody>
          <a:bodyPr>
            <a:normAutofit fontScale="90000"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Pair of Drift Chambers at Location H10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8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SHARAQ, Modes of Operation</a:t>
            </a:r>
            <a:endParaRPr lang="en-US" altLang="ja-JP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80400" cy="2303463"/>
          </a:xfrm>
          <a:solidFill>
            <a:schemeClr val="bg1"/>
          </a:solidFill>
        </p:spPr>
        <p:txBody>
          <a:bodyPr/>
          <a:lstStyle/>
          <a:p>
            <a:r>
              <a:rPr lang="en-US" altLang="ja-JP" sz="2400" dirty="0">
                <a:latin typeface="Times New Roman" pitchFamily="18" charset="0"/>
              </a:rPr>
              <a:t>Beam line </a:t>
            </a:r>
            <a:r>
              <a:rPr lang="en-US" altLang="ja-JP" sz="2400" dirty="0" smtClean="0">
                <a:latin typeface="Times New Roman" pitchFamily="18" charset="0"/>
              </a:rPr>
              <a:t>requires special design for high-resolution spectrometer measurements </a:t>
            </a:r>
            <a:r>
              <a:rPr lang="en-US" altLang="ja-JP" sz="2400" dirty="0">
                <a:latin typeface="Times New Roman" pitchFamily="18" charset="0"/>
              </a:rPr>
              <a:t>with RI-beams.</a:t>
            </a:r>
          </a:p>
          <a:p>
            <a:pPr>
              <a:buFont typeface="Wingdings" pitchFamily="2" charset="2"/>
              <a:buNone/>
            </a:pPr>
            <a:r>
              <a:rPr lang="en-US" altLang="ja-JP" sz="800" dirty="0">
                <a:latin typeface="Times New Roman" pitchFamily="18" charset="0"/>
              </a:rPr>
              <a:t> </a:t>
            </a:r>
          </a:p>
          <a:p>
            <a:r>
              <a:rPr lang="en-US" altLang="ja-JP" sz="2400" dirty="0">
                <a:latin typeface="Times New Roman" pitchFamily="18" charset="0"/>
              </a:rPr>
              <a:t>T</a:t>
            </a:r>
            <a:r>
              <a:rPr lang="en-US" altLang="ja-JP" sz="2400" dirty="0" smtClean="0">
                <a:latin typeface="Times New Roman" pitchFamily="18" charset="0"/>
              </a:rPr>
              <a:t>o </a:t>
            </a:r>
            <a:r>
              <a:rPr lang="en-US" altLang="ja-JP" sz="2400" dirty="0">
                <a:latin typeface="Times New Roman" pitchFamily="18" charset="0"/>
              </a:rPr>
              <a:t>achieve the high-resolution measurement with SHARAQ </a:t>
            </a:r>
            <a:r>
              <a:rPr lang="en-US" altLang="ja-JP" sz="2400" dirty="0" smtClean="0">
                <a:latin typeface="Times New Roman" pitchFamily="18" charset="0"/>
              </a:rPr>
              <a:t>both </a:t>
            </a:r>
            <a:r>
              <a:rPr lang="en-US" altLang="ja-JP" sz="2400" dirty="0">
                <a:latin typeface="Times New Roman" pitchFamily="18" charset="0"/>
              </a:rPr>
              <a:t>dispersion matching </a:t>
            </a:r>
            <a:r>
              <a:rPr lang="en-US" altLang="ja-JP" sz="2400" dirty="0" smtClean="0">
                <a:latin typeface="Times New Roman" pitchFamily="18" charset="0"/>
              </a:rPr>
              <a:t>and </a:t>
            </a:r>
            <a:r>
              <a:rPr lang="en-US" altLang="ja-JP" sz="2400" dirty="0">
                <a:latin typeface="Times New Roman" pitchFamily="18" charset="0"/>
              </a:rPr>
              <a:t>beam </a:t>
            </a:r>
            <a:r>
              <a:rPr lang="en-US" altLang="ja-JP" sz="2400" dirty="0" smtClean="0">
                <a:latin typeface="Times New Roman" pitchFamily="18" charset="0"/>
              </a:rPr>
              <a:t>tracking methods are used.</a:t>
            </a:r>
            <a:endParaRPr lang="en-US" altLang="ja-JP" sz="2400" dirty="0">
              <a:latin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altLang="ja-JP" sz="800" dirty="0">
                <a:latin typeface="Times New Roman" pitchFamily="18" charset="0"/>
              </a:rPr>
              <a:t> </a:t>
            </a:r>
          </a:p>
          <a:p>
            <a:r>
              <a:rPr lang="en-US" altLang="ja-JP" sz="2400" dirty="0">
                <a:latin typeface="Times New Roman" pitchFamily="18" charset="0"/>
              </a:rPr>
              <a:t>Depending on experiments, </a:t>
            </a:r>
            <a:r>
              <a:rPr lang="en-US" altLang="ja-JP" sz="2400" dirty="0" smtClean="0">
                <a:latin typeface="Times New Roman" pitchFamily="18" charset="0"/>
              </a:rPr>
              <a:t>the following modes are available</a:t>
            </a:r>
            <a:endParaRPr lang="en-US" altLang="ja-JP" sz="2400" dirty="0">
              <a:latin typeface="Times New Roman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73025" y="4724400"/>
            <a:ext cx="882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2268538" y="4297363"/>
            <a:ext cx="1447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Dispersive 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395288" y="4297363"/>
            <a:ext cx="8350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Mode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6156325" y="3962400"/>
            <a:ext cx="2293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Achromatic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(large acceptance) </a:t>
            </a:r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107950" y="4783138"/>
            <a:ext cx="13938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Resolution</a:t>
            </a:r>
          </a:p>
        </p:txBody>
      </p:sp>
      <p:sp>
        <p:nvSpPr>
          <p:cNvPr id="131083" name="Text Box 11"/>
          <p:cNvSpPr txBox="1">
            <a:spLocks noChangeArrowheads="1"/>
          </p:cNvSpPr>
          <p:nvPr/>
        </p:nvSpPr>
        <p:spPr bwMode="auto">
          <a:xfrm>
            <a:off x="107950" y="5516563"/>
            <a:ext cx="15557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prstClr val="black"/>
                </a:solidFill>
                <a:latin typeface="Times New Roman" pitchFamily="18" charset="0"/>
              </a:rPr>
              <a:t>Acceptance </a:t>
            </a:r>
          </a:p>
        </p:txBody>
      </p:sp>
      <p:sp>
        <p:nvSpPr>
          <p:cNvPr id="131084" name="Rectangle 12"/>
          <p:cNvSpPr>
            <a:spLocks noChangeArrowheads="1"/>
          </p:cNvSpPr>
          <p:nvPr/>
        </p:nvSpPr>
        <p:spPr bwMode="auto">
          <a:xfrm>
            <a:off x="1789113" y="4759325"/>
            <a:ext cx="19510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b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sz="2200" b="1">
                <a:solidFill>
                  <a:prstClr val="black"/>
                </a:solidFill>
                <a:latin typeface="Times New Roman" pitchFamily="18" charset="0"/>
              </a:rPr>
              <a:t>p/p=1/15000</a:t>
            </a:r>
          </a:p>
        </p:txBody>
      </p:sp>
      <p:sp>
        <p:nvSpPr>
          <p:cNvPr id="131085" name="Rectangle 13"/>
          <p:cNvSpPr>
            <a:spLocks noChangeArrowheads="1"/>
          </p:cNvSpPr>
          <p:nvPr/>
        </p:nvSpPr>
        <p:spPr bwMode="auto">
          <a:xfrm>
            <a:off x="4103688" y="4764088"/>
            <a:ext cx="179546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b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sz="2200" b="1">
                <a:solidFill>
                  <a:prstClr val="black"/>
                </a:solidFill>
                <a:latin typeface="Times New Roman" pitchFamily="18" charset="0"/>
              </a:rPr>
              <a:t>p/p=1/7500</a:t>
            </a:r>
          </a:p>
        </p:txBody>
      </p:sp>
      <p:sp>
        <p:nvSpPr>
          <p:cNvPr id="131086" name="Rectangle 14"/>
          <p:cNvSpPr>
            <a:spLocks noChangeArrowheads="1"/>
          </p:cNvSpPr>
          <p:nvPr/>
        </p:nvSpPr>
        <p:spPr bwMode="auto">
          <a:xfrm>
            <a:off x="6253163" y="4759325"/>
            <a:ext cx="17954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b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sz="2200" b="1">
                <a:solidFill>
                  <a:prstClr val="black"/>
                </a:solidFill>
                <a:latin typeface="Times New Roman" pitchFamily="18" charset="0"/>
              </a:rPr>
              <a:t>p/p=1/1500</a:t>
            </a: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2195513" y="5119688"/>
            <a:ext cx="1133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</a:rPr>
              <a:t>at target  </a:t>
            </a:r>
          </a:p>
        </p:txBody>
      </p:sp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4419600" y="5119688"/>
            <a:ext cx="18122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 pitchFamily="18" charset="0"/>
              </a:rPr>
              <a:t>Tracking at </a:t>
            </a:r>
            <a:r>
              <a:rPr lang="en-US" altLang="ja-JP" sz="2000" dirty="0">
                <a:solidFill>
                  <a:prstClr val="black"/>
                </a:solidFill>
                <a:latin typeface="Times New Roman" pitchFamily="18" charset="0"/>
              </a:rPr>
              <a:t>F6  </a:t>
            </a:r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6634163" y="5119688"/>
            <a:ext cx="18122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prstClr val="black"/>
                </a:solidFill>
                <a:latin typeface="Times New Roman" pitchFamily="18" charset="0"/>
              </a:rPr>
              <a:t>Tracking at </a:t>
            </a:r>
            <a:r>
              <a:rPr lang="en-US" altLang="ja-JP" sz="2000" dirty="0">
                <a:solidFill>
                  <a:prstClr val="black"/>
                </a:solidFill>
                <a:latin typeface="Times New Roman" pitchFamily="18" charset="0"/>
              </a:rPr>
              <a:t>F5  </a:t>
            </a: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1835150" y="5521325"/>
            <a:ext cx="217399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b="1" dirty="0" err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sz="2200" b="1" dirty="0" err="1">
                <a:solidFill>
                  <a:prstClr val="black"/>
                </a:solidFill>
                <a:latin typeface="Times New Roman" pitchFamily="18" charset="0"/>
              </a:rPr>
              <a:t>p</a:t>
            </a:r>
            <a:r>
              <a:rPr lang="en-US" altLang="ja-JP" sz="2200" b="1" dirty="0">
                <a:solidFill>
                  <a:prstClr val="black"/>
                </a:solidFill>
                <a:latin typeface="Times New Roman" pitchFamily="18" charset="0"/>
              </a:rPr>
              <a:t>/p = +/- </a:t>
            </a:r>
            <a:r>
              <a:rPr lang="en-US" altLang="ja-JP" sz="2200" b="1" dirty="0" smtClean="0">
                <a:solidFill>
                  <a:prstClr val="black"/>
                </a:solidFill>
                <a:latin typeface="Times New Roman" pitchFamily="18" charset="0"/>
              </a:rPr>
              <a:t>0.3 </a:t>
            </a:r>
            <a:r>
              <a:rPr lang="en-US" altLang="ja-JP" sz="2200" b="1" dirty="0">
                <a:solidFill>
                  <a:prstClr val="black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131091" name="Rectangle 19"/>
          <p:cNvSpPr>
            <a:spLocks noChangeArrowheads="1"/>
          </p:cNvSpPr>
          <p:nvPr/>
        </p:nvSpPr>
        <p:spPr bwMode="auto">
          <a:xfrm>
            <a:off x="1963738" y="5883275"/>
            <a:ext cx="1671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Symbol" pitchFamily="18" charset="2"/>
              </a:rPr>
              <a:t>Dq</a:t>
            </a: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x= +/- 10 mr,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Symbol" pitchFamily="18" charset="2"/>
              </a:rPr>
              <a:t>Dq</a:t>
            </a: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y= +/- 30 mr</a:t>
            </a: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3995738" y="5516563"/>
            <a:ext cx="21542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b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sz="2200" b="1">
                <a:solidFill>
                  <a:prstClr val="black"/>
                </a:solidFill>
                <a:latin typeface="Times New Roman" pitchFamily="18" charset="0"/>
              </a:rPr>
              <a:t>p/p = +/- 0.3 %</a:t>
            </a:r>
          </a:p>
        </p:txBody>
      </p:sp>
      <p:sp>
        <p:nvSpPr>
          <p:cNvPr id="131093" name="Rectangle 21"/>
          <p:cNvSpPr>
            <a:spLocks noChangeArrowheads="1"/>
          </p:cNvSpPr>
          <p:nvPr/>
        </p:nvSpPr>
        <p:spPr bwMode="auto">
          <a:xfrm>
            <a:off x="4124325" y="5878513"/>
            <a:ext cx="1671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Symbol" pitchFamily="18" charset="2"/>
              </a:rPr>
              <a:t>Dq</a:t>
            </a: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x= +/- 10 mr,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Symbol" pitchFamily="18" charset="2"/>
              </a:rPr>
              <a:t>Dq</a:t>
            </a: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y= +/- 30 mr</a:t>
            </a:r>
          </a:p>
        </p:txBody>
      </p:sp>
      <p:sp>
        <p:nvSpPr>
          <p:cNvPr id="131094" name="Text Box 22"/>
          <p:cNvSpPr txBox="1">
            <a:spLocks noChangeArrowheads="1"/>
          </p:cNvSpPr>
          <p:nvPr/>
        </p:nvSpPr>
        <p:spPr bwMode="auto">
          <a:xfrm>
            <a:off x="6227763" y="5516563"/>
            <a:ext cx="1944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b="1" dirty="0" err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sz="2200" b="1" dirty="0" err="1">
                <a:solidFill>
                  <a:prstClr val="black"/>
                </a:solidFill>
                <a:latin typeface="Times New Roman" pitchFamily="18" charset="0"/>
              </a:rPr>
              <a:t>p</a:t>
            </a:r>
            <a:r>
              <a:rPr lang="en-US" altLang="ja-JP" sz="2200" b="1" dirty="0">
                <a:solidFill>
                  <a:prstClr val="black"/>
                </a:solidFill>
                <a:latin typeface="Times New Roman" pitchFamily="18" charset="0"/>
              </a:rPr>
              <a:t>/p = +/- 2 %</a:t>
            </a:r>
          </a:p>
        </p:txBody>
      </p:sp>
      <p:sp>
        <p:nvSpPr>
          <p:cNvPr id="131095" name="Rectangle 23"/>
          <p:cNvSpPr>
            <a:spLocks noChangeArrowheads="1"/>
          </p:cNvSpPr>
          <p:nvPr/>
        </p:nvSpPr>
        <p:spPr bwMode="auto">
          <a:xfrm>
            <a:off x="6356350" y="5878513"/>
            <a:ext cx="1671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Symbol" pitchFamily="18" charset="2"/>
              </a:rPr>
              <a:t>Dq</a:t>
            </a: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x= +/- 20 mr,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Symbol" pitchFamily="18" charset="2"/>
              </a:rPr>
              <a:t>Dq</a:t>
            </a: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y= +/- 20 mr</a:t>
            </a:r>
          </a:p>
        </p:txBody>
      </p:sp>
      <p:sp>
        <p:nvSpPr>
          <p:cNvPr id="131096" name="Text Box 24"/>
          <p:cNvSpPr txBox="1">
            <a:spLocks noChangeArrowheads="1"/>
          </p:cNvSpPr>
          <p:nvPr/>
        </p:nvSpPr>
        <p:spPr bwMode="auto">
          <a:xfrm>
            <a:off x="3933825" y="3962400"/>
            <a:ext cx="21256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Achromatic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(high resolution) 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12893" y="6430963"/>
            <a:ext cx="825738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 smtClean="0">
                <a:solidFill>
                  <a:prstClr val="black"/>
                </a:solidFill>
                <a:latin typeface="Times New Roman" pitchFamily="18" charset="0"/>
              </a:rPr>
              <a:t>Hor. Target spot	:     ~100 mm                 ~30 mm                  ~30 mm </a:t>
            </a:r>
            <a:endParaRPr lang="en-US" altLang="ja-JP" sz="22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00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163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486400" y="3933387"/>
            <a:ext cx="1725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Times New Roman" pitchFamily="18" charset="0"/>
              </a:rPr>
              <a:t>b</a:t>
            </a:r>
            <a:r>
              <a:rPr lang="en-US" altLang="ja-JP" sz="2000" baseline="-25000" dirty="0">
                <a:latin typeface="Times New Roman" pitchFamily="18" charset="0"/>
              </a:rPr>
              <a:t>16</a:t>
            </a:r>
            <a:r>
              <a:rPr lang="en-US" altLang="ja-JP" sz="2000" dirty="0">
                <a:latin typeface="Times New Roman" pitchFamily="18" charset="0"/>
              </a:rPr>
              <a:t>  = -14.76 m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212013" y="3933387"/>
            <a:ext cx="164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Times New Roman" pitchFamily="18" charset="0"/>
              </a:rPr>
              <a:t>b</a:t>
            </a:r>
            <a:r>
              <a:rPr lang="en-US" altLang="ja-JP" sz="2000" baseline="-25000">
                <a:latin typeface="Times New Roman" pitchFamily="18" charset="0"/>
              </a:rPr>
              <a:t>26</a:t>
            </a:r>
            <a:r>
              <a:rPr lang="en-US" altLang="ja-JP" sz="2000">
                <a:latin typeface="Times New Roman" pitchFamily="18" charset="0"/>
              </a:rPr>
              <a:t> = 4.79 rad </a:t>
            </a: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5486400" y="3571437"/>
            <a:ext cx="305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1" dirty="0"/>
              <a:t>Matching condition </a:t>
            </a:r>
          </a:p>
        </p:txBody>
      </p:sp>
      <p:sp>
        <p:nvSpPr>
          <p:cNvPr id="6" name="Text Box 72"/>
          <p:cNvSpPr txBox="1">
            <a:spLocks noChangeArrowheads="1"/>
          </p:cNvSpPr>
          <p:nvPr/>
        </p:nvSpPr>
        <p:spPr bwMode="auto">
          <a:xfrm>
            <a:off x="5823115" y="4952999"/>
            <a:ext cx="215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ea typeface="ＭＳ Ｐゴシック" pitchFamily="50" charset="-128"/>
              </a:rPr>
              <a:t>T. Kawabata et. al.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50" charset="-128"/>
              </a:rPr>
              <a:t>NIM B 266 (2008).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545600" y="4267200"/>
            <a:ext cx="28985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Times New Roman" pitchFamily="18" charset="0"/>
              </a:rPr>
              <a:t>b</a:t>
            </a:r>
            <a:r>
              <a:rPr lang="en-US" altLang="ja-JP" sz="2000" baseline="-25000" dirty="0" smtClean="0">
                <a:latin typeface="Times New Roman" pitchFamily="18" charset="0"/>
              </a:rPr>
              <a:t>12</a:t>
            </a:r>
            <a:r>
              <a:rPr lang="en-US" altLang="ja-JP" sz="2000" dirty="0" smtClean="0">
                <a:latin typeface="Times New Roman" pitchFamily="18" charset="0"/>
              </a:rPr>
              <a:t>  </a:t>
            </a:r>
            <a:r>
              <a:rPr lang="en-US" altLang="ja-JP" sz="2000" dirty="0">
                <a:latin typeface="Times New Roman" pitchFamily="18" charset="0"/>
              </a:rPr>
              <a:t>= </a:t>
            </a:r>
            <a:r>
              <a:rPr lang="en-US" altLang="ja-JP" sz="2000" dirty="0" smtClean="0">
                <a:latin typeface="Times New Roman" pitchFamily="18" charset="0"/>
              </a:rPr>
              <a:t>0, for k=</a:t>
            </a:r>
            <a:r>
              <a:rPr lang="en-US" altLang="ja-JP" sz="2000" dirty="0" err="1" smtClean="0">
                <a:latin typeface="Times New Roman" pitchFamily="18" charset="0"/>
              </a:rPr>
              <a:t>dp</a:t>
            </a:r>
            <a:r>
              <a:rPr lang="en-US" altLang="ja-JP" sz="2000" dirty="0" smtClean="0">
                <a:latin typeface="Times New Roman" pitchFamily="18" charset="0"/>
              </a:rPr>
              <a:t>/</a:t>
            </a:r>
            <a:r>
              <a:rPr lang="en-US" altLang="ja-JP" sz="2000" dirty="0" err="1" smtClean="0">
                <a:latin typeface="Times New Roman" pitchFamily="18" charset="0"/>
              </a:rPr>
              <a:t>d</a:t>
            </a:r>
            <a:r>
              <a:rPr lang="en-US" altLang="ja-JP" sz="2000" dirty="0" err="1" smtClean="0">
                <a:latin typeface="Symbol" panose="05050102010706020507" pitchFamily="18" charset="2"/>
              </a:rPr>
              <a:t>q</a:t>
            </a:r>
            <a:r>
              <a:rPr lang="en-US" altLang="ja-JP" sz="2000" dirty="0" smtClean="0">
                <a:latin typeface="Symbol" panose="05050102010706020507" pitchFamily="18" charset="2"/>
              </a:rPr>
              <a:t>/</a:t>
            </a:r>
            <a:r>
              <a:rPr lang="en-US" altLang="ja-JP" sz="2000" dirty="0" smtClean="0">
                <a:latin typeface="Times New Roman" pitchFamily="18" charset="0"/>
              </a:rPr>
              <a:t>p = 0</a:t>
            </a:r>
            <a:endParaRPr lang="en-US" altLang="ja-JP" sz="20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18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002587" cy="930275"/>
          </a:xfrm>
        </p:spPr>
        <p:txBody>
          <a:bodyPr/>
          <a:lstStyle/>
          <a:p>
            <a:r>
              <a:rPr lang="en-US" altLang="ja-JP" sz="3400"/>
              <a:t>“High resolution”  achromatic mode </a:t>
            </a:r>
          </a:p>
        </p:txBody>
      </p:sp>
      <p:graphicFrame>
        <p:nvGraphicFramePr>
          <p:cNvPr id="118821" name="Object 37"/>
          <p:cNvGraphicFramePr>
            <a:graphicFrameLocks noGrp="1" noChangeAspect="1"/>
          </p:cNvGraphicFramePr>
          <p:nvPr>
            <p:ph sz="half" idx="2"/>
          </p:nvPr>
        </p:nvGraphicFramePr>
        <p:xfrm>
          <a:off x="4968875" y="3937000"/>
          <a:ext cx="4140200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4" imgW="3009600" imgH="939600" progId="Equation.DSMT4">
                  <p:embed/>
                </p:oleObj>
              </mc:Choice>
              <mc:Fallback>
                <p:oleObj name="Equation" r:id="rId4" imgW="3009600" imgH="9396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75" y="3937000"/>
                        <a:ext cx="4140200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250825" y="1341438"/>
            <a:ext cx="467995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1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Aft>
                <a:spcPct val="0"/>
              </a:spcAft>
              <a:buClr>
                <a:srgbClr val="323232"/>
              </a:buClr>
              <a:buFont typeface="Wingdings" pitchFamily="2" charset="2"/>
              <a:buNone/>
            </a:pPr>
            <a:endParaRPr lang="en-US" altLang="en-US" sz="2400">
              <a:solidFill>
                <a:prstClr val="black"/>
              </a:solidFill>
              <a:latin typeface="HGSｺﾞｼｯｸE" pitchFamily="50" charset="-128"/>
              <a:ea typeface="HGSｺﾞｼｯｸE" pitchFamily="50" charset="-128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136525" y="4976813"/>
            <a:ext cx="1482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T. Kawabata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5372100" y="1484313"/>
            <a:ext cx="3521075" cy="1008062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Dq</a:t>
            </a:r>
            <a:r>
              <a:rPr lang="en-US" altLang="ja-JP" sz="2000" baseline="-25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=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+/-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 10 mr,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Dq</a:t>
            </a:r>
            <a:r>
              <a:rPr lang="en-US" altLang="ja-JP" sz="2000" baseline="-25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=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+/-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 30 mr, </a:t>
            </a:r>
            <a:b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</a:b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D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x =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+/-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 3 mm,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D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y =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+/-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 3 mm, </a:t>
            </a:r>
            <a:b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</a:b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D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P=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+/-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 0.3 %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1311275" y="2105025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18895" name="Group 111"/>
          <p:cNvGrpSpPr>
            <a:grpSpLocks/>
          </p:cNvGrpSpPr>
          <p:nvPr/>
        </p:nvGrpSpPr>
        <p:grpSpPr bwMode="auto">
          <a:xfrm>
            <a:off x="34925" y="1714500"/>
            <a:ext cx="5141913" cy="3946525"/>
            <a:chOff x="22" y="1570"/>
            <a:chExt cx="3239" cy="2486"/>
          </a:xfrm>
        </p:grpSpPr>
        <p:pic>
          <p:nvPicPr>
            <p:cNvPr id="118806" name="Picture 22" descr="bata-achroma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67" y="1426"/>
              <a:ext cx="2216" cy="2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807" name="Text Box 23"/>
            <p:cNvSpPr txBox="1">
              <a:spLocks noChangeArrowheads="1"/>
            </p:cNvSpPr>
            <p:nvPr/>
          </p:nvSpPr>
          <p:spPr bwMode="auto">
            <a:xfrm>
              <a:off x="2925" y="3744"/>
              <a:ext cx="33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>
                  <a:solidFill>
                    <a:prstClr val="black"/>
                  </a:solidFill>
                  <a:latin typeface="Times New Roman" pitchFamily="18" charset="0"/>
                </a:rPr>
                <a:t>F3</a:t>
              </a:r>
            </a:p>
          </p:txBody>
        </p:sp>
        <p:sp>
          <p:nvSpPr>
            <p:cNvPr id="118808" name="Text Box 24"/>
            <p:cNvSpPr txBox="1">
              <a:spLocks noChangeArrowheads="1"/>
            </p:cNvSpPr>
            <p:nvPr/>
          </p:nvSpPr>
          <p:spPr bwMode="auto">
            <a:xfrm>
              <a:off x="2608" y="3748"/>
              <a:ext cx="33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>
                  <a:solidFill>
                    <a:prstClr val="black"/>
                  </a:solidFill>
                  <a:latin typeface="Times New Roman" pitchFamily="18" charset="0"/>
                </a:rPr>
                <a:t>F4</a:t>
              </a:r>
            </a:p>
          </p:txBody>
        </p:sp>
        <p:sp>
          <p:nvSpPr>
            <p:cNvPr id="118809" name="Text Box 25"/>
            <p:cNvSpPr txBox="1">
              <a:spLocks noChangeArrowheads="1"/>
            </p:cNvSpPr>
            <p:nvPr/>
          </p:nvSpPr>
          <p:spPr bwMode="auto">
            <a:xfrm>
              <a:off x="1973" y="2795"/>
              <a:ext cx="33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>
                  <a:solidFill>
                    <a:prstClr val="black"/>
                  </a:solidFill>
                  <a:latin typeface="Times New Roman" pitchFamily="18" charset="0"/>
                </a:rPr>
                <a:t>F5</a:t>
              </a:r>
            </a:p>
          </p:txBody>
        </p:sp>
        <p:sp>
          <p:nvSpPr>
            <p:cNvPr id="118810" name="Text Box 26"/>
            <p:cNvSpPr txBox="1">
              <a:spLocks noChangeArrowheads="1"/>
            </p:cNvSpPr>
            <p:nvPr/>
          </p:nvSpPr>
          <p:spPr bwMode="auto">
            <a:xfrm>
              <a:off x="1655" y="2795"/>
              <a:ext cx="33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>
                  <a:solidFill>
                    <a:prstClr val="black"/>
                  </a:solidFill>
                  <a:latin typeface="Times New Roman" pitchFamily="18" charset="0"/>
                </a:rPr>
                <a:t>F6</a:t>
              </a:r>
            </a:p>
          </p:txBody>
        </p:sp>
        <p:sp>
          <p:nvSpPr>
            <p:cNvPr id="118811" name="Text Box 27"/>
            <p:cNvSpPr txBox="1">
              <a:spLocks noChangeArrowheads="1"/>
            </p:cNvSpPr>
            <p:nvPr/>
          </p:nvSpPr>
          <p:spPr bwMode="auto">
            <a:xfrm>
              <a:off x="1292" y="2568"/>
              <a:ext cx="48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>
                  <a:solidFill>
                    <a:prstClr val="black"/>
                  </a:solidFill>
                  <a:latin typeface="Times New Roman" pitchFamily="18" charset="0"/>
                </a:rPr>
                <a:t>FH7</a:t>
              </a:r>
            </a:p>
          </p:txBody>
        </p:sp>
        <p:sp>
          <p:nvSpPr>
            <p:cNvPr id="118812" name="Text Box 28"/>
            <p:cNvSpPr txBox="1">
              <a:spLocks noChangeArrowheads="1"/>
            </p:cNvSpPr>
            <p:nvPr/>
          </p:nvSpPr>
          <p:spPr bwMode="auto">
            <a:xfrm>
              <a:off x="22" y="2478"/>
              <a:ext cx="48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>
                  <a:solidFill>
                    <a:prstClr val="black"/>
                  </a:solidFill>
                  <a:latin typeface="Times New Roman" pitchFamily="18" charset="0"/>
                </a:rPr>
                <a:t>FH8</a:t>
              </a:r>
            </a:p>
          </p:txBody>
        </p:sp>
        <p:sp>
          <p:nvSpPr>
            <p:cNvPr id="118813" name="Text Box 29"/>
            <p:cNvSpPr txBox="1">
              <a:spLocks noChangeArrowheads="1"/>
            </p:cNvSpPr>
            <p:nvPr/>
          </p:nvSpPr>
          <p:spPr bwMode="auto">
            <a:xfrm>
              <a:off x="1274" y="2069"/>
              <a:ext cx="48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>
                  <a:solidFill>
                    <a:prstClr val="black"/>
                  </a:solidFill>
                  <a:latin typeface="Times New Roman" pitchFamily="18" charset="0"/>
                </a:rPr>
                <a:t>FH9</a:t>
              </a:r>
            </a:p>
          </p:txBody>
        </p:sp>
        <p:sp>
          <p:nvSpPr>
            <p:cNvPr id="118814" name="Text Box 30"/>
            <p:cNvSpPr txBox="1">
              <a:spLocks noChangeArrowheads="1"/>
            </p:cNvSpPr>
            <p:nvPr/>
          </p:nvSpPr>
          <p:spPr bwMode="auto">
            <a:xfrm>
              <a:off x="1274" y="1570"/>
              <a:ext cx="589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>
                  <a:solidFill>
                    <a:prstClr val="black"/>
                  </a:solidFill>
                  <a:latin typeface="Times New Roman" pitchFamily="18" charset="0"/>
                </a:rPr>
                <a:t>target</a:t>
              </a:r>
            </a:p>
          </p:txBody>
        </p:sp>
      </p:grpSp>
      <p:sp>
        <p:nvSpPr>
          <p:cNvPr id="118820" name="Rectangle 36"/>
          <p:cNvSpPr>
            <a:spLocks noChangeArrowheads="1"/>
          </p:cNvSpPr>
          <p:nvPr/>
        </p:nvSpPr>
        <p:spPr bwMode="auto">
          <a:xfrm>
            <a:off x="5719763" y="2978150"/>
            <a:ext cx="3051175" cy="4270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b="1">
                <a:solidFill>
                  <a:prstClr val="black"/>
                </a:solidFill>
                <a:latin typeface="Times New Roman" pitchFamily="18" charset="0"/>
              </a:rPr>
              <a:t>Beam size &lt; a few cm</a:t>
            </a:r>
          </a:p>
        </p:txBody>
      </p:sp>
      <p:sp>
        <p:nvSpPr>
          <p:cNvPr id="118894" name="Rectangle 110"/>
          <p:cNvSpPr>
            <a:spLocks noChangeArrowheads="1"/>
          </p:cNvSpPr>
          <p:nvPr/>
        </p:nvSpPr>
        <p:spPr bwMode="auto">
          <a:xfrm>
            <a:off x="1262063" y="5788025"/>
            <a:ext cx="7450137" cy="762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Momentum acceptance is  ± 0.3 %,  keeping </a:t>
            </a:r>
            <a:r>
              <a:rPr lang="en-US" altLang="ja-JP" sz="220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p/p of ~ 1/7500.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( F6)</a:t>
            </a:r>
          </a:p>
        </p:txBody>
      </p:sp>
      <p:sp>
        <p:nvSpPr>
          <p:cNvPr id="118896" name="Oval 112"/>
          <p:cNvSpPr>
            <a:spLocks noChangeArrowheads="1"/>
          </p:cNvSpPr>
          <p:nvPr/>
        </p:nvSpPr>
        <p:spPr bwMode="auto">
          <a:xfrm>
            <a:off x="1116013" y="1844675"/>
            <a:ext cx="360362" cy="215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8898" name="Freeform 114"/>
          <p:cNvSpPr>
            <a:spLocks/>
          </p:cNvSpPr>
          <p:nvPr/>
        </p:nvSpPr>
        <p:spPr bwMode="auto">
          <a:xfrm>
            <a:off x="1476375" y="1557338"/>
            <a:ext cx="3959225" cy="1366837"/>
          </a:xfrm>
          <a:custGeom>
            <a:avLst/>
            <a:gdLst>
              <a:gd name="T0" fmla="*/ 2222 w 2222"/>
              <a:gd name="T1" fmla="*/ 1036 h 1036"/>
              <a:gd name="T2" fmla="*/ 1270 w 2222"/>
              <a:gd name="T3" fmla="*/ 129 h 1036"/>
              <a:gd name="T4" fmla="*/ 0 w 2222"/>
              <a:gd name="T5" fmla="*/ 265 h 1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2" h="1036">
                <a:moveTo>
                  <a:pt x="2222" y="1036"/>
                </a:moveTo>
                <a:cubicBezTo>
                  <a:pt x="1931" y="647"/>
                  <a:pt x="1640" y="258"/>
                  <a:pt x="1270" y="129"/>
                </a:cubicBezTo>
                <a:cubicBezTo>
                  <a:pt x="900" y="0"/>
                  <a:pt x="212" y="242"/>
                  <a:pt x="0" y="2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8899" name="Line 115"/>
          <p:cNvSpPr>
            <a:spLocks noChangeShapeType="1"/>
          </p:cNvSpPr>
          <p:nvPr/>
        </p:nvSpPr>
        <p:spPr bwMode="auto">
          <a:xfrm flipV="1">
            <a:off x="1979613" y="5229225"/>
            <a:ext cx="288925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8903" name="AutoShape 119"/>
          <p:cNvSpPr>
            <a:spLocks noChangeAspect="1" noChangeArrowheads="1" noTextEdit="1"/>
          </p:cNvSpPr>
          <p:nvPr/>
        </p:nvSpPr>
        <p:spPr bwMode="auto">
          <a:xfrm>
            <a:off x="-5797550" y="1773238"/>
            <a:ext cx="4967287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8975" name="Text Box 191"/>
          <p:cNvSpPr txBox="1">
            <a:spLocks noChangeArrowheads="1"/>
          </p:cNvSpPr>
          <p:nvPr/>
        </p:nvSpPr>
        <p:spPr bwMode="auto">
          <a:xfrm>
            <a:off x="5716588" y="3919538"/>
            <a:ext cx="5842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1.56</a:t>
            </a:r>
          </a:p>
        </p:txBody>
      </p:sp>
      <p:sp>
        <p:nvSpPr>
          <p:cNvPr id="118976" name="Text Box 192"/>
          <p:cNvSpPr txBox="1">
            <a:spLocks noChangeArrowheads="1"/>
          </p:cNvSpPr>
          <p:nvPr/>
        </p:nvSpPr>
        <p:spPr bwMode="auto">
          <a:xfrm>
            <a:off x="5651500" y="4214813"/>
            <a:ext cx="641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 0.00</a:t>
            </a:r>
          </a:p>
        </p:txBody>
      </p:sp>
      <p:sp>
        <p:nvSpPr>
          <p:cNvPr id="118977" name="Text Box 193"/>
          <p:cNvSpPr txBox="1">
            <a:spLocks noChangeArrowheads="1"/>
          </p:cNvSpPr>
          <p:nvPr/>
        </p:nvSpPr>
        <p:spPr bwMode="auto">
          <a:xfrm>
            <a:off x="5651500" y="4508500"/>
            <a:ext cx="641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 1.36</a:t>
            </a:r>
          </a:p>
        </p:txBody>
      </p:sp>
      <p:sp>
        <p:nvSpPr>
          <p:cNvPr id="118978" name="Text Box 194"/>
          <p:cNvSpPr txBox="1">
            <a:spLocks noChangeArrowheads="1"/>
          </p:cNvSpPr>
          <p:nvPr/>
        </p:nvSpPr>
        <p:spPr bwMode="auto">
          <a:xfrm>
            <a:off x="7092950" y="3932238"/>
            <a:ext cx="641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 0.00</a:t>
            </a:r>
          </a:p>
        </p:txBody>
      </p:sp>
      <p:sp>
        <p:nvSpPr>
          <p:cNvPr id="118979" name="Text Box 195"/>
          <p:cNvSpPr txBox="1">
            <a:spLocks noChangeArrowheads="1"/>
          </p:cNvSpPr>
          <p:nvPr/>
        </p:nvSpPr>
        <p:spPr bwMode="auto">
          <a:xfrm>
            <a:off x="7092950" y="4221163"/>
            <a:ext cx="641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 0.64</a:t>
            </a:r>
          </a:p>
        </p:txBody>
      </p:sp>
      <p:sp>
        <p:nvSpPr>
          <p:cNvPr id="118980" name="Text Box 196"/>
          <p:cNvSpPr txBox="1">
            <a:spLocks noChangeArrowheads="1"/>
          </p:cNvSpPr>
          <p:nvPr/>
        </p:nvSpPr>
        <p:spPr bwMode="auto">
          <a:xfrm>
            <a:off x="7092950" y="4508500"/>
            <a:ext cx="641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 0.00</a:t>
            </a:r>
          </a:p>
        </p:txBody>
      </p:sp>
      <p:sp>
        <p:nvSpPr>
          <p:cNvPr id="118981" name="Text Box 197"/>
          <p:cNvSpPr txBox="1">
            <a:spLocks noChangeArrowheads="1"/>
          </p:cNvSpPr>
          <p:nvPr/>
        </p:nvSpPr>
        <p:spPr bwMode="auto">
          <a:xfrm>
            <a:off x="5651500" y="4862513"/>
            <a:ext cx="641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 0.00</a:t>
            </a:r>
          </a:p>
        </p:txBody>
      </p:sp>
      <p:sp>
        <p:nvSpPr>
          <p:cNvPr id="118982" name="Text Box 198"/>
          <p:cNvSpPr txBox="1">
            <a:spLocks noChangeArrowheads="1"/>
          </p:cNvSpPr>
          <p:nvPr/>
        </p:nvSpPr>
        <p:spPr bwMode="auto">
          <a:xfrm>
            <a:off x="7092950" y="4862513"/>
            <a:ext cx="641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 0.74</a:t>
            </a:r>
          </a:p>
        </p:txBody>
      </p:sp>
      <p:sp>
        <p:nvSpPr>
          <p:cNvPr id="118983" name="Text Box 199"/>
          <p:cNvSpPr txBox="1">
            <a:spLocks noChangeArrowheads="1"/>
          </p:cNvSpPr>
          <p:nvPr/>
        </p:nvSpPr>
        <p:spPr bwMode="auto">
          <a:xfrm>
            <a:off x="8467725" y="3932238"/>
            <a:ext cx="641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 0.00</a:t>
            </a:r>
          </a:p>
        </p:txBody>
      </p:sp>
      <p:sp>
        <p:nvSpPr>
          <p:cNvPr id="118984" name="Text Box 200"/>
          <p:cNvSpPr txBox="1">
            <a:spLocks noChangeArrowheads="1"/>
          </p:cNvSpPr>
          <p:nvPr/>
        </p:nvSpPr>
        <p:spPr bwMode="auto">
          <a:xfrm>
            <a:off x="8459788" y="4221163"/>
            <a:ext cx="641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Times New Roman" pitchFamily="18" charset="0"/>
              </a:rPr>
              <a:t> 0.36</a:t>
            </a:r>
          </a:p>
        </p:txBody>
      </p:sp>
      <p:sp>
        <p:nvSpPr>
          <p:cNvPr id="118985" name="Freeform 201"/>
          <p:cNvSpPr>
            <a:spLocks/>
          </p:cNvSpPr>
          <p:nvPr/>
        </p:nvSpPr>
        <p:spPr bwMode="auto">
          <a:xfrm>
            <a:off x="3132138" y="3500438"/>
            <a:ext cx="1584325" cy="168275"/>
          </a:xfrm>
          <a:custGeom>
            <a:avLst/>
            <a:gdLst>
              <a:gd name="T0" fmla="*/ 998 w 998"/>
              <a:gd name="T1" fmla="*/ 0 h 106"/>
              <a:gd name="T2" fmla="*/ 635 w 998"/>
              <a:gd name="T3" fmla="*/ 91 h 106"/>
              <a:gd name="T4" fmla="*/ 272 w 998"/>
              <a:gd name="T5" fmla="*/ 91 h 106"/>
              <a:gd name="T6" fmla="*/ 0 w 998"/>
              <a:gd name="T7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8" h="106">
                <a:moveTo>
                  <a:pt x="998" y="0"/>
                </a:moveTo>
                <a:cubicBezTo>
                  <a:pt x="877" y="38"/>
                  <a:pt x="756" y="76"/>
                  <a:pt x="635" y="91"/>
                </a:cubicBezTo>
                <a:cubicBezTo>
                  <a:pt x="514" y="106"/>
                  <a:pt x="378" y="106"/>
                  <a:pt x="272" y="91"/>
                </a:cubicBezTo>
                <a:cubicBezTo>
                  <a:pt x="166" y="76"/>
                  <a:pt x="45" y="15"/>
                  <a:pt x="0" y="0"/>
                </a:cubicBezTo>
              </a:path>
            </a:pathLst>
          </a:custGeom>
          <a:noFill/>
          <a:ln w="9525">
            <a:solidFill>
              <a:srgbClr val="00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8986" name="Text Box 202"/>
          <p:cNvSpPr txBox="1">
            <a:spLocks noChangeArrowheads="1"/>
          </p:cNvSpPr>
          <p:nvPr/>
        </p:nvSpPr>
        <p:spPr bwMode="auto">
          <a:xfrm>
            <a:off x="2684463" y="3001963"/>
            <a:ext cx="2463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srgbClr val="0033CC"/>
                </a:solidFill>
                <a:latin typeface="Times New Roman" pitchFamily="18" charset="0"/>
              </a:rPr>
              <a:t>same as diper. mode</a:t>
            </a:r>
          </a:p>
        </p:txBody>
      </p:sp>
    </p:spTree>
    <p:extLst>
      <p:ext uri="{BB962C8B-B14F-4D97-AF65-F5344CB8AC3E}">
        <p14:creationId xmlns:p14="http://schemas.microsoft.com/office/powerpoint/2010/main" val="3372830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271670" y="1752600"/>
            <a:ext cx="84582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Why do we dispersion match beam lines and spectrometers?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 smtClean="0">
              <a:solidFill>
                <a:srgbClr val="FFFFFF"/>
              </a:solidFill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400" dirty="0" smtClean="0">
                <a:solidFill>
                  <a:srgbClr val="FFFFFF"/>
                </a:solidFill>
              </a:rPr>
              <a:t>Resolution better than energy spread of accelerator, limited by resolving power of spectrometer D/(M*2x</a:t>
            </a:r>
            <a:r>
              <a:rPr lang="en-US" altLang="en-US" sz="2400" baseline="-25000" dirty="0" smtClean="0">
                <a:solidFill>
                  <a:srgbClr val="FFFFFF"/>
                </a:solidFill>
              </a:rPr>
              <a:t>0</a:t>
            </a:r>
            <a:r>
              <a:rPr lang="en-US" altLang="en-US" sz="2400" dirty="0" smtClean="0">
                <a:solidFill>
                  <a:srgbClr val="FFFFFF"/>
                </a:solidFill>
              </a:rPr>
              <a:t>)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400" dirty="0" smtClean="0">
                <a:solidFill>
                  <a:srgbClr val="FFFFFF"/>
                </a:solidFill>
              </a:rPr>
              <a:t>Reconstruction of scattering angle </a:t>
            </a:r>
            <a:r>
              <a:rPr lang="en-US" altLang="en-US" sz="2400" dirty="0" smtClean="0">
                <a:solidFill>
                  <a:srgbClr val="FFFFFF"/>
                </a:solidFill>
                <a:sym typeface="Symbol"/>
              </a:rPr>
              <a:t></a:t>
            </a:r>
            <a:r>
              <a:rPr lang="en-US" altLang="en-US" sz="2400" baseline="-25000" dirty="0" smtClean="0">
                <a:solidFill>
                  <a:srgbClr val="FFFFFF"/>
                </a:solidFill>
              </a:rPr>
              <a:t>target</a:t>
            </a:r>
            <a:r>
              <a:rPr lang="en-US" altLang="en-US" sz="2400" dirty="0" smtClean="0">
                <a:solidFill>
                  <a:srgbClr val="FFFFFF"/>
                </a:solidFill>
              </a:rPr>
              <a:t> (</a:t>
            </a:r>
            <a:r>
              <a:rPr lang="en-US" altLang="en-US" sz="2400" dirty="0" smtClean="0">
                <a:solidFill>
                  <a:srgbClr val="FFFFFF"/>
                </a:solidFill>
                <a:sym typeface="Symbol"/>
              </a:rPr>
              <a:t></a:t>
            </a:r>
            <a:r>
              <a:rPr lang="en-US" altLang="en-US" sz="2400" baseline="-25000" dirty="0" err="1" smtClean="0">
                <a:solidFill>
                  <a:srgbClr val="FFFFFF"/>
                </a:solidFill>
                <a:sym typeface="Symbol"/>
              </a:rPr>
              <a:t>fp</a:t>
            </a:r>
            <a:r>
              <a:rPr lang="en-US" altLang="en-US" sz="2400" dirty="0" smtClean="0">
                <a:solidFill>
                  <a:srgbClr val="FFFFFF"/>
                </a:solidFill>
              </a:rPr>
              <a:t>) in dispersive plane (x); non-dispersive plane, angle </a:t>
            </a:r>
            <a:r>
              <a:rPr lang="en-US" altLang="en-US" sz="2400" dirty="0" smtClean="0">
                <a:solidFill>
                  <a:srgbClr val="FFFFFF"/>
                </a:solidFill>
                <a:sym typeface="Symbol"/>
              </a:rPr>
              <a:t>(</a:t>
            </a:r>
            <a:r>
              <a:rPr lang="en-US" altLang="en-US" sz="2400" dirty="0" smtClean="0">
                <a:solidFill>
                  <a:srgbClr val="FFFFFF"/>
                </a:solidFill>
              </a:rPr>
              <a:t>y), out-of</a:t>
            </a:r>
            <a:r>
              <a:rPr lang="en-US" altLang="en-US" sz="2400" dirty="0">
                <a:solidFill>
                  <a:srgbClr val="FFFFFF"/>
                </a:solidFill>
              </a:rPr>
              <a:t>-</a:t>
            </a:r>
            <a:r>
              <a:rPr lang="en-US" altLang="en-US" sz="2400" dirty="0" smtClean="0">
                <a:solidFill>
                  <a:srgbClr val="FFFFFF"/>
                </a:solidFill>
              </a:rPr>
              <a:t>focus mode  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en-US" altLang="en-US" sz="2400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What ion-optical parameters on target need to be “matched” to the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spectrometer?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400" dirty="0">
              <a:solidFill>
                <a:srgbClr val="FFFFFF"/>
              </a:solidFill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400" dirty="0" err="1" smtClean="0">
                <a:solidFill>
                  <a:srgbClr val="FFFFFF"/>
                </a:solidFill>
              </a:rPr>
              <a:t>Spacial</a:t>
            </a:r>
            <a:r>
              <a:rPr lang="en-US" altLang="en-US" sz="2400" dirty="0" smtClean="0">
                <a:solidFill>
                  <a:srgbClr val="FFFFFF"/>
                </a:solidFill>
              </a:rPr>
              <a:t> Dispersion b16, for resolution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400" dirty="0" smtClean="0">
                <a:solidFill>
                  <a:srgbClr val="FFFFFF"/>
                </a:solidFill>
              </a:rPr>
              <a:t>Angular dispersion  b26, for </a:t>
            </a:r>
            <a:r>
              <a:rPr lang="en-US" altLang="en-US" sz="2400" dirty="0">
                <a:solidFill>
                  <a:srgbClr val="FFFFFF"/>
                </a:solidFill>
                <a:sym typeface="Symbol"/>
              </a:rPr>
              <a:t></a:t>
            </a:r>
            <a:r>
              <a:rPr lang="en-US" altLang="en-US" sz="2400" baseline="-25000" dirty="0">
                <a:solidFill>
                  <a:srgbClr val="FFFFFF"/>
                </a:solidFill>
              </a:rPr>
              <a:t>target</a:t>
            </a:r>
            <a:r>
              <a:rPr lang="en-US" altLang="en-US" sz="2400" dirty="0">
                <a:solidFill>
                  <a:srgbClr val="FFFFFF"/>
                </a:solidFill>
              </a:rPr>
              <a:t> (</a:t>
            </a:r>
            <a:r>
              <a:rPr lang="en-US" altLang="en-US" sz="2400" dirty="0">
                <a:solidFill>
                  <a:srgbClr val="FFFFFF"/>
                </a:solidFill>
                <a:sym typeface="Symbol"/>
              </a:rPr>
              <a:t></a:t>
            </a:r>
            <a:r>
              <a:rPr lang="en-US" altLang="en-US" sz="2400" baseline="-25000" dirty="0" err="1">
                <a:solidFill>
                  <a:srgbClr val="FFFFFF"/>
                </a:solidFill>
                <a:sym typeface="Symbol"/>
              </a:rPr>
              <a:t>fp</a:t>
            </a:r>
            <a:r>
              <a:rPr lang="en-US" altLang="en-US" sz="2400" dirty="0">
                <a:solidFill>
                  <a:srgbClr val="FFFFFF"/>
                </a:solidFill>
              </a:rPr>
              <a:t>) </a:t>
            </a:r>
            <a:r>
              <a:rPr lang="en-US" altLang="en-US" sz="2400" dirty="0" smtClean="0">
                <a:solidFill>
                  <a:srgbClr val="FFFFFF"/>
                </a:solidFill>
              </a:rPr>
              <a:t>reconstruction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400" dirty="0" smtClean="0">
                <a:solidFill>
                  <a:srgbClr val="FFFFFF"/>
                </a:solidFill>
              </a:rPr>
              <a:t>Focus on target b12=0, for k = </a:t>
            </a:r>
            <a:r>
              <a:rPr lang="en-US" altLang="en-US" sz="2400" dirty="0" err="1" smtClean="0">
                <a:solidFill>
                  <a:srgbClr val="FFFFFF"/>
                </a:solidFill>
              </a:rPr>
              <a:t>dp</a:t>
            </a:r>
            <a:r>
              <a:rPr lang="en-US" altLang="en-US" sz="2400" dirty="0" smtClean="0">
                <a:solidFill>
                  <a:srgbClr val="FFFFFF"/>
                </a:solidFill>
              </a:rPr>
              <a:t>/(d</a:t>
            </a:r>
            <a:r>
              <a:rPr lang="en-US" altLang="en-US" sz="2400" dirty="0" smtClean="0">
                <a:solidFill>
                  <a:srgbClr val="FFFFFF"/>
                </a:solidFill>
                <a:latin typeface="Symbol" panose="05050102010706020507" pitchFamily="18" charset="2"/>
                <a:sym typeface="Symbol"/>
              </a:rPr>
              <a:t></a:t>
            </a:r>
            <a:r>
              <a:rPr lang="en-US" altLang="en-US" sz="2400" dirty="0" smtClean="0">
                <a:solidFill>
                  <a:srgbClr val="FFFFFF"/>
                </a:solidFill>
              </a:rPr>
              <a:t>*p) = 0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en-US" altLang="en-US" sz="2400" dirty="0" smtClean="0">
              <a:solidFill>
                <a:srgbClr val="FFFFFF"/>
              </a:solidFill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en-US" alt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8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6300788" y="1341438"/>
            <a:ext cx="719137" cy="107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71028" name="Picture 20" descr="gpl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61294" y="823119"/>
            <a:ext cx="4379912" cy="5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7543800" cy="930275"/>
          </a:xfrm>
        </p:spPr>
        <p:txBody>
          <a:bodyPr/>
          <a:lstStyle/>
          <a:p>
            <a:r>
              <a:rPr lang="en-US" altLang="ja-JP" sz="3500"/>
              <a:t>“Large acceptance” achromatic mode  </a:t>
            </a: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4787900" y="1484313"/>
            <a:ext cx="3808413" cy="1079500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Dq</a:t>
            </a:r>
            <a:r>
              <a:rPr lang="en-US" altLang="ja-JP" sz="2000" baseline="-25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=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+/-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 20 mr,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Dq</a:t>
            </a:r>
            <a:r>
              <a:rPr lang="en-US" altLang="ja-JP" sz="2000" baseline="-25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=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+/-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 20 mr, </a:t>
            </a:r>
            <a:b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</a:b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D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x =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+/-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 3 mm,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D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y = </a:t>
            </a:r>
            <a:r>
              <a:rPr lang="en-US" altLang="ja-JP" sz="2000">
                <a:solidFill>
                  <a:prstClr val="black"/>
                </a:solidFill>
                <a:latin typeface="Symbol" pitchFamily="18" charset="2"/>
                <a:ea typeface="ＭＳ Ｐゴシック" pitchFamily="50" charset="-128"/>
              </a:rPr>
              <a:t>+/-</a:t>
            </a:r>
            <a: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  <a:t> 3 mm, </a:t>
            </a:r>
            <a:br>
              <a:rPr lang="en-US" altLang="ja-JP" sz="20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</a:rPr>
            </a:br>
            <a:r>
              <a:rPr lang="en-US" altLang="ja-JP" sz="2000" b="1">
                <a:solidFill>
                  <a:srgbClr val="FF0000"/>
                </a:solidFill>
                <a:latin typeface="Symbol" pitchFamily="18" charset="2"/>
                <a:ea typeface="ＭＳ Ｐゴシック" pitchFamily="50" charset="-128"/>
              </a:rPr>
              <a:t>D</a:t>
            </a:r>
            <a:r>
              <a:rPr lang="en-US" altLang="ja-JP" sz="2000" b="1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P= </a:t>
            </a:r>
            <a:r>
              <a:rPr lang="en-US" altLang="ja-JP" sz="2000" b="1">
                <a:solidFill>
                  <a:srgbClr val="FF0000"/>
                </a:solidFill>
                <a:latin typeface="Symbol" pitchFamily="18" charset="2"/>
                <a:ea typeface="ＭＳ Ｐゴシック" pitchFamily="50" charset="-128"/>
              </a:rPr>
              <a:t>+/-</a:t>
            </a:r>
            <a:r>
              <a:rPr lang="en-US" altLang="ja-JP" sz="2000" b="1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 2 %</a:t>
            </a:r>
          </a:p>
        </p:txBody>
      </p:sp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1311275" y="2105025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3851275" y="5949950"/>
            <a:ext cx="533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</a:rPr>
              <a:t>F4</a:t>
            </a:r>
          </a:p>
        </p:txBody>
      </p:sp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2916238" y="4437063"/>
            <a:ext cx="533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</a:rPr>
              <a:t>F5</a:t>
            </a:r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1951038" y="5805488"/>
            <a:ext cx="533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</a:rPr>
              <a:t>F6</a:t>
            </a:r>
          </a:p>
        </p:txBody>
      </p:sp>
      <p:sp>
        <p:nvSpPr>
          <p:cNvPr id="171020" name="Text Box 12"/>
          <p:cNvSpPr txBox="1">
            <a:spLocks noChangeArrowheads="1"/>
          </p:cNvSpPr>
          <p:nvPr/>
        </p:nvSpPr>
        <p:spPr bwMode="auto">
          <a:xfrm>
            <a:off x="4325938" y="5676900"/>
            <a:ext cx="533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</a:rPr>
              <a:t>F3</a:t>
            </a:r>
          </a:p>
        </p:txBody>
      </p:sp>
      <p:sp>
        <p:nvSpPr>
          <p:cNvPr id="171021" name="Text Box 13"/>
          <p:cNvSpPr txBox="1">
            <a:spLocks noChangeArrowheads="1"/>
          </p:cNvSpPr>
          <p:nvPr/>
        </p:nvSpPr>
        <p:spPr bwMode="auto">
          <a:xfrm>
            <a:off x="1819275" y="4019550"/>
            <a:ext cx="8810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</a:rPr>
              <a:t>F-H7</a:t>
            </a:r>
          </a:p>
        </p:txBody>
      </p:sp>
      <p:sp>
        <p:nvSpPr>
          <p:cNvPr id="171022" name="Text Box 14"/>
          <p:cNvSpPr txBox="1">
            <a:spLocks noChangeArrowheads="1"/>
          </p:cNvSpPr>
          <p:nvPr/>
        </p:nvSpPr>
        <p:spPr bwMode="auto">
          <a:xfrm>
            <a:off x="-36513" y="3948113"/>
            <a:ext cx="8810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</a:rPr>
              <a:t>F-H8</a:t>
            </a:r>
          </a:p>
        </p:txBody>
      </p:sp>
      <p:sp>
        <p:nvSpPr>
          <p:cNvPr id="171023" name="Text Box 15"/>
          <p:cNvSpPr txBox="1">
            <a:spLocks noChangeArrowheads="1"/>
          </p:cNvSpPr>
          <p:nvPr/>
        </p:nvSpPr>
        <p:spPr bwMode="auto">
          <a:xfrm>
            <a:off x="1890713" y="3300413"/>
            <a:ext cx="8810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</a:rPr>
              <a:t>F-H9</a:t>
            </a:r>
          </a:p>
        </p:txBody>
      </p:sp>
      <p:sp>
        <p:nvSpPr>
          <p:cNvPr id="171024" name="Text Box 16"/>
          <p:cNvSpPr txBox="1">
            <a:spLocks noChangeArrowheads="1"/>
          </p:cNvSpPr>
          <p:nvPr/>
        </p:nvSpPr>
        <p:spPr bwMode="auto">
          <a:xfrm>
            <a:off x="1908175" y="2420938"/>
            <a:ext cx="9350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</a:rPr>
              <a:t>target</a:t>
            </a:r>
          </a:p>
        </p:txBody>
      </p:sp>
      <p:sp>
        <p:nvSpPr>
          <p:cNvPr id="171025" name="Text Box 17"/>
          <p:cNvSpPr txBox="1">
            <a:spLocks noChangeArrowheads="1"/>
          </p:cNvSpPr>
          <p:nvPr/>
        </p:nvSpPr>
        <p:spPr bwMode="auto">
          <a:xfrm>
            <a:off x="5272088" y="592931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4787900" y="2781300"/>
            <a:ext cx="4086225" cy="762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Momentum acceptance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        can be increase up to ± 2 %. </a:t>
            </a:r>
          </a:p>
        </p:txBody>
      </p:sp>
      <p:sp>
        <p:nvSpPr>
          <p:cNvPr id="171027" name="Text Box 19"/>
          <p:cNvSpPr txBox="1">
            <a:spLocks noChangeArrowheads="1"/>
          </p:cNvSpPr>
          <p:nvPr/>
        </p:nvSpPr>
        <p:spPr bwMode="auto">
          <a:xfrm>
            <a:off x="5003800" y="6021388"/>
            <a:ext cx="3930650" cy="4270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 resolution  </a:t>
            </a:r>
            <a:r>
              <a:rPr lang="en-US" altLang="ja-JP" sz="220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p/p~1/1500  (at F5 )</a:t>
            </a:r>
          </a:p>
        </p:txBody>
      </p:sp>
      <p:sp>
        <p:nvSpPr>
          <p:cNvPr id="171033" name="Rectangle 25"/>
          <p:cNvSpPr>
            <a:spLocks noChangeArrowheads="1"/>
          </p:cNvSpPr>
          <p:nvPr/>
        </p:nvSpPr>
        <p:spPr bwMode="auto">
          <a:xfrm>
            <a:off x="5006975" y="3817938"/>
            <a:ext cx="3886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Beam transport is different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 from dispersion matching mode.</a:t>
            </a:r>
          </a:p>
        </p:txBody>
      </p:sp>
      <p:sp>
        <p:nvSpPr>
          <p:cNvPr id="171035" name="Freeform 27"/>
          <p:cNvSpPr>
            <a:spLocks/>
          </p:cNvSpPr>
          <p:nvPr/>
        </p:nvSpPr>
        <p:spPr bwMode="auto">
          <a:xfrm>
            <a:off x="3192463" y="5949950"/>
            <a:ext cx="1811337" cy="574675"/>
          </a:xfrm>
          <a:custGeom>
            <a:avLst/>
            <a:gdLst>
              <a:gd name="T0" fmla="*/ 1141 w 1141"/>
              <a:gd name="T1" fmla="*/ 272 h 362"/>
              <a:gd name="T2" fmla="*/ 189 w 1141"/>
              <a:gd name="T3" fmla="*/ 317 h 362"/>
              <a:gd name="T4" fmla="*/ 7 w 1141"/>
              <a:gd name="T5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1" h="362">
                <a:moveTo>
                  <a:pt x="1141" y="272"/>
                </a:moveTo>
                <a:cubicBezTo>
                  <a:pt x="759" y="317"/>
                  <a:pt x="378" y="362"/>
                  <a:pt x="189" y="317"/>
                </a:cubicBezTo>
                <a:cubicBezTo>
                  <a:pt x="0" y="272"/>
                  <a:pt x="3" y="136"/>
                  <a:pt x="7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1037" name="Rectangle 29"/>
          <p:cNvSpPr>
            <a:spLocks noChangeArrowheads="1"/>
          </p:cNvSpPr>
          <p:nvPr/>
        </p:nvSpPr>
        <p:spPr bwMode="auto">
          <a:xfrm>
            <a:off x="5151438" y="4899025"/>
            <a:ext cx="3549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same as the standard BigRIPS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prstClr val="black"/>
                </a:solidFill>
                <a:latin typeface="Times New Roman" pitchFamily="18" charset="0"/>
              </a:rPr>
              <a:t> transport up to F5.</a:t>
            </a:r>
          </a:p>
        </p:txBody>
      </p:sp>
      <p:sp>
        <p:nvSpPr>
          <p:cNvPr id="171038" name="AutoShape 30"/>
          <p:cNvSpPr>
            <a:spLocks noChangeArrowheads="1"/>
          </p:cNvSpPr>
          <p:nvPr/>
        </p:nvSpPr>
        <p:spPr bwMode="auto">
          <a:xfrm>
            <a:off x="6659563" y="4610100"/>
            <a:ext cx="433387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78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4876800" cy="9906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Dispersion Matching of Beam Line and SHARAQ Spectrometer</a:t>
            </a:r>
            <a:endParaRPr lang="en-US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88158"/>
            <a:ext cx="4464530" cy="426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73305"/>
            <a:ext cx="4495800" cy="428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3400" y="1562220"/>
            <a:ext cx="4814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250 </a:t>
            </a:r>
            <a:r>
              <a:rPr lang="en-US" sz="2000" dirty="0" err="1" smtClean="0"/>
              <a:t>MeV</a:t>
            </a:r>
            <a:r>
              <a:rPr lang="en-US" sz="2000" dirty="0" smtClean="0"/>
              <a:t>/u 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beam, approx. 1000 events/s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40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81000"/>
            <a:ext cx="3352800" cy="4873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Resolution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66041"/>
            <a:ext cx="4495800" cy="459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8143" y="2438400"/>
            <a:ext cx="4455857" cy="441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1524000"/>
            <a:ext cx="284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Resolution: approx. 3.5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524000"/>
            <a:ext cx="29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Resolution: approx. 0.65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1981200"/>
            <a:ext cx="249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Resolv</a:t>
            </a:r>
            <a:r>
              <a:rPr lang="en-US" dirty="0" smtClean="0"/>
              <a:t>. Power: 0.43 </a:t>
            </a:r>
            <a:r>
              <a:rPr lang="en-US" dirty="0" err="1" smtClean="0"/>
              <a:t>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763000" cy="684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67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128015"/>
              </p:ext>
            </p:extLst>
          </p:nvPr>
        </p:nvGraphicFramePr>
        <p:xfrm>
          <a:off x="304800" y="1981200"/>
          <a:ext cx="7391400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CorelPhotoPaint.Image.8" r:id="rId3" imgW="5687098" imgH="2499153" progId="CorelPhotoPaint.Image.8">
                  <p:embed/>
                </p:oleObj>
              </mc:Choice>
              <mc:Fallback>
                <p:oleObj name="CorelPhotoPaint.Image.8" r:id="rId3" imgW="5687098" imgH="2499153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7391400" cy="324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6629400" cy="71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 smtClean="0"/>
              <a:t>Spacial</a:t>
            </a:r>
            <a:r>
              <a:rPr lang="en-US" sz="2400" dirty="0" smtClean="0"/>
              <a:t> and Angular Dispersion Matching</a:t>
            </a:r>
            <a:br>
              <a:rPr lang="en-US" sz="2400" dirty="0" smtClean="0"/>
            </a:br>
            <a:r>
              <a:rPr lang="en-US" sz="2400" dirty="0" smtClean="0"/>
              <a:t>A Cartoon to Remember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181600" y="5969915"/>
            <a:ext cx="274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 b</a:t>
            </a:r>
            <a:r>
              <a:rPr lang="en-US" baseline="-16000" dirty="0"/>
              <a:t>26</a:t>
            </a:r>
            <a:r>
              <a:rPr lang="en-US" dirty="0"/>
              <a:t>  =  (s</a:t>
            </a:r>
            <a:r>
              <a:rPr lang="en-US" baseline="-16000" dirty="0"/>
              <a:t>21 </a:t>
            </a:r>
            <a:r>
              <a:rPr lang="en-US" dirty="0"/>
              <a:t>s</a:t>
            </a:r>
            <a:r>
              <a:rPr lang="en-US" baseline="-16000" dirty="0"/>
              <a:t>16 </a:t>
            </a:r>
            <a:r>
              <a:rPr lang="en-US" dirty="0"/>
              <a:t> - s</a:t>
            </a:r>
            <a:r>
              <a:rPr lang="en-US" baseline="-16000" dirty="0"/>
              <a:t>11 </a:t>
            </a:r>
            <a:r>
              <a:rPr lang="en-US" dirty="0"/>
              <a:t>s</a:t>
            </a:r>
            <a:r>
              <a:rPr lang="en-US" baseline="-16000" dirty="0"/>
              <a:t>26</a:t>
            </a:r>
            <a:r>
              <a:rPr lang="en-US" dirty="0"/>
              <a:t>) C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26687" y="1219200"/>
            <a:ext cx="187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Achromatic Beam</a:t>
            </a:r>
          </a:p>
          <a:p>
            <a:r>
              <a:rPr lang="en-US" dirty="0"/>
              <a:t>o</a:t>
            </a:r>
            <a:r>
              <a:rPr lang="en-US" dirty="0" smtClean="0"/>
              <a:t>n Target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535383" y="1189383"/>
            <a:ext cx="176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ispersive Beam</a:t>
            </a:r>
          </a:p>
          <a:p>
            <a:r>
              <a:rPr lang="en-US" dirty="0"/>
              <a:t>o</a:t>
            </a:r>
            <a:r>
              <a:rPr lang="en-US" dirty="0" smtClean="0"/>
              <a:t>n Target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6477000" y="4724400"/>
            <a:ext cx="304800" cy="12828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5738833" y="1219200"/>
            <a:ext cx="194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Angular dispersion</a:t>
            </a:r>
          </a:p>
          <a:p>
            <a:r>
              <a:rPr lang="en-US" dirty="0"/>
              <a:t>o</a:t>
            </a:r>
            <a:r>
              <a:rPr lang="en-US" dirty="0" smtClean="0"/>
              <a:t>n Target</a:t>
            </a:r>
            <a:endParaRPr lang="en-US" dirty="0"/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1295400" y="6228763"/>
            <a:ext cx="4038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b</a:t>
            </a:r>
            <a:r>
              <a:rPr lang="en-US" baseline="-16000" dirty="0"/>
              <a:t>16 </a:t>
            </a:r>
            <a:r>
              <a:rPr lang="en-US" dirty="0"/>
              <a:t> = - </a:t>
            </a:r>
            <a:r>
              <a:rPr lang="en-US" dirty="0">
                <a:latin typeface="Symbol" pitchFamily="18" charset="2"/>
              </a:rPr>
              <a:t>¾</a:t>
            </a:r>
            <a:r>
              <a:rPr lang="en-US" dirty="0"/>
              <a:t> (1 + s</a:t>
            </a:r>
            <a:r>
              <a:rPr lang="en-US" baseline="-16000" dirty="0"/>
              <a:t>11 </a:t>
            </a:r>
            <a:r>
              <a:rPr lang="en-US" dirty="0"/>
              <a:t>s</a:t>
            </a:r>
            <a:r>
              <a:rPr lang="en-US" baseline="-16000" dirty="0"/>
              <a:t>26 </a:t>
            </a:r>
            <a:r>
              <a:rPr lang="en-US" dirty="0"/>
              <a:t>K</a:t>
            </a:r>
            <a:r>
              <a:rPr lang="en-US" baseline="-16000" dirty="0"/>
              <a:t> </a:t>
            </a:r>
            <a:r>
              <a:rPr lang="en-US" dirty="0"/>
              <a:t> - s</a:t>
            </a:r>
            <a:r>
              <a:rPr lang="en-US" baseline="-16000" dirty="0"/>
              <a:t>21 </a:t>
            </a:r>
            <a:r>
              <a:rPr lang="en-US" dirty="0"/>
              <a:t>s</a:t>
            </a:r>
            <a:r>
              <a:rPr lang="en-US" baseline="-16000" dirty="0"/>
              <a:t>16</a:t>
            </a:r>
            <a:r>
              <a:rPr lang="en-US" dirty="0"/>
              <a:t>K)  </a:t>
            </a:r>
            <a:r>
              <a:rPr lang="en-US" dirty="0">
                <a:latin typeface="Symbol" pitchFamily="18" charset="2"/>
              </a:rPr>
              <a:t>¾</a:t>
            </a:r>
            <a:endParaRPr lang="en-US" dirty="0">
              <a:latin typeface="MS Shell Dlg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1993105" y="6096000"/>
            <a:ext cx="3179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</a:t>
            </a:r>
            <a:r>
              <a:rPr lang="en-US" baseline="-16000" dirty="0"/>
              <a:t>16 </a:t>
            </a:r>
            <a:r>
              <a:rPr lang="en-US" dirty="0"/>
              <a:t>                                       C</a:t>
            </a:r>
            <a:endParaRPr lang="en-US" baseline="-16000" dirty="0"/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2012950" y="6373346"/>
            <a:ext cx="3140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</a:t>
            </a:r>
            <a:r>
              <a:rPr lang="en-US" baseline="-16000" dirty="0"/>
              <a:t>11 </a:t>
            </a:r>
            <a:r>
              <a:rPr lang="en-US" dirty="0"/>
              <a:t>                                       T</a:t>
            </a:r>
            <a:endParaRPr lang="en-US" baseline="-160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1212850" y="4724400"/>
            <a:ext cx="1225550" cy="660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99618" y="5373469"/>
            <a:ext cx="265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Great diagnostic for beam </a:t>
            </a:r>
          </a:p>
          <a:p>
            <a:r>
              <a:rPr lang="en-US" dirty="0" smtClean="0"/>
              <a:t>momentum distribution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3276600" y="4800600"/>
            <a:ext cx="1600200" cy="13217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1828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86200" y="76200"/>
            <a:ext cx="4572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Defining a RAY</a:t>
            </a:r>
          </a:p>
        </p:txBody>
      </p:sp>
      <p:pic>
        <p:nvPicPr>
          <p:cNvPr id="17411" name="Picture 1027" descr="Beam_parametrization_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57912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1028"/>
          <p:cNvSpPr txBox="1">
            <a:spLocks noChangeArrowheads="1"/>
          </p:cNvSpPr>
          <p:nvPr/>
        </p:nvSpPr>
        <p:spPr bwMode="auto">
          <a:xfrm>
            <a:off x="5638800" y="1295400"/>
            <a:ext cx="1314450" cy="6413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Ion-optical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     element</a:t>
            </a:r>
          </a:p>
        </p:txBody>
      </p:sp>
      <p:sp>
        <p:nvSpPr>
          <p:cNvPr id="17413" name="Text Box 1029"/>
          <p:cNvSpPr txBox="1">
            <a:spLocks noChangeArrowheads="1"/>
          </p:cNvSpPr>
          <p:nvPr/>
        </p:nvSpPr>
        <p:spPr bwMode="auto">
          <a:xfrm>
            <a:off x="0" y="0"/>
            <a:ext cx="33909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Code TRANSPORT</a:t>
            </a:r>
            <a:r>
              <a:rPr lang="en-US" altLang="en-US">
                <a:solidFill>
                  <a:srgbClr val="FFFFFF"/>
                </a:solidFill>
              </a:rPr>
              <a:t>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       (x, </a:t>
            </a:r>
            <a:r>
              <a:rPr lang="en-US" altLang="en-US">
                <a:solidFill>
                  <a:srgbClr val="FFFFFF"/>
                </a:solidFill>
                <a:latin typeface="Symbol" pitchFamily="18" charset="2"/>
              </a:rPr>
              <a:t>Q, </a:t>
            </a:r>
            <a:r>
              <a:rPr lang="en-US" altLang="en-US">
                <a:solidFill>
                  <a:srgbClr val="FFFFFF"/>
                </a:solidFill>
              </a:rPr>
              <a:t>y,</a:t>
            </a:r>
            <a:r>
              <a:rPr lang="en-US" altLang="en-US">
                <a:solidFill>
                  <a:srgbClr val="FFFFFF"/>
                </a:solidFill>
                <a:latin typeface="Symbol" pitchFamily="18" charset="2"/>
              </a:rPr>
              <a:t> F, </a:t>
            </a:r>
            <a:r>
              <a:rPr lang="en-US" altLang="en-US">
                <a:solidFill>
                  <a:srgbClr val="FFFFFF"/>
                </a:solidFill>
              </a:rPr>
              <a:t>l</a:t>
            </a:r>
            <a:r>
              <a:rPr lang="en-US" altLang="en-US">
                <a:solidFill>
                  <a:srgbClr val="FFFFFF"/>
                </a:solidFill>
                <a:latin typeface="Symbol" pitchFamily="18" charset="2"/>
              </a:rPr>
              <a:t>, </a:t>
            </a:r>
            <a:r>
              <a:rPr lang="en-US" altLang="en-US">
                <a:solidFill>
                  <a:srgbClr val="FFFFFF"/>
                </a:solidFill>
              </a:rPr>
              <a:t>dp/p)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       (1, 2,  3, 4,  5,   6   )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Convenient “easy to use” program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for beam lines with paraxial beams</a:t>
            </a:r>
          </a:p>
        </p:txBody>
      </p:sp>
      <p:sp>
        <p:nvSpPr>
          <p:cNvPr id="17414" name="Text Box 1030"/>
          <p:cNvSpPr txBox="1">
            <a:spLocks noChangeArrowheads="1"/>
          </p:cNvSpPr>
          <p:nvPr/>
        </p:nvSpPr>
        <p:spPr bwMode="auto">
          <a:xfrm>
            <a:off x="0" y="3733800"/>
            <a:ext cx="5562600" cy="23796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Code: COSY Infinity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			(x, a</a:t>
            </a:r>
            <a:r>
              <a:rPr lang="en-US" altLang="en-US" dirty="0">
                <a:solidFill>
                  <a:srgbClr val="000000"/>
                </a:solidFill>
                <a:latin typeface="Symbol" pitchFamily="18" charset="2"/>
              </a:rPr>
              <a:t>, </a:t>
            </a:r>
            <a:r>
              <a:rPr lang="en-US" altLang="en-US" dirty="0">
                <a:solidFill>
                  <a:srgbClr val="000000"/>
                </a:solidFill>
              </a:rPr>
              <a:t>y, b, l, </a:t>
            </a:r>
            <a:r>
              <a:rPr lang="en-US" altLang="en-US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altLang="en-US" baseline="-16000" dirty="0" err="1">
                <a:solidFill>
                  <a:srgbClr val="000000"/>
                </a:solidFill>
              </a:rPr>
              <a:t>K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altLang="en-US" baseline="-16000" dirty="0" err="1">
                <a:solidFill>
                  <a:srgbClr val="000000"/>
                </a:solidFill>
              </a:rPr>
              <a:t>m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altLang="en-US" baseline="-16000" dirty="0" err="1">
                <a:solidFill>
                  <a:srgbClr val="000000"/>
                </a:solidFill>
              </a:rPr>
              <a:t>z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Needed for complex ion-optical systems including several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                     	charge states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		different masses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		velocities (e.g. Wien Filter)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		higher order corrections</a:t>
            </a:r>
            <a:r>
              <a:rPr lang="en-US" alt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7415" name="Text Box 1031"/>
          <p:cNvSpPr txBox="1">
            <a:spLocks noChangeArrowheads="1"/>
          </p:cNvSpPr>
          <p:nvPr/>
        </p:nvSpPr>
        <p:spPr bwMode="auto">
          <a:xfrm>
            <a:off x="6019800" y="3429000"/>
            <a:ext cx="2819400" cy="2443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Not defined in the figure are: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altLang="en-US" baseline="-16000">
                <a:solidFill>
                  <a:srgbClr val="000000"/>
                </a:solidFill>
              </a:rPr>
              <a:t>K</a:t>
            </a:r>
            <a:r>
              <a:rPr lang="en-US" altLang="en-US">
                <a:solidFill>
                  <a:srgbClr val="000000"/>
                </a:solidFill>
                <a:latin typeface="Symbol" pitchFamily="18" charset="2"/>
              </a:rPr>
              <a:t> = </a:t>
            </a:r>
            <a:r>
              <a:rPr lang="en-US" altLang="en-US" sz="1600">
                <a:solidFill>
                  <a:srgbClr val="000000"/>
                </a:solidFill>
              </a:rPr>
              <a:t>dK/K = rel. energy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altLang="en-US" baseline="-16000">
                <a:solidFill>
                  <a:srgbClr val="000000"/>
                </a:solidFill>
              </a:rPr>
              <a:t>m</a:t>
            </a:r>
            <a:r>
              <a:rPr lang="en-US" altLang="en-US">
                <a:solidFill>
                  <a:srgbClr val="000000"/>
                </a:solidFill>
                <a:latin typeface="Symbol" pitchFamily="18" charset="2"/>
              </a:rPr>
              <a:t> = </a:t>
            </a:r>
            <a:r>
              <a:rPr lang="en-US" altLang="en-US" sz="1600">
                <a:solidFill>
                  <a:srgbClr val="000000"/>
                </a:solidFill>
              </a:rPr>
              <a:t>dm/m = rel. mass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altLang="en-US" baseline="-16000">
                <a:solidFill>
                  <a:srgbClr val="000000"/>
                </a:solidFill>
              </a:rPr>
              <a:t>z  </a:t>
            </a:r>
            <a:r>
              <a:rPr lang="en-US" altLang="en-US">
                <a:solidFill>
                  <a:srgbClr val="000000"/>
                </a:solidFill>
              </a:rPr>
              <a:t>=</a:t>
            </a:r>
            <a:r>
              <a:rPr lang="en-US" altLang="en-US" sz="1600">
                <a:solidFill>
                  <a:srgbClr val="000000"/>
                </a:solidFill>
              </a:rPr>
              <a:t> dq/q = rel. charge change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 a  =  </a:t>
            </a:r>
            <a:r>
              <a:rPr lang="en-US" altLang="en-US">
                <a:solidFill>
                  <a:srgbClr val="000000"/>
                </a:solidFill>
              </a:rPr>
              <a:t>p</a:t>
            </a:r>
            <a:r>
              <a:rPr lang="en-US" altLang="en-US" baseline="-10000">
                <a:solidFill>
                  <a:srgbClr val="000000"/>
                </a:solidFill>
              </a:rPr>
              <a:t>x</a:t>
            </a:r>
            <a:r>
              <a:rPr lang="en-US" altLang="en-US">
                <a:solidFill>
                  <a:srgbClr val="000000"/>
                </a:solidFill>
              </a:rPr>
              <a:t>/p</a:t>
            </a:r>
            <a:r>
              <a:rPr lang="en-US" altLang="en-US" baseline="-10000">
                <a:solidFill>
                  <a:srgbClr val="000000"/>
                </a:solidFill>
              </a:rPr>
              <a:t>0</a:t>
            </a:r>
            <a:endParaRPr lang="en-US" altLang="en-US" sz="16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 b  =  </a:t>
            </a:r>
            <a:r>
              <a:rPr lang="en-US" altLang="en-US">
                <a:solidFill>
                  <a:srgbClr val="000000"/>
                </a:solidFill>
              </a:rPr>
              <a:t>p</a:t>
            </a:r>
            <a:r>
              <a:rPr lang="en-US" altLang="en-US" baseline="-10000">
                <a:solidFill>
                  <a:srgbClr val="000000"/>
                </a:solidFill>
              </a:rPr>
              <a:t>y</a:t>
            </a:r>
            <a:r>
              <a:rPr lang="en-US" altLang="en-US">
                <a:solidFill>
                  <a:srgbClr val="000000"/>
                </a:solidFill>
              </a:rPr>
              <a:t>/p</a:t>
            </a:r>
            <a:r>
              <a:rPr lang="en-US" altLang="en-US" baseline="-10000">
                <a:solidFill>
                  <a:srgbClr val="000000"/>
                </a:solidFill>
              </a:rPr>
              <a:t>0</a:t>
            </a:r>
            <a:endParaRPr lang="en-US" altLang="en-US" sz="16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All parameters are relative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to “central ray” properties</a:t>
            </a:r>
          </a:p>
        </p:txBody>
      </p:sp>
      <p:sp>
        <p:nvSpPr>
          <p:cNvPr id="17416" name="Text Box 1035"/>
          <p:cNvSpPr txBox="1">
            <a:spLocks noChangeArrowheads="1"/>
          </p:cNvSpPr>
          <p:nvPr/>
        </p:nvSpPr>
        <p:spPr bwMode="auto">
          <a:xfrm>
            <a:off x="0" y="1676400"/>
            <a:ext cx="25558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Not defined in the figure are: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dp/p = rel. momentum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     l = beam pulse length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All parameters are relative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 to “central ray”</a:t>
            </a:r>
          </a:p>
        </p:txBody>
      </p:sp>
      <p:sp>
        <p:nvSpPr>
          <p:cNvPr id="17417" name="Text Box 1036"/>
          <p:cNvSpPr txBox="1">
            <a:spLocks noChangeArrowheads="1"/>
          </p:cNvSpPr>
          <p:nvPr/>
        </p:nvSpPr>
        <p:spPr bwMode="auto">
          <a:xfrm>
            <a:off x="4495800" y="1981200"/>
            <a:ext cx="93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central ray</a:t>
            </a:r>
          </a:p>
        </p:txBody>
      </p:sp>
      <p:sp>
        <p:nvSpPr>
          <p:cNvPr id="17418" name="Text Box 1037"/>
          <p:cNvSpPr txBox="1">
            <a:spLocks noChangeArrowheads="1"/>
          </p:cNvSpPr>
          <p:nvPr/>
        </p:nvSpPr>
        <p:spPr bwMode="auto">
          <a:xfrm>
            <a:off x="288925" y="6338888"/>
            <a:ext cx="54649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FFFF"/>
                </a:solidFill>
              </a:rPr>
              <a:t>Note: Notations in the Literature </a:t>
            </a:r>
            <a:r>
              <a:rPr lang="en-US" altLang="en-US" sz="2000" dirty="0" smtClean="0">
                <a:solidFill>
                  <a:srgbClr val="FFFFFF"/>
                </a:solidFill>
              </a:rPr>
              <a:t>are </a:t>
            </a:r>
            <a:r>
              <a:rPr lang="en-US" altLang="en-US" sz="2000" dirty="0">
                <a:solidFill>
                  <a:srgbClr val="FFFFFF"/>
                </a:solidFill>
              </a:rPr>
              <a:t>not consistent</a:t>
            </a:r>
            <a:r>
              <a:rPr lang="en-US" altLang="en-US" sz="2000" dirty="0" smtClean="0">
                <a:solidFill>
                  <a:srgbClr val="FFFFFF"/>
                </a:solidFill>
              </a:rPr>
              <a:t>!</a:t>
            </a:r>
            <a:endParaRPr lang="en-US" alt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5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152400"/>
            <a:ext cx="5029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Transport of a ray</a:t>
            </a:r>
          </a:p>
        </p:txBody>
      </p:sp>
      <p:pic>
        <p:nvPicPr>
          <p:cNvPr id="18435" name="Picture 3" descr="Backup_of_Tailor_matrix_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4800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00400" y="5715000"/>
            <a:ext cx="1295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Ray at initial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Location 0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3400" y="5715000"/>
            <a:ext cx="1143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Ray after element at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Location t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 rot="-5400000">
            <a:off x="749300" y="5194300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sym typeface="Wingdings" pitchFamily="2" charset="2"/>
              </a:rPr>
              <a:t></a:t>
            </a: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 rot="-5400000">
            <a:off x="3492500" y="5194300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sym typeface="Wingdings" pitchFamily="2" charset="2"/>
              </a:rPr>
              <a:t></a:t>
            </a: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828800" y="609600"/>
            <a:ext cx="12890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6x6 Matrix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representing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optic element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(first order)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 rot="5400000">
            <a:off x="2273300" y="1689100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sym typeface="Wingdings" pitchFamily="2" charset="2"/>
              </a:rPr>
              <a:t></a:t>
            </a: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181600" y="5257800"/>
            <a:ext cx="2819400" cy="14652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Note: We are not building “random” optical elements.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Many matrix elements = 0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because of symmetries, e.g. mid-plane symmetry</a:t>
            </a:r>
          </a:p>
        </p:txBody>
      </p:sp>
    </p:spTree>
    <p:extLst>
      <p:ext uri="{BB962C8B-B14F-4D97-AF65-F5344CB8AC3E}">
        <p14:creationId xmlns:p14="http://schemas.microsoft.com/office/powerpoint/2010/main" val="349349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0"/>
            <a:ext cx="4572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Transport of a ray</a:t>
            </a:r>
            <a:br>
              <a:rPr lang="en-US" sz="3200" dirty="0" smtClean="0"/>
            </a:br>
            <a:r>
              <a:rPr lang="en-US" sz="3200" dirty="0" smtClean="0"/>
              <a:t>through a system of </a:t>
            </a:r>
            <a:br>
              <a:rPr lang="en-US" sz="3200" dirty="0" smtClean="0"/>
            </a:br>
            <a:r>
              <a:rPr lang="en-US" sz="3200" dirty="0" smtClean="0"/>
              <a:t>beam line elements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3048000" y="3581400"/>
            <a:ext cx="1295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/>
              <a:t>Ray at initial</a:t>
            </a:r>
          </a:p>
          <a:p>
            <a:pPr algn="ctr" eaLnBrk="1" hangingPunct="1"/>
            <a:r>
              <a:rPr lang="en-US" altLang="en-US" sz="1600"/>
              <a:t>Location 0</a:t>
            </a:r>
          </a:p>
          <a:p>
            <a:pPr algn="ctr" eaLnBrk="1" hangingPunct="1"/>
            <a:r>
              <a:rPr lang="en-US" altLang="en-US" sz="1600"/>
              <a:t>(e.g. a target)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3733800"/>
            <a:ext cx="1143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600"/>
              <a:t>Ray at final</a:t>
            </a:r>
          </a:p>
          <a:p>
            <a:pPr algn="ctr" eaLnBrk="1" hangingPunct="1"/>
            <a:r>
              <a:rPr lang="en-US" altLang="en-US" sz="1600"/>
              <a:t>Location n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 rot="-5400000">
            <a:off x="825500" y="3289300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>
                <a:sym typeface="Wingdings" pitchFamily="2" charset="2"/>
              </a:rPr>
              <a:t></a:t>
            </a:r>
            <a:endParaRPr lang="en-US" altLang="en-US" sz="2400"/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 rot="-5400000">
            <a:off x="3416300" y="3136900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>
                <a:sym typeface="Wingdings" pitchFamily="2" charset="2"/>
              </a:rPr>
              <a:t></a:t>
            </a:r>
            <a:endParaRPr lang="en-US" altLang="en-US" sz="2400"/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2362200" y="1066800"/>
            <a:ext cx="17526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/>
              <a:t>6x6 Matrix</a:t>
            </a:r>
          </a:p>
          <a:p>
            <a:pPr algn="ctr" eaLnBrk="1" hangingPunct="1"/>
            <a:r>
              <a:rPr lang="en-US" altLang="en-US" sz="1600"/>
              <a:t>representing</a:t>
            </a:r>
          </a:p>
          <a:p>
            <a:pPr algn="ctr" eaLnBrk="1" hangingPunct="1"/>
            <a:r>
              <a:rPr lang="en-US" altLang="en-US" sz="1600"/>
              <a:t>first optic element</a:t>
            </a:r>
          </a:p>
          <a:p>
            <a:pPr algn="ctr" eaLnBrk="1" hangingPunct="1"/>
            <a:r>
              <a:rPr lang="en-US" altLang="en-US" sz="1600"/>
              <a:t>(usually a Drift)</a:t>
            </a:r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 rot="5400000">
            <a:off x="2959100" y="2222500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>
                <a:sym typeface="Wingdings" pitchFamily="2" charset="2"/>
              </a:rPr>
              <a:t></a:t>
            </a:r>
            <a:endParaRPr lang="en-US" altLang="en-US" sz="2400"/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838200" y="2667000"/>
            <a:ext cx="2938463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2"/>
                </a:solidFill>
              </a:rPr>
              <a:t>x</a:t>
            </a:r>
            <a:r>
              <a:rPr lang="en-US" altLang="en-US" sz="2400" baseline="-16000">
                <a:solidFill>
                  <a:schemeClr val="bg2"/>
                </a:solidFill>
              </a:rPr>
              <a:t>n</a:t>
            </a:r>
            <a:r>
              <a:rPr lang="en-US" altLang="en-US" sz="2400">
                <a:solidFill>
                  <a:schemeClr val="bg2"/>
                </a:solidFill>
              </a:rPr>
              <a:t>  =  R</a:t>
            </a:r>
            <a:r>
              <a:rPr lang="en-US" altLang="en-US" sz="2400" baseline="-16000">
                <a:solidFill>
                  <a:schemeClr val="bg2"/>
                </a:solidFill>
              </a:rPr>
              <a:t>n</a:t>
            </a:r>
            <a:r>
              <a:rPr lang="en-US" altLang="en-US" sz="2400">
                <a:solidFill>
                  <a:schemeClr val="bg2"/>
                </a:solidFill>
              </a:rPr>
              <a:t> R</a:t>
            </a:r>
            <a:r>
              <a:rPr lang="en-US" altLang="en-US" sz="2400" baseline="-16000">
                <a:solidFill>
                  <a:schemeClr val="bg2"/>
                </a:solidFill>
              </a:rPr>
              <a:t>n-1</a:t>
            </a:r>
            <a:r>
              <a:rPr lang="en-US" altLang="en-US" sz="2400">
                <a:solidFill>
                  <a:schemeClr val="bg2"/>
                </a:solidFill>
              </a:rPr>
              <a:t> … R</a:t>
            </a:r>
            <a:r>
              <a:rPr lang="en-US" altLang="en-US" sz="2400" baseline="-16000">
                <a:solidFill>
                  <a:schemeClr val="bg2"/>
                </a:solidFill>
              </a:rPr>
              <a:t>0</a:t>
            </a:r>
            <a:r>
              <a:rPr lang="en-US" altLang="en-US" sz="2400">
                <a:solidFill>
                  <a:schemeClr val="bg2"/>
                </a:solidFill>
              </a:rPr>
              <a:t> x</a:t>
            </a:r>
            <a:r>
              <a:rPr lang="en-US" altLang="en-US" sz="2400" baseline="-16000">
                <a:solidFill>
                  <a:schemeClr val="bg2"/>
                </a:solidFill>
              </a:rPr>
              <a:t>0</a:t>
            </a:r>
            <a:r>
              <a:rPr lang="en-US" altLang="en-US" sz="2400"/>
              <a:t> </a:t>
            </a:r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898525" y="4689475"/>
            <a:ext cx="4719638" cy="8842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2"/>
                </a:solidFill>
              </a:rPr>
              <a:t>Complete system is represented by 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one</a:t>
            </a:r>
            <a:r>
              <a:rPr lang="en-US" altLang="en-US" sz="2400">
                <a:solidFill>
                  <a:schemeClr val="bg2"/>
                </a:solidFill>
              </a:rPr>
              <a:t> Matrix  R</a:t>
            </a:r>
            <a:r>
              <a:rPr lang="en-US" altLang="en-US" sz="2400" baseline="-16000">
                <a:solidFill>
                  <a:schemeClr val="bg2"/>
                </a:solidFill>
              </a:rPr>
              <a:t>system  </a:t>
            </a:r>
            <a:r>
              <a:rPr lang="en-US" altLang="en-US" sz="2400">
                <a:solidFill>
                  <a:schemeClr val="bg2"/>
                </a:solidFill>
              </a:rPr>
              <a:t> =  R</a:t>
            </a:r>
            <a:r>
              <a:rPr lang="en-US" altLang="en-US" sz="2400" baseline="-16000">
                <a:solidFill>
                  <a:schemeClr val="bg2"/>
                </a:solidFill>
              </a:rPr>
              <a:t>n</a:t>
            </a:r>
            <a:r>
              <a:rPr lang="en-US" altLang="en-US" sz="2400">
                <a:solidFill>
                  <a:schemeClr val="bg2"/>
                </a:solidFill>
              </a:rPr>
              <a:t> R</a:t>
            </a:r>
            <a:r>
              <a:rPr lang="en-US" altLang="en-US" sz="2400" baseline="-16000">
                <a:solidFill>
                  <a:schemeClr val="bg2"/>
                </a:solidFill>
              </a:rPr>
              <a:t>n-1</a:t>
            </a:r>
            <a:r>
              <a:rPr lang="en-US" altLang="en-US" sz="2400">
                <a:solidFill>
                  <a:schemeClr val="bg2"/>
                </a:solidFill>
              </a:rPr>
              <a:t> … R</a:t>
            </a:r>
            <a:r>
              <a:rPr lang="en-US" altLang="en-US" sz="2400" baseline="-16000">
                <a:solidFill>
                  <a:schemeClr val="bg2"/>
                </a:solidFill>
              </a:rPr>
              <a:t>0</a:t>
            </a:r>
            <a:r>
              <a:rPr lang="en-US" altLang="en-US" sz="240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34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AD2D0-9092-433D-B4FB-0634F0538A5A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21507" name="Picture 2" descr="Matching_formalism_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3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6324600" y="0"/>
            <a:ext cx="28194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Dispersion </a:t>
            </a:r>
            <a:br>
              <a:rPr lang="en-US" sz="3200" smtClean="0"/>
            </a:br>
            <a:r>
              <a:rPr lang="en-US" sz="3200" smtClean="0"/>
              <a:t>Matching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52800"/>
            <a:ext cx="29718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6248400" y="1524000"/>
            <a:ext cx="26654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 High resolution experiments</a:t>
            </a:r>
          </a:p>
          <a:p>
            <a:pPr>
              <a:buFontTx/>
              <a:buChar char="•"/>
              <a:defRPr/>
            </a:pPr>
            <a:r>
              <a:rPr lang="en-US" dirty="0"/>
              <a:t> Secondary beam (large </a:t>
            </a:r>
            <a:r>
              <a:rPr lang="en-US" dirty="0" err="1"/>
              <a:t>dp</a:t>
            </a:r>
            <a:r>
              <a:rPr lang="en-US" dirty="0"/>
              <a:t>/p)</a:t>
            </a:r>
          </a:p>
        </p:txBody>
      </p:sp>
    </p:spTree>
    <p:extLst>
      <p:ext uri="{BB962C8B-B14F-4D97-AF65-F5344CB8AC3E}">
        <p14:creationId xmlns:p14="http://schemas.microsoft.com/office/powerpoint/2010/main" val="39733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4F053-03B5-4012-BA06-9785FE8DB00D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Solution of first order Transport and Complete Matching</a:t>
            </a:r>
          </a:p>
        </p:txBody>
      </p:sp>
      <p:pic>
        <p:nvPicPr>
          <p:cNvPr id="22532" name="Picture 3" descr="Matching_solution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647065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6553200" y="1295400"/>
            <a:ext cx="24638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/>
              <a:t>For best </a:t>
            </a:r>
            <a:r>
              <a:rPr lang="en-US" b="1"/>
              <a:t>Resolution</a:t>
            </a:r>
            <a:r>
              <a:rPr lang="en-US" sz="1400"/>
              <a:t> in the </a:t>
            </a:r>
          </a:p>
          <a:p>
            <a:pPr>
              <a:defRPr/>
            </a:pPr>
            <a:r>
              <a:rPr lang="en-US" sz="1400"/>
              <a:t>focal plane, minimize the</a:t>
            </a:r>
          </a:p>
          <a:p>
            <a:pPr>
              <a:defRPr/>
            </a:pPr>
            <a:r>
              <a:rPr lang="en-US" sz="1400"/>
              <a:t>coefficients of all terms</a:t>
            </a:r>
          </a:p>
          <a:p>
            <a:pPr>
              <a:defRPr/>
            </a:pPr>
            <a:r>
              <a:rPr lang="en-US" sz="1400"/>
              <a:t>in the expression of </a:t>
            </a:r>
            <a:r>
              <a:rPr lang="en-US" sz="1400" b="1"/>
              <a:t>x </a:t>
            </a:r>
            <a:r>
              <a:rPr lang="en-US" sz="1000" b="1"/>
              <a:t>f.p.</a:t>
            </a:r>
            <a:r>
              <a:rPr lang="en-US" sz="1400"/>
              <a:t> </a:t>
            </a:r>
            <a:endParaRPr lang="en-US"/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6553200" y="2362200"/>
            <a:ext cx="23383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/>
              <a:t>For best </a:t>
            </a:r>
            <a:r>
              <a:rPr lang="en-US" sz="1400" b="1"/>
              <a:t>Angle Resolution</a:t>
            </a:r>
          </a:p>
          <a:p>
            <a:pPr>
              <a:defRPr/>
            </a:pPr>
            <a:r>
              <a:rPr lang="en-US" sz="1400"/>
              <a:t>Minimize Coefficients of</a:t>
            </a:r>
          </a:p>
          <a:p>
            <a:pPr>
              <a:defRPr/>
            </a:pPr>
            <a:r>
              <a:rPr lang="en-US" sz="1000" b="1"/>
              <a:t> </a:t>
            </a:r>
            <a:r>
              <a:rPr lang="en-US" sz="1400" b="1">
                <a:latin typeface="UniversalMath1 BT" pitchFamily="18" charset="2"/>
              </a:rPr>
              <a:t>d</a:t>
            </a:r>
            <a:r>
              <a:rPr lang="en-US" sz="1000" b="1"/>
              <a:t> 0</a:t>
            </a:r>
            <a:r>
              <a:rPr lang="en-US" sz="1400"/>
              <a:t> in expression of </a:t>
            </a:r>
            <a:r>
              <a:rPr lang="en-US" sz="1400" b="1">
                <a:latin typeface="UniversalMath1 BT" pitchFamily="18" charset="2"/>
              </a:rPr>
              <a:t>U</a:t>
            </a:r>
            <a:r>
              <a:rPr lang="en-US" sz="1400" b="1"/>
              <a:t> </a:t>
            </a:r>
            <a:r>
              <a:rPr lang="en-US" sz="1000" b="1"/>
              <a:t>f.p</a:t>
            </a:r>
            <a:r>
              <a:rPr lang="en-US" sz="1000"/>
              <a:t>.</a:t>
            </a:r>
            <a:r>
              <a:rPr lang="en-US" sz="1400"/>
              <a:t> </a:t>
            </a:r>
            <a:endParaRPr lang="en-US"/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6613525" y="762000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Complete Matching</a:t>
            </a:r>
          </a:p>
        </p:txBody>
      </p:sp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6629400" y="3200400"/>
            <a:ext cx="23129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/>
              <a:t>Note: Also the beam focus </a:t>
            </a:r>
          </a:p>
          <a:p>
            <a:pPr>
              <a:defRPr/>
            </a:pPr>
            <a:r>
              <a:rPr lang="en-US" sz="1400" b="1"/>
              <a:t>b</a:t>
            </a:r>
            <a:r>
              <a:rPr lang="en-US" sz="1000" b="1"/>
              <a:t>12</a:t>
            </a:r>
            <a:r>
              <a:rPr lang="en-US" sz="1400"/>
              <a:t> on target is important</a:t>
            </a:r>
          </a:p>
          <a:p>
            <a:pPr>
              <a:defRPr/>
            </a:pPr>
            <a:r>
              <a:rPr lang="en-US" sz="1400"/>
              <a:t>(</a:t>
            </a:r>
            <a:r>
              <a:rPr lang="en-US" sz="1400" b="1"/>
              <a:t>b</a:t>
            </a:r>
            <a:r>
              <a:rPr lang="en-US" sz="1000" b="1"/>
              <a:t>12  </a:t>
            </a:r>
            <a:r>
              <a:rPr lang="en-US" sz="1400"/>
              <a:t>= 0 for kinem. k = 0)</a:t>
            </a: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5334000" y="20574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3300"/>
                </a:solidFill>
                <a:latin typeface="Arial Black" pitchFamily="34" charset="0"/>
              </a:rPr>
              <a:t>(</a:t>
            </a:r>
            <a:r>
              <a:rPr lang="en-US" sz="2400" dirty="0" smtClean="0">
                <a:solidFill>
                  <a:srgbClr val="FF3300"/>
                </a:solidFill>
                <a:latin typeface="Arial Black" pitchFamily="34" charset="0"/>
              </a:rPr>
              <a:t>1)</a:t>
            </a:r>
            <a:endParaRPr lang="en-US" sz="2400" dirty="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5562600" y="35814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3300"/>
                </a:solidFill>
                <a:latin typeface="Arial Black" pitchFamily="34" charset="0"/>
              </a:rPr>
              <a:t>(</a:t>
            </a:r>
            <a:r>
              <a:rPr lang="en-US" sz="2400" dirty="0">
                <a:solidFill>
                  <a:srgbClr val="FF3300"/>
                </a:solidFill>
                <a:latin typeface="Arial Black" pitchFamily="34" charset="0"/>
              </a:rPr>
              <a:t>2</a:t>
            </a:r>
            <a:r>
              <a:rPr lang="en-US" sz="2400" dirty="0" smtClean="0">
                <a:solidFill>
                  <a:srgbClr val="FF3300"/>
                </a:solidFill>
                <a:latin typeface="Arial Black" pitchFamily="34" charset="0"/>
              </a:rPr>
              <a:t>)</a:t>
            </a:r>
            <a:endParaRPr lang="en-US" sz="2400" dirty="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5686425" y="5000625"/>
            <a:ext cx="3457575" cy="942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Spacial Dispersion Matching:</a:t>
            </a: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D.L. Hendrie In: J. Cerny, Editor, </a:t>
            </a:r>
          </a:p>
          <a:p>
            <a:pPr>
              <a:defRPr/>
            </a:pPr>
            <a:r>
              <a:rPr lang="en-US" sz="1400" i="1">
                <a:solidFill>
                  <a:srgbClr val="000000"/>
                </a:solidFill>
                <a:cs typeface="Times New Roman" pitchFamily="18" charset="0"/>
              </a:rPr>
              <a:t>Nuclear Spectroscopy and Reactions, Part A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, </a:t>
            </a: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Academic Press, New York (1974), p. 365. </a:t>
            </a:r>
          </a:p>
        </p:txBody>
      </p:sp>
      <p:sp>
        <p:nvSpPr>
          <p:cNvPr id="19469" name="Text Box 12"/>
          <p:cNvSpPr txBox="1">
            <a:spLocks noChangeArrowheads="1"/>
          </p:cNvSpPr>
          <p:nvPr/>
        </p:nvSpPr>
        <p:spPr bwMode="auto">
          <a:xfrm>
            <a:off x="457200" y="6276975"/>
            <a:ext cx="4019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Hendrie</a:t>
            </a:r>
            <a:r>
              <a:rPr lang="en-US" dirty="0"/>
              <a:t>, Dispersion Matching   b</a:t>
            </a:r>
            <a:r>
              <a:rPr lang="en-US" sz="2000" baseline="-16000" dirty="0"/>
              <a:t>16</a:t>
            </a:r>
            <a:r>
              <a:rPr lang="en-US" dirty="0"/>
              <a:t> = - —</a:t>
            </a:r>
            <a:r>
              <a:rPr lang="en-US" dirty="0">
                <a:latin typeface="Symbol" pitchFamily="18" charset="2"/>
              </a:rPr>
              <a:t> *</a:t>
            </a:r>
            <a:r>
              <a:rPr lang="en-US" dirty="0"/>
              <a:t> —</a:t>
            </a:r>
            <a:endParaRPr lang="en-US" dirty="0">
              <a:latin typeface="MS Shell Dlg" charset="0"/>
            </a:endParaRPr>
          </a:p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19470" name="Text Box 13"/>
          <p:cNvSpPr txBox="1">
            <a:spLocks noChangeArrowheads="1"/>
          </p:cNvSpPr>
          <p:nvPr/>
        </p:nvSpPr>
        <p:spPr bwMode="auto">
          <a:xfrm>
            <a:off x="3905250" y="6172200"/>
            <a:ext cx="895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  D     C</a:t>
            </a:r>
          </a:p>
          <a:p>
            <a:pPr>
              <a:defRPr/>
            </a:pPr>
            <a:r>
              <a:rPr lang="en-US" dirty="0"/>
              <a:t>  M     T </a:t>
            </a:r>
          </a:p>
        </p:txBody>
      </p:sp>
      <p:sp>
        <p:nvSpPr>
          <p:cNvPr id="19471" name="Text Box 14"/>
          <p:cNvSpPr txBox="1">
            <a:spLocks noChangeArrowheads="1"/>
          </p:cNvSpPr>
          <p:nvPr/>
        </p:nvSpPr>
        <p:spPr bwMode="auto">
          <a:xfrm>
            <a:off x="5257800" y="6019800"/>
            <a:ext cx="3024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D =  s</a:t>
            </a:r>
            <a:r>
              <a:rPr lang="en-US" sz="2000" baseline="-16000"/>
              <a:t>16 </a:t>
            </a:r>
            <a:r>
              <a:rPr lang="en-US"/>
              <a:t>= Spectrometer dispersion</a:t>
            </a:r>
          </a:p>
        </p:txBody>
      </p:sp>
      <p:sp useBgFill="1">
        <p:nvSpPr>
          <p:cNvPr id="19472" name="Text Box 15"/>
          <p:cNvSpPr txBox="1">
            <a:spLocks noChangeArrowheads="1"/>
          </p:cNvSpPr>
          <p:nvPr/>
        </p:nvSpPr>
        <p:spPr bwMode="auto">
          <a:xfrm>
            <a:off x="5257800" y="6324600"/>
            <a:ext cx="3354388" cy="3365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M =  s</a:t>
            </a:r>
            <a:r>
              <a:rPr lang="en-US" sz="2000" baseline="-16000"/>
              <a:t>11 </a:t>
            </a:r>
            <a:r>
              <a:rPr lang="en-US"/>
              <a:t>= Spectrometer magnification</a:t>
            </a:r>
          </a:p>
        </p:txBody>
      </p:sp>
    </p:spTree>
    <p:extLst>
      <p:ext uri="{BB962C8B-B14F-4D97-AF65-F5344CB8AC3E}">
        <p14:creationId xmlns:p14="http://schemas.microsoft.com/office/powerpoint/2010/main" val="15966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aring">
  <a:themeElements>
    <a:clrScheme name="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oaring">
  <a:themeElements>
    <a:clrScheme name="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oaring">
  <a:themeElements>
    <a:clrScheme name="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SECAR_Ion_Optical_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SECAR PowerPoint Template.potx [Read-Only]" id="{AA23CFC7-1FDC-4B86-B567-CA9C3ACF6171}" vid="{98F64379-1F26-4927-8E1F-9A33378A6F5D}"/>
    </a:ext>
  </a:extLst>
</a:theme>
</file>

<file path=ppt/theme/theme5.xml><?xml version="1.0" encoding="utf-8"?>
<a:theme xmlns:a="http://schemas.openxmlformats.org/drawingml/2006/main" name="16_SECAR_Ion_Optical_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SECAR PowerPoint Template.potx [Read-Only]" id="{AA23CFC7-1FDC-4B86-B567-CA9C3ACF6171}" vid="{98F64379-1F26-4927-8E1F-9A33378A6F5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2204</Words>
  <Application>Microsoft Office PowerPoint</Application>
  <PresentationFormat>On-screen Show (4:3)</PresentationFormat>
  <Paragraphs>374</Paragraphs>
  <Slides>34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Soaring</vt:lpstr>
      <vt:lpstr>1_Soaring</vt:lpstr>
      <vt:lpstr>2_Soaring</vt:lpstr>
      <vt:lpstr>15_SECAR_Ion_Optical_Design</vt:lpstr>
      <vt:lpstr>16_SECAR_Ion_Optical_Design</vt:lpstr>
      <vt:lpstr>CorelPhotoPaint.Image.8</vt:lpstr>
      <vt:lpstr>Image</vt:lpstr>
      <vt:lpstr>Equation</vt:lpstr>
      <vt:lpstr>Dispersion Matching of Stable and Radioactive Beams     </vt:lpstr>
      <vt:lpstr>PowerPoint Presentation</vt:lpstr>
      <vt:lpstr>PowerPoint Presentation</vt:lpstr>
      <vt:lpstr>Spacial and Angular Dispersion Matching A Cartoon to Remember</vt:lpstr>
      <vt:lpstr>Defining a RAY</vt:lpstr>
      <vt:lpstr>Transport of a ray</vt:lpstr>
      <vt:lpstr>Transport of a ray through a system of  beam line elements</vt:lpstr>
      <vt:lpstr>Dispersion  Matching</vt:lpstr>
      <vt:lpstr>Solution of first order Transport and Complete Matching</vt:lpstr>
      <vt:lpstr>Spacial and Angular Dispersion Matching</vt:lpstr>
      <vt:lpstr>Brief History of Dispersion matching</vt:lpstr>
      <vt:lpstr>BIG KARL  Spectrometer (Juelich, KFZ)</vt:lpstr>
      <vt:lpstr>BIG KARL Sample Spectra</vt:lpstr>
      <vt:lpstr>RCNP Facility Layout Osaka, Japan</vt:lpstr>
      <vt:lpstr>Momentum and Angular Resolution</vt:lpstr>
      <vt:lpstr>Grand Raiden High Resolution Spectrometer</vt:lpstr>
      <vt:lpstr>Diagnostic of Dispersion Matching</vt:lpstr>
      <vt:lpstr>Grand Raiden  Angle Calibration</vt:lpstr>
      <vt:lpstr>Scattering Angle reconstructed from focal plane measurements using complete dispersion matching techniques</vt:lpstr>
      <vt:lpstr>Horizontal Beam Profiles in the Focal Plane of Grand Raiden</vt:lpstr>
      <vt:lpstr>High Resolution Spectrometers Momentum Analysis</vt:lpstr>
      <vt:lpstr>Dispersion matching modes</vt:lpstr>
      <vt:lpstr>PowerPoint Presentation</vt:lpstr>
      <vt:lpstr>PowerPoint Presentation</vt:lpstr>
      <vt:lpstr>PowerPoint Presentation</vt:lpstr>
      <vt:lpstr>Pair of Drift Chambers at Location H10</vt:lpstr>
      <vt:lpstr>SHARAQ, Modes of Operation</vt:lpstr>
      <vt:lpstr>PowerPoint Presentation</vt:lpstr>
      <vt:lpstr>“High resolution”  achromatic mode </vt:lpstr>
      <vt:lpstr>“Large acceptance” achromatic mode  </vt:lpstr>
      <vt:lpstr>Dispersion Matching of Beam Line and SHARAQ Spectrometer</vt:lpstr>
      <vt:lpstr>Resolution</vt:lpstr>
      <vt:lpstr>End</vt:lpstr>
      <vt:lpstr>PowerPoint Presentation</vt:lpstr>
    </vt:vector>
  </TitlesOfParts>
  <Company>University of Notre Dame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Berg</dc:creator>
  <cp:lastModifiedBy>Georg Berg</cp:lastModifiedBy>
  <cp:revision>93</cp:revision>
  <dcterms:created xsi:type="dcterms:W3CDTF">2013-10-28T17:26:58Z</dcterms:created>
  <dcterms:modified xsi:type="dcterms:W3CDTF">2015-11-17T02:32:33Z</dcterms:modified>
</cp:coreProperties>
</file>