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83" r:id="rId3"/>
    <p:sldId id="286" r:id="rId4"/>
    <p:sldId id="289" r:id="rId5"/>
    <p:sldId id="379" r:id="rId6"/>
    <p:sldId id="316" r:id="rId7"/>
    <p:sldId id="385" r:id="rId8"/>
    <p:sldId id="318" r:id="rId9"/>
    <p:sldId id="384" r:id="rId10"/>
    <p:sldId id="320" r:id="rId11"/>
    <p:sldId id="322" r:id="rId12"/>
    <p:sldId id="381" r:id="rId13"/>
    <p:sldId id="382" r:id="rId14"/>
    <p:sldId id="380" r:id="rId15"/>
    <p:sldId id="333" r:id="rId16"/>
    <p:sldId id="362" r:id="rId17"/>
    <p:sldId id="334" r:id="rId18"/>
    <p:sldId id="335" r:id="rId19"/>
    <p:sldId id="336" r:id="rId20"/>
    <p:sldId id="290" r:id="rId21"/>
    <p:sldId id="338" r:id="rId22"/>
    <p:sldId id="350" r:id="rId23"/>
    <p:sldId id="291" r:id="rId24"/>
    <p:sldId id="292" r:id="rId25"/>
    <p:sldId id="293" r:id="rId26"/>
    <p:sldId id="295" r:id="rId27"/>
    <p:sldId id="288" r:id="rId28"/>
    <p:sldId id="294" r:id="rId29"/>
  </p:sldIdLst>
  <p:sldSz cx="9144000" cy="6858000" type="screen4x3"/>
  <p:notesSz cx="6858000" cy="9144000"/>
  <p:defaultTextStyle>
    <a:defPPr>
      <a:defRPr lang="en-US"/>
    </a:defPPr>
    <a:lvl1pPr marL="0" algn="l" defTabSz="913642" rtl="0" eaLnBrk="1" latinLnBrk="0" hangingPunct="1">
      <a:defRPr sz="1800" kern="1200">
        <a:solidFill>
          <a:schemeClr val="tx1"/>
        </a:solidFill>
        <a:latin typeface="+mn-lt"/>
        <a:ea typeface="+mn-ea"/>
        <a:cs typeface="+mn-cs"/>
      </a:defRPr>
    </a:lvl1pPr>
    <a:lvl2pPr marL="456819" algn="l" defTabSz="913642" rtl="0" eaLnBrk="1" latinLnBrk="0" hangingPunct="1">
      <a:defRPr sz="1800" kern="1200">
        <a:solidFill>
          <a:schemeClr val="tx1"/>
        </a:solidFill>
        <a:latin typeface="+mn-lt"/>
        <a:ea typeface="+mn-ea"/>
        <a:cs typeface="+mn-cs"/>
      </a:defRPr>
    </a:lvl2pPr>
    <a:lvl3pPr marL="913642" algn="l" defTabSz="913642" rtl="0" eaLnBrk="1" latinLnBrk="0" hangingPunct="1">
      <a:defRPr sz="1800" kern="1200">
        <a:solidFill>
          <a:schemeClr val="tx1"/>
        </a:solidFill>
        <a:latin typeface="+mn-lt"/>
        <a:ea typeface="+mn-ea"/>
        <a:cs typeface="+mn-cs"/>
      </a:defRPr>
    </a:lvl3pPr>
    <a:lvl4pPr marL="1370464" algn="l" defTabSz="913642" rtl="0" eaLnBrk="1" latinLnBrk="0" hangingPunct="1">
      <a:defRPr sz="1800" kern="1200">
        <a:solidFill>
          <a:schemeClr val="tx1"/>
        </a:solidFill>
        <a:latin typeface="+mn-lt"/>
        <a:ea typeface="+mn-ea"/>
        <a:cs typeface="+mn-cs"/>
      </a:defRPr>
    </a:lvl4pPr>
    <a:lvl5pPr marL="1827283" algn="l" defTabSz="913642" rtl="0" eaLnBrk="1" latinLnBrk="0" hangingPunct="1">
      <a:defRPr sz="1800" kern="1200">
        <a:solidFill>
          <a:schemeClr val="tx1"/>
        </a:solidFill>
        <a:latin typeface="+mn-lt"/>
        <a:ea typeface="+mn-ea"/>
        <a:cs typeface="+mn-cs"/>
      </a:defRPr>
    </a:lvl5pPr>
    <a:lvl6pPr marL="2284105" algn="l" defTabSz="913642" rtl="0" eaLnBrk="1" latinLnBrk="0" hangingPunct="1">
      <a:defRPr sz="1800" kern="1200">
        <a:solidFill>
          <a:schemeClr val="tx1"/>
        </a:solidFill>
        <a:latin typeface="+mn-lt"/>
        <a:ea typeface="+mn-ea"/>
        <a:cs typeface="+mn-cs"/>
      </a:defRPr>
    </a:lvl6pPr>
    <a:lvl7pPr marL="2740926" algn="l" defTabSz="913642" rtl="0" eaLnBrk="1" latinLnBrk="0" hangingPunct="1">
      <a:defRPr sz="1800" kern="1200">
        <a:solidFill>
          <a:schemeClr val="tx1"/>
        </a:solidFill>
        <a:latin typeface="+mn-lt"/>
        <a:ea typeface="+mn-ea"/>
        <a:cs typeface="+mn-cs"/>
      </a:defRPr>
    </a:lvl7pPr>
    <a:lvl8pPr marL="3197744" algn="l" defTabSz="913642" rtl="0" eaLnBrk="1" latinLnBrk="0" hangingPunct="1">
      <a:defRPr sz="1800" kern="1200">
        <a:solidFill>
          <a:schemeClr val="tx1"/>
        </a:solidFill>
        <a:latin typeface="+mn-lt"/>
        <a:ea typeface="+mn-ea"/>
        <a:cs typeface="+mn-cs"/>
      </a:defRPr>
    </a:lvl8pPr>
    <a:lvl9pPr marL="3654567" algn="l" defTabSz="9136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p:normalViewPr>
  <p:slideViewPr>
    <p:cSldViewPr>
      <p:cViewPr varScale="1">
        <p:scale>
          <a:sx n="54" d="100"/>
          <a:sy n="54" d="100"/>
        </p:scale>
        <p:origin x="-1003"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7F72C8-21D2-441C-BDD7-C9D62FF4105C}" type="datetimeFigureOut">
              <a:rPr lang="en-US" smtClean="0"/>
              <a:pPr/>
              <a:t>11/19/2015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66DA9-4CD5-4265-9128-F9AC50450112}" type="slidenum">
              <a:rPr lang="en-US" smtClean="0"/>
              <a:pPr/>
              <a:t>‹#›</a:t>
            </a:fld>
            <a:endParaRPr lang="en-US"/>
          </a:p>
        </p:txBody>
      </p:sp>
    </p:spTree>
    <p:extLst>
      <p:ext uri="{BB962C8B-B14F-4D97-AF65-F5344CB8AC3E}">
        <p14:creationId xmlns:p14="http://schemas.microsoft.com/office/powerpoint/2010/main" xmlns="" val="3702776806"/>
      </p:ext>
    </p:extLst>
  </p:cSld>
  <p:clrMap bg1="lt1" tx1="dk1" bg2="lt2" tx2="dk2" accent1="accent1" accent2="accent2" accent3="accent3" accent4="accent4" accent5="accent5" accent6="accent6" hlink="hlink" folHlink="folHlink"/>
  <p:notesStyle>
    <a:lvl1pPr marL="0" algn="l" defTabSz="913642" rtl="0" eaLnBrk="1" latinLnBrk="0" hangingPunct="1">
      <a:defRPr sz="1200" kern="1200">
        <a:solidFill>
          <a:schemeClr val="tx1"/>
        </a:solidFill>
        <a:latin typeface="+mn-lt"/>
        <a:ea typeface="+mn-ea"/>
        <a:cs typeface="+mn-cs"/>
      </a:defRPr>
    </a:lvl1pPr>
    <a:lvl2pPr marL="456819" algn="l" defTabSz="913642" rtl="0" eaLnBrk="1" latinLnBrk="0" hangingPunct="1">
      <a:defRPr sz="1200" kern="1200">
        <a:solidFill>
          <a:schemeClr val="tx1"/>
        </a:solidFill>
        <a:latin typeface="+mn-lt"/>
        <a:ea typeface="+mn-ea"/>
        <a:cs typeface="+mn-cs"/>
      </a:defRPr>
    </a:lvl2pPr>
    <a:lvl3pPr marL="913642" algn="l" defTabSz="913642" rtl="0" eaLnBrk="1" latinLnBrk="0" hangingPunct="1">
      <a:defRPr sz="1200" kern="1200">
        <a:solidFill>
          <a:schemeClr val="tx1"/>
        </a:solidFill>
        <a:latin typeface="+mn-lt"/>
        <a:ea typeface="+mn-ea"/>
        <a:cs typeface="+mn-cs"/>
      </a:defRPr>
    </a:lvl3pPr>
    <a:lvl4pPr marL="1370464" algn="l" defTabSz="913642" rtl="0" eaLnBrk="1" latinLnBrk="0" hangingPunct="1">
      <a:defRPr sz="1200" kern="1200">
        <a:solidFill>
          <a:schemeClr val="tx1"/>
        </a:solidFill>
        <a:latin typeface="+mn-lt"/>
        <a:ea typeface="+mn-ea"/>
        <a:cs typeface="+mn-cs"/>
      </a:defRPr>
    </a:lvl4pPr>
    <a:lvl5pPr marL="1827283" algn="l" defTabSz="913642" rtl="0" eaLnBrk="1" latinLnBrk="0" hangingPunct="1">
      <a:defRPr sz="1200" kern="1200">
        <a:solidFill>
          <a:schemeClr val="tx1"/>
        </a:solidFill>
        <a:latin typeface="+mn-lt"/>
        <a:ea typeface="+mn-ea"/>
        <a:cs typeface="+mn-cs"/>
      </a:defRPr>
    </a:lvl5pPr>
    <a:lvl6pPr marL="2284105" algn="l" defTabSz="913642" rtl="0" eaLnBrk="1" latinLnBrk="0" hangingPunct="1">
      <a:defRPr sz="1200" kern="1200">
        <a:solidFill>
          <a:schemeClr val="tx1"/>
        </a:solidFill>
        <a:latin typeface="+mn-lt"/>
        <a:ea typeface="+mn-ea"/>
        <a:cs typeface="+mn-cs"/>
      </a:defRPr>
    </a:lvl6pPr>
    <a:lvl7pPr marL="2740926" algn="l" defTabSz="913642" rtl="0" eaLnBrk="1" latinLnBrk="0" hangingPunct="1">
      <a:defRPr sz="1200" kern="1200">
        <a:solidFill>
          <a:schemeClr val="tx1"/>
        </a:solidFill>
        <a:latin typeface="+mn-lt"/>
        <a:ea typeface="+mn-ea"/>
        <a:cs typeface="+mn-cs"/>
      </a:defRPr>
    </a:lvl7pPr>
    <a:lvl8pPr marL="3197744" algn="l" defTabSz="913642" rtl="0" eaLnBrk="1" latinLnBrk="0" hangingPunct="1">
      <a:defRPr sz="1200" kern="1200">
        <a:solidFill>
          <a:schemeClr val="tx1"/>
        </a:solidFill>
        <a:latin typeface="+mn-lt"/>
        <a:ea typeface="+mn-ea"/>
        <a:cs typeface="+mn-cs"/>
      </a:defRPr>
    </a:lvl8pPr>
    <a:lvl9pPr marL="3654567" algn="l" defTabSz="9136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pPr lvl="0"/>
            <a:r>
              <a:rPr lang="en-US">
                <a:latin typeface="Liberation Serif" pitchFamily="18"/>
              </a:rPr>
              <a:t>can in this way investigate dissipative mechanism of giant resonance: i.e. coupling to surface vibrations, or 2p2h excitiations?   Answer is in the scales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pPr lvl="0"/>
            <a:r>
              <a:rPr lang="en-US">
                <a:latin typeface="Liberation Serif" pitchFamily="18"/>
              </a:rPr>
              <a:t>Ames give sigma_a0/Sigma=0.35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130182"/>
          </a:xfrm>
        </p:spPr>
        <p:txBody>
          <a:bodyPr/>
          <a:lstStyle/>
          <a:p>
            <a:pPr lvl="0"/>
            <a:r>
              <a:rPr lang="en-US">
                <a:latin typeface="Liberation Sans" pitchFamily="18"/>
              </a:rPr>
              <a:t>And here is some results from the first experiment</a:t>
            </a:r>
          </a:p>
          <a:p>
            <a:pPr lvl="0"/>
            <a:r>
              <a:rPr lang="en-US">
                <a:latin typeface="Liberation Sans" pitchFamily="18"/>
              </a:rPr>
              <a:t>we did with CAKE.</a:t>
            </a:r>
          </a:p>
          <a:p>
            <a:pPr lvl="0"/>
            <a:endParaRPr lang="en-US">
              <a:latin typeface="Liberation Sans" pitchFamily="18"/>
            </a:endParaRPr>
          </a:p>
          <a:p>
            <a:pPr lvl="0"/>
            <a:r>
              <a:rPr lang="en-US">
                <a:latin typeface="Liberation Sans" pitchFamily="18"/>
              </a:rPr>
              <a:t>Keeping with the clustering theme, we looked at the 6</a:t>
            </a:r>
            <a:r>
              <a:rPr lang="en-US" baseline="30000">
                <a:latin typeface="Liberation Sans" pitchFamily="18"/>
              </a:rPr>
              <a:t>th</a:t>
            </a:r>
            <a:r>
              <a:rPr lang="en-US">
                <a:latin typeface="Liberation Sans" pitchFamily="18"/>
              </a:rPr>
              <a:t> 0+ state in 16O and will attempt to characterize  how it decays. This state is at the moment considered to be the candidate for a hoyle-like state in 16O</a:t>
            </a:r>
          </a:p>
          <a:p>
            <a:pPr lvl="0"/>
            <a:endParaRPr lang="en-US">
              <a:latin typeface="Liberation Sans" pitchFamily="18"/>
            </a:endParaRPr>
          </a:p>
          <a:p>
            <a:pPr lvl="0"/>
            <a:r>
              <a:rPr lang="en-US">
                <a:latin typeface="Liberation Sans" pitchFamily="18"/>
              </a:rPr>
              <a:t>We used a LiCO target, which while being complicated results in a rather featherless background for the 16O states</a:t>
            </a:r>
          </a:p>
          <a:p>
            <a:pPr lvl="0"/>
            <a:endParaRPr lang="en-US">
              <a:latin typeface="Liberation Sans" pitchFamily="18"/>
            </a:endParaRPr>
          </a:p>
          <a:p>
            <a:pPr lvl="0"/>
            <a:r>
              <a:rPr lang="en-US">
                <a:latin typeface="Liberation Sans" pitchFamily="18"/>
              </a:rPr>
              <a:t>You can clearly see the different decay loci in this</a:t>
            </a:r>
          </a:p>
          <a:p>
            <a:pPr lvl="0"/>
            <a:r>
              <a:rPr lang="en-US">
                <a:latin typeface="Liberation Sans" pitchFamily="18"/>
              </a:rPr>
              <a:t>2D scatterplot of the energies detected in CAKE</a:t>
            </a:r>
          </a:p>
          <a:p>
            <a:pPr lvl="0"/>
            <a:r>
              <a:rPr lang="en-US">
                <a:latin typeface="Liberation Sans" pitchFamily="18"/>
              </a:rPr>
              <a:t>and the excitation energies measured with the K600.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pPr lvl="0"/>
            <a:r>
              <a:rPr lang="en-US">
                <a:latin typeface="Liberation Sans" pitchFamily="18"/>
              </a:rPr>
              <a:t>While the resolution of the scatterplot may have you worried, it is because it is the sum of all decay angles. As you can see from this plot the bigger the theta the more target effects for the low energy recoil and decay particles comes into play</a:t>
            </a:r>
          </a:p>
          <a:p>
            <a:pPr lvl="0"/>
            <a:endParaRPr lang="en-US">
              <a:latin typeface="Liberation Sans" pitchFamily="18"/>
            </a:endParaRPr>
          </a:p>
          <a:p>
            <a:pPr lvl="0"/>
            <a:r>
              <a:rPr lang="en-US">
                <a:latin typeface="Liberation Sans" pitchFamily="18"/>
              </a:rPr>
              <a:t>The one dimensional plots shown are for the singles and the alpha-zero decay.  These were fitted to extract the strenght of the relevant states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819" indent="0" algn="ctr">
              <a:buNone/>
              <a:defRPr>
                <a:solidFill>
                  <a:schemeClr val="tx1">
                    <a:tint val="75000"/>
                  </a:schemeClr>
                </a:solidFill>
              </a:defRPr>
            </a:lvl2pPr>
            <a:lvl3pPr marL="913642" indent="0" algn="ctr">
              <a:buNone/>
              <a:defRPr>
                <a:solidFill>
                  <a:schemeClr val="tx1">
                    <a:tint val="75000"/>
                  </a:schemeClr>
                </a:solidFill>
              </a:defRPr>
            </a:lvl3pPr>
            <a:lvl4pPr marL="1370464" indent="0" algn="ctr">
              <a:buNone/>
              <a:defRPr>
                <a:solidFill>
                  <a:schemeClr val="tx1">
                    <a:tint val="75000"/>
                  </a:schemeClr>
                </a:solidFill>
              </a:defRPr>
            </a:lvl4pPr>
            <a:lvl5pPr marL="1827283" indent="0" algn="ctr">
              <a:buNone/>
              <a:defRPr>
                <a:solidFill>
                  <a:schemeClr val="tx1">
                    <a:tint val="75000"/>
                  </a:schemeClr>
                </a:solidFill>
              </a:defRPr>
            </a:lvl5pPr>
            <a:lvl6pPr marL="2284105" indent="0" algn="ctr">
              <a:buNone/>
              <a:defRPr>
                <a:solidFill>
                  <a:schemeClr val="tx1">
                    <a:tint val="75000"/>
                  </a:schemeClr>
                </a:solidFill>
              </a:defRPr>
            </a:lvl6pPr>
            <a:lvl7pPr marL="2740926" indent="0" algn="ctr">
              <a:buNone/>
              <a:defRPr>
                <a:solidFill>
                  <a:schemeClr val="tx1">
                    <a:tint val="75000"/>
                  </a:schemeClr>
                </a:solidFill>
              </a:defRPr>
            </a:lvl7pPr>
            <a:lvl8pPr marL="3197744" indent="0" algn="ctr">
              <a:buNone/>
              <a:defRPr>
                <a:solidFill>
                  <a:schemeClr val="tx1">
                    <a:tint val="75000"/>
                  </a:schemeClr>
                </a:solidFill>
              </a:defRPr>
            </a:lvl8pPr>
            <a:lvl9pPr marL="36545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pPr/>
              <a:t>‹#›</a:t>
            </a:fld>
            <a:endParaRPr lang="en-US"/>
          </a:p>
        </p:txBody>
      </p:sp>
    </p:spTree>
    <p:extLst>
      <p:ext uri="{BB962C8B-B14F-4D97-AF65-F5344CB8AC3E}">
        <p14:creationId xmlns:p14="http://schemas.microsoft.com/office/powerpoint/2010/main" xmlns="" val="115570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pPr/>
              <a:t>‹#›</a:t>
            </a:fld>
            <a:endParaRPr lang="en-US"/>
          </a:p>
        </p:txBody>
      </p:sp>
    </p:spTree>
    <p:extLst>
      <p:ext uri="{BB962C8B-B14F-4D97-AF65-F5344CB8AC3E}">
        <p14:creationId xmlns:p14="http://schemas.microsoft.com/office/powerpoint/2010/main" xmlns="" val="34995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pPr/>
              <a:t>‹#›</a:t>
            </a:fld>
            <a:endParaRPr lang="en-US"/>
          </a:p>
        </p:txBody>
      </p:sp>
    </p:spTree>
    <p:extLst>
      <p:ext uri="{BB962C8B-B14F-4D97-AF65-F5344CB8AC3E}">
        <p14:creationId xmlns:p14="http://schemas.microsoft.com/office/powerpoint/2010/main" xmlns="" val="2838873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solidFill>
                  <a:schemeClr val="tx1">
                    <a:tint val="75000"/>
                  </a:schemeClr>
                </a:solidFill>
              </a:defRPr>
            </a:lvl1pPr>
            <a:lvl2pPr marL="414382" indent="0" algn="ctr">
              <a:buNone/>
              <a:defRPr>
                <a:solidFill>
                  <a:schemeClr val="tx1">
                    <a:tint val="75000"/>
                  </a:schemeClr>
                </a:solidFill>
              </a:defRPr>
            </a:lvl2pPr>
            <a:lvl3pPr marL="828764" indent="0" algn="ctr">
              <a:buNone/>
              <a:defRPr>
                <a:solidFill>
                  <a:schemeClr val="tx1">
                    <a:tint val="75000"/>
                  </a:schemeClr>
                </a:solidFill>
              </a:defRPr>
            </a:lvl3pPr>
            <a:lvl4pPr marL="1243146" indent="0" algn="ctr">
              <a:buNone/>
              <a:defRPr>
                <a:solidFill>
                  <a:schemeClr val="tx1">
                    <a:tint val="75000"/>
                  </a:schemeClr>
                </a:solidFill>
              </a:defRPr>
            </a:lvl4pPr>
            <a:lvl5pPr marL="1657528" indent="0" algn="ctr">
              <a:buNone/>
              <a:defRPr>
                <a:solidFill>
                  <a:schemeClr val="tx1">
                    <a:tint val="75000"/>
                  </a:schemeClr>
                </a:solidFill>
              </a:defRPr>
            </a:lvl5pPr>
            <a:lvl6pPr marL="2071911" indent="0" algn="ctr">
              <a:buNone/>
              <a:defRPr>
                <a:solidFill>
                  <a:schemeClr val="tx1">
                    <a:tint val="75000"/>
                  </a:schemeClr>
                </a:solidFill>
              </a:defRPr>
            </a:lvl6pPr>
            <a:lvl7pPr marL="2486294" indent="0" algn="ctr">
              <a:buNone/>
              <a:defRPr>
                <a:solidFill>
                  <a:schemeClr val="tx1">
                    <a:tint val="75000"/>
                  </a:schemeClr>
                </a:solidFill>
              </a:defRPr>
            </a:lvl7pPr>
            <a:lvl8pPr marL="2900676" indent="0" algn="ctr">
              <a:buNone/>
              <a:defRPr>
                <a:solidFill>
                  <a:schemeClr val="tx1">
                    <a:tint val="75000"/>
                  </a:schemeClr>
                </a:solidFill>
              </a:defRPr>
            </a:lvl8pPr>
            <a:lvl9pPr marL="33150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6E4461A8-0F11-47F9-A6CA-6EAD14C63974}"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xmlns="" val="6057230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E271EF64-8C31-4171-8E93-B443800BBBC9}"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xmlns="" val="35723862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71"/>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solidFill>
                  <a:schemeClr val="tx1">
                    <a:tint val="75000"/>
                  </a:schemeClr>
                </a:solidFill>
              </a:defRPr>
            </a:lvl1pPr>
            <a:lvl2pPr marL="414382" indent="0">
              <a:buNone/>
              <a:defRPr sz="1600">
                <a:solidFill>
                  <a:schemeClr val="tx1">
                    <a:tint val="75000"/>
                  </a:schemeClr>
                </a:solidFill>
              </a:defRPr>
            </a:lvl2pPr>
            <a:lvl3pPr marL="828764" indent="0">
              <a:buNone/>
              <a:defRPr sz="1500">
                <a:solidFill>
                  <a:schemeClr val="tx1">
                    <a:tint val="75000"/>
                  </a:schemeClr>
                </a:solidFill>
              </a:defRPr>
            </a:lvl3pPr>
            <a:lvl4pPr marL="1243146" indent="0">
              <a:buNone/>
              <a:defRPr sz="1300">
                <a:solidFill>
                  <a:schemeClr val="tx1">
                    <a:tint val="75000"/>
                  </a:schemeClr>
                </a:solidFill>
              </a:defRPr>
            </a:lvl4pPr>
            <a:lvl5pPr marL="1657528" indent="0">
              <a:buNone/>
              <a:defRPr sz="1300">
                <a:solidFill>
                  <a:schemeClr val="tx1">
                    <a:tint val="75000"/>
                  </a:schemeClr>
                </a:solidFill>
              </a:defRPr>
            </a:lvl5pPr>
            <a:lvl6pPr marL="2071911" indent="0">
              <a:buNone/>
              <a:defRPr sz="1300">
                <a:solidFill>
                  <a:schemeClr val="tx1">
                    <a:tint val="75000"/>
                  </a:schemeClr>
                </a:solidFill>
              </a:defRPr>
            </a:lvl6pPr>
            <a:lvl7pPr marL="2486294" indent="0">
              <a:buNone/>
              <a:defRPr sz="1300">
                <a:solidFill>
                  <a:schemeClr val="tx1">
                    <a:tint val="75000"/>
                  </a:schemeClr>
                </a:solidFill>
              </a:defRPr>
            </a:lvl7pPr>
            <a:lvl8pPr marL="2900676" indent="0">
              <a:buNone/>
              <a:defRPr sz="1300">
                <a:solidFill>
                  <a:schemeClr val="tx1">
                    <a:tint val="75000"/>
                  </a:schemeClr>
                </a:solidFill>
              </a:defRPr>
            </a:lvl8pPr>
            <a:lvl9pPr marL="3315059"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2BA0E5E6-3D75-4ADB-9E22-C364FA6E574A}"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xmlns="" val="21083693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31"/>
            <a:ext cx="4044960" cy="397769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680" y="1604331"/>
            <a:ext cx="4046400" cy="397769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3B74713A-A73B-4F7C-BDCD-32657EE4A11F}"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xmlns="" val="15847797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8"/>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382" indent="0">
              <a:buNone/>
              <a:defRPr sz="1800" b="1"/>
            </a:lvl2pPr>
            <a:lvl3pPr marL="828764" indent="0">
              <a:buNone/>
              <a:defRPr sz="1600" b="1"/>
            </a:lvl3pPr>
            <a:lvl4pPr marL="1243146" indent="0">
              <a:buNone/>
              <a:defRPr sz="1500" b="1"/>
            </a:lvl4pPr>
            <a:lvl5pPr marL="1657528" indent="0">
              <a:buNone/>
              <a:defRPr sz="1500" b="1"/>
            </a:lvl5pPr>
            <a:lvl6pPr marL="2071911" indent="0">
              <a:buNone/>
              <a:defRPr sz="1500" b="1"/>
            </a:lvl6pPr>
            <a:lvl7pPr marL="2486294" indent="0">
              <a:buNone/>
              <a:defRPr sz="1500" b="1"/>
            </a:lvl7pPr>
            <a:lvl8pPr marL="2900676" indent="0">
              <a:buNone/>
              <a:defRPr sz="1500" b="1"/>
            </a:lvl8pPr>
            <a:lvl9pPr marL="331505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382" indent="0">
              <a:buNone/>
              <a:defRPr sz="1800" b="1"/>
            </a:lvl2pPr>
            <a:lvl3pPr marL="828764" indent="0">
              <a:buNone/>
              <a:defRPr sz="1600" b="1"/>
            </a:lvl3pPr>
            <a:lvl4pPr marL="1243146" indent="0">
              <a:buNone/>
              <a:defRPr sz="1500" b="1"/>
            </a:lvl4pPr>
            <a:lvl5pPr marL="1657528" indent="0">
              <a:buNone/>
              <a:defRPr sz="1500" b="1"/>
            </a:lvl5pPr>
            <a:lvl6pPr marL="2071911" indent="0">
              <a:buNone/>
              <a:defRPr sz="1500" b="1"/>
            </a:lvl6pPr>
            <a:lvl7pPr marL="2486294" indent="0">
              <a:buNone/>
              <a:defRPr sz="1500" b="1"/>
            </a:lvl7pPr>
            <a:lvl8pPr marL="2900676" indent="0">
              <a:buNone/>
              <a:defRPr sz="1500" b="1"/>
            </a:lvl8pPr>
            <a:lvl9pPr marL="331505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a:solidFill>
                <a:prstClr val="black"/>
              </a:solidFill>
            </a:endParaRPr>
          </a:p>
        </p:txBody>
      </p:sp>
      <p:sp>
        <p:nvSpPr>
          <p:cNvPr id="8" name="Footer Placeholder 7"/>
          <p:cNvSpPr>
            <a:spLocks noGrp="1"/>
          </p:cNvSpPr>
          <p:nvPr>
            <p:ph type="ftr" sz="quarter" idx="11"/>
          </p:nvPr>
        </p:nvSpPr>
        <p:spPr/>
        <p:txBody>
          <a:bodyPr/>
          <a:lstStyle/>
          <a:p>
            <a:endParaRPr>
              <a:solidFill>
                <a:prstClr val="black"/>
              </a:solidFill>
            </a:endParaRPr>
          </a:p>
        </p:txBody>
      </p:sp>
      <p:sp>
        <p:nvSpPr>
          <p:cNvPr id="9" name="Slide Number Placeholder 8"/>
          <p:cNvSpPr>
            <a:spLocks noGrp="1"/>
          </p:cNvSpPr>
          <p:nvPr>
            <p:ph type="sldNum" sz="quarter" idx="12"/>
          </p:nvPr>
        </p:nvSpPr>
        <p:spPr/>
        <p:txBody>
          <a:bodyPr/>
          <a:lstStyle/>
          <a:p>
            <a:fld id="{35EC20FD-9A70-4E86-BCEC-E268CFA87D5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xmlns="" val="14502665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a:solidFill>
                <a:prstClr val="black"/>
              </a:solidFill>
            </a:endParaRPr>
          </a:p>
        </p:txBody>
      </p:sp>
      <p:sp>
        <p:nvSpPr>
          <p:cNvPr id="4" name="Footer Placeholder 3"/>
          <p:cNvSpPr>
            <a:spLocks noGrp="1"/>
          </p:cNvSpPr>
          <p:nvPr>
            <p:ph type="ftr" sz="quarter" idx="11"/>
          </p:nvPr>
        </p:nvSpPr>
        <p:spPr/>
        <p:txBody>
          <a:bodyPr/>
          <a:lstStyle/>
          <a:p>
            <a:endParaRPr>
              <a:solidFill>
                <a:prstClr val="black"/>
              </a:solidFill>
            </a:endParaRPr>
          </a:p>
        </p:txBody>
      </p:sp>
      <p:sp>
        <p:nvSpPr>
          <p:cNvPr id="5" name="Slide Number Placeholder 4"/>
          <p:cNvSpPr>
            <a:spLocks noGrp="1"/>
          </p:cNvSpPr>
          <p:nvPr>
            <p:ph type="sldNum" sz="quarter" idx="12"/>
          </p:nvPr>
        </p:nvSpPr>
        <p:spPr/>
        <p:txBody>
          <a:bodyPr/>
          <a:lstStyle/>
          <a:p>
            <a:fld id="{5A10B137-7FE6-4A1F-8C46-17F2A2FD0FFA}"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xmlns="" val="33684742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solidFill>
                <a:prstClr val="black"/>
              </a:solidFill>
            </a:endParaRPr>
          </a:p>
        </p:txBody>
      </p:sp>
      <p:sp>
        <p:nvSpPr>
          <p:cNvPr id="3" name="Footer Placeholder 2"/>
          <p:cNvSpPr>
            <a:spLocks noGrp="1"/>
          </p:cNvSpPr>
          <p:nvPr>
            <p:ph type="ftr" sz="quarter" idx="11"/>
          </p:nvPr>
        </p:nvSpPr>
        <p:spPr/>
        <p:txBody>
          <a:bodyPr/>
          <a:lstStyle/>
          <a:p>
            <a:endParaRPr>
              <a:solidFill>
                <a:prstClr val="black"/>
              </a:solidFill>
            </a:endParaRPr>
          </a:p>
        </p:txBody>
      </p:sp>
      <p:sp>
        <p:nvSpPr>
          <p:cNvPr id="4" name="Slide Number Placeholder 3"/>
          <p:cNvSpPr>
            <a:spLocks noGrp="1"/>
          </p:cNvSpPr>
          <p:nvPr>
            <p:ph type="sldNum" sz="quarter" idx="12"/>
          </p:nvPr>
        </p:nvSpPr>
        <p:spPr/>
        <p:txBody>
          <a:bodyPr/>
          <a:lstStyle/>
          <a:p>
            <a:fld id="{D8B43192-33CF-4E22-8858-6B86DB3A2AF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xmlns="" val="11555195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9"/>
            <a:ext cx="3008160" cy="4692013"/>
          </a:xfrm>
        </p:spPr>
        <p:txBody>
          <a:bodyPr/>
          <a:lstStyle>
            <a:lvl1pPr marL="0" indent="0">
              <a:buNone/>
              <a:defRPr sz="1300"/>
            </a:lvl1pPr>
            <a:lvl2pPr marL="414382" indent="0">
              <a:buNone/>
              <a:defRPr sz="1100"/>
            </a:lvl2pPr>
            <a:lvl3pPr marL="828764" indent="0">
              <a:buNone/>
              <a:defRPr sz="900"/>
            </a:lvl3pPr>
            <a:lvl4pPr marL="1243146" indent="0">
              <a:buNone/>
              <a:defRPr sz="800"/>
            </a:lvl4pPr>
            <a:lvl5pPr marL="1657528" indent="0">
              <a:buNone/>
              <a:defRPr sz="800"/>
            </a:lvl5pPr>
            <a:lvl6pPr marL="2071911" indent="0">
              <a:buNone/>
              <a:defRPr sz="800"/>
            </a:lvl6pPr>
            <a:lvl7pPr marL="2486294" indent="0">
              <a:buNone/>
              <a:defRPr sz="800"/>
            </a:lvl7pPr>
            <a:lvl8pPr marL="2900676" indent="0">
              <a:buNone/>
              <a:defRPr sz="800"/>
            </a:lvl8pPr>
            <a:lvl9pPr marL="3315059"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3E5A2735-4FEC-4BDF-BD61-E7C76287F943}"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xmlns="" val="3881104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pPr/>
              <a:t>‹#›</a:t>
            </a:fld>
            <a:endParaRPr lang="en-US"/>
          </a:p>
        </p:txBody>
      </p:sp>
    </p:spTree>
    <p:extLst>
      <p:ext uri="{BB962C8B-B14F-4D97-AF65-F5344CB8AC3E}">
        <p14:creationId xmlns:p14="http://schemas.microsoft.com/office/powerpoint/2010/main" xmlns="" val="2066261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382" indent="0">
              <a:buNone/>
              <a:defRPr sz="2500"/>
            </a:lvl2pPr>
            <a:lvl3pPr marL="828764" indent="0">
              <a:buNone/>
              <a:defRPr sz="2200"/>
            </a:lvl3pPr>
            <a:lvl4pPr marL="1243146" indent="0">
              <a:buNone/>
              <a:defRPr sz="1800"/>
            </a:lvl4pPr>
            <a:lvl5pPr marL="1657528" indent="0">
              <a:buNone/>
              <a:defRPr sz="1800"/>
            </a:lvl5pPr>
            <a:lvl6pPr marL="2071911" indent="0">
              <a:buNone/>
              <a:defRPr sz="1800"/>
            </a:lvl6pPr>
            <a:lvl7pPr marL="2486294" indent="0">
              <a:buNone/>
              <a:defRPr sz="1800"/>
            </a:lvl7pPr>
            <a:lvl8pPr marL="2900676" indent="0">
              <a:buNone/>
              <a:defRPr sz="1800"/>
            </a:lvl8pPr>
            <a:lvl9pPr marL="3315059"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382" indent="0">
              <a:buNone/>
              <a:defRPr sz="1100"/>
            </a:lvl2pPr>
            <a:lvl3pPr marL="828764" indent="0">
              <a:buNone/>
              <a:defRPr sz="900"/>
            </a:lvl3pPr>
            <a:lvl4pPr marL="1243146" indent="0">
              <a:buNone/>
              <a:defRPr sz="800"/>
            </a:lvl4pPr>
            <a:lvl5pPr marL="1657528" indent="0">
              <a:buNone/>
              <a:defRPr sz="800"/>
            </a:lvl5pPr>
            <a:lvl6pPr marL="2071911" indent="0">
              <a:buNone/>
              <a:defRPr sz="800"/>
            </a:lvl6pPr>
            <a:lvl7pPr marL="2486294" indent="0">
              <a:buNone/>
              <a:defRPr sz="800"/>
            </a:lvl7pPr>
            <a:lvl8pPr marL="2900676" indent="0">
              <a:buNone/>
              <a:defRPr sz="800"/>
            </a:lvl8pPr>
            <a:lvl9pPr marL="3315059"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E8BC35D4-B0A9-4F46-86F4-ECB42E55DF0F}"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xmlns="" val="9356971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A8AA06EA-2534-4F59-9826-12EE33E749AF}"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xmlns="" val="10787725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60" y="273637"/>
            <a:ext cx="2056320" cy="530839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0" y="273637"/>
            <a:ext cx="6035040" cy="53083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D78C74CA-CC3C-4641-BE88-635743AE5E69}"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xmlns="" val="18717594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819" indent="0">
              <a:buNone/>
              <a:defRPr sz="1800">
                <a:solidFill>
                  <a:schemeClr val="tx1">
                    <a:tint val="75000"/>
                  </a:schemeClr>
                </a:solidFill>
              </a:defRPr>
            </a:lvl2pPr>
            <a:lvl3pPr marL="913642" indent="0">
              <a:buNone/>
              <a:defRPr sz="1600">
                <a:solidFill>
                  <a:schemeClr val="tx1">
                    <a:tint val="75000"/>
                  </a:schemeClr>
                </a:solidFill>
              </a:defRPr>
            </a:lvl3pPr>
            <a:lvl4pPr marL="1370464" indent="0">
              <a:buNone/>
              <a:defRPr sz="1400">
                <a:solidFill>
                  <a:schemeClr val="tx1">
                    <a:tint val="75000"/>
                  </a:schemeClr>
                </a:solidFill>
              </a:defRPr>
            </a:lvl4pPr>
            <a:lvl5pPr marL="1827283" indent="0">
              <a:buNone/>
              <a:defRPr sz="1400">
                <a:solidFill>
                  <a:schemeClr val="tx1">
                    <a:tint val="75000"/>
                  </a:schemeClr>
                </a:solidFill>
              </a:defRPr>
            </a:lvl5pPr>
            <a:lvl6pPr marL="2284105" indent="0">
              <a:buNone/>
              <a:defRPr sz="1400">
                <a:solidFill>
                  <a:schemeClr val="tx1">
                    <a:tint val="75000"/>
                  </a:schemeClr>
                </a:solidFill>
              </a:defRPr>
            </a:lvl6pPr>
            <a:lvl7pPr marL="2740926" indent="0">
              <a:buNone/>
              <a:defRPr sz="1400">
                <a:solidFill>
                  <a:schemeClr val="tx1">
                    <a:tint val="75000"/>
                  </a:schemeClr>
                </a:solidFill>
              </a:defRPr>
            </a:lvl7pPr>
            <a:lvl8pPr marL="3197744" indent="0">
              <a:buNone/>
              <a:defRPr sz="1400">
                <a:solidFill>
                  <a:schemeClr val="tx1">
                    <a:tint val="75000"/>
                  </a:schemeClr>
                </a:solidFill>
              </a:defRPr>
            </a:lvl8pPr>
            <a:lvl9pPr marL="365456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0A061-CD05-4DD2-BD6C-C0A6E7B7931E}"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pPr/>
              <a:t>‹#›</a:t>
            </a:fld>
            <a:endParaRPr lang="en-US"/>
          </a:p>
        </p:txBody>
      </p:sp>
    </p:spTree>
    <p:extLst>
      <p:ext uri="{BB962C8B-B14F-4D97-AF65-F5344CB8AC3E}">
        <p14:creationId xmlns:p14="http://schemas.microsoft.com/office/powerpoint/2010/main" xmlns="" val="267229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10A061-CD05-4DD2-BD6C-C0A6E7B7931E}"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80127-2E4F-4720-A546-49D7111EBC0C}" type="slidenum">
              <a:rPr lang="en-US" smtClean="0"/>
              <a:pPr/>
              <a:t>‹#›</a:t>
            </a:fld>
            <a:endParaRPr lang="en-US"/>
          </a:p>
        </p:txBody>
      </p:sp>
    </p:spTree>
    <p:extLst>
      <p:ext uri="{BB962C8B-B14F-4D97-AF65-F5344CB8AC3E}">
        <p14:creationId xmlns:p14="http://schemas.microsoft.com/office/powerpoint/2010/main" xmlns="" val="139659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10A061-CD05-4DD2-BD6C-C0A6E7B7931E}" type="datetimeFigureOut">
              <a:rPr lang="en-US" smtClean="0"/>
              <a:pPr/>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80127-2E4F-4720-A546-49D7111EBC0C}" type="slidenum">
              <a:rPr lang="en-US" smtClean="0"/>
              <a:pPr/>
              <a:t>‹#›</a:t>
            </a:fld>
            <a:endParaRPr lang="en-US"/>
          </a:p>
        </p:txBody>
      </p:sp>
    </p:spTree>
    <p:extLst>
      <p:ext uri="{BB962C8B-B14F-4D97-AF65-F5344CB8AC3E}">
        <p14:creationId xmlns:p14="http://schemas.microsoft.com/office/powerpoint/2010/main" xmlns="" val="405747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10A061-CD05-4DD2-BD6C-C0A6E7B7931E}" type="datetimeFigureOut">
              <a:rPr lang="en-US" smtClean="0"/>
              <a:pPr/>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80127-2E4F-4720-A546-49D7111EBC0C}" type="slidenum">
              <a:rPr lang="en-US" smtClean="0"/>
              <a:pPr/>
              <a:t>‹#›</a:t>
            </a:fld>
            <a:endParaRPr lang="en-US"/>
          </a:p>
        </p:txBody>
      </p:sp>
    </p:spTree>
    <p:extLst>
      <p:ext uri="{BB962C8B-B14F-4D97-AF65-F5344CB8AC3E}">
        <p14:creationId xmlns:p14="http://schemas.microsoft.com/office/powerpoint/2010/main" xmlns="" val="350172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0A061-CD05-4DD2-BD6C-C0A6E7B7931E}" type="datetimeFigureOut">
              <a:rPr lang="en-US" smtClean="0"/>
              <a:pPr/>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80127-2E4F-4720-A546-49D7111EBC0C}" type="slidenum">
              <a:rPr lang="en-US" smtClean="0"/>
              <a:pPr/>
              <a:t>‹#›</a:t>
            </a:fld>
            <a:endParaRPr lang="en-US"/>
          </a:p>
        </p:txBody>
      </p:sp>
    </p:spTree>
    <p:extLst>
      <p:ext uri="{BB962C8B-B14F-4D97-AF65-F5344CB8AC3E}">
        <p14:creationId xmlns:p14="http://schemas.microsoft.com/office/powerpoint/2010/main" xmlns="" val="171085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0A061-CD05-4DD2-BD6C-C0A6E7B7931E}"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80127-2E4F-4720-A546-49D7111EBC0C}" type="slidenum">
              <a:rPr lang="en-US" smtClean="0"/>
              <a:pPr/>
              <a:t>‹#›</a:t>
            </a:fld>
            <a:endParaRPr lang="en-US"/>
          </a:p>
        </p:txBody>
      </p:sp>
    </p:spTree>
    <p:extLst>
      <p:ext uri="{BB962C8B-B14F-4D97-AF65-F5344CB8AC3E}">
        <p14:creationId xmlns:p14="http://schemas.microsoft.com/office/powerpoint/2010/main" xmlns="" val="204158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19" indent="0">
              <a:buNone/>
              <a:defRPr sz="2800"/>
            </a:lvl2pPr>
            <a:lvl3pPr marL="913642" indent="0">
              <a:buNone/>
              <a:defRPr sz="2400"/>
            </a:lvl3pPr>
            <a:lvl4pPr marL="1370464" indent="0">
              <a:buNone/>
              <a:defRPr sz="2000"/>
            </a:lvl4pPr>
            <a:lvl5pPr marL="1827283" indent="0">
              <a:buNone/>
              <a:defRPr sz="2000"/>
            </a:lvl5pPr>
            <a:lvl6pPr marL="2284105" indent="0">
              <a:buNone/>
              <a:defRPr sz="2000"/>
            </a:lvl6pPr>
            <a:lvl7pPr marL="2740926" indent="0">
              <a:buNone/>
              <a:defRPr sz="2000"/>
            </a:lvl7pPr>
            <a:lvl8pPr marL="3197744" indent="0">
              <a:buNone/>
              <a:defRPr sz="2000"/>
            </a:lvl8pPr>
            <a:lvl9pPr marL="365456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0A061-CD05-4DD2-BD6C-C0A6E7B7931E}"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80127-2E4F-4720-A546-49D7111EBC0C}" type="slidenum">
              <a:rPr lang="en-US" smtClean="0"/>
              <a:pPr/>
              <a:t>‹#›</a:t>
            </a:fld>
            <a:endParaRPr lang="en-US"/>
          </a:p>
        </p:txBody>
      </p:sp>
    </p:spTree>
    <p:extLst>
      <p:ext uri="{BB962C8B-B14F-4D97-AF65-F5344CB8AC3E}">
        <p14:creationId xmlns:p14="http://schemas.microsoft.com/office/powerpoint/2010/main" xmlns="" val="215948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60" tIns="45682" rIns="91360"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360" tIns="45682" rIns="91360"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360" tIns="45682" rIns="91360" bIns="45682" rtlCol="0" anchor="ctr"/>
          <a:lstStyle>
            <a:lvl1pPr algn="l">
              <a:defRPr sz="1200">
                <a:solidFill>
                  <a:schemeClr val="tx1">
                    <a:tint val="75000"/>
                  </a:schemeClr>
                </a:solidFill>
              </a:defRPr>
            </a:lvl1pPr>
          </a:lstStyle>
          <a:p>
            <a:fld id="{5110A061-CD05-4DD2-BD6C-C0A6E7B7931E}" type="datetimeFigureOut">
              <a:rPr lang="en-US" smtClean="0"/>
              <a:pPr/>
              <a:t>11/19/2015</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360" tIns="45682" rIns="91360" bIns="45682"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360" tIns="45682" rIns="91360" bIns="45682" rtlCol="0" anchor="ctr"/>
          <a:lstStyle>
            <a:lvl1pPr algn="r">
              <a:defRPr sz="1200">
                <a:solidFill>
                  <a:schemeClr val="tx1">
                    <a:tint val="75000"/>
                  </a:schemeClr>
                </a:solidFill>
              </a:defRPr>
            </a:lvl1pPr>
          </a:lstStyle>
          <a:p>
            <a:fld id="{A8380127-2E4F-4720-A546-49D7111EBC0C}" type="slidenum">
              <a:rPr lang="en-US" smtClean="0"/>
              <a:pPr/>
              <a:t>‹#›</a:t>
            </a:fld>
            <a:endParaRPr lang="en-US"/>
          </a:p>
        </p:txBody>
      </p:sp>
    </p:spTree>
    <p:extLst>
      <p:ext uri="{BB962C8B-B14F-4D97-AF65-F5344CB8AC3E}">
        <p14:creationId xmlns:p14="http://schemas.microsoft.com/office/powerpoint/2010/main" xmlns="" val="3932197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642" rtl="0" eaLnBrk="1" latinLnBrk="0" hangingPunct="1">
        <a:spcBef>
          <a:spcPct val="0"/>
        </a:spcBef>
        <a:buNone/>
        <a:defRPr sz="4400" kern="1200">
          <a:solidFill>
            <a:schemeClr val="tx1"/>
          </a:solidFill>
          <a:latin typeface="+mj-lt"/>
          <a:ea typeface="+mj-ea"/>
          <a:cs typeface="+mj-cs"/>
        </a:defRPr>
      </a:lvl1pPr>
    </p:titleStyle>
    <p:bodyStyle>
      <a:lvl1pPr marL="342615" indent="-342615" algn="l" defTabSz="9136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34" indent="-285512" algn="l" defTabSz="9136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54" indent="-228411" algn="l" defTabSz="9136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874"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695"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16"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37"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58"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78" indent="-228411" algn="l" defTabSz="9136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2" rtl="0" eaLnBrk="1" latinLnBrk="0" hangingPunct="1">
        <a:defRPr sz="1800" kern="1200">
          <a:solidFill>
            <a:schemeClr val="tx1"/>
          </a:solidFill>
          <a:latin typeface="+mn-lt"/>
          <a:ea typeface="+mn-ea"/>
          <a:cs typeface="+mn-cs"/>
        </a:defRPr>
      </a:lvl1pPr>
      <a:lvl2pPr marL="456819" algn="l" defTabSz="913642" rtl="0" eaLnBrk="1" latinLnBrk="0" hangingPunct="1">
        <a:defRPr sz="1800" kern="1200">
          <a:solidFill>
            <a:schemeClr val="tx1"/>
          </a:solidFill>
          <a:latin typeface="+mn-lt"/>
          <a:ea typeface="+mn-ea"/>
          <a:cs typeface="+mn-cs"/>
        </a:defRPr>
      </a:lvl2pPr>
      <a:lvl3pPr marL="913642" algn="l" defTabSz="913642" rtl="0" eaLnBrk="1" latinLnBrk="0" hangingPunct="1">
        <a:defRPr sz="1800" kern="1200">
          <a:solidFill>
            <a:schemeClr val="tx1"/>
          </a:solidFill>
          <a:latin typeface="+mn-lt"/>
          <a:ea typeface="+mn-ea"/>
          <a:cs typeface="+mn-cs"/>
        </a:defRPr>
      </a:lvl3pPr>
      <a:lvl4pPr marL="1370464" algn="l" defTabSz="913642" rtl="0" eaLnBrk="1" latinLnBrk="0" hangingPunct="1">
        <a:defRPr sz="1800" kern="1200">
          <a:solidFill>
            <a:schemeClr val="tx1"/>
          </a:solidFill>
          <a:latin typeface="+mn-lt"/>
          <a:ea typeface="+mn-ea"/>
          <a:cs typeface="+mn-cs"/>
        </a:defRPr>
      </a:lvl4pPr>
      <a:lvl5pPr marL="1827283" algn="l" defTabSz="913642" rtl="0" eaLnBrk="1" latinLnBrk="0" hangingPunct="1">
        <a:defRPr sz="1800" kern="1200">
          <a:solidFill>
            <a:schemeClr val="tx1"/>
          </a:solidFill>
          <a:latin typeface="+mn-lt"/>
          <a:ea typeface="+mn-ea"/>
          <a:cs typeface="+mn-cs"/>
        </a:defRPr>
      </a:lvl5pPr>
      <a:lvl6pPr marL="2284105" algn="l" defTabSz="913642" rtl="0" eaLnBrk="1" latinLnBrk="0" hangingPunct="1">
        <a:defRPr sz="1800" kern="1200">
          <a:solidFill>
            <a:schemeClr val="tx1"/>
          </a:solidFill>
          <a:latin typeface="+mn-lt"/>
          <a:ea typeface="+mn-ea"/>
          <a:cs typeface="+mn-cs"/>
        </a:defRPr>
      </a:lvl6pPr>
      <a:lvl7pPr marL="2740926" algn="l" defTabSz="913642" rtl="0" eaLnBrk="1" latinLnBrk="0" hangingPunct="1">
        <a:defRPr sz="1800" kern="1200">
          <a:solidFill>
            <a:schemeClr val="tx1"/>
          </a:solidFill>
          <a:latin typeface="+mn-lt"/>
          <a:ea typeface="+mn-ea"/>
          <a:cs typeface="+mn-cs"/>
        </a:defRPr>
      </a:lvl7pPr>
      <a:lvl8pPr marL="3197744" algn="l" defTabSz="913642" rtl="0" eaLnBrk="1" latinLnBrk="0" hangingPunct="1">
        <a:defRPr sz="1800" kern="1200">
          <a:solidFill>
            <a:schemeClr val="tx1"/>
          </a:solidFill>
          <a:latin typeface="+mn-lt"/>
          <a:ea typeface="+mn-ea"/>
          <a:cs typeface="+mn-cs"/>
        </a:defRPr>
      </a:lvl8pPr>
      <a:lvl9pPr marL="3654567" algn="l" defTabSz="9136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174" y="273355"/>
            <a:ext cx="8228763" cy="1145009"/>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1"/>
          </p:nvPr>
        </p:nvSpPr>
        <p:spPr>
          <a:xfrm>
            <a:off x="457174" y="1604846"/>
            <a:ext cx="8228763" cy="3977811"/>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en-US" sz="3200" b="0" i="0" u="none" strike="noStrike" kern="1200">
                <a:ln>
                  <a:noFill/>
                </a:ln>
              </a:defRPr>
            </a:defPPr>
            <a:lvl1pPr marL="432000" lvl="0" indent="-324000">
              <a:spcBef>
                <a:spcPts val="0"/>
              </a:spcBef>
              <a:spcAft>
                <a:spcPts val="1417"/>
              </a:spcAft>
              <a:buSzPct val="45000"/>
              <a:buFont typeface="StarSymbol"/>
              <a:buChar char="●"/>
              <a:defRPr lang="en-US" sz="3200" b="0" i="0" u="none" strike="noStrike" kern="1200">
                <a:ln>
                  <a:noFill/>
                </a:ln>
              </a:defRPr>
            </a:lvl1pPr>
            <a:lvl2pPr marL="864000" lvl="1" indent="-324000">
              <a:spcBef>
                <a:spcPts val="0"/>
              </a:spcBef>
              <a:spcAft>
                <a:spcPts val="1134"/>
              </a:spcAft>
              <a:buSzPct val="45000"/>
              <a:buFont typeface="StarSymbol"/>
              <a:buChar char="●"/>
              <a:defRPr lang="en-US" sz="2800" b="0" i="0" u="none" strike="noStrike" kern="1200">
                <a:ln>
                  <a:noFill/>
                </a:ln>
              </a:defRPr>
            </a:lvl2pPr>
            <a:lvl3pPr marL="1295999" lvl="2" indent="-288000">
              <a:spcBef>
                <a:spcPts val="0"/>
              </a:spcBef>
              <a:spcAft>
                <a:spcPts val="850"/>
              </a:spcAft>
              <a:buSzPct val="75000"/>
              <a:buFont typeface="StarSymbol"/>
              <a:buChar char="–"/>
              <a:defRPr lang="en-US" sz="2400" b="0" i="0" u="none" strike="noStrike" kern="1200">
                <a:ln>
                  <a:noFill/>
                </a:ln>
              </a:defRPr>
            </a:lvl3pPr>
            <a:lvl4pPr marL="1728000" lvl="3" indent="-216000">
              <a:spcBef>
                <a:spcPts val="0"/>
              </a:spcBef>
              <a:spcAft>
                <a:spcPts val="567"/>
              </a:spcAft>
              <a:buSzPct val="45000"/>
              <a:buFont typeface="StarSymbol"/>
              <a:buChar char="●"/>
              <a:defRPr lang="en-US" sz="2000" b="0" i="0" u="none" strike="noStrike" kern="1200">
                <a:ln>
                  <a:noFill/>
                </a:ln>
              </a:defRPr>
            </a:lvl4pPr>
            <a:lvl5pPr marL="2160000" lvl="4" indent="-216000">
              <a:spcBef>
                <a:spcPts val="0"/>
              </a:spcBef>
              <a:spcAft>
                <a:spcPts val="283"/>
              </a:spcAft>
              <a:buSzPct val="75000"/>
              <a:buFont typeface="StarSymbol"/>
              <a:buChar char="–"/>
              <a:defRPr lang="en-US" sz="2000" b="0" i="0" u="none" strike="noStrike" kern="1200">
                <a:ln>
                  <a:noFill/>
                </a:ln>
              </a:defRPr>
            </a:lvl5pPr>
            <a:lvl6pPr marL="2592000" lvl="5" indent="-216000">
              <a:spcBef>
                <a:spcPts val="0"/>
              </a:spcBef>
              <a:spcAft>
                <a:spcPts val="283"/>
              </a:spcAft>
              <a:buSzPct val="45000"/>
              <a:buFont typeface="StarSymbol"/>
              <a:buChar char="●"/>
              <a:defRPr lang="en-US" sz="2000" b="0" i="0" u="none" strike="noStrike" kern="1200">
                <a:ln>
                  <a:noFill/>
                </a:ln>
              </a:defRPr>
            </a:lvl6pPr>
            <a:lvl7pPr marL="3024000" lvl="6" indent="-216000">
              <a:spcBef>
                <a:spcPts val="0"/>
              </a:spcBef>
              <a:spcAft>
                <a:spcPts val="283"/>
              </a:spcAft>
              <a:buSzPct val="45000"/>
              <a:buFont typeface="StarSymbol"/>
              <a:buChar char="●"/>
              <a:defRPr lang="en-US" sz="2000" b="0" i="0" u="none" strike="noStrike" kern="1200">
                <a:ln>
                  <a:noFill/>
                </a:ln>
              </a:defRPr>
            </a:lvl7pPr>
            <a:lvl8pPr marL="3456000" lvl="7" indent="-216000">
              <a:spcBef>
                <a:spcPts val="0"/>
              </a:spcBef>
              <a:spcAft>
                <a:spcPts val="283"/>
              </a:spcAft>
              <a:buSzPct val="45000"/>
              <a:buFont typeface="StarSymbol"/>
              <a:buChar char="●"/>
              <a:defRPr lang="en-US" sz="2000" b="0" i="0" u="none" strike="noStrike" kern="1200">
                <a:ln>
                  <a:noFill/>
                </a:ln>
              </a:defRPr>
            </a:lvl8pPr>
            <a:lvl9pPr marL="3887999" lvl="8" indent="-216000">
              <a:spcBef>
                <a:spcPts val="0"/>
              </a:spcBef>
              <a:spcAft>
                <a:spcPts val="283"/>
              </a:spcAft>
              <a:buSzPct val="45000"/>
              <a:buFont typeface="StarSymbol"/>
              <a:buChar char="●"/>
              <a:defRPr lang="en-US" sz="2000" b="0" i="0" u="none" strike="noStrike" kern="1200">
                <a:ln>
                  <a:noFill/>
                </a:ln>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457175" y="6247906"/>
            <a:ext cx="2130093" cy="472896"/>
          </a:xfrm>
          <a:prstGeom prst="rect">
            <a:avLst/>
          </a:prstGeom>
          <a:noFill/>
          <a:ln>
            <a:noFill/>
          </a:ln>
        </p:spPr>
        <p:txBody>
          <a:bodyPr lIns="0" tIns="0" rIns="0" bIns="0"/>
          <a:lstStyle>
            <a:lvl1pPr lvl="0" rtl="0" hangingPunct="0">
              <a:buNone/>
              <a:tabLst/>
              <a:defRPr lang="en-US" sz="1300" kern="1200">
                <a:latin typeface="Liberation Serif" pitchFamily="18"/>
                <a:ea typeface="DejaVu LGC Sans" pitchFamily="2"/>
                <a:cs typeface="DejaVu LGC Sans" pitchFamily="2"/>
              </a:defRPr>
            </a:lvl1pPr>
          </a:lstStyle>
          <a:p>
            <a:pPr defTabSz="828764"/>
            <a:endParaRPr lang="en-US" smtClean="0">
              <a:solidFill>
                <a:prstClr val="black"/>
              </a:solidFill>
            </a:endParaRPr>
          </a:p>
        </p:txBody>
      </p:sp>
      <p:sp>
        <p:nvSpPr>
          <p:cNvPr id="5" name="Footer Placeholder 4"/>
          <p:cNvSpPr txBox="1">
            <a:spLocks noGrp="1"/>
          </p:cNvSpPr>
          <p:nvPr>
            <p:ph type="ftr" sz="quarter" idx="3"/>
          </p:nvPr>
        </p:nvSpPr>
        <p:spPr>
          <a:xfrm>
            <a:off x="3127054" y="6247906"/>
            <a:ext cx="2898142" cy="472896"/>
          </a:xfrm>
          <a:prstGeom prst="rect">
            <a:avLst/>
          </a:prstGeom>
          <a:noFill/>
          <a:ln>
            <a:noFill/>
          </a:ln>
        </p:spPr>
        <p:txBody>
          <a:bodyPr lIns="0" tIns="0" rIns="0" bIns="0"/>
          <a:lstStyle>
            <a:lvl1pPr lvl="0" algn="ctr" rtl="0" hangingPunct="0">
              <a:buNone/>
              <a:tabLst/>
              <a:defRPr lang="en-US" sz="1300" kern="1200">
                <a:latin typeface="Liberation Serif" pitchFamily="18"/>
                <a:ea typeface="DejaVu LGC Sans" pitchFamily="2"/>
                <a:cs typeface="DejaVu LGC Sans" pitchFamily="2"/>
              </a:defRPr>
            </a:lvl1pPr>
          </a:lstStyle>
          <a:p>
            <a:pPr defTabSz="828764"/>
            <a:endParaRPr lang="en-US" smtClean="0">
              <a:solidFill>
                <a:prstClr val="black"/>
              </a:solidFill>
            </a:endParaRPr>
          </a:p>
        </p:txBody>
      </p:sp>
      <p:sp>
        <p:nvSpPr>
          <p:cNvPr id="6" name="Slide Number Placeholder 5"/>
          <p:cNvSpPr txBox="1">
            <a:spLocks noGrp="1"/>
          </p:cNvSpPr>
          <p:nvPr>
            <p:ph type="sldNum" sz="quarter" idx="4"/>
          </p:nvPr>
        </p:nvSpPr>
        <p:spPr>
          <a:xfrm>
            <a:off x="6555844" y="6247906"/>
            <a:ext cx="2130093" cy="472896"/>
          </a:xfrm>
          <a:prstGeom prst="rect">
            <a:avLst/>
          </a:prstGeom>
          <a:noFill/>
          <a:ln>
            <a:noFill/>
          </a:ln>
        </p:spPr>
        <p:txBody>
          <a:bodyPr lIns="0" tIns="0" rIns="0" bIns="0"/>
          <a:lstStyle>
            <a:lvl1pPr lvl="0" algn="r" rtl="0" hangingPunct="0">
              <a:buNone/>
              <a:tabLst/>
              <a:defRPr lang="en-US" sz="1300" kern="1200">
                <a:latin typeface="Liberation Serif" pitchFamily="18"/>
                <a:ea typeface="DejaVu LGC Sans" pitchFamily="2"/>
                <a:cs typeface="DejaVu LGC Sans" pitchFamily="2"/>
              </a:defRPr>
            </a:lvl1pPr>
          </a:lstStyle>
          <a:p>
            <a:pPr defTabSz="828764"/>
            <a:fld id="{6BCA81C3-86EC-4D92-8FA4-1F3805A70E9D}" type="slidenum">
              <a:rPr lang="en-US" smtClean="0">
                <a:solidFill>
                  <a:prstClr val="black"/>
                </a:solidFill>
              </a:rPr>
              <a:pPr defTabSz="828764"/>
              <a:t>‹#›</a:t>
            </a:fld>
            <a:endParaRPr lang="en-US" smtClean="0">
              <a:solidFill>
                <a:prstClr val="black"/>
              </a:solidFill>
            </a:endParaRPr>
          </a:p>
        </p:txBody>
      </p:sp>
    </p:spTree>
    <p:extLst>
      <p:ext uri="{BB962C8B-B14F-4D97-AF65-F5344CB8AC3E}">
        <p14:creationId xmlns:p14="http://schemas.microsoft.com/office/powerpoint/2010/main" xmlns="" val="473129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rtl="0" hangingPunct="0">
        <a:tabLst/>
        <a:defRPr lang="en-US" sz="4000" b="0" i="0" u="none" strike="noStrike" kern="1200">
          <a:ln>
            <a:noFill/>
          </a:ln>
        </a:defRPr>
      </a:lvl1pPr>
    </p:titleStyle>
    <p:bodyStyle>
      <a:lvl1pPr rtl="0" hangingPunct="0">
        <a:spcBef>
          <a:spcPts val="0"/>
        </a:spcBef>
        <a:spcAft>
          <a:spcPts val="1284"/>
        </a:spcAft>
        <a:tabLst/>
        <a:defRPr lang="en-US" sz="2900" b="0" i="0" u="none" strike="noStrike" kern="1200">
          <a:ln>
            <a:noFill/>
          </a:ln>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5.jpeg"/><Relationship Id="rId5" Type="http://schemas.openxmlformats.org/officeDocument/2006/relationships/image" Target="../media/image60.png"/><Relationship Id="rId10" Type="http://schemas.openxmlformats.org/officeDocument/2006/relationships/image" Target="../media/image64.png"/><Relationship Id="rId4" Type="http://schemas.openxmlformats.org/officeDocument/2006/relationships/image" Target="../media/image59.png"/><Relationship Id="rId9"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496944" cy="1143000"/>
          </a:xfrm>
          <a:solidFill>
            <a:srgbClr val="0000FF"/>
          </a:solidFill>
        </p:spPr>
        <p:txBody>
          <a:bodyPr>
            <a:noAutofit/>
          </a:bodyPr>
          <a:lstStyle/>
          <a:p>
            <a:r>
              <a:rPr lang="en-US" sz="2800" dirty="0">
                <a:solidFill>
                  <a:schemeClr val="bg1"/>
                </a:solidFill>
                <a:latin typeface="Arial" panose="020B0604020202020204" pitchFamily="34" charset="0"/>
                <a:cs typeface="Arial" panose="020B0604020202020204" pitchFamily="34" charset="0"/>
              </a:rPr>
              <a:t>High energy resolution spectroscopy with K600 magnetic spectrometer at </a:t>
            </a:r>
            <a:r>
              <a:rPr lang="en-US" sz="2800" dirty="0" err="1">
                <a:solidFill>
                  <a:schemeClr val="bg1"/>
                </a:solidFill>
                <a:latin typeface="Arial" panose="020B0604020202020204" pitchFamily="34" charset="0"/>
                <a:cs typeface="Arial" panose="020B0604020202020204" pitchFamily="34" charset="0"/>
              </a:rPr>
              <a:t>iThemba</a:t>
            </a:r>
            <a:r>
              <a:rPr lang="en-US" sz="2800" dirty="0">
                <a:solidFill>
                  <a:schemeClr val="bg1"/>
                </a:solidFill>
                <a:latin typeface="Arial" panose="020B0604020202020204" pitchFamily="34" charset="0"/>
                <a:cs typeface="Arial" panose="020B0604020202020204" pitchFamily="34" charset="0"/>
              </a:rPr>
              <a:t> LABS – FD Smit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75660" y="1339527"/>
            <a:ext cx="6750317" cy="4488243"/>
          </a:xfrm>
        </p:spPr>
      </p:pic>
    </p:spTree>
    <p:extLst>
      <p:ext uri="{BB962C8B-B14F-4D97-AF65-F5344CB8AC3E}">
        <p14:creationId xmlns:p14="http://schemas.microsoft.com/office/powerpoint/2010/main" xmlns="" val="4247661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29" y="263881"/>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0000"/>
            </a:solidFill>
            <a:prstDash val="solid"/>
            <a:round/>
          </a:ln>
        </p:spPr>
        <p:txBody>
          <a:bodyPr vert="horz" wrap="none" lIns="81571" tIns="42418" rIns="81571" bIns="42418" anchor="ctr" anchorCtr="0" compatLnSpc="0"/>
          <a:lstStyle/>
          <a:p>
            <a:pPr hangingPunct="0"/>
            <a:endParaRPr lang="en-US" sz="1600">
              <a:latin typeface="Liberation Serif" pitchFamily="18"/>
              <a:ea typeface="DejaVu LGC Sans" pitchFamily="2"/>
              <a:cs typeface="DejaVu LGC Sans" pitchFamily="2"/>
            </a:endParaRPr>
          </a:p>
        </p:txBody>
      </p:sp>
      <p:sp>
        <p:nvSpPr>
          <p:cNvPr id="3" name="Freeform 2"/>
          <p:cNvSpPr/>
          <p:nvPr/>
        </p:nvSpPr>
        <p:spPr>
          <a:xfrm>
            <a:off x="155765" y="299152"/>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63300" rIns="81571" bIns="40786" anchor="t" anchorCtr="0" compatLnSpc="0"/>
          <a:lstStyle/>
          <a:p>
            <a:pPr hangingPunct="0">
              <a:lnSpc>
                <a:spcPct val="93000"/>
              </a:lnSpc>
            </a:pPr>
            <a:r>
              <a:rPr lang="en-US" sz="2500">
                <a:solidFill>
                  <a:srgbClr val="FFFFFF"/>
                </a:solidFill>
                <a:latin typeface="Arial" pitchFamily="34"/>
                <a:ea typeface="DejaVu LGC Sans" pitchFamily="2"/>
                <a:cs typeface="DejaVu LGC Sans" pitchFamily="2"/>
              </a:rPr>
              <a:t>Clustering: the </a:t>
            </a:r>
            <a:r>
              <a:rPr lang="en-US" sz="2500" baseline="30000">
                <a:solidFill>
                  <a:srgbClr val="FFFFFF"/>
                </a:solidFill>
                <a:latin typeface="Arial" pitchFamily="34"/>
                <a:ea typeface="DejaVu LGC Sans" pitchFamily="2"/>
                <a:cs typeface="DejaVu LGC Sans" pitchFamily="2"/>
              </a:rPr>
              <a:t>16</a:t>
            </a:r>
            <a:r>
              <a:rPr lang="en-US" sz="2500">
                <a:solidFill>
                  <a:srgbClr val="FFFFFF"/>
                </a:solidFill>
                <a:latin typeface="Arial" pitchFamily="34"/>
                <a:ea typeface="DejaVu LGC Sans" pitchFamily="2"/>
                <a:cs typeface="DejaVu LGC Sans" pitchFamily="2"/>
              </a:rPr>
              <a:t>O nucleus</a:t>
            </a:r>
          </a:p>
        </p:txBody>
      </p:sp>
      <p:pic>
        <p:nvPicPr>
          <p:cNvPr id="4" name="Picture 3"/>
          <p:cNvPicPr>
            <a:picLocks noChangeAspect="1"/>
          </p:cNvPicPr>
          <p:nvPr/>
        </p:nvPicPr>
        <p:blipFill>
          <a:blip r:embed="rId3" cstate="print">
            <a:lum/>
            <a:alphaModFix/>
          </a:blip>
          <a:srcRect/>
          <a:stretch>
            <a:fillRect/>
          </a:stretch>
        </p:blipFill>
        <p:spPr>
          <a:xfrm>
            <a:off x="32982" y="6296895"/>
            <a:ext cx="1306205" cy="512739"/>
          </a:xfrm>
          <a:prstGeom prst="rect">
            <a:avLst/>
          </a:prstGeom>
          <a:noFill/>
          <a:ln>
            <a:noFill/>
          </a:ln>
        </p:spPr>
      </p:pic>
      <p:pic>
        <p:nvPicPr>
          <p:cNvPr id="5" name="Picture 4"/>
          <p:cNvPicPr>
            <a:picLocks noChangeAspect="1"/>
          </p:cNvPicPr>
          <p:nvPr/>
        </p:nvPicPr>
        <p:blipFill>
          <a:blip r:embed="rId4" cstate="print">
            <a:lum/>
            <a:alphaModFix/>
          </a:blip>
          <a:srcRect/>
          <a:stretch>
            <a:fillRect/>
          </a:stretch>
        </p:blipFill>
        <p:spPr>
          <a:xfrm>
            <a:off x="7574681" y="6254438"/>
            <a:ext cx="1469480" cy="515352"/>
          </a:xfrm>
          <a:prstGeom prst="rect">
            <a:avLst/>
          </a:prstGeom>
          <a:noFill/>
          <a:ln>
            <a:noFill/>
          </a:ln>
        </p:spPr>
      </p:pic>
      <p:sp>
        <p:nvSpPr>
          <p:cNvPr id="6" name="TextBox 5"/>
          <p:cNvSpPr txBox="1"/>
          <p:nvPr/>
        </p:nvSpPr>
        <p:spPr>
          <a:xfrm>
            <a:off x="849363" y="4605182"/>
            <a:ext cx="164937" cy="406757"/>
          </a:xfrm>
          <a:prstGeom prst="rect">
            <a:avLst/>
          </a:prstGeom>
          <a:noFill/>
          <a:ln>
            <a:noFill/>
          </a:ln>
        </p:spPr>
        <p:txBody>
          <a:bodyPr vert="horz" wrap="none" lIns="81571" tIns="40786" rIns="81571" bIns="40786" anchorCtr="0" compatLnSpc="0">
            <a:spAutoFit/>
          </a:bodyPr>
          <a:lstStyle/>
          <a:p>
            <a:pPr hangingPunct="0"/>
            <a:endParaRPr lang="en-US" sz="1100">
              <a:latin typeface="Liberation Serif" pitchFamily="18"/>
              <a:ea typeface="DejaVu LGC Sans" pitchFamily="2"/>
              <a:cs typeface="DejaVu LGC Sans" pitchFamily="2"/>
            </a:endParaRPr>
          </a:p>
          <a:p>
            <a:pPr hangingPunct="0"/>
            <a:endParaRPr lang="en-US" sz="1100">
              <a:latin typeface="Liberation Serif" pitchFamily="18"/>
              <a:ea typeface="DejaVu LGC Sans" pitchFamily="2"/>
              <a:cs typeface="DejaVu LGC Sans" pitchFamily="2"/>
            </a:endParaRPr>
          </a:p>
        </p:txBody>
      </p:sp>
      <p:sp>
        <p:nvSpPr>
          <p:cNvPr id="7" name="TextBox 6"/>
          <p:cNvSpPr txBox="1"/>
          <p:nvPr/>
        </p:nvSpPr>
        <p:spPr>
          <a:xfrm>
            <a:off x="327" y="1288706"/>
            <a:ext cx="4147200" cy="1042134"/>
          </a:xfrm>
          <a:prstGeom prst="rect">
            <a:avLst/>
          </a:prstGeom>
          <a:solidFill>
            <a:srgbClr val="99FF66"/>
          </a:solidFill>
          <a:ln>
            <a:noFill/>
          </a:ln>
        </p:spPr>
        <p:txBody>
          <a:bodyPr vert="horz" wrap="none" lIns="81571" tIns="40786" rIns="81571" bIns="40786" compatLnSpc="0"/>
          <a:lstStyle/>
          <a:p>
            <a:pPr hangingPunct="0"/>
            <a:r>
              <a:rPr lang="en-US" sz="1600">
                <a:latin typeface="Liberation Sans" pitchFamily="34"/>
                <a:ea typeface="DejaVu LGC Sans" pitchFamily="2"/>
                <a:cs typeface="DejaVu LGC Sans" pitchFamily="2"/>
              </a:rPr>
              <a:t>Natural parity states (NNDC)</a:t>
            </a:r>
          </a:p>
          <a:p>
            <a:pPr hangingPunct="0"/>
            <a:endParaRPr lang="en-US" sz="1600">
              <a:latin typeface="Liberation Sans" pitchFamily="34"/>
              <a:ea typeface="DejaVu LGC Sans" pitchFamily="2"/>
              <a:cs typeface="DejaVu LGC Sans" pitchFamily="2"/>
            </a:endParaRPr>
          </a:p>
          <a:p>
            <a:pPr hangingPunct="0"/>
            <a:r>
              <a:rPr lang="en-US" sz="1600">
                <a:solidFill>
                  <a:srgbClr val="000000"/>
                </a:solidFill>
                <a:latin typeface="Liberation Sans" pitchFamily="34"/>
                <a:ea typeface="DejaVu LGC Sans" pitchFamily="2"/>
                <a:cs typeface="DejaVu LGC Sans" pitchFamily="2"/>
              </a:rPr>
              <a:t>0</a:t>
            </a:r>
            <a:r>
              <a:rPr lang="en-US" sz="1600" baseline="30000">
                <a:solidFill>
                  <a:srgbClr val="000000"/>
                </a:solidFill>
                <a:latin typeface="Liberation Sans" pitchFamily="34"/>
                <a:ea typeface="DejaVu LGC Sans" pitchFamily="2"/>
                <a:cs typeface="DejaVu LGC Sans" pitchFamily="2"/>
              </a:rPr>
              <a:t>+</a:t>
            </a:r>
            <a:r>
              <a:rPr lang="en-US" sz="1600">
                <a:solidFill>
                  <a:srgbClr val="000000"/>
                </a:solidFill>
                <a:latin typeface="Liberation Sans" pitchFamily="34"/>
                <a:ea typeface="DejaVu LGC Sans" pitchFamily="2"/>
                <a:cs typeface="DejaVu LGC Sans" pitchFamily="2"/>
              </a:rPr>
              <a:t> state at 15.097:</a:t>
            </a:r>
          </a:p>
          <a:p>
            <a:pPr hangingPunct="0">
              <a:buSzPct val="45000"/>
              <a:buFont typeface="StarSymbol"/>
              <a:buChar char="●"/>
            </a:pPr>
            <a:r>
              <a:rPr lang="en-US" sz="1600">
                <a:solidFill>
                  <a:srgbClr val="000000"/>
                </a:solidFill>
                <a:latin typeface="Liberation Sans" pitchFamily="34"/>
                <a:ea typeface="DejaVu LGC Sans" pitchFamily="2"/>
                <a:cs typeface="DejaVu LGC Sans" pitchFamily="2"/>
              </a:rPr>
              <a:t> few hundred keV above 4</a:t>
            </a:r>
            <a:r>
              <a:rPr lang="en-US" sz="1600">
                <a:solidFill>
                  <a:srgbClr val="000000"/>
                </a:solidFill>
                <a:latin typeface="OpenSymbol"/>
                <a:ea typeface="OpenSymbol"/>
                <a:cs typeface="OpenSymbol"/>
              </a:rPr>
              <a:t>α</a:t>
            </a:r>
            <a:r>
              <a:rPr lang="en-US" sz="1600">
                <a:solidFill>
                  <a:srgbClr val="000000"/>
                </a:solidFill>
                <a:latin typeface="Liberation Sans" pitchFamily="34"/>
                <a:ea typeface="DejaVu LGC Sans" pitchFamily="2"/>
                <a:cs typeface="DejaVu LGC Sans" pitchFamily="2"/>
              </a:rPr>
              <a:t> threshold</a:t>
            </a:r>
          </a:p>
        </p:txBody>
      </p:sp>
      <p:grpSp>
        <p:nvGrpSpPr>
          <p:cNvPr id="8" name="Group 7"/>
          <p:cNvGrpSpPr/>
          <p:nvPr/>
        </p:nvGrpSpPr>
        <p:grpSpPr>
          <a:xfrm>
            <a:off x="337001" y="914767"/>
            <a:ext cx="6172240" cy="5943856"/>
            <a:chOff x="371520" y="1008359"/>
            <a:chExt cx="6804466" cy="6552001"/>
          </a:xfrm>
        </p:grpSpPr>
        <p:sp>
          <p:nvSpPr>
            <p:cNvPr id="9" name="Straight Connector 8"/>
            <p:cNvSpPr/>
            <p:nvPr/>
          </p:nvSpPr>
          <p:spPr>
            <a:xfrm>
              <a:off x="2196360" y="1116360"/>
              <a:ext cx="1439999" cy="0"/>
            </a:xfrm>
            <a:prstGeom prst="line">
              <a:avLst/>
            </a:prstGeom>
            <a:noFill/>
            <a:ln w="36000">
              <a:solidFill>
                <a:srgbClr val="6666FF"/>
              </a:solidFill>
              <a:prstDash val="solid"/>
            </a:ln>
          </p:spPr>
          <p:txBody>
            <a:bodyPr vert="horz" wrap="none" lIns="108000" tIns="63000" rIns="108000" bIns="63000" anchor="ctr" compatLnSpc="0"/>
            <a:lstStyle/>
            <a:p>
              <a:pPr hangingPunct="0"/>
              <a:endParaRPr lang="en-US" sz="1600">
                <a:latin typeface="Liberation Serif" pitchFamily="18"/>
                <a:ea typeface="DejaVu LGC Sans" pitchFamily="2"/>
                <a:cs typeface="DejaVu LGC Sans" pitchFamily="2"/>
              </a:endParaRPr>
            </a:p>
          </p:txBody>
        </p:sp>
        <p:sp>
          <p:nvSpPr>
            <p:cNvPr id="10" name="Straight Connector 9"/>
            <p:cNvSpPr/>
            <p:nvPr/>
          </p:nvSpPr>
          <p:spPr>
            <a:xfrm>
              <a:off x="2196360" y="3276359"/>
              <a:ext cx="1439999" cy="0"/>
            </a:xfrm>
            <a:prstGeom prst="line">
              <a:avLst/>
            </a:prstGeom>
            <a:noFill/>
            <a:ln w="36000">
              <a:solidFill>
                <a:srgbClr val="6666FF"/>
              </a:solidFill>
              <a:prstDash val="solid"/>
            </a:ln>
          </p:spPr>
          <p:txBody>
            <a:bodyPr vert="horz" wrap="none" lIns="108000" tIns="63000" rIns="108000" bIns="63000" anchor="ctr" compatLnSpc="0"/>
            <a:lstStyle/>
            <a:p>
              <a:pPr hangingPunct="0"/>
              <a:endParaRPr lang="en-US" sz="1600">
                <a:latin typeface="Liberation Serif" pitchFamily="18"/>
                <a:ea typeface="DejaVu LGC Sans" pitchFamily="2"/>
                <a:cs typeface="DejaVu LGC Sans" pitchFamily="2"/>
              </a:endParaRPr>
            </a:p>
          </p:txBody>
        </p:sp>
        <p:sp>
          <p:nvSpPr>
            <p:cNvPr id="11" name="Straight Connector 10"/>
            <p:cNvSpPr/>
            <p:nvPr/>
          </p:nvSpPr>
          <p:spPr>
            <a:xfrm>
              <a:off x="2196360" y="3312359"/>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12" name="Straight Connector 11"/>
            <p:cNvSpPr/>
            <p:nvPr/>
          </p:nvSpPr>
          <p:spPr>
            <a:xfrm>
              <a:off x="2196360" y="3600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13" name="Straight Connector 12"/>
            <p:cNvSpPr/>
            <p:nvPr/>
          </p:nvSpPr>
          <p:spPr>
            <a:xfrm>
              <a:off x="2196360" y="3672359"/>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14" name="Straight Connector 13"/>
            <p:cNvSpPr/>
            <p:nvPr/>
          </p:nvSpPr>
          <p:spPr>
            <a:xfrm>
              <a:off x="2196360" y="4572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15" name="Straight Connector 14"/>
            <p:cNvSpPr/>
            <p:nvPr/>
          </p:nvSpPr>
          <p:spPr>
            <a:xfrm>
              <a:off x="2196360" y="4644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16" name="Straight Connector 15"/>
            <p:cNvSpPr/>
            <p:nvPr/>
          </p:nvSpPr>
          <p:spPr>
            <a:xfrm>
              <a:off x="2196360" y="4824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17" name="Straight Connector 16"/>
            <p:cNvSpPr/>
            <p:nvPr/>
          </p:nvSpPr>
          <p:spPr>
            <a:xfrm>
              <a:off x="2196360" y="5112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18" name="Straight Connector 17"/>
            <p:cNvSpPr/>
            <p:nvPr/>
          </p:nvSpPr>
          <p:spPr>
            <a:xfrm>
              <a:off x="2196360" y="5184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19" name="Straight Connector 18"/>
            <p:cNvSpPr/>
            <p:nvPr/>
          </p:nvSpPr>
          <p:spPr>
            <a:xfrm>
              <a:off x="2196360" y="5256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20" name="Straight Connector 19"/>
            <p:cNvSpPr/>
            <p:nvPr/>
          </p:nvSpPr>
          <p:spPr>
            <a:xfrm>
              <a:off x="2196360" y="5292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21" name="Straight Connector 20"/>
            <p:cNvSpPr/>
            <p:nvPr/>
          </p:nvSpPr>
          <p:spPr>
            <a:xfrm>
              <a:off x="2196360" y="5436360"/>
              <a:ext cx="1439999" cy="0"/>
            </a:xfrm>
            <a:prstGeom prst="line">
              <a:avLst/>
            </a:prstGeom>
            <a:noFill/>
            <a:ln w="36000">
              <a:solidFill>
                <a:srgbClr val="6666FF"/>
              </a:solidFill>
              <a:prstDash val="solid"/>
            </a:ln>
          </p:spPr>
          <p:txBody>
            <a:bodyPr vert="horz" wrap="none" lIns="108000" tIns="63000" rIns="108000" bIns="63000" anchor="ctr" compatLnSpc="0"/>
            <a:lstStyle/>
            <a:p>
              <a:pPr hangingPunct="0"/>
              <a:endParaRPr lang="en-US" sz="1600">
                <a:latin typeface="Liberation Serif" pitchFamily="18"/>
                <a:ea typeface="DejaVu LGC Sans" pitchFamily="2"/>
                <a:cs typeface="DejaVu LGC Sans" pitchFamily="2"/>
              </a:endParaRPr>
            </a:p>
          </p:txBody>
        </p:sp>
        <p:sp>
          <p:nvSpPr>
            <p:cNvPr id="22" name="Straight Connector 21"/>
            <p:cNvSpPr/>
            <p:nvPr/>
          </p:nvSpPr>
          <p:spPr>
            <a:xfrm>
              <a:off x="2196360" y="5580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23" name="Straight Connector 22"/>
            <p:cNvSpPr/>
            <p:nvPr/>
          </p:nvSpPr>
          <p:spPr>
            <a:xfrm>
              <a:off x="2196360" y="5796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24" name="Straight Connector 23"/>
            <p:cNvSpPr/>
            <p:nvPr/>
          </p:nvSpPr>
          <p:spPr>
            <a:xfrm>
              <a:off x="2196360" y="5832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25" name="Straight Connector 24"/>
            <p:cNvSpPr/>
            <p:nvPr/>
          </p:nvSpPr>
          <p:spPr>
            <a:xfrm>
              <a:off x="2196360" y="5868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26" name="Straight Connector 25"/>
            <p:cNvSpPr/>
            <p:nvPr/>
          </p:nvSpPr>
          <p:spPr>
            <a:xfrm>
              <a:off x="2196360" y="5904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27" name="Straight Connector 26"/>
            <p:cNvSpPr/>
            <p:nvPr/>
          </p:nvSpPr>
          <p:spPr>
            <a:xfrm>
              <a:off x="2196360" y="6120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28" name="Straight Connector 27"/>
            <p:cNvSpPr/>
            <p:nvPr/>
          </p:nvSpPr>
          <p:spPr>
            <a:xfrm>
              <a:off x="2196360" y="6156360"/>
              <a:ext cx="1439999" cy="0"/>
            </a:xfrm>
            <a:prstGeom prst="line">
              <a:avLst/>
            </a:prstGeom>
            <a:noFill/>
            <a:ln w="36000">
              <a:solidFill>
                <a:srgbClr val="6666FF"/>
              </a:solidFill>
              <a:prstDash val="solid"/>
            </a:ln>
          </p:spPr>
          <p:txBody>
            <a:bodyPr vert="horz" wrap="none" lIns="108000" tIns="63000" rIns="108000" bIns="63000" anchor="ctr" compatLnSpc="0"/>
            <a:lstStyle/>
            <a:p>
              <a:pPr hangingPunct="0"/>
              <a:endParaRPr lang="en-US" sz="1600">
                <a:latin typeface="Liberation Serif" pitchFamily="18"/>
                <a:ea typeface="DejaVu LGC Sans" pitchFamily="2"/>
                <a:cs typeface="DejaVu LGC Sans" pitchFamily="2"/>
              </a:endParaRPr>
            </a:p>
          </p:txBody>
        </p:sp>
        <p:sp>
          <p:nvSpPr>
            <p:cNvPr id="29" name="Straight Connector 28"/>
            <p:cNvSpPr/>
            <p:nvPr/>
          </p:nvSpPr>
          <p:spPr>
            <a:xfrm>
              <a:off x="2196360" y="6192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30" name="Straight Connector 29"/>
            <p:cNvSpPr/>
            <p:nvPr/>
          </p:nvSpPr>
          <p:spPr>
            <a:xfrm>
              <a:off x="2196360" y="6372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31" name="Straight Connector 30"/>
            <p:cNvSpPr/>
            <p:nvPr/>
          </p:nvSpPr>
          <p:spPr>
            <a:xfrm>
              <a:off x="2196360" y="6408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32" name="Straight Connector 31"/>
            <p:cNvSpPr/>
            <p:nvPr/>
          </p:nvSpPr>
          <p:spPr>
            <a:xfrm>
              <a:off x="2196360" y="6480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33" name="Straight Connector 32"/>
            <p:cNvSpPr/>
            <p:nvPr/>
          </p:nvSpPr>
          <p:spPr>
            <a:xfrm>
              <a:off x="2196360" y="6516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34" name="Straight Connector 33"/>
            <p:cNvSpPr/>
            <p:nvPr/>
          </p:nvSpPr>
          <p:spPr>
            <a:xfrm>
              <a:off x="2196360" y="6588360"/>
              <a:ext cx="1439999" cy="0"/>
            </a:xfrm>
            <a:prstGeom prst="line">
              <a:avLst/>
            </a:prstGeom>
            <a:noFill/>
            <a:ln w="36000">
              <a:solidFill>
                <a:srgbClr val="6666FF"/>
              </a:solidFill>
              <a:prstDash val="solid"/>
            </a:ln>
          </p:spPr>
          <p:txBody>
            <a:bodyPr vert="horz" wrap="none" lIns="108000" tIns="63000" rIns="108000" bIns="63000" anchor="ctr" compatLnSpc="0"/>
            <a:lstStyle/>
            <a:p>
              <a:pPr hangingPunct="0"/>
              <a:endParaRPr lang="en-US" sz="1600">
                <a:latin typeface="Liberation Serif" pitchFamily="18"/>
                <a:ea typeface="DejaVu LGC Sans" pitchFamily="2"/>
                <a:cs typeface="DejaVu LGC Sans" pitchFamily="2"/>
              </a:endParaRPr>
            </a:p>
          </p:txBody>
        </p:sp>
        <p:sp>
          <p:nvSpPr>
            <p:cNvPr id="35" name="Straight Connector 34"/>
            <p:cNvSpPr/>
            <p:nvPr/>
          </p:nvSpPr>
          <p:spPr>
            <a:xfrm>
              <a:off x="2196360" y="6624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36" name="Straight Connector 35"/>
            <p:cNvSpPr/>
            <p:nvPr/>
          </p:nvSpPr>
          <p:spPr>
            <a:xfrm>
              <a:off x="2196360" y="6696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37" name="Straight Connector 36"/>
            <p:cNvSpPr/>
            <p:nvPr/>
          </p:nvSpPr>
          <p:spPr>
            <a:xfrm>
              <a:off x="2196360" y="6804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38" name="Straight Connector 37"/>
            <p:cNvSpPr/>
            <p:nvPr/>
          </p:nvSpPr>
          <p:spPr>
            <a:xfrm>
              <a:off x="2196360" y="6948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39" name="Straight Connector 38"/>
            <p:cNvSpPr/>
            <p:nvPr/>
          </p:nvSpPr>
          <p:spPr>
            <a:xfrm>
              <a:off x="2196360" y="6984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40" name="Straight Connector 39"/>
            <p:cNvSpPr/>
            <p:nvPr/>
          </p:nvSpPr>
          <p:spPr>
            <a:xfrm>
              <a:off x="2196360" y="7020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41" name="Straight Connector 40"/>
            <p:cNvSpPr/>
            <p:nvPr/>
          </p:nvSpPr>
          <p:spPr>
            <a:xfrm>
              <a:off x="2196360" y="7056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42" name="Straight Connector 41"/>
            <p:cNvSpPr/>
            <p:nvPr/>
          </p:nvSpPr>
          <p:spPr>
            <a:xfrm>
              <a:off x="2196360" y="7164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43" name="Straight Connector 42"/>
            <p:cNvSpPr/>
            <p:nvPr/>
          </p:nvSpPr>
          <p:spPr>
            <a:xfrm>
              <a:off x="2196360" y="7200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44" name="Straight Connector 43"/>
            <p:cNvSpPr/>
            <p:nvPr/>
          </p:nvSpPr>
          <p:spPr>
            <a:xfrm>
              <a:off x="2196360" y="7272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45" name="Straight Connector 44"/>
            <p:cNvSpPr/>
            <p:nvPr/>
          </p:nvSpPr>
          <p:spPr>
            <a:xfrm>
              <a:off x="2196360" y="7308360"/>
              <a:ext cx="1439999" cy="0"/>
            </a:xfrm>
            <a:prstGeom prst="line">
              <a:avLst/>
            </a:prstGeom>
            <a:noFill/>
            <a:ln w="0">
              <a:solidFill>
                <a:srgbClr val="000000"/>
              </a:solidFill>
              <a:prstDash val="solid"/>
            </a:ln>
          </p:spPr>
          <p:txBody>
            <a:bodyPr vert="horz" wrap="none" lIns="90000" tIns="45000" rIns="90000" bIns="45000" anchor="ctr" compatLnSpc="0"/>
            <a:lstStyle/>
            <a:p>
              <a:pPr hangingPunct="0"/>
              <a:endParaRPr lang="en-US" sz="1600">
                <a:latin typeface="Liberation Serif" pitchFamily="18"/>
                <a:ea typeface="DejaVu LGC Sans" pitchFamily="2"/>
                <a:cs typeface="DejaVu LGC Sans" pitchFamily="2"/>
              </a:endParaRPr>
            </a:p>
          </p:txBody>
        </p:sp>
        <p:sp>
          <p:nvSpPr>
            <p:cNvPr id="46" name="TextBox 45"/>
            <p:cNvSpPr txBox="1"/>
            <p:nvPr/>
          </p:nvSpPr>
          <p:spPr>
            <a:xfrm>
              <a:off x="3656880" y="1008359"/>
              <a:ext cx="3519106" cy="4487320"/>
            </a:xfrm>
            <a:prstGeom prst="rect">
              <a:avLst/>
            </a:prstGeom>
            <a:noFill/>
            <a:ln>
              <a:noFill/>
            </a:ln>
          </p:spPr>
          <p:txBody>
            <a:bodyPr vert="horz" wrap="none" lIns="90000" tIns="45000" rIns="90000" bIns="45000" anchorCtr="0" compatLnSpc="0">
              <a:spAutoFit/>
            </a:bodyPr>
            <a:lstStyle/>
            <a:p>
              <a:pPr hangingPunct="0"/>
              <a:r>
                <a:rPr lang="en-US" sz="900" b="1">
                  <a:solidFill>
                    <a:srgbClr val="6666FF"/>
                  </a:solidFill>
                  <a:latin typeface="Liberation Serif" pitchFamily="18"/>
                  <a:ea typeface="DejaVu LGC Sans" pitchFamily="2"/>
                  <a:cs typeface="DejaVu LGC Sans" pitchFamily="2"/>
                </a:rPr>
                <a:t>0	0+</a:t>
              </a:r>
            </a:p>
            <a:p>
              <a:pPr hangingPunct="0"/>
              <a:r>
                <a:rPr lang="en-US" sz="900">
                  <a:latin typeface="Liberation Serif" pitchFamily="18"/>
                  <a:ea typeface="DejaVu LGC Sans" pitchFamily="2"/>
                  <a:cs typeface="DejaVu LGC Sans" pitchFamily="2"/>
                </a:rPr>
                <a:t>    </a:t>
              </a:r>
            </a:p>
            <a:p>
              <a:pPr hangingPunct="0"/>
              <a:endParaRPr lang="en-US" sz="900">
                <a:latin typeface="Liberation Serif" pitchFamily="18"/>
                <a:ea typeface="DejaVu LGC Sans" pitchFamily="2"/>
                <a:cs typeface="DejaVu LGC Sans" pitchFamily="2"/>
              </a:endParaRPr>
            </a:p>
            <a:p>
              <a:pPr hangingPunct="0"/>
              <a:endParaRPr lang="en-US" sz="900">
                <a:latin typeface="Liberation Serif" pitchFamily="18"/>
                <a:ea typeface="DejaVu LGC Sans" pitchFamily="2"/>
                <a:cs typeface="DejaVu LGC Sans" pitchFamily="2"/>
              </a:endParaRPr>
            </a:p>
            <a:p>
              <a:pPr hangingPunct="0"/>
              <a:endParaRPr lang="en-US" sz="900">
                <a:latin typeface="Liberation Serif" pitchFamily="18"/>
                <a:ea typeface="DejaVu LGC Sans" pitchFamily="2"/>
                <a:cs typeface="DejaVu LGC Sans" pitchFamily="2"/>
              </a:endParaRPr>
            </a:p>
            <a:p>
              <a:pPr hangingPunct="0"/>
              <a:endParaRPr lang="en-US" sz="900">
                <a:latin typeface="Liberation Serif" pitchFamily="18"/>
                <a:ea typeface="DejaVu LGC Sans" pitchFamily="2"/>
                <a:cs typeface="DejaVu LGC Sans" pitchFamily="2"/>
              </a:endParaRPr>
            </a:p>
            <a:p>
              <a:pPr hangingPunct="0"/>
              <a:endParaRPr lang="en-US" sz="900">
                <a:latin typeface="Liberation Serif" pitchFamily="18"/>
                <a:ea typeface="DejaVu LGC Sans" pitchFamily="2"/>
                <a:cs typeface="DejaVu LGC Sans" pitchFamily="2"/>
              </a:endParaRPr>
            </a:p>
            <a:p>
              <a:pPr hangingPunct="0"/>
              <a:endParaRPr lang="en-US" sz="900">
                <a:latin typeface="Liberation Serif" pitchFamily="18"/>
                <a:ea typeface="DejaVu LGC Sans" pitchFamily="2"/>
                <a:cs typeface="DejaVu LGC Sans" pitchFamily="2"/>
              </a:endParaRPr>
            </a:p>
            <a:p>
              <a:pPr hangingPunct="0"/>
              <a:endParaRPr lang="en-US" sz="900">
                <a:latin typeface="Liberation Serif" pitchFamily="18"/>
                <a:ea typeface="DejaVu LGC Sans" pitchFamily="2"/>
                <a:cs typeface="DejaVu LGC Sans" pitchFamily="2"/>
              </a:endParaRPr>
            </a:p>
            <a:p>
              <a:pPr hangingPunct="0"/>
              <a:endParaRPr lang="en-US" sz="900" b="1">
                <a:solidFill>
                  <a:srgbClr val="6666FF"/>
                </a:solidFill>
                <a:latin typeface="Liberation Serif" pitchFamily="18"/>
                <a:ea typeface="DejaVu LGC Sans" pitchFamily="2"/>
                <a:cs typeface="DejaVu LGC Sans" pitchFamily="2"/>
              </a:endParaRPr>
            </a:p>
            <a:p>
              <a:pPr hangingPunct="0"/>
              <a:endParaRPr lang="en-US" sz="900" b="1">
                <a:solidFill>
                  <a:srgbClr val="6666FF"/>
                </a:solidFill>
                <a:latin typeface="Liberation Serif" pitchFamily="18"/>
                <a:ea typeface="DejaVu LGC Sans" pitchFamily="2"/>
                <a:cs typeface="DejaVu LGC Sans" pitchFamily="2"/>
              </a:endParaRPr>
            </a:p>
            <a:p>
              <a:pPr hangingPunct="0"/>
              <a:endParaRPr lang="en-US" sz="900" b="1">
                <a:solidFill>
                  <a:srgbClr val="6666FF"/>
                </a:solidFill>
                <a:latin typeface="Liberation Serif" pitchFamily="18"/>
                <a:ea typeface="DejaVu LGC Sans" pitchFamily="2"/>
                <a:cs typeface="DejaVu LGC Sans" pitchFamily="2"/>
              </a:endParaRPr>
            </a:p>
            <a:p>
              <a:pPr hangingPunct="0"/>
              <a:endParaRPr lang="en-US" sz="900" b="1">
                <a:solidFill>
                  <a:srgbClr val="6666FF"/>
                </a:solidFill>
                <a:latin typeface="Liberation Serif" pitchFamily="18"/>
                <a:ea typeface="DejaVu LGC Sans" pitchFamily="2"/>
                <a:cs typeface="DejaVu LGC Sans" pitchFamily="2"/>
              </a:endParaRPr>
            </a:p>
            <a:p>
              <a:pPr hangingPunct="0"/>
              <a:endParaRPr lang="en-US" sz="900" b="1">
                <a:solidFill>
                  <a:srgbClr val="6666FF"/>
                </a:solidFill>
                <a:latin typeface="Liberation Serif" pitchFamily="18"/>
                <a:ea typeface="DejaVu LGC Sans" pitchFamily="2"/>
                <a:cs typeface="DejaVu LGC Sans" pitchFamily="2"/>
              </a:endParaRPr>
            </a:p>
            <a:p>
              <a:pPr hangingPunct="0"/>
              <a:endParaRPr lang="en-US" sz="900" b="1">
                <a:solidFill>
                  <a:srgbClr val="6666FF"/>
                </a:solidFill>
                <a:latin typeface="Liberation Serif" pitchFamily="18"/>
                <a:ea typeface="DejaVu LGC Sans" pitchFamily="2"/>
                <a:cs typeface="DejaVu LGC Sans" pitchFamily="2"/>
              </a:endParaRPr>
            </a:p>
            <a:p>
              <a:pPr hangingPunct="0"/>
              <a:r>
                <a:rPr lang="en-US" sz="900" b="1">
                  <a:solidFill>
                    <a:srgbClr val="6666FF"/>
                  </a:solidFill>
                  <a:latin typeface="Liberation Serif" pitchFamily="18"/>
                  <a:ea typeface="DejaVu LGC Sans" pitchFamily="2"/>
                  <a:cs typeface="DejaVu LGC Sans" pitchFamily="2"/>
                </a:rPr>
                <a:t>6049.4  	  0+</a:t>
              </a:r>
            </a:p>
            <a:p>
              <a:pPr hangingPunct="0"/>
              <a:r>
                <a:rPr lang="en-US" sz="900">
                  <a:latin typeface="Liberation Serif" pitchFamily="18"/>
                  <a:ea typeface="DejaVu LGC Sans" pitchFamily="2"/>
                  <a:cs typeface="DejaVu LGC Sans" pitchFamily="2"/>
                </a:rPr>
                <a:t>6129.89  3-</a:t>
              </a:r>
            </a:p>
            <a:p>
              <a:pPr hangingPunct="0"/>
              <a:endParaRPr lang="en-US" sz="900">
                <a:latin typeface="Liberation Serif" pitchFamily="18"/>
                <a:ea typeface="DejaVu LGC Sans" pitchFamily="2"/>
                <a:cs typeface="DejaVu LGC Sans" pitchFamily="2"/>
              </a:endParaRPr>
            </a:p>
            <a:p>
              <a:pPr hangingPunct="0"/>
              <a:r>
                <a:rPr lang="en-US" sz="900">
                  <a:latin typeface="Liberation Serif" pitchFamily="18"/>
                  <a:ea typeface="DejaVu LGC Sans" pitchFamily="2"/>
                  <a:cs typeface="DejaVu LGC Sans" pitchFamily="2"/>
                </a:rPr>
                <a:t>6917.1  	  2+</a:t>
              </a:r>
            </a:p>
            <a:p>
              <a:pPr hangingPunct="0"/>
              <a:r>
                <a:rPr lang="en-US" sz="900">
                  <a:latin typeface="Liberation Serif" pitchFamily="18"/>
                  <a:ea typeface="DejaVu LGC Sans" pitchFamily="2"/>
                  <a:cs typeface="DejaVu LGC Sans" pitchFamily="2"/>
                </a:rPr>
                <a:t>7116.85  1-</a:t>
              </a:r>
            </a:p>
            <a:p>
              <a:pPr hangingPunct="0"/>
              <a:r>
                <a:rPr lang="en-US" sz="900">
                  <a:latin typeface="Liberation Serif" pitchFamily="18"/>
                  <a:ea typeface="DejaVu LGC Sans" pitchFamily="2"/>
                  <a:cs typeface="DejaVu LGC Sans" pitchFamily="2"/>
                </a:rPr>
                <a:t> </a:t>
              </a:r>
            </a:p>
            <a:p>
              <a:pPr hangingPunct="0"/>
              <a:endParaRPr lang="en-US" sz="900">
                <a:latin typeface="Liberation Serif" pitchFamily="18"/>
                <a:ea typeface="DejaVu LGC Sans" pitchFamily="2"/>
                <a:cs typeface="DejaVu LGC Sans" pitchFamily="2"/>
              </a:endParaRPr>
            </a:p>
            <a:p>
              <a:pPr hangingPunct="0"/>
              <a:endParaRPr lang="en-US" sz="900">
                <a:latin typeface="Liberation Serif" pitchFamily="18"/>
                <a:ea typeface="DejaVu LGC Sans" pitchFamily="2"/>
                <a:cs typeface="DejaVu LGC Sans" pitchFamily="2"/>
              </a:endParaRPr>
            </a:p>
            <a:p>
              <a:pPr hangingPunct="0"/>
              <a:endParaRPr lang="en-US" sz="900">
                <a:latin typeface="Liberation Serif" pitchFamily="18"/>
                <a:ea typeface="DejaVu LGC Sans" pitchFamily="2"/>
                <a:cs typeface="DejaVu LGC Sans" pitchFamily="2"/>
              </a:endParaRPr>
            </a:p>
            <a:p>
              <a:pPr hangingPunct="0"/>
              <a:r>
                <a:rPr lang="en-US" sz="900">
                  <a:latin typeface="Liberation Serif" pitchFamily="18"/>
                  <a:ea typeface="DejaVu LGC Sans" pitchFamily="2"/>
                  <a:cs typeface="DejaVu LGC Sans" pitchFamily="2"/>
                </a:rPr>
                <a:t>9585  	1-</a:t>
              </a:r>
            </a:p>
            <a:p>
              <a:pPr hangingPunct="0"/>
              <a:r>
                <a:rPr lang="en-US" sz="900">
                  <a:latin typeface="Liberation Serif" pitchFamily="18"/>
                  <a:ea typeface="DejaVu LGC Sans" pitchFamily="2"/>
                  <a:cs typeface="DejaVu LGC Sans" pitchFamily="2"/>
                </a:rPr>
                <a:t>9844.5  	2+</a:t>
              </a:r>
            </a:p>
            <a:p>
              <a:pPr hangingPunct="0"/>
              <a:r>
                <a:rPr lang="en-US" sz="900">
                  <a:latin typeface="Liberation Serif" pitchFamily="18"/>
                  <a:ea typeface="DejaVu LGC Sans" pitchFamily="2"/>
                  <a:cs typeface="DejaVu LGC Sans" pitchFamily="2"/>
                </a:rPr>
                <a:t>10356  	4+</a:t>
              </a:r>
            </a:p>
            <a:p>
              <a:pPr hangingPunct="0"/>
              <a:endParaRPr lang="en-US" sz="900">
                <a:latin typeface="Liberation Serif" pitchFamily="18"/>
                <a:ea typeface="DejaVu LGC Sans" pitchFamily="2"/>
                <a:cs typeface="DejaVu LGC Sans" pitchFamily="2"/>
              </a:endParaRPr>
            </a:p>
            <a:p>
              <a:pPr hangingPunct="0"/>
              <a:r>
                <a:rPr lang="en-US" sz="900">
                  <a:latin typeface="Liberation Serif" pitchFamily="18"/>
                  <a:ea typeface="DejaVu LGC Sans" pitchFamily="2"/>
                  <a:cs typeface="DejaVu LGC Sans" pitchFamily="2"/>
                </a:rPr>
                <a:t>11097   4+	11260?	(0+)</a:t>
              </a:r>
            </a:p>
            <a:p>
              <a:pPr hangingPunct="0"/>
              <a:r>
                <a:rPr lang="en-US" sz="900">
                  <a:latin typeface="Liberation Serif" pitchFamily="18"/>
                  <a:ea typeface="DejaVu LGC Sans" pitchFamily="2"/>
                  <a:cs typeface="DejaVu LGC Sans" pitchFamily="2"/>
                </a:rPr>
                <a:t>11520  	2+   	11600  	3-     </a:t>
              </a:r>
            </a:p>
          </p:txBody>
        </p:sp>
        <p:sp>
          <p:nvSpPr>
            <p:cNvPr id="47" name="TextBox 46"/>
            <p:cNvSpPr txBox="1"/>
            <p:nvPr/>
          </p:nvSpPr>
          <p:spPr>
            <a:xfrm>
              <a:off x="3646440" y="5334120"/>
              <a:ext cx="2064240" cy="370439"/>
            </a:xfrm>
            <a:prstGeom prst="rect">
              <a:avLst/>
            </a:prstGeom>
            <a:noFill/>
            <a:ln>
              <a:noFill/>
            </a:ln>
          </p:spPr>
          <p:txBody>
            <a:bodyPr vert="horz" wrap="none" lIns="90000" tIns="45000" rIns="90000" bIns="45000" compatLnSpc="0"/>
            <a:lstStyle/>
            <a:p>
              <a:pPr hangingPunct="0"/>
              <a:r>
                <a:rPr lang="en-US" sz="900" b="1">
                  <a:solidFill>
                    <a:srgbClr val="6666FF"/>
                  </a:solidFill>
                  <a:latin typeface="Liberation Serif" pitchFamily="18"/>
                  <a:ea typeface="DejaVu LGC Sans" pitchFamily="2"/>
                  <a:cs typeface="DejaVu LGC Sans" pitchFamily="2"/>
                </a:rPr>
                <a:t>12049  	0+  </a:t>
              </a:r>
            </a:p>
            <a:p>
              <a:pPr hangingPunct="0"/>
              <a:r>
                <a:rPr lang="en-US" sz="900">
                  <a:latin typeface="Liberation Serif" pitchFamily="18"/>
                  <a:ea typeface="DejaVu LGC Sans" pitchFamily="2"/>
                  <a:cs typeface="DejaVu LGC Sans" pitchFamily="2"/>
                </a:rPr>
                <a:t>12440  	1-</a:t>
              </a:r>
            </a:p>
          </p:txBody>
        </p:sp>
        <p:sp>
          <p:nvSpPr>
            <p:cNvPr id="48" name="TextBox 47"/>
            <p:cNvSpPr txBox="1"/>
            <p:nvPr/>
          </p:nvSpPr>
          <p:spPr>
            <a:xfrm>
              <a:off x="3646440" y="5682240"/>
              <a:ext cx="2064240" cy="370439"/>
            </a:xfrm>
            <a:prstGeom prst="rect">
              <a:avLst/>
            </a:prstGeom>
            <a:noFill/>
            <a:ln>
              <a:noFill/>
            </a:ln>
          </p:spPr>
          <p:txBody>
            <a:bodyPr vert="horz" wrap="none" lIns="90000" tIns="45000" rIns="90000" bIns="45000" compatLnSpc="0"/>
            <a:lstStyle/>
            <a:p>
              <a:pPr hangingPunct="0"/>
              <a:r>
                <a:rPr lang="en-US" sz="900">
                  <a:latin typeface="Liberation Serif" pitchFamily="18"/>
                  <a:ea typeface="DejaVu LGC Sans" pitchFamily="2"/>
                  <a:cs typeface="DejaVu LGC Sans" pitchFamily="2"/>
                </a:rPr>
                <a:t>13020  	2+ 	13090  	1-</a:t>
              </a:r>
            </a:p>
            <a:p>
              <a:pPr hangingPunct="0"/>
              <a:r>
                <a:rPr lang="en-US" sz="900">
                  <a:latin typeface="Liberation Serif" pitchFamily="18"/>
                  <a:ea typeface="DejaVu LGC Sans" pitchFamily="2"/>
                  <a:cs typeface="DejaVu LGC Sans" pitchFamily="2"/>
                </a:rPr>
                <a:t>13129  	3- 	13259  	3-</a:t>
              </a:r>
            </a:p>
          </p:txBody>
        </p:sp>
        <p:sp>
          <p:nvSpPr>
            <p:cNvPr id="49" name="TextBox 48"/>
            <p:cNvSpPr txBox="1"/>
            <p:nvPr/>
          </p:nvSpPr>
          <p:spPr>
            <a:xfrm>
              <a:off x="3646440" y="6040079"/>
              <a:ext cx="3193920" cy="230400"/>
            </a:xfrm>
            <a:prstGeom prst="rect">
              <a:avLst/>
            </a:prstGeom>
            <a:noFill/>
            <a:ln>
              <a:noFill/>
            </a:ln>
          </p:spPr>
          <p:txBody>
            <a:bodyPr vert="horz" wrap="none" lIns="90000" tIns="45000" rIns="90000" bIns="45000" compatLnSpc="0"/>
            <a:lstStyle/>
            <a:p>
              <a:pPr hangingPunct="0"/>
              <a:r>
                <a:rPr lang="en-US" sz="900">
                  <a:latin typeface="Liberation Serif" pitchFamily="18"/>
                  <a:ea typeface="DejaVu LGC Sans" pitchFamily="2"/>
                  <a:cs typeface="DejaVu LGC Sans" pitchFamily="2"/>
                </a:rPr>
                <a:t>13869  	4+ 	</a:t>
              </a:r>
              <a:r>
                <a:rPr lang="en-US" sz="900" b="1">
                  <a:solidFill>
                    <a:srgbClr val="6666FF"/>
                  </a:solidFill>
                  <a:latin typeface="Liberation Serif" pitchFamily="18"/>
                  <a:ea typeface="DejaVu LGC Sans" pitchFamily="2"/>
                  <a:cs typeface="DejaVu LGC Sans" pitchFamily="2"/>
                </a:rPr>
                <a:t>14032  	0+</a:t>
              </a:r>
              <a:r>
                <a:rPr lang="en-US" sz="900">
                  <a:latin typeface="Liberation Serif" pitchFamily="18"/>
                  <a:ea typeface="DejaVu LGC Sans" pitchFamily="2"/>
                  <a:cs typeface="DejaVu LGC Sans" pitchFamily="2"/>
                </a:rPr>
                <a:t> 	14100  	3-</a:t>
              </a:r>
            </a:p>
          </p:txBody>
        </p:sp>
        <p:sp>
          <p:nvSpPr>
            <p:cNvPr id="50" name="TextBox 49"/>
            <p:cNvSpPr txBox="1"/>
            <p:nvPr/>
          </p:nvSpPr>
          <p:spPr>
            <a:xfrm>
              <a:off x="3660120" y="6264360"/>
              <a:ext cx="2841839" cy="1296000"/>
            </a:xfrm>
            <a:prstGeom prst="rect">
              <a:avLst/>
            </a:prstGeom>
            <a:noFill/>
            <a:ln>
              <a:noFill/>
            </a:ln>
          </p:spPr>
          <p:txBody>
            <a:bodyPr vert="horz" wrap="none" lIns="90000" tIns="45000" rIns="90000" bIns="45000" compatLnSpc="0"/>
            <a:lstStyle/>
            <a:p>
              <a:pPr hangingPunct="0"/>
              <a:r>
                <a:rPr lang="en-US" sz="900">
                  <a:latin typeface="Liberation Serif" pitchFamily="18"/>
                  <a:ea typeface="DejaVu LGC Sans" pitchFamily="2"/>
                  <a:cs typeface="DejaVu LGC Sans" pitchFamily="2"/>
                </a:rPr>
                <a:t>14620  	4(+) 	14660  	5-</a:t>
              </a:r>
            </a:p>
            <a:p>
              <a:pPr hangingPunct="0"/>
              <a:r>
                <a:rPr lang="en-US" sz="900">
                  <a:latin typeface="Liberation Serif" pitchFamily="18"/>
                  <a:ea typeface="DejaVu LGC Sans" pitchFamily="2"/>
                  <a:cs typeface="DejaVu LGC Sans" pitchFamily="2"/>
                </a:rPr>
                <a:t>14815   6+ 	14926  	2+</a:t>
              </a:r>
            </a:p>
            <a:p>
              <a:pPr hangingPunct="0"/>
              <a:r>
                <a:rPr lang="en-US" sz="900" b="1">
                  <a:solidFill>
                    <a:srgbClr val="6666FF"/>
                  </a:solidFill>
                  <a:latin typeface="Liberation Serif" pitchFamily="18"/>
                  <a:ea typeface="DejaVu LGC Sans" pitchFamily="2"/>
                  <a:cs typeface="DejaVu LGC Sans" pitchFamily="2"/>
                </a:rPr>
                <a:t>15097  	0+</a:t>
              </a:r>
              <a:r>
                <a:rPr lang="en-US" sz="900">
                  <a:latin typeface="Liberation Serif" pitchFamily="18"/>
                  <a:ea typeface="DejaVu LGC Sans" pitchFamily="2"/>
                  <a:cs typeface="DejaVu LGC Sans" pitchFamily="2"/>
                </a:rPr>
                <a:t>	15260  	2+ 	15408  	3-</a:t>
              </a:r>
            </a:p>
            <a:p>
              <a:pPr hangingPunct="0"/>
              <a:r>
                <a:rPr lang="en-US" sz="900">
                  <a:latin typeface="Liberation Serif" pitchFamily="18"/>
                  <a:ea typeface="DejaVu LGC Sans" pitchFamily="2"/>
                  <a:cs typeface="DejaVu LGC Sans" pitchFamily="2"/>
                </a:rPr>
                <a:t>15828  	3- 		</a:t>
              </a:r>
            </a:p>
            <a:p>
              <a:pPr hangingPunct="0"/>
              <a:r>
                <a:rPr lang="en-US" sz="900">
                  <a:latin typeface="Liberation Serif" pitchFamily="18"/>
                  <a:ea typeface="DejaVu LGC Sans" pitchFamily="2"/>
                  <a:cs typeface="DejaVu LGC Sans" pitchFamily="2"/>
                </a:rPr>
                <a:t>16200  	1- 	16275  	6+ 	16352  	(2+)</a:t>
              </a:r>
            </a:p>
            <a:p>
              <a:pPr hangingPunct="0"/>
              <a:r>
                <a:rPr lang="en-US" sz="900">
                  <a:latin typeface="Liberation Serif" pitchFamily="18"/>
                  <a:ea typeface="DejaVu LGC Sans" pitchFamily="2"/>
                  <a:cs typeface="DejaVu LGC Sans" pitchFamily="2"/>
                </a:rPr>
                <a:t>16442   2+</a:t>
              </a:r>
            </a:p>
            <a:p>
              <a:pPr hangingPunct="0"/>
              <a:r>
                <a:rPr lang="en-US" sz="900">
                  <a:latin typeface="Liberation Serif" pitchFamily="18"/>
                  <a:ea typeface="DejaVu LGC Sans" pitchFamily="2"/>
                  <a:cs typeface="DejaVu LGC Sans" pitchFamily="2"/>
                </a:rPr>
                <a:t>16844  	4+ 	16930  	2+</a:t>
              </a:r>
            </a:p>
            <a:p>
              <a:pPr hangingPunct="0"/>
              <a:r>
                <a:rPr lang="en-US" sz="900">
                  <a:latin typeface="Liberation Serif" pitchFamily="18"/>
                  <a:ea typeface="DejaVu LGC Sans" pitchFamily="2"/>
                  <a:cs typeface="DejaVu LGC Sans" pitchFamily="2"/>
                </a:rPr>
                <a:t>17090  	1- 	17129  	2+</a:t>
              </a:r>
            </a:p>
          </p:txBody>
        </p:sp>
        <p:sp>
          <p:nvSpPr>
            <p:cNvPr id="51" name="TextBox 50"/>
            <p:cNvSpPr txBox="1"/>
            <p:nvPr/>
          </p:nvSpPr>
          <p:spPr>
            <a:xfrm>
              <a:off x="371520" y="5949360"/>
              <a:ext cx="1600200" cy="360720"/>
            </a:xfrm>
            <a:prstGeom prst="rect">
              <a:avLst/>
            </a:prstGeom>
            <a:solidFill>
              <a:srgbClr val="99FF66"/>
            </a:solidFill>
            <a:ln>
              <a:noFill/>
            </a:ln>
          </p:spPr>
          <p:txBody>
            <a:bodyPr vert="horz" wrap="none" lIns="90000" tIns="45000" rIns="90000" bIns="45000" compatLnSpc="0"/>
            <a:lstStyle/>
            <a:p>
              <a:pPr hangingPunct="0"/>
              <a:r>
                <a:rPr lang="en-US" sz="1300" b="1">
                  <a:solidFill>
                    <a:srgbClr val="000000"/>
                  </a:solidFill>
                  <a:latin typeface="Liberation Sans" pitchFamily="34"/>
                  <a:ea typeface="DejaVu LGC Sans" pitchFamily="2"/>
                  <a:cs typeface="DejaVu LGC Sans" pitchFamily="2"/>
                </a:rPr>
                <a:t>S</a:t>
              </a:r>
              <a:r>
                <a:rPr lang="en-US" sz="1300" b="1" baseline="-25000">
                  <a:solidFill>
                    <a:srgbClr val="000000"/>
                  </a:solidFill>
                  <a:latin typeface="Liberation Sans" pitchFamily="34"/>
                  <a:ea typeface="DejaVu LGC Sans" pitchFamily="2"/>
                  <a:cs typeface="DejaVu LGC Sans" pitchFamily="2"/>
                </a:rPr>
                <a:t>4</a:t>
              </a:r>
              <a:r>
                <a:rPr lang="en-US" sz="1300" b="1" baseline="-25000">
                  <a:solidFill>
                    <a:srgbClr val="000000"/>
                  </a:solidFill>
                  <a:latin typeface="OpenSymbol"/>
                  <a:ea typeface="OpenSymbol"/>
                  <a:cs typeface="OpenSymbol"/>
                </a:rPr>
                <a:t>α</a:t>
              </a:r>
              <a:r>
                <a:rPr lang="en-US" sz="1300" b="1">
                  <a:solidFill>
                    <a:srgbClr val="000000"/>
                  </a:solidFill>
                  <a:latin typeface="Liberation Sans" pitchFamily="34"/>
                  <a:ea typeface="DejaVu LGC Sans" pitchFamily="2"/>
                  <a:cs typeface="DejaVu LGC Sans" pitchFamily="2"/>
                </a:rPr>
                <a:t>= 14437 keV</a:t>
              </a:r>
            </a:p>
          </p:txBody>
        </p:sp>
        <p:sp>
          <p:nvSpPr>
            <p:cNvPr id="52" name="Straight Connector 51"/>
            <p:cNvSpPr/>
            <p:nvPr/>
          </p:nvSpPr>
          <p:spPr>
            <a:xfrm>
              <a:off x="1271519" y="6276960"/>
              <a:ext cx="2880001" cy="0"/>
            </a:xfrm>
            <a:prstGeom prst="line">
              <a:avLst/>
            </a:prstGeom>
            <a:noFill/>
            <a:ln w="54720">
              <a:solidFill>
                <a:srgbClr val="99FF66"/>
              </a:solidFill>
              <a:prstDash val="solid"/>
            </a:ln>
          </p:spPr>
          <p:txBody>
            <a:bodyPr vert="horz" wrap="none" lIns="117360" tIns="72360" rIns="117360" bIns="72360" anchor="ctr" anchorCtr="1" compatLnSpc="0"/>
            <a:lstStyle/>
            <a:p>
              <a:pPr hangingPunct="0"/>
              <a:endParaRPr lang="en-US" sz="1600">
                <a:latin typeface="Liberation Serif" pitchFamily="18"/>
                <a:ea typeface="DejaVu LGC Sans" pitchFamily="2"/>
                <a:cs typeface="DejaVu LGC Sans" pitchFamily="2"/>
              </a:endParaRPr>
            </a:p>
          </p:txBody>
        </p:sp>
      </p:grpSp>
      <p:sp>
        <p:nvSpPr>
          <p:cNvPr id="53" name="TextBox 52"/>
          <p:cNvSpPr txBox="1"/>
          <p:nvPr/>
        </p:nvSpPr>
        <p:spPr>
          <a:xfrm>
            <a:off x="4103442" y="1271726"/>
            <a:ext cx="5107260" cy="2889955"/>
          </a:xfrm>
          <a:prstGeom prst="rect">
            <a:avLst/>
          </a:prstGeom>
          <a:solidFill>
            <a:srgbClr val="6666FF"/>
          </a:solidFill>
          <a:ln>
            <a:noFill/>
          </a:ln>
        </p:spPr>
        <p:txBody>
          <a:bodyPr vert="horz" wrap="none" lIns="81571" tIns="40786" rIns="81571" bIns="40786" compatLnSpc="0"/>
          <a:lstStyle/>
          <a:p>
            <a:pPr hangingPunct="0"/>
            <a:r>
              <a:rPr lang="en-US" sz="1600">
                <a:solidFill>
                  <a:srgbClr val="FFFFFF"/>
                </a:solidFill>
                <a:latin typeface="Liberation Sans" pitchFamily="34"/>
                <a:ea typeface="DejaVu LGC Sans" pitchFamily="2"/>
                <a:cs typeface="DejaVu LGC Sans" pitchFamily="2"/>
              </a:rPr>
              <a:t>0</a:t>
            </a:r>
            <a:r>
              <a:rPr lang="en-US" sz="1600" baseline="30000">
                <a:solidFill>
                  <a:srgbClr val="FFFFFF"/>
                </a:solidFill>
                <a:latin typeface="Liberation Sans" pitchFamily="34"/>
                <a:ea typeface="DejaVu LGC Sans" pitchFamily="2"/>
                <a:cs typeface="DejaVu LGC Sans" pitchFamily="2"/>
              </a:rPr>
              <a:t>+</a:t>
            </a:r>
            <a:r>
              <a:rPr lang="en-US" sz="1600">
                <a:solidFill>
                  <a:srgbClr val="FFFFFF"/>
                </a:solidFill>
                <a:latin typeface="Liberation Sans" pitchFamily="34"/>
                <a:ea typeface="DejaVu LGC Sans" pitchFamily="2"/>
                <a:cs typeface="DejaVu LGC Sans" pitchFamily="2"/>
              </a:rPr>
              <a:t> state at 15.097:</a:t>
            </a:r>
          </a:p>
          <a:p>
            <a:pPr hangingPunct="0"/>
            <a:endParaRPr lang="en-US" sz="1600">
              <a:solidFill>
                <a:srgbClr val="FFFFFF"/>
              </a:solidFill>
              <a:latin typeface="Liberation Sans" pitchFamily="34"/>
              <a:ea typeface="DejaVu LGC Sans" pitchFamily="2"/>
              <a:cs typeface="DejaVu LGC Sans" pitchFamily="2"/>
            </a:endParaRPr>
          </a:p>
          <a:p>
            <a:pPr hangingPunct="0"/>
            <a:r>
              <a:rPr lang="en-US" sz="1600">
                <a:solidFill>
                  <a:srgbClr val="FFFFFF"/>
                </a:solidFill>
                <a:latin typeface="Liberation Sans" pitchFamily="34"/>
                <a:ea typeface="DejaVu LGC Sans" pitchFamily="2"/>
                <a:cs typeface="DejaVu LGC Sans" pitchFamily="2"/>
              </a:rPr>
              <a:t>E</a:t>
            </a:r>
            <a:r>
              <a:rPr lang="en-US" sz="1600" baseline="-25000">
                <a:solidFill>
                  <a:srgbClr val="FFFFFF"/>
                </a:solidFill>
                <a:latin typeface="Liberation Sans" pitchFamily="34"/>
                <a:ea typeface="DejaVu LGC Sans" pitchFamily="2"/>
                <a:cs typeface="DejaVu LGC Sans" pitchFamily="2"/>
              </a:rPr>
              <a:t>x</a:t>
            </a:r>
            <a:r>
              <a:rPr lang="en-US" sz="1600">
                <a:solidFill>
                  <a:srgbClr val="FFFFFF"/>
                </a:solidFill>
                <a:latin typeface="Liberation Sans" pitchFamily="34"/>
                <a:ea typeface="DejaVu LGC Sans" pitchFamily="2"/>
                <a:cs typeface="DejaVu LGC Sans" pitchFamily="2"/>
              </a:rPr>
              <a:t> the weighted mean of 4 studies:</a:t>
            </a:r>
          </a:p>
          <a:p>
            <a:pPr hangingPunct="0"/>
            <a:endParaRPr lang="en-US" sz="1600">
              <a:solidFill>
                <a:srgbClr val="FFFFFF"/>
              </a:solidFill>
              <a:latin typeface="Liberation Sans" pitchFamily="34"/>
              <a:ea typeface="DejaVu LGC Sans" pitchFamily="2"/>
              <a:cs typeface="DejaVu LGC Sans" pitchFamily="2"/>
            </a:endParaRPr>
          </a:p>
          <a:p>
            <a:pPr hangingPunct="0"/>
            <a:r>
              <a:rPr lang="en-US" sz="1300">
                <a:solidFill>
                  <a:srgbClr val="FFFF99"/>
                </a:solidFill>
                <a:latin typeface="Liberation Sans" pitchFamily="34"/>
                <a:ea typeface="DejaVu LGC Sans" pitchFamily="2"/>
                <a:cs typeface="DejaVu LGC Sans" pitchFamily="2"/>
              </a:rPr>
              <a:t>Reference			Energy		Width	Reaction</a:t>
            </a:r>
          </a:p>
          <a:p>
            <a:pPr hangingPunct="0"/>
            <a:r>
              <a:rPr lang="en-US" sz="1300">
                <a:solidFill>
                  <a:srgbClr val="FFFF99"/>
                </a:solidFill>
                <a:latin typeface="Liberation Sans" pitchFamily="34"/>
                <a:ea typeface="DejaVu LGC Sans" pitchFamily="2"/>
                <a:cs typeface="DejaVu LGC Sans" pitchFamily="2"/>
              </a:rPr>
              <a:t>				(MeV)		(keV)</a:t>
            </a:r>
          </a:p>
          <a:p>
            <a:pPr hangingPunct="0"/>
            <a:r>
              <a:rPr lang="en-US" sz="1300">
                <a:solidFill>
                  <a:srgbClr val="FFFFFF"/>
                </a:solidFill>
                <a:latin typeface="Liberation Sans" pitchFamily="34"/>
                <a:ea typeface="DejaVu LGC Sans" pitchFamily="2"/>
                <a:cs typeface="DejaVu LGC Sans" pitchFamily="2"/>
              </a:rPr>
              <a:t>NPA 180 (1972) 282	 15.17 </a:t>
            </a:r>
            <a:r>
              <a:rPr lang="en-US" altLang="zh-CN" sz="1300">
                <a:solidFill>
                  <a:srgbClr val="FFFFFF"/>
                </a:solidFill>
                <a:latin typeface="Liberation Sans" pitchFamily="32"/>
                <a:ea typeface="Liberation Sans" pitchFamily="32"/>
                <a:cs typeface="Liberation Sans" pitchFamily="32"/>
              </a:rPr>
              <a:t>±</a:t>
            </a:r>
            <a:r>
              <a:rPr lang="en-US" sz="1300">
                <a:solidFill>
                  <a:srgbClr val="FFFFFF"/>
                </a:solidFill>
                <a:latin typeface="Liberation Sans" pitchFamily="34"/>
                <a:ea typeface="Liberation Sans" pitchFamily="32"/>
                <a:cs typeface="Liberation Sans" pitchFamily="32"/>
              </a:rPr>
              <a:t> 0.05	190 </a:t>
            </a:r>
            <a:r>
              <a:rPr lang="en-US" altLang="zh-CN" sz="1300">
                <a:solidFill>
                  <a:srgbClr val="FFFFFF"/>
                </a:solidFill>
                <a:latin typeface="Liberation Sans" pitchFamily="32"/>
                <a:ea typeface="Liberation Sans" pitchFamily="32"/>
                <a:cs typeface="Liberation Sans" pitchFamily="32"/>
              </a:rPr>
              <a:t>± 30 </a:t>
            </a:r>
            <a:r>
              <a:rPr lang="en-US" sz="1300">
                <a:solidFill>
                  <a:srgbClr val="FFFFFF"/>
                </a:solidFill>
                <a:latin typeface="Liberation Sans" pitchFamily="32"/>
                <a:ea typeface="Liberation Sans" pitchFamily="32"/>
                <a:cs typeface="Liberation Sans" pitchFamily="32"/>
              </a:rPr>
              <a:t>	</a:t>
            </a:r>
            <a:r>
              <a:rPr lang="en-US" sz="1300" baseline="30000">
                <a:solidFill>
                  <a:srgbClr val="FFFFFF"/>
                </a:solidFill>
                <a:latin typeface="Liberation Sans" pitchFamily="32"/>
                <a:ea typeface="Liberation Sans" pitchFamily="32"/>
                <a:cs typeface="Liberation Sans" pitchFamily="32"/>
              </a:rPr>
              <a:t>12</a:t>
            </a:r>
            <a:r>
              <a:rPr lang="en-US" sz="1300">
                <a:solidFill>
                  <a:srgbClr val="FFFFFF"/>
                </a:solidFill>
                <a:latin typeface="Liberation Sans" pitchFamily="32"/>
                <a:ea typeface="Liberation Sans" pitchFamily="32"/>
                <a:cs typeface="Liberation Sans" pitchFamily="32"/>
              </a:rPr>
              <a:t>C(</a:t>
            </a:r>
            <a:r>
              <a:rPr lang="en-US" sz="1300">
                <a:solidFill>
                  <a:srgbClr val="FFFFFF"/>
                </a:solidFill>
                <a:latin typeface="OpenSymbol"/>
                <a:ea typeface="OpenSymbol"/>
                <a:cs typeface="OpenSymbol"/>
              </a:rPr>
              <a:t>α</a:t>
            </a:r>
            <a:r>
              <a:rPr lang="en-US" sz="1300">
                <a:solidFill>
                  <a:srgbClr val="FFFFFF"/>
                </a:solidFill>
                <a:latin typeface="Liberation Sans" pitchFamily="32"/>
                <a:ea typeface="Liberation Sans" pitchFamily="32"/>
                <a:cs typeface="Liberation Sans" pitchFamily="32"/>
              </a:rPr>
              <a:t>,</a:t>
            </a:r>
            <a:r>
              <a:rPr lang="en-US" sz="1300">
                <a:solidFill>
                  <a:srgbClr val="FFFFFF"/>
                </a:solidFill>
                <a:latin typeface="StarSymbol"/>
                <a:ea typeface="StarSymbol"/>
                <a:cs typeface="StarSymbol"/>
              </a:rPr>
              <a:t>α</a:t>
            </a:r>
            <a:r>
              <a:rPr lang="en-US" sz="1300" baseline="-25000">
                <a:solidFill>
                  <a:srgbClr val="FFFFFF"/>
                </a:solidFill>
                <a:latin typeface="Liberation Sans" pitchFamily="34"/>
                <a:ea typeface="StarSymbol"/>
                <a:cs typeface="StarSymbol"/>
              </a:rPr>
              <a:t>0</a:t>
            </a:r>
            <a:r>
              <a:rPr lang="en-US" sz="1300">
                <a:solidFill>
                  <a:srgbClr val="FFFFFF"/>
                </a:solidFill>
                <a:latin typeface="Liberation Sans" pitchFamily="34"/>
                <a:ea typeface="StarSymbol"/>
                <a:cs typeface="StarSymbol"/>
              </a:rPr>
              <a:t>)</a:t>
            </a:r>
          </a:p>
          <a:p>
            <a:pPr hangingPunct="0"/>
            <a:r>
              <a:rPr lang="en-US" sz="1300">
                <a:solidFill>
                  <a:srgbClr val="FFFFFF"/>
                </a:solidFill>
                <a:latin typeface="Liberation Sans" pitchFamily="34"/>
                <a:ea typeface="DejaVu LGC Sans" pitchFamily="2"/>
                <a:cs typeface="DejaVu LGC Sans" pitchFamily="2"/>
              </a:rPr>
              <a:t>NPA 294 (1978) 161	15.10 </a:t>
            </a:r>
            <a:r>
              <a:rPr lang="en-US" altLang="zh-CN" sz="1300">
                <a:solidFill>
                  <a:srgbClr val="FFFFFF"/>
                </a:solidFill>
                <a:latin typeface="Liberation Sans" pitchFamily="32"/>
                <a:ea typeface="Liberation Sans" pitchFamily="32"/>
                <a:cs typeface="Liberation Sans" pitchFamily="32"/>
              </a:rPr>
              <a:t>±</a:t>
            </a:r>
            <a:r>
              <a:rPr lang="en-US" sz="1300">
                <a:solidFill>
                  <a:srgbClr val="FFFFFF"/>
                </a:solidFill>
                <a:latin typeface="Liberation Sans" pitchFamily="34"/>
                <a:ea typeface="Liberation Sans" pitchFamily="32"/>
                <a:cs typeface="Liberation Sans" pitchFamily="32"/>
              </a:rPr>
              <a:t> 0.05	327 </a:t>
            </a:r>
            <a:r>
              <a:rPr lang="en-US" altLang="zh-CN" sz="1300">
                <a:solidFill>
                  <a:srgbClr val="FFFFFF"/>
                </a:solidFill>
                <a:latin typeface="Liberation Sans" pitchFamily="32"/>
                <a:ea typeface="Liberation Sans" pitchFamily="32"/>
                <a:cs typeface="Liberation Sans" pitchFamily="32"/>
              </a:rPr>
              <a:t>± 100</a:t>
            </a:r>
            <a:r>
              <a:rPr lang="en-US" sz="1300">
                <a:solidFill>
                  <a:srgbClr val="FFFFFF"/>
                </a:solidFill>
                <a:latin typeface="Liberation Sans" pitchFamily="32"/>
                <a:ea typeface="Liberation Sans" pitchFamily="32"/>
                <a:cs typeface="Liberation Sans" pitchFamily="32"/>
              </a:rPr>
              <a:t>	</a:t>
            </a:r>
            <a:r>
              <a:rPr lang="en-US" sz="1300" baseline="30000">
                <a:solidFill>
                  <a:srgbClr val="FFFFFF"/>
                </a:solidFill>
                <a:latin typeface="Liberation Sans" pitchFamily="32"/>
                <a:ea typeface="Liberation Sans" pitchFamily="32"/>
                <a:cs typeface="Liberation Sans" pitchFamily="32"/>
              </a:rPr>
              <a:t>15</a:t>
            </a:r>
            <a:r>
              <a:rPr lang="en-US" sz="1300">
                <a:solidFill>
                  <a:srgbClr val="FFFFFF"/>
                </a:solidFill>
                <a:latin typeface="Liberation Sans" pitchFamily="32"/>
                <a:ea typeface="Liberation Sans" pitchFamily="32"/>
                <a:cs typeface="Liberation Sans" pitchFamily="32"/>
              </a:rPr>
              <a:t>N(</a:t>
            </a:r>
            <a:r>
              <a:rPr lang="en-US" sz="1300">
                <a:solidFill>
                  <a:srgbClr val="FFFFFF"/>
                </a:solidFill>
                <a:latin typeface="Liberation Sans" pitchFamily="34"/>
                <a:ea typeface="StarSymbol"/>
                <a:cs typeface="StarSymbol"/>
              </a:rPr>
              <a:t>p</a:t>
            </a:r>
            <a:r>
              <a:rPr lang="en-US" sz="1300">
                <a:solidFill>
                  <a:srgbClr val="FFFFFF"/>
                </a:solidFill>
                <a:latin typeface="Liberation Sans" pitchFamily="32"/>
                <a:ea typeface="Liberation Sans" pitchFamily="32"/>
                <a:cs typeface="Liberation Sans" pitchFamily="32"/>
              </a:rPr>
              <a:t>,</a:t>
            </a:r>
            <a:r>
              <a:rPr lang="en-US" sz="1300">
                <a:solidFill>
                  <a:srgbClr val="FFFFFF"/>
                </a:solidFill>
                <a:latin typeface="StarSymbol"/>
                <a:ea typeface="StarSymbol"/>
                <a:cs typeface="StarSymbol"/>
              </a:rPr>
              <a:t>α</a:t>
            </a:r>
            <a:r>
              <a:rPr lang="en-US" sz="1300" baseline="-25000">
                <a:solidFill>
                  <a:srgbClr val="FFFFFF"/>
                </a:solidFill>
                <a:latin typeface="Liberation Sans" pitchFamily="34"/>
                <a:ea typeface="StarSymbol"/>
                <a:cs typeface="StarSymbol"/>
              </a:rPr>
              <a:t>i</a:t>
            </a:r>
            <a:r>
              <a:rPr lang="en-US" sz="1300">
                <a:solidFill>
                  <a:srgbClr val="FFFFFF"/>
                </a:solidFill>
                <a:latin typeface="Liberation Sans" pitchFamily="34"/>
                <a:ea typeface="StarSymbol"/>
                <a:cs typeface="StarSymbol"/>
              </a:rPr>
              <a:t>),(p</a:t>
            </a:r>
            <a:r>
              <a:rPr lang="en-US" sz="1300">
                <a:solidFill>
                  <a:srgbClr val="FFFFFF"/>
                </a:solidFill>
                <a:latin typeface="Liberation Sans" pitchFamily="32"/>
                <a:ea typeface="Liberation Sans" pitchFamily="32"/>
                <a:cs typeface="Liberation Sans" pitchFamily="32"/>
              </a:rPr>
              <a:t>,</a:t>
            </a:r>
            <a:r>
              <a:rPr lang="en-US" sz="1300">
                <a:solidFill>
                  <a:srgbClr val="FFFFFF"/>
                </a:solidFill>
                <a:latin typeface="Liberation Sans" pitchFamily="34"/>
                <a:ea typeface="Liberation Sans" pitchFamily="32"/>
                <a:cs typeface="Liberation Sans" pitchFamily="32"/>
              </a:rPr>
              <a:t>p</a:t>
            </a:r>
            <a:r>
              <a:rPr lang="en-US" sz="1300" baseline="-25000">
                <a:solidFill>
                  <a:srgbClr val="FFFFFF"/>
                </a:solidFill>
                <a:latin typeface="Liberation Sans" pitchFamily="34"/>
                <a:ea typeface="Liberation Sans" pitchFamily="32"/>
                <a:cs typeface="Liberation Sans" pitchFamily="32"/>
              </a:rPr>
              <a:t>0</a:t>
            </a:r>
            <a:r>
              <a:rPr lang="en-US" sz="1300">
                <a:solidFill>
                  <a:srgbClr val="FFFFFF"/>
                </a:solidFill>
                <a:latin typeface="Liberation Sans" pitchFamily="34"/>
                <a:ea typeface="StarSymbol"/>
                <a:cs typeface="StarSymbol"/>
              </a:rPr>
              <a:t>)</a:t>
            </a:r>
          </a:p>
          <a:p>
            <a:pPr hangingPunct="0"/>
            <a:r>
              <a:rPr lang="en-US" sz="1300">
                <a:solidFill>
                  <a:srgbClr val="FFFFFF"/>
                </a:solidFill>
                <a:latin typeface="Liberation Sans" pitchFamily="34"/>
                <a:ea typeface="DejaVu LGC Sans" pitchFamily="2"/>
                <a:cs typeface="DejaVu LGC Sans" pitchFamily="2"/>
              </a:rPr>
              <a:t>NPA 305 (1978) 63	15.103  </a:t>
            </a:r>
            <a:r>
              <a:rPr lang="en-US" altLang="zh-CN" sz="1300">
                <a:solidFill>
                  <a:srgbClr val="FFFFFF"/>
                </a:solidFill>
                <a:latin typeface="Liberation Sans" pitchFamily="32"/>
                <a:ea typeface="Liberation Sans" pitchFamily="32"/>
                <a:cs typeface="Liberation Sans" pitchFamily="32"/>
              </a:rPr>
              <a:t>±</a:t>
            </a:r>
            <a:r>
              <a:rPr lang="en-US" sz="1300">
                <a:solidFill>
                  <a:srgbClr val="FFFFFF"/>
                </a:solidFill>
                <a:latin typeface="Liberation Sans" pitchFamily="34"/>
                <a:ea typeface="Liberation Sans" pitchFamily="32"/>
                <a:cs typeface="Liberation Sans" pitchFamily="32"/>
              </a:rPr>
              <a:t> 0.005	   -		</a:t>
            </a:r>
            <a:r>
              <a:rPr lang="en-US" sz="1300" baseline="30000">
                <a:solidFill>
                  <a:srgbClr val="FFFFFF"/>
                </a:solidFill>
                <a:latin typeface="Liberation Sans" pitchFamily="32"/>
                <a:ea typeface="Liberation Sans" pitchFamily="32"/>
                <a:cs typeface="Liberation Sans" pitchFamily="32"/>
              </a:rPr>
              <a:t>14</a:t>
            </a:r>
            <a:r>
              <a:rPr lang="en-US" sz="1300">
                <a:solidFill>
                  <a:srgbClr val="FFFFFF"/>
                </a:solidFill>
                <a:latin typeface="Liberation Sans" pitchFamily="32"/>
                <a:ea typeface="Liberation Sans" pitchFamily="32"/>
                <a:cs typeface="Liberation Sans" pitchFamily="32"/>
              </a:rPr>
              <a:t>N(</a:t>
            </a:r>
            <a:r>
              <a:rPr lang="en-US" sz="1300" baseline="30000">
                <a:solidFill>
                  <a:srgbClr val="FFFFFF"/>
                </a:solidFill>
                <a:latin typeface="Liberation Sans" pitchFamily="32"/>
                <a:ea typeface="Liberation Sans" pitchFamily="32"/>
                <a:cs typeface="Liberation Sans" pitchFamily="32"/>
              </a:rPr>
              <a:t>3</a:t>
            </a:r>
            <a:r>
              <a:rPr lang="en-US" sz="1300">
                <a:solidFill>
                  <a:srgbClr val="FFFFFF"/>
                </a:solidFill>
                <a:latin typeface="Liberation Sans" pitchFamily="32"/>
                <a:ea typeface="Liberation Sans" pitchFamily="32"/>
                <a:cs typeface="Liberation Sans" pitchFamily="32"/>
              </a:rPr>
              <a:t>He,</a:t>
            </a:r>
            <a:r>
              <a:rPr lang="en-US" sz="1300">
                <a:solidFill>
                  <a:srgbClr val="FFFFFF"/>
                </a:solidFill>
                <a:latin typeface="Liberation Sans" pitchFamily="34"/>
                <a:ea typeface="Liberation Sans" pitchFamily="32"/>
                <a:cs typeface="Liberation Sans" pitchFamily="32"/>
              </a:rPr>
              <a:t>p</a:t>
            </a:r>
            <a:r>
              <a:rPr lang="en-US" sz="1300">
                <a:solidFill>
                  <a:srgbClr val="FFFFFF"/>
                </a:solidFill>
                <a:latin typeface="Liberation Sans" pitchFamily="34"/>
                <a:ea typeface="StarSymbol"/>
                <a:cs typeface="StarSymbol"/>
              </a:rPr>
              <a:t>)</a:t>
            </a:r>
          </a:p>
          <a:p>
            <a:pPr hangingPunct="0">
              <a:lnSpc>
                <a:spcPct val="150000"/>
              </a:lnSpc>
            </a:pPr>
            <a:r>
              <a:rPr lang="en-US" sz="1300">
                <a:solidFill>
                  <a:srgbClr val="FFFFFF"/>
                </a:solidFill>
                <a:latin typeface="Liberation Sans" pitchFamily="34"/>
                <a:ea typeface="DejaVu LGC Sans" pitchFamily="2"/>
                <a:cs typeface="DejaVu LGC Sans" pitchFamily="2"/>
              </a:rPr>
              <a:t>PRC 25 (1982) 729	15.066 + 0.011	166 </a:t>
            </a:r>
            <a:r>
              <a:rPr lang="en-US" altLang="zh-CN" sz="1300">
                <a:solidFill>
                  <a:srgbClr val="FFFFFF"/>
                </a:solidFill>
                <a:latin typeface="Liberation Sans" pitchFamily="32"/>
                <a:ea typeface="Liberation Sans" pitchFamily="32"/>
                <a:cs typeface="Liberation Sans" pitchFamily="32"/>
              </a:rPr>
              <a:t>± 30</a:t>
            </a:r>
            <a:r>
              <a:rPr lang="en-US" sz="1300">
                <a:solidFill>
                  <a:srgbClr val="FFFFFF"/>
                </a:solidFill>
                <a:latin typeface="Liberation Sans" pitchFamily="32"/>
                <a:ea typeface="Liberation Sans" pitchFamily="32"/>
                <a:cs typeface="Liberation Sans" pitchFamily="32"/>
              </a:rPr>
              <a:t>	</a:t>
            </a:r>
            <a:r>
              <a:rPr lang="en-US" sz="1300" baseline="30000">
                <a:solidFill>
                  <a:srgbClr val="FFFFFF"/>
                </a:solidFill>
                <a:latin typeface="Liberation Sans" pitchFamily="32"/>
                <a:ea typeface="Liberation Sans" pitchFamily="32"/>
                <a:cs typeface="Liberation Sans" pitchFamily="32"/>
              </a:rPr>
              <a:t>12</a:t>
            </a:r>
            <a:r>
              <a:rPr lang="en-US" sz="1300">
                <a:solidFill>
                  <a:srgbClr val="FFFFFF"/>
                </a:solidFill>
                <a:latin typeface="Liberation Sans" pitchFamily="32"/>
                <a:ea typeface="Liberation Sans" pitchFamily="32"/>
                <a:cs typeface="Liberation Sans" pitchFamily="32"/>
              </a:rPr>
              <a:t>C(</a:t>
            </a:r>
            <a:r>
              <a:rPr lang="en-US" sz="1300">
                <a:solidFill>
                  <a:srgbClr val="FFFFFF"/>
                </a:solidFill>
                <a:latin typeface="StarSymbol"/>
                <a:ea typeface="StarSymbol"/>
                <a:cs typeface="StarSymbol"/>
              </a:rPr>
              <a:t>α</a:t>
            </a:r>
            <a:r>
              <a:rPr lang="en-US" sz="1300">
                <a:solidFill>
                  <a:srgbClr val="FFFFFF"/>
                </a:solidFill>
                <a:latin typeface="Liberation Sans" pitchFamily="32"/>
                <a:ea typeface="Liberation Sans" pitchFamily="32"/>
                <a:cs typeface="Liberation Sans" pitchFamily="32"/>
              </a:rPr>
              <a:t>,</a:t>
            </a:r>
            <a:r>
              <a:rPr lang="en-US" sz="1300">
                <a:solidFill>
                  <a:srgbClr val="FFFFFF"/>
                </a:solidFill>
                <a:latin typeface="StarSymbol"/>
                <a:ea typeface="StarSymbol"/>
                <a:cs typeface="StarSymbol"/>
              </a:rPr>
              <a:t>α</a:t>
            </a:r>
            <a:r>
              <a:rPr lang="en-US" sz="1300" baseline="-25000">
                <a:solidFill>
                  <a:srgbClr val="FFFFFF"/>
                </a:solidFill>
                <a:latin typeface="Liberation Sans" pitchFamily="34"/>
                <a:ea typeface="StarSymbol"/>
                <a:cs typeface="StarSymbol"/>
              </a:rPr>
              <a:t>i</a:t>
            </a:r>
            <a:r>
              <a:rPr lang="en-US" sz="1300">
                <a:solidFill>
                  <a:srgbClr val="FFFFFF"/>
                </a:solidFill>
                <a:latin typeface="Liberation Sans" pitchFamily="34"/>
                <a:ea typeface="StarSymbol"/>
                <a:cs typeface="StarSymbol"/>
              </a:rPr>
              <a:t>),</a:t>
            </a:r>
            <a:r>
              <a:rPr lang="en-US" sz="1300">
                <a:solidFill>
                  <a:srgbClr val="FFFFFF"/>
                </a:solidFill>
                <a:latin typeface="Liberation Sans" pitchFamily="32"/>
                <a:ea typeface="Liberation Sans" pitchFamily="32"/>
                <a:cs typeface="Liberation Sans" pitchFamily="32"/>
              </a:rPr>
              <a:t>(</a:t>
            </a:r>
            <a:r>
              <a:rPr lang="en-US" sz="1300">
                <a:solidFill>
                  <a:srgbClr val="FFFFFF"/>
                </a:solidFill>
                <a:latin typeface="StarSymbol"/>
                <a:ea typeface="StarSymbol"/>
                <a:cs typeface="StarSymbol"/>
              </a:rPr>
              <a:t>α</a:t>
            </a:r>
            <a:r>
              <a:rPr lang="en-US" sz="1300">
                <a:solidFill>
                  <a:srgbClr val="FFFFFF"/>
                </a:solidFill>
                <a:latin typeface="Liberation Sans" pitchFamily="32"/>
                <a:ea typeface="Liberation Sans" pitchFamily="32"/>
                <a:cs typeface="Liberation Sans" pitchFamily="32"/>
              </a:rPr>
              <a:t>,</a:t>
            </a:r>
            <a:r>
              <a:rPr lang="en-US" sz="1300">
                <a:solidFill>
                  <a:srgbClr val="FFFFFF"/>
                </a:solidFill>
                <a:latin typeface="Liberation Sans" pitchFamily="34"/>
                <a:ea typeface="Liberation Sans" pitchFamily="32"/>
                <a:cs typeface="Liberation Sans" pitchFamily="32"/>
              </a:rPr>
              <a:t>p</a:t>
            </a:r>
            <a:r>
              <a:rPr lang="en-US" sz="1300" baseline="-25000">
                <a:solidFill>
                  <a:srgbClr val="FFFFFF"/>
                </a:solidFill>
                <a:latin typeface="Liberation Sans" pitchFamily="34"/>
                <a:ea typeface="Liberation Sans" pitchFamily="32"/>
                <a:cs typeface="Liberation Sans" pitchFamily="32"/>
              </a:rPr>
              <a:t>0</a:t>
            </a:r>
            <a:r>
              <a:rPr lang="en-US" sz="1300">
                <a:solidFill>
                  <a:srgbClr val="FFFFFF"/>
                </a:solidFill>
                <a:latin typeface="Liberation Sans" pitchFamily="34"/>
                <a:ea typeface="StarSymbol"/>
                <a:cs typeface="StarSymbol"/>
              </a:rPr>
              <a:t>)</a:t>
            </a:r>
          </a:p>
          <a:p>
            <a:pPr hangingPunct="0"/>
            <a:endParaRPr lang="en-US" sz="1300">
              <a:solidFill>
                <a:srgbClr val="FFFFFF"/>
              </a:solidFill>
              <a:latin typeface="Liberation Sans" pitchFamily="32"/>
              <a:ea typeface="Liberation Sans" pitchFamily="32"/>
              <a:cs typeface="Liberation Sans" pitchFamily="32"/>
            </a:endParaRPr>
          </a:p>
          <a:p>
            <a:pPr hangingPunct="0"/>
            <a:r>
              <a:rPr lang="en-US" sz="1600">
                <a:solidFill>
                  <a:srgbClr val="FFFFFF"/>
                </a:solidFill>
                <a:latin typeface="Liberation Sans" pitchFamily="34"/>
                <a:ea typeface="Liberation Sans" pitchFamily="32"/>
                <a:cs typeface="Liberation Sans" pitchFamily="32"/>
              </a:rPr>
              <a:t>Width from Ames (PRC 25)</a:t>
            </a:r>
          </a:p>
        </p:txBody>
      </p:sp>
      <p:sp>
        <p:nvSpPr>
          <p:cNvPr id="54" name="TextBox 53"/>
          <p:cNvSpPr txBox="1"/>
          <p:nvPr/>
        </p:nvSpPr>
        <p:spPr>
          <a:xfrm>
            <a:off x="5697668" y="5751496"/>
            <a:ext cx="3446095" cy="414764"/>
          </a:xfrm>
          <a:prstGeom prst="rect">
            <a:avLst/>
          </a:prstGeom>
          <a:noFill/>
          <a:ln>
            <a:noFill/>
          </a:ln>
        </p:spPr>
        <p:txBody>
          <a:bodyPr vert="horz" wrap="none" lIns="81571" tIns="40786" rIns="81571" bIns="40786" compatLnSpc="0"/>
          <a:lstStyle/>
          <a:p>
            <a:pPr hangingPunct="0"/>
            <a:r>
              <a:rPr lang="en-US" sz="1300">
                <a:solidFill>
                  <a:srgbClr val="6666FF"/>
                </a:solidFill>
                <a:latin typeface="Liberation Sans" pitchFamily="34"/>
                <a:ea typeface="DejaVu LGC Sans" pitchFamily="2"/>
                <a:cs typeface="DejaVu LGC Sans" pitchFamily="2"/>
              </a:rPr>
              <a:t>(Also 0</a:t>
            </a:r>
            <a:r>
              <a:rPr lang="en-US" sz="1300" baseline="30000">
                <a:solidFill>
                  <a:srgbClr val="6666FF"/>
                </a:solidFill>
                <a:latin typeface="Liberation Sans" pitchFamily="34"/>
                <a:ea typeface="DejaVu LGC Sans" pitchFamily="2"/>
                <a:cs typeface="DejaVu LGC Sans" pitchFamily="2"/>
              </a:rPr>
              <a:t>+</a:t>
            </a:r>
            <a:r>
              <a:rPr lang="en-US" sz="1300">
                <a:solidFill>
                  <a:srgbClr val="6666FF"/>
                </a:solidFill>
                <a:latin typeface="Liberation Sans" pitchFamily="34"/>
                <a:ea typeface="DejaVu LGC Sans" pitchFamily="2"/>
                <a:cs typeface="DejaVu LGC Sans" pitchFamily="2"/>
              </a:rPr>
              <a:t> states at: 22040 keV &amp; 22721 keV)</a:t>
            </a:r>
          </a:p>
        </p:txBody>
      </p:sp>
      <p:sp>
        <p:nvSpPr>
          <p:cNvPr id="55" name="Straight Connector 54"/>
          <p:cNvSpPr/>
          <p:nvPr/>
        </p:nvSpPr>
        <p:spPr>
          <a:xfrm>
            <a:off x="1992615" y="5472919"/>
            <a:ext cx="1365964" cy="0"/>
          </a:xfrm>
          <a:prstGeom prst="line">
            <a:avLst/>
          </a:prstGeom>
          <a:noFill/>
          <a:ln w="54000">
            <a:solidFill>
              <a:srgbClr val="FF3333"/>
            </a:solidFill>
            <a:prstDash val="solid"/>
          </a:ln>
        </p:spPr>
        <p:txBody>
          <a:bodyPr vert="horz" wrap="none" lIns="106043" tIns="65258" rIns="106043" bIns="65258" anchor="ctr" compatLnSpc="0"/>
          <a:lstStyle/>
          <a:p>
            <a:pPr hangingPunct="0"/>
            <a:endParaRPr lang="en-US" sz="1600">
              <a:latin typeface="Liberation Serif" pitchFamily="18"/>
              <a:ea typeface="DejaVu LGC Sans" pitchFamily="2"/>
              <a:cs typeface="DejaVu LGC Sans" pitchFamily="2"/>
            </a:endParaRPr>
          </a:p>
        </p:txBody>
      </p:sp>
      <p:sp>
        <p:nvSpPr>
          <p:cNvPr id="56" name="TextBox 55"/>
          <p:cNvSpPr txBox="1"/>
          <p:nvPr/>
        </p:nvSpPr>
        <p:spPr>
          <a:xfrm>
            <a:off x="3373282" y="5381149"/>
            <a:ext cx="905199" cy="336056"/>
          </a:xfrm>
          <a:prstGeom prst="rect">
            <a:avLst/>
          </a:prstGeom>
          <a:noFill/>
          <a:ln>
            <a:noFill/>
          </a:ln>
        </p:spPr>
        <p:txBody>
          <a:bodyPr vert="horz" wrap="none" lIns="81571" tIns="40786" rIns="81571" bIns="40786" compatLnSpc="0"/>
          <a:lstStyle/>
          <a:p>
            <a:pPr hangingPunct="0"/>
            <a:r>
              <a:rPr lang="en-US" sz="900" b="1">
                <a:solidFill>
                  <a:srgbClr val="FF3333"/>
                </a:solidFill>
                <a:latin typeface="Liberation Serif" pitchFamily="18"/>
                <a:ea typeface="DejaVu LGC Sans" pitchFamily="2"/>
                <a:cs typeface="DejaVu LGC Sans" pitchFamily="2"/>
              </a:rPr>
              <a:t>13600  	0+ 	</a:t>
            </a:r>
          </a:p>
        </p:txBody>
      </p:sp>
    </p:spTree>
    <p:extLst>
      <p:ext uri="{BB962C8B-B14F-4D97-AF65-F5344CB8AC3E}">
        <p14:creationId xmlns:p14="http://schemas.microsoft.com/office/powerpoint/2010/main" xmlns="" val="19560834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264212"/>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0000"/>
            </a:solidFill>
            <a:prstDash val="solid"/>
            <a:round/>
          </a:ln>
        </p:spPr>
        <p:txBody>
          <a:bodyPr vert="horz" wrap="none" lIns="81571" tIns="42418" rIns="81571" bIns="42418" anchor="ctr" anchorCtr="0" compatLnSpc="0"/>
          <a:lstStyle/>
          <a:p>
            <a:pPr hangingPunct="0"/>
            <a:endParaRPr lang="en-US" sz="1600">
              <a:latin typeface="Liberation Sans" pitchFamily="18"/>
              <a:ea typeface="DejaVu LGC Sans" pitchFamily="2"/>
              <a:cs typeface="DejaVu LGC Sans" pitchFamily="2"/>
            </a:endParaRPr>
          </a:p>
        </p:txBody>
      </p:sp>
      <p:grpSp>
        <p:nvGrpSpPr>
          <p:cNvPr id="3" name="Group 2"/>
          <p:cNvGrpSpPr/>
          <p:nvPr/>
        </p:nvGrpSpPr>
        <p:grpSpPr>
          <a:xfrm>
            <a:off x="7008114" y="-21226"/>
            <a:ext cx="1632756" cy="1663625"/>
            <a:chOff x="7725959" y="-23400"/>
            <a:chExt cx="1800000" cy="1833839"/>
          </a:xfrm>
        </p:grpSpPr>
        <p:pic>
          <p:nvPicPr>
            <p:cNvPr id="4" name="Picture 3"/>
            <p:cNvPicPr>
              <a:picLocks noChangeAspect="1"/>
            </p:cNvPicPr>
            <p:nvPr/>
          </p:nvPicPr>
          <p:blipFill>
            <a:blip r:embed="rId3" cstate="print">
              <a:lum/>
              <a:alphaModFix/>
            </a:blip>
            <a:srcRect/>
            <a:stretch>
              <a:fillRect/>
            </a:stretch>
          </p:blipFill>
          <p:spPr>
            <a:xfrm>
              <a:off x="7725959" y="-23400"/>
              <a:ext cx="1800000" cy="1829880"/>
            </a:xfrm>
            <a:prstGeom prst="rect">
              <a:avLst/>
            </a:prstGeom>
            <a:noFill/>
            <a:ln>
              <a:noFill/>
            </a:ln>
          </p:spPr>
        </p:pic>
        <p:sp>
          <p:nvSpPr>
            <p:cNvPr id="5" name="Freeform 4"/>
            <p:cNvSpPr/>
            <p:nvPr/>
          </p:nvSpPr>
          <p:spPr>
            <a:xfrm>
              <a:off x="7828920" y="953280"/>
              <a:ext cx="1428840" cy="857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90000" tIns="45000" rIns="90000" bIns="45000" anchor="ctr" anchorCtr="0" compatLnSpc="0"/>
            <a:lstStyle/>
            <a:p>
              <a:pPr hangingPunct="0"/>
              <a:endParaRPr lang="en-US" sz="1600">
                <a:latin typeface="Liberation Sans" pitchFamily="18"/>
                <a:ea typeface="DejaVu LGC Sans" pitchFamily="2"/>
                <a:cs typeface="DejaVu LGC Sans" pitchFamily="2"/>
              </a:endParaRPr>
            </a:p>
          </p:txBody>
        </p:sp>
      </p:grpSp>
      <p:sp>
        <p:nvSpPr>
          <p:cNvPr id="6" name="Freeform 5"/>
          <p:cNvSpPr/>
          <p:nvPr/>
        </p:nvSpPr>
        <p:spPr>
          <a:xfrm>
            <a:off x="155439" y="299481"/>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63300" rIns="81571" bIns="40786" anchor="t" anchorCtr="0" compatLnSpc="0"/>
          <a:lstStyle/>
          <a:p>
            <a:pPr hangingPunct="0">
              <a:lnSpc>
                <a:spcPct val="93000"/>
              </a:lnSpc>
            </a:pPr>
            <a:r>
              <a:rPr lang="en-US" sz="2500" dirty="0">
                <a:solidFill>
                  <a:srgbClr val="FFFFFF"/>
                </a:solidFill>
                <a:latin typeface="Arial" pitchFamily="34"/>
                <a:ea typeface="DejaVu LGC Sans" pitchFamily="2"/>
                <a:cs typeface="DejaVu LGC Sans" pitchFamily="2"/>
              </a:rPr>
              <a:t>Li</a:t>
            </a:r>
            <a:r>
              <a:rPr lang="en-US" sz="2500" baseline="-25000" dirty="0">
                <a:solidFill>
                  <a:srgbClr val="FFFFFF"/>
                </a:solidFill>
                <a:latin typeface="Arial" pitchFamily="34"/>
                <a:ea typeface="DejaVu LGC Sans" pitchFamily="2"/>
                <a:cs typeface="DejaVu LGC Sans" pitchFamily="2"/>
              </a:rPr>
              <a:t>2</a:t>
            </a:r>
            <a:r>
              <a:rPr lang="en-US" sz="2500" dirty="0">
                <a:solidFill>
                  <a:srgbClr val="FFFFFF"/>
                </a:solidFill>
                <a:latin typeface="Arial" pitchFamily="34"/>
                <a:ea typeface="DejaVu LGC Sans" pitchFamily="2"/>
                <a:cs typeface="DejaVu LGC Sans" pitchFamily="2"/>
              </a:rPr>
              <a:t>CO</a:t>
            </a:r>
            <a:r>
              <a:rPr lang="en-US" sz="2500" baseline="-25000" dirty="0">
                <a:solidFill>
                  <a:srgbClr val="FFFFFF"/>
                </a:solidFill>
                <a:latin typeface="Arial" pitchFamily="34"/>
                <a:ea typeface="DejaVu LGC Sans" pitchFamily="2"/>
                <a:cs typeface="DejaVu LGC Sans" pitchFamily="2"/>
              </a:rPr>
              <a:t>3</a:t>
            </a:r>
            <a:r>
              <a:rPr lang="en-US" sz="2500" dirty="0">
                <a:solidFill>
                  <a:srgbClr val="FFFFFF"/>
                </a:solidFill>
                <a:latin typeface="Arial" pitchFamily="34"/>
                <a:ea typeface="DejaVu LGC Sans" pitchFamily="2"/>
                <a:cs typeface="DejaVu LGC Sans" pitchFamily="2"/>
              </a:rPr>
              <a:t>(</a:t>
            </a:r>
            <a:r>
              <a:rPr lang="en-US" sz="2500" dirty="0">
                <a:solidFill>
                  <a:srgbClr val="FFFFFF"/>
                </a:solidFill>
                <a:latin typeface="OpenSymbol"/>
                <a:ea typeface="OpenSymbol"/>
                <a:cs typeface="OpenSymbol"/>
              </a:rPr>
              <a:t>α</a:t>
            </a:r>
            <a:r>
              <a:rPr lang="en-US" sz="2500" dirty="0">
                <a:solidFill>
                  <a:srgbClr val="FFFFFF"/>
                </a:solidFill>
                <a:latin typeface="Arial" pitchFamily="34"/>
                <a:ea typeface="DejaVu LGC Sans" pitchFamily="2"/>
                <a:cs typeface="DejaVu LGC Sans" pitchFamily="2"/>
              </a:rPr>
              <a:t>,</a:t>
            </a:r>
            <a:r>
              <a:rPr lang="en-US" sz="2500" dirty="0">
                <a:solidFill>
                  <a:srgbClr val="FFFFFF"/>
                </a:solidFill>
                <a:latin typeface="StarSymbol"/>
                <a:ea typeface="StarSymbol"/>
                <a:cs typeface="StarSymbol"/>
              </a:rPr>
              <a:t>α</a:t>
            </a:r>
            <a:r>
              <a:rPr lang="en-US" sz="2500" dirty="0">
                <a:solidFill>
                  <a:srgbClr val="FFFFFF"/>
                </a:solidFill>
                <a:latin typeface="Liberation Sans" pitchFamily="34"/>
                <a:ea typeface="StarSymbol"/>
                <a:cs typeface="StarSymbol"/>
              </a:rPr>
              <a:t>'</a:t>
            </a:r>
            <a:r>
              <a:rPr lang="en-US" sz="2500" dirty="0">
                <a:solidFill>
                  <a:srgbClr val="FFFFFF"/>
                </a:solidFill>
                <a:latin typeface="Arial" pitchFamily="34"/>
                <a:ea typeface="DejaVu LGC Sans" pitchFamily="2"/>
                <a:cs typeface="DejaVu LGC Sans" pitchFamily="2"/>
              </a:rPr>
              <a:t>) coincidence results @ 200 </a:t>
            </a:r>
            <a:r>
              <a:rPr lang="en-US" sz="2500" dirty="0" smtClean="0">
                <a:solidFill>
                  <a:srgbClr val="FFFFFF"/>
                </a:solidFill>
                <a:latin typeface="Arial" pitchFamily="34"/>
                <a:ea typeface="DejaVu LGC Sans" pitchFamily="2"/>
                <a:cs typeface="DejaVu LGC Sans" pitchFamily="2"/>
              </a:rPr>
              <a:t>MeV, 0˚</a:t>
            </a:r>
            <a:endParaRPr lang="en-US" sz="2500" dirty="0">
              <a:solidFill>
                <a:srgbClr val="FFFFFF"/>
              </a:solidFill>
              <a:latin typeface="Arial" pitchFamily="34"/>
              <a:ea typeface="DejaVu LGC Sans" pitchFamily="2"/>
              <a:cs typeface="DejaVu LGC Sans" pitchFamily="2"/>
            </a:endParaRPr>
          </a:p>
        </p:txBody>
      </p:sp>
      <p:pic>
        <p:nvPicPr>
          <p:cNvPr id="8" name="Picture 7"/>
          <p:cNvPicPr>
            <a:picLocks noChangeAspect="1"/>
          </p:cNvPicPr>
          <p:nvPr/>
        </p:nvPicPr>
        <p:blipFill>
          <a:blip r:embed="rId4" cstate="print">
            <a:lum/>
            <a:alphaModFix/>
          </a:blip>
          <a:srcRect/>
          <a:stretch>
            <a:fillRect/>
          </a:stretch>
        </p:blipFill>
        <p:spPr>
          <a:xfrm>
            <a:off x="-4809" y="2521448"/>
            <a:ext cx="5512913" cy="3264992"/>
          </a:xfrm>
          <a:prstGeom prst="rect">
            <a:avLst/>
          </a:prstGeom>
          <a:noFill/>
          <a:ln>
            <a:noFill/>
          </a:ln>
        </p:spPr>
      </p:pic>
      <p:pic>
        <p:nvPicPr>
          <p:cNvPr id="9" name="Picture 8"/>
          <p:cNvPicPr>
            <a:picLocks noChangeAspect="1"/>
          </p:cNvPicPr>
          <p:nvPr/>
        </p:nvPicPr>
        <p:blipFill>
          <a:blip r:embed="rId5" cstate="print">
            <a:lum/>
            <a:alphaModFix/>
          </a:blip>
          <a:srcRect/>
          <a:stretch>
            <a:fillRect/>
          </a:stretch>
        </p:blipFill>
        <p:spPr>
          <a:xfrm>
            <a:off x="3448386" y="894849"/>
            <a:ext cx="5710726" cy="3810273"/>
          </a:xfrm>
          <a:prstGeom prst="rect">
            <a:avLst/>
          </a:prstGeom>
          <a:noFill/>
          <a:ln>
            <a:noFill/>
          </a:ln>
        </p:spPr>
      </p:pic>
      <p:sp>
        <p:nvSpPr>
          <p:cNvPr id="11" name="TextBox 10"/>
          <p:cNvSpPr txBox="1"/>
          <p:nvPr/>
        </p:nvSpPr>
        <p:spPr>
          <a:xfrm>
            <a:off x="5771939" y="4551516"/>
            <a:ext cx="2970568" cy="1262179"/>
          </a:xfrm>
          <a:prstGeom prst="rect">
            <a:avLst/>
          </a:prstGeom>
          <a:noFill/>
          <a:ln>
            <a:noFill/>
          </a:ln>
        </p:spPr>
        <p:txBody>
          <a:bodyPr vert="horz" wrap="none" lIns="81571" tIns="40786" rIns="81571" bIns="40786" anchorCtr="0" compatLnSpc="0">
            <a:spAutoFit/>
          </a:bodyPr>
          <a:lstStyle/>
          <a:p>
            <a:pPr hangingPunct="0"/>
            <a:r>
              <a:rPr lang="en-US" sz="1600" dirty="0">
                <a:latin typeface="Liberation Sans" pitchFamily="18"/>
                <a:ea typeface="DejaVu LGC Sans" pitchFamily="2"/>
                <a:cs typeface="DejaVu LGC Sans" pitchFamily="2"/>
              </a:rPr>
              <a:t>Singles spectrum components:</a:t>
            </a:r>
          </a:p>
          <a:p>
            <a:pPr hangingPunct="0">
              <a:buSzPct val="45000"/>
              <a:buFont typeface="StarSymbol"/>
              <a:buChar char="●"/>
            </a:pPr>
            <a:r>
              <a:rPr lang="en-US" sz="1600" dirty="0">
                <a:latin typeface="Liberation Sans" pitchFamily="18"/>
                <a:ea typeface="DejaVu LGC Sans" pitchFamily="2"/>
                <a:cs typeface="DejaVu LGC Sans" pitchFamily="2"/>
              </a:rPr>
              <a:t> </a:t>
            </a:r>
            <a:r>
              <a:rPr lang="en-US" sz="1600" b="1" dirty="0">
                <a:latin typeface="Liberation Sans" pitchFamily="18"/>
                <a:ea typeface="DejaVu LGC Sans" pitchFamily="2"/>
                <a:cs typeface="DejaVu LGC Sans" pitchFamily="2"/>
              </a:rPr>
              <a:t>total yield</a:t>
            </a:r>
          </a:p>
          <a:p>
            <a:pPr hangingPunct="0">
              <a:buSzPct val="45000"/>
              <a:buFont typeface="StarSymbol"/>
              <a:buChar char="●"/>
            </a:pPr>
            <a:r>
              <a:rPr lang="en-US" sz="1600" b="1" dirty="0">
                <a:solidFill>
                  <a:srgbClr val="99FF66"/>
                </a:solidFill>
                <a:latin typeface="Liberation Sans" pitchFamily="18"/>
                <a:ea typeface="DejaVu LGC Sans" pitchFamily="2"/>
                <a:cs typeface="DejaVu LGC Sans" pitchFamily="2"/>
              </a:rPr>
              <a:t> </a:t>
            </a:r>
            <a:r>
              <a:rPr lang="en-US" sz="1600" b="1" dirty="0">
                <a:solidFill>
                  <a:srgbClr val="00B050"/>
                </a:solidFill>
                <a:latin typeface="Liberation Sans" pitchFamily="18"/>
                <a:ea typeface="DejaVu LGC Sans" pitchFamily="2"/>
                <a:cs typeface="DejaVu LGC Sans" pitchFamily="2"/>
              </a:rPr>
              <a:t>fitted Li background</a:t>
            </a:r>
          </a:p>
          <a:p>
            <a:pPr hangingPunct="0">
              <a:buSzPct val="45000"/>
              <a:buFont typeface="StarSymbol"/>
              <a:buChar char="●"/>
            </a:pPr>
            <a:r>
              <a:rPr lang="en-US" sz="1600" b="1" dirty="0">
                <a:solidFill>
                  <a:srgbClr val="6666FF"/>
                </a:solidFill>
                <a:latin typeface="Liberation Sans" pitchFamily="18"/>
                <a:ea typeface="DejaVu LGC Sans" pitchFamily="2"/>
                <a:cs typeface="DejaVu LGC Sans" pitchFamily="2"/>
              </a:rPr>
              <a:t> experimental </a:t>
            </a:r>
            <a:r>
              <a:rPr lang="en-US" sz="1600" b="1" dirty="0" err="1">
                <a:solidFill>
                  <a:srgbClr val="6666FF"/>
                </a:solidFill>
                <a:latin typeface="Liberation Sans" pitchFamily="18"/>
                <a:ea typeface="DejaVu LGC Sans" pitchFamily="2"/>
                <a:cs typeface="DejaVu LGC Sans" pitchFamily="2"/>
              </a:rPr>
              <a:t>backgrond</a:t>
            </a:r>
            <a:endParaRPr lang="en-US" sz="1600" b="1" dirty="0">
              <a:solidFill>
                <a:srgbClr val="6666FF"/>
              </a:solidFill>
              <a:latin typeface="Liberation Sans" pitchFamily="18"/>
              <a:ea typeface="DejaVu LGC Sans" pitchFamily="2"/>
              <a:cs typeface="DejaVu LGC Sans" pitchFamily="2"/>
            </a:endParaRPr>
          </a:p>
          <a:p>
            <a:pPr hangingPunct="0">
              <a:buSzPct val="45000"/>
              <a:buFont typeface="StarSymbol"/>
              <a:buChar char="●"/>
            </a:pPr>
            <a:r>
              <a:rPr lang="en-US" sz="1600" b="1" dirty="0">
                <a:solidFill>
                  <a:srgbClr val="FF3333"/>
                </a:solidFill>
                <a:latin typeface="Liberation Sans" pitchFamily="18"/>
                <a:ea typeface="DejaVu LGC Sans" pitchFamily="2"/>
                <a:cs typeface="DejaVu LGC Sans" pitchFamily="2"/>
              </a:rPr>
              <a:t> measured </a:t>
            </a:r>
            <a:r>
              <a:rPr lang="en-US" sz="1600" b="1" baseline="30000" dirty="0">
                <a:solidFill>
                  <a:srgbClr val="FF3333"/>
                </a:solidFill>
                <a:latin typeface="Liberation Sans" pitchFamily="18"/>
                <a:ea typeface="DejaVu LGC Sans" pitchFamily="2"/>
                <a:cs typeface="DejaVu LGC Sans" pitchFamily="2"/>
              </a:rPr>
              <a:t>12</a:t>
            </a:r>
            <a:r>
              <a:rPr lang="en-US" sz="1600" b="1" dirty="0">
                <a:solidFill>
                  <a:srgbClr val="FF3333"/>
                </a:solidFill>
                <a:latin typeface="Liberation Sans" pitchFamily="18"/>
                <a:ea typeface="DejaVu LGC Sans" pitchFamily="2"/>
                <a:cs typeface="DejaVu LGC Sans" pitchFamily="2"/>
              </a:rPr>
              <a:t>C</a:t>
            </a:r>
          </a:p>
        </p:txBody>
      </p:sp>
      <p:sp>
        <p:nvSpPr>
          <p:cNvPr id="12" name="TextBox 11"/>
          <p:cNvSpPr txBox="1"/>
          <p:nvPr/>
        </p:nvSpPr>
        <p:spPr>
          <a:xfrm rot="5400000">
            <a:off x="8301039" y="4443046"/>
            <a:ext cx="1150887" cy="210626"/>
          </a:xfrm>
          <a:prstGeom prst="rect">
            <a:avLst/>
          </a:prstGeom>
          <a:solidFill>
            <a:srgbClr val="0000FF"/>
          </a:solidFill>
          <a:ln>
            <a:noFill/>
          </a:ln>
        </p:spPr>
        <p:txBody>
          <a:bodyPr vert="horz" wrap="none" lIns="81571" tIns="40786" rIns="81571" bIns="40786" compatLnSpc="0"/>
          <a:lstStyle/>
          <a:p>
            <a:pPr algn="ctr" hangingPunct="0"/>
            <a:r>
              <a:rPr lang="en-US" sz="900">
                <a:solidFill>
                  <a:srgbClr val="FFFFFF"/>
                </a:solidFill>
                <a:latin typeface="Liberation Sans" pitchFamily="34"/>
                <a:ea typeface="StarSymbol"/>
                <a:cs typeface="StarSymbol"/>
              </a:rPr>
              <a:t>SetMinimum(3)</a:t>
            </a:r>
          </a:p>
        </p:txBody>
      </p:sp>
      <p:pic>
        <p:nvPicPr>
          <p:cNvPr id="13" name="Picture 12"/>
          <p:cNvPicPr>
            <a:picLocks noChangeAspect="1"/>
          </p:cNvPicPr>
          <p:nvPr/>
        </p:nvPicPr>
        <p:blipFill>
          <a:blip r:embed="rId6" cstate="print">
            <a:lum/>
            <a:alphaModFix/>
          </a:blip>
          <a:srcRect/>
          <a:stretch>
            <a:fillRect/>
          </a:stretch>
        </p:blipFill>
        <p:spPr>
          <a:xfrm>
            <a:off x="8162473" y="142065"/>
            <a:ext cx="816378" cy="816464"/>
          </a:xfrm>
          <a:prstGeom prst="rect">
            <a:avLst/>
          </a:prstGeom>
          <a:noFill/>
          <a:ln>
            <a:noFill/>
          </a:ln>
        </p:spPr>
      </p:pic>
      <p:sp>
        <p:nvSpPr>
          <p:cNvPr id="14" name="TextBox 13"/>
          <p:cNvSpPr txBox="1"/>
          <p:nvPr/>
        </p:nvSpPr>
        <p:spPr>
          <a:xfrm>
            <a:off x="4242553" y="975837"/>
            <a:ext cx="3086235" cy="489878"/>
          </a:xfrm>
          <a:prstGeom prst="rect">
            <a:avLst/>
          </a:prstGeom>
          <a:noFill/>
          <a:ln>
            <a:noFill/>
          </a:ln>
        </p:spPr>
        <p:txBody>
          <a:bodyPr vert="horz" wrap="none" lIns="81571" tIns="40786" rIns="81571" bIns="40786" compatLnSpc="0"/>
          <a:lstStyle/>
          <a:p>
            <a:pPr hangingPunct="0"/>
            <a:r>
              <a:rPr lang="en-US" sz="1500">
                <a:solidFill>
                  <a:srgbClr val="6666FF"/>
                </a:solidFill>
                <a:latin typeface="Liberation Sans" pitchFamily="32"/>
                <a:ea typeface="Liberation Sans" pitchFamily="32"/>
                <a:cs typeface="Liberation Sans" pitchFamily="32"/>
              </a:rPr>
              <a:t>DSSSD </a:t>
            </a:r>
            <a:r>
              <a:rPr lang="en-US" sz="1500">
                <a:solidFill>
                  <a:srgbClr val="6666FF"/>
                </a:solidFill>
                <a:latin typeface="StarSymbol"/>
                <a:ea typeface="StarSymbol"/>
                <a:cs typeface="StarSymbol"/>
              </a:rPr>
              <a:t>θ</a:t>
            </a:r>
            <a:r>
              <a:rPr lang="en-US" sz="1500">
                <a:solidFill>
                  <a:srgbClr val="6666FF"/>
                </a:solidFill>
                <a:latin typeface="Liberation Sans" pitchFamily="32"/>
                <a:ea typeface="Liberation Sans" pitchFamily="32"/>
                <a:cs typeface="Liberation Sans" pitchFamily="32"/>
              </a:rPr>
              <a:t> range: 114° - 162°</a:t>
            </a:r>
          </a:p>
          <a:p>
            <a:pPr hangingPunct="0"/>
            <a:r>
              <a:rPr lang="en-US" sz="1300">
                <a:solidFill>
                  <a:srgbClr val="000000"/>
                </a:solidFill>
                <a:latin typeface="Liberation Sans" pitchFamily="32"/>
                <a:ea typeface="Liberation Sans" pitchFamily="32"/>
                <a:cs typeface="Liberation Sans" pitchFamily="32"/>
              </a:rPr>
              <a:t>coincidences: random/real = 1/50</a:t>
            </a:r>
          </a:p>
        </p:txBody>
      </p:sp>
      <p:sp>
        <p:nvSpPr>
          <p:cNvPr id="15" name="TextBox 14"/>
          <p:cNvSpPr txBox="1"/>
          <p:nvPr/>
        </p:nvSpPr>
        <p:spPr>
          <a:xfrm>
            <a:off x="97965" y="1144029"/>
            <a:ext cx="5053380" cy="1203794"/>
          </a:xfrm>
          <a:prstGeom prst="rect">
            <a:avLst/>
          </a:prstGeom>
          <a:noFill/>
          <a:ln>
            <a:noFill/>
          </a:ln>
        </p:spPr>
        <p:txBody>
          <a:bodyPr vert="horz" wrap="none" lIns="81571" tIns="40786" rIns="81571" bIns="40786" compatLnSpc="0"/>
          <a:lstStyle/>
          <a:p>
            <a:pPr hangingPunct="0"/>
            <a:r>
              <a:rPr lang="en-US" b="1" dirty="0">
                <a:latin typeface="Liberation Sans" pitchFamily="34"/>
                <a:ea typeface="StarSymbol"/>
                <a:cs typeface="StarSymbol"/>
              </a:rPr>
              <a:t>Search for Hoyle-like state in </a:t>
            </a:r>
            <a:r>
              <a:rPr lang="en-US" b="1" baseline="30000" dirty="0">
                <a:latin typeface="Liberation Sans" pitchFamily="34"/>
                <a:ea typeface="StarSymbol"/>
                <a:cs typeface="StarSymbol"/>
              </a:rPr>
              <a:t>16</a:t>
            </a:r>
            <a:r>
              <a:rPr lang="en-US" b="1" dirty="0">
                <a:latin typeface="Liberation Sans" pitchFamily="34"/>
                <a:ea typeface="StarSymbol"/>
                <a:cs typeface="StarSymbol"/>
              </a:rPr>
              <a:t>O</a:t>
            </a:r>
          </a:p>
          <a:p>
            <a:pPr hangingPunct="0"/>
            <a:endParaRPr lang="en-US" dirty="0">
              <a:solidFill>
                <a:srgbClr val="000000"/>
              </a:solidFill>
              <a:latin typeface="Liberation Sans" pitchFamily="34"/>
              <a:ea typeface="StarSymbol"/>
              <a:cs typeface="StarSymbol"/>
            </a:endParaRPr>
          </a:p>
          <a:p>
            <a:pPr hangingPunct="0"/>
            <a:r>
              <a:rPr lang="en-US" dirty="0">
                <a:solidFill>
                  <a:srgbClr val="0000FF"/>
                </a:solidFill>
                <a:latin typeface="Liberation Sans" pitchFamily="34"/>
                <a:ea typeface="StarSymbol"/>
                <a:cs typeface="StarSymbol"/>
              </a:rPr>
              <a:t>Characterize decay of 0</a:t>
            </a:r>
            <a:r>
              <a:rPr lang="en-US" baseline="30000" dirty="0">
                <a:solidFill>
                  <a:srgbClr val="0000FF"/>
                </a:solidFill>
                <a:latin typeface="Liberation Sans" pitchFamily="34"/>
                <a:ea typeface="StarSymbol"/>
                <a:cs typeface="StarSymbol"/>
              </a:rPr>
              <a:t>+</a:t>
            </a:r>
            <a:r>
              <a:rPr lang="en-US" baseline="-25000" dirty="0">
                <a:solidFill>
                  <a:srgbClr val="0000FF"/>
                </a:solidFill>
                <a:latin typeface="Liberation Sans" pitchFamily="34"/>
                <a:ea typeface="StarSymbol"/>
                <a:cs typeface="StarSymbol"/>
              </a:rPr>
              <a:t>6</a:t>
            </a:r>
          </a:p>
          <a:p>
            <a:pPr hangingPunct="0"/>
            <a:r>
              <a:rPr lang="en-US" dirty="0" smtClean="0">
                <a:solidFill>
                  <a:srgbClr val="0000FF"/>
                </a:solidFill>
                <a:latin typeface="Liberation Sans" pitchFamily="34"/>
                <a:ea typeface="StarSymbol"/>
                <a:cs typeface="StarSymbol"/>
              </a:rPr>
              <a:t>at </a:t>
            </a:r>
            <a:r>
              <a:rPr lang="en-US" dirty="0">
                <a:solidFill>
                  <a:srgbClr val="0000FF"/>
                </a:solidFill>
                <a:latin typeface="Liberation Sans" pitchFamily="34"/>
                <a:ea typeface="StarSymbol"/>
                <a:cs typeface="StarSymbol"/>
              </a:rPr>
              <a:t>15.097 MeV</a:t>
            </a:r>
          </a:p>
        </p:txBody>
      </p:sp>
    </p:spTree>
    <p:extLst>
      <p:ext uri="{BB962C8B-B14F-4D97-AF65-F5344CB8AC3E}">
        <p14:creationId xmlns:p14="http://schemas.microsoft.com/office/powerpoint/2010/main" xmlns="" val="30239950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264212"/>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0000"/>
            </a:solidFill>
            <a:prstDash val="solid"/>
            <a:round/>
          </a:ln>
        </p:spPr>
        <p:txBody>
          <a:bodyPr vert="horz" wrap="none" lIns="81563" tIns="42413" rIns="81563" bIns="42413" anchor="ctr" anchorCtr="0" compatLnSpc="0"/>
          <a:lstStyle/>
          <a:p>
            <a:pPr defTabSz="828678" hangingPunct="0"/>
            <a:endParaRPr lang="en-US" smtClean="0">
              <a:solidFill>
                <a:prstClr val="black"/>
              </a:solidFill>
              <a:latin typeface="Liberation Sans" pitchFamily="18"/>
              <a:ea typeface="DejaVu LGC Sans" pitchFamily="2"/>
              <a:cs typeface="DejaVu LGC Sans" pitchFamily="2"/>
            </a:endParaRPr>
          </a:p>
        </p:txBody>
      </p:sp>
      <p:sp>
        <p:nvSpPr>
          <p:cNvPr id="3" name="Freeform 2"/>
          <p:cNvSpPr/>
          <p:nvPr/>
        </p:nvSpPr>
        <p:spPr>
          <a:xfrm>
            <a:off x="155439" y="299481"/>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63" tIns="63294" rIns="81563" bIns="40781" anchor="t" anchorCtr="0" compatLnSpc="0"/>
          <a:lstStyle/>
          <a:p>
            <a:pPr defTabSz="828678" hangingPunct="0">
              <a:lnSpc>
                <a:spcPct val="93000"/>
              </a:lnSpc>
            </a:pPr>
            <a:r>
              <a:rPr lang="en-US" sz="2500">
                <a:solidFill>
                  <a:srgbClr val="FFFFFF"/>
                </a:solidFill>
                <a:latin typeface="Arial" pitchFamily="34"/>
                <a:ea typeface="DejaVu LGC Sans" pitchFamily="2"/>
                <a:cs typeface="DejaVu LGC Sans" pitchFamily="2"/>
              </a:rPr>
              <a:t>Li</a:t>
            </a:r>
            <a:r>
              <a:rPr lang="en-US" sz="2500" baseline="-25000">
                <a:solidFill>
                  <a:srgbClr val="FFFFFF"/>
                </a:solidFill>
                <a:latin typeface="Arial" pitchFamily="34"/>
                <a:ea typeface="DejaVu LGC Sans" pitchFamily="2"/>
                <a:cs typeface="DejaVu LGC Sans" pitchFamily="2"/>
              </a:rPr>
              <a:t>2</a:t>
            </a:r>
            <a:r>
              <a:rPr lang="en-US" sz="2500">
                <a:solidFill>
                  <a:srgbClr val="FFFFFF"/>
                </a:solidFill>
                <a:latin typeface="Arial" pitchFamily="34"/>
                <a:ea typeface="DejaVu LGC Sans" pitchFamily="2"/>
                <a:cs typeface="DejaVu LGC Sans" pitchFamily="2"/>
              </a:rPr>
              <a:t>CO</a:t>
            </a:r>
            <a:r>
              <a:rPr lang="en-US" sz="2500" baseline="-25000">
                <a:solidFill>
                  <a:srgbClr val="FFFFFF"/>
                </a:solidFill>
                <a:latin typeface="Arial" pitchFamily="34"/>
                <a:ea typeface="DejaVu LGC Sans" pitchFamily="2"/>
                <a:cs typeface="DejaVu LGC Sans" pitchFamily="2"/>
              </a:rPr>
              <a:t>3</a:t>
            </a:r>
            <a:r>
              <a:rPr lang="en-US" sz="2500">
                <a:solidFill>
                  <a:srgbClr val="FFFFFF"/>
                </a:solidFill>
                <a:latin typeface="Arial" pitchFamily="34"/>
                <a:ea typeface="DejaVu LGC Sans" pitchFamily="2"/>
                <a:cs typeface="DejaVu LGC Sans" pitchFamily="2"/>
              </a:rPr>
              <a:t>(</a:t>
            </a:r>
            <a:r>
              <a:rPr lang="en-US" sz="2500">
                <a:solidFill>
                  <a:srgbClr val="FFFFFF"/>
                </a:solidFill>
                <a:latin typeface="OpenSymbol"/>
                <a:ea typeface="OpenSymbol"/>
                <a:cs typeface="OpenSymbol"/>
              </a:rPr>
              <a:t>α</a:t>
            </a:r>
            <a:r>
              <a:rPr lang="en-US" sz="2500">
                <a:solidFill>
                  <a:srgbClr val="FFFFFF"/>
                </a:solidFill>
                <a:latin typeface="Arial" pitchFamily="34"/>
                <a:ea typeface="DejaVu LGC Sans" pitchFamily="2"/>
                <a:cs typeface="DejaVu LGC Sans" pitchFamily="2"/>
              </a:rPr>
              <a:t>,</a:t>
            </a:r>
            <a:r>
              <a:rPr lang="en-US" sz="2500">
                <a:solidFill>
                  <a:srgbClr val="FFFFFF"/>
                </a:solidFill>
                <a:latin typeface="StarSymbol"/>
                <a:ea typeface="StarSymbol"/>
                <a:cs typeface="StarSymbol"/>
              </a:rPr>
              <a:t>α</a:t>
            </a:r>
            <a:r>
              <a:rPr lang="en-US" sz="2500">
                <a:solidFill>
                  <a:srgbClr val="FFFFFF"/>
                </a:solidFill>
                <a:latin typeface="Liberation Sans" pitchFamily="34"/>
                <a:ea typeface="StarSymbol"/>
                <a:cs typeface="StarSymbol"/>
              </a:rPr>
              <a:t>'</a:t>
            </a:r>
            <a:r>
              <a:rPr lang="en-US" sz="2500">
                <a:solidFill>
                  <a:srgbClr val="FFFFFF"/>
                </a:solidFill>
                <a:latin typeface="Arial" pitchFamily="34"/>
                <a:ea typeface="DejaVu LGC Sans" pitchFamily="2"/>
                <a:cs typeface="DejaVu LGC Sans" pitchFamily="2"/>
              </a:rPr>
              <a:t>) coincidence results @ 200 MeV</a:t>
            </a:r>
          </a:p>
        </p:txBody>
      </p:sp>
      <p:pic>
        <p:nvPicPr>
          <p:cNvPr id="4" name="Picture 3"/>
          <p:cNvPicPr>
            <a:picLocks noChangeAspect="1"/>
          </p:cNvPicPr>
          <p:nvPr/>
        </p:nvPicPr>
        <p:blipFill>
          <a:blip r:embed="rId3" cstate="print">
            <a:lum/>
            <a:alphaModFix/>
          </a:blip>
          <a:srcRect/>
          <a:stretch>
            <a:fillRect/>
          </a:stretch>
        </p:blipFill>
        <p:spPr>
          <a:xfrm>
            <a:off x="-97965" y="1004250"/>
            <a:ext cx="8709120" cy="4973570"/>
          </a:xfrm>
          <a:prstGeom prst="rect">
            <a:avLst/>
          </a:prstGeom>
          <a:noFill/>
          <a:ln>
            <a:noFill/>
          </a:ln>
        </p:spPr>
      </p:pic>
      <p:sp>
        <p:nvSpPr>
          <p:cNvPr id="5" name="Freeform 4"/>
          <p:cNvSpPr/>
          <p:nvPr/>
        </p:nvSpPr>
        <p:spPr>
          <a:xfrm>
            <a:off x="-1036800" y="3525493"/>
            <a:ext cx="10990080" cy="24885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81563" tIns="40781" rIns="81563" bIns="40781" anchor="ctr" anchorCtr="0" compatLnSpc="0"/>
          <a:lstStyle/>
          <a:p>
            <a:pPr defTabSz="828678" hangingPunct="0"/>
            <a:endParaRPr lang="en-US" smtClean="0">
              <a:solidFill>
                <a:prstClr val="black"/>
              </a:solidFill>
              <a:latin typeface="Liberation Sans" pitchFamily="18"/>
              <a:ea typeface="DejaVu LGC Sans" pitchFamily="2"/>
              <a:cs typeface="DejaVu LGC Sans" pitchFamily="2"/>
            </a:endParaRPr>
          </a:p>
        </p:txBody>
      </p:sp>
      <p:pic>
        <p:nvPicPr>
          <p:cNvPr id="6" name="Picture 5"/>
          <p:cNvPicPr>
            <a:picLocks noChangeAspect="1"/>
          </p:cNvPicPr>
          <p:nvPr/>
        </p:nvPicPr>
        <p:blipFill>
          <a:blip r:embed="rId4" cstate="print">
            <a:lum/>
            <a:alphaModFix/>
          </a:blip>
          <a:srcRect/>
          <a:stretch>
            <a:fillRect/>
          </a:stretch>
        </p:blipFill>
        <p:spPr>
          <a:xfrm>
            <a:off x="3427154" y="1134884"/>
            <a:ext cx="979654" cy="1146315"/>
          </a:xfrm>
          <a:prstGeom prst="rect">
            <a:avLst/>
          </a:prstGeom>
          <a:noFill/>
          <a:ln>
            <a:noFill/>
          </a:ln>
        </p:spPr>
      </p:pic>
      <p:pic>
        <p:nvPicPr>
          <p:cNvPr id="7" name="Picture 6"/>
          <p:cNvPicPr>
            <a:picLocks noChangeAspect="1"/>
          </p:cNvPicPr>
          <p:nvPr/>
        </p:nvPicPr>
        <p:blipFill>
          <a:blip r:embed="rId5" cstate="print">
            <a:lum/>
            <a:alphaModFix/>
          </a:blip>
          <a:srcRect/>
          <a:stretch>
            <a:fillRect/>
          </a:stretch>
        </p:blipFill>
        <p:spPr>
          <a:xfrm>
            <a:off x="8078881" y="1111044"/>
            <a:ext cx="979654" cy="1175708"/>
          </a:xfrm>
          <a:prstGeom prst="rect">
            <a:avLst/>
          </a:prstGeom>
          <a:noFill/>
          <a:ln>
            <a:noFill/>
          </a:ln>
        </p:spPr>
      </p:pic>
      <p:pic>
        <p:nvPicPr>
          <p:cNvPr id="8" name="Picture 7"/>
          <p:cNvPicPr>
            <a:picLocks noChangeAspect="1"/>
          </p:cNvPicPr>
          <p:nvPr/>
        </p:nvPicPr>
        <p:blipFill>
          <a:blip r:embed="rId6" cstate="print">
            <a:lum/>
            <a:alphaModFix/>
          </a:blip>
          <a:srcRect/>
          <a:stretch>
            <a:fillRect/>
          </a:stretch>
        </p:blipFill>
        <p:spPr>
          <a:xfrm>
            <a:off x="20899" y="3484017"/>
            <a:ext cx="4333661" cy="2944821"/>
          </a:xfrm>
          <a:prstGeom prst="rect">
            <a:avLst/>
          </a:prstGeom>
          <a:noFill/>
          <a:ln>
            <a:noFill/>
          </a:ln>
        </p:spPr>
      </p:pic>
      <p:pic>
        <p:nvPicPr>
          <p:cNvPr id="9" name="Picture 8"/>
          <p:cNvPicPr>
            <a:picLocks noChangeAspect="1"/>
          </p:cNvPicPr>
          <p:nvPr/>
        </p:nvPicPr>
        <p:blipFill>
          <a:blip r:embed="rId7" cstate="print">
            <a:lum/>
            <a:alphaModFix/>
          </a:blip>
          <a:srcRect/>
          <a:stretch>
            <a:fillRect/>
          </a:stretch>
        </p:blipFill>
        <p:spPr>
          <a:xfrm>
            <a:off x="65310" y="6264563"/>
            <a:ext cx="1306205" cy="512739"/>
          </a:xfrm>
          <a:prstGeom prst="rect">
            <a:avLst/>
          </a:prstGeom>
          <a:noFill/>
          <a:ln>
            <a:noFill/>
          </a:ln>
        </p:spPr>
      </p:pic>
      <p:pic>
        <p:nvPicPr>
          <p:cNvPr id="10" name="Picture 9"/>
          <p:cNvPicPr>
            <a:picLocks noChangeAspect="1"/>
          </p:cNvPicPr>
          <p:nvPr/>
        </p:nvPicPr>
        <p:blipFill>
          <a:blip r:embed="rId8" cstate="print">
            <a:lum/>
            <a:alphaModFix/>
          </a:blip>
          <a:srcRect/>
          <a:stretch>
            <a:fillRect/>
          </a:stretch>
        </p:blipFill>
        <p:spPr>
          <a:xfrm>
            <a:off x="4377428" y="3427524"/>
            <a:ext cx="4456443" cy="3010137"/>
          </a:xfrm>
          <a:prstGeom prst="rect">
            <a:avLst/>
          </a:prstGeom>
          <a:noFill/>
          <a:ln>
            <a:noFill/>
          </a:ln>
        </p:spPr>
      </p:pic>
      <p:pic>
        <p:nvPicPr>
          <p:cNvPr id="11" name="Picture 10"/>
          <p:cNvPicPr>
            <a:picLocks noChangeAspect="1"/>
          </p:cNvPicPr>
          <p:nvPr/>
        </p:nvPicPr>
        <p:blipFill>
          <a:blip r:embed="rId9" cstate="print">
            <a:lum/>
            <a:alphaModFix/>
          </a:blip>
          <a:srcRect/>
          <a:stretch>
            <a:fillRect/>
          </a:stretch>
        </p:blipFill>
        <p:spPr>
          <a:xfrm>
            <a:off x="7595580" y="6254765"/>
            <a:ext cx="1469480" cy="515352"/>
          </a:xfrm>
          <a:prstGeom prst="rect">
            <a:avLst/>
          </a:prstGeom>
          <a:noFill/>
          <a:ln>
            <a:noFill/>
          </a:ln>
        </p:spPr>
      </p:pic>
      <p:sp>
        <p:nvSpPr>
          <p:cNvPr id="12" name="TextBox 11"/>
          <p:cNvSpPr txBox="1"/>
          <p:nvPr/>
        </p:nvSpPr>
        <p:spPr>
          <a:xfrm>
            <a:off x="2488321" y="4147637"/>
            <a:ext cx="883386" cy="347886"/>
          </a:xfrm>
          <a:prstGeom prst="rect">
            <a:avLst/>
          </a:prstGeom>
          <a:noFill/>
          <a:ln>
            <a:noFill/>
          </a:ln>
        </p:spPr>
        <p:txBody>
          <a:bodyPr vert="horz" wrap="none" lIns="81563" tIns="40781" rIns="81563" bIns="40781" anchorCtr="0" compatLnSpc="0">
            <a:spAutoFit/>
          </a:bodyPr>
          <a:lstStyle/>
          <a:p>
            <a:pPr defTabSz="828678" hangingPunct="0"/>
            <a:r>
              <a:rPr lang="en-US" smtClean="0">
                <a:solidFill>
                  <a:prstClr val="black"/>
                </a:solidFill>
                <a:latin typeface="Liberation Sans" pitchFamily="18"/>
                <a:ea typeface="DejaVu LGC Sans" pitchFamily="2"/>
                <a:cs typeface="DejaVu LGC Sans" pitchFamily="2"/>
              </a:rPr>
              <a:t>singles</a:t>
            </a:r>
          </a:p>
        </p:txBody>
      </p:sp>
      <p:sp>
        <p:nvSpPr>
          <p:cNvPr id="13" name="TextBox 12"/>
          <p:cNvSpPr txBox="1"/>
          <p:nvPr/>
        </p:nvSpPr>
        <p:spPr>
          <a:xfrm>
            <a:off x="6842880" y="4278271"/>
            <a:ext cx="1128069" cy="347886"/>
          </a:xfrm>
          <a:prstGeom prst="rect">
            <a:avLst/>
          </a:prstGeom>
          <a:noFill/>
          <a:ln>
            <a:noFill/>
          </a:ln>
        </p:spPr>
        <p:txBody>
          <a:bodyPr vert="horz" wrap="none" lIns="81563" tIns="40781" rIns="81563" bIns="40781" anchorCtr="0" compatLnSpc="0">
            <a:spAutoFit/>
          </a:bodyPr>
          <a:lstStyle/>
          <a:p>
            <a:pPr defTabSz="828678" hangingPunct="0"/>
            <a:r>
              <a:rPr lang="en-US" smtClean="0">
                <a:solidFill>
                  <a:prstClr val="black"/>
                </a:solidFill>
                <a:latin typeface="Liberation Sans" pitchFamily="18"/>
                <a:ea typeface="DejaVu LGC Sans" pitchFamily="2"/>
                <a:cs typeface="DejaVu LGC Sans" pitchFamily="2"/>
              </a:rPr>
              <a:t> </a:t>
            </a:r>
            <a:r>
              <a:rPr lang="en-US" smtClean="0">
                <a:solidFill>
                  <a:prstClr val="black"/>
                </a:solidFill>
                <a:latin typeface="OpenSymbol"/>
                <a:ea typeface="OpenSymbol"/>
                <a:cs typeface="OpenSymbol"/>
              </a:rPr>
              <a:t>α</a:t>
            </a:r>
            <a:r>
              <a:rPr lang="en-US" baseline="-25000" smtClean="0">
                <a:solidFill>
                  <a:prstClr val="black"/>
                </a:solidFill>
                <a:latin typeface="Liberation Sans" pitchFamily="18"/>
                <a:ea typeface="DejaVu LGC Sans" pitchFamily="2"/>
                <a:cs typeface="DejaVu LGC Sans" pitchFamily="2"/>
              </a:rPr>
              <a:t>0</a:t>
            </a:r>
            <a:r>
              <a:rPr lang="en-US" smtClean="0">
                <a:solidFill>
                  <a:prstClr val="black"/>
                </a:solidFill>
                <a:latin typeface="Liberation Sans" pitchFamily="18"/>
                <a:ea typeface="DejaVu LGC Sans" pitchFamily="2"/>
                <a:cs typeface="DejaVu LGC Sans" pitchFamily="2"/>
              </a:rPr>
              <a:t> decay</a:t>
            </a:r>
          </a:p>
        </p:txBody>
      </p:sp>
    </p:spTree>
    <p:extLst>
      <p:ext uri="{BB962C8B-B14F-4D97-AF65-F5344CB8AC3E}">
        <p14:creationId xmlns:p14="http://schemas.microsoft.com/office/powerpoint/2010/main" xmlns="" val="16637373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40"/>
          <p:cNvPicPr>
            <a:picLocks noChangeAspect="1"/>
          </p:cNvPicPr>
          <p:nvPr/>
        </p:nvPicPr>
        <p:blipFill>
          <a:blip r:embed="rId2" cstate="print">
            <a:lum/>
            <a:alphaModFix/>
          </a:blip>
          <a:srcRect/>
          <a:stretch>
            <a:fillRect/>
          </a:stretch>
        </p:blipFill>
        <p:spPr>
          <a:xfrm>
            <a:off x="932031" y="1628800"/>
            <a:ext cx="6983787" cy="3854896"/>
          </a:xfrm>
          <a:prstGeom prst="rect">
            <a:avLst/>
          </a:prstGeom>
          <a:noFill/>
          <a:ln>
            <a:noFill/>
          </a:ln>
        </p:spPr>
      </p:pic>
      <p:sp>
        <p:nvSpPr>
          <p:cNvPr id="3" name="TextBox 2"/>
          <p:cNvSpPr txBox="1"/>
          <p:nvPr/>
        </p:nvSpPr>
        <p:spPr>
          <a:xfrm>
            <a:off x="1763690" y="1432861"/>
            <a:ext cx="1565016" cy="358454"/>
          </a:xfrm>
          <a:prstGeom prst="rect">
            <a:avLst/>
          </a:prstGeom>
          <a:noFill/>
          <a:ln>
            <a:noFill/>
          </a:ln>
        </p:spPr>
        <p:txBody>
          <a:bodyPr vert="horz" wrap="none" lIns="89924" tIns="44964" rIns="89924" bIns="44964" anchorCtr="0" compatLnSpc="0">
            <a:spAutoFit/>
          </a:bodyPr>
          <a:lstStyle/>
          <a:p>
            <a:pPr hangingPunct="0"/>
            <a:r>
              <a:rPr lang="en-US" dirty="0">
                <a:latin typeface="Liberation Sans" pitchFamily="18"/>
                <a:ea typeface="DejaVu LGC Sans" pitchFamily="2"/>
                <a:cs typeface="DejaVu LGC Sans" pitchFamily="2"/>
              </a:rPr>
              <a:t>DSSSD PID :</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0351" y="2132856"/>
            <a:ext cx="871537"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779915" y="3314888"/>
            <a:ext cx="315174" cy="356328"/>
          </a:xfrm>
          <a:prstGeom prst="rect">
            <a:avLst/>
          </a:prstGeom>
          <a:noFill/>
          <a:ln>
            <a:noFill/>
          </a:ln>
        </p:spPr>
        <p:txBody>
          <a:bodyPr vert="horz" wrap="none" lIns="89924" tIns="44964" rIns="89924" bIns="44964" anchorCtr="0" compatLnSpc="0">
            <a:spAutoFit/>
          </a:bodyPr>
          <a:lstStyle/>
          <a:p>
            <a:pPr hangingPunct="0"/>
            <a:r>
              <a:rPr lang="en-US" dirty="0">
                <a:latin typeface="OpenSymbol"/>
                <a:ea typeface="OpenSymbol"/>
                <a:cs typeface="OpenSymbol"/>
              </a:rPr>
              <a:t>α</a:t>
            </a: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60648"/>
            <a:ext cx="785177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7504" y="334618"/>
            <a:ext cx="7092280" cy="461665"/>
          </a:xfrm>
          <a:prstGeom prst="rect">
            <a:avLst/>
          </a:prstGeom>
          <a:noFill/>
        </p:spPr>
        <p:txBody>
          <a:bodyPr wrap="square" lIns="91360" tIns="45682" rIns="91360" bIns="45682" rtlCol="0">
            <a:spAutoFit/>
          </a:bodyPr>
          <a:lstStyle/>
          <a:p>
            <a:r>
              <a:rPr lang="en-US" sz="2400" dirty="0" smtClean="0">
                <a:solidFill>
                  <a:schemeClr val="bg1"/>
                </a:solidFill>
              </a:rPr>
              <a:t>  Particle </a:t>
            </a:r>
            <a:r>
              <a:rPr lang="en-US" sz="2400" dirty="0">
                <a:solidFill>
                  <a:schemeClr val="bg1"/>
                </a:solidFill>
              </a:rPr>
              <a:t>Separation via Time-of-Flight to Si detectors</a:t>
            </a:r>
          </a:p>
        </p:txBody>
      </p:sp>
    </p:spTree>
    <p:extLst>
      <p:ext uri="{BB962C8B-B14F-4D97-AF65-F5344CB8AC3E}">
        <p14:creationId xmlns:p14="http://schemas.microsoft.com/office/powerpoint/2010/main" xmlns="" val="813857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a:alphaModFix/>
          </a:blip>
          <a:srcRect/>
          <a:stretch>
            <a:fillRect/>
          </a:stretch>
        </p:blipFill>
        <p:spPr>
          <a:xfrm>
            <a:off x="4720230" y="1019274"/>
            <a:ext cx="3887592" cy="2695963"/>
          </a:xfrm>
          <a:prstGeom prst="rect">
            <a:avLst/>
          </a:prstGeom>
          <a:noFill/>
          <a:ln>
            <a:noFill/>
          </a:ln>
        </p:spPr>
      </p:pic>
      <p:pic>
        <p:nvPicPr>
          <p:cNvPr id="3" name="Picture 2"/>
          <p:cNvPicPr>
            <a:picLocks noChangeAspect="1"/>
          </p:cNvPicPr>
          <p:nvPr/>
        </p:nvPicPr>
        <p:blipFill>
          <a:blip r:embed="rId4" cstate="print">
            <a:lum/>
            <a:alphaModFix/>
          </a:blip>
          <a:srcRect/>
          <a:stretch>
            <a:fillRect/>
          </a:stretch>
        </p:blipFill>
        <p:spPr>
          <a:xfrm>
            <a:off x="414720" y="939940"/>
            <a:ext cx="3918614" cy="2775976"/>
          </a:xfrm>
          <a:prstGeom prst="rect">
            <a:avLst/>
          </a:prstGeom>
          <a:noFill/>
          <a:ln>
            <a:noFill/>
          </a:ln>
        </p:spPr>
      </p:pic>
      <p:sp>
        <p:nvSpPr>
          <p:cNvPr id="4" name="Freeform 3"/>
          <p:cNvSpPr/>
          <p:nvPr/>
        </p:nvSpPr>
        <p:spPr>
          <a:xfrm>
            <a:off x="0" y="263881"/>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0000"/>
            </a:solidFill>
            <a:prstDash val="solid"/>
            <a:round/>
          </a:ln>
        </p:spPr>
        <p:txBody>
          <a:bodyPr vert="horz" wrap="none" lIns="81571" tIns="42418" rIns="81571" bIns="42418" anchor="ctr" anchorCtr="0" compatLnSpc="0"/>
          <a:lstStyle/>
          <a:p>
            <a:pPr hangingPunct="0"/>
            <a:endParaRPr lang="en-US" sz="1600">
              <a:latin typeface="Liberation Serif" pitchFamily="18"/>
              <a:ea typeface="DejaVu LGC Sans" pitchFamily="2"/>
              <a:cs typeface="DejaVu LGC Sans" pitchFamily="2"/>
            </a:endParaRPr>
          </a:p>
        </p:txBody>
      </p:sp>
      <p:sp>
        <p:nvSpPr>
          <p:cNvPr id="5" name="Freeform 4"/>
          <p:cNvSpPr/>
          <p:nvPr/>
        </p:nvSpPr>
        <p:spPr>
          <a:xfrm>
            <a:off x="251520" y="299152"/>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63300" rIns="81571" bIns="40786" anchor="t" anchorCtr="0" compatLnSpc="0"/>
          <a:lstStyle/>
          <a:p>
            <a:pPr hangingPunct="0">
              <a:lnSpc>
                <a:spcPct val="93000"/>
              </a:lnSpc>
            </a:pPr>
            <a:r>
              <a:rPr lang="en-US" sz="2500" dirty="0">
                <a:solidFill>
                  <a:srgbClr val="FFFFFF"/>
                </a:solidFill>
                <a:latin typeface="Arial" pitchFamily="34"/>
                <a:ea typeface="DejaVu LGC Sans" pitchFamily="2"/>
                <a:cs typeface="DejaVu LGC Sans" pitchFamily="2"/>
              </a:rPr>
              <a:t>Coincidence results: Li</a:t>
            </a:r>
            <a:r>
              <a:rPr lang="en-US" sz="2500" baseline="-25000" dirty="0">
                <a:solidFill>
                  <a:srgbClr val="FFFFFF"/>
                </a:solidFill>
                <a:latin typeface="Arial" pitchFamily="34"/>
                <a:ea typeface="DejaVu LGC Sans" pitchFamily="2"/>
                <a:cs typeface="DejaVu LGC Sans" pitchFamily="2"/>
              </a:rPr>
              <a:t>2</a:t>
            </a:r>
            <a:r>
              <a:rPr lang="en-US" sz="2500" dirty="0">
                <a:solidFill>
                  <a:srgbClr val="FFFFFF"/>
                </a:solidFill>
                <a:latin typeface="Arial" pitchFamily="34"/>
                <a:ea typeface="DejaVu LGC Sans" pitchFamily="2"/>
                <a:cs typeface="DejaVu LGC Sans" pitchFamily="2"/>
              </a:rPr>
              <a:t>CO</a:t>
            </a:r>
            <a:r>
              <a:rPr lang="en-US" sz="2500" baseline="-25000" dirty="0">
                <a:solidFill>
                  <a:srgbClr val="FFFFFF"/>
                </a:solidFill>
                <a:latin typeface="Arial" pitchFamily="34"/>
                <a:ea typeface="DejaVu LGC Sans" pitchFamily="2"/>
                <a:cs typeface="DejaVu LGC Sans" pitchFamily="2"/>
              </a:rPr>
              <a:t>3</a:t>
            </a:r>
          </a:p>
        </p:txBody>
      </p:sp>
      <p:sp>
        <p:nvSpPr>
          <p:cNvPr id="6" name="TextBox 5"/>
          <p:cNvSpPr txBox="1"/>
          <p:nvPr/>
        </p:nvSpPr>
        <p:spPr>
          <a:xfrm>
            <a:off x="11053431" y="4092444"/>
            <a:ext cx="682500" cy="323254"/>
          </a:xfrm>
          <a:prstGeom prst="rect">
            <a:avLst/>
          </a:prstGeom>
          <a:noFill/>
          <a:ln>
            <a:noFill/>
          </a:ln>
        </p:spPr>
        <p:txBody>
          <a:bodyPr vert="horz" wrap="none" lIns="81571" tIns="40786" rIns="81571" bIns="40786" anchorCtr="0" compatLnSpc="0">
            <a:spAutoFit/>
          </a:bodyPr>
          <a:lstStyle/>
          <a:p>
            <a:pPr hangingPunct="0"/>
            <a:r>
              <a:rPr lang="en-US" sz="1600" baseline="30000">
                <a:latin typeface="Liberation Serif" pitchFamily="18"/>
                <a:ea typeface="DejaVu LGC Sans" pitchFamily="2"/>
                <a:cs typeface="DejaVu LGC Sans" pitchFamily="2"/>
              </a:rPr>
              <a:t>16</a:t>
            </a:r>
            <a:r>
              <a:rPr lang="en-US" sz="1600">
                <a:latin typeface="Liberation Serif" pitchFamily="18"/>
                <a:ea typeface="DejaVu LGC Sans" pitchFamily="2"/>
                <a:cs typeface="DejaVu LGC Sans" pitchFamily="2"/>
              </a:rPr>
              <a:t>O p</a:t>
            </a:r>
            <a:r>
              <a:rPr lang="en-US" sz="1600" baseline="-25000">
                <a:latin typeface="Liberation Serif" pitchFamily="18"/>
                <a:ea typeface="DejaVu LGC Sans" pitchFamily="2"/>
                <a:cs typeface="DejaVu LGC Sans" pitchFamily="2"/>
              </a:rPr>
              <a:t>0</a:t>
            </a:r>
          </a:p>
        </p:txBody>
      </p:sp>
      <p:pic>
        <p:nvPicPr>
          <p:cNvPr id="7" name="Picture 6"/>
          <p:cNvPicPr>
            <a:picLocks noChangeAspect="1"/>
          </p:cNvPicPr>
          <p:nvPr/>
        </p:nvPicPr>
        <p:blipFill>
          <a:blip r:embed="rId5" cstate="print">
            <a:lum/>
            <a:alphaModFix/>
          </a:blip>
          <a:srcRect/>
          <a:stretch>
            <a:fillRect/>
          </a:stretch>
        </p:blipFill>
        <p:spPr>
          <a:xfrm>
            <a:off x="414720" y="3700120"/>
            <a:ext cx="3918614" cy="2775976"/>
          </a:xfrm>
          <a:prstGeom prst="rect">
            <a:avLst/>
          </a:prstGeom>
          <a:noFill/>
          <a:ln>
            <a:noFill/>
          </a:ln>
        </p:spPr>
      </p:pic>
      <p:sp>
        <p:nvSpPr>
          <p:cNvPr id="8" name="TextBox 7"/>
          <p:cNvSpPr txBox="1"/>
          <p:nvPr/>
        </p:nvSpPr>
        <p:spPr>
          <a:xfrm>
            <a:off x="897690" y="3961807"/>
            <a:ext cx="706696" cy="324185"/>
          </a:xfrm>
          <a:prstGeom prst="rect">
            <a:avLst/>
          </a:prstGeom>
          <a:noFill/>
          <a:ln>
            <a:noFill/>
          </a:ln>
        </p:spPr>
        <p:txBody>
          <a:bodyPr vert="horz" wrap="none" lIns="81571" tIns="40786" rIns="81571" bIns="40786" anchorCtr="0" compatLnSpc="0">
            <a:spAutoFit/>
          </a:bodyPr>
          <a:lstStyle/>
          <a:p>
            <a:pPr hangingPunct="0"/>
            <a:r>
              <a:rPr lang="en-US" sz="1600" baseline="30000">
                <a:latin typeface="Liberation Serif" pitchFamily="18"/>
                <a:ea typeface="DejaVu LGC Sans" pitchFamily="2"/>
                <a:cs typeface="DejaVu LGC Sans" pitchFamily="2"/>
              </a:rPr>
              <a:t>16</a:t>
            </a:r>
            <a:r>
              <a:rPr lang="en-US" sz="1600">
                <a:latin typeface="Liberation Serif" pitchFamily="18"/>
                <a:ea typeface="DejaVu LGC Sans" pitchFamily="2"/>
                <a:cs typeface="DejaVu LGC Sans" pitchFamily="2"/>
              </a:rPr>
              <a:t>O </a:t>
            </a:r>
            <a:r>
              <a:rPr lang="en-US" sz="1600">
                <a:latin typeface="OpenSymbol"/>
                <a:ea typeface="OpenSymbol"/>
                <a:cs typeface="OpenSymbol"/>
              </a:rPr>
              <a:t>α</a:t>
            </a:r>
            <a:r>
              <a:rPr lang="en-US" sz="1600" baseline="-25000">
                <a:latin typeface="Liberation Sans" pitchFamily="34"/>
                <a:ea typeface="OpenSymbol"/>
                <a:cs typeface="OpenSymbol"/>
              </a:rPr>
              <a:t>1</a:t>
            </a:r>
          </a:p>
        </p:txBody>
      </p:sp>
      <p:pic>
        <p:nvPicPr>
          <p:cNvPr id="10" name="Picture 9"/>
          <p:cNvPicPr>
            <a:picLocks noChangeAspect="1"/>
          </p:cNvPicPr>
          <p:nvPr/>
        </p:nvPicPr>
        <p:blipFill>
          <a:blip r:embed="rId6" cstate="print">
            <a:lum/>
            <a:alphaModFix/>
          </a:blip>
          <a:srcRect/>
          <a:stretch>
            <a:fillRect/>
          </a:stretch>
        </p:blipFill>
        <p:spPr>
          <a:xfrm>
            <a:off x="4689208" y="3977729"/>
            <a:ext cx="3918614" cy="2432735"/>
          </a:xfrm>
          <a:prstGeom prst="rect">
            <a:avLst/>
          </a:prstGeom>
          <a:noFill/>
          <a:ln>
            <a:noFill/>
          </a:ln>
        </p:spPr>
      </p:pic>
      <p:sp>
        <p:nvSpPr>
          <p:cNvPr id="11" name="TextBox 10"/>
          <p:cNvSpPr txBox="1"/>
          <p:nvPr/>
        </p:nvSpPr>
        <p:spPr>
          <a:xfrm>
            <a:off x="865035" y="1283808"/>
            <a:ext cx="698844" cy="324185"/>
          </a:xfrm>
          <a:prstGeom prst="rect">
            <a:avLst/>
          </a:prstGeom>
          <a:noFill/>
          <a:ln>
            <a:noFill/>
          </a:ln>
        </p:spPr>
        <p:txBody>
          <a:bodyPr vert="horz" wrap="none" lIns="81571" tIns="40786" rIns="81571" bIns="40786" anchorCtr="0" compatLnSpc="0">
            <a:spAutoFit/>
          </a:bodyPr>
          <a:lstStyle/>
          <a:p>
            <a:pPr hangingPunct="0"/>
            <a:r>
              <a:rPr lang="en-US" sz="1600" baseline="30000">
                <a:latin typeface="Liberation Serif" pitchFamily="18"/>
                <a:ea typeface="DejaVu LGC Sans" pitchFamily="2"/>
                <a:cs typeface="DejaVu LGC Sans" pitchFamily="2"/>
              </a:rPr>
              <a:t>16</a:t>
            </a:r>
            <a:r>
              <a:rPr lang="en-US" sz="1600">
                <a:latin typeface="Liberation Serif" pitchFamily="18"/>
                <a:ea typeface="DejaVu LGC Sans" pitchFamily="2"/>
                <a:cs typeface="DejaVu LGC Sans" pitchFamily="2"/>
              </a:rPr>
              <a:t>O </a:t>
            </a:r>
            <a:r>
              <a:rPr lang="en-US" sz="1600">
                <a:latin typeface="OpenSymbol"/>
                <a:ea typeface="OpenSymbol"/>
                <a:cs typeface="OpenSymbol"/>
              </a:rPr>
              <a:t>α</a:t>
            </a:r>
            <a:r>
              <a:rPr lang="en-US" sz="1600" baseline="-25000">
                <a:latin typeface="Liberation Serif" pitchFamily="18"/>
                <a:ea typeface="DejaVu LGC Sans" pitchFamily="2"/>
                <a:cs typeface="DejaVu LGC Sans" pitchFamily="2"/>
              </a:rPr>
              <a:t>0</a:t>
            </a:r>
          </a:p>
        </p:txBody>
      </p:sp>
      <p:sp>
        <p:nvSpPr>
          <p:cNvPr id="12" name="TextBox 11"/>
          <p:cNvSpPr txBox="1"/>
          <p:nvPr/>
        </p:nvSpPr>
        <p:spPr>
          <a:xfrm>
            <a:off x="6873577" y="1283808"/>
            <a:ext cx="698844" cy="324185"/>
          </a:xfrm>
          <a:prstGeom prst="rect">
            <a:avLst/>
          </a:prstGeom>
          <a:noFill/>
          <a:ln>
            <a:noFill/>
          </a:ln>
        </p:spPr>
        <p:txBody>
          <a:bodyPr vert="horz" wrap="none" lIns="81571" tIns="40786" rIns="81571" bIns="40786" anchorCtr="0" compatLnSpc="0">
            <a:spAutoFit/>
          </a:bodyPr>
          <a:lstStyle/>
          <a:p>
            <a:pPr hangingPunct="0"/>
            <a:r>
              <a:rPr lang="en-US" sz="1600" baseline="30000">
                <a:latin typeface="Liberation Serif" pitchFamily="18"/>
                <a:ea typeface="DejaVu LGC Sans" pitchFamily="2"/>
                <a:cs typeface="DejaVu LGC Sans" pitchFamily="2"/>
              </a:rPr>
              <a:t>16</a:t>
            </a:r>
            <a:r>
              <a:rPr lang="en-US" sz="1600">
                <a:latin typeface="Liberation Serif" pitchFamily="18"/>
                <a:ea typeface="DejaVu LGC Sans" pitchFamily="2"/>
                <a:cs typeface="DejaVu LGC Sans" pitchFamily="2"/>
              </a:rPr>
              <a:t>O </a:t>
            </a:r>
            <a:r>
              <a:rPr lang="en-US" sz="1600">
                <a:latin typeface="OpenSymbol"/>
                <a:ea typeface="OpenSymbol"/>
                <a:cs typeface="OpenSymbol"/>
              </a:rPr>
              <a:t>α</a:t>
            </a:r>
            <a:r>
              <a:rPr lang="en-US" sz="1600" baseline="-25000">
                <a:latin typeface="Liberation Serif" pitchFamily="18"/>
                <a:ea typeface="DejaVu LGC Sans" pitchFamily="2"/>
                <a:cs typeface="DejaVu LGC Sans" pitchFamily="2"/>
              </a:rPr>
              <a:t>0</a:t>
            </a:r>
          </a:p>
        </p:txBody>
      </p:sp>
      <p:sp>
        <p:nvSpPr>
          <p:cNvPr id="14" name="Freeform 13"/>
          <p:cNvSpPr/>
          <p:nvPr/>
        </p:nvSpPr>
        <p:spPr>
          <a:xfrm>
            <a:off x="4005155" y="1768789"/>
            <a:ext cx="698820" cy="1332469"/>
          </a:xfrm>
          <a:custGeom>
            <a:avLst>
              <a:gd name="f0" fmla="val 5622"/>
              <a:gd name="f1" fmla="val 6249"/>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6666FF"/>
          </a:solidFill>
          <a:ln>
            <a:noFill/>
            <a:prstDash val="solid"/>
          </a:ln>
        </p:spPr>
        <p:txBody>
          <a:bodyPr vert="horz" wrap="none" lIns="81571" tIns="40786" rIns="81571" bIns="40786" anchor="ctr" anchorCtr="0" compatLnSpc="0"/>
          <a:lstStyle/>
          <a:p>
            <a:pPr hangingPunct="0"/>
            <a:endParaRPr lang="en-US" sz="1600">
              <a:latin typeface="Liberation Serif" pitchFamily="18"/>
              <a:ea typeface="DejaVu LGC Sans" pitchFamily="2"/>
              <a:cs typeface="DejaVu LGC Sans" pitchFamily="2"/>
            </a:endParaRPr>
          </a:p>
        </p:txBody>
      </p:sp>
      <p:sp>
        <p:nvSpPr>
          <p:cNvPr id="15" name="TextBox 14"/>
          <p:cNvSpPr txBox="1"/>
          <p:nvPr/>
        </p:nvSpPr>
        <p:spPr>
          <a:xfrm>
            <a:off x="6873577" y="4091513"/>
            <a:ext cx="706696" cy="324185"/>
          </a:xfrm>
          <a:prstGeom prst="rect">
            <a:avLst/>
          </a:prstGeom>
          <a:noFill/>
          <a:ln>
            <a:noFill/>
          </a:ln>
        </p:spPr>
        <p:txBody>
          <a:bodyPr vert="horz" wrap="none" lIns="81571" tIns="40786" rIns="81571" bIns="40786" anchorCtr="0" compatLnSpc="0">
            <a:spAutoFit/>
          </a:bodyPr>
          <a:lstStyle/>
          <a:p>
            <a:pPr hangingPunct="0"/>
            <a:r>
              <a:rPr lang="en-US" sz="1600" baseline="30000" dirty="0">
                <a:latin typeface="Liberation Serif" pitchFamily="18"/>
                <a:ea typeface="DejaVu LGC Sans" pitchFamily="2"/>
                <a:cs typeface="DejaVu LGC Sans" pitchFamily="2"/>
              </a:rPr>
              <a:t>16</a:t>
            </a:r>
            <a:r>
              <a:rPr lang="en-US" sz="1600" dirty="0">
                <a:latin typeface="Liberation Serif" pitchFamily="18"/>
                <a:ea typeface="DejaVu LGC Sans" pitchFamily="2"/>
                <a:cs typeface="DejaVu LGC Sans" pitchFamily="2"/>
              </a:rPr>
              <a:t>O </a:t>
            </a:r>
            <a:r>
              <a:rPr lang="en-US" sz="1600" dirty="0">
                <a:latin typeface="OpenSymbol"/>
                <a:ea typeface="OpenSymbol"/>
                <a:cs typeface="OpenSymbol"/>
              </a:rPr>
              <a:t>α</a:t>
            </a:r>
            <a:r>
              <a:rPr lang="en-US" sz="1600" baseline="-25000" dirty="0">
                <a:latin typeface="Liberation Sans" pitchFamily="34"/>
                <a:ea typeface="OpenSymbol"/>
                <a:cs typeface="OpenSymbol"/>
              </a:rPr>
              <a:t>1</a:t>
            </a:r>
          </a:p>
        </p:txBody>
      </p:sp>
      <p:sp>
        <p:nvSpPr>
          <p:cNvPr id="16" name="Freeform 15"/>
          <p:cNvSpPr/>
          <p:nvPr/>
        </p:nvSpPr>
        <p:spPr>
          <a:xfrm>
            <a:off x="4005155" y="4381470"/>
            <a:ext cx="698820" cy="1332469"/>
          </a:xfrm>
          <a:custGeom>
            <a:avLst>
              <a:gd name="f0" fmla="val 5622"/>
              <a:gd name="f1" fmla="val 6249"/>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6666FF"/>
          </a:solidFill>
          <a:ln>
            <a:noFill/>
            <a:prstDash val="solid"/>
          </a:ln>
        </p:spPr>
        <p:txBody>
          <a:bodyPr vert="horz" wrap="none" lIns="81571" tIns="40786" rIns="81571" bIns="40786" anchor="ctr" anchorCtr="0" compatLnSpc="0"/>
          <a:lstStyle/>
          <a:p>
            <a:pPr hangingPunct="0"/>
            <a:endParaRPr lang="en-US" sz="1600">
              <a:latin typeface="Liberation Serif" pitchFamily="18"/>
              <a:ea typeface="DejaVu LGC Sans" pitchFamily="2"/>
              <a:cs typeface="DejaVu LGC Sans" pitchFamily="2"/>
            </a:endParaRPr>
          </a:p>
        </p:txBody>
      </p:sp>
    </p:spTree>
    <p:extLst>
      <p:ext uri="{BB962C8B-B14F-4D97-AF65-F5344CB8AC3E}">
        <p14:creationId xmlns:p14="http://schemas.microsoft.com/office/powerpoint/2010/main" xmlns="" val="30698195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a:alphaModFix/>
          </a:blip>
          <a:srcRect/>
          <a:stretch>
            <a:fillRect/>
          </a:stretch>
        </p:blipFill>
        <p:spPr>
          <a:xfrm>
            <a:off x="4716016" y="299152"/>
            <a:ext cx="4032448" cy="5705111"/>
          </a:xfrm>
          <a:prstGeom prst="rect">
            <a:avLst/>
          </a:prstGeom>
          <a:noFill/>
          <a:ln>
            <a:noFill/>
          </a:ln>
        </p:spPr>
      </p:pic>
      <p:sp>
        <p:nvSpPr>
          <p:cNvPr id="3" name="Freeform 2"/>
          <p:cNvSpPr/>
          <p:nvPr/>
        </p:nvSpPr>
        <p:spPr>
          <a:xfrm>
            <a:off x="0" y="199389"/>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0000"/>
            </a:solidFill>
            <a:prstDash val="solid"/>
            <a:round/>
          </a:ln>
        </p:spPr>
        <p:txBody>
          <a:bodyPr vert="horz" wrap="none" lIns="81571" tIns="42418" rIns="81571" bIns="42418" anchor="ctr" anchorCtr="0" compatLnSpc="0"/>
          <a:lstStyle/>
          <a:p>
            <a:pPr hangingPunct="0"/>
            <a:endParaRPr lang="en-US" sz="1600" dirty="0">
              <a:latin typeface="Liberation Serif" pitchFamily="18"/>
              <a:ea typeface="DejaVu LGC Sans" pitchFamily="2"/>
              <a:cs typeface="DejaVu LGC Sans" pitchFamily="2"/>
            </a:endParaRPr>
          </a:p>
        </p:txBody>
      </p:sp>
      <p:sp>
        <p:nvSpPr>
          <p:cNvPr id="6" name="Freeform 5"/>
          <p:cNvSpPr/>
          <p:nvPr/>
        </p:nvSpPr>
        <p:spPr>
          <a:xfrm>
            <a:off x="430923" y="299152"/>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63300" rIns="81571" bIns="40786" anchor="t" anchorCtr="0" compatLnSpc="0"/>
          <a:lstStyle/>
          <a:p>
            <a:pPr hangingPunct="0">
              <a:lnSpc>
                <a:spcPct val="93000"/>
              </a:lnSpc>
            </a:pPr>
            <a:r>
              <a:rPr lang="en-US" sz="2500" dirty="0">
                <a:solidFill>
                  <a:srgbClr val="FFFFFF"/>
                </a:solidFill>
                <a:latin typeface="Arial" pitchFamily="34"/>
                <a:ea typeface="DejaVu LGC Sans" pitchFamily="2"/>
                <a:cs typeface="DejaVu LGC Sans" pitchFamily="2"/>
              </a:rPr>
              <a:t>15.097 MeV </a:t>
            </a:r>
            <a:r>
              <a:rPr lang="en-US" sz="2500" dirty="0" smtClean="0">
                <a:solidFill>
                  <a:srgbClr val="FFFFFF"/>
                </a:solidFill>
                <a:latin typeface="Arial" pitchFamily="34"/>
                <a:ea typeface="DejaVu LGC Sans" pitchFamily="2"/>
                <a:cs typeface="DejaVu LGC Sans" pitchFamily="2"/>
              </a:rPr>
              <a:t>not one state?</a:t>
            </a:r>
            <a:endParaRPr lang="en-US" sz="2500" dirty="0">
              <a:solidFill>
                <a:srgbClr val="FFFFFF"/>
              </a:solidFill>
              <a:latin typeface="Arial" pitchFamily="34"/>
              <a:ea typeface="DejaVu LGC Sans" pitchFamily="2"/>
              <a:cs typeface="DejaVu LGC Sans" pitchFamily="2"/>
            </a:endParaRPr>
          </a:p>
        </p:txBody>
      </p:sp>
      <p:sp>
        <p:nvSpPr>
          <p:cNvPr id="7" name="TextBox 6"/>
          <p:cNvSpPr txBox="1"/>
          <p:nvPr/>
        </p:nvSpPr>
        <p:spPr>
          <a:xfrm rot="5400000">
            <a:off x="8418266" y="3142162"/>
            <a:ext cx="1152126" cy="291069"/>
          </a:xfrm>
          <a:prstGeom prst="rect">
            <a:avLst/>
          </a:prstGeom>
          <a:solidFill>
            <a:srgbClr val="0000FF"/>
          </a:solidFill>
          <a:ln>
            <a:noFill/>
          </a:ln>
        </p:spPr>
        <p:txBody>
          <a:bodyPr vert="horz" wrap="none" lIns="81571" tIns="40786" rIns="81571" bIns="40786" compatLnSpc="0"/>
          <a:lstStyle/>
          <a:p>
            <a:pPr algn="ctr" hangingPunct="0"/>
            <a:r>
              <a:rPr lang="en-US" sz="900" dirty="0">
                <a:solidFill>
                  <a:srgbClr val="FFFFFF"/>
                </a:solidFill>
                <a:latin typeface="Liberation Sans" pitchFamily="34"/>
                <a:ea typeface="StarSymbol"/>
                <a:cs typeface="StarSymbol"/>
              </a:rPr>
              <a:t>Set Minimum(2)</a:t>
            </a: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861470"/>
            <a:ext cx="2541489" cy="4852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rot="2700000">
            <a:off x="2078519" y="3747399"/>
            <a:ext cx="5797219" cy="847726"/>
          </a:xfrm>
          <a:prstGeom prst="rect">
            <a:avLst/>
          </a:prstGeom>
          <a:noFill/>
          <a:ln>
            <a:noFill/>
          </a:ln>
        </p:spPr>
        <p:txBody>
          <a:bodyPr vert="horz" wrap="none" lIns="81571" tIns="40786" rIns="81571" bIns="40786" compatLnSpc="0"/>
          <a:lstStyle/>
          <a:p>
            <a:pPr hangingPunct="0"/>
            <a:r>
              <a:rPr lang="en-US" sz="5400" dirty="0">
                <a:solidFill>
                  <a:schemeClr val="bg1">
                    <a:lumMod val="85000"/>
                  </a:schemeClr>
                </a:solidFill>
                <a:effectLst>
                  <a:innerShdw blurRad="63500" dist="50800" dir="13500000">
                    <a:prstClr val="black">
                      <a:alpha val="50000"/>
                    </a:prstClr>
                  </a:innerShdw>
                </a:effectLst>
                <a:latin typeface="Times New Roman" panose="02020603050405020304" pitchFamily="18" charset="0"/>
                <a:ea typeface="DejaVu LGC Sans" pitchFamily="2"/>
                <a:cs typeface="DejaVu LGC Sans" pitchFamily="2"/>
              </a:rPr>
              <a:t>Preliminary</a:t>
            </a:r>
          </a:p>
        </p:txBody>
      </p:sp>
      <p:sp>
        <p:nvSpPr>
          <p:cNvPr id="4" name="TextBox 3"/>
          <p:cNvSpPr txBox="1"/>
          <p:nvPr/>
        </p:nvSpPr>
        <p:spPr>
          <a:xfrm>
            <a:off x="2843808" y="1124744"/>
            <a:ext cx="453257" cy="369332"/>
          </a:xfrm>
          <a:prstGeom prst="rect">
            <a:avLst/>
          </a:prstGeom>
          <a:noFill/>
        </p:spPr>
        <p:txBody>
          <a:bodyPr wrap="square" rtlCol="0">
            <a:spAutoFit/>
          </a:bodyPr>
          <a:lstStyle/>
          <a:p>
            <a:r>
              <a:rPr lang="en-US" dirty="0" smtClean="0"/>
              <a:t>p</a:t>
            </a:r>
            <a:r>
              <a:rPr lang="en-US" baseline="-25000" dirty="0" smtClean="0"/>
              <a:t>0</a:t>
            </a:r>
            <a:endParaRPr lang="en-US" baseline="-25000" dirty="0"/>
          </a:p>
        </p:txBody>
      </p:sp>
      <p:sp>
        <p:nvSpPr>
          <p:cNvPr id="5" name="TextBox 4"/>
          <p:cNvSpPr txBox="1"/>
          <p:nvPr/>
        </p:nvSpPr>
        <p:spPr>
          <a:xfrm>
            <a:off x="2627785" y="2780928"/>
            <a:ext cx="432047" cy="369332"/>
          </a:xfrm>
          <a:prstGeom prst="rect">
            <a:avLst/>
          </a:prstGeom>
          <a:noFill/>
        </p:spPr>
        <p:txBody>
          <a:bodyPr wrap="square" rtlCol="0">
            <a:spAutoFit/>
          </a:bodyPr>
          <a:lstStyle/>
          <a:p>
            <a:r>
              <a:rPr lang="el-GR" dirty="0" smtClean="0"/>
              <a:t>α</a:t>
            </a:r>
            <a:r>
              <a:rPr lang="en-US" baseline="-25000" dirty="0" smtClean="0"/>
              <a:t>0</a:t>
            </a:r>
            <a:endParaRPr lang="en-US" baseline="-25000" dirty="0"/>
          </a:p>
        </p:txBody>
      </p:sp>
      <p:sp>
        <p:nvSpPr>
          <p:cNvPr id="11" name="TextBox 10"/>
          <p:cNvSpPr txBox="1"/>
          <p:nvPr/>
        </p:nvSpPr>
        <p:spPr>
          <a:xfrm>
            <a:off x="2627785" y="4365104"/>
            <a:ext cx="432047" cy="369332"/>
          </a:xfrm>
          <a:prstGeom prst="rect">
            <a:avLst/>
          </a:prstGeom>
          <a:noFill/>
        </p:spPr>
        <p:txBody>
          <a:bodyPr wrap="square" rtlCol="0">
            <a:spAutoFit/>
          </a:bodyPr>
          <a:lstStyle/>
          <a:p>
            <a:r>
              <a:rPr lang="el-GR" dirty="0" smtClean="0"/>
              <a:t>α</a:t>
            </a:r>
            <a:r>
              <a:rPr lang="en-US" baseline="-25000" dirty="0" smtClean="0"/>
              <a:t>1</a:t>
            </a:r>
            <a:endParaRPr lang="en-US" baseline="-25000" dirty="0"/>
          </a:p>
        </p:txBody>
      </p:sp>
    </p:spTree>
    <p:extLst>
      <p:ext uri="{BB962C8B-B14F-4D97-AF65-F5344CB8AC3E}">
        <p14:creationId xmlns:p14="http://schemas.microsoft.com/office/powerpoint/2010/main" xmlns="" val="12427963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lum/>
            <a:alphaModFix/>
          </a:blip>
          <a:srcRect/>
          <a:stretch>
            <a:fillRect/>
          </a:stretch>
        </p:blipFill>
        <p:spPr>
          <a:xfrm>
            <a:off x="117885" y="4049986"/>
            <a:ext cx="3134891" cy="2135869"/>
          </a:xfrm>
          <a:prstGeom prst="rect">
            <a:avLst/>
          </a:prstGeom>
          <a:noFill/>
          <a:ln>
            <a:noFill/>
          </a:ln>
        </p:spPr>
      </p:pic>
      <p:pic>
        <p:nvPicPr>
          <p:cNvPr id="3" name="Picture 2"/>
          <p:cNvPicPr>
            <a:picLocks noChangeAspect="1"/>
          </p:cNvPicPr>
          <p:nvPr/>
        </p:nvPicPr>
        <p:blipFill>
          <a:blip r:embed="rId4" cstate="print">
            <a:lum/>
            <a:alphaModFix/>
          </a:blip>
          <a:srcRect/>
          <a:stretch>
            <a:fillRect/>
          </a:stretch>
        </p:blipFill>
        <p:spPr>
          <a:xfrm>
            <a:off x="142376" y="1891588"/>
            <a:ext cx="3102236" cy="2146973"/>
          </a:xfrm>
          <a:prstGeom prst="rect">
            <a:avLst/>
          </a:prstGeom>
          <a:noFill/>
          <a:ln>
            <a:noFill/>
          </a:ln>
        </p:spPr>
      </p:pic>
      <p:pic>
        <p:nvPicPr>
          <p:cNvPr id="4" name="Picture 3"/>
          <p:cNvPicPr>
            <a:picLocks noChangeAspect="1"/>
          </p:cNvPicPr>
          <p:nvPr/>
        </p:nvPicPr>
        <p:blipFill>
          <a:blip r:embed="rId5" cstate="print">
            <a:lum/>
            <a:alphaModFix/>
          </a:blip>
          <a:srcRect/>
          <a:stretch>
            <a:fillRect/>
          </a:stretch>
        </p:blipFill>
        <p:spPr>
          <a:xfrm>
            <a:off x="3197262" y="1930125"/>
            <a:ext cx="3007535" cy="2064347"/>
          </a:xfrm>
          <a:prstGeom prst="rect">
            <a:avLst/>
          </a:prstGeom>
          <a:noFill/>
          <a:ln>
            <a:noFill/>
          </a:ln>
        </p:spPr>
      </p:pic>
      <p:sp>
        <p:nvSpPr>
          <p:cNvPr id="5" name="Freeform 4"/>
          <p:cNvSpPr/>
          <p:nvPr/>
        </p:nvSpPr>
        <p:spPr>
          <a:xfrm>
            <a:off x="329" y="263881"/>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0000"/>
            </a:solidFill>
            <a:prstDash val="solid"/>
            <a:round/>
          </a:ln>
        </p:spPr>
        <p:txBody>
          <a:bodyPr vert="horz" wrap="none" lIns="81571" tIns="42418" rIns="81571" bIns="42418" anchor="ctr" anchorCtr="0" compatLnSpc="0"/>
          <a:lstStyle/>
          <a:p>
            <a:pPr hangingPunct="0"/>
            <a:endParaRPr lang="en-US" sz="1600">
              <a:latin typeface="Liberation Serif" pitchFamily="18"/>
              <a:ea typeface="DejaVu LGC Sans" pitchFamily="2"/>
              <a:cs typeface="DejaVu LGC Sans" pitchFamily="2"/>
            </a:endParaRPr>
          </a:p>
        </p:txBody>
      </p:sp>
      <p:sp>
        <p:nvSpPr>
          <p:cNvPr id="6" name="Freeform 5"/>
          <p:cNvSpPr/>
          <p:nvPr/>
        </p:nvSpPr>
        <p:spPr>
          <a:xfrm>
            <a:off x="155765" y="299152"/>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63300" rIns="81571" bIns="40786" anchor="t" anchorCtr="0" compatLnSpc="0"/>
          <a:lstStyle/>
          <a:p>
            <a:pPr hangingPunct="0">
              <a:lnSpc>
                <a:spcPct val="93000"/>
              </a:lnSpc>
            </a:pPr>
            <a:r>
              <a:rPr lang="en-US" sz="2500">
                <a:solidFill>
                  <a:srgbClr val="FFFFFF"/>
                </a:solidFill>
                <a:latin typeface="Arial" pitchFamily="34"/>
                <a:ea typeface="DejaVu LGC Sans" pitchFamily="2"/>
                <a:cs typeface="DejaVu LGC Sans" pitchFamily="2"/>
              </a:rPr>
              <a:t>Test cases: 2</a:t>
            </a:r>
            <a:r>
              <a:rPr lang="en-US" sz="2500" baseline="30000">
                <a:solidFill>
                  <a:srgbClr val="FFFFFF"/>
                </a:solidFill>
                <a:latin typeface="Arial" pitchFamily="34"/>
                <a:ea typeface="DejaVu LGC Sans" pitchFamily="2"/>
                <a:cs typeface="DejaVu LGC Sans" pitchFamily="2"/>
              </a:rPr>
              <a:t>+</a:t>
            </a:r>
            <a:r>
              <a:rPr lang="en-US" sz="2500">
                <a:solidFill>
                  <a:srgbClr val="FFFFFF"/>
                </a:solidFill>
                <a:latin typeface="Arial" pitchFamily="34"/>
                <a:ea typeface="DejaVu LGC Sans" pitchFamily="2"/>
                <a:cs typeface="DejaVu LGC Sans" pitchFamily="2"/>
              </a:rPr>
              <a:t> 11.52 MeV &amp; 0</a:t>
            </a:r>
            <a:r>
              <a:rPr lang="en-US" sz="2500" baseline="30000">
                <a:solidFill>
                  <a:srgbClr val="FFFFFF"/>
                </a:solidFill>
                <a:latin typeface="Arial" pitchFamily="34"/>
                <a:ea typeface="DejaVu LGC Sans" pitchFamily="2"/>
                <a:cs typeface="DejaVu LGC Sans" pitchFamily="2"/>
              </a:rPr>
              <a:t>+</a:t>
            </a:r>
            <a:r>
              <a:rPr lang="en-US" sz="2500">
                <a:solidFill>
                  <a:srgbClr val="FFFFFF"/>
                </a:solidFill>
                <a:latin typeface="Arial" pitchFamily="34"/>
                <a:ea typeface="DejaVu LGC Sans" pitchFamily="2"/>
                <a:cs typeface="DejaVu LGC Sans" pitchFamily="2"/>
              </a:rPr>
              <a:t> 12.049 MeV</a:t>
            </a:r>
          </a:p>
        </p:txBody>
      </p:sp>
      <p:sp>
        <p:nvSpPr>
          <p:cNvPr id="8" name="TextBox 7"/>
          <p:cNvSpPr txBox="1"/>
          <p:nvPr/>
        </p:nvSpPr>
        <p:spPr>
          <a:xfrm>
            <a:off x="250405" y="996412"/>
            <a:ext cx="7010074" cy="3656124"/>
          </a:xfrm>
          <a:prstGeom prst="rect">
            <a:avLst/>
          </a:prstGeom>
          <a:noFill/>
          <a:ln>
            <a:noFill/>
          </a:ln>
        </p:spPr>
        <p:txBody>
          <a:bodyPr vert="horz" wrap="none" lIns="81571" tIns="40786" rIns="81571" bIns="40786" compatLnSpc="0"/>
          <a:lstStyle/>
          <a:p>
            <a:pPr hangingPunct="0"/>
            <a:r>
              <a:rPr lang="en-US" sz="1600" dirty="0">
                <a:solidFill>
                  <a:srgbClr val="000000"/>
                </a:solidFill>
                <a:latin typeface="Liberation Sans" pitchFamily="34"/>
                <a:ea typeface="DejaVu LGC Sans" pitchFamily="2"/>
                <a:cs typeface="DejaVu LGC Sans" pitchFamily="2"/>
              </a:rPr>
              <a:t>0</a:t>
            </a:r>
            <a:r>
              <a:rPr lang="en-US" sz="1600" baseline="30000" dirty="0">
                <a:solidFill>
                  <a:srgbClr val="000000"/>
                </a:solidFill>
                <a:latin typeface="Liberation Sans" pitchFamily="34"/>
                <a:ea typeface="DejaVu LGC Sans" pitchFamily="2"/>
                <a:cs typeface="DejaVu LGC Sans" pitchFamily="2"/>
              </a:rPr>
              <a:t>+</a:t>
            </a:r>
            <a:r>
              <a:rPr lang="en-US" sz="1600" dirty="0">
                <a:solidFill>
                  <a:srgbClr val="000000"/>
                </a:solidFill>
                <a:latin typeface="Liberation Sans" pitchFamily="34"/>
                <a:ea typeface="DejaVu LGC Sans" pitchFamily="2"/>
                <a:cs typeface="DejaVu LGC Sans" pitchFamily="2"/>
              </a:rPr>
              <a:t> 12.049 </a:t>
            </a:r>
            <a:r>
              <a:rPr lang="en-US" sz="1600" dirty="0">
                <a:solidFill>
                  <a:srgbClr val="000000"/>
                </a:solidFill>
                <a:latin typeface="Liberation Sans" pitchFamily="34"/>
                <a:ea typeface="StarSymbol"/>
                <a:cs typeface="StarSymbol"/>
              </a:rPr>
              <a:t>α</a:t>
            </a:r>
            <a:r>
              <a:rPr lang="en-US" sz="1600" baseline="-25000" dirty="0">
                <a:solidFill>
                  <a:srgbClr val="000000"/>
                </a:solidFill>
                <a:latin typeface="Liberation Sans" pitchFamily="34"/>
                <a:ea typeface="DejaVu LGC Sans" pitchFamily="2"/>
                <a:cs typeface="DejaVu LGC Sans" pitchFamily="2"/>
              </a:rPr>
              <a:t>0 </a:t>
            </a:r>
            <a:r>
              <a:rPr lang="en-US" sz="1600" dirty="0">
                <a:solidFill>
                  <a:srgbClr val="000000"/>
                </a:solidFill>
                <a:latin typeface="Liberation Sans" pitchFamily="34"/>
                <a:ea typeface="DejaVu LGC Sans" pitchFamily="2"/>
                <a:cs typeface="DejaVu LGC Sans" pitchFamily="2"/>
              </a:rPr>
              <a:t>extracted branching ratio: 97%</a:t>
            </a:r>
          </a:p>
          <a:p>
            <a:pPr hangingPunct="0"/>
            <a:endParaRPr lang="en-US" sz="1600" dirty="0">
              <a:solidFill>
                <a:srgbClr val="000000"/>
              </a:solidFill>
              <a:latin typeface="Liberation Serif" pitchFamily="18"/>
              <a:ea typeface="DejaVu LGC Sans" pitchFamily="2"/>
              <a:cs typeface="DejaVu LGC Sans" pitchFamily="2"/>
            </a:endParaRPr>
          </a:p>
        </p:txBody>
      </p:sp>
      <p:pic>
        <p:nvPicPr>
          <p:cNvPr id="9" name="Picture 8"/>
          <p:cNvPicPr>
            <a:picLocks noChangeAspect="1"/>
          </p:cNvPicPr>
          <p:nvPr/>
        </p:nvPicPr>
        <p:blipFill>
          <a:blip r:embed="rId6" cstate="print">
            <a:lum/>
            <a:alphaModFix/>
          </a:blip>
          <a:srcRect/>
          <a:stretch>
            <a:fillRect/>
          </a:stretch>
        </p:blipFill>
        <p:spPr>
          <a:xfrm>
            <a:off x="3162975" y="4073831"/>
            <a:ext cx="3102236" cy="2082636"/>
          </a:xfrm>
          <a:prstGeom prst="rect">
            <a:avLst/>
          </a:prstGeom>
          <a:noFill/>
          <a:ln>
            <a:noFill/>
          </a:ln>
        </p:spPr>
      </p:pic>
      <p:sp>
        <p:nvSpPr>
          <p:cNvPr id="10" name="TextBox 9"/>
          <p:cNvSpPr txBox="1"/>
          <p:nvPr/>
        </p:nvSpPr>
        <p:spPr>
          <a:xfrm>
            <a:off x="865695" y="5460509"/>
            <a:ext cx="1653001" cy="263228"/>
          </a:xfrm>
          <a:prstGeom prst="rect">
            <a:avLst/>
          </a:prstGeom>
          <a:solidFill>
            <a:srgbClr val="6666FF"/>
          </a:solidFill>
          <a:ln>
            <a:noFill/>
          </a:ln>
        </p:spPr>
        <p:txBody>
          <a:bodyPr vert="horz" wrap="none" lIns="81571" tIns="40786" rIns="81571" bIns="40786" compatLnSpc="0"/>
          <a:lstStyle/>
          <a:p>
            <a:pPr hangingPunct="0"/>
            <a:r>
              <a:rPr lang="en-US" sz="1300">
                <a:solidFill>
                  <a:srgbClr val="FFFFFF"/>
                </a:solidFill>
                <a:latin typeface="Liberation Sans" pitchFamily="34"/>
                <a:ea typeface="StarSymbol"/>
                <a:cs typeface="StarSymbol"/>
              </a:rPr>
              <a:t>Angular distribution</a:t>
            </a:r>
          </a:p>
        </p:txBody>
      </p:sp>
      <p:sp>
        <p:nvSpPr>
          <p:cNvPr id="11" name="TextBox 10"/>
          <p:cNvSpPr txBox="1"/>
          <p:nvPr/>
        </p:nvSpPr>
        <p:spPr>
          <a:xfrm>
            <a:off x="7167480" y="996412"/>
            <a:ext cx="1705249" cy="263228"/>
          </a:xfrm>
          <a:prstGeom prst="rect">
            <a:avLst/>
          </a:prstGeom>
          <a:solidFill>
            <a:srgbClr val="6666FF"/>
          </a:solidFill>
          <a:ln>
            <a:noFill/>
          </a:ln>
        </p:spPr>
        <p:txBody>
          <a:bodyPr vert="horz" wrap="none" lIns="81571" tIns="40786" rIns="81571" bIns="40786" compatLnSpc="0"/>
          <a:lstStyle/>
          <a:p>
            <a:pPr hangingPunct="0"/>
            <a:r>
              <a:rPr lang="en-US" sz="1300">
                <a:solidFill>
                  <a:srgbClr val="FFFFFF"/>
                </a:solidFill>
                <a:latin typeface="Liberation Sans" pitchFamily="34"/>
                <a:ea typeface="StarSymbol"/>
                <a:cs typeface="StarSymbol"/>
              </a:rPr>
              <a:t>solid angle / ring</a:t>
            </a:r>
          </a:p>
        </p:txBody>
      </p:sp>
      <p:pic>
        <p:nvPicPr>
          <p:cNvPr id="12" name="Picture 11"/>
          <p:cNvPicPr>
            <a:picLocks noChangeAspect="1"/>
          </p:cNvPicPr>
          <p:nvPr/>
        </p:nvPicPr>
        <p:blipFill>
          <a:blip r:embed="rId7" cstate="print">
            <a:lum/>
            <a:alphaModFix/>
          </a:blip>
          <a:srcRect/>
          <a:stretch>
            <a:fillRect/>
          </a:stretch>
        </p:blipFill>
        <p:spPr>
          <a:xfrm>
            <a:off x="6395830" y="1249515"/>
            <a:ext cx="2716906" cy="1866436"/>
          </a:xfrm>
          <a:prstGeom prst="rect">
            <a:avLst/>
          </a:prstGeom>
          <a:noFill/>
          <a:ln w="0">
            <a:solidFill>
              <a:srgbClr val="FF3333"/>
            </a:solidFill>
            <a:prstDash val="solid"/>
          </a:ln>
        </p:spPr>
      </p:pic>
      <p:sp>
        <p:nvSpPr>
          <p:cNvPr id="13" name="TextBox 12"/>
          <p:cNvSpPr txBox="1"/>
          <p:nvPr/>
        </p:nvSpPr>
        <p:spPr>
          <a:xfrm>
            <a:off x="4145241" y="1628682"/>
            <a:ext cx="1246446" cy="390596"/>
          </a:xfrm>
          <a:prstGeom prst="rect">
            <a:avLst/>
          </a:prstGeom>
          <a:noFill/>
          <a:ln>
            <a:noFill/>
          </a:ln>
        </p:spPr>
        <p:txBody>
          <a:bodyPr vert="horz" wrap="none" lIns="81571" tIns="40786" rIns="81571" bIns="40786" compatLnSpc="0"/>
          <a:lstStyle/>
          <a:p>
            <a:pPr hangingPunct="0"/>
            <a:r>
              <a:rPr lang="en-US" sz="1600">
                <a:solidFill>
                  <a:srgbClr val="000000"/>
                </a:solidFill>
                <a:latin typeface="Liberation Sans" pitchFamily="34"/>
                <a:ea typeface="DejaVu LGC Sans" pitchFamily="2"/>
                <a:cs typeface="DejaVu LGC Sans" pitchFamily="2"/>
              </a:rPr>
              <a:t>2</a:t>
            </a:r>
            <a:r>
              <a:rPr lang="en-US" sz="1600" baseline="30000">
                <a:solidFill>
                  <a:srgbClr val="000000"/>
                </a:solidFill>
                <a:latin typeface="Liberation Sans" pitchFamily="34"/>
                <a:ea typeface="DejaVu LGC Sans" pitchFamily="2"/>
                <a:cs typeface="DejaVu LGC Sans" pitchFamily="2"/>
              </a:rPr>
              <a:t>+</a:t>
            </a:r>
            <a:r>
              <a:rPr lang="en-US" sz="1600">
                <a:solidFill>
                  <a:srgbClr val="000000"/>
                </a:solidFill>
                <a:latin typeface="Liberation Sans" pitchFamily="34"/>
                <a:ea typeface="DejaVu LGC Sans" pitchFamily="2"/>
                <a:cs typeface="DejaVu LGC Sans" pitchFamily="2"/>
              </a:rPr>
              <a:t> 11.52 </a:t>
            </a:r>
            <a:r>
              <a:rPr lang="en-US" sz="1600">
                <a:solidFill>
                  <a:srgbClr val="000000"/>
                </a:solidFill>
                <a:latin typeface="Liberation Sans" pitchFamily="34"/>
                <a:ea typeface="StarSymbol"/>
                <a:cs typeface="StarSymbol"/>
              </a:rPr>
              <a:t>α</a:t>
            </a:r>
            <a:r>
              <a:rPr lang="en-US" sz="1600" baseline="-25000">
                <a:solidFill>
                  <a:srgbClr val="000000"/>
                </a:solidFill>
                <a:latin typeface="Liberation Sans" pitchFamily="34"/>
                <a:ea typeface="DejaVu LGC Sans" pitchFamily="2"/>
                <a:cs typeface="DejaVu LGC Sans" pitchFamily="2"/>
              </a:rPr>
              <a:t>0</a:t>
            </a:r>
          </a:p>
        </p:txBody>
      </p:sp>
      <p:sp>
        <p:nvSpPr>
          <p:cNvPr id="14" name="TextBox 13"/>
          <p:cNvSpPr txBox="1"/>
          <p:nvPr/>
        </p:nvSpPr>
        <p:spPr>
          <a:xfrm>
            <a:off x="822582" y="1628682"/>
            <a:ext cx="1733006" cy="390596"/>
          </a:xfrm>
          <a:prstGeom prst="rect">
            <a:avLst/>
          </a:prstGeom>
          <a:noFill/>
          <a:ln>
            <a:noFill/>
          </a:ln>
        </p:spPr>
        <p:txBody>
          <a:bodyPr vert="horz" wrap="none" lIns="81571" tIns="40786" rIns="81571" bIns="40786" compatLnSpc="0"/>
          <a:lstStyle/>
          <a:p>
            <a:pPr hangingPunct="0"/>
            <a:r>
              <a:rPr lang="en-US" sz="1600">
                <a:solidFill>
                  <a:srgbClr val="000000"/>
                </a:solidFill>
                <a:latin typeface="Liberation Sans" pitchFamily="34"/>
                <a:ea typeface="DejaVu LGC Sans" pitchFamily="2"/>
                <a:cs typeface="DejaVu LGC Sans" pitchFamily="2"/>
              </a:rPr>
              <a:t>0</a:t>
            </a:r>
            <a:r>
              <a:rPr lang="en-US" sz="1600" baseline="30000">
                <a:solidFill>
                  <a:srgbClr val="000000"/>
                </a:solidFill>
                <a:latin typeface="Liberation Sans" pitchFamily="34"/>
                <a:ea typeface="DejaVu LGC Sans" pitchFamily="2"/>
                <a:cs typeface="DejaVu LGC Sans" pitchFamily="2"/>
              </a:rPr>
              <a:t>+</a:t>
            </a:r>
            <a:r>
              <a:rPr lang="en-US" sz="1600">
                <a:solidFill>
                  <a:srgbClr val="000000"/>
                </a:solidFill>
                <a:latin typeface="Liberation Sans" pitchFamily="34"/>
                <a:ea typeface="DejaVu LGC Sans" pitchFamily="2"/>
                <a:cs typeface="DejaVu LGC Sans" pitchFamily="2"/>
              </a:rPr>
              <a:t> 12.049 </a:t>
            </a:r>
            <a:r>
              <a:rPr lang="en-US" sz="1600">
                <a:solidFill>
                  <a:srgbClr val="000000"/>
                </a:solidFill>
                <a:latin typeface="Liberation Sans" pitchFamily="34"/>
                <a:ea typeface="StarSymbol"/>
                <a:cs typeface="StarSymbol"/>
              </a:rPr>
              <a:t>α</a:t>
            </a:r>
            <a:r>
              <a:rPr lang="en-US" sz="1600" baseline="-25000">
                <a:solidFill>
                  <a:srgbClr val="000000"/>
                </a:solidFill>
                <a:latin typeface="Liberation Sans" pitchFamily="34"/>
                <a:ea typeface="DejaVu LGC Sans" pitchFamily="2"/>
                <a:cs typeface="DejaVu LGC Sans" pitchFamily="2"/>
              </a:rPr>
              <a:t>0</a:t>
            </a:r>
          </a:p>
        </p:txBody>
      </p:sp>
      <p:sp>
        <p:nvSpPr>
          <p:cNvPr id="15" name="TextBox 14"/>
          <p:cNvSpPr txBox="1"/>
          <p:nvPr/>
        </p:nvSpPr>
        <p:spPr>
          <a:xfrm>
            <a:off x="3543415" y="4219484"/>
            <a:ext cx="1653001" cy="263228"/>
          </a:xfrm>
          <a:prstGeom prst="rect">
            <a:avLst/>
          </a:prstGeom>
          <a:solidFill>
            <a:srgbClr val="6666FF"/>
          </a:solidFill>
          <a:ln>
            <a:noFill/>
          </a:ln>
        </p:spPr>
        <p:txBody>
          <a:bodyPr vert="horz" wrap="none" lIns="81571" tIns="40786" rIns="81571" bIns="40786" compatLnSpc="0"/>
          <a:lstStyle/>
          <a:p>
            <a:pPr hangingPunct="0"/>
            <a:r>
              <a:rPr lang="en-US" sz="1300">
                <a:solidFill>
                  <a:srgbClr val="FFFFFF"/>
                </a:solidFill>
                <a:latin typeface="Liberation Sans" pitchFamily="34"/>
                <a:ea typeface="StarSymbol"/>
                <a:cs typeface="StarSymbol"/>
              </a:rPr>
              <a:t>Angular distribution</a:t>
            </a:r>
          </a:p>
        </p:txBody>
      </p:sp>
      <p:sp>
        <p:nvSpPr>
          <p:cNvPr id="16" name="TextBox 15"/>
          <p:cNvSpPr txBox="1"/>
          <p:nvPr/>
        </p:nvSpPr>
        <p:spPr>
          <a:xfrm>
            <a:off x="2410601" y="2163628"/>
            <a:ext cx="528686" cy="263228"/>
          </a:xfrm>
          <a:prstGeom prst="rect">
            <a:avLst/>
          </a:prstGeom>
          <a:solidFill>
            <a:srgbClr val="6666FF"/>
          </a:solidFill>
          <a:ln>
            <a:noFill/>
          </a:ln>
        </p:spPr>
        <p:txBody>
          <a:bodyPr vert="horz" wrap="none" lIns="81571" tIns="40786" rIns="81571" bIns="40786" compatLnSpc="0"/>
          <a:lstStyle/>
          <a:p>
            <a:pPr hangingPunct="0"/>
            <a:r>
              <a:rPr lang="en-US" sz="1300">
                <a:solidFill>
                  <a:srgbClr val="FFFFFF"/>
                </a:solidFill>
                <a:latin typeface="Liberation Sans" pitchFamily="34"/>
                <a:ea typeface="StarSymbol"/>
                <a:cs typeface="StarSymbol"/>
              </a:rPr>
              <a:t>Yield</a:t>
            </a:r>
          </a:p>
        </p:txBody>
      </p:sp>
      <p:sp>
        <p:nvSpPr>
          <p:cNvPr id="17" name="TextBox 16"/>
          <p:cNvSpPr txBox="1"/>
          <p:nvPr/>
        </p:nvSpPr>
        <p:spPr>
          <a:xfrm>
            <a:off x="3716806" y="2163628"/>
            <a:ext cx="528686" cy="263228"/>
          </a:xfrm>
          <a:prstGeom prst="rect">
            <a:avLst/>
          </a:prstGeom>
          <a:solidFill>
            <a:srgbClr val="6666FF"/>
          </a:solidFill>
          <a:ln>
            <a:noFill/>
          </a:ln>
        </p:spPr>
        <p:txBody>
          <a:bodyPr vert="horz" wrap="none" lIns="81571" tIns="40786" rIns="81571" bIns="40786" compatLnSpc="0"/>
          <a:lstStyle/>
          <a:p>
            <a:pPr hangingPunct="0"/>
            <a:r>
              <a:rPr lang="en-US" sz="1300">
                <a:solidFill>
                  <a:srgbClr val="FFFFFF"/>
                </a:solidFill>
                <a:latin typeface="Liberation Sans" pitchFamily="34"/>
                <a:ea typeface="StarSymbol"/>
                <a:cs typeface="StarSymbol"/>
              </a:rPr>
              <a:t>Yield</a:t>
            </a:r>
          </a:p>
        </p:txBody>
      </p:sp>
      <p:pic>
        <p:nvPicPr>
          <p:cNvPr id="18" name="Picture 17"/>
          <p:cNvPicPr>
            <a:picLocks noChangeAspect="1"/>
          </p:cNvPicPr>
          <p:nvPr/>
        </p:nvPicPr>
        <p:blipFill>
          <a:blip r:embed="rId8" cstate="print">
            <a:lum/>
            <a:alphaModFix/>
          </a:blip>
          <a:srcRect/>
          <a:stretch>
            <a:fillRect/>
          </a:stretch>
        </p:blipFill>
        <p:spPr>
          <a:xfrm rot="16200000">
            <a:off x="6143093" y="3346696"/>
            <a:ext cx="3004585" cy="2881161"/>
          </a:xfrm>
          <a:prstGeom prst="rect">
            <a:avLst/>
          </a:prstGeom>
          <a:noFill/>
          <a:ln>
            <a:noFill/>
          </a:ln>
        </p:spPr>
      </p:pic>
      <p:pic>
        <p:nvPicPr>
          <p:cNvPr id="14338"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783041" y="1348887"/>
            <a:ext cx="4724400" cy="544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46999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263557"/>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0000"/>
            </a:solidFill>
            <a:prstDash val="solid"/>
            <a:round/>
          </a:ln>
        </p:spPr>
        <p:txBody>
          <a:bodyPr vert="horz" wrap="none" lIns="81571" tIns="42418" rIns="81571" bIns="42418" anchor="ctr" anchorCtr="0" compatLnSpc="0"/>
          <a:lstStyle/>
          <a:p>
            <a:pPr hangingPunct="0"/>
            <a:endParaRPr lang="en-US" sz="1600">
              <a:latin typeface="Liberation Serif" pitchFamily="18"/>
              <a:ea typeface="DejaVu LGC Sans" pitchFamily="2"/>
              <a:cs typeface="DejaVu LGC Sans" pitchFamily="2"/>
            </a:endParaRPr>
          </a:p>
        </p:txBody>
      </p:sp>
      <p:sp>
        <p:nvSpPr>
          <p:cNvPr id="7" name="Freeform 6"/>
          <p:cNvSpPr/>
          <p:nvPr/>
        </p:nvSpPr>
        <p:spPr>
          <a:xfrm>
            <a:off x="155439" y="298826"/>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63300" rIns="81571" bIns="40786" anchor="t" anchorCtr="0" compatLnSpc="0"/>
          <a:lstStyle/>
          <a:p>
            <a:pPr hangingPunct="0">
              <a:lnSpc>
                <a:spcPct val="93000"/>
              </a:lnSpc>
            </a:pPr>
            <a:r>
              <a:rPr lang="en-US" sz="2500">
                <a:solidFill>
                  <a:srgbClr val="FFFFFF"/>
                </a:solidFill>
                <a:latin typeface="Arial" pitchFamily="34"/>
                <a:ea typeface="DejaVu LGC Sans" pitchFamily="2"/>
                <a:cs typeface="DejaVu LGC Sans" pitchFamily="2"/>
              </a:rPr>
              <a:t>15.097 MeV results</a:t>
            </a:r>
          </a:p>
        </p:txBody>
      </p:sp>
      <p:sp>
        <p:nvSpPr>
          <p:cNvPr id="8" name="TextBox 7"/>
          <p:cNvSpPr txBox="1"/>
          <p:nvPr/>
        </p:nvSpPr>
        <p:spPr>
          <a:xfrm>
            <a:off x="347450" y="1060096"/>
            <a:ext cx="8569030" cy="598958"/>
          </a:xfrm>
          <a:prstGeom prst="rect">
            <a:avLst/>
          </a:prstGeom>
          <a:noFill/>
          <a:ln>
            <a:noFill/>
          </a:ln>
        </p:spPr>
        <p:txBody>
          <a:bodyPr vert="horz" wrap="none" lIns="81571" tIns="40786" rIns="81571" bIns="40786" compatLnSpc="0"/>
          <a:lstStyle/>
          <a:p>
            <a:pPr hangingPunct="0"/>
            <a:r>
              <a:rPr lang="en-US" sz="1600" dirty="0">
                <a:solidFill>
                  <a:srgbClr val="000000"/>
                </a:solidFill>
                <a:latin typeface="Liberation Sans" pitchFamily="34"/>
                <a:ea typeface="DejaVu LGC Sans" pitchFamily="2"/>
                <a:cs typeface="DejaVu LGC Sans" pitchFamily="2"/>
              </a:rPr>
              <a:t>0</a:t>
            </a:r>
            <a:r>
              <a:rPr lang="en-US" sz="1600" baseline="30000" dirty="0">
                <a:solidFill>
                  <a:srgbClr val="000000"/>
                </a:solidFill>
                <a:latin typeface="Liberation Sans" pitchFamily="34"/>
                <a:ea typeface="DejaVu LGC Sans" pitchFamily="2"/>
                <a:cs typeface="DejaVu LGC Sans" pitchFamily="2"/>
              </a:rPr>
              <a:t>+</a:t>
            </a:r>
            <a:r>
              <a:rPr lang="en-US" sz="1600" dirty="0">
                <a:solidFill>
                  <a:srgbClr val="000000"/>
                </a:solidFill>
                <a:latin typeface="Liberation Sans" pitchFamily="34"/>
                <a:ea typeface="DejaVu LGC Sans" pitchFamily="2"/>
                <a:cs typeface="DejaVu LGC Sans" pitchFamily="2"/>
              </a:rPr>
              <a:t>  15.097  </a:t>
            </a:r>
            <a:r>
              <a:rPr lang="en-US" sz="1600" dirty="0">
                <a:solidFill>
                  <a:srgbClr val="0000FF"/>
                </a:solidFill>
                <a:latin typeface="StarSymbol"/>
                <a:ea typeface="StarSymbol"/>
                <a:cs typeface="StarSymbol"/>
              </a:rPr>
              <a:t>α</a:t>
            </a:r>
            <a:r>
              <a:rPr lang="en-US" sz="1600" baseline="-25000" dirty="0">
                <a:solidFill>
                  <a:srgbClr val="0000FF"/>
                </a:solidFill>
                <a:latin typeface="Liberation Sans" pitchFamily="34"/>
                <a:ea typeface="StarSymbol"/>
                <a:cs typeface="StarSymbol"/>
              </a:rPr>
              <a:t>0</a:t>
            </a:r>
            <a:r>
              <a:rPr lang="en-US" sz="1600" dirty="0">
                <a:solidFill>
                  <a:srgbClr val="000000"/>
                </a:solidFill>
                <a:latin typeface="Liberation Sans" pitchFamily="34"/>
                <a:ea typeface="DejaVu LGC Sans" pitchFamily="2"/>
                <a:cs typeface="DejaVu LGC Sans" pitchFamily="2"/>
              </a:rPr>
              <a:t>  angular distribution		0</a:t>
            </a:r>
            <a:r>
              <a:rPr lang="en-US" sz="1600" baseline="30000" dirty="0">
                <a:solidFill>
                  <a:srgbClr val="000000"/>
                </a:solidFill>
                <a:latin typeface="Liberation Sans" pitchFamily="34"/>
                <a:ea typeface="DejaVu LGC Sans" pitchFamily="2"/>
                <a:cs typeface="DejaVu LGC Sans" pitchFamily="2"/>
              </a:rPr>
              <a:t>+  </a:t>
            </a:r>
            <a:r>
              <a:rPr lang="en-US" sz="1600" dirty="0">
                <a:solidFill>
                  <a:srgbClr val="000000"/>
                </a:solidFill>
                <a:latin typeface="Liberation Sans" pitchFamily="34"/>
                <a:ea typeface="DejaVu LGC Sans" pitchFamily="2"/>
                <a:cs typeface="DejaVu LGC Sans" pitchFamily="2"/>
              </a:rPr>
              <a:t> 15.097  </a:t>
            </a:r>
            <a:r>
              <a:rPr lang="en-US" sz="1600" dirty="0">
                <a:solidFill>
                  <a:schemeClr val="accent3">
                    <a:lumMod val="50000"/>
                  </a:schemeClr>
                </a:solidFill>
                <a:latin typeface="StarSymbol"/>
                <a:ea typeface="StarSymbol"/>
                <a:cs typeface="StarSymbol"/>
              </a:rPr>
              <a:t>α</a:t>
            </a:r>
            <a:r>
              <a:rPr lang="en-US" sz="1600" baseline="-25000" dirty="0">
                <a:solidFill>
                  <a:schemeClr val="accent3">
                    <a:lumMod val="50000"/>
                  </a:schemeClr>
                </a:solidFill>
                <a:latin typeface="Liberation Sans" pitchFamily="34"/>
                <a:ea typeface="StarSymbol"/>
                <a:cs typeface="StarSymbol"/>
              </a:rPr>
              <a:t>1</a:t>
            </a:r>
            <a:r>
              <a:rPr lang="en-US" sz="1600" dirty="0">
                <a:solidFill>
                  <a:schemeClr val="accent3">
                    <a:lumMod val="50000"/>
                  </a:schemeClr>
                </a:solidFill>
                <a:latin typeface="Liberation Serif" pitchFamily="18"/>
                <a:ea typeface="DejaVu LGC Sans" pitchFamily="2"/>
                <a:cs typeface="DejaVu LGC Sans" pitchFamily="2"/>
              </a:rPr>
              <a:t> </a:t>
            </a:r>
            <a:r>
              <a:rPr lang="en-US" sz="1600" dirty="0">
                <a:solidFill>
                  <a:srgbClr val="000000"/>
                </a:solidFill>
                <a:latin typeface="Liberation Serif" pitchFamily="18"/>
                <a:ea typeface="DejaVu LGC Sans" pitchFamily="2"/>
                <a:cs typeface="DejaVu LGC Sans" pitchFamily="2"/>
              </a:rPr>
              <a:t> </a:t>
            </a:r>
            <a:r>
              <a:rPr lang="en-US" sz="1600" dirty="0">
                <a:solidFill>
                  <a:srgbClr val="000000"/>
                </a:solidFill>
                <a:latin typeface="Liberation Sans" pitchFamily="34"/>
                <a:ea typeface="DejaVu LGC Sans" pitchFamily="2"/>
                <a:cs typeface="DejaVu LGC Sans" pitchFamily="2"/>
              </a:rPr>
              <a:t>angular distribution</a:t>
            </a:r>
          </a:p>
        </p:txBody>
      </p:sp>
      <p:pic>
        <p:nvPicPr>
          <p:cNvPr id="4098" name="Picture 2" descr="E:\16O15MeValpha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1966" y="1494169"/>
            <a:ext cx="4512034" cy="2743559"/>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E:\16O15MeValpha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023" y="1560509"/>
            <a:ext cx="4476526" cy="274235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rot="3126903">
            <a:off x="2203720" y="3309160"/>
            <a:ext cx="5797219" cy="847726"/>
          </a:xfrm>
          <a:prstGeom prst="rect">
            <a:avLst/>
          </a:prstGeom>
          <a:noFill/>
          <a:ln>
            <a:noFill/>
          </a:ln>
        </p:spPr>
        <p:txBody>
          <a:bodyPr vert="horz" wrap="none" lIns="81571" tIns="40786" rIns="81571" bIns="40786" compatLnSpc="0"/>
          <a:lstStyle/>
          <a:p>
            <a:pPr hangingPunct="0"/>
            <a:r>
              <a:rPr lang="en-US" sz="5400" dirty="0">
                <a:solidFill>
                  <a:srgbClr val="DDDDDD"/>
                </a:solidFill>
                <a:latin typeface="Liberation Serif" pitchFamily="18"/>
                <a:ea typeface="DejaVu LGC Sans" pitchFamily="2"/>
                <a:cs typeface="DejaVu LGC Sans" pitchFamily="2"/>
              </a:rPr>
              <a:t>Preliminary</a:t>
            </a:r>
          </a:p>
        </p:txBody>
      </p:sp>
      <p:sp>
        <p:nvSpPr>
          <p:cNvPr id="10" name="TextBox 9"/>
          <p:cNvSpPr txBox="1"/>
          <p:nvPr/>
        </p:nvSpPr>
        <p:spPr>
          <a:xfrm>
            <a:off x="761277" y="4149082"/>
            <a:ext cx="7010074" cy="1971923"/>
          </a:xfrm>
          <a:prstGeom prst="rect">
            <a:avLst/>
          </a:prstGeom>
          <a:noFill/>
          <a:ln>
            <a:noFill/>
          </a:ln>
        </p:spPr>
        <p:txBody>
          <a:bodyPr vert="horz" wrap="none" lIns="81571" tIns="40786" rIns="81571" bIns="40786" compatLnSpc="0"/>
          <a:lstStyle/>
          <a:p>
            <a:pPr hangingPunct="0"/>
            <a:r>
              <a:rPr lang="en-US" sz="1600" dirty="0">
                <a:solidFill>
                  <a:srgbClr val="000000"/>
                </a:solidFill>
                <a:latin typeface="Liberation Sans" pitchFamily="34"/>
                <a:ea typeface="DejaVu LGC Sans" pitchFamily="2"/>
                <a:cs typeface="DejaVu LGC Sans" pitchFamily="2"/>
              </a:rPr>
              <a:t>If  isotropic distribution assumed …</a:t>
            </a:r>
          </a:p>
          <a:p>
            <a:pPr hangingPunct="0"/>
            <a:endParaRPr lang="en-US" sz="1600" dirty="0">
              <a:solidFill>
                <a:srgbClr val="000000"/>
              </a:solidFill>
              <a:latin typeface="Liberation Sans" pitchFamily="34"/>
              <a:ea typeface="DejaVu LGC Sans" pitchFamily="2"/>
              <a:cs typeface="DejaVu LGC Sans" pitchFamily="2"/>
            </a:endParaRPr>
          </a:p>
          <a:p>
            <a:pPr hangingPunct="0"/>
            <a:r>
              <a:rPr lang="en-US" sz="1600" dirty="0">
                <a:solidFill>
                  <a:srgbClr val="000000"/>
                </a:solidFill>
                <a:latin typeface="Liberation Sans" pitchFamily="34"/>
                <a:ea typeface="DejaVu LGC Sans" pitchFamily="2"/>
                <a:cs typeface="DejaVu LGC Sans" pitchFamily="2"/>
              </a:rPr>
              <a:t>0</a:t>
            </a:r>
            <a:r>
              <a:rPr lang="en-US" sz="1600" baseline="30000" dirty="0">
                <a:solidFill>
                  <a:srgbClr val="000000"/>
                </a:solidFill>
                <a:latin typeface="Liberation Sans" pitchFamily="34"/>
                <a:ea typeface="DejaVu LGC Sans" pitchFamily="2"/>
                <a:cs typeface="DejaVu LGC Sans" pitchFamily="2"/>
              </a:rPr>
              <a:t>+</a:t>
            </a:r>
            <a:r>
              <a:rPr lang="en-US" sz="1600" dirty="0">
                <a:solidFill>
                  <a:srgbClr val="000000"/>
                </a:solidFill>
                <a:latin typeface="Liberation Sans" pitchFamily="34"/>
                <a:ea typeface="DejaVu LGC Sans" pitchFamily="2"/>
                <a:cs typeface="DejaVu LGC Sans" pitchFamily="2"/>
              </a:rPr>
              <a:t> 15.097 </a:t>
            </a:r>
            <a:r>
              <a:rPr lang="en-US" sz="1600" dirty="0">
                <a:solidFill>
                  <a:srgbClr val="0000FF"/>
                </a:solidFill>
                <a:latin typeface="StarSymbol"/>
                <a:ea typeface="StarSymbol"/>
                <a:cs typeface="StarSymbol"/>
              </a:rPr>
              <a:t>α</a:t>
            </a:r>
            <a:r>
              <a:rPr lang="en-US" sz="1600" baseline="-25000" dirty="0">
                <a:solidFill>
                  <a:srgbClr val="0000FF"/>
                </a:solidFill>
                <a:latin typeface="Liberation Serif" pitchFamily="18"/>
                <a:ea typeface="DejaVu LGC Sans" pitchFamily="2"/>
                <a:cs typeface="DejaVu LGC Sans" pitchFamily="2"/>
              </a:rPr>
              <a:t>0</a:t>
            </a:r>
            <a:r>
              <a:rPr lang="en-US" sz="1600" dirty="0">
                <a:solidFill>
                  <a:srgbClr val="000000"/>
                </a:solidFill>
                <a:latin typeface="Liberation Serif" pitchFamily="18"/>
                <a:ea typeface="DejaVu LGC Sans" pitchFamily="2"/>
                <a:cs typeface="DejaVu LGC Sans" pitchFamily="2"/>
              </a:rPr>
              <a:t> </a:t>
            </a:r>
            <a:r>
              <a:rPr lang="en-US" sz="1600" dirty="0">
                <a:solidFill>
                  <a:srgbClr val="000000"/>
                </a:solidFill>
                <a:latin typeface="Liberation Sans" pitchFamily="34"/>
                <a:ea typeface="DejaVu LGC Sans" pitchFamily="2"/>
                <a:cs typeface="DejaVu LGC Sans" pitchFamily="2"/>
              </a:rPr>
              <a:t>branching ratio</a:t>
            </a:r>
          </a:p>
          <a:p>
            <a:pPr hangingPunct="0"/>
            <a:r>
              <a:rPr lang="en-US" sz="1600" dirty="0">
                <a:solidFill>
                  <a:srgbClr val="000000"/>
                </a:solidFill>
                <a:latin typeface="Liberation Sans" pitchFamily="34"/>
                <a:ea typeface="DejaVu LGC Sans" pitchFamily="2"/>
                <a:cs typeface="DejaVu LGC Sans" pitchFamily="2"/>
              </a:rPr>
              <a:t>	counts(</a:t>
            </a:r>
            <a:r>
              <a:rPr lang="en-US" sz="1600" dirty="0">
                <a:solidFill>
                  <a:srgbClr val="000000"/>
                </a:solidFill>
                <a:latin typeface="StarSymbol"/>
                <a:ea typeface="StarSymbol"/>
                <a:cs typeface="StarSymbol"/>
              </a:rPr>
              <a:t>α</a:t>
            </a:r>
            <a:r>
              <a:rPr lang="en-US" sz="1600" baseline="-25000" dirty="0">
                <a:solidFill>
                  <a:srgbClr val="000000"/>
                </a:solidFill>
                <a:latin typeface="Liberation Serif" pitchFamily="18"/>
                <a:ea typeface="DejaVu LGC Sans" pitchFamily="2"/>
                <a:cs typeface="DejaVu LGC Sans" pitchFamily="2"/>
              </a:rPr>
              <a:t>0</a:t>
            </a:r>
            <a:r>
              <a:rPr lang="en-US" sz="1600" dirty="0">
                <a:solidFill>
                  <a:srgbClr val="000000"/>
                </a:solidFill>
                <a:latin typeface="Liberation Sans" pitchFamily="34"/>
                <a:ea typeface="DejaVu LGC Sans" pitchFamily="2"/>
                <a:cs typeface="DejaVu LGC Sans" pitchFamily="2"/>
              </a:rPr>
              <a:t>)/counts(singles)*SA =  0.89 </a:t>
            </a:r>
            <a:r>
              <a:rPr lang="en-US" altLang="zh-CN" sz="1600" dirty="0">
                <a:solidFill>
                  <a:srgbClr val="000000"/>
                </a:solidFill>
                <a:latin typeface="Liberation Sans" pitchFamily="34"/>
                <a:ea typeface="Liberation Sans" pitchFamily="32"/>
                <a:cs typeface="Liberation Sans" pitchFamily="32"/>
              </a:rPr>
              <a:t>± 0.06</a:t>
            </a:r>
            <a:endParaRPr lang="en-US" altLang="zh-CN" sz="1600" b="1" dirty="0">
              <a:solidFill>
                <a:srgbClr val="000000"/>
              </a:solidFill>
              <a:latin typeface="Liberation Sans" pitchFamily="34"/>
              <a:ea typeface="Liberation Sans" pitchFamily="32"/>
              <a:cs typeface="Liberation Sans" pitchFamily="32"/>
            </a:endParaRPr>
          </a:p>
          <a:p>
            <a:pPr hangingPunct="0"/>
            <a:r>
              <a:rPr lang="en-US" sz="1600" b="1" dirty="0" smtClean="0">
                <a:solidFill>
                  <a:srgbClr val="000000"/>
                </a:solidFill>
                <a:latin typeface="Liberation Serif" pitchFamily="18"/>
                <a:ea typeface="DejaVu LGC Sans" pitchFamily="2"/>
                <a:cs typeface="DejaVu LGC Sans" pitchFamily="2"/>
              </a:rPr>
              <a:t>						</a:t>
            </a:r>
            <a:r>
              <a:rPr lang="en-US" sz="1600" dirty="0" smtClean="0">
                <a:solidFill>
                  <a:srgbClr val="000000"/>
                </a:solidFill>
                <a:latin typeface="Liberation Serif" pitchFamily="18"/>
                <a:ea typeface="DejaVu LGC Sans" pitchFamily="2"/>
                <a:cs typeface="DejaVu LGC Sans" pitchFamily="2"/>
              </a:rPr>
              <a:t>													</a:t>
            </a:r>
            <a:endParaRPr lang="en-US" sz="1600" dirty="0">
              <a:solidFill>
                <a:srgbClr val="000000"/>
              </a:solidFill>
              <a:latin typeface="Liberation Serif" pitchFamily="18"/>
              <a:ea typeface="DejaVu LGC Sans" pitchFamily="2"/>
              <a:cs typeface="DejaVu LGC Sans" pitchFamily="2"/>
            </a:endParaRPr>
          </a:p>
          <a:p>
            <a:pPr hangingPunct="0"/>
            <a:r>
              <a:rPr lang="en-US" sz="1600" dirty="0">
                <a:solidFill>
                  <a:srgbClr val="000000"/>
                </a:solidFill>
                <a:latin typeface="Liberation Sans" pitchFamily="34"/>
                <a:ea typeface="DejaVu LGC Sans" pitchFamily="2"/>
                <a:cs typeface="DejaVu LGC Sans" pitchFamily="2"/>
              </a:rPr>
              <a:t>0</a:t>
            </a:r>
            <a:r>
              <a:rPr lang="en-US" sz="1600" baseline="30000" dirty="0">
                <a:solidFill>
                  <a:srgbClr val="000000"/>
                </a:solidFill>
                <a:latin typeface="Liberation Sans" pitchFamily="34"/>
                <a:ea typeface="DejaVu LGC Sans" pitchFamily="2"/>
                <a:cs typeface="DejaVu LGC Sans" pitchFamily="2"/>
              </a:rPr>
              <a:t>+</a:t>
            </a:r>
            <a:r>
              <a:rPr lang="en-US" sz="1600" dirty="0">
                <a:solidFill>
                  <a:srgbClr val="000000"/>
                </a:solidFill>
                <a:latin typeface="Liberation Sans" pitchFamily="34"/>
                <a:ea typeface="DejaVu LGC Sans" pitchFamily="2"/>
                <a:cs typeface="DejaVu LGC Sans" pitchFamily="2"/>
              </a:rPr>
              <a:t> 15.097 </a:t>
            </a:r>
            <a:r>
              <a:rPr lang="en-US" sz="1600" dirty="0">
                <a:solidFill>
                  <a:schemeClr val="accent3">
                    <a:lumMod val="50000"/>
                  </a:schemeClr>
                </a:solidFill>
                <a:latin typeface="StarSymbol"/>
                <a:ea typeface="StarSymbol"/>
                <a:cs typeface="StarSymbol"/>
              </a:rPr>
              <a:t>α</a:t>
            </a:r>
            <a:r>
              <a:rPr lang="en-US" sz="1600" baseline="-25000" dirty="0">
                <a:solidFill>
                  <a:schemeClr val="accent3">
                    <a:lumMod val="50000"/>
                  </a:schemeClr>
                </a:solidFill>
                <a:latin typeface="Liberation Sans" pitchFamily="34"/>
                <a:ea typeface="StarSymbol"/>
                <a:cs typeface="StarSymbol"/>
              </a:rPr>
              <a:t>1</a:t>
            </a:r>
            <a:r>
              <a:rPr lang="en-US" sz="1600" dirty="0">
                <a:solidFill>
                  <a:srgbClr val="000000"/>
                </a:solidFill>
                <a:latin typeface="Liberation Sans" pitchFamily="34"/>
                <a:ea typeface="DejaVu LGC Sans" pitchFamily="2"/>
                <a:cs typeface="DejaVu LGC Sans" pitchFamily="2"/>
              </a:rPr>
              <a:t> branching ratio</a:t>
            </a:r>
          </a:p>
          <a:p>
            <a:pPr hangingPunct="0"/>
            <a:r>
              <a:rPr lang="en-US" sz="1600" dirty="0">
                <a:solidFill>
                  <a:srgbClr val="000000"/>
                </a:solidFill>
                <a:latin typeface="Liberation Sans" pitchFamily="34"/>
                <a:ea typeface="DejaVu LGC Sans" pitchFamily="2"/>
                <a:cs typeface="DejaVu LGC Sans" pitchFamily="2"/>
              </a:rPr>
              <a:t>	counts(</a:t>
            </a:r>
            <a:r>
              <a:rPr lang="en-US" sz="1600" dirty="0">
                <a:solidFill>
                  <a:srgbClr val="000000"/>
                </a:solidFill>
                <a:latin typeface="StarSymbol"/>
                <a:ea typeface="StarSymbol"/>
                <a:cs typeface="StarSymbol"/>
              </a:rPr>
              <a:t>α</a:t>
            </a:r>
            <a:r>
              <a:rPr lang="en-US" sz="1600" baseline="-25000" dirty="0">
                <a:solidFill>
                  <a:srgbClr val="000000"/>
                </a:solidFill>
                <a:latin typeface="Liberation Sans" pitchFamily="34"/>
                <a:ea typeface="StarSymbol"/>
                <a:cs typeface="StarSymbol"/>
              </a:rPr>
              <a:t>1</a:t>
            </a:r>
            <a:r>
              <a:rPr lang="en-US" sz="1600" dirty="0">
                <a:solidFill>
                  <a:srgbClr val="000000"/>
                </a:solidFill>
                <a:latin typeface="Liberation Sans" pitchFamily="34"/>
                <a:ea typeface="DejaVu LGC Sans" pitchFamily="2"/>
                <a:cs typeface="DejaVu LGC Sans" pitchFamily="2"/>
              </a:rPr>
              <a:t>)/counts(singles)*SA =  0.35 </a:t>
            </a:r>
            <a:r>
              <a:rPr lang="en-US" altLang="zh-CN" sz="1600" dirty="0">
                <a:solidFill>
                  <a:srgbClr val="000000"/>
                </a:solidFill>
                <a:latin typeface="Liberation Sans" pitchFamily="34"/>
                <a:ea typeface="Liberation Sans" pitchFamily="32"/>
                <a:cs typeface="Liberation Sans" pitchFamily="32"/>
              </a:rPr>
              <a:t>± 0.05</a:t>
            </a:r>
          </a:p>
        </p:txBody>
      </p:sp>
      <p:sp>
        <p:nvSpPr>
          <p:cNvPr id="5" name="TextBox 4"/>
          <p:cNvSpPr txBox="1"/>
          <p:nvPr/>
        </p:nvSpPr>
        <p:spPr>
          <a:xfrm>
            <a:off x="6228184" y="5013176"/>
            <a:ext cx="397866" cy="584775"/>
          </a:xfrm>
          <a:prstGeom prst="rect">
            <a:avLst/>
          </a:prstGeom>
          <a:noFill/>
        </p:spPr>
        <p:txBody>
          <a:bodyPr wrap="none" rtlCol="0">
            <a:spAutoFit/>
          </a:bodyPr>
          <a:lstStyle/>
          <a:p>
            <a:r>
              <a:rPr lang="en-US" sz="3200" dirty="0" smtClean="0">
                <a:solidFill>
                  <a:srgbClr val="FF0000"/>
                </a:solidFill>
              </a:rPr>
              <a:t>X</a:t>
            </a:r>
            <a:endParaRPr lang="en-US" sz="3200" dirty="0">
              <a:solidFill>
                <a:srgbClr val="FF0000"/>
              </a:solidFill>
            </a:endParaRPr>
          </a:p>
        </p:txBody>
      </p:sp>
    </p:spTree>
    <p:extLst>
      <p:ext uri="{BB962C8B-B14F-4D97-AF65-F5344CB8AC3E}">
        <p14:creationId xmlns:p14="http://schemas.microsoft.com/office/powerpoint/2010/main" xmlns="" val="37487791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04805" y="1447195"/>
            <a:ext cx="4511675"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Freeform 3"/>
          <p:cNvSpPr/>
          <p:nvPr/>
        </p:nvSpPr>
        <p:spPr>
          <a:xfrm>
            <a:off x="0" y="263557"/>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0000"/>
            </a:solidFill>
            <a:prstDash val="solid"/>
            <a:round/>
          </a:ln>
        </p:spPr>
        <p:txBody>
          <a:bodyPr vert="horz" wrap="none" lIns="81571" tIns="42418" rIns="81571" bIns="42418" anchor="ctr" anchorCtr="0" compatLnSpc="0"/>
          <a:lstStyle/>
          <a:p>
            <a:pPr hangingPunct="0"/>
            <a:endParaRPr lang="en-US" sz="1600">
              <a:latin typeface="Liberation Serif" pitchFamily="18"/>
              <a:ea typeface="DejaVu LGC Sans" pitchFamily="2"/>
              <a:cs typeface="DejaVu LGC Sans" pitchFamily="2"/>
            </a:endParaRPr>
          </a:p>
        </p:txBody>
      </p:sp>
      <p:sp>
        <p:nvSpPr>
          <p:cNvPr id="7" name="Freeform 6"/>
          <p:cNvSpPr/>
          <p:nvPr/>
        </p:nvSpPr>
        <p:spPr>
          <a:xfrm>
            <a:off x="155439" y="298826"/>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63300" rIns="81571" bIns="40786" anchor="t" anchorCtr="0" compatLnSpc="0"/>
          <a:lstStyle/>
          <a:p>
            <a:pPr hangingPunct="0">
              <a:lnSpc>
                <a:spcPct val="93000"/>
              </a:lnSpc>
            </a:pPr>
            <a:r>
              <a:rPr lang="en-US" sz="2500">
                <a:solidFill>
                  <a:srgbClr val="FFFFFF"/>
                </a:solidFill>
                <a:latin typeface="Arial" pitchFamily="34"/>
                <a:ea typeface="DejaVu LGC Sans" pitchFamily="2"/>
                <a:cs typeface="DejaVu LGC Sans" pitchFamily="2"/>
              </a:rPr>
              <a:t>15.097 MeV results</a:t>
            </a:r>
          </a:p>
        </p:txBody>
      </p:sp>
      <p:sp>
        <p:nvSpPr>
          <p:cNvPr id="8" name="TextBox 7"/>
          <p:cNvSpPr txBox="1"/>
          <p:nvPr/>
        </p:nvSpPr>
        <p:spPr>
          <a:xfrm>
            <a:off x="347450" y="1060096"/>
            <a:ext cx="8569030" cy="598958"/>
          </a:xfrm>
          <a:prstGeom prst="rect">
            <a:avLst/>
          </a:prstGeom>
          <a:noFill/>
          <a:ln>
            <a:noFill/>
          </a:ln>
        </p:spPr>
        <p:txBody>
          <a:bodyPr vert="horz" wrap="none" lIns="81571" tIns="40786" rIns="81571" bIns="40786" compatLnSpc="0"/>
          <a:lstStyle/>
          <a:p>
            <a:pPr hangingPunct="0"/>
            <a:r>
              <a:rPr lang="en-US" dirty="0">
                <a:solidFill>
                  <a:srgbClr val="000000"/>
                </a:solidFill>
                <a:latin typeface="Liberation Sans" pitchFamily="34"/>
                <a:ea typeface="DejaVu LGC Sans" pitchFamily="2"/>
                <a:cs typeface="DejaVu LGC Sans" pitchFamily="2"/>
              </a:rPr>
              <a:t>0</a:t>
            </a:r>
            <a:r>
              <a:rPr lang="en-US" baseline="30000" dirty="0">
                <a:solidFill>
                  <a:srgbClr val="000000"/>
                </a:solidFill>
                <a:latin typeface="Liberation Sans" pitchFamily="34"/>
                <a:ea typeface="DejaVu LGC Sans" pitchFamily="2"/>
                <a:cs typeface="DejaVu LGC Sans" pitchFamily="2"/>
              </a:rPr>
              <a:t>+</a:t>
            </a:r>
            <a:r>
              <a:rPr lang="en-US" dirty="0">
                <a:solidFill>
                  <a:srgbClr val="000000"/>
                </a:solidFill>
                <a:latin typeface="Liberation Sans" pitchFamily="34"/>
                <a:ea typeface="DejaVu LGC Sans" pitchFamily="2"/>
                <a:cs typeface="DejaVu LGC Sans" pitchFamily="2"/>
              </a:rPr>
              <a:t> 15.097 </a:t>
            </a:r>
            <a:r>
              <a:rPr lang="en-US" dirty="0">
                <a:solidFill>
                  <a:srgbClr val="0000FF"/>
                </a:solidFill>
                <a:latin typeface="StarSymbol"/>
                <a:ea typeface="StarSymbol"/>
                <a:cs typeface="StarSymbol"/>
              </a:rPr>
              <a:t>α</a:t>
            </a:r>
            <a:r>
              <a:rPr lang="en-US" baseline="-25000" dirty="0">
                <a:solidFill>
                  <a:srgbClr val="0000FF"/>
                </a:solidFill>
                <a:latin typeface="Liberation Sans" pitchFamily="34"/>
                <a:ea typeface="StarSymbol"/>
                <a:cs typeface="StarSymbol"/>
              </a:rPr>
              <a:t>0</a:t>
            </a:r>
            <a:r>
              <a:rPr lang="en-US" dirty="0">
                <a:solidFill>
                  <a:srgbClr val="000000"/>
                </a:solidFill>
                <a:latin typeface="Liberation Sans" pitchFamily="34"/>
                <a:ea typeface="DejaVu LGC Sans" pitchFamily="2"/>
                <a:cs typeface="DejaVu LGC Sans" pitchFamily="2"/>
              </a:rPr>
              <a:t>  angular </a:t>
            </a:r>
            <a:r>
              <a:rPr lang="en-US" dirty="0" smtClean="0">
                <a:solidFill>
                  <a:srgbClr val="000000"/>
                </a:solidFill>
                <a:latin typeface="Liberation Sans" pitchFamily="34"/>
                <a:ea typeface="DejaVu LGC Sans" pitchFamily="2"/>
                <a:cs typeface="DejaVu LGC Sans" pitchFamily="2"/>
              </a:rPr>
              <a:t>distribution                </a:t>
            </a:r>
            <a:r>
              <a:rPr lang="en-US" dirty="0">
                <a:solidFill>
                  <a:srgbClr val="000000"/>
                </a:solidFill>
                <a:latin typeface="Liberation Sans" pitchFamily="34"/>
                <a:ea typeface="DejaVu LGC Sans" pitchFamily="2"/>
                <a:cs typeface="DejaVu LGC Sans" pitchFamily="2"/>
              </a:rPr>
              <a:t>0</a:t>
            </a:r>
            <a:r>
              <a:rPr lang="en-US" baseline="30000" dirty="0">
                <a:solidFill>
                  <a:srgbClr val="000000"/>
                </a:solidFill>
                <a:latin typeface="Liberation Sans" pitchFamily="34"/>
                <a:ea typeface="DejaVu LGC Sans" pitchFamily="2"/>
                <a:cs typeface="DejaVu LGC Sans" pitchFamily="2"/>
              </a:rPr>
              <a:t>+</a:t>
            </a:r>
            <a:r>
              <a:rPr lang="en-US" dirty="0">
                <a:solidFill>
                  <a:srgbClr val="000000"/>
                </a:solidFill>
                <a:latin typeface="Liberation Sans" pitchFamily="34"/>
                <a:ea typeface="DejaVu LGC Sans" pitchFamily="2"/>
                <a:cs typeface="DejaVu LGC Sans" pitchFamily="2"/>
              </a:rPr>
              <a:t> 15.097 </a:t>
            </a:r>
            <a:r>
              <a:rPr lang="en-US" dirty="0">
                <a:solidFill>
                  <a:srgbClr val="0000FF"/>
                </a:solidFill>
                <a:latin typeface="StarSymbol"/>
                <a:ea typeface="StarSymbol"/>
                <a:cs typeface="StarSymbol"/>
              </a:rPr>
              <a:t>α</a:t>
            </a:r>
            <a:r>
              <a:rPr lang="en-US" baseline="-25000" dirty="0">
                <a:solidFill>
                  <a:srgbClr val="0000FF"/>
                </a:solidFill>
                <a:latin typeface="Liberation Sans" pitchFamily="34"/>
                <a:ea typeface="StarSymbol"/>
                <a:cs typeface="StarSymbol"/>
              </a:rPr>
              <a:t>1</a:t>
            </a:r>
            <a:r>
              <a:rPr lang="en-US" dirty="0">
                <a:solidFill>
                  <a:srgbClr val="000000"/>
                </a:solidFill>
                <a:latin typeface="Liberation Serif" pitchFamily="18"/>
                <a:ea typeface="DejaVu LGC Sans" pitchFamily="2"/>
                <a:cs typeface="DejaVu LGC Sans" pitchFamily="2"/>
              </a:rPr>
              <a:t>  </a:t>
            </a:r>
            <a:r>
              <a:rPr lang="en-US" dirty="0">
                <a:solidFill>
                  <a:srgbClr val="000000"/>
                </a:solidFill>
                <a:latin typeface="Liberation Sans" pitchFamily="34"/>
                <a:ea typeface="DejaVu LGC Sans" pitchFamily="2"/>
                <a:cs typeface="DejaVu LGC Sans" pitchFamily="2"/>
              </a:rPr>
              <a:t>angular distribution</a:t>
            </a:r>
          </a:p>
        </p:txBody>
      </p:sp>
      <p:sp>
        <p:nvSpPr>
          <p:cNvPr id="11" name="TextBox 10"/>
          <p:cNvSpPr txBox="1"/>
          <p:nvPr/>
        </p:nvSpPr>
        <p:spPr>
          <a:xfrm>
            <a:off x="4766013" y="3890979"/>
            <a:ext cx="5219921" cy="2056509"/>
          </a:xfrm>
          <a:prstGeom prst="rect">
            <a:avLst/>
          </a:prstGeom>
          <a:solidFill>
            <a:srgbClr val="6666FF"/>
          </a:solidFill>
          <a:ln>
            <a:noFill/>
          </a:ln>
        </p:spPr>
        <p:txBody>
          <a:bodyPr vert="horz" wrap="none" lIns="81571" tIns="40786" rIns="81571" bIns="40786" compatLnSpc="0"/>
          <a:lstStyle/>
          <a:p>
            <a:pPr hangingPunct="0"/>
            <a:r>
              <a:rPr lang="en-US" sz="1000" dirty="0">
                <a:solidFill>
                  <a:srgbClr val="FFFFFF"/>
                </a:solidFill>
                <a:latin typeface="Liberation Sans" pitchFamily="34"/>
                <a:ea typeface="DejaVu LGC Sans" pitchFamily="2"/>
                <a:cs typeface="DejaVu LGC Sans" pitchFamily="2"/>
              </a:rPr>
              <a:t>0</a:t>
            </a:r>
            <a:r>
              <a:rPr lang="en-US" sz="1000" baseline="30000" dirty="0">
                <a:solidFill>
                  <a:srgbClr val="FFFFFF"/>
                </a:solidFill>
                <a:latin typeface="Liberation Sans" pitchFamily="34"/>
                <a:ea typeface="DejaVu LGC Sans" pitchFamily="2"/>
                <a:cs typeface="DejaVu LGC Sans" pitchFamily="2"/>
              </a:rPr>
              <a:t>+</a:t>
            </a:r>
            <a:r>
              <a:rPr lang="en-US" sz="1000" dirty="0">
                <a:solidFill>
                  <a:srgbClr val="FFFFFF"/>
                </a:solidFill>
                <a:latin typeface="Liberation Sans" pitchFamily="34"/>
                <a:ea typeface="DejaVu LGC Sans" pitchFamily="2"/>
                <a:cs typeface="DejaVu LGC Sans" pitchFamily="2"/>
              </a:rPr>
              <a:t> state at 15.097:</a:t>
            </a:r>
          </a:p>
          <a:p>
            <a:pPr hangingPunct="0"/>
            <a:endParaRPr lang="en-US" sz="1000" dirty="0">
              <a:solidFill>
                <a:srgbClr val="FFFFFF"/>
              </a:solidFill>
              <a:latin typeface="Liberation Sans" pitchFamily="34"/>
              <a:ea typeface="DejaVu LGC Sans" pitchFamily="2"/>
              <a:cs typeface="DejaVu LGC Sans" pitchFamily="2"/>
            </a:endParaRPr>
          </a:p>
          <a:p>
            <a:pPr hangingPunct="0"/>
            <a:r>
              <a:rPr lang="en-US" sz="1000" dirty="0">
                <a:solidFill>
                  <a:srgbClr val="FFFFFF"/>
                </a:solidFill>
                <a:latin typeface="Liberation Sans" pitchFamily="34"/>
                <a:ea typeface="DejaVu LGC Sans" pitchFamily="2"/>
                <a:cs typeface="DejaVu LGC Sans" pitchFamily="2"/>
              </a:rPr>
              <a:t>E</a:t>
            </a:r>
            <a:r>
              <a:rPr lang="en-US" sz="1000" baseline="-25000" dirty="0">
                <a:solidFill>
                  <a:srgbClr val="FFFFFF"/>
                </a:solidFill>
                <a:latin typeface="Liberation Sans" pitchFamily="34"/>
                <a:ea typeface="DejaVu LGC Sans" pitchFamily="2"/>
                <a:cs typeface="DejaVu LGC Sans" pitchFamily="2"/>
              </a:rPr>
              <a:t>x</a:t>
            </a:r>
            <a:r>
              <a:rPr lang="en-US" sz="1000" dirty="0">
                <a:solidFill>
                  <a:srgbClr val="FFFFFF"/>
                </a:solidFill>
                <a:latin typeface="Liberation Sans" pitchFamily="34"/>
                <a:ea typeface="DejaVu LGC Sans" pitchFamily="2"/>
                <a:cs typeface="DejaVu LGC Sans" pitchFamily="2"/>
              </a:rPr>
              <a:t> the weighted mean of 4 studies:</a:t>
            </a:r>
          </a:p>
          <a:p>
            <a:pPr hangingPunct="0"/>
            <a:endParaRPr lang="en-US" sz="1000" dirty="0">
              <a:solidFill>
                <a:srgbClr val="FFFFFF"/>
              </a:solidFill>
              <a:latin typeface="Liberation Sans" pitchFamily="34"/>
              <a:ea typeface="DejaVu LGC Sans" pitchFamily="2"/>
              <a:cs typeface="DejaVu LGC Sans" pitchFamily="2"/>
            </a:endParaRPr>
          </a:p>
          <a:p>
            <a:pPr hangingPunct="0"/>
            <a:r>
              <a:rPr lang="en-US" sz="1000" dirty="0">
                <a:solidFill>
                  <a:srgbClr val="FFFF99"/>
                </a:solidFill>
                <a:latin typeface="Liberation Sans" pitchFamily="34"/>
                <a:ea typeface="DejaVu LGC Sans" pitchFamily="2"/>
                <a:cs typeface="DejaVu LGC Sans" pitchFamily="2"/>
              </a:rPr>
              <a:t>Reference			Energy		Width		Reaction</a:t>
            </a:r>
          </a:p>
          <a:p>
            <a:pPr hangingPunct="0"/>
            <a:r>
              <a:rPr lang="en-US" sz="1000" dirty="0">
                <a:solidFill>
                  <a:srgbClr val="FFFF99"/>
                </a:solidFill>
                <a:latin typeface="Liberation Sans" pitchFamily="34"/>
                <a:ea typeface="DejaVu LGC Sans" pitchFamily="2"/>
                <a:cs typeface="DejaVu LGC Sans" pitchFamily="2"/>
              </a:rPr>
              <a:t>				(MeV)		(</a:t>
            </a:r>
            <a:r>
              <a:rPr lang="en-US" sz="1000" dirty="0" err="1">
                <a:solidFill>
                  <a:srgbClr val="FFFF99"/>
                </a:solidFill>
                <a:latin typeface="Liberation Sans" pitchFamily="34"/>
                <a:ea typeface="DejaVu LGC Sans" pitchFamily="2"/>
                <a:cs typeface="DejaVu LGC Sans" pitchFamily="2"/>
              </a:rPr>
              <a:t>keV</a:t>
            </a:r>
            <a:r>
              <a:rPr lang="en-US" sz="1000" dirty="0">
                <a:solidFill>
                  <a:srgbClr val="FFFF99"/>
                </a:solidFill>
                <a:latin typeface="Liberation Sans" pitchFamily="34"/>
                <a:ea typeface="DejaVu LGC Sans" pitchFamily="2"/>
                <a:cs typeface="DejaVu LGC Sans" pitchFamily="2"/>
              </a:rPr>
              <a:t>)</a:t>
            </a:r>
          </a:p>
          <a:p>
            <a:pPr hangingPunct="0"/>
            <a:r>
              <a:rPr lang="en-US" sz="1000" dirty="0">
                <a:solidFill>
                  <a:srgbClr val="FFFFFF"/>
                </a:solidFill>
                <a:latin typeface="Liberation Sans" pitchFamily="34"/>
                <a:ea typeface="DejaVu LGC Sans" pitchFamily="2"/>
                <a:cs typeface="DejaVu LGC Sans" pitchFamily="2"/>
              </a:rPr>
              <a:t>NPA 180 (1972) 282	 15.17 </a:t>
            </a:r>
            <a:r>
              <a:rPr lang="en-US" altLang="zh-CN" sz="1000" dirty="0">
                <a:solidFill>
                  <a:srgbClr val="FFFFFF"/>
                </a:solidFill>
                <a:latin typeface="Liberation Sans" pitchFamily="32"/>
                <a:ea typeface="Liberation Sans" pitchFamily="32"/>
                <a:cs typeface="Liberation Sans" pitchFamily="32"/>
              </a:rPr>
              <a:t>±</a:t>
            </a:r>
            <a:r>
              <a:rPr lang="en-US" sz="1000" dirty="0">
                <a:solidFill>
                  <a:srgbClr val="FFFFFF"/>
                </a:solidFill>
                <a:latin typeface="Liberation Sans" pitchFamily="34"/>
                <a:ea typeface="Liberation Sans" pitchFamily="32"/>
                <a:cs typeface="Liberation Sans" pitchFamily="32"/>
              </a:rPr>
              <a:t> 0.05		190 </a:t>
            </a:r>
            <a:r>
              <a:rPr lang="en-US" altLang="zh-CN" sz="1000" dirty="0">
                <a:solidFill>
                  <a:srgbClr val="FFFFFF"/>
                </a:solidFill>
                <a:latin typeface="Liberation Sans" pitchFamily="32"/>
                <a:ea typeface="Liberation Sans" pitchFamily="32"/>
                <a:cs typeface="Liberation Sans" pitchFamily="32"/>
              </a:rPr>
              <a:t>± 30 </a:t>
            </a:r>
            <a:r>
              <a:rPr lang="en-US" sz="1000" dirty="0">
                <a:solidFill>
                  <a:srgbClr val="FFFFFF"/>
                </a:solidFill>
                <a:latin typeface="Liberation Sans" pitchFamily="32"/>
                <a:ea typeface="Liberation Sans" pitchFamily="32"/>
                <a:cs typeface="Liberation Sans" pitchFamily="32"/>
              </a:rPr>
              <a:t>	</a:t>
            </a:r>
            <a:r>
              <a:rPr lang="en-US" sz="1000" baseline="30000" dirty="0">
                <a:solidFill>
                  <a:srgbClr val="FFFFFF"/>
                </a:solidFill>
                <a:latin typeface="Liberation Sans" pitchFamily="32"/>
                <a:ea typeface="Liberation Sans" pitchFamily="32"/>
                <a:cs typeface="Liberation Sans" pitchFamily="32"/>
              </a:rPr>
              <a:t>12</a:t>
            </a:r>
            <a:r>
              <a:rPr lang="en-US" sz="1000" dirty="0">
                <a:solidFill>
                  <a:srgbClr val="FFFFFF"/>
                </a:solidFill>
                <a:latin typeface="Liberation Sans" pitchFamily="32"/>
                <a:ea typeface="Liberation Sans" pitchFamily="32"/>
                <a:cs typeface="Liberation Sans" pitchFamily="32"/>
              </a:rPr>
              <a:t>C(</a:t>
            </a:r>
            <a:r>
              <a:rPr lang="en-US" sz="1000" dirty="0">
                <a:solidFill>
                  <a:srgbClr val="FFFFFF"/>
                </a:solidFill>
                <a:latin typeface="OpenSymbol"/>
                <a:ea typeface="OpenSymbol"/>
                <a:cs typeface="OpenSymbol"/>
              </a:rPr>
              <a:t>α</a:t>
            </a:r>
            <a:r>
              <a:rPr lang="en-US" sz="1000" dirty="0">
                <a:solidFill>
                  <a:srgbClr val="FFFFFF"/>
                </a:solidFill>
                <a:latin typeface="Liberation Sans" pitchFamily="32"/>
                <a:ea typeface="Liberation Sans" pitchFamily="32"/>
                <a:cs typeface="Liberation Sans" pitchFamily="32"/>
              </a:rPr>
              <a:t>,</a:t>
            </a:r>
            <a:r>
              <a:rPr lang="en-US" sz="1000" dirty="0">
                <a:solidFill>
                  <a:srgbClr val="FFFFFF"/>
                </a:solidFill>
                <a:latin typeface="StarSymbol"/>
                <a:ea typeface="StarSymbol"/>
                <a:cs typeface="StarSymbol"/>
              </a:rPr>
              <a:t>α</a:t>
            </a:r>
            <a:r>
              <a:rPr lang="en-US" sz="1000" baseline="-25000" dirty="0">
                <a:solidFill>
                  <a:srgbClr val="FFFFFF"/>
                </a:solidFill>
                <a:latin typeface="Liberation Sans" pitchFamily="34"/>
                <a:ea typeface="StarSymbol"/>
                <a:cs typeface="StarSymbol"/>
              </a:rPr>
              <a:t>0</a:t>
            </a:r>
            <a:r>
              <a:rPr lang="en-US" sz="1000" dirty="0">
                <a:solidFill>
                  <a:srgbClr val="FFFFFF"/>
                </a:solidFill>
                <a:latin typeface="Liberation Sans" pitchFamily="34"/>
                <a:ea typeface="StarSymbol"/>
                <a:cs typeface="StarSymbol"/>
              </a:rPr>
              <a:t>)</a:t>
            </a:r>
          </a:p>
          <a:p>
            <a:pPr hangingPunct="0"/>
            <a:r>
              <a:rPr lang="en-US" sz="1000" dirty="0">
                <a:solidFill>
                  <a:srgbClr val="FFFFFF"/>
                </a:solidFill>
                <a:latin typeface="Liberation Sans" pitchFamily="34"/>
                <a:ea typeface="DejaVu LGC Sans" pitchFamily="2"/>
                <a:cs typeface="DejaVu LGC Sans" pitchFamily="2"/>
              </a:rPr>
              <a:t>NPA 294 (1978) 161	15.10 </a:t>
            </a:r>
            <a:r>
              <a:rPr lang="en-US" altLang="zh-CN" sz="1000" dirty="0">
                <a:solidFill>
                  <a:srgbClr val="FFFFFF"/>
                </a:solidFill>
                <a:latin typeface="Liberation Sans" pitchFamily="32"/>
                <a:ea typeface="Liberation Sans" pitchFamily="32"/>
                <a:cs typeface="Liberation Sans" pitchFamily="32"/>
              </a:rPr>
              <a:t>±</a:t>
            </a:r>
            <a:r>
              <a:rPr lang="en-US" sz="1000" dirty="0">
                <a:solidFill>
                  <a:srgbClr val="FFFFFF"/>
                </a:solidFill>
                <a:latin typeface="Liberation Sans" pitchFamily="34"/>
                <a:ea typeface="Liberation Sans" pitchFamily="32"/>
                <a:cs typeface="Liberation Sans" pitchFamily="32"/>
              </a:rPr>
              <a:t> 0.05		327 </a:t>
            </a:r>
            <a:r>
              <a:rPr lang="en-US" altLang="zh-CN" sz="1000" dirty="0">
                <a:solidFill>
                  <a:srgbClr val="FFFFFF"/>
                </a:solidFill>
                <a:latin typeface="Liberation Sans" pitchFamily="32"/>
                <a:ea typeface="Liberation Sans" pitchFamily="32"/>
                <a:cs typeface="Liberation Sans" pitchFamily="32"/>
              </a:rPr>
              <a:t>± 100</a:t>
            </a:r>
            <a:r>
              <a:rPr lang="en-US" sz="1000" dirty="0">
                <a:solidFill>
                  <a:srgbClr val="FFFFFF"/>
                </a:solidFill>
                <a:latin typeface="Liberation Sans" pitchFamily="32"/>
                <a:ea typeface="Liberation Sans" pitchFamily="32"/>
                <a:cs typeface="Liberation Sans" pitchFamily="32"/>
              </a:rPr>
              <a:t>	</a:t>
            </a:r>
            <a:r>
              <a:rPr lang="en-US" sz="1000" baseline="30000" dirty="0">
                <a:solidFill>
                  <a:srgbClr val="FFFFFF"/>
                </a:solidFill>
                <a:latin typeface="Liberation Sans" pitchFamily="32"/>
                <a:ea typeface="Liberation Sans" pitchFamily="32"/>
                <a:cs typeface="Liberation Sans" pitchFamily="32"/>
              </a:rPr>
              <a:t>15</a:t>
            </a:r>
            <a:r>
              <a:rPr lang="en-US" sz="1000" dirty="0">
                <a:solidFill>
                  <a:srgbClr val="FFFFFF"/>
                </a:solidFill>
                <a:latin typeface="Liberation Sans" pitchFamily="32"/>
                <a:ea typeface="Liberation Sans" pitchFamily="32"/>
                <a:cs typeface="Liberation Sans" pitchFamily="32"/>
              </a:rPr>
              <a:t>N(</a:t>
            </a:r>
            <a:r>
              <a:rPr lang="en-US" sz="1000" dirty="0">
                <a:solidFill>
                  <a:srgbClr val="FFFFFF"/>
                </a:solidFill>
                <a:latin typeface="Liberation Sans" pitchFamily="34"/>
                <a:ea typeface="StarSymbol"/>
                <a:cs typeface="StarSymbol"/>
              </a:rPr>
              <a:t>p</a:t>
            </a:r>
            <a:r>
              <a:rPr lang="en-US" sz="1000" dirty="0">
                <a:solidFill>
                  <a:srgbClr val="FFFFFF"/>
                </a:solidFill>
                <a:latin typeface="Liberation Sans" pitchFamily="32"/>
                <a:ea typeface="Liberation Sans" pitchFamily="32"/>
                <a:cs typeface="Liberation Sans" pitchFamily="32"/>
              </a:rPr>
              <a:t>,</a:t>
            </a:r>
            <a:r>
              <a:rPr lang="en-US" sz="1000" dirty="0">
                <a:solidFill>
                  <a:srgbClr val="FFFFFF"/>
                </a:solidFill>
                <a:latin typeface="StarSymbol"/>
                <a:ea typeface="StarSymbol"/>
                <a:cs typeface="StarSymbol"/>
              </a:rPr>
              <a:t>α</a:t>
            </a:r>
            <a:r>
              <a:rPr lang="en-US" sz="1000" baseline="-25000" dirty="0" err="1">
                <a:solidFill>
                  <a:srgbClr val="FFFFFF"/>
                </a:solidFill>
                <a:latin typeface="Liberation Sans" pitchFamily="34"/>
                <a:ea typeface="StarSymbol"/>
                <a:cs typeface="StarSymbol"/>
              </a:rPr>
              <a:t>i</a:t>
            </a:r>
            <a:r>
              <a:rPr lang="en-US" sz="1000" dirty="0">
                <a:solidFill>
                  <a:srgbClr val="FFFFFF"/>
                </a:solidFill>
                <a:latin typeface="Liberation Sans" pitchFamily="34"/>
                <a:ea typeface="StarSymbol"/>
                <a:cs typeface="StarSymbol"/>
              </a:rPr>
              <a:t>),(p</a:t>
            </a:r>
            <a:r>
              <a:rPr lang="en-US" sz="1000" dirty="0">
                <a:solidFill>
                  <a:srgbClr val="FFFFFF"/>
                </a:solidFill>
                <a:latin typeface="Liberation Sans" pitchFamily="32"/>
                <a:ea typeface="Liberation Sans" pitchFamily="32"/>
                <a:cs typeface="Liberation Sans" pitchFamily="32"/>
              </a:rPr>
              <a:t>,</a:t>
            </a:r>
            <a:r>
              <a:rPr lang="en-US" sz="1000" dirty="0">
                <a:solidFill>
                  <a:srgbClr val="FFFFFF"/>
                </a:solidFill>
                <a:latin typeface="Liberation Sans" pitchFamily="34"/>
                <a:ea typeface="Liberation Sans" pitchFamily="32"/>
                <a:cs typeface="Liberation Sans" pitchFamily="32"/>
              </a:rPr>
              <a:t>p</a:t>
            </a:r>
            <a:r>
              <a:rPr lang="en-US" sz="1000" baseline="-25000" dirty="0">
                <a:solidFill>
                  <a:srgbClr val="FFFFFF"/>
                </a:solidFill>
                <a:latin typeface="Liberation Sans" pitchFamily="34"/>
                <a:ea typeface="Liberation Sans" pitchFamily="32"/>
                <a:cs typeface="Liberation Sans" pitchFamily="32"/>
              </a:rPr>
              <a:t>0</a:t>
            </a:r>
            <a:r>
              <a:rPr lang="en-US" sz="1000" dirty="0">
                <a:solidFill>
                  <a:srgbClr val="FFFFFF"/>
                </a:solidFill>
                <a:latin typeface="Liberation Sans" pitchFamily="34"/>
                <a:ea typeface="StarSymbol"/>
                <a:cs typeface="StarSymbol"/>
              </a:rPr>
              <a:t>)</a:t>
            </a:r>
          </a:p>
          <a:p>
            <a:pPr hangingPunct="0"/>
            <a:r>
              <a:rPr lang="en-US" sz="1000" dirty="0">
                <a:solidFill>
                  <a:srgbClr val="FFFFFF"/>
                </a:solidFill>
                <a:latin typeface="Liberation Sans" pitchFamily="34"/>
                <a:ea typeface="DejaVu LGC Sans" pitchFamily="2"/>
                <a:cs typeface="DejaVu LGC Sans" pitchFamily="2"/>
              </a:rPr>
              <a:t>NPA 305 (1978) 63	15.103  </a:t>
            </a:r>
            <a:r>
              <a:rPr lang="en-US" altLang="zh-CN" sz="1000" dirty="0">
                <a:solidFill>
                  <a:srgbClr val="FFFFFF"/>
                </a:solidFill>
                <a:latin typeface="Liberation Sans" pitchFamily="32"/>
                <a:ea typeface="Liberation Sans" pitchFamily="32"/>
                <a:cs typeface="Liberation Sans" pitchFamily="32"/>
              </a:rPr>
              <a:t>±</a:t>
            </a:r>
            <a:r>
              <a:rPr lang="en-US" sz="1000" dirty="0">
                <a:solidFill>
                  <a:srgbClr val="FFFFFF"/>
                </a:solidFill>
                <a:latin typeface="Liberation Sans" pitchFamily="34"/>
                <a:ea typeface="Liberation Sans" pitchFamily="32"/>
                <a:cs typeface="Liberation Sans" pitchFamily="32"/>
              </a:rPr>
              <a:t> 0.005	   -		</a:t>
            </a:r>
            <a:r>
              <a:rPr lang="en-US" sz="1000" baseline="30000" dirty="0">
                <a:solidFill>
                  <a:srgbClr val="FFFFFF"/>
                </a:solidFill>
                <a:latin typeface="Liberation Sans" pitchFamily="32"/>
                <a:ea typeface="Liberation Sans" pitchFamily="32"/>
                <a:cs typeface="Liberation Sans" pitchFamily="32"/>
              </a:rPr>
              <a:t>14</a:t>
            </a:r>
            <a:r>
              <a:rPr lang="en-US" sz="1000" dirty="0">
                <a:solidFill>
                  <a:srgbClr val="FFFFFF"/>
                </a:solidFill>
                <a:latin typeface="Liberation Sans" pitchFamily="32"/>
                <a:ea typeface="Liberation Sans" pitchFamily="32"/>
                <a:cs typeface="Liberation Sans" pitchFamily="32"/>
              </a:rPr>
              <a:t>N(</a:t>
            </a:r>
            <a:r>
              <a:rPr lang="en-US" sz="1000" baseline="30000" dirty="0">
                <a:solidFill>
                  <a:srgbClr val="FFFFFF"/>
                </a:solidFill>
                <a:latin typeface="Liberation Sans" pitchFamily="32"/>
                <a:ea typeface="Liberation Sans" pitchFamily="32"/>
                <a:cs typeface="Liberation Sans" pitchFamily="32"/>
              </a:rPr>
              <a:t>3</a:t>
            </a:r>
            <a:r>
              <a:rPr lang="en-US" sz="1000" dirty="0">
                <a:solidFill>
                  <a:srgbClr val="FFFFFF"/>
                </a:solidFill>
                <a:latin typeface="Liberation Sans" pitchFamily="32"/>
                <a:ea typeface="Liberation Sans" pitchFamily="32"/>
                <a:cs typeface="Liberation Sans" pitchFamily="32"/>
              </a:rPr>
              <a:t>He,</a:t>
            </a:r>
            <a:r>
              <a:rPr lang="en-US" sz="1000" dirty="0">
                <a:solidFill>
                  <a:srgbClr val="FFFFFF"/>
                </a:solidFill>
                <a:latin typeface="Liberation Sans" pitchFamily="34"/>
                <a:ea typeface="Liberation Sans" pitchFamily="32"/>
                <a:cs typeface="Liberation Sans" pitchFamily="32"/>
              </a:rPr>
              <a:t>p</a:t>
            </a:r>
            <a:r>
              <a:rPr lang="en-US" sz="1000" dirty="0">
                <a:solidFill>
                  <a:srgbClr val="FFFFFF"/>
                </a:solidFill>
                <a:latin typeface="Liberation Sans" pitchFamily="34"/>
                <a:ea typeface="StarSymbol"/>
                <a:cs typeface="StarSymbol"/>
              </a:rPr>
              <a:t>)</a:t>
            </a:r>
          </a:p>
          <a:p>
            <a:pPr hangingPunct="0">
              <a:lnSpc>
                <a:spcPct val="150000"/>
              </a:lnSpc>
            </a:pPr>
            <a:r>
              <a:rPr lang="en-US" sz="1000" dirty="0">
                <a:solidFill>
                  <a:srgbClr val="FFFFFF"/>
                </a:solidFill>
                <a:latin typeface="Liberation Sans" pitchFamily="34"/>
                <a:ea typeface="DejaVu LGC Sans" pitchFamily="2"/>
                <a:cs typeface="DejaVu LGC Sans" pitchFamily="2"/>
              </a:rPr>
              <a:t>PRC 25 (1982) 729	15.066 + 0.011	166 </a:t>
            </a:r>
            <a:r>
              <a:rPr lang="en-US" altLang="zh-CN" sz="1000" dirty="0">
                <a:solidFill>
                  <a:srgbClr val="FFFFFF"/>
                </a:solidFill>
                <a:latin typeface="Liberation Sans" pitchFamily="32"/>
                <a:ea typeface="Liberation Sans" pitchFamily="32"/>
                <a:cs typeface="Liberation Sans" pitchFamily="32"/>
              </a:rPr>
              <a:t>± 30</a:t>
            </a:r>
            <a:r>
              <a:rPr lang="en-US" sz="1000" dirty="0">
                <a:solidFill>
                  <a:srgbClr val="FFFFFF"/>
                </a:solidFill>
                <a:latin typeface="Liberation Sans" pitchFamily="32"/>
                <a:ea typeface="Liberation Sans" pitchFamily="32"/>
                <a:cs typeface="Liberation Sans" pitchFamily="32"/>
              </a:rPr>
              <a:t>	</a:t>
            </a:r>
            <a:r>
              <a:rPr lang="en-US" sz="1000" baseline="30000" dirty="0">
                <a:solidFill>
                  <a:srgbClr val="FFFFFF"/>
                </a:solidFill>
                <a:latin typeface="Liberation Sans" pitchFamily="32"/>
                <a:ea typeface="Liberation Sans" pitchFamily="32"/>
                <a:cs typeface="Liberation Sans" pitchFamily="32"/>
              </a:rPr>
              <a:t>12</a:t>
            </a:r>
            <a:r>
              <a:rPr lang="en-US" sz="1000" dirty="0">
                <a:solidFill>
                  <a:srgbClr val="FFFFFF"/>
                </a:solidFill>
                <a:latin typeface="Liberation Sans" pitchFamily="32"/>
                <a:ea typeface="Liberation Sans" pitchFamily="32"/>
                <a:cs typeface="Liberation Sans" pitchFamily="32"/>
              </a:rPr>
              <a:t>C(</a:t>
            </a:r>
            <a:r>
              <a:rPr lang="en-US" sz="1000" dirty="0">
                <a:solidFill>
                  <a:srgbClr val="FFFFFF"/>
                </a:solidFill>
                <a:latin typeface="StarSymbol"/>
                <a:ea typeface="StarSymbol"/>
                <a:cs typeface="StarSymbol"/>
              </a:rPr>
              <a:t>α</a:t>
            </a:r>
            <a:r>
              <a:rPr lang="en-US" sz="1000" dirty="0">
                <a:solidFill>
                  <a:srgbClr val="FFFFFF"/>
                </a:solidFill>
                <a:latin typeface="Liberation Sans" pitchFamily="32"/>
                <a:ea typeface="Liberation Sans" pitchFamily="32"/>
                <a:cs typeface="Liberation Sans" pitchFamily="32"/>
              </a:rPr>
              <a:t>,</a:t>
            </a:r>
            <a:r>
              <a:rPr lang="en-US" sz="1000" dirty="0">
                <a:solidFill>
                  <a:srgbClr val="FFFFFF"/>
                </a:solidFill>
                <a:latin typeface="StarSymbol"/>
                <a:ea typeface="StarSymbol"/>
                <a:cs typeface="StarSymbol"/>
              </a:rPr>
              <a:t>α</a:t>
            </a:r>
            <a:r>
              <a:rPr lang="en-US" sz="1000" baseline="-25000" dirty="0" err="1">
                <a:solidFill>
                  <a:srgbClr val="FFFFFF"/>
                </a:solidFill>
                <a:latin typeface="Liberation Sans" pitchFamily="34"/>
                <a:ea typeface="StarSymbol"/>
                <a:cs typeface="StarSymbol"/>
              </a:rPr>
              <a:t>i</a:t>
            </a:r>
            <a:r>
              <a:rPr lang="en-US" sz="1000" dirty="0">
                <a:solidFill>
                  <a:srgbClr val="FFFFFF"/>
                </a:solidFill>
                <a:latin typeface="Liberation Sans" pitchFamily="34"/>
                <a:ea typeface="StarSymbol"/>
                <a:cs typeface="StarSymbol"/>
              </a:rPr>
              <a:t>),</a:t>
            </a:r>
            <a:r>
              <a:rPr lang="en-US" sz="1000" dirty="0">
                <a:solidFill>
                  <a:srgbClr val="FFFFFF"/>
                </a:solidFill>
                <a:latin typeface="Liberation Sans" pitchFamily="32"/>
                <a:ea typeface="Liberation Sans" pitchFamily="32"/>
                <a:cs typeface="Liberation Sans" pitchFamily="32"/>
              </a:rPr>
              <a:t>(</a:t>
            </a:r>
            <a:r>
              <a:rPr lang="en-US" sz="1000" dirty="0">
                <a:solidFill>
                  <a:srgbClr val="FFFFFF"/>
                </a:solidFill>
                <a:latin typeface="StarSymbol"/>
                <a:ea typeface="StarSymbol"/>
                <a:cs typeface="StarSymbol"/>
              </a:rPr>
              <a:t>α</a:t>
            </a:r>
            <a:r>
              <a:rPr lang="en-US" sz="1000" dirty="0">
                <a:solidFill>
                  <a:srgbClr val="FFFFFF"/>
                </a:solidFill>
                <a:latin typeface="Liberation Sans" pitchFamily="32"/>
                <a:ea typeface="Liberation Sans" pitchFamily="32"/>
                <a:cs typeface="Liberation Sans" pitchFamily="32"/>
              </a:rPr>
              <a:t>,</a:t>
            </a:r>
            <a:r>
              <a:rPr lang="en-US" sz="1000" dirty="0">
                <a:solidFill>
                  <a:srgbClr val="FFFFFF"/>
                </a:solidFill>
                <a:latin typeface="Liberation Sans" pitchFamily="34"/>
                <a:ea typeface="Liberation Sans" pitchFamily="32"/>
                <a:cs typeface="Liberation Sans" pitchFamily="32"/>
              </a:rPr>
              <a:t>p</a:t>
            </a:r>
            <a:r>
              <a:rPr lang="en-US" sz="1000" baseline="-25000" dirty="0">
                <a:solidFill>
                  <a:srgbClr val="FFFFFF"/>
                </a:solidFill>
                <a:latin typeface="Liberation Sans" pitchFamily="34"/>
                <a:ea typeface="Liberation Sans" pitchFamily="32"/>
                <a:cs typeface="Liberation Sans" pitchFamily="32"/>
              </a:rPr>
              <a:t>0</a:t>
            </a:r>
            <a:r>
              <a:rPr lang="en-US" sz="1000" dirty="0">
                <a:solidFill>
                  <a:srgbClr val="FFFFFF"/>
                </a:solidFill>
                <a:latin typeface="Liberation Sans" pitchFamily="34"/>
                <a:ea typeface="StarSymbol"/>
                <a:cs typeface="StarSymbol"/>
              </a:rPr>
              <a:t>)</a:t>
            </a:r>
          </a:p>
          <a:p>
            <a:pPr hangingPunct="0"/>
            <a:endParaRPr lang="en-US" sz="1000" dirty="0">
              <a:solidFill>
                <a:srgbClr val="FFFFFF"/>
              </a:solidFill>
              <a:latin typeface="Liberation Sans" pitchFamily="32"/>
              <a:ea typeface="Liberation Sans" pitchFamily="32"/>
              <a:cs typeface="Liberation Sans" pitchFamily="32"/>
            </a:endParaRPr>
          </a:p>
          <a:p>
            <a:pPr hangingPunct="0"/>
            <a:r>
              <a:rPr lang="en-US" sz="1000" dirty="0">
                <a:solidFill>
                  <a:srgbClr val="FFFFFF"/>
                </a:solidFill>
                <a:latin typeface="Liberation Sans" pitchFamily="34"/>
                <a:ea typeface="Liberation Sans" pitchFamily="32"/>
                <a:cs typeface="Liberation Sans" pitchFamily="32"/>
              </a:rPr>
              <a:t>Width from Ames (PRC 25)</a:t>
            </a:r>
          </a:p>
        </p:txBody>
      </p:sp>
      <p:sp>
        <p:nvSpPr>
          <p:cNvPr id="12" name="Straight Connector 11"/>
          <p:cNvSpPr/>
          <p:nvPr/>
        </p:nvSpPr>
        <p:spPr>
          <a:xfrm>
            <a:off x="4638600" y="3873670"/>
            <a:ext cx="4561920" cy="2073818"/>
          </a:xfrm>
          <a:prstGeom prst="line">
            <a:avLst/>
          </a:prstGeom>
          <a:noFill/>
          <a:ln w="54000">
            <a:solidFill>
              <a:srgbClr val="FF3333"/>
            </a:solidFill>
            <a:prstDash val="solid"/>
          </a:ln>
        </p:spPr>
        <p:txBody>
          <a:bodyPr vert="horz" wrap="none" lIns="106043" tIns="65258" rIns="106043" bIns="65258" anchor="ctr" anchorCtr="1" compatLnSpc="0"/>
          <a:lstStyle/>
          <a:p>
            <a:pPr hangingPunct="0"/>
            <a:endParaRPr lang="en-US" sz="1600">
              <a:latin typeface="Liberation Serif" pitchFamily="18"/>
              <a:ea typeface="DejaVu LGC Sans" pitchFamily="2"/>
              <a:cs typeface="DejaVu LGC Sans" pitchFamily="2"/>
            </a:endParaRPr>
          </a:p>
        </p:txBody>
      </p:sp>
      <p:sp>
        <p:nvSpPr>
          <p:cNvPr id="13" name="Straight Connector 12"/>
          <p:cNvSpPr/>
          <p:nvPr/>
        </p:nvSpPr>
        <p:spPr>
          <a:xfrm flipV="1">
            <a:off x="4603442" y="3867816"/>
            <a:ext cx="4769280" cy="2073818"/>
          </a:xfrm>
          <a:prstGeom prst="line">
            <a:avLst/>
          </a:prstGeom>
          <a:noFill/>
          <a:ln w="54000">
            <a:solidFill>
              <a:srgbClr val="FF3333"/>
            </a:solidFill>
            <a:prstDash val="solid"/>
          </a:ln>
        </p:spPr>
        <p:txBody>
          <a:bodyPr vert="horz" wrap="none" lIns="106043" tIns="65258" rIns="106043" bIns="65258" anchor="ctr" anchorCtr="1" compatLnSpc="0"/>
          <a:lstStyle/>
          <a:p>
            <a:pPr hangingPunct="0"/>
            <a:endParaRPr lang="en-US" sz="1600">
              <a:latin typeface="Liberation Serif" pitchFamily="18"/>
              <a:ea typeface="DejaVu LGC Sans" pitchFamily="2"/>
              <a:cs typeface="DejaVu LGC Sans" pitchFamily="2"/>
            </a:endParaRPr>
          </a:p>
        </p:txBody>
      </p:sp>
      <p:pic>
        <p:nvPicPr>
          <p:cNvPr id="14" name="Picture 3" descr="E:\16O15MeValpha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5439" y="1538558"/>
            <a:ext cx="4512357" cy="276430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53881" y="4162984"/>
            <a:ext cx="7010074" cy="1971923"/>
          </a:xfrm>
          <a:prstGeom prst="rect">
            <a:avLst/>
          </a:prstGeom>
          <a:noFill/>
          <a:ln>
            <a:noFill/>
          </a:ln>
        </p:spPr>
        <p:txBody>
          <a:bodyPr vert="horz" wrap="none" lIns="81571" tIns="40786" rIns="81571" bIns="40786" compatLnSpc="0"/>
          <a:lstStyle/>
          <a:p>
            <a:pPr hangingPunct="0"/>
            <a:r>
              <a:rPr lang="en-US" u="sng" dirty="0" smtClean="0">
                <a:latin typeface="Liberation Sans" pitchFamily="34"/>
                <a:ea typeface="DejaVu LGC Sans" pitchFamily="2"/>
                <a:cs typeface="DejaVu LGC Sans" pitchFamily="2"/>
              </a:rPr>
              <a:t>This work</a:t>
            </a:r>
          </a:p>
          <a:p>
            <a:pPr hangingPunct="0"/>
            <a:endParaRPr lang="en-US" dirty="0">
              <a:solidFill>
                <a:srgbClr val="000000"/>
              </a:solidFill>
              <a:latin typeface="Liberation Sans" pitchFamily="34"/>
              <a:ea typeface="DejaVu LGC Sans" pitchFamily="2"/>
              <a:cs typeface="DejaVu LGC Sans" pitchFamily="2"/>
            </a:endParaRPr>
          </a:p>
          <a:p>
            <a:pPr hangingPunct="0"/>
            <a:r>
              <a:rPr lang="en-US" dirty="0" smtClean="0">
                <a:solidFill>
                  <a:srgbClr val="000000"/>
                </a:solidFill>
                <a:latin typeface="Liberation Sans" pitchFamily="34"/>
                <a:ea typeface="DejaVu LGC Sans" pitchFamily="2"/>
                <a:cs typeface="DejaVu LGC Sans" pitchFamily="2"/>
              </a:rPr>
              <a:t>?</a:t>
            </a:r>
            <a:r>
              <a:rPr lang="en-US" baseline="30000" dirty="0" smtClean="0">
                <a:solidFill>
                  <a:srgbClr val="000000"/>
                </a:solidFill>
                <a:latin typeface="Liberation Sans" pitchFamily="34"/>
                <a:ea typeface="DejaVu LGC Sans" pitchFamily="2"/>
                <a:cs typeface="DejaVu LGC Sans" pitchFamily="2"/>
              </a:rPr>
              <a:t>?</a:t>
            </a:r>
            <a:r>
              <a:rPr lang="en-US" dirty="0" smtClean="0">
                <a:solidFill>
                  <a:srgbClr val="000000"/>
                </a:solidFill>
                <a:latin typeface="Liberation Sans" pitchFamily="34"/>
                <a:ea typeface="DejaVu LGC Sans" pitchFamily="2"/>
                <a:cs typeface="DejaVu LGC Sans" pitchFamily="2"/>
              </a:rPr>
              <a:t>  15.090(1)  </a:t>
            </a:r>
            <a:r>
              <a:rPr lang="en-US" dirty="0" smtClean="0">
                <a:solidFill>
                  <a:srgbClr val="0000FF"/>
                </a:solidFill>
                <a:latin typeface="StarSymbol"/>
                <a:ea typeface="StarSymbol"/>
                <a:cs typeface="StarSymbol"/>
              </a:rPr>
              <a:t>α</a:t>
            </a:r>
            <a:r>
              <a:rPr lang="en-US" baseline="-25000" dirty="0" smtClean="0">
                <a:solidFill>
                  <a:srgbClr val="0000FF"/>
                </a:solidFill>
                <a:latin typeface="Liberation Serif" pitchFamily="18"/>
                <a:ea typeface="DejaVu LGC Sans" pitchFamily="2"/>
                <a:cs typeface="DejaVu LGC Sans" pitchFamily="2"/>
              </a:rPr>
              <a:t>0</a:t>
            </a:r>
            <a:r>
              <a:rPr lang="en-US" dirty="0" smtClean="0">
                <a:solidFill>
                  <a:srgbClr val="000000"/>
                </a:solidFill>
                <a:latin typeface="Liberation Serif" pitchFamily="18"/>
                <a:ea typeface="DejaVu LGC Sans" pitchFamily="2"/>
                <a:cs typeface="DejaVu LGC Sans" pitchFamily="2"/>
              </a:rPr>
              <a:t> </a:t>
            </a:r>
            <a:r>
              <a:rPr lang="en-US" dirty="0" smtClean="0">
                <a:solidFill>
                  <a:srgbClr val="000000"/>
                </a:solidFill>
                <a:latin typeface="Liberation Sans" pitchFamily="34"/>
                <a:ea typeface="DejaVu LGC Sans" pitchFamily="2"/>
                <a:cs typeface="DejaVu LGC Sans" pitchFamily="2"/>
              </a:rPr>
              <a:t>-  </a:t>
            </a:r>
            <a:r>
              <a:rPr lang="en-US" dirty="0">
                <a:solidFill>
                  <a:srgbClr val="000000"/>
                </a:solidFill>
                <a:latin typeface="Liberation Sans" pitchFamily="34"/>
                <a:ea typeface="DejaVu LGC Sans" pitchFamily="2"/>
                <a:cs typeface="DejaVu LGC Sans" pitchFamily="2"/>
              </a:rPr>
              <a:t>Width </a:t>
            </a:r>
            <a:r>
              <a:rPr lang="en-US" dirty="0" smtClean="0">
                <a:solidFill>
                  <a:srgbClr val="000000"/>
                </a:solidFill>
                <a:latin typeface="Liberation Sans" pitchFamily="34"/>
                <a:ea typeface="DejaVu LGC Sans" pitchFamily="2"/>
                <a:cs typeface="DejaVu LGC Sans" pitchFamily="2"/>
              </a:rPr>
              <a:t>164</a:t>
            </a:r>
            <a:r>
              <a:rPr lang="en-US" altLang="zh-CN" dirty="0">
                <a:solidFill>
                  <a:srgbClr val="000000"/>
                </a:solidFill>
                <a:latin typeface="Liberation Sans" pitchFamily="34"/>
                <a:ea typeface="Liberation Sans" pitchFamily="32"/>
                <a:cs typeface="Liberation Sans" pitchFamily="32"/>
              </a:rPr>
              <a:t> </a:t>
            </a:r>
            <a:r>
              <a:rPr lang="en-US" altLang="zh-CN" dirty="0" smtClean="0">
                <a:solidFill>
                  <a:srgbClr val="000000"/>
                </a:solidFill>
                <a:latin typeface="Liberation Sans" pitchFamily="34"/>
                <a:ea typeface="Liberation Sans" pitchFamily="32"/>
                <a:cs typeface="Liberation Sans" pitchFamily="32"/>
              </a:rPr>
              <a:t>± 5 </a:t>
            </a:r>
            <a:r>
              <a:rPr lang="en-US" altLang="zh-CN" dirty="0" err="1" smtClean="0">
                <a:solidFill>
                  <a:srgbClr val="000000"/>
                </a:solidFill>
                <a:latin typeface="Liberation Sans" pitchFamily="34"/>
                <a:ea typeface="Liberation Sans" pitchFamily="32"/>
                <a:cs typeface="Liberation Sans" pitchFamily="32"/>
              </a:rPr>
              <a:t>keV</a:t>
            </a:r>
            <a:r>
              <a:rPr lang="en-US" dirty="0" smtClean="0">
                <a:solidFill>
                  <a:srgbClr val="000000"/>
                </a:solidFill>
                <a:latin typeface="Liberation Sans" pitchFamily="34"/>
                <a:ea typeface="DejaVu LGC Sans" pitchFamily="2"/>
                <a:cs typeface="DejaVu LGC Sans" pitchFamily="2"/>
              </a:rPr>
              <a:t> </a:t>
            </a:r>
            <a:r>
              <a:rPr lang="en-US" dirty="0">
                <a:solidFill>
                  <a:srgbClr val="000000"/>
                </a:solidFill>
                <a:latin typeface="Liberation Sans" pitchFamily="34"/>
                <a:ea typeface="DejaVu LGC Sans" pitchFamily="2"/>
                <a:cs typeface="DejaVu LGC Sans" pitchFamily="2"/>
              </a:rPr>
              <a:t>	</a:t>
            </a:r>
            <a:endParaRPr lang="en-US" altLang="zh-CN" dirty="0">
              <a:solidFill>
                <a:srgbClr val="000000"/>
              </a:solidFill>
              <a:latin typeface="Liberation Sans" pitchFamily="34"/>
              <a:ea typeface="Liberation Sans" pitchFamily="32"/>
              <a:cs typeface="Liberation Sans" pitchFamily="32"/>
            </a:endParaRPr>
          </a:p>
          <a:p>
            <a:pPr hangingPunct="0"/>
            <a:endParaRPr lang="en-US" dirty="0">
              <a:solidFill>
                <a:srgbClr val="000000"/>
              </a:solidFill>
              <a:latin typeface="Liberation Serif" pitchFamily="18"/>
              <a:ea typeface="DejaVu LGC Sans" pitchFamily="2"/>
              <a:cs typeface="DejaVu LGC Sans" pitchFamily="2"/>
            </a:endParaRPr>
          </a:p>
          <a:p>
            <a:pPr hangingPunct="0"/>
            <a:r>
              <a:rPr lang="en-US" dirty="0">
                <a:solidFill>
                  <a:srgbClr val="000000"/>
                </a:solidFill>
                <a:latin typeface="Liberation Sans" pitchFamily="34"/>
                <a:ea typeface="DejaVu LGC Sans" pitchFamily="2"/>
                <a:cs typeface="DejaVu LGC Sans" pitchFamily="2"/>
              </a:rPr>
              <a:t>0</a:t>
            </a:r>
            <a:r>
              <a:rPr lang="en-US" baseline="30000" dirty="0">
                <a:solidFill>
                  <a:srgbClr val="000000"/>
                </a:solidFill>
                <a:latin typeface="Liberation Sans" pitchFamily="34"/>
                <a:ea typeface="DejaVu LGC Sans" pitchFamily="2"/>
                <a:cs typeface="DejaVu LGC Sans" pitchFamily="2"/>
              </a:rPr>
              <a:t>+</a:t>
            </a:r>
            <a:r>
              <a:rPr lang="en-US" dirty="0">
                <a:solidFill>
                  <a:srgbClr val="000000"/>
                </a:solidFill>
                <a:latin typeface="Liberation Sans" pitchFamily="34"/>
                <a:ea typeface="DejaVu LGC Sans" pitchFamily="2"/>
                <a:cs typeface="DejaVu LGC Sans" pitchFamily="2"/>
              </a:rPr>
              <a:t> </a:t>
            </a:r>
            <a:r>
              <a:rPr lang="en-US" dirty="0" smtClean="0">
                <a:solidFill>
                  <a:srgbClr val="000000"/>
                </a:solidFill>
                <a:latin typeface="Liberation Sans" pitchFamily="34"/>
                <a:ea typeface="DejaVu LGC Sans" pitchFamily="2"/>
                <a:cs typeface="DejaVu LGC Sans" pitchFamily="2"/>
              </a:rPr>
              <a:t> 15.046(3)  </a:t>
            </a:r>
            <a:r>
              <a:rPr lang="en-US" dirty="0" smtClean="0">
                <a:solidFill>
                  <a:srgbClr val="0000FF"/>
                </a:solidFill>
                <a:latin typeface="StarSymbol"/>
                <a:ea typeface="StarSymbol"/>
                <a:cs typeface="StarSymbol"/>
              </a:rPr>
              <a:t>α</a:t>
            </a:r>
            <a:r>
              <a:rPr lang="en-US" baseline="-25000" dirty="0" smtClean="0">
                <a:solidFill>
                  <a:srgbClr val="0000FF"/>
                </a:solidFill>
                <a:latin typeface="Liberation Sans" pitchFamily="34"/>
                <a:ea typeface="StarSymbol"/>
                <a:cs typeface="StarSymbol"/>
              </a:rPr>
              <a:t>1</a:t>
            </a:r>
            <a:r>
              <a:rPr lang="en-US" dirty="0" smtClean="0">
                <a:solidFill>
                  <a:srgbClr val="000000"/>
                </a:solidFill>
                <a:latin typeface="Liberation Sans" pitchFamily="34"/>
                <a:ea typeface="DejaVu LGC Sans" pitchFamily="2"/>
                <a:cs typeface="DejaVu LGC Sans" pitchFamily="2"/>
              </a:rPr>
              <a:t> -  Width  216 </a:t>
            </a:r>
            <a:r>
              <a:rPr lang="en-US" altLang="zh-CN" dirty="0" smtClean="0">
                <a:solidFill>
                  <a:srgbClr val="000000"/>
                </a:solidFill>
                <a:latin typeface="Liberation Sans" pitchFamily="34"/>
                <a:ea typeface="Liberation Sans" pitchFamily="32"/>
                <a:cs typeface="Liberation Sans" pitchFamily="32"/>
              </a:rPr>
              <a:t>±10 </a:t>
            </a:r>
            <a:r>
              <a:rPr lang="en-US" altLang="zh-CN" dirty="0" err="1" smtClean="0">
                <a:solidFill>
                  <a:srgbClr val="000000"/>
                </a:solidFill>
                <a:latin typeface="Liberation Sans" pitchFamily="34"/>
                <a:ea typeface="Liberation Sans" pitchFamily="32"/>
                <a:cs typeface="Liberation Sans" pitchFamily="32"/>
              </a:rPr>
              <a:t>keV</a:t>
            </a:r>
            <a:endParaRPr lang="en-US" dirty="0">
              <a:solidFill>
                <a:srgbClr val="000000"/>
              </a:solidFill>
              <a:latin typeface="Liberation Sans" pitchFamily="34"/>
              <a:ea typeface="DejaVu LGC Sans" pitchFamily="2"/>
              <a:cs typeface="DejaVu LGC Sans" pitchFamily="2"/>
            </a:endParaRPr>
          </a:p>
          <a:p>
            <a:pPr hangingPunct="0"/>
            <a:r>
              <a:rPr lang="en-US" sz="1600" dirty="0">
                <a:solidFill>
                  <a:srgbClr val="000000"/>
                </a:solidFill>
                <a:latin typeface="Liberation Sans" pitchFamily="34"/>
                <a:ea typeface="DejaVu LGC Sans" pitchFamily="2"/>
                <a:cs typeface="DejaVu LGC Sans" pitchFamily="2"/>
              </a:rPr>
              <a:t>	</a:t>
            </a:r>
            <a:endParaRPr lang="en-US" altLang="zh-CN" sz="1600" dirty="0">
              <a:solidFill>
                <a:srgbClr val="000000"/>
              </a:solidFill>
              <a:latin typeface="Liberation Sans" pitchFamily="34"/>
              <a:ea typeface="Liberation Sans" pitchFamily="32"/>
              <a:cs typeface="Liberation Sans" pitchFamily="32"/>
            </a:endParaRPr>
          </a:p>
        </p:txBody>
      </p:sp>
      <p:sp>
        <p:nvSpPr>
          <p:cNvPr id="9" name="TextBox 8"/>
          <p:cNvSpPr txBox="1"/>
          <p:nvPr/>
        </p:nvSpPr>
        <p:spPr>
          <a:xfrm rot="2700000">
            <a:off x="2167490" y="3143322"/>
            <a:ext cx="5797219" cy="847726"/>
          </a:xfrm>
          <a:prstGeom prst="rect">
            <a:avLst/>
          </a:prstGeom>
          <a:noFill/>
          <a:ln>
            <a:noFill/>
          </a:ln>
        </p:spPr>
        <p:txBody>
          <a:bodyPr vert="horz" wrap="none" lIns="81571" tIns="40786" rIns="81571" bIns="40786" compatLnSpc="0"/>
          <a:lstStyle/>
          <a:p>
            <a:pPr hangingPunct="0"/>
            <a:r>
              <a:rPr lang="en-US" sz="5400" dirty="0">
                <a:solidFill>
                  <a:srgbClr val="DDDDDD"/>
                </a:solidFill>
                <a:latin typeface="Liberation Serif" pitchFamily="18"/>
                <a:ea typeface="DejaVu LGC Sans" pitchFamily="2"/>
                <a:cs typeface="DejaVu LGC Sans" pitchFamily="2"/>
              </a:rPr>
              <a:t>Preliminary</a:t>
            </a:r>
          </a:p>
        </p:txBody>
      </p:sp>
    </p:spTree>
    <p:extLst>
      <p:ext uri="{BB962C8B-B14F-4D97-AF65-F5344CB8AC3E}">
        <p14:creationId xmlns:p14="http://schemas.microsoft.com/office/powerpoint/2010/main" xmlns="" val="25200170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268765"/>
            <a:ext cx="795479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91" y="305766"/>
            <a:ext cx="785177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43608" y="1006569"/>
            <a:ext cx="6552728" cy="461665"/>
          </a:xfrm>
          <a:prstGeom prst="rect">
            <a:avLst/>
          </a:prstGeom>
          <a:noFill/>
        </p:spPr>
        <p:txBody>
          <a:bodyPr wrap="square" lIns="91360" tIns="45682" rIns="91360" bIns="45682" rtlCol="0">
            <a:spAutoFit/>
          </a:bodyPr>
          <a:lstStyle/>
          <a:p>
            <a:r>
              <a:rPr lang="en-US" sz="2400" baseline="30000" dirty="0">
                <a:latin typeface="Arial" panose="020B0604020202020204" pitchFamily="34" charset="0"/>
                <a:cs typeface="Arial" panose="020B0604020202020204" pitchFamily="34" charset="0"/>
              </a:rPr>
              <a:t>24</a:t>
            </a:r>
            <a:r>
              <a:rPr lang="en-US" sz="2400" dirty="0">
                <a:latin typeface="Arial" panose="020B0604020202020204" pitchFamily="34" charset="0"/>
                <a:cs typeface="Arial" panose="020B0604020202020204" pitchFamily="34" charset="0"/>
              </a:rPr>
              <a:t>Mg(</a:t>
            </a:r>
            <a:r>
              <a:rPr lang="el-GR" sz="2400" dirty="0">
                <a:latin typeface="Arial" panose="020B0604020202020204" pitchFamily="34" charset="0"/>
                <a:cs typeface="Arial" panose="020B0604020202020204" pitchFamily="34" charset="0"/>
              </a:rPr>
              <a:t>α</a:t>
            </a:r>
            <a:r>
              <a:rPr lang="en-US" sz="2400" dirty="0">
                <a:latin typeface="Arial" panose="020B0604020202020204" pitchFamily="34" charset="0"/>
                <a:cs typeface="Arial" panose="020B0604020202020204" pitchFamily="34" charset="0"/>
              </a:rPr>
              <a:t>,</a:t>
            </a:r>
            <a:r>
              <a:rPr lang="el-GR" sz="2400" dirty="0">
                <a:latin typeface="Arial" panose="020B0604020202020204" pitchFamily="34" charset="0"/>
                <a:cs typeface="Arial" panose="020B0604020202020204" pitchFamily="34" charset="0"/>
              </a:rPr>
              <a:t>α</a:t>
            </a:r>
            <a:r>
              <a:rPr lang="en-US" sz="2400" dirty="0">
                <a:latin typeface="Arial" panose="020B0604020202020204" pitchFamily="34" charset="0"/>
                <a:cs typeface="Arial" panose="020B0604020202020204" pitchFamily="34" charset="0"/>
              </a:rPr>
              <a:t>ʹ) at 0˚ with K600 and CAKE</a:t>
            </a:r>
          </a:p>
        </p:txBody>
      </p:sp>
      <p:sp>
        <p:nvSpPr>
          <p:cNvPr id="5" name="TextBox 4"/>
          <p:cNvSpPr txBox="1"/>
          <p:nvPr/>
        </p:nvSpPr>
        <p:spPr>
          <a:xfrm>
            <a:off x="6732240" y="1484784"/>
            <a:ext cx="1515070" cy="923330"/>
          </a:xfrm>
          <a:prstGeom prst="rect">
            <a:avLst/>
          </a:prstGeom>
          <a:noFill/>
        </p:spPr>
        <p:txBody>
          <a:bodyPr wrap="square" lIns="91360" tIns="45682" rIns="91360" bIns="45682" rtlCol="0">
            <a:spAutoFit/>
          </a:bodyPr>
          <a:lstStyle/>
          <a:p>
            <a:r>
              <a:rPr lang="en-US" dirty="0" smtClean="0">
                <a:solidFill>
                  <a:srgbClr val="000099"/>
                </a:solidFill>
              </a:rPr>
              <a:t>-- Singles</a:t>
            </a:r>
          </a:p>
          <a:p>
            <a:r>
              <a:rPr lang="en-US" dirty="0" smtClean="0">
                <a:solidFill>
                  <a:srgbClr val="FF0000"/>
                </a:solidFill>
              </a:rPr>
              <a:t>--- </a:t>
            </a:r>
            <a:r>
              <a:rPr lang="el-GR" dirty="0" smtClean="0">
                <a:solidFill>
                  <a:srgbClr val="FF0000"/>
                </a:solidFill>
              </a:rPr>
              <a:t>α</a:t>
            </a:r>
            <a:r>
              <a:rPr lang="en-US" baseline="-25000" dirty="0" smtClean="0">
                <a:solidFill>
                  <a:srgbClr val="FF0000"/>
                </a:solidFill>
              </a:rPr>
              <a:t>0 </a:t>
            </a:r>
            <a:r>
              <a:rPr lang="en-US" dirty="0" err="1" smtClean="0">
                <a:solidFill>
                  <a:srgbClr val="FF0000"/>
                </a:solidFill>
              </a:rPr>
              <a:t>gs</a:t>
            </a:r>
            <a:r>
              <a:rPr lang="en-US" dirty="0" smtClean="0">
                <a:solidFill>
                  <a:srgbClr val="FF0000"/>
                </a:solidFill>
              </a:rPr>
              <a:t> </a:t>
            </a:r>
            <a:r>
              <a:rPr lang="en-US" baseline="30000" dirty="0" smtClean="0">
                <a:solidFill>
                  <a:srgbClr val="FF0000"/>
                </a:solidFill>
              </a:rPr>
              <a:t>20</a:t>
            </a:r>
            <a:r>
              <a:rPr lang="en-US" dirty="0" smtClean="0">
                <a:solidFill>
                  <a:srgbClr val="FF0000"/>
                </a:solidFill>
              </a:rPr>
              <a:t>Ne</a:t>
            </a:r>
          </a:p>
          <a:p>
            <a:r>
              <a:rPr lang="en-US" dirty="0" smtClean="0">
                <a:solidFill>
                  <a:srgbClr val="00B050"/>
                </a:solidFill>
              </a:rPr>
              <a:t>--- </a:t>
            </a:r>
            <a:r>
              <a:rPr lang="el-GR" dirty="0" smtClean="0">
                <a:solidFill>
                  <a:srgbClr val="00B050"/>
                </a:solidFill>
              </a:rPr>
              <a:t>α</a:t>
            </a:r>
            <a:r>
              <a:rPr lang="en-US" baseline="-25000" dirty="0" smtClean="0">
                <a:solidFill>
                  <a:srgbClr val="00B050"/>
                </a:solidFill>
              </a:rPr>
              <a:t>1 </a:t>
            </a:r>
            <a:r>
              <a:rPr lang="en-US" dirty="0" smtClean="0">
                <a:solidFill>
                  <a:srgbClr val="00B050"/>
                </a:solidFill>
              </a:rPr>
              <a:t>1st </a:t>
            </a:r>
            <a:r>
              <a:rPr lang="en-US" baseline="-25000" dirty="0" smtClean="0">
                <a:solidFill>
                  <a:srgbClr val="00B050"/>
                </a:solidFill>
              </a:rPr>
              <a:t> </a:t>
            </a:r>
            <a:r>
              <a:rPr lang="en-US" baseline="30000" dirty="0" smtClean="0">
                <a:solidFill>
                  <a:srgbClr val="00B050"/>
                </a:solidFill>
              </a:rPr>
              <a:t>20</a:t>
            </a:r>
            <a:r>
              <a:rPr lang="en-US" dirty="0" smtClean="0">
                <a:solidFill>
                  <a:srgbClr val="00B050"/>
                </a:solidFill>
              </a:rPr>
              <a:t>Ne</a:t>
            </a:r>
            <a:endParaRPr lang="en-US" dirty="0">
              <a:solidFill>
                <a:srgbClr val="00B050"/>
              </a:solidFill>
            </a:endParaRPr>
          </a:p>
        </p:txBody>
      </p:sp>
      <p:sp>
        <p:nvSpPr>
          <p:cNvPr id="3" name="TextBox 2"/>
          <p:cNvSpPr txBox="1"/>
          <p:nvPr/>
        </p:nvSpPr>
        <p:spPr>
          <a:xfrm>
            <a:off x="179512" y="379733"/>
            <a:ext cx="7995790" cy="461665"/>
          </a:xfrm>
          <a:prstGeom prst="rect">
            <a:avLst/>
          </a:prstGeom>
          <a:noFill/>
        </p:spPr>
        <p:txBody>
          <a:bodyPr wrap="square" rtlCol="0">
            <a:spAutoFit/>
          </a:bodyPr>
          <a:lstStyle/>
          <a:p>
            <a:r>
              <a:rPr lang="en-US" sz="2400" dirty="0" smtClean="0">
                <a:solidFill>
                  <a:schemeClr val="bg1"/>
                </a:solidFill>
              </a:rPr>
              <a:t>Prospect of benefit for fine structure Giant Resonance </a:t>
            </a:r>
            <a:endParaRPr lang="en-US" sz="2400" dirty="0">
              <a:solidFill>
                <a:schemeClr val="bg1"/>
              </a:solidFill>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1212316"/>
            <a:ext cx="5211763" cy="504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rot="5400000">
            <a:off x="6860287" y="3372961"/>
            <a:ext cx="3168352" cy="400110"/>
          </a:xfrm>
          <a:prstGeom prst="rect">
            <a:avLst/>
          </a:prstGeom>
          <a:noFill/>
        </p:spPr>
        <p:txBody>
          <a:bodyPr wrap="square" rtlCol="0">
            <a:spAutoFit/>
          </a:bodyPr>
          <a:lstStyle/>
          <a:p>
            <a:pPr algn="ctr"/>
            <a:r>
              <a:rPr lang="en-ZA" sz="2000" dirty="0" smtClean="0"/>
              <a:t>Being Analyzed</a:t>
            </a:r>
            <a:endParaRPr lang="en-ZA" sz="2000" dirty="0"/>
          </a:p>
        </p:txBody>
      </p:sp>
    </p:spTree>
    <p:extLst>
      <p:ext uri="{BB962C8B-B14F-4D97-AF65-F5344CB8AC3E}">
        <p14:creationId xmlns:p14="http://schemas.microsoft.com/office/powerpoint/2010/main" xmlns="" val="100951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48680"/>
            <a:ext cx="785177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2916" y="281980"/>
            <a:ext cx="8229600" cy="1143000"/>
          </a:xfrm>
        </p:spPr>
        <p:txBody>
          <a:bodyPr>
            <a:normAutofit/>
          </a:bodyPr>
          <a:lstStyle/>
          <a:p>
            <a:pPr algn="l"/>
            <a:r>
              <a:rPr lang="en-US" sz="3200" dirty="0">
                <a:solidFill>
                  <a:schemeClr val="bg1"/>
                </a:solidFill>
              </a:rPr>
              <a:t>Beginning of 0</a:t>
            </a:r>
            <a:r>
              <a:rPr lang="en-US" sz="3200" dirty="0" smtClean="0">
                <a:solidFill>
                  <a:schemeClr val="bg1"/>
                </a:solidFill>
              </a:rPr>
              <a:t>˚ mode for </a:t>
            </a:r>
            <a:r>
              <a:rPr lang="en-US" sz="3200" dirty="0">
                <a:solidFill>
                  <a:schemeClr val="bg1"/>
                </a:solidFill>
              </a:rPr>
              <a:t>K600 at </a:t>
            </a:r>
            <a:r>
              <a:rPr lang="en-US" sz="3200" dirty="0" err="1" smtClean="0">
                <a:solidFill>
                  <a:schemeClr val="bg1"/>
                </a:solidFill>
              </a:rPr>
              <a:t>iTL</a:t>
            </a:r>
            <a:endParaRPr lang="en-US" sz="3200" dirty="0">
              <a:solidFill>
                <a:schemeClr val="bg1"/>
              </a:solidFill>
            </a:endParaRPr>
          </a:p>
        </p:txBody>
      </p:sp>
      <p:sp>
        <p:nvSpPr>
          <p:cNvPr id="3" name="Content Placeholder 2"/>
          <p:cNvSpPr>
            <a:spLocks noGrp="1"/>
          </p:cNvSpPr>
          <p:nvPr>
            <p:ph idx="1"/>
          </p:nvPr>
        </p:nvSpPr>
        <p:spPr/>
        <p:txBody>
          <a:bodyPr/>
          <a:lstStyle/>
          <a:p>
            <a:r>
              <a:rPr lang="en-US" dirty="0" smtClean="0"/>
              <a:t>Invitation by Peter von Neumann-</a:t>
            </a:r>
            <a:r>
              <a:rPr lang="en-US" dirty="0" err="1" smtClean="0"/>
              <a:t>Cosel</a:t>
            </a:r>
            <a:r>
              <a:rPr lang="en-US" dirty="0" smtClean="0"/>
              <a:t> to take part in an RCNP experiment</a:t>
            </a:r>
          </a:p>
          <a:p>
            <a:r>
              <a:rPr lang="en-US" dirty="0" smtClean="0">
                <a:solidFill>
                  <a:srgbClr val="0000FF"/>
                </a:solidFill>
              </a:rPr>
              <a:t>Meet Yoshi at RCNP in May 2002</a:t>
            </a:r>
          </a:p>
          <a:p>
            <a:r>
              <a:rPr lang="en-US" dirty="0" smtClean="0">
                <a:solidFill>
                  <a:srgbClr val="0000FF"/>
                </a:solidFill>
              </a:rPr>
              <a:t>Yoshi strongly advises that 0˚ at </a:t>
            </a:r>
            <a:r>
              <a:rPr lang="en-US" dirty="0" err="1" smtClean="0">
                <a:solidFill>
                  <a:srgbClr val="0000FF"/>
                </a:solidFill>
              </a:rPr>
              <a:t>iTL</a:t>
            </a:r>
            <a:r>
              <a:rPr lang="en-US" dirty="0" smtClean="0">
                <a:solidFill>
                  <a:srgbClr val="0000FF"/>
                </a:solidFill>
              </a:rPr>
              <a:t> is </a:t>
            </a:r>
            <a:r>
              <a:rPr lang="en-US" dirty="0">
                <a:solidFill>
                  <a:srgbClr val="0000FF"/>
                </a:solidFill>
              </a:rPr>
              <a:t>possible </a:t>
            </a:r>
            <a:endParaRPr lang="en-US" dirty="0" smtClean="0">
              <a:solidFill>
                <a:srgbClr val="0000FF"/>
              </a:solidFill>
            </a:endParaRPr>
          </a:p>
          <a:p>
            <a:r>
              <a:rPr lang="en-US" dirty="0" smtClean="0"/>
              <a:t>Biggest worry is that weekends only beam time would make it impossible</a:t>
            </a:r>
          </a:p>
          <a:p>
            <a:r>
              <a:rPr lang="en-US" dirty="0" smtClean="0"/>
              <a:t>Return home to considering</a:t>
            </a:r>
            <a:endParaRPr lang="en-US" dirty="0"/>
          </a:p>
        </p:txBody>
      </p:sp>
    </p:spTree>
    <p:extLst>
      <p:ext uri="{BB962C8B-B14F-4D97-AF65-F5344CB8AC3E}">
        <p14:creationId xmlns:p14="http://schemas.microsoft.com/office/powerpoint/2010/main" xmlns="" val="1148311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264212"/>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0000"/>
            </a:solidFill>
            <a:prstDash val="solid"/>
            <a:round/>
          </a:ln>
        </p:spPr>
        <p:txBody>
          <a:bodyPr vert="horz" wrap="none" lIns="81571" tIns="42418" rIns="81571" bIns="42418" anchor="ctr" anchorCtr="0" compatLnSpc="0"/>
          <a:lstStyle/>
          <a:p>
            <a:pPr hangingPunct="0"/>
            <a:endParaRPr lang="en-US" sz="1600">
              <a:latin typeface="Liberation Serif" pitchFamily="18"/>
              <a:ea typeface="DejaVu LGC Sans" pitchFamily="2"/>
              <a:cs typeface="DejaVu LGC Sans" pitchFamily="2"/>
            </a:endParaRPr>
          </a:p>
        </p:txBody>
      </p:sp>
      <p:sp>
        <p:nvSpPr>
          <p:cNvPr id="3" name="Freeform 2"/>
          <p:cNvSpPr/>
          <p:nvPr/>
        </p:nvSpPr>
        <p:spPr>
          <a:xfrm>
            <a:off x="341573" y="315933"/>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63300" rIns="81571" bIns="40786" anchor="t" anchorCtr="0" compatLnSpc="0"/>
          <a:lstStyle/>
          <a:p>
            <a:pPr hangingPunct="0">
              <a:lnSpc>
                <a:spcPct val="93000"/>
              </a:lnSpc>
            </a:pPr>
            <a:r>
              <a:rPr lang="en-US" sz="2500" dirty="0">
                <a:solidFill>
                  <a:srgbClr val="FFFFFF"/>
                </a:solidFill>
                <a:latin typeface="Arial" pitchFamily="34"/>
                <a:ea typeface="DejaVu LGC Sans" pitchFamily="2"/>
                <a:cs typeface="DejaVu LGC Sans" pitchFamily="2"/>
              </a:rPr>
              <a:t>Add a Coincidence </a:t>
            </a:r>
            <a:r>
              <a:rPr lang="en-US" sz="2500" dirty="0" err="1">
                <a:solidFill>
                  <a:srgbClr val="FFFFFF"/>
                </a:solidFill>
                <a:latin typeface="Arial" pitchFamily="34"/>
                <a:ea typeface="DejaVu LGC Sans" pitchFamily="2"/>
                <a:cs typeface="DejaVu LGC Sans" pitchFamily="2"/>
              </a:rPr>
              <a:t>HPGe</a:t>
            </a:r>
            <a:r>
              <a:rPr lang="en-US" sz="2500" dirty="0">
                <a:solidFill>
                  <a:srgbClr val="FFFFFF"/>
                </a:solidFill>
                <a:latin typeface="Arial" pitchFamily="34"/>
                <a:ea typeface="DejaVu LGC Sans" pitchFamily="2"/>
                <a:cs typeface="DejaVu LGC Sans" pitchFamily="2"/>
              </a:rPr>
              <a:t> array: BAGEL</a:t>
            </a:r>
          </a:p>
        </p:txBody>
      </p:sp>
      <p:pic>
        <p:nvPicPr>
          <p:cNvPr id="4" name="Picture 3"/>
          <p:cNvPicPr>
            <a:picLocks noChangeAspect="1"/>
          </p:cNvPicPr>
          <p:nvPr/>
        </p:nvPicPr>
        <p:blipFill>
          <a:blip r:embed="rId3" cstate="print">
            <a:lum/>
            <a:alphaModFix/>
          </a:blip>
          <a:srcRect/>
          <a:stretch>
            <a:fillRect/>
          </a:stretch>
        </p:blipFill>
        <p:spPr>
          <a:xfrm>
            <a:off x="0" y="1634560"/>
            <a:ext cx="5192164" cy="5011454"/>
          </a:xfrm>
          <a:prstGeom prst="rect">
            <a:avLst/>
          </a:prstGeom>
          <a:noFill/>
          <a:ln>
            <a:noFill/>
          </a:ln>
        </p:spPr>
      </p:pic>
      <p:pic>
        <p:nvPicPr>
          <p:cNvPr id="6" name="Picture 5"/>
          <p:cNvPicPr>
            <a:picLocks noChangeAspect="1"/>
          </p:cNvPicPr>
          <p:nvPr/>
        </p:nvPicPr>
        <p:blipFill>
          <a:blip r:embed="rId4" cstate="print">
            <a:lum/>
            <a:alphaModFix/>
          </a:blip>
          <a:srcRect/>
          <a:stretch>
            <a:fillRect/>
          </a:stretch>
        </p:blipFill>
        <p:spPr>
          <a:xfrm>
            <a:off x="166055" y="6053136"/>
            <a:ext cx="1957681" cy="686566"/>
          </a:xfrm>
          <a:prstGeom prst="rect">
            <a:avLst/>
          </a:prstGeom>
          <a:noFill/>
          <a:ln>
            <a:noFill/>
          </a:ln>
        </p:spPr>
      </p:pic>
      <p:sp>
        <p:nvSpPr>
          <p:cNvPr id="7" name="TextBox 6"/>
          <p:cNvSpPr txBox="1"/>
          <p:nvPr/>
        </p:nvSpPr>
        <p:spPr>
          <a:xfrm>
            <a:off x="1036809" y="1134883"/>
            <a:ext cx="4976639" cy="314502"/>
          </a:xfrm>
          <a:prstGeom prst="rect">
            <a:avLst/>
          </a:prstGeom>
          <a:noFill/>
          <a:ln>
            <a:noFill/>
          </a:ln>
        </p:spPr>
        <p:txBody>
          <a:bodyPr vert="horz" wrap="none" lIns="81571" tIns="40786" rIns="81571" bIns="40786" compatLnSpc="0"/>
          <a:lstStyle/>
          <a:p>
            <a:pPr hangingPunct="0"/>
            <a:r>
              <a:rPr lang="en-US" sz="1500">
                <a:solidFill>
                  <a:srgbClr val="6666FF"/>
                </a:solidFill>
                <a:latin typeface="Liberation Sans" pitchFamily="32"/>
                <a:ea typeface="Liberation Sans" pitchFamily="32"/>
                <a:cs typeface="Liberation Sans" pitchFamily="32"/>
              </a:rPr>
              <a:t>Beautiful Array of GErmaniums for L-value determination</a:t>
            </a:r>
          </a:p>
        </p:txBody>
      </p:sp>
      <p:pic>
        <p:nvPicPr>
          <p:cNvPr id="8" name="Picture 7"/>
          <p:cNvPicPr>
            <a:picLocks noChangeAspect="1"/>
          </p:cNvPicPr>
          <p:nvPr/>
        </p:nvPicPr>
        <p:blipFill>
          <a:blip r:embed="rId5" cstate="print">
            <a:lum/>
            <a:alphaModFix/>
          </a:blip>
          <a:srcRect/>
          <a:stretch>
            <a:fillRect/>
          </a:stretch>
        </p:blipFill>
        <p:spPr>
          <a:xfrm>
            <a:off x="5620599" y="1726984"/>
            <a:ext cx="3265512" cy="3043450"/>
          </a:xfrm>
          <a:prstGeom prst="rect">
            <a:avLst/>
          </a:prstGeom>
          <a:noFill/>
          <a:ln>
            <a:noFill/>
          </a:ln>
        </p:spPr>
      </p:pic>
      <p:sp>
        <p:nvSpPr>
          <p:cNvPr id="9" name="Straight Connector 8"/>
          <p:cNvSpPr/>
          <p:nvPr/>
        </p:nvSpPr>
        <p:spPr>
          <a:xfrm flipH="1">
            <a:off x="5674480" y="3276632"/>
            <a:ext cx="3317760" cy="0"/>
          </a:xfrm>
          <a:prstGeom prst="line">
            <a:avLst/>
          </a:prstGeom>
          <a:noFill/>
          <a:ln w="36000">
            <a:solidFill>
              <a:srgbClr val="FF3333"/>
            </a:solidFill>
            <a:prstDash val="solid"/>
            <a:tailEnd type="arrow"/>
          </a:ln>
        </p:spPr>
        <p:txBody>
          <a:bodyPr vert="horz" wrap="none" lIns="97887" tIns="57100" rIns="97887" bIns="57100" anchor="ctr" anchorCtr="1" compatLnSpc="0"/>
          <a:lstStyle/>
          <a:p>
            <a:pPr hangingPunct="0"/>
            <a:endParaRPr lang="en-US" sz="1600">
              <a:latin typeface="Liberation Serif" pitchFamily="18"/>
              <a:ea typeface="DejaVu LGC Sans" pitchFamily="2"/>
              <a:cs typeface="DejaVu LGC Sans" pitchFamily="2"/>
            </a:endParaRPr>
          </a:p>
        </p:txBody>
      </p:sp>
    </p:spTree>
    <p:extLst>
      <p:ext uri="{BB962C8B-B14F-4D97-AF65-F5344CB8AC3E}">
        <p14:creationId xmlns:p14="http://schemas.microsoft.com/office/powerpoint/2010/main" xmlns="" val="20414757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lum/>
            <a:alphaModFix/>
          </a:blip>
          <a:srcRect/>
          <a:stretch>
            <a:fillRect/>
          </a:stretch>
        </p:blipFill>
        <p:spPr>
          <a:xfrm>
            <a:off x="2759357" y="4370045"/>
            <a:ext cx="4181488" cy="2488255"/>
          </a:xfrm>
          <a:prstGeom prst="rect">
            <a:avLst/>
          </a:prstGeom>
          <a:noFill/>
          <a:ln>
            <a:noFill/>
          </a:ln>
        </p:spPr>
      </p:pic>
      <p:sp>
        <p:nvSpPr>
          <p:cNvPr id="4" name="Freeform 3"/>
          <p:cNvSpPr/>
          <p:nvPr/>
        </p:nvSpPr>
        <p:spPr>
          <a:xfrm>
            <a:off x="0" y="264212"/>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0000"/>
            </a:solidFill>
            <a:prstDash val="solid"/>
            <a:round/>
          </a:ln>
        </p:spPr>
        <p:txBody>
          <a:bodyPr vert="horz" wrap="none" lIns="81571" tIns="42418" rIns="81571" bIns="42418" anchor="ctr" anchorCtr="0" compatLnSpc="0"/>
          <a:lstStyle/>
          <a:p>
            <a:pPr hangingPunct="0"/>
            <a:endParaRPr lang="en-US" sz="1600">
              <a:latin typeface="Liberation Serif" pitchFamily="18"/>
              <a:ea typeface="DejaVu LGC Sans" pitchFamily="2"/>
              <a:cs typeface="DejaVu LGC Sans" pitchFamily="2"/>
            </a:endParaRPr>
          </a:p>
        </p:txBody>
      </p:sp>
      <p:sp>
        <p:nvSpPr>
          <p:cNvPr id="5" name="Freeform 4"/>
          <p:cNvSpPr/>
          <p:nvPr/>
        </p:nvSpPr>
        <p:spPr>
          <a:xfrm>
            <a:off x="323528" y="341122"/>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63300" rIns="81571" bIns="40786" anchor="t" anchorCtr="0" compatLnSpc="0"/>
          <a:lstStyle/>
          <a:p>
            <a:pPr hangingPunct="0">
              <a:lnSpc>
                <a:spcPct val="93000"/>
              </a:lnSpc>
            </a:pPr>
            <a:r>
              <a:rPr lang="en-US" sz="2500" dirty="0">
                <a:solidFill>
                  <a:srgbClr val="FFFFFF"/>
                </a:solidFill>
                <a:latin typeface="Arial" pitchFamily="34"/>
                <a:ea typeface="DejaVu LGC Sans" pitchFamily="2"/>
                <a:cs typeface="DejaVu LGC Sans" pitchFamily="2"/>
              </a:rPr>
              <a:t>BAGEL array: soon to be </a:t>
            </a:r>
            <a:r>
              <a:rPr lang="en-US" sz="2500" dirty="0" smtClean="0">
                <a:solidFill>
                  <a:srgbClr val="FFFFFF"/>
                </a:solidFill>
                <a:latin typeface="Arial" pitchFamily="34"/>
                <a:ea typeface="DejaVu LGC Sans" pitchFamily="2"/>
                <a:cs typeface="DejaVu LGC Sans" pitchFamily="2"/>
              </a:rPr>
              <a:t>assembled</a:t>
            </a:r>
            <a:endParaRPr lang="en-US" sz="2500" dirty="0">
              <a:solidFill>
                <a:srgbClr val="FFFFFF"/>
              </a:solidFill>
              <a:latin typeface="Arial" pitchFamily="34"/>
              <a:ea typeface="DejaVu LGC Sans" pitchFamily="2"/>
              <a:cs typeface="DejaVu LGC Sans" pitchFamily="2"/>
            </a:endParaRPr>
          </a:p>
        </p:txBody>
      </p:sp>
      <p:pic>
        <p:nvPicPr>
          <p:cNvPr id="8" name="Picture 7"/>
          <p:cNvPicPr>
            <a:picLocks noChangeAspect="1"/>
          </p:cNvPicPr>
          <p:nvPr/>
        </p:nvPicPr>
        <p:blipFill>
          <a:blip r:embed="rId4" cstate="print">
            <a:lum/>
            <a:alphaModFix/>
          </a:blip>
          <a:srcRect/>
          <a:stretch>
            <a:fillRect/>
          </a:stretch>
        </p:blipFill>
        <p:spPr>
          <a:xfrm>
            <a:off x="6304073" y="1032341"/>
            <a:ext cx="2612409" cy="4359589"/>
          </a:xfrm>
          <a:prstGeom prst="rect">
            <a:avLst/>
          </a:prstGeom>
          <a:noFill/>
          <a:ln>
            <a:noFill/>
          </a:ln>
        </p:spPr>
      </p:pic>
      <p:sp>
        <p:nvSpPr>
          <p:cNvPr id="6" name="TextBox 5"/>
          <p:cNvSpPr txBox="1"/>
          <p:nvPr/>
        </p:nvSpPr>
        <p:spPr>
          <a:xfrm>
            <a:off x="4716016" y="1268760"/>
            <a:ext cx="2368845" cy="646331"/>
          </a:xfrm>
          <a:prstGeom prst="rect">
            <a:avLst/>
          </a:prstGeom>
          <a:noFill/>
        </p:spPr>
        <p:txBody>
          <a:bodyPr wrap="square" rtlCol="0">
            <a:spAutoFit/>
          </a:bodyPr>
          <a:lstStyle/>
          <a:p>
            <a:r>
              <a:rPr lang="en-US" b="1" dirty="0" smtClean="0">
                <a:solidFill>
                  <a:srgbClr val="0000FF"/>
                </a:solidFill>
              </a:rPr>
              <a:t>Assembly start February 2016</a:t>
            </a:r>
            <a:endParaRPr lang="en-US" b="1" dirty="0">
              <a:solidFill>
                <a:srgbClr val="0000FF"/>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2000109"/>
            <a:ext cx="4572000" cy="2571750"/>
          </a:xfrm>
          <a:prstGeom prst="rect">
            <a:avLst/>
          </a:prstGeom>
        </p:spPr>
      </p:pic>
    </p:spTree>
    <p:extLst>
      <p:ext uri="{BB962C8B-B14F-4D97-AF65-F5344CB8AC3E}">
        <p14:creationId xmlns:p14="http://schemas.microsoft.com/office/powerpoint/2010/main" xmlns="" val="578462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153" y="1"/>
            <a:ext cx="5843188" cy="5843188"/>
          </a:xfrm>
          <a:prstGeom prst="rect">
            <a:avLst/>
          </a:prstGeom>
          <a:solidFill>
            <a:schemeClr val="bg1">
              <a:alpha val="0"/>
            </a:schemeClr>
          </a:solidFill>
          <a:ln>
            <a:noFill/>
          </a:ln>
        </p:spPr>
      </p:pic>
      <p:sp>
        <p:nvSpPr>
          <p:cNvPr id="6" name="Freeform 5"/>
          <p:cNvSpPr/>
          <p:nvPr/>
        </p:nvSpPr>
        <p:spPr>
          <a:xfrm>
            <a:off x="0" y="264212"/>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0000"/>
            </a:solidFill>
            <a:prstDash val="solid"/>
            <a:round/>
          </a:ln>
        </p:spPr>
        <p:txBody>
          <a:bodyPr vert="horz" wrap="none" lIns="81571" tIns="42418" rIns="81571" bIns="42418" anchor="ctr" anchorCtr="0" compatLnSpc="0"/>
          <a:lstStyle/>
          <a:p>
            <a:pPr hangingPunct="0"/>
            <a:endParaRPr lang="en-US" sz="1600">
              <a:latin typeface="Liberation Serif" pitchFamily="18"/>
              <a:ea typeface="DejaVu LGC Sans" pitchFamily="2"/>
              <a:cs typeface="DejaVu LGC Sans" pitchFamily="2"/>
            </a:endParaRPr>
          </a:p>
        </p:txBody>
      </p:sp>
      <p:sp>
        <p:nvSpPr>
          <p:cNvPr id="4" name="TextBox 3"/>
          <p:cNvSpPr txBox="1"/>
          <p:nvPr/>
        </p:nvSpPr>
        <p:spPr>
          <a:xfrm>
            <a:off x="539552" y="332656"/>
            <a:ext cx="7056784" cy="461665"/>
          </a:xfrm>
          <a:prstGeom prst="rect">
            <a:avLst/>
          </a:prstGeom>
          <a:noFill/>
        </p:spPr>
        <p:txBody>
          <a:bodyPr wrap="square" lIns="91360" tIns="45682" rIns="91360" bIns="45682" rtlCol="0">
            <a:spAutoFit/>
          </a:bodyPr>
          <a:lstStyle/>
          <a:p>
            <a:r>
              <a:rPr lang="en-US" sz="2400" dirty="0">
                <a:solidFill>
                  <a:schemeClr val="bg1"/>
                </a:solidFill>
                <a:latin typeface="Arial" panose="020B0604020202020204" pitchFamily="34" charset="0"/>
                <a:cs typeface="Arial" panose="020B0604020202020204" pitchFamily="34" charset="0"/>
              </a:rPr>
              <a:t>GATEAU – Gaseous Active-</a:t>
            </a:r>
            <a:r>
              <a:rPr lang="en-US" sz="2400" dirty="0" err="1">
                <a:solidFill>
                  <a:schemeClr val="bg1"/>
                </a:solidFill>
                <a:latin typeface="Arial" panose="020B0604020202020204" pitchFamily="34" charset="0"/>
                <a:cs typeface="Arial" panose="020B0604020202020204" pitchFamily="34" charset="0"/>
              </a:rPr>
              <a:t>TargEt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Ancilliary</a:t>
            </a:r>
            <a:r>
              <a:rPr lang="en-US" sz="2400" dirty="0">
                <a:solidFill>
                  <a:schemeClr val="bg1"/>
                </a:solidFill>
                <a:latin typeface="Arial" panose="020B0604020202020204" pitchFamily="34" charset="0"/>
                <a:cs typeface="Arial" panose="020B0604020202020204" pitchFamily="34" charset="0"/>
              </a:rPr>
              <a:t> Unit</a:t>
            </a:r>
            <a:r>
              <a:rPr lang="en-US" dirty="0" smtClean="0">
                <a:solidFill>
                  <a:schemeClr val="bg1"/>
                </a:solidFill>
              </a:rPr>
              <a:t> </a:t>
            </a:r>
            <a:endParaRPr lang="en-US" dirty="0">
              <a:solidFill>
                <a:schemeClr val="bg1"/>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53640" y="1124746"/>
            <a:ext cx="4193674" cy="4379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9811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878" y="1412776"/>
            <a:ext cx="8229600" cy="4525963"/>
          </a:xfrm>
        </p:spPr>
        <p:txBody>
          <a:bodyPr>
            <a:normAutofit fontScale="92500" lnSpcReduction="10000"/>
          </a:bodyPr>
          <a:lstStyle/>
          <a:p>
            <a:r>
              <a:rPr lang="en-US" dirty="0" smtClean="0"/>
              <a:t>Y Fujita, H </a:t>
            </a:r>
            <a:r>
              <a:rPr lang="en-US" dirty="0"/>
              <a:t>F</a:t>
            </a:r>
            <a:r>
              <a:rPr lang="en-US" dirty="0" smtClean="0"/>
              <a:t>ujita, K </a:t>
            </a:r>
            <a:r>
              <a:rPr lang="en-US" dirty="0" err="1" smtClean="0"/>
              <a:t>Hatanaka</a:t>
            </a:r>
            <a:r>
              <a:rPr lang="en-US" dirty="0" smtClean="0"/>
              <a:t>, A </a:t>
            </a:r>
            <a:r>
              <a:rPr lang="en-US" dirty="0" err="1" smtClean="0"/>
              <a:t>Tamii</a:t>
            </a:r>
            <a:endParaRPr lang="en-US" dirty="0" smtClean="0"/>
          </a:p>
          <a:p>
            <a:r>
              <a:rPr lang="en-US" dirty="0" smtClean="0"/>
              <a:t>A Richter, P von Neumann-</a:t>
            </a:r>
            <a:r>
              <a:rPr lang="en-US" dirty="0" err="1" smtClean="0"/>
              <a:t>Cosel</a:t>
            </a:r>
            <a:endParaRPr lang="en-US" dirty="0" smtClean="0"/>
          </a:p>
          <a:p>
            <a:r>
              <a:rPr lang="en-US" dirty="0" smtClean="0"/>
              <a:t>J Carter, E </a:t>
            </a:r>
            <a:r>
              <a:rPr lang="en-US" dirty="0" err="1" smtClean="0"/>
              <a:t>Sideras</a:t>
            </a:r>
            <a:r>
              <a:rPr lang="en-US" dirty="0" smtClean="0"/>
              <a:t>-Haddad, I Usman</a:t>
            </a:r>
          </a:p>
          <a:p>
            <a:r>
              <a:rPr lang="en-US" dirty="0" smtClean="0"/>
              <a:t>G Berg</a:t>
            </a:r>
          </a:p>
          <a:p>
            <a:r>
              <a:rPr lang="en-US" dirty="0" smtClean="0"/>
              <a:t>P </a:t>
            </a:r>
            <a:r>
              <a:rPr lang="en-US" dirty="0" err="1" smtClean="0"/>
              <a:t>Papka</a:t>
            </a:r>
            <a:r>
              <a:rPr lang="en-US" dirty="0" smtClean="0"/>
              <a:t>                 R </a:t>
            </a:r>
            <a:r>
              <a:rPr lang="en-US" dirty="0" err="1" smtClean="0"/>
              <a:t>Fearick</a:t>
            </a:r>
            <a:endParaRPr lang="en-US" dirty="0" smtClean="0"/>
          </a:p>
          <a:p>
            <a:r>
              <a:rPr lang="en-US" dirty="0" smtClean="0"/>
              <a:t>R </a:t>
            </a:r>
            <a:r>
              <a:rPr lang="en-US" dirty="0" err="1" smtClean="0"/>
              <a:t>Neveling</a:t>
            </a:r>
            <a:r>
              <a:rPr lang="en-US" dirty="0" smtClean="0"/>
              <a:t>, G Steyn, S </a:t>
            </a:r>
            <a:r>
              <a:rPr lang="en-US" dirty="0" err="1" smtClean="0"/>
              <a:t>Frötsch</a:t>
            </a:r>
            <a:r>
              <a:rPr lang="en-US" dirty="0" smtClean="0"/>
              <a:t>, L </a:t>
            </a:r>
            <a:r>
              <a:rPr lang="en-US" dirty="0" err="1" smtClean="0"/>
              <a:t>Conradie</a:t>
            </a:r>
            <a:r>
              <a:rPr lang="en-US" dirty="0" smtClean="0"/>
              <a:t>,             D </a:t>
            </a:r>
            <a:r>
              <a:rPr lang="en-US" dirty="0" err="1" smtClean="0"/>
              <a:t>Fourie</a:t>
            </a:r>
            <a:endParaRPr lang="en-US" dirty="0" smtClean="0"/>
          </a:p>
          <a:p>
            <a:r>
              <a:rPr lang="en-US" dirty="0" smtClean="0"/>
              <a:t>Deutsche </a:t>
            </a:r>
            <a:r>
              <a:rPr lang="en-US" dirty="0" err="1" smtClean="0"/>
              <a:t>Forschungsgemeinschaft</a:t>
            </a:r>
            <a:r>
              <a:rPr lang="en-US" dirty="0" smtClean="0"/>
              <a:t> </a:t>
            </a:r>
          </a:p>
          <a:p>
            <a:r>
              <a:rPr lang="en-US" dirty="0" smtClean="0"/>
              <a:t>National Research Foundation</a:t>
            </a:r>
            <a:endParaRPr lang="en-US" dirty="0"/>
          </a:p>
        </p:txBody>
      </p:sp>
      <p:pic>
        <p:nvPicPr>
          <p:cNvPr id="5" name="Picture 4"/>
          <p:cNvPicPr>
            <a:picLocks noChangeAspect="1"/>
          </p:cNvPicPr>
          <p:nvPr/>
        </p:nvPicPr>
        <p:blipFill>
          <a:blip r:embed="rId2" cstate="print">
            <a:lum/>
            <a:alphaModFix/>
          </a:blip>
          <a:srcRect/>
          <a:stretch>
            <a:fillRect/>
          </a:stretch>
        </p:blipFill>
        <p:spPr>
          <a:xfrm>
            <a:off x="6462945" y="1848737"/>
            <a:ext cx="1402375" cy="637510"/>
          </a:xfrm>
          <a:prstGeom prst="rect">
            <a:avLst/>
          </a:prstGeom>
          <a:noFill/>
          <a:ln>
            <a:noFill/>
          </a:ln>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68739" y="2480991"/>
            <a:ext cx="522171" cy="560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8064" y="3356992"/>
            <a:ext cx="679304" cy="576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79408" y="4437112"/>
            <a:ext cx="1109985" cy="4375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12158" y="5373216"/>
            <a:ext cx="1478744" cy="4813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64592" y="4822356"/>
            <a:ext cx="1264097" cy="503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488620"/>
            <a:ext cx="785177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80891" y="523682"/>
            <a:ext cx="5923948" cy="584775"/>
          </a:xfrm>
          <a:prstGeom prst="rect">
            <a:avLst/>
          </a:prstGeom>
          <a:noFill/>
        </p:spPr>
        <p:txBody>
          <a:bodyPr wrap="square" lIns="91360" tIns="45682" rIns="91360" bIns="45682" rtlCol="0">
            <a:spAutoFit/>
          </a:bodyPr>
          <a:lstStyle/>
          <a:p>
            <a:r>
              <a:rPr lang="en-US" sz="3200" dirty="0">
                <a:solidFill>
                  <a:schemeClr val="bg1"/>
                </a:solidFill>
              </a:rPr>
              <a:t>Contributors and support</a:t>
            </a:r>
          </a:p>
        </p:txBody>
      </p:sp>
      <p:pic>
        <p:nvPicPr>
          <p:cNvPr id="4"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296641" y="1412776"/>
            <a:ext cx="1652622" cy="5466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2"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83768" y="3429000"/>
            <a:ext cx="598255" cy="6080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12" descr="1_university_mark.jpg"/>
          <p:cNvPicPr>
            <a:picLocks noChangeAspect="1"/>
          </p:cNvPicPr>
          <p:nvPr/>
        </p:nvPicPr>
        <p:blipFill>
          <a:blip r:embed="rId11" cstate="print"/>
          <a:stretch>
            <a:fillRect/>
          </a:stretch>
        </p:blipFill>
        <p:spPr>
          <a:xfrm>
            <a:off x="2051720" y="2996952"/>
            <a:ext cx="1478280" cy="434340"/>
          </a:xfrm>
          <a:prstGeom prst="rect">
            <a:avLst/>
          </a:prstGeom>
        </p:spPr>
      </p:pic>
    </p:spTree>
    <p:extLst>
      <p:ext uri="{BB962C8B-B14F-4D97-AF65-F5344CB8AC3E}">
        <p14:creationId xmlns:p14="http://schemas.microsoft.com/office/powerpoint/2010/main" xmlns="" val="200481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4525963"/>
          </a:xfrm>
        </p:spPr>
        <p:txBody>
          <a:bodyPr/>
          <a:lstStyle/>
          <a:p>
            <a:r>
              <a:rPr lang="en-US" dirty="0" smtClean="0"/>
              <a:t>P </a:t>
            </a:r>
            <a:r>
              <a:rPr lang="en-US" dirty="0" err="1" smtClean="0"/>
              <a:t>Adsley</a:t>
            </a:r>
            <a:r>
              <a:rPr lang="en-US" dirty="0" smtClean="0"/>
              <a:t> – </a:t>
            </a:r>
            <a:r>
              <a:rPr lang="en-US" dirty="0" err="1" smtClean="0"/>
              <a:t>Stell</a:t>
            </a:r>
            <a:r>
              <a:rPr lang="en-US" dirty="0" smtClean="0"/>
              <a:t>. Univ. &amp; </a:t>
            </a:r>
            <a:r>
              <a:rPr lang="en-US" dirty="0" err="1" smtClean="0"/>
              <a:t>iTL</a:t>
            </a:r>
            <a:endParaRPr lang="en-US" dirty="0" smtClean="0"/>
          </a:p>
          <a:p>
            <a:r>
              <a:rPr lang="en-US" dirty="0" smtClean="0"/>
              <a:t>L </a:t>
            </a:r>
            <a:r>
              <a:rPr lang="en-US" dirty="0" err="1" smtClean="0"/>
              <a:t>Pellegri</a:t>
            </a:r>
            <a:r>
              <a:rPr lang="en-US" dirty="0"/>
              <a:t> </a:t>
            </a:r>
            <a:r>
              <a:rPr lang="en-US" dirty="0" smtClean="0"/>
              <a:t>– Wits Univ</a:t>
            </a:r>
            <a:r>
              <a:rPr lang="en-US" dirty="0"/>
              <a:t>. &amp; </a:t>
            </a:r>
            <a:r>
              <a:rPr lang="en-US" dirty="0" err="1"/>
              <a:t>iTL</a:t>
            </a:r>
            <a:endParaRPr lang="en-US" dirty="0"/>
          </a:p>
          <a:p>
            <a:r>
              <a:rPr lang="en-US" dirty="0" smtClean="0"/>
              <a:t>D Marin-</a:t>
            </a:r>
            <a:r>
              <a:rPr lang="en-US" dirty="0" err="1" smtClean="0"/>
              <a:t>Lambarri</a:t>
            </a:r>
            <a:r>
              <a:rPr lang="en-US" dirty="0" smtClean="0"/>
              <a:t>  </a:t>
            </a:r>
            <a:r>
              <a:rPr lang="en-US" dirty="0"/>
              <a:t>– Univ. West. Cape &amp; </a:t>
            </a:r>
            <a:r>
              <a:rPr lang="en-US" dirty="0" err="1" smtClean="0"/>
              <a:t>iTL</a:t>
            </a:r>
            <a:endParaRPr lang="en-US" dirty="0" smtClean="0"/>
          </a:p>
          <a:p>
            <a:r>
              <a:rPr lang="en-US" dirty="0" smtClean="0"/>
              <a:t>V </a:t>
            </a:r>
            <a:r>
              <a:rPr lang="en-US" dirty="0" err="1" smtClean="0"/>
              <a:t>Pesudo</a:t>
            </a:r>
            <a:r>
              <a:rPr lang="en-US" dirty="0"/>
              <a:t> – Univ</a:t>
            </a:r>
            <a:r>
              <a:rPr lang="en-US" dirty="0" smtClean="0"/>
              <a:t>. West. Cape &amp; </a:t>
            </a:r>
            <a:r>
              <a:rPr lang="en-US" dirty="0" err="1" smtClean="0"/>
              <a:t>iTL</a:t>
            </a:r>
            <a:endParaRPr lang="en-US" dirty="0" smtClean="0"/>
          </a:p>
          <a:p>
            <a:pPr marL="0" indent="0">
              <a:buNone/>
            </a:pP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23833"/>
            <a:ext cx="785177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971600" y="397801"/>
            <a:ext cx="5976664" cy="461665"/>
          </a:xfrm>
          <a:prstGeom prst="rect">
            <a:avLst/>
          </a:prstGeom>
          <a:noFill/>
        </p:spPr>
        <p:txBody>
          <a:bodyPr wrap="square" lIns="91360" tIns="45682" rIns="91360" bIns="45682" rtlCol="0">
            <a:spAutoFit/>
          </a:bodyPr>
          <a:lstStyle/>
          <a:p>
            <a:r>
              <a:rPr lang="en-US" sz="2400" dirty="0">
                <a:solidFill>
                  <a:schemeClr val="bg1"/>
                </a:solidFill>
                <a:latin typeface="Arial" panose="020B0604020202020204" pitchFamily="34" charset="0"/>
                <a:cs typeface="Arial" panose="020B0604020202020204" pitchFamily="34" charset="0"/>
              </a:rPr>
              <a:t>New Post Docs</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3298867"/>
            <a:ext cx="785177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988396" y="3419001"/>
            <a:ext cx="3600400" cy="461665"/>
          </a:xfrm>
          <a:prstGeom prst="rect">
            <a:avLst/>
          </a:prstGeom>
          <a:noFill/>
        </p:spPr>
        <p:txBody>
          <a:bodyPr wrap="square" rtlCol="0">
            <a:spAutoFit/>
          </a:bodyPr>
          <a:lstStyle/>
          <a:p>
            <a:r>
              <a:rPr lang="en-US" sz="2400" dirty="0" smtClean="0">
                <a:solidFill>
                  <a:schemeClr val="bg1"/>
                </a:solidFill>
              </a:rPr>
              <a:t>Students MSc work </a:t>
            </a:r>
            <a:endParaRPr lang="en-US" sz="2400" dirty="0">
              <a:solidFill>
                <a:schemeClr val="bg1"/>
              </a:solidFill>
            </a:endParaRPr>
          </a:p>
        </p:txBody>
      </p:sp>
      <p:sp>
        <p:nvSpPr>
          <p:cNvPr id="7" name="TextBox 6"/>
          <p:cNvSpPr txBox="1"/>
          <p:nvPr/>
        </p:nvSpPr>
        <p:spPr>
          <a:xfrm>
            <a:off x="683567" y="4077072"/>
            <a:ext cx="6542745" cy="646331"/>
          </a:xfrm>
          <a:prstGeom prst="rect">
            <a:avLst/>
          </a:prstGeom>
          <a:noFill/>
        </p:spPr>
        <p:txBody>
          <a:bodyPr wrap="square" rtlCol="0">
            <a:spAutoFit/>
          </a:bodyPr>
          <a:lstStyle/>
          <a:p>
            <a:r>
              <a:rPr lang="en-US" baseline="30000" dirty="0" smtClean="0"/>
              <a:t>16</a:t>
            </a:r>
            <a:r>
              <a:rPr lang="en-US" dirty="0" smtClean="0"/>
              <a:t>O – KCW </a:t>
            </a:r>
            <a:r>
              <a:rPr lang="en-US" dirty="0" smtClean="0"/>
              <a:t>Li – Univ. Stellenbosch</a:t>
            </a:r>
            <a:endParaRPr lang="en-US" dirty="0" smtClean="0"/>
          </a:p>
          <a:p>
            <a:r>
              <a:rPr lang="en-US" dirty="0"/>
              <a:t>GATEAU  </a:t>
            </a:r>
            <a:r>
              <a:rPr lang="en-US" dirty="0" smtClean="0"/>
              <a:t>– JW </a:t>
            </a:r>
            <a:r>
              <a:rPr lang="en-US" dirty="0" err="1" smtClean="0"/>
              <a:t>Brümmer</a:t>
            </a:r>
            <a:r>
              <a:rPr lang="en-US" dirty="0" smtClean="0"/>
              <a:t> – Univ. Stellenbosch</a:t>
            </a:r>
            <a:endParaRPr lang="en-US" dirty="0"/>
          </a:p>
        </p:txBody>
      </p:sp>
    </p:spTree>
    <p:extLst>
      <p:ext uri="{BB962C8B-B14F-4D97-AF65-F5344CB8AC3E}">
        <p14:creationId xmlns:p14="http://schemas.microsoft.com/office/powerpoint/2010/main" xmlns="" val="4904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descr="F:\Black long stick\stick0310\stick0110\New Folder (3)\Helderberg Mountains 0n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7" y="5482825"/>
            <a:ext cx="5541963" cy="160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8" name="Picture 4" descr="F:\stick\BlackstickMar14\Pictures\DSC_02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3845" y="692696"/>
            <a:ext cx="7164288" cy="47634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639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2000" fill="hold"/>
                                        <p:tgtEl>
                                          <p:spTgt spid="16388"/>
                                        </p:tgtEl>
                                        <p:attrNameLst>
                                          <p:attrName>ppt_x</p:attrName>
                                        </p:attrNameLst>
                                      </p:cBhvr>
                                      <p:tavLst>
                                        <p:tav tm="0">
                                          <p:val>
                                            <p:strVal val="#ppt_x"/>
                                          </p:val>
                                        </p:tav>
                                        <p:tav tm="100000">
                                          <p:val>
                                            <p:strVal val="#ppt_x"/>
                                          </p:val>
                                        </p:tav>
                                      </p:tavLst>
                                    </p:anim>
                                    <p:anim calcmode="lin" valueType="num">
                                      <p:cBhvr additive="base">
                                        <p:cTn id="8" dur="20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4241697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4076" y="1600200"/>
            <a:ext cx="3675848"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5886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15144"/>
            <a:ext cx="7851775"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6491" y="188640"/>
            <a:ext cx="8229600" cy="1143000"/>
          </a:xfrm>
        </p:spPr>
        <p:txBody>
          <a:bodyPr>
            <a:normAutofit/>
          </a:bodyPr>
          <a:lstStyle/>
          <a:p>
            <a:pPr algn="l"/>
            <a:r>
              <a:rPr lang="en-US" sz="3200" dirty="0" smtClean="0">
                <a:solidFill>
                  <a:schemeClr val="bg1"/>
                </a:solidFill>
              </a:rPr>
              <a:t>  Work commences with Japanese help (2003)</a:t>
            </a:r>
            <a:endParaRPr lang="en-US" sz="3200" dirty="0">
              <a:solidFill>
                <a:schemeClr val="bg1"/>
              </a:solidFill>
            </a:endParaRPr>
          </a:p>
        </p:txBody>
      </p:sp>
      <p:pic>
        <p:nvPicPr>
          <p:cNvPr id="4099" name="Picture 3" descr="F:\fujie\DSCF009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124744"/>
            <a:ext cx="5688632" cy="426647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707904" y="1164626"/>
            <a:ext cx="3091698" cy="369332"/>
          </a:xfrm>
          <a:prstGeom prst="rect">
            <a:avLst/>
          </a:prstGeom>
          <a:noFill/>
        </p:spPr>
        <p:txBody>
          <a:bodyPr wrap="square" rtlCol="0">
            <a:spAutoFit/>
          </a:bodyPr>
          <a:lstStyle/>
          <a:p>
            <a:r>
              <a:rPr lang="en-US" dirty="0" smtClean="0">
                <a:solidFill>
                  <a:schemeClr val="bg1"/>
                </a:solidFill>
              </a:rPr>
              <a:t>Yoshi’s right hand man helps</a:t>
            </a:r>
            <a:endParaRPr lang="en-US" dirty="0">
              <a:solidFill>
                <a:schemeClr val="bg1"/>
              </a:solidFill>
            </a:endParaRPr>
          </a:p>
        </p:txBody>
      </p:sp>
      <p:sp>
        <p:nvSpPr>
          <p:cNvPr id="5" name="TextBox 4"/>
          <p:cNvSpPr txBox="1"/>
          <p:nvPr/>
        </p:nvSpPr>
        <p:spPr>
          <a:xfrm>
            <a:off x="7092280" y="3501008"/>
            <a:ext cx="1728192"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H Fujita </a:t>
            </a:r>
          </a:p>
          <a:p>
            <a:r>
              <a:rPr lang="en-US" sz="2000" dirty="0" smtClean="0">
                <a:latin typeface="Arial" panose="020B0604020202020204" pitchFamily="34" charset="0"/>
                <a:cs typeface="Arial" panose="020B0604020202020204" pitchFamily="34" charset="0"/>
              </a:rPr>
              <a:t>J Carter</a:t>
            </a: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6987679" y="4470876"/>
            <a:ext cx="1728192"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Financing :</a:t>
            </a:r>
          </a:p>
          <a:p>
            <a:r>
              <a:rPr lang="en-US" dirty="0" smtClean="0">
                <a:latin typeface="Arial" panose="020B0604020202020204" pitchFamily="34" charset="0"/>
                <a:cs typeface="Arial" panose="020B0604020202020204" pitchFamily="34" charset="0"/>
              </a:rPr>
              <a:t>TUD (DFG)</a:t>
            </a:r>
          </a:p>
          <a:p>
            <a:r>
              <a:rPr lang="en-US" dirty="0" smtClean="0">
                <a:latin typeface="Arial" panose="020B0604020202020204" pitchFamily="34" charset="0"/>
                <a:cs typeface="Arial" panose="020B0604020202020204" pitchFamily="34" charset="0"/>
              </a:rPr>
              <a:t>Wits (NRF)</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1686184" y="5493319"/>
            <a:ext cx="4891898" cy="369332"/>
          </a:xfrm>
          <a:prstGeom prst="rect">
            <a:avLst/>
          </a:prstGeom>
          <a:noFill/>
        </p:spPr>
        <p:txBody>
          <a:bodyPr wrap="square" rtlCol="0">
            <a:spAutoFit/>
          </a:bodyPr>
          <a:lstStyle/>
          <a:p>
            <a:r>
              <a:rPr lang="en-US" dirty="0" smtClean="0">
                <a:latin typeface="Arial" panose="020B0604020202020204" pitchFamily="34" charset="0"/>
              </a:rPr>
              <a:t>Oct’ 2006 – First beam in new 0˚ beam dump</a:t>
            </a:r>
            <a:endParaRPr lang="en-US" dirty="0">
              <a:latin typeface="Arial" panose="020B0604020202020204" pitchFamily="34" charset="0"/>
            </a:endParaRPr>
          </a:p>
        </p:txBody>
      </p:sp>
      <p:pic>
        <p:nvPicPr>
          <p:cNvPr id="12291" name="Picture 3" descr="F:\Spectrometer\vdc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55776" y="1132597"/>
            <a:ext cx="5678161" cy="42586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560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1+#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29" y="263881"/>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70C0"/>
            </a:solidFill>
            <a:prstDash val="solid"/>
            <a:round/>
          </a:ln>
        </p:spPr>
        <p:txBody>
          <a:bodyPr vert="horz" wrap="none" lIns="81571" tIns="42418" rIns="81571" bIns="42418" anchor="ctr" anchorCtr="0" compatLnSpc="0"/>
          <a:lstStyle/>
          <a:p>
            <a:pPr hangingPunct="0"/>
            <a:endParaRPr lang="en-US" sz="1600">
              <a:solidFill>
                <a:prstClr val="black"/>
              </a:solidFill>
              <a:latin typeface="Liberation Serif" pitchFamily="18"/>
              <a:ea typeface="DejaVu LGC Sans" pitchFamily="2"/>
              <a:cs typeface="DejaVu LGC Sans" pitchFamily="2"/>
            </a:endParaRPr>
          </a:p>
        </p:txBody>
      </p:sp>
      <p:sp>
        <p:nvSpPr>
          <p:cNvPr id="4" name="Freeform 3"/>
          <p:cNvSpPr/>
          <p:nvPr/>
        </p:nvSpPr>
        <p:spPr>
          <a:xfrm>
            <a:off x="155765" y="299152"/>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63300" rIns="81571" bIns="40786" anchor="t" anchorCtr="0" compatLnSpc="0"/>
          <a:lstStyle/>
          <a:p>
            <a:pPr hangingPunct="0">
              <a:lnSpc>
                <a:spcPct val="93000"/>
              </a:lnSpc>
            </a:pPr>
            <a:r>
              <a:rPr lang="en-US" sz="2500">
                <a:solidFill>
                  <a:srgbClr val="FFFFFF"/>
                </a:solidFill>
                <a:latin typeface="Arial" pitchFamily="34"/>
                <a:ea typeface="DejaVu LGC Sans" pitchFamily="2"/>
                <a:cs typeface="DejaVu LGC Sans" pitchFamily="2"/>
              </a:rPr>
              <a:t>The K600 at iThemba LABS</a:t>
            </a:r>
          </a:p>
        </p:txBody>
      </p:sp>
      <p:pic>
        <p:nvPicPr>
          <p:cNvPr id="5" name="Picture 4"/>
          <p:cNvPicPr>
            <a:picLocks noChangeAspect="1"/>
          </p:cNvPicPr>
          <p:nvPr/>
        </p:nvPicPr>
        <p:blipFill>
          <a:blip r:embed="rId3" cstate="print">
            <a:lum/>
            <a:alphaModFix/>
          </a:blip>
          <a:srcRect/>
          <a:stretch>
            <a:fillRect/>
          </a:stretch>
        </p:blipFill>
        <p:spPr>
          <a:xfrm>
            <a:off x="524123" y="1348470"/>
            <a:ext cx="3591409" cy="2878851"/>
          </a:xfrm>
          <a:prstGeom prst="rect">
            <a:avLst/>
          </a:prstGeom>
          <a:noFill/>
          <a:ln>
            <a:noFill/>
          </a:ln>
        </p:spPr>
      </p:pic>
      <p:pic>
        <p:nvPicPr>
          <p:cNvPr id="6" name="Picture 5"/>
          <p:cNvPicPr>
            <a:picLocks noChangeAspect="1"/>
          </p:cNvPicPr>
          <p:nvPr/>
        </p:nvPicPr>
        <p:blipFill>
          <a:blip r:embed="rId4" cstate="print">
            <a:lum/>
            <a:alphaModFix/>
          </a:blip>
          <a:srcRect/>
          <a:stretch>
            <a:fillRect/>
          </a:stretch>
        </p:blipFill>
        <p:spPr>
          <a:xfrm>
            <a:off x="719066" y="4080686"/>
            <a:ext cx="3918288" cy="2589496"/>
          </a:xfrm>
          <a:prstGeom prst="rect">
            <a:avLst/>
          </a:prstGeom>
          <a:noFill/>
          <a:ln>
            <a:noFill/>
          </a:ln>
        </p:spPr>
      </p:pic>
      <p:sp>
        <p:nvSpPr>
          <p:cNvPr id="7" name="Freeform 6"/>
          <p:cNvSpPr/>
          <p:nvPr/>
        </p:nvSpPr>
        <p:spPr>
          <a:xfrm>
            <a:off x="1731048" y="882434"/>
            <a:ext cx="6563352" cy="28898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a:lnSpc>
                <a:spcPct val="120000"/>
              </a:lnSpc>
            </a:pPr>
            <a:r>
              <a:rPr lang="en-GB" sz="1600">
                <a:solidFill>
                  <a:srgbClr val="000000"/>
                </a:solidFill>
                <a:latin typeface="Arial" pitchFamily="34"/>
                <a:ea typeface="DejaVu LGC Sans" pitchFamily="2"/>
                <a:cs typeface="DejaVu LGC Sans" pitchFamily="2"/>
              </a:rPr>
              <a:t>A kinematically corrected QDD magnetic spectrometer for light ions</a:t>
            </a:r>
          </a:p>
        </p:txBody>
      </p:sp>
      <p:sp>
        <p:nvSpPr>
          <p:cNvPr id="8" name="Freeform 7"/>
          <p:cNvSpPr/>
          <p:nvPr/>
        </p:nvSpPr>
        <p:spPr>
          <a:xfrm>
            <a:off x="4800954" y="4005067"/>
            <a:ext cx="4049235" cy="19114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algn="ctr">
              <a:lnSpc>
                <a:spcPct val="120000"/>
              </a:lnSpc>
            </a:pPr>
            <a:r>
              <a:rPr lang="en-GB" sz="1500" b="1" dirty="0">
                <a:solidFill>
                  <a:srgbClr val="000000"/>
                </a:solidFill>
                <a:latin typeface="Arial" pitchFamily="34"/>
                <a:ea typeface="OpenSymbol" pitchFamily="2"/>
                <a:cs typeface="OpenSymbol" pitchFamily="2"/>
              </a:rPr>
              <a:t>Zero degree measurements </a:t>
            </a:r>
            <a:r>
              <a:rPr lang="en-GB" sz="1500" b="1" dirty="0">
                <a:solidFill>
                  <a:srgbClr val="000000"/>
                </a:solidFill>
                <a:latin typeface="Arial" pitchFamily="34"/>
                <a:ea typeface="StarSymbol" pitchFamily="2"/>
                <a:cs typeface="StarSymbol" pitchFamily="2"/>
              </a:rPr>
              <a:t>(</a:t>
            </a:r>
            <a:r>
              <a:rPr lang="en-GB" sz="1500" b="1" dirty="0" err="1">
                <a:solidFill>
                  <a:srgbClr val="000000"/>
                </a:solidFill>
                <a:latin typeface="StarSymbol" pitchFamily="2"/>
                <a:ea typeface="StarSymbol" pitchFamily="2"/>
                <a:cs typeface="StarSymbol" pitchFamily="2"/>
              </a:rPr>
              <a:t>θ</a:t>
            </a:r>
            <a:r>
              <a:rPr lang="en-GB" sz="1500" b="1" baseline="-33000" dirty="0" err="1">
                <a:solidFill>
                  <a:srgbClr val="000000"/>
                </a:solidFill>
                <a:latin typeface="Arial" pitchFamily="34"/>
                <a:ea typeface="StarSymbol" pitchFamily="2"/>
                <a:cs typeface="StarSymbol" pitchFamily="2"/>
              </a:rPr>
              <a:t>scat</a:t>
            </a:r>
            <a:r>
              <a:rPr lang="en-GB" sz="1500" b="1" dirty="0">
                <a:solidFill>
                  <a:srgbClr val="000000"/>
                </a:solidFill>
                <a:latin typeface="Arial" pitchFamily="34"/>
                <a:ea typeface="OpenSymbol" pitchFamily="2"/>
                <a:cs typeface="OpenSymbol" pitchFamily="2"/>
              </a:rPr>
              <a:t>&lt;2</a:t>
            </a:r>
            <a:r>
              <a:rPr lang="en-US" altLang="zh-CN" sz="1500" b="1" dirty="0">
                <a:solidFill>
                  <a:srgbClr val="000000"/>
                </a:solidFill>
                <a:latin typeface="Arial" pitchFamily="34"/>
                <a:ea typeface="Arial" pitchFamily="34"/>
                <a:cs typeface="Arial" pitchFamily="34"/>
              </a:rPr>
              <a:t>°)</a:t>
            </a:r>
          </a:p>
          <a:p>
            <a:pPr algn="ctr">
              <a:lnSpc>
                <a:spcPct val="120000"/>
              </a:lnSpc>
            </a:pPr>
            <a:r>
              <a:rPr lang="en-GB" sz="1500" dirty="0">
                <a:solidFill>
                  <a:srgbClr val="6666FF"/>
                </a:solidFill>
                <a:latin typeface="Arial" pitchFamily="34"/>
                <a:ea typeface="DejaVu LGC Sans" pitchFamily="2"/>
                <a:cs typeface="DejaVu LGC Sans" pitchFamily="2"/>
              </a:rPr>
              <a:t>High dispersion focal plane B(D1)/B(D2)=1.49‏</a:t>
            </a:r>
          </a:p>
          <a:p>
            <a:pPr algn="ctr">
              <a:lnSpc>
                <a:spcPct val="120000"/>
              </a:lnSpc>
            </a:pPr>
            <a:r>
              <a:rPr lang="en-GB" sz="1500" dirty="0">
                <a:solidFill>
                  <a:srgbClr val="6666FF"/>
                </a:solidFill>
                <a:latin typeface="Arial" pitchFamily="34"/>
                <a:ea typeface="DejaVu LGC Sans" pitchFamily="2"/>
                <a:cs typeface="DejaVu LGC Sans" pitchFamily="2"/>
              </a:rPr>
              <a:t>Momentum range: </a:t>
            </a:r>
            <a:r>
              <a:rPr lang="en-GB" sz="1500" dirty="0" err="1">
                <a:solidFill>
                  <a:srgbClr val="6666FF"/>
                </a:solidFill>
                <a:latin typeface="Arial" pitchFamily="34"/>
                <a:ea typeface="DejaVu LGC Sans" pitchFamily="2"/>
                <a:cs typeface="DejaVu LGC Sans" pitchFamily="2"/>
              </a:rPr>
              <a:t>p</a:t>
            </a:r>
            <a:r>
              <a:rPr lang="en-GB" sz="1500" baseline="-33000" dirty="0" err="1">
                <a:solidFill>
                  <a:srgbClr val="6666FF"/>
                </a:solidFill>
                <a:latin typeface="Arial" pitchFamily="34"/>
                <a:ea typeface="DejaVu LGC Sans" pitchFamily="2"/>
                <a:cs typeface="DejaVu LGC Sans" pitchFamily="2"/>
              </a:rPr>
              <a:t>max</a:t>
            </a:r>
            <a:r>
              <a:rPr lang="en-GB" sz="1500" dirty="0">
                <a:solidFill>
                  <a:srgbClr val="6666FF"/>
                </a:solidFill>
                <a:latin typeface="Arial" pitchFamily="34"/>
                <a:ea typeface="DejaVu LGC Sans" pitchFamily="2"/>
                <a:cs typeface="DejaVu LGC Sans" pitchFamily="2"/>
              </a:rPr>
              <a:t>/</a:t>
            </a:r>
            <a:r>
              <a:rPr lang="en-GB" sz="1500" dirty="0" err="1">
                <a:solidFill>
                  <a:srgbClr val="6666FF"/>
                </a:solidFill>
                <a:latin typeface="Arial" pitchFamily="34"/>
                <a:ea typeface="DejaVu LGC Sans" pitchFamily="2"/>
                <a:cs typeface="DejaVu LGC Sans" pitchFamily="2"/>
              </a:rPr>
              <a:t>p</a:t>
            </a:r>
            <a:r>
              <a:rPr lang="en-GB" sz="1500" baseline="-33000" dirty="0" err="1">
                <a:solidFill>
                  <a:srgbClr val="6666FF"/>
                </a:solidFill>
                <a:latin typeface="Arial" pitchFamily="34"/>
                <a:ea typeface="DejaVu LGC Sans" pitchFamily="2"/>
                <a:cs typeface="DejaVu LGC Sans" pitchFamily="2"/>
              </a:rPr>
              <a:t>min</a:t>
            </a:r>
            <a:r>
              <a:rPr lang="en-GB" sz="1500" dirty="0">
                <a:solidFill>
                  <a:srgbClr val="6666FF"/>
                </a:solidFill>
                <a:latin typeface="Arial" pitchFamily="34"/>
                <a:ea typeface="DejaVu LGC Sans" pitchFamily="2"/>
                <a:cs typeface="DejaVu LGC Sans" pitchFamily="2"/>
              </a:rPr>
              <a:t>=1.05</a:t>
            </a:r>
          </a:p>
          <a:p>
            <a:pPr algn="ctr">
              <a:lnSpc>
                <a:spcPct val="120000"/>
              </a:lnSpc>
            </a:pPr>
            <a:r>
              <a:rPr lang="en-GB" sz="1500" dirty="0">
                <a:solidFill>
                  <a:srgbClr val="6666FF"/>
                </a:solidFill>
                <a:latin typeface="Arial" pitchFamily="34"/>
                <a:ea typeface="DejaVu LGC Sans" pitchFamily="2"/>
                <a:cs typeface="DejaVu LGC Sans" pitchFamily="2"/>
              </a:rPr>
              <a:t>Horizontal magnification </a:t>
            </a:r>
            <a:r>
              <a:rPr lang="en-GB" sz="1500" dirty="0" err="1">
                <a:solidFill>
                  <a:srgbClr val="6666FF"/>
                </a:solidFill>
                <a:latin typeface="Arial" pitchFamily="34"/>
                <a:ea typeface="DejaVu LGC Sans" pitchFamily="2"/>
                <a:cs typeface="DejaVu LGC Sans" pitchFamily="2"/>
              </a:rPr>
              <a:t>M</a:t>
            </a:r>
            <a:r>
              <a:rPr lang="en-GB" sz="1500" baseline="-33000" dirty="0" err="1">
                <a:solidFill>
                  <a:srgbClr val="6666FF"/>
                </a:solidFill>
                <a:latin typeface="Arial" pitchFamily="34"/>
                <a:ea typeface="DejaVu LGC Sans" pitchFamily="2"/>
                <a:cs typeface="DejaVu LGC Sans" pitchFamily="2"/>
              </a:rPr>
              <a:t>x</a:t>
            </a:r>
            <a:r>
              <a:rPr lang="en-GB" sz="1500" dirty="0">
                <a:solidFill>
                  <a:srgbClr val="6666FF"/>
                </a:solidFill>
                <a:latin typeface="Arial" pitchFamily="34"/>
                <a:ea typeface="DejaVu LGC Sans" pitchFamily="2"/>
                <a:cs typeface="DejaVu LGC Sans" pitchFamily="2"/>
              </a:rPr>
              <a:t> =-0.74</a:t>
            </a:r>
          </a:p>
          <a:p>
            <a:pPr algn="ctr">
              <a:lnSpc>
                <a:spcPct val="120000"/>
              </a:lnSpc>
            </a:pPr>
            <a:r>
              <a:rPr lang="en-GB" sz="1500" dirty="0">
                <a:solidFill>
                  <a:srgbClr val="6666FF"/>
                </a:solidFill>
                <a:latin typeface="Arial" pitchFamily="34"/>
                <a:ea typeface="DejaVu LGC Sans" pitchFamily="2"/>
                <a:cs typeface="DejaVu LGC Sans" pitchFamily="2"/>
              </a:rPr>
              <a:t>Vertical magnification M</a:t>
            </a:r>
            <a:r>
              <a:rPr lang="en-GB" sz="1500" baseline="-33000" dirty="0">
                <a:solidFill>
                  <a:srgbClr val="6666FF"/>
                </a:solidFill>
                <a:latin typeface="Arial" pitchFamily="34"/>
                <a:ea typeface="DejaVu LGC Sans" pitchFamily="2"/>
                <a:cs typeface="DejaVu LGC Sans" pitchFamily="2"/>
              </a:rPr>
              <a:t>y</a:t>
            </a:r>
            <a:r>
              <a:rPr lang="en-GB" sz="1500" dirty="0">
                <a:solidFill>
                  <a:srgbClr val="6666FF"/>
                </a:solidFill>
                <a:latin typeface="Arial" pitchFamily="34"/>
                <a:ea typeface="DejaVu LGC Sans" pitchFamily="2"/>
                <a:cs typeface="DejaVu LGC Sans" pitchFamily="2"/>
              </a:rPr>
              <a:t> =-7.05</a:t>
            </a:r>
          </a:p>
          <a:p>
            <a:pPr algn="ctr">
              <a:lnSpc>
                <a:spcPct val="120000"/>
              </a:lnSpc>
            </a:pPr>
            <a:r>
              <a:rPr lang="en-GB" sz="1500" dirty="0">
                <a:solidFill>
                  <a:srgbClr val="6666FF"/>
                </a:solidFill>
                <a:latin typeface="Arial" pitchFamily="34"/>
                <a:ea typeface="DejaVu LGC Sans" pitchFamily="2"/>
                <a:cs typeface="DejaVu LGC Sans" pitchFamily="2"/>
              </a:rPr>
              <a:t>Dispersion: 10.9 cm/%</a:t>
            </a:r>
          </a:p>
          <a:p>
            <a:pPr algn="ctr">
              <a:lnSpc>
                <a:spcPct val="120000"/>
              </a:lnSpc>
            </a:pPr>
            <a:r>
              <a:rPr lang="en-GB" sz="1500" dirty="0">
                <a:solidFill>
                  <a:srgbClr val="6666FF"/>
                </a:solidFill>
                <a:latin typeface="Arial" pitchFamily="34"/>
                <a:ea typeface="DejaVu LGC Sans" pitchFamily="2"/>
                <a:cs typeface="DejaVu LGC Sans" pitchFamily="2"/>
              </a:rPr>
              <a:t>Solid angle: 3.5 </a:t>
            </a:r>
            <a:r>
              <a:rPr lang="en-GB" sz="1500" dirty="0" err="1">
                <a:solidFill>
                  <a:srgbClr val="6666FF"/>
                </a:solidFill>
                <a:latin typeface="Arial" pitchFamily="34"/>
                <a:ea typeface="DejaVu LGC Sans" pitchFamily="2"/>
                <a:cs typeface="DejaVu LGC Sans" pitchFamily="2"/>
              </a:rPr>
              <a:t>msr</a:t>
            </a:r>
            <a:endParaRPr lang="en-GB" sz="1500" dirty="0">
              <a:solidFill>
                <a:srgbClr val="6666FF"/>
              </a:solidFill>
              <a:latin typeface="Arial" pitchFamily="34"/>
              <a:ea typeface="DejaVu LGC Sans" pitchFamily="2"/>
              <a:cs typeface="DejaVu LGC Sans" pitchFamily="2"/>
            </a:endParaRPr>
          </a:p>
        </p:txBody>
      </p:sp>
      <p:sp>
        <p:nvSpPr>
          <p:cNvPr id="9" name="Freeform 8"/>
          <p:cNvSpPr/>
          <p:nvPr/>
        </p:nvSpPr>
        <p:spPr>
          <a:xfrm>
            <a:off x="4670338" y="1796874"/>
            <a:ext cx="4049235" cy="19114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algn="ctr">
              <a:lnSpc>
                <a:spcPct val="120000"/>
              </a:lnSpc>
            </a:pPr>
            <a:r>
              <a:rPr lang="en-GB" sz="1500" b="1" dirty="0">
                <a:solidFill>
                  <a:srgbClr val="000000"/>
                </a:solidFill>
                <a:latin typeface="Arial" pitchFamily="34"/>
                <a:ea typeface="OpenSymbol" pitchFamily="2"/>
                <a:cs typeface="OpenSymbol" pitchFamily="2"/>
              </a:rPr>
              <a:t>Finite angle measurements (</a:t>
            </a:r>
            <a:r>
              <a:rPr lang="en-GB" sz="1500" b="1" dirty="0" err="1">
                <a:solidFill>
                  <a:srgbClr val="000000"/>
                </a:solidFill>
                <a:latin typeface="OpenSymbol" pitchFamily="2"/>
                <a:ea typeface="OpenSymbol" pitchFamily="2"/>
                <a:cs typeface="OpenSymbol" pitchFamily="2"/>
              </a:rPr>
              <a:t>θ</a:t>
            </a:r>
            <a:r>
              <a:rPr lang="en-GB" sz="1500" b="1" baseline="-33000" dirty="0" err="1">
                <a:solidFill>
                  <a:srgbClr val="000000"/>
                </a:solidFill>
                <a:latin typeface="Arial" pitchFamily="34"/>
                <a:ea typeface="OpenSymbol" pitchFamily="2"/>
                <a:cs typeface="OpenSymbol" pitchFamily="2"/>
              </a:rPr>
              <a:t>scat</a:t>
            </a:r>
            <a:r>
              <a:rPr lang="en-GB" sz="1500" b="1" dirty="0">
                <a:solidFill>
                  <a:srgbClr val="000000"/>
                </a:solidFill>
                <a:latin typeface="Arial" pitchFamily="34"/>
                <a:ea typeface="DejaVu LGC Sans" pitchFamily="2"/>
                <a:cs typeface="DejaVu LGC Sans" pitchFamily="2"/>
              </a:rPr>
              <a:t>&gt;5</a:t>
            </a:r>
            <a:r>
              <a:rPr lang="en-US" altLang="zh-CN" sz="1500" b="1" dirty="0">
                <a:solidFill>
                  <a:srgbClr val="000000"/>
                </a:solidFill>
                <a:latin typeface="Arial" pitchFamily="34"/>
                <a:ea typeface="Arial" pitchFamily="34"/>
                <a:cs typeface="Arial" pitchFamily="34"/>
              </a:rPr>
              <a:t>°)</a:t>
            </a:r>
          </a:p>
          <a:p>
            <a:pPr algn="ctr">
              <a:lnSpc>
                <a:spcPct val="120000"/>
              </a:lnSpc>
            </a:pPr>
            <a:r>
              <a:rPr lang="en-GB" sz="1500" dirty="0">
                <a:solidFill>
                  <a:srgbClr val="000000"/>
                </a:solidFill>
                <a:latin typeface="Arial" pitchFamily="34"/>
                <a:ea typeface="DejaVu LGC Sans" pitchFamily="2"/>
                <a:cs typeface="DejaVu LGC Sans" pitchFamily="2"/>
              </a:rPr>
              <a:t>Medium dispersion focal plane B(D1)=B(D2)‏</a:t>
            </a:r>
          </a:p>
          <a:p>
            <a:pPr algn="ctr">
              <a:lnSpc>
                <a:spcPct val="120000"/>
              </a:lnSpc>
            </a:pPr>
            <a:r>
              <a:rPr lang="en-GB" sz="1500" dirty="0">
                <a:solidFill>
                  <a:srgbClr val="000000"/>
                </a:solidFill>
                <a:latin typeface="Arial" pitchFamily="34"/>
                <a:ea typeface="DejaVu LGC Sans" pitchFamily="2"/>
                <a:cs typeface="DejaVu LGC Sans" pitchFamily="2"/>
              </a:rPr>
              <a:t>Large momentum range: </a:t>
            </a:r>
            <a:r>
              <a:rPr lang="en-GB" sz="1500" dirty="0" err="1">
                <a:solidFill>
                  <a:srgbClr val="000000"/>
                </a:solidFill>
                <a:latin typeface="Arial" pitchFamily="34"/>
                <a:ea typeface="DejaVu LGC Sans" pitchFamily="2"/>
                <a:cs typeface="DejaVu LGC Sans" pitchFamily="2"/>
              </a:rPr>
              <a:t>p</a:t>
            </a:r>
            <a:r>
              <a:rPr lang="en-GB" sz="1500" baseline="-33000" dirty="0" err="1">
                <a:solidFill>
                  <a:srgbClr val="000000"/>
                </a:solidFill>
                <a:latin typeface="Arial" pitchFamily="34"/>
                <a:ea typeface="DejaVu LGC Sans" pitchFamily="2"/>
                <a:cs typeface="DejaVu LGC Sans" pitchFamily="2"/>
              </a:rPr>
              <a:t>max</a:t>
            </a:r>
            <a:r>
              <a:rPr lang="en-GB" sz="1500" dirty="0">
                <a:solidFill>
                  <a:srgbClr val="000000"/>
                </a:solidFill>
                <a:latin typeface="Arial" pitchFamily="34"/>
                <a:ea typeface="DejaVu LGC Sans" pitchFamily="2"/>
                <a:cs typeface="DejaVu LGC Sans" pitchFamily="2"/>
              </a:rPr>
              <a:t>/</a:t>
            </a:r>
            <a:r>
              <a:rPr lang="en-GB" sz="1500" dirty="0" err="1">
                <a:solidFill>
                  <a:srgbClr val="000000"/>
                </a:solidFill>
                <a:latin typeface="Arial" pitchFamily="34"/>
                <a:ea typeface="DejaVu LGC Sans" pitchFamily="2"/>
                <a:cs typeface="DejaVu LGC Sans" pitchFamily="2"/>
              </a:rPr>
              <a:t>p</a:t>
            </a:r>
            <a:r>
              <a:rPr lang="en-GB" sz="1500" baseline="-33000" dirty="0" err="1">
                <a:solidFill>
                  <a:srgbClr val="000000"/>
                </a:solidFill>
                <a:latin typeface="Arial" pitchFamily="34"/>
                <a:ea typeface="DejaVu LGC Sans" pitchFamily="2"/>
                <a:cs typeface="DejaVu LGC Sans" pitchFamily="2"/>
              </a:rPr>
              <a:t>min</a:t>
            </a:r>
            <a:r>
              <a:rPr lang="en-GB" sz="1500" dirty="0">
                <a:solidFill>
                  <a:srgbClr val="000000"/>
                </a:solidFill>
                <a:latin typeface="Arial" pitchFamily="34"/>
                <a:ea typeface="DejaVu LGC Sans" pitchFamily="2"/>
                <a:cs typeface="DejaVu LGC Sans" pitchFamily="2"/>
              </a:rPr>
              <a:t>=1.097</a:t>
            </a:r>
          </a:p>
          <a:p>
            <a:pPr algn="ctr">
              <a:lnSpc>
                <a:spcPct val="120000"/>
              </a:lnSpc>
            </a:pPr>
            <a:r>
              <a:rPr lang="en-GB" sz="1500" dirty="0">
                <a:solidFill>
                  <a:srgbClr val="000000"/>
                </a:solidFill>
                <a:latin typeface="Arial" pitchFamily="34"/>
                <a:ea typeface="DejaVu LGC Sans" pitchFamily="2"/>
                <a:cs typeface="DejaVu LGC Sans" pitchFamily="2"/>
              </a:rPr>
              <a:t>Resolving power: </a:t>
            </a:r>
            <a:r>
              <a:rPr lang="en-GB" sz="1500" dirty="0">
                <a:solidFill>
                  <a:srgbClr val="000000"/>
                </a:solidFill>
                <a:latin typeface="Arial" pitchFamily="34"/>
                <a:ea typeface="Arial" pitchFamily="34"/>
                <a:cs typeface="Arial" pitchFamily="34"/>
              </a:rPr>
              <a:t>∆</a:t>
            </a:r>
            <a:r>
              <a:rPr lang="en-GB" sz="1500" dirty="0">
                <a:solidFill>
                  <a:srgbClr val="000000"/>
                </a:solidFill>
                <a:latin typeface="Arial" pitchFamily="34"/>
                <a:ea typeface="DejaVu LGC Sans" pitchFamily="2"/>
                <a:cs typeface="DejaVu LGC Sans" pitchFamily="2"/>
              </a:rPr>
              <a:t>p/p = 1/28000</a:t>
            </a:r>
          </a:p>
          <a:p>
            <a:pPr algn="ctr">
              <a:lnSpc>
                <a:spcPct val="120000"/>
              </a:lnSpc>
            </a:pPr>
            <a:r>
              <a:rPr lang="en-GB" sz="1500" dirty="0">
                <a:solidFill>
                  <a:srgbClr val="000000"/>
                </a:solidFill>
                <a:latin typeface="Arial" pitchFamily="34"/>
                <a:ea typeface="DejaVu LGC Sans" pitchFamily="2"/>
                <a:cs typeface="DejaVu LGC Sans" pitchFamily="2"/>
              </a:rPr>
              <a:t>Horizontal magnification </a:t>
            </a:r>
            <a:r>
              <a:rPr lang="en-GB" sz="1500" dirty="0" err="1">
                <a:solidFill>
                  <a:srgbClr val="000000"/>
                </a:solidFill>
                <a:latin typeface="Arial" pitchFamily="34"/>
                <a:ea typeface="DejaVu LGC Sans" pitchFamily="2"/>
                <a:cs typeface="DejaVu LGC Sans" pitchFamily="2"/>
              </a:rPr>
              <a:t>M</a:t>
            </a:r>
            <a:r>
              <a:rPr lang="en-GB" sz="1500" baseline="-33000" dirty="0" err="1">
                <a:solidFill>
                  <a:srgbClr val="000000"/>
                </a:solidFill>
                <a:latin typeface="Arial" pitchFamily="34"/>
                <a:ea typeface="DejaVu LGC Sans" pitchFamily="2"/>
                <a:cs typeface="DejaVu LGC Sans" pitchFamily="2"/>
              </a:rPr>
              <a:t>x</a:t>
            </a:r>
            <a:r>
              <a:rPr lang="en-GB" sz="1500" dirty="0">
                <a:solidFill>
                  <a:srgbClr val="000000"/>
                </a:solidFill>
                <a:latin typeface="Arial" pitchFamily="34"/>
                <a:ea typeface="DejaVu LGC Sans" pitchFamily="2"/>
                <a:cs typeface="DejaVu LGC Sans" pitchFamily="2"/>
              </a:rPr>
              <a:t> =-0.52</a:t>
            </a:r>
          </a:p>
          <a:p>
            <a:pPr algn="ctr">
              <a:lnSpc>
                <a:spcPct val="120000"/>
              </a:lnSpc>
            </a:pPr>
            <a:r>
              <a:rPr lang="en-GB" sz="1500" dirty="0">
                <a:solidFill>
                  <a:srgbClr val="000000"/>
                </a:solidFill>
                <a:latin typeface="Arial" pitchFamily="34"/>
                <a:ea typeface="DejaVu LGC Sans" pitchFamily="2"/>
                <a:cs typeface="DejaVu LGC Sans" pitchFamily="2"/>
              </a:rPr>
              <a:t>Vertical magnification M</a:t>
            </a:r>
            <a:r>
              <a:rPr lang="en-GB" sz="1500" baseline="-33000" dirty="0">
                <a:solidFill>
                  <a:srgbClr val="000000"/>
                </a:solidFill>
                <a:latin typeface="Arial" pitchFamily="34"/>
                <a:ea typeface="DejaVu LGC Sans" pitchFamily="2"/>
                <a:cs typeface="DejaVu LGC Sans" pitchFamily="2"/>
              </a:rPr>
              <a:t>y</a:t>
            </a:r>
            <a:r>
              <a:rPr lang="en-GB" sz="1500" dirty="0">
                <a:solidFill>
                  <a:srgbClr val="000000"/>
                </a:solidFill>
                <a:latin typeface="Arial" pitchFamily="34"/>
                <a:ea typeface="DejaVu LGC Sans" pitchFamily="2"/>
                <a:cs typeface="DejaVu LGC Sans" pitchFamily="2"/>
              </a:rPr>
              <a:t> =-5.5</a:t>
            </a:r>
          </a:p>
          <a:p>
            <a:pPr algn="ctr">
              <a:lnSpc>
                <a:spcPct val="120000"/>
              </a:lnSpc>
            </a:pPr>
            <a:r>
              <a:rPr lang="en-GB" sz="1500" dirty="0">
                <a:solidFill>
                  <a:srgbClr val="000000"/>
                </a:solidFill>
                <a:latin typeface="Arial" pitchFamily="34"/>
                <a:ea typeface="DejaVu LGC Sans" pitchFamily="2"/>
                <a:cs typeface="DejaVu LGC Sans" pitchFamily="2"/>
              </a:rPr>
              <a:t>Dispersion: 8.4 cm/%</a:t>
            </a:r>
          </a:p>
        </p:txBody>
      </p:sp>
      <p:sp>
        <p:nvSpPr>
          <p:cNvPr id="10" name="Freeform 9"/>
          <p:cNvSpPr/>
          <p:nvPr/>
        </p:nvSpPr>
        <p:spPr>
          <a:xfrm>
            <a:off x="-281487" y="3858938"/>
            <a:ext cx="1451520" cy="76029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571" tIns="40786" rIns="81571" bIns="40786" anchor="t" anchorCtr="0" compatLnSpc="0"/>
          <a:lstStyle/>
          <a:p>
            <a:pPr algn="ctr">
              <a:lnSpc>
                <a:spcPct val="93000"/>
              </a:lnSpc>
            </a:pPr>
            <a:r>
              <a:rPr lang="en-GB" sz="2200" b="1">
                <a:solidFill>
                  <a:srgbClr val="FF3333"/>
                </a:solidFill>
                <a:latin typeface="Arial" pitchFamily="34"/>
                <a:ea typeface="StarSymbol" pitchFamily="2"/>
                <a:cs typeface="StarSymbol" pitchFamily="2"/>
              </a:rPr>
              <a:t>Since 2009</a:t>
            </a:r>
          </a:p>
        </p:txBody>
      </p:sp>
      <p:sp>
        <p:nvSpPr>
          <p:cNvPr id="11" name="Freeform 10"/>
          <p:cNvSpPr/>
          <p:nvPr/>
        </p:nvSpPr>
        <p:spPr>
          <a:xfrm>
            <a:off x="33635" y="1626722"/>
            <a:ext cx="1451520" cy="76029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571" tIns="40786" rIns="81571" bIns="40786" anchor="t" anchorCtr="0" compatLnSpc="0"/>
          <a:lstStyle/>
          <a:p>
            <a:pPr algn="ctr">
              <a:lnSpc>
                <a:spcPct val="93000"/>
              </a:lnSpc>
            </a:pPr>
            <a:r>
              <a:rPr lang="en-GB" sz="2200" b="1" dirty="0">
                <a:solidFill>
                  <a:srgbClr val="FF3333"/>
                </a:solidFill>
                <a:latin typeface="Arial" pitchFamily="34"/>
                <a:ea typeface="StarSymbol" pitchFamily="2"/>
                <a:cs typeface="StarSymbol" pitchFamily="2"/>
              </a:rPr>
              <a:t>Since 1993</a:t>
            </a:r>
          </a:p>
        </p:txBody>
      </p:sp>
      <p:sp>
        <p:nvSpPr>
          <p:cNvPr id="13" name="TextBox 12"/>
          <p:cNvSpPr txBox="1"/>
          <p:nvPr/>
        </p:nvSpPr>
        <p:spPr>
          <a:xfrm>
            <a:off x="4650088" y="1338999"/>
            <a:ext cx="4493344" cy="314502"/>
          </a:xfrm>
          <a:prstGeom prst="rect">
            <a:avLst/>
          </a:prstGeom>
          <a:noFill/>
          <a:ln>
            <a:noFill/>
          </a:ln>
        </p:spPr>
        <p:txBody>
          <a:bodyPr vert="horz" wrap="none" lIns="81571" tIns="40786" rIns="81571" bIns="40786" compatLnSpc="0"/>
          <a:lstStyle/>
          <a:p>
            <a:pPr>
              <a:lnSpc>
                <a:spcPct val="120000"/>
              </a:lnSpc>
            </a:pPr>
            <a:r>
              <a:rPr lang="en-GB" sz="1600">
                <a:solidFill>
                  <a:srgbClr val="6666FF"/>
                </a:solidFill>
                <a:latin typeface="Arial" pitchFamily="34"/>
                <a:ea typeface="DejaVu LGC Sans" pitchFamily="2"/>
                <a:cs typeface="DejaVu LGC Sans" pitchFamily="2"/>
              </a:rPr>
              <a:t>Indiana University Cyclotron Facility design</a:t>
            </a:r>
          </a:p>
        </p:txBody>
      </p:sp>
    </p:spTree>
    <p:extLst>
      <p:ext uri="{BB962C8B-B14F-4D97-AF65-F5344CB8AC3E}">
        <p14:creationId xmlns:p14="http://schemas.microsoft.com/office/powerpoint/2010/main" xmlns="" val="32418031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29" y="264212"/>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0000"/>
            </a:solidFill>
            <a:prstDash val="solid"/>
            <a:round/>
          </a:ln>
        </p:spPr>
        <p:txBody>
          <a:bodyPr vert="horz" wrap="none" lIns="81571" tIns="42418" rIns="81571" bIns="42418" anchor="ctr" anchorCtr="0" compatLnSpc="0"/>
          <a:lstStyle/>
          <a:p>
            <a:pPr hangingPunct="0"/>
            <a:endParaRPr lang="en-US" sz="1600">
              <a:latin typeface="Liberation Serif" pitchFamily="18"/>
              <a:ea typeface="DejaVu LGC Sans" pitchFamily="2"/>
              <a:cs typeface="DejaVu LGC Sans" pitchFamily="2"/>
            </a:endParaRPr>
          </a:p>
        </p:txBody>
      </p:sp>
      <p:sp>
        <p:nvSpPr>
          <p:cNvPr id="3" name="Freeform 2"/>
          <p:cNvSpPr/>
          <p:nvPr/>
        </p:nvSpPr>
        <p:spPr>
          <a:xfrm>
            <a:off x="155765" y="299481"/>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63300" rIns="81571" bIns="40786" anchor="t" anchorCtr="0" compatLnSpc="0"/>
          <a:lstStyle/>
          <a:p>
            <a:pPr hangingPunct="0">
              <a:lnSpc>
                <a:spcPct val="93000"/>
              </a:lnSpc>
            </a:pPr>
            <a:r>
              <a:rPr lang="en-US" sz="2500">
                <a:solidFill>
                  <a:srgbClr val="FFFFFF"/>
                </a:solidFill>
                <a:latin typeface="Liberation Sans" pitchFamily="34"/>
                <a:ea typeface="DejaVu LGC Sans" pitchFamily="2"/>
                <a:cs typeface="DejaVu LGC Sans" pitchFamily="2"/>
              </a:rPr>
              <a:t>ISGQR &amp; IVGDR fine structure</a:t>
            </a:r>
          </a:p>
        </p:txBody>
      </p:sp>
      <p:pic>
        <p:nvPicPr>
          <p:cNvPr id="6" name="Picture 5"/>
          <p:cNvPicPr>
            <a:picLocks noChangeAspect="1"/>
          </p:cNvPicPr>
          <p:nvPr/>
        </p:nvPicPr>
        <p:blipFill>
          <a:blip r:embed="rId3" cstate="print">
            <a:lum/>
            <a:alphaModFix/>
          </a:blip>
          <a:srcRect/>
          <a:stretch>
            <a:fillRect/>
          </a:stretch>
        </p:blipFill>
        <p:spPr>
          <a:xfrm>
            <a:off x="22858" y="1288380"/>
            <a:ext cx="3571164" cy="4442869"/>
          </a:xfrm>
          <a:prstGeom prst="rect">
            <a:avLst/>
          </a:prstGeom>
          <a:noFill/>
          <a:ln>
            <a:noFill/>
          </a:ln>
        </p:spPr>
      </p:pic>
      <p:grpSp>
        <p:nvGrpSpPr>
          <p:cNvPr id="7" name="Group 6"/>
          <p:cNvGrpSpPr/>
          <p:nvPr/>
        </p:nvGrpSpPr>
        <p:grpSpPr>
          <a:xfrm>
            <a:off x="3836827" y="3312437"/>
            <a:ext cx="1611203" cy="2573559"/>
            <a:chOff x="4239360" y="3723120"/>
            <a:chExt cx="1776239" cy="2836872"/>
          </a:xfrm>
        </p:grpSpPr>
        <p:sp>
          <p:nvSpPr>
            <p:cNvPr id="8" name="Straight Connector 7"/>
            <p:cNvSpPr/>
            <p:nvPr/>
          </p:nvSpPr>
          <p:spPr>
            <a:xfrm>
              <a:off x="4389840" y="4555080"/>
              <a:ext cx="259560" cy="1800"/>
            </a:xfrm>
            <a:prstGeom prst="line">
              <a:avLst/>
            </a:prstGeom>
            <a:noFill/>
            <a:ln w="9360">
              <a:solidFill>
                <a:srgbClr val="000000"/>
              </a:solidFill>
              <a:prstDash val="solid"/>
              <a:miter/>
              <a:tailEnd type="arrow"/>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9" name="Straight Connector 8"/>
            <p:cNvSpPr/>
            <p:nvPr/>
          </p:nvSpPr>
          <p:spPr>
            <a:xfrm flipH="1">
              <a:off x="4448520" y="5196960"/>
              <a:ext cx="263880" cy="1440"/>
            </a:xfrm>
            <a:prstGeom prst="line">
              <a:avLst/>
            </a:prstGeom>
            <a:noFill/>
            <a:ln w="9360">
              <a:solidFill>
                <a:srgbClr val="000000"/>
              </a:solidFill>
              <a:prstDash val="solid"/>
              <a:miter/>
              <a:tailEnd type="arrow"/>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0" name="Straight Connector 9"/>
            <p:cNvSpPr/>
            <p:nvPr/>
          </p:nvSpPr>
          <p:spPr>
            <a:xfrm>
              <a:off x="4385520" y="5878440"/>
              <a:ext cx="259560" cy="1800"/>
            </a:xfrm>
            <a:prstGeom prst="line">
              <a:avLst/>
            </a:prstGeom>
            <a:noFill/>
            <a:ln w="9360">
              <a:solidFill>
                <a:srgbClr val="000000"/>
              </a:solidFill>
              <a:prstDash val="solid"/>
              <a:miter/>
              <a:tailEnd type="arrow"/>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1" name="Straight Connector 10"/>
            <p:cNvSpPr/>
            <p:nvPr/>
          </p:nvSpPr>
          <p:spPr>
            <a:xfrm>
              <a:off x="4381560" y="6043320"/>
              <a:ext cx="259560" cy="1799"/>
            </a:xfrm>
            <a:prstGeom prst="line">
              <a:avLst/>
            </a:prstGeom>
            <a:noFill/>
            <a:ln w="9360">
              <a:solidFill>
                <a:srgbClr val="000000"/>
              </a:solidFill>
              <a:prstDash val="solid"/>
              <a:miter/>
              <a:tailEnd type="arrow"/>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2" name="Straight Connector 11"/>
            <p:cNvSpPr/>
            <p:nvPr/>
          </p:nvSpPr>
          <p:spPr>
            <a:xfrm flipH="1">
              <a:off x="4245120" y="4005360"/>
              <a:ext cx="1731960" cy="1799"/>
            </a:xfrm>
            <a:prstGeom prst="line">
              <a:avLst/>
            </a:prstGeom>
            <a:noFill/>
            <a:ln w="1260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3" name="Straight Connector 12"/>
            <p:cNvSpPr/>
            <p:nvPr/>
          </p:nvSpPr>
          <p:spPr>
            <a:xfrm flipH="1">
              <a:off x="4245120" y="6148440"/>
              <a:ext cx="1731960" cy="1800"/>
            </a:xfrm>
            <a:prstGeom prst="line">
              <a:avLst/>
            </a:prstGeom>
            <a:noFill/>
            <a:ln w="1260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4" name="Straight Connector 13"/>
            <p:cNvSpPr/>
            <p:nvPr/>
          </p:nvSpPr>
          <p:spPr>
            <a:xfrm flipV="1">
              <a:off x="4246200" y="4003920"/>
              <a:ext cx="1800" cy="2145599"/>
            </a:xfrm>
            <a:prstGeom prst="line">
              <a:avLst/>
            </a:prstGeom>
            <a:noFill/>
            <a:ln w="1260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5" name="Straight Connector 14"/>
            <p:cNvSpPr/>
            <p:nvPr/>
          </p:nvSpPr>
          <p:spPr>
            <a:xfrm flipV="1">
              <a:off x="5976000" y="4003920"/>
              <a:ext cx="1440" cy="2145599"/>
            </a:xfrm>
            <a:prstGeom prst="line">
              <a:avLst/>
            </a:prstGeom>
            <a:noFill/>
            <a:ln w="1260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6" name="Straight Connector 15"/>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7" name="Straight Connector 16"/>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8" name="Straight Connector 17"/>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9" name="Straight Connector 18"/>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20" name="Straight Connector 19"/>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21" name="Straight Connector 20"/>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22" name="Straight Connector 21"/>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23" name="Straight Connector 22"/>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24" name="Straight Connector 23"/>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25" name="Straight Connector 24"/>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26" name="Straight Connector 25"/>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27" name="Straight Connector 26"/>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28" name="Straight Connector 27"/>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29" name="Straight Connector 28"/>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30" name="Straight Connector 29"/>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31" name="Straight Connector 30"/>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32" name="Straight Connector 31"/>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33" name="Straight Connector 32"/>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34" name="Straight Connector 33"/>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35" name="Straight Connector 34"/>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36" name="Straight Connector 35"/>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37" name="Straight Connector 36"/>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38" name="Straight Connector 37"/>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39" name="Straight Connector 38"/>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40" name="Straight Connector 39"/>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41" name="Straight Connector 40"/>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42" name="Straight Connector 41"/>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43" name="Straight Connector 42"/>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44" name="Straight Connector 43"/>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45" name="Straight Connector 44"/>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46" name="Straight Connector 45"/>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47" name="Straight Connector 46"/>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48" name="Straight Connector 47"/>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49" name="Straight Connector 48"/>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50" name="Straight Connector 49"/>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51" name="Straight Connector 50"/>
            <p:cNvSpPr/>
            <p:nvPr/>
          </p:nvSpPr>
          <p:spPr>
            <a:xfrm>
              <a:off x="5976000" y="6148440"/>
              <a:ext cx="144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52" name="Straight Connector 51"/>
            <p:cNvSpPr/>
            <p:nvPr/>
          </p:nvSpPr>
          <p:spPr>
            <a:xfrm>
              <a:off x="4246200" y="5742000"/>
              <a:ext cx="2448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53" name="Straight Connector 52"/>
            <p:cNvSpPr/>
            <p:nvPr/>
          </p:nvSpPr>
          <p:spPr>
            <a:xfrm flipH="1">
              <a:off x="5949720" y="5742000"/>
              <a:ext cx="2700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54" name="Straight Connector 53"/>
            <p:cNvSpPr/>
            <p:nvPr/>
          </p:nvSpPr>
          <p:spPr>
            <a:xfrm>
              <a:off x="4246200" y="5304239"/>
              <a:ext cx="24480" cy="1801"/>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55" name="Straight Connector 54"/>
            <p:cNvSpPr/>
            <p:nvPr/>
          </p:nvSpPr>
          <p:spPr>
            <a:xfrm flipH="1">
              <a:off x="5949720" y="5304239"/>
              <a:ext cx="27000" cy="1801"/>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56" name="Straight Connector 55"/>
            <p:cNvSpPr/>
            <p:nvPr/>
          </p:nvSpPr>
          <p:spPr>
            <a:xfrm>
              <a:off x="4246200" y="4873679"/>
              <a:ext cx="24480" cy="1801"/>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57" name="Straight Connector 56"/>
            <p:cNvSpPr/>
            <p:nvPr/>
          </p:nvSpPr>
          <p:spPr>
            <a:xfrm flipH="1">
              <a:off x="5949720" y="4873679"/>
              <a:ext cx="27000" cy="1801"/>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58" name="Straight Connector 57"/>
            <p:cNvSpPr/>
            <p:nvPr/>
          </p:nvSpPr>
          <p:spPr>
            <a:xfrm>
              <a:off x="4246200" y="4443120"/>
              <a:ext cx="2448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59" name="Straight Connector 58"/>
            <p:cNvSpPr/>
            <p:nvPr/>
          </p:nvSpPr>
          <p:spPr>
            <a:xfrm flipH="1">
              <a:off x="5949720" y="4443120"/>
              <a:ext cx="2700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60" name="Straight Connector 59"/>
            <p:cNvSpPr/>
            <p:nvPr/>
          </p:nvSpPr>
          <p:spPr>
            <a:xfrm>
              <a:off x="4246200" y="4005360"/>
              <a:ext cx="24480" cy="1799"/>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61" name="Straight Connector 60"/>
            <p:cNvSpPr/>
            <p:nvPr/>
          </p:nvSpPr>
          <p:spPr>
            <a:xfrm flipH="1">
              <a:off x="5949720" y="4005360"/>
              <a:ext cx="27000" cy="1799"/>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62" name="Freeform 61"/>
            <p:cNvSpPr/>
            <p:nvPr/>
          </p:nvSpPr>
          <p:spPr>
            <a:xfrm>
              <a:off x="4246200" y="4005360"/>
              <a:ext cx="670680" cy="731880"/>
            </a:xfrm>
            <a:custGeom>
              <a:avLst/>
              <a:gdLst>
                <a:gd name="f0" fmla="val 0"/>
                <a:gd name="f1" fmla="val 84"/>
                <a:gd name="f2" fmla="val 92"/>
                <a:gd name="f3" fmla="val 83"/>
                <a:gd name="f4" fmla="val 91"/>
                <a:gd name="f5" fmla="val 82"/>
                <a:gd name="f6" fmla="val 90"/>
                <a:gd name="f7" fmla="val 80"/>
                <a:gd name="f8" fmla="val 89"/>
                <a:gd name="f9" fmla="val 88"/>
                <a:gd name="f10" fmla="val 79"/>
                <a:gd name="f11" fmla="val 87"/>
                <a:gd name="f12" fmla="val 78"/>
                <a:gd name="f13" fmla="val 86"/>
                <a:gd name="f14" fmla="val 77"/>
                <a:gd name="f15" fmla="val 85"/>
                <a:gd name="f16" fmla="val 76"/>
                <a:gd name="f17" fmla="val 75"/>
                <a:gd name="f18" fmla="val 74"/>
                <a:gd name="f19" fmla="val 73"/>
                <a:gd name="f20" fmla="val 81"/>
                <a:gd name="f21" fmla="val 72"/>
                <a:gd name="f22" fmla="val 71"/>
                <a:gd name="f23" fmla="val 70"/>
                <a:gd name="f24" fmla="val 69"/>
                <a:gd name="f25" fmla="val 68"/>
                <a:gd name="f26" fmla="val 67"/>
                <a:gd name="f27" fmla="val 66"/>
                <a:gd name="f28" fmla="val 65"/>
                <a:gd name="f29" fmla="val 64"/>
                <a:gd name="f30" fmla="val 63"/>
                <a:gd name="f31" fmla="val 62"/>
                <a:gd name="f32" fmla="val 61"/>
                <a:gd name="f33" fmla="val 60"/>
                <a:gd name="f34" fmla="val 59"/>
                <a:gd name="f35" fmla="val 58"/>
                <a:gd name="f36" fmla="val 57"/>
                <a:gd name="f37" fmla="val 56"/>
                <a:gd name="f38" fmla="val 55"/>
                <a:gd name="f39" fmla="val 54"/>
                <a:gd name="f40" fmla="val 53"/>
                <a:gd name="f41" fmla="val 52"/>
                <a:gd name="f42" fmla="val 51"/>
                <a:gd name="f43" fmla="val 50"/>
                <a:gd name="f44" fmla="val 49"/>
                <a:gd name="f45" fmla="val 48"/>
                <a:gd name="f46" fmla="val 47"/>
                <a:gd name="f47" fmla="val 46"/>
                <a:gd name="f48" fmla="val 45"/>
                <a:gd name="f49" fmla="val 44"/>
                <a:gd name="f50" fmla="val 43"/>
                <a:gd name="f51" fmla="val 42"/>
                <a:gd name="f52" fmla="val 41"/>
                <a:gd name="f53" fmla="val 40"/>
                <a:gd name="f54" fmla="val 39"/>
                <a:gd name="f55" fmla="val 38"/>
                <a:gd name="f56" fmla="val 37"/>
                <a:gd name="f57" fmla="val 36"/>
                <a:gd name="f58" fmla="val 35"/>
                <a:gd name="f59" fmla="val 34"/>
                <a:gd name="f60" fmla="val 33"/>
                <a:gd name="f61" fmla="val 32"/>
                <a:gd name="f62" fmla="val 31"/>
                <a:gd name="f63" fmla="val 30"/>
                <a:gd name="f64" fmla="val 29"/>
                <a:gd name="f65" fmla="val 28"/>
                <a:gd name="f66" fmla="val 27"/>
                <a:gd name="f67" fmla="val 26"/>
                <a:gd name="f68" fmla="val 25"/>
                <a:gd name="f69" fmla="val 24"/>
                <a:gd name="f70" fmla="val 23"/>
                <a:gd name="f71" fmla="val 22"/>
                <a:gd name="f72" fmla="val 21"/>
                <a:gd name="f73" fmla="val 20"/>
                <a:gd name="f74" fmla="val 19"/>
                <a:gd name="f75" fmla="val 18"/>
                <a:gd name="f76" fmla="val 17"/>
                <a:gd name="f77" fmla="val 16"/>
                <a:gd name="f78" fmla="val 15"/>
                <a:gd name="f79" fmla="val 14"/>
                <a:gd name="f80" fmla="val 13"/>
                <a:gd name="f81" fmla="val 12"/>
                <a:gd name="f82" fmla="val 11"/>
                <a:gd name="f83" fmla="val 10"/>
                <a:gd name="f84" fmla="val 9"/>
                <a:gd name="f85" fmla="val 8"/>
                <a:gd name="f86" fmla="val 7"/>
                <a:gd name="f87" fmla="val 6"/>
                <a:gd name="f88" fmla="val 5"/>
                <a:gd name="f89" fmla="val 4"/>
                <a:gd name="f90" fmla="val 3"/>
                <a:gd name="f91" fmla="val 2"/>
                <a:gd name="f92" fmla="val 1"/>
              </a:gdLst>
              <a:ahLst/>
              <a:cxnLst>
                <a:cxn ang="3cd4">
                  <a:pos x="hc" y="t"/>
                </a:cxn>
                <a:cxn ang="0">
                  <a:pos x="r" y="vc"/>
                </a:cxn>
                <a:cxn ang="cd4">
                  <a:pos x="hc" y="b"/>
                </a:cxn>
                <a:cxn ang="cd2">
                  <a:pos x="l" y="vc"/>
                </a:cxn>
              </a:cxnLst>
              <a:rect l="l" t="t" r="r" b="b"/>
              <a:pathLst>
                <a:path w="84" h="92">
                  <a:moveTo>
                    <a:pt x="f1" y="f2"/>
                  </a:moveTo>
                  <a:lnTo>
                    <a:pt x="f3" y="f4"/>
                  </a:lnTo>
                  <a:lnTo>
                    <a:pt x="f5" y="f6"/>
                  </a:lnTo>
                  <a:lnTo>
                    <a:pt x="f7" y="f8"/>
                  </a:lnTo>
                  <a:lnTo>
                    <a:pt x="f7" y="f9"/>
                  </a:lnTo>
                  <a:lnTo>
                    <a:pt x="f10" y="f11"/>
                  </a:lnTo>
                  <a:lnTo>
                    <a:pt x="f12" y="f13"/>
                  </a:lnTo>
                  <a:lnTo>
                    <a:pt x="f14" y="f15"/>
                  </a:lnTo>
                  <a:lnTo>
                    <a:pt x="f16" y="f1"/>
                  </a:lnTo>
                  <a:lnTo>
                    <a:pt x="f17" y="f3"/>
                  </a:lnTo>
                  <a:lnTo>
                    <a:pt x="f18" y="f5"/>
                  </a:lnTo>
                  <a:lnTo>
                    <a:pt x="f19" y="f20"/>
                  </a:lnTo>
                  <a:lnTo>
                    <a:pt x="f19" y="f20"/>
                  </a:lnTo>
                  <a:lnTo>
                    <a:pt x="f21" y="f7"/>
                  </a:lnTo>
                  <a:lnTo>
                    <a:pt x="f22" y="f10"/>
                  </a:lnTo>
                  <a:lnTo>
                    <a:pt x="f22" y="f12"/>
                  </a:lnTo>
                  <a:lnTo>
                    <a:pt x="f23" y="f14"/>
                  </a:lnTo>
                  <a:lnTo>
                    <a:pt x="f24" y="f16"/>
                  </a:lnTo>
                  <a:lnTo>
                    <a:pt x="f24" y="f17"/>
                  </a:lnTo>
                  <a:lnTo>
                    <a:pt x="f24" y="f18"/>
                  </a:lnTo>
                  <a:lnTo>
                    <a:pt x="f25" y="f19"/>
                  </a:lnTo>
                  <a:lnTo>
                    <a:pt x="f25" y="f21"/>
                  </a:lnTo>
                  <a:lnTo>
                    <a:pt x="f25" y="f22"/>
                  </a:lnTo>
                  <a:lnTo>
                    <a:pt x="f25" y="f23"/>
                  </a:lnTo>
                  <a:lnTo>
                    <a:pt x="f26" y="f24"/>
                  </a:lnTo>
                  <a:lnTo>
                    <a:pt x="f26" y="f24"/>
                  </a:lnTo>
                  <a:lnTo>
                    <a:pt x="f25" y="f25"/>
                  </a:lnTo>
                  <a:lnTo>
                    <a:pt x="f25" y="f27"/>
                  </a:lnTo>
                  <a:lnTo>
                    <a:pt x="f25" y="f28"/>
                  </a:lnTo>
                  <a:lnTo>
                    <a:pt x="f25" y="f29"/>
                  </a:lnTo>
                  <a:lnTo>
                    <a:pt x="f24" y="f30"/>
                  </a:lnTo>
                  <a:lnTo>
                    <a:pt x="f24" y="f31"/>
                  </a:lnTo>
                  <a:lnTo>
                    <a:pt x="f24" y="f32"/>
                  </a:lnTo>
                  <a:lnTo>
                    <a:pt x="f23" y="f33"/>
                  </a:lnTo>
                  <a:lnTo>
                    <a:pt x="f23" y="f34"/>
                  </a:lnTo>
                  <a:lnTo>
                    <a:pt x="f22" y="f34"/>
                  </a:lnTo>
                  <a:lnTo>
                    <a:pt x="f22" y="f35"/>
                  </a:lnTo>
                  <a:lnTo>
                    <a:pt x="f21" y="f36"/>
                  </a:lnTo>
                  <a:lnTo>
                    <a:pt x="f21" y="f37"/>
                  </a:lnTo>
                  <a:lnTo>
                    <a:pt x="f19" y="f38"/>
                  </a:lnTo>
                  <a:lnTo>
                    <a:pt x="f19" y="f39"/>
                  </a:lnTo>
                  <a:lnTo>
                    <a:pt x="f18" y="f40"/>
                  </a:lnTo>
                  <a:lnTo>
                    <a:pt x="f18" y="f41"/>
                  </a:lnTo>
                  <a:lnTo>
                    <a:pt x="f18" y="f42"/>
                  </a:lnTo>
                  <a:lnTo>
                    <a:pt x="f17" y="f43"/>
                  </a:lnTo>
                  <a:lnTo>
                    <a:pt x="f17" y="f44"/>
                  </a:lnTo>
                  <a:lnTo>
                    <a:pt x="f17" y="f45"/>
                  </a:lnTo>
                  <a:lnTo>
                    <a:pt x="f17" y="f45"/>
                  </a:lnTo>
                  <a:lnTo>
                    <a:pt x="f17" y="f46"/>
                  </a:lnTo>
                  <a:lnTo>
                    <a:pt x="f17" y="f47"/>
                  </a:lnTo>
                  <a:lnTo>
                    <a:pt x="f17" y="f48"/>
                  </a:lnTo>
                  <a:lnTo>
                    <a:pt x="f17" y="f49"/>
                  </a:lnTo>
                  <a:lnTo>
                    <a:pt x="f17" y="f50"/>
                  </a:lnTo>
                  <a:lnTo>
                    <a:pt x="f18" y="f51"/>
                  </a:lnTo>
                  <a:lnTo>
                    <a:pt x="f19" y="f52"/>
                  </a:lnTo>
                  <a:lnTo>
                    <a:pt x="f19" y="f53"/>
                  </a:lnTo>
                  <a:lnTo>
                    <a:pt x="f21" y="f54"/>
                  </a:lnTo>
                  <a:lnTo>
                    <a:pt x="f22" y="f55"/>
                  </a:lnTo>
                  <a:lnTo>
                    <a:pt x="f24" y="f55"/>
                  </a:lnTo>
                  <a:lnTo>
                    <a:pt x="f24" y="f56"/>
                  </a:lnTo>
                  <a:lnTo>
                    <a:pt x="f26" y="f57"/>
                  </a:lnTo>
                  <a:lnTo>
                    <a:pt x="f27" y="f58"/>
                  </a:lnTo>
                  <a:lnTo>
                    <a:pt x="f28" y="f59"/>
                  </a:lnTo>
                  <a:lnTo>
                    <a:pt x="f30" y="f60"/>
                  </a:lnTo>
                  <a:lnTo>
                    <a:pt x="f32" y="f61"/>
                  </a:lnTo>
                  <a:lnTo>
                    <a:pt x="f33" y="f62"/>
                  </a:lnTo>
                  <a:lnTo>
                    <a:pt x="f35" y="f63"/>
                  </a:lnTo>
                  <a:lnTo>
                    <a:pt x="f37" y="f64"/>
                  </a:lnTo>
                  <a:lnTo>
                    <a:pt x="f39" y="f65"/>
                  </a:lnTo>
                  <a:lnTo>
                    <a:pt x="f41" y="f66"/>
                  </a:lnTo>
                  <a:lnTo>
                    <a:pt x="f43" y="f67"/>
                  </a:lnTo>
                  <a:lnTo>
                    <a:pt x="f44" y="f68"/>
                  </a:lnTo>
                  <a:lnTo>
                    <a:pt x="f47" y="f68"/>
                  </a:lnTo>
                  <a:lnTo>
                    <a:pt x="f49" y="f69"/>
                  </a:lnTo>
                  <a:lnTo>
                    <a:pt x="f51" y="f70"/>
                  </a:lnTo>
                  <a:lnTo>
                    <a:pt x="f53" y="f71"/>
                  </a:lnTo>
                  <a:lnTo>
                    <a:pt x="f54" y="f72"/>
                  </a:lnTo>
                  <a:lnTo>
                    <a:pt x="f56" y="f73"/>
                  </a:lnTo>
                  <a:lnTo>
                    <a:pt x="f58" y="f74"/>
                  </a:lnTo>
                  <a:lnTo>
                    <a:pt x="f61" y="f75"/>
                  </a:lnTo>
                  <a:lnTo>
                    <a:pt x="f62" y="f76"/>
                  </a:lnTo>
                  <a:lnTo>
                    <a:pt x="f64" y="f77"/>
                  </a:lnTo>
                  <a:lnTo>
                    <a:pt x="f66" y="f78"/>
                  </a:lnTo>
                  <a:lnTo>
                    <a:pt x="f68" y="f78"/>
                  </a:lnTo>
                  <a:lnTo>
                    <a:pt x="f70" y="f79"/>
                  </a:lnTo>
                  <a:lnTo>
                    <a:pt x="f72" y="f80"/>
                  </a:lnTo>
                  <a:lnTo>
                    <a:pt x="f74" y="f81"/>
                  </a:lnTo>
                  <a:lnTo>
                    <a:pt x="f75" y="f82"/>
                  </a:lnTo>
                  <a:lnTo>
                    <a:pt x="f77" y="f83"/>
                  </a:lnTo>
                  <a:lnTo>
                    <a:pt x="f79" y="f84"/>
                  </a:lnTo>
                  <a:lnTo>
                    <a:pt x="f80" y="f85"/>
                  </a:lnTo>
                  <a:lnTo>
                    <a:pt x="f82" y="f86"/>
                  </a:lnTo>
                  <a:lnTo>
                    <a:pt x="f84" y="f87"/>
                  </a:lnTo>
                  <a:lnTo>
                    <a:pt x="f85" y="f88"/>
                  </a:lnTo>
                  <a:lnTo>
                    <a:pt x="f87" y="f89"/>
                  </a:lnTo>
                  <a:lnTo>
                    <a:pt x="f88" y="f89"/>
                  </a:lnTo>
                  <a:lnTo>
                    <a:pt x="f90" y="f90"/>
                  </a:lnTo>
                  <a:lnTo>
                    <a:pt x="f91" y="f91"/>
                  </a:lnTo>
                  <a:lnTo>
                    <a:pt x="f92" y="f92"/>
                  </a:lnTo>
                  <a:lnTo>
                    <a:pt x="f0" y="f0"/>
                  </a:lnTo>
                </a:path>
              </a:pathLst>
            </a:custGeom>
            <a:noFill/>
            <a:ln w="9360">
              <a:solidFill>
                <a:srgbClr val="1A1B1C"/>
              </a:solidFill>
              <a:prstDash val="solid"/>
              <a:roun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63" name="Freeform 62"/>
            <p:cNvSpPr/>
            <p:nvPr/>
          </p:nvSpPr>
          <p:spPr>
            <a:xfrm>
              <a:off x="4334040" y="4737240"/>
              <a:ext cx="630000" cy="717840"/>
            </a:xfrm>
            <a:custGeom>
              <a:avLst/>
              <a:gdLst>
                <a:gd name="f0" fmla="val 0"/>
                <a:gd name="f1" fmla="val 79"/>
                <a:gd name="f2" fmla="val 90"/>
                <a:gd name="f3" fmla="val 61"/>
                <a:gd name="f4" fmla="val 58"/>
                <a:gd name="f5" fmla="val 89"/>
                <a:gd name="f6" fmla="val 54"/>
                <a:gd name="f7" fmla="val 88"/>
                <a:gd name="f8" fmla="val 51"/>
                <a:gd name="f9" fmla="val 87"/>
                <a:gd name="f10" fmla="val 48"/>
                <a:gd name="f11" fmla="val 45"/>
                <a:gd name="f12" fmla="val 86"/>
                <a:gd name="f13" fmla="val 43"/>
                <a:gd name="f14" fmla="val 85"/>
                <a:gd name="f15" fmla="val 40"/>
                <a:gd name="f16" fmla="val 84"/>
                <a:gd name="f17" fmla="val 37"/>
                <a:gd name="f18" fmla="val 83"/>
                <a:gd name="f19" fmla="val 34"/>
                <a:gd name="f20" fmla="val 82"/>
                <a:gd name="f21" fmla="val 32"/>
                <a:gd name="f22" fmla="val 81"/>
                <a:gd name="f23" fmla="val 30"/>
                <a:gd name="f24" fmla="val 80"/>
                <a:gd name="f25" fmla="val 27"/>
                <a:gd name="f26" fmla="val 25"/>
                <a:gd name="f27" fmla="val 78"/>
                <a:gd name="f28" fmla="val 23"/>
                <a:gd name="f29" fmla="val 77"/>
                <a:gd name="f30" fmla="val 21"/>
                <a:gd name="f31" fmla="val 76"/>
                <a:gd name="f32" fmla="val 19"/>
                <a:gd name="f33" fmla="val 17"/>
                <a:gd name="f34" fmla="val 75"/>
                <a:gd name="f35" fmla="val 15"/>
                <a:gd name="f36" fmla="val 74"/>
                <a:gd name="f37" fmla="val 13"/>
                <a:gd name="f38" fmla="val 73"/>
                <a:gd name="f39" fmla="val 12"/>
                <a:gd name="f40" fmla="val 72"/>
                <a:gd name="f41" fmla="val 10"/>
                <a:gd name="f42" fmla="val 71"/>
                <a:gd name="f43" fmla="val 9"/>
                <a:gd name="f44" fmla="val 70"/>
                <a:gd name="f45" fmla="val 8"/>
                <a:gd name="f46" fmla="val 69"/>
                <a:gd name="f47" fmla="val 6"/>
                <a:gd name="f48" fmla="val 68"/>
                <a:gd name="f49" fmla="val 5"/>
                <a:gd name="f50" fmla="val 67"/>
                <a:gd name="f51" fmla="val 4"/>
                <a:gd name="f52" fmla="val 66"/>
                <a:gd name="f53" fmla="val 3"/>
                <a:gd name="f54" fmla="val 65"/>
                <a:gd name="f55" fmla="val 2"/>
                <a:gd name="f56" fmla="val 64"/>
                <a:gd name="f57" fmla="val 1"/>
                <a:gd name="f58" fmla="val 63"/>
                <a:gd name="f59" fmla="val 62"/>
                <a:gd name="f60" fmla="val 60"/>
                <a:gd name="f61" fmla="val 59"/>
                <a:gd name="f62" fmla="val 57"/>
                <a:gd name="f63" fmla="val 56"/>
                <a:gd name="f64" fmla="val 55"/>
                <a:gd name="f65" fmla="val 53"/>
                <a:gd name="f66" fmla="val 52"/>
                <a:gd name="f67" fmla="val 50"/>
                <a:gd name="f68" fmla="val 49"/>
                <a:gd name="f69" fmla="val 7"/>
                <a:gd name="f70" fmla="val 47"/>
                <a:gd name="f71" fmla="val 46"/>
                <a:gd name="f72" fmla="val 11"/>
                <a:gd name="f73" fmla="val 44"/>
                <a:gd name="f74" fmla="val 14"/>
                <a:gd name="f75" fmla="val 16"/>
                <a:gd name="f76" fmla="val 18"/>
                <a:gd name="f77" fmla="val 42"/>
                <a:gd name="f78" fmla="val 41"/>
                <a:gd name="f79" fmla="val 39"/>
                <a:gd name="f80" fmla="val 38"/>
                <a:gd name="f81" fmla="val 29"/>
                <a:gd name="f82" fmla="val 36"/>
                <a:gd name="f83" fmla="val 31"/>
                <a:gd name="f84" fmla="val 35"/>
                <a:gd name="f85" fmla="val 33"/>
                <a:gd name="f86" fmla="val 28"/>
                <a:gd name="f87" fmla="val 26"/>
                <a:gd name="f88" fmla="val 24"/>
                <a:gd name="f89" fmla="val 22"/>
                <a:gd name="f90" fmla="val 20"/>
              </a:gdLst>
              <a:ahLst/>
              <a:cxnLst>
                <a:cxn ang="3cd4">
                  <a:pos x="hc" y="t"/>
                </a:cxn>
                <a:cxn ang="0">
                  <a:pos x="r" y="vc"/>
                </a:cxn>
                <a:cxn ang="cd4">
                  <a:pos x="hc" y="b"/>
                </a:cxn>
                <a:cxn ang="cd2">
                  <a:pos x="l" y="vc"/>
                </a:cxn>
              </a:cxnLst>
              <a:rect l="l" t="t" r="r" b="b"/>
              <a:pathLst>
                <a:path w="79" h="90">
                  <a:moveTo>
                    <a:pt x="f3" y="f2"/>
                  </a:moveTo>
                  <a:lnTo>
                    <a:pt x="f4" y="f5"/>
                  </a:lnTo>
                  <a:lnTo>
                    <a:pt x="f6" y="f7"/>
                  </a:lnTo>
                  <a:lnTo>
                    <a:pt x="f8" y="f9"/>
                  </a:lnTo>
                  <a:lnTo>
                    <a:pt x="f10" y="f9"/>
                  </a:lnTo>
                  <a:lnTo>
                    <a:pt x="f11" y="f12"/>
                  </a:lnTo>
                  <a:lnTo>
                    <a:pt x="f13" y="f14"/>
                  </a:lnTo>
                  <a:lnTo>
                    <a:pt x="f15" y="f16"/>
                  </a:lnTo>
                  <a:lnTo>
                    <a:pt x="f17" y="f18"/>
                  </a:lnTo>
                  <a:lnTo>
                    <a:pt x="f19" y="f20"/>
                  </a:lnTo>
                  <a:lnTo>
                    <a:pt x="f21" y="f22"/>
                  </a:lnTo>
                  <a:lnTo>
                    <a:pt x="f23" y="f24"/>
                  </a:lnTo>
                  <a:lnTo>
                    <a:pt x="f25" y="f1"/>
                  </a:lnTo>
                  <a:lnTo>
                    <a:pt x="f26" y="f27"/>
                  </a:lnTo>
                  <a:lnTo>
                    <a:pt x="f28" y="f29"/>
                  </a:lnTo>
                  <a:lnTo>
                    <a:pt x="f30" y="f31"/>
                  </a:lnTo>
                  <a:lnTo>
                    <a:pt x="f32" y="f31"/>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5" y="f56"/>
                  </a:lnTo>
                  <a:lnTo>
                    <a:pt x="f57" y="f58"/>
                  </a:lnTo>
                  <a:lnTo>
                    <a:pt x="f57" y="f59"/>
                  </a:lnTo>
                  <a:lnTo>
                    <a:pt x="f0" y="f3"/>
                  </a:lnTo>
                  <a:lnTo>
                    <a:pt x="f0" y="f60"/>
                  </a:lnTo>
                  <a:lnTo>
                    <a:pt x="f0" y="f61"/>
                  </a:lnTo>
                  <a:lnTo>
                    <a:pt x="f0" y="f4"/>
                  </a:lnTo>
                  <a:lnTo>
                    <a:pt x="f0" y="f62"/>
                  </a:lnTo>
                  <a:lnTo>
                    <a:pt x="f0" y="f63"/>
                  </a:lnTo>
                  <a:lnTo>
                    <a:pt x="f57" y="f64"/>
                  </a:lnTo>
                  <a:lnTo>
                    <a:pt x="f57" y="f6"/>
                  </a:lnTo>
                  <a:lnTo>
                    <a:pt x="f55" y="f6"/>
                  </a:lnTo>
                  <a:lnTo>
                    <a:pt x="f55" y="f65"/>
                  </a:lnTo>
                  <a:lnTo>
                    <a:pt x="f53" y="f66"/>
                  </a:lnTo>
                  <a:lnTo>
                    <a:pt x="f51" y="f8"/>
                  </a:lnTo>
                  <a:lnTo>
                    <a:pt x="f49" y="f67"/>
                  </a:lnTo>
                  <a:lnTo>
                    <a:pt x="f47" y="f68"/>
                  </a:lnTo>
                  <a:lnTo>
                    <a:pt x="f69" y="f10"/>
                  </a:lnTo>
                  <a:lnTo>
                    <a:pt x="f43" y="f70"/>
                  </a:lnTo>
                  <a:lnTo>
                    <a:pt x="f41" y="f71"/>
                  </a:lnTo>
                  <a:lnTo>
                    <a:pt x="f72" y="f11"/>
                  </a:lnTo>
                  <a:lnTo>
                    <a:pt x="f37" y="f73"/>
                  </a:lnTo>
                  <a:lnTo>
                    <a:pt x="f74" y="f13"/>
                  </a:lnTo>
                  <a:lnTo>
                    <a:pt x="f75" y="f13"/>
                  </a:lnTo>
                  <a:lnTo>
                    <a:pt x="f76" y="f77"/>
                  </a:lnTo>
                  <a:lnTo>
                    <a:pt x="f32" y="f78"/>
                  </a:lnTo>
                  <a:lnTo>
                    <a:pt x="f30" y="f15"/>
                  </a:lnTo>
                  <a:lnTo>
                    <a:pt x="f28" y="f79"/>
                  </a:lnTo>
                  <a:lnTo>
                    <a:pt x="f26" y="f80"/>
                  </a:lnTo>
                  <a:lnTo>
                    <a:pt x="f25" y="f17"/>
                  </a:lnTo>
                  <a:lnTo>
                    <a:pt x="f81" y="f82"/>
                  </a:lnTo>
                  <a:lnTo>
                    <a:pt x="f83" y="f84"/>
                  </a:lnTo>
                  <a:lnTo>
                    <a:pt x="f19" y="f19"/>
                  </a:lnTo>
                  <a:lnTo>
                    <a:pt x="f84" y="f85"/>
                  </a:lnTo>
                  <a:lnTo>
                    <a:pt x="f17" y="f85"/>
                  </a:lnTo>
                  <a:lnTo>
                    <a:pt x="f15" y="f21"/>
                  </a:lnTo>
                  <a:lnTo>
                    <a:pt x="f77" y="f83"/>
                  </a:lnTo>
                  <a:lnTo>
                    <a:pt x="f73" y="f23"/>
                  </a:lnTo>
                  <a:lnTo>
                    <a:pt x="f71" y="f81"/>
                  </a:lnTo>
                  <a:lnTo>
                    <a:pt x="f10" y="f86"/>
                  </a:lnTo>
                  <a:lnTo>
                    <a:pt x="f67" y="f25"/>
                  </a:lnTo>
                  <a:lnTo>
                    <a:pt x="f65" y="f87"/>
                  </a:lnTo>
                  <a:lnTo>
                    <a:pt x="f6" y="f26"/>
                  </a:lnTo>
                  <a:lnTo>
                    <a:pt x="f63" y="f88"/>
                  </a:lnTo>
                  <a:lnTo>
                    <a:pt x="f61" y="f28"/>
                  </a:lnTo>
                  <a:lnTo>
                    <a:pt x="f3" y="f89"/>
                  </a:lnTo>
                  <a:lnTo>
                    <a:pt x="f59" y="f30"/>
                  </a:lnTo>
                  <a:lnTo>
                    <a:pt x="f56" y="f30"/>
                  </a:lnTo>
                  <a:lnTo>
                    <a:pt x="f50" y="f90"/>
                  </a:lnTo>
                  <a:lnTo>
                    <a:pt x="f48" y="f32"/>
                  </a:lnTo>
                  <a:lnTo>
                    <a:pt x="f44" y="f76"/>
                  </a:lnTo>
                  <a:lnTo>
                    <a:pt x="f42" y="f33"/>
                  </a:lnTo>
                  <a:lnTo>
                    <a:pt x="f40" y="f75"/>
                  </a:lnTo>
                  <a:lnTo>
                    <a:pt x="f36" y="f35"/>
                  </a:lnTo>
                  <a:lnTo>
                    <a:pt x="f34" y="f74"/>
                  </a:lnTo>
                  <a:lnTo>
                    <a:pt x="f31" y="f37"/>
                  </a:lnTo>
                  <a:lnTo>
                    <a:pt x="f29" y="f39"/>
                  </a:lnTo>
                  <a:lnTo>
                    <a:pt x="f29" y="f72"/>
                  </a:lnTo>
                  <a:lnTo>
                    <a:pt x="f27" y="f41"/>
                  </a:lnTo>
                  <a:lnTo>
                    <a:pt x="f27" y="f41"/>
                  </a:lnTo>
                  <a:lnTo>
                    <a:pt x="f1" y="f43"/>
                  </a:lnTo>
                  <a:lnTo>
                    <a:pt x="f27" y="f45"/>
                  </a:lnTo>
                  <a:lnTo>
                    <a:pt x="f27" y="f69"/>
                  </a:lnTo>
                  <a:lnTo>
                    <a:pt x="f27" y="f47"/>
                  </a:lnTo>
                  <a:lnTo>
                    <a:pt x="f27" y="f49"/>
                  </a:lnTo>
                  <a:lnTo>
                    <a:pt x="f29" y="f51"/>
                  </a:lnTo>
                  <a:lnTo>
                    <a:pt x="f29" y="f53"/>
                  </a:lnTo>
                  <a:lnTo>
                    <a:pt x="f34" y="f55"/>
                  </a:lnTo>
                  <a:lnTo>
                    <a:pt x="f34" y="f57"/>
                  </a:lnTo>
                  <a:lnTo>
                    <a:pt x="f36" y="f0"/>
                  </a:lnTo>
                  <a:lnTo>
                    <a:pt x="f38" y="f0"/>
                  </a:lnTo>
                </a:path>
              </a:pathLst>
            </a:custGeom>
            <a:noFill/>
            <a:ln w="9360">
              <a:solidFill>
                <a:srgbClr val="1A1B1C"/>
              </a:solidFill>
              <a:prstDash val="solid"/>
              <a:roun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64" name="Freeform 63"/>
            <p:cNvSpPr/>
            <p:nvPr/>
          </p:nvSpPr>
          <p:spPr>
            <a:xfrm>
              <a:off x="4749120" y="5455080"/>
              <a:ext cx="931320" cy="692999"/>
            </a:xfrm>
            <a:custGeom>
              <a:avLst/>
              <a:gdLst>
                <a:gd name="f0" fmla="val 0"/>
                <a:gd name="f1" fmla="val 117"/>
                <a:gd name="f2" fmla="val 87"/>
                <a:gd name="f3" fmla="val 105"/>
                <a:gd name="f4" fmla="val 88"/>
                <a:gd name="f5" fmla="val 86"/>
                <a:gd name="f6" fmla="val 60"/>
                <a:gd name="f7" fmla="val 43"/>
                <a:gd name="f8" fmla="val 85"/>
                <a:gd name="f9" fmla="val 27"/>
                <a:gd name="f10" fmla="val 84"/>
                <a:gd name="f11" fmla="val 16"/>
                <a:gd name="f12" fmla="val 83"/>
                <a:gd name="f13" fmla="val 12"/>
                <a:gd name="f14" fmla="val 82"/>
                <a:gd name="f15" fmla="val 11"/>
                <a:gd name="f16" fmla="val 81"/>
                <a:gd name="f17" fmla="val 80"/>
                <a:gd name="f18" fmla="val 13"/>
                <a:gd name="f19" fmla="val 79"/>
                <a:gd name="f20" fmla="val 78"/>
                <a:gd name="f21" fmla="val 9"/>
                <a:gd name="f22" fmla="val 77"/>
                <a:gd name="f23" fmla="val 4"/>
                <a:gd name="f24" fmla="val 76"/>
                <a:gd name="f25" fmla="val 2"/>
                <a:gd name="f26" fmla="val 75"/>
                <a:gd name="f27" fmla="val 3"/>
                <a:gd name="f28" fmla="val 74"/>
                <a:gd name="f29" fmla="val 10"/>
                <a:gd name="f30" fmla="val 20"/>
                <a:gd name="f31" fmla="val 73"/>
                <a:gd name="f32" fmla="val 29"/>
                <a:gd name="f33" fmla="val 72"/>
                <a:gd name="f34" fmla="val 38"/>
                <a:gd name="f35" fmla="val 71"/>
                <a:gd name="f36" fmla="val 42"/>
                <a:gd name="f37" fmla="val 70"/>
                <a:gd name="f38" fmla="val 69"/>
                <a:gd name="f39" fmla="val 39"/>
                <a:gd name="f40" fmla="val 68"/>
                <a:gd name="f41" fmla="val 34"/>
                <a:gd name="f42" fmla="val 67"/>
                <a:gd name="f43" fmla="val 66"/>
                <a:gd name="f44" fmla="val 23"/>
                <a:gd name="f45" fmla="val 65"/>
                <a:gd name="f46" fmla="val 19"/>
                <a:gd name="f47" fmla="val 64"/>
                <a:gd name="f48" fmla="val 14"/>
                <a:gd name="f49" fmla="val 63"/>
                <a:gd name="f50" fmla="val 8"/>
                <a:gd name="f51" fmla="val 62"/>
                <a:gd name="f52" fmla="val 6"/>
                <a:gd name="f53" fmla="val 61"/>
                <a:gd name="f54" fmla="val 59"/>
                <a:gd name="f55" fmla="val 1"/>
                <a:gd name="f56" fmla="val 58"/>
                <a:gd name="f57" fmla="val 57"/>
                <a:gd name="f58" fmla="val 56"/>
                <a:gd name="f59" fmla="val 55"/>
                <a:gd name="f60" fmla="val 54"/>
                <a:gd name="f61" fmla="val 53"/>
                <a:gd name="f62" fmla="val 52"/>
                <a:gd name="f63" fmla="val 7"/>
                <a:gd name="f64" fmla="val 51"/>
                <a:gd name="f65" fmla="val 50"/>
                <a:gd name="f66" fmla="val 49"/>
                <a:gd name="f67" fmla="val 21"/>
                <a:gd name="f68" fmla="val 48"/>
                <a:gd name="f69" fmla="val 47"/>
                <a:gd name="f70" fmla="val 33"/>
                <a:gd name="f71" fmla="val 46"/>
                <a:gd name="f72" fmla="val 41"/>
                <a:gd name="f73" fmla="val 45"/>
                <a:gd name="f74" fmla="val 44"/>
                <a:gd name="f75" fmla="val 40"/>
                <a:gd name="f76" fmla="val 91"/>
                <a:gd name="f77" fmla="val 94"/>
                <a:gd name="f78" fmla="val 37"/>
                <a:gd name="f79" fmla="val 97"/>
                <a:gd name="f80" fmla="val 36"/>
                <a:gd name="f81" fmla="val 100"/>
                <a:gd name="f82" fmla="val 35"/>
                <a:gd name="f83" fmla="val 103"/>
                <a:gd name="f84" fmla="val 108"/>
                <a:gd name="f85" fmla="val 32"/>
                <a:gd name="f86" fmla="val 110"/>
                <a:gd name="f87" fmla="val 31"/>
                <a:gd name="f88" fmla="val 111"/>
                <a:gd name="f89" fmla="val 30"/>
                <a:gd name="f90" fmla="val 115"/>
                <a:gd name="f91" fmla="val 28"/>
                <a:gd name="f92" fmla="val 26"/>
                <a:gd name="f93" fmla="val 25"/>
                <a:gd name="f94" fmla="val 113"/>
                <a:gd name="f95" fmla="val 24"/>
                <a:gd name="f96" fmla="val 107"/>
                <a:gd name="f97" fmla="val 22"/>
                <a:gd name="f98" fmla="val 18"/>
                <a:gd name="f99" fmla="val 17"/>
                <a:gd name="f100" fmla="val 15"/>
                <a:gd name="f101" fmla="val 5"/>
              </a:gdLst>
              <a:ahLst/>
              <a:cxnLst>
                <a:cxn ang="3cd4">
                  <a:pos x="hc" y="t"/>
                </a:cxn>
                <a:cxn ang="0">
                  <a:pos x="r" y="vc"/>
                </a:cxn>
                <a:cxn ang="cd4">
                  <a:pos x="hc" y="b"/>
                </a:cxn>
                <a:cxn ang="cd2">
                  <a:pos x="l" y="vc"/>
                </a:cxn>
              </a:cxnLst>
              <a:rect l="l" t="t" r="r" b="b"/>
              <a:pathLst>
                <a:path w="117" h="87">
                  <a:moveTo>
                    <a:pt x="f3" y="f2"/>
                  </a:moveTo>
                  <a:lnTo>
                    <a:pt x="f3" y="f2"/>
                  </a:lnTo>
                  <a:lnTo>
                    <a:pt x="f4" y="f5"/>
                  </a:lnTo>
                  <a:lnTo>
                    <a:pt x="f6" y="f5"/>
                  </a:lnTo>
                  <a:lnTo>
                    <a:pt x="f7" y="f8"/>
                  </a:lnTo>
                  <a:lnTo>
                    <a:pt x="f9" y="f10"/>
                  </a:lnTo>
                  <a:lnTo>
                    <a:pt x="f11" y="f12"/>
                  </a:lnTo>
                  <a:lnTo>
                    <a:pt x="f13" y="f14"/>
                  </a:lnTo>
                  <a:lnTo>
                    <a:pt x="f15" y="f16"/>
                  </a:lnTo>
                  <a:lnTo>
                    <a:pt x="f15" y="f17"/>
                  </a:lnTo>
                  <a:lnTo>
                    <a:pt x="f18" y="f19"/>
                  </a:lnTo>
                  <a:lnTo>
                    <a:pt x="f18" y="f20"/>
                  </a:lnTo>
                  <a:lnTo>
                    <a:pt x="f21" y="f22"/>
                  </a:lnTo>
                  <a:lnTo>
                    <a:pt x="f23" y="f24"/>
                  </a:lnTo>
                  <a:lnTo>
                    <a:pt x="f25" y="f26"/>
                  </a:lnTo>
                  <a:lnTo>
                    <a:pt x="f27" y="f28"/>
                  </a:lnTo>
                  <a:lnTo>
                    <a:pt x="f29" y="f28"/>
                  </a:lnTo>
                  <a:lnTo>
                    <a:pt x="f30" y="f31"/>
                  </a:lnTo>
                  <a:lnTo>
                    <a:pt x="f32" y="f33"/>
                  </a:lnTo>
                  <a:lnTo>
                    <a:pt x="f34" y="f35"/>
                  </a:lnTo>
                  <a:lnTo>
                    <a:pt x="f36" y="f37"/>
                  </a:lnTo>
                  <a:lnTo>
                    <a:pt x="f7" y="f38"/>
                  </a:lnTo>
                  <a:lnTo>
                    <a:pt x="f39" y="f40"/>
                  </a:lnTo>
                  <a:lnTo>
                    <a:pt x="f41" y="f42"/>
                  </a:lnTo>
                  <a:lnTo>
                    <a:pt x="f32" y="f43"/>
                  </a:lnTo>
                  <a:lnTo>
                    <a:pt x="f44" y="f45"/>
                  </a:lnTo>
                  <a:lnTo>
                    <a:pt x="f46" y="f47"/>
                  </a:lnTo>
                  <a:lnTo>
                    <a:pt x="f48" y="f49"/>
                  </a:lnTo>
                  <a:lnTo>
                    <a:pt x="f15" y="f49"/>
                  </a:lnTo>
                  <a:lnTo>
                    <a:pt x="f50" y="f51"/>
                  </a:lnTo>
                  <a:lnTo>
                    <a:pt x="f52" y="f53"/>
                  </a:lnTo>
                  <a:lnTo>
                    <a:pt x="f23" y="f6"/>
                  </a:lnTo>
                  <a:lnTo>
                    <a:pt x="f25" y="f54"/>
                  </a:lnTo>
                  <a:lnTo>
                    <a:pt x="f55" y="f56"/>
                  </a:lnTo>
                  <a:lnTo>
                    <a:pt x="f0" y="f57"/>
                  </a:lnTo>
                  <a:lnTo>
                    <a:pt x="f0" y="f58"/>
                  </a:lnTo>
                  <a:lnTo>
                    <a:pt x="f0" y="f59"/>
                  </a:lnTo>
                  <a:lnTo>
                    <a:pt x="f0" y="f60"/>
                  </a:lnTo>
                  <a:lnTo>
                    <a:pt x="f55" y="f61"/>
                  </a:lnTo>
                  <a:lnTo>
                    <a:pt x="f25" y="f62"/>
                  </a:lnTo>
                  <a:lnTo>
                    <a:pt x="f23" y="f62"/>
                  </a:lnTo>
                  <a:lnTo>
                    <a:pt x="f63" y="f64"/>
                  </a:lnTo>
                  <a:lnTo>
                    <a:pt x="f15" y="f65"/>
                  </a:lnTo>
                  <a:lnTo>
                    <a:pt x="f11" y="f66"/>
                  </a:lnTo>
                  <a:lnTo>
                    <a:pt x="f67" y="f68"/>
                  </a:lnTo>
                  <a:lnTo>
                    <a:pt x="f9" y="f69"/>
                  </a:lnTo>
                  <a:lnTo>
                    <a:pt x="f70" y="f71"/>
                  </a:lnTo>
                  <a:lnTo>
                    <a:pt x="f72" y="f73"/>
                  </a:lnTo>
                  <a:lnTo>
                    <a:pt x="f68" y="f74"/>
                  </a:lnTo>
                  <a:lnTo>
                    <a:pt x="f58" y="f7"/>
                  </a:lnTo>
                  <a:lnTo>
                    <a:pt x="f47" y="f36"/>
                  </a:lnTo>
                  <a:lnTo>
                    <a:pt x="f35" y="f72"/>
                  </a:lnTo>
                  <a:lnTo>
                    <a:pt x="f22" y="f72"/>
                  </a:lnTo>
                  <a:lnTo>
                    <a:pt x="f12" y="f75"/>
                  </a:lnTo>
                  <a:lnTo>
                    <a:pt x="f2" y="f39"/>
                  </a:lnTo>
                  <a:lnTo>
                    <a:pt x="f76" y="f34"/>
                  </a:lnTo>
                  <a:lnTo>
                    <a:pt x="f77" y="f78"/>
                  </a:lnTo>
                  <a:lnTo>
                    <a:pt x="f79" y="f80"/>
                  </a:lnTo>
                  <a:lnTo>
                    <a:pt x="f81" y="f82"/>
                  </a:lnTo>
                  <a:lnTo>
                    <a:pt x="f83" y="f41"/>
                  </a:lnTo>
                  <a:lnTo>
                    <a:pt x="f3" y="f70"/>
                  </a:lnTo>
                  <a:lnTo>
                    <a:pt x="f84" y="f85"/>
                  </a:lnTo>
                  <a:lnTo>
                    <a:pt x="f86" y="f87"/>
                  </a:lnTo>
                  <a:lnTo>
                    <a:pt x="f88" y="f89"/>
                  </a:lnTo>
                  <a:lnTo>
                    <a:pt x="f90" y="f89"/>
                  </a:lnTo>
                  <a:lnTo>
                    <a:pt x="f90" y="f32"/>
                  </a:lnTo>
                  <a:lnTo>
                    <a:pt x="f1" y="f91"/>
                  </a:lnTo>
                  <a:lnTo>
                    <a:pt x="f1" y="f9"/>
                  </a:lnTo>
                  <a:lnTo>
                    <a:pt x="f1" y="f92"/>
                  </a:lnTo>
                  <a:lnTo>
                    <a:pt x="f90" y="f93"/>
                  </a:lnTo>
                  <a:lnTo>
                    <a:pt x="f94" y="f95"/>
                  </a:lnTo>
                  <a:lnTo>
                    <a:pt x="f86" y="f44"/>
                  </a:lnTo>
                  <a:lnTo>
                    <a:pt x="f96" y="f97"/>
                  </a:lnTo>
                  <a:lnTo>
                    <a:pt x="f83" y="f67"/>
                  </a:lnTo>
                  <a:lnTo>
                    <a:pt x="f79" y="f30"/>
                  </a:lnTo>
                  <a:lnTo>
                    <a:pt x="f77" y="f46"/>
                  </a:lnTo>
                  <a:lnTo>
                    <a:pt x="f4" y="f46"/>
                  </a:lnTo>
                  <a:lnTo>
                    <a:pt x="f10" y="f98"/>
                  </a:lnTo>
                  <a:lnTo>
                    <a:pt x="f19" y="f99"/>
                  </a:lnTo>
                  <a:lnTo>
                    <a:pt x="f28" y="f11"/>
                  </a:lnTo>
                  <a:lnTo>
                    <a:pt x="f38" y="f100"/>
                  </a:lnTo>
                  <a:lnTo>
                    <a:pt x="f45" y="f48"/>
                  </a:lnTo>
                  <a:lnTo>
                    <a:pt x="f6" y="f18"/>
                  </a:lnTo>
                  <a:lnTo>
                    <a:pt x="f58" y="f13"/>
                  </a:lnTo>
                  <a:lnTo>
                    <a:pt x="f62" y="f15"/>
                  </a:lnTo>
                  <a:lnTo>
                    <a:pt x="f68" y="f29"/>
                  </a:lnTo>
                  <a:lnTo>
                    <a:pt x="f73" y="f21"/>
                  </a:lnTo>
                  <a:lnTo>
                    <a:pt x="f75" y="f50"/>
                  </a:lnTo>
                  <a:lnTo>
                    <a:pt x="f78" y="f50"/>
                  </a:lnTo>
                  <a:lnTo>
                    <a:pt x="f70" y="f63"/>
                  </a:lnTo>
                  <a:lnTo>
                    <a:pt x="f89" y="f52"/>
                  </a:lnTo>
                  <a:lnTo>
                    <a:pt x="f92" y="f101"/>
                  </a:lnTo>
                  <a:lnTo>
                    <a:pt x="f44" y="f23"/>
                  </a:lnTo>
                  <a:lnTo>
                    <a:pt x="f46" y="f27"/>
                  </a:lnTo>
                  <a:lnTo>
                    <a:pt x="f11" y="f25"/>
                  </a:lnTo>
                  <a:lnTo>
                    <a:pt x="f13" y="f55"/>
                  </a:lnTo>
                  <a:lnTo>
                    <a:pt x="f21" y="f0"/>
                  </a:lnTo>
                </a:path>
              </a:pathLst>
            </a:custGeom>
            <a:noFill/>
            <a:ln w="9360">
              <a:solidFill>
                <a:srgbClr val="1A1B1C"/>
              </a:solidFill>
              <a:prstDash val="solid"/>
              <a:roun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65" name="Freeform 64"/>
            <p:cNvSpPr/>
            <p:nvPr/>
          </p:nvSpPr>
          <p:spPr>
            <a:xfrm>
              <a:off x="5936039" y="6188400"/>
              <a:ext cx="79560" cy="119520"/>
            </a:xfrm>
            <a:custGeom>
              <a:avLst/>
              <a:gdLst>
                <a:gd name="f0" fmla="val 0"/>
                <a:gd name="f1" fmla="val 10"/>
                <a:gd name="f2" fmla="val 15"/>
                <a:gd name="f3" fmla="val 2"/>
                <a:gd name="f4" fmla="val 8"/>
                <a:gd name="f5" fmla="val 11"/>
                <a:gd name="f6" fmla="val 3"/>
                <a:gd name="f7" fmla="val 12"/>
                <a:gd name="f8" fmla="val 13"/>
                <a:gd name="f9" fmla="val 4"/>
                <a:gd name="f10" fmla="val 5"/>
                <a:gd name="f11" fmla="val 6"/>
                <a:gd name="f12" fmla="val 7"/>
                <a:gd name="f13" fmla="val 1"/>
                <a:gd name="f14" fmla="val 9"/>
              </a:gdLst>
              <a:ahLst/>
              <a:cxnLst>
                <a:cxn ang="3cd4">
                  <a:pos x="hc" y="t"/>
                </a:cxn>
                <a:cxn ang="0">
                  <a:pos x="r" y="vc"/>
                </a:cxn>
                <a:cxn ang="cd4">
                  <a:pos x="hc" y="b"/>
                </a:cxn>
                <a:cxn ang="cd2">
                  <a:pos x="l" y="vc"/>
                </a:cxn>
              </a:cxnLst>
              <a:rect l="l" t="t" r="r" b="b"/>
              <a:pathLst>
                <a:path w="10" h="15">
                  <a:moveTo>
                    <a:pt x="f3" y="f4"/>
                  </a:moveTo>
                  <a:cubicBezTo>
                    <a:pt x="f3" y="f1"/>
                    <a:pt x="f3" y="f5"/>
                    <a:pt x="f6" y="f7"/>
                  </a:cubicBezTo>
                  <a:cubicBezTo>
                    <a:pt x="f6" y="f8"/>
                    <a:pt x="f9" y="f8"/>
                    <a:pt x="f10" y="f8"/>
                  </a:cubicBezTo>
                  <a:cubicBezTo>
                    <a:pt x="f11" y="f8"/>
                    <a:pt x="f12" y="f8"/>
                    <a:pt x="f4" y="f7"/>
                  </a:cubicBezTo>
                  <a:cubicBezTo>
                    <a:pt x="f4" y="f5"/>
                    <a:pt x="f4" y="f1"/>
                    <a:pt x="f4" y="f4"/>
                  </a:cubicBezTo>
                  <a:cubicBezTo>
                    <a:pt x="f4" y="f11"/>
                    <a:pt x="f4" y="f9"/>
                    <a:pt x="f4" y="f6"/>
                  </a:cubicBezTo>
                  <a:cubicBezTo>
                    <a:pt x="f12" y="f3"/>
                    <a:pt x="f11" y="f3"/>
                    <a:pt x="f10" y="f3"/>
                  </a:cubicBezTo>
                  <a:cubicBezTo>
                    <a:pt x="f9" y="f3"/>
                    <a:pt x="f6" y="f3"/>
                    <a:pt x="f6" y="f6"/>
                  </a:cubicBezTo>
                  <a:cubicBezTo>
                    <a:pt x="f3" y="f9"/>
                    <a:pt x="f3" y="f11"/>
                    <a:pt x="f3" y="f4"/>
                  </a:cubicBezTo>
                  <a:close/>
                  <a:moveTo>
                    <a:pt x="f0" y="f4"/>
                  </a:moveTo>
                  <a:cubicBezTo>
                    <a:pt x="f0" y="f10"/>
                    <a:pt x="f13" y="f6"/>
                    <a:pt x="f3" y="f3"/>
                  </a:cubicBezTo>
                  <a:cubicBezTo>
                    <a:pt x="f3" y="f13"/>
                    <a:pt x="f9" y="f0"/>
                    <a:pt x="f10" y="f0"/>
                  </a:cubicBezTo>
                  <a:cubicBezTo>
                    <a:pt x="f12" y="f0"/>
                    <a:pt x="f4" y="f13"/>
                    <a:pt x="f14" y="f3"/>
                  </a:cubicBezTo>
                  <a:cubicBezTo>
                    <a:pt x="f1" y="f6"/>
                    <a:pt x="f1" y="f10"/>
                    <a:pt x="f1" y="f4"/>
                  </a:cubicBezTo>
                  <a:cubicBezTo>
                    <a:pt x="f1" y="f1"/>
                    <a:pt x="f1" y="f7"/>
                    <a:pt x="f14" y="f8"/>
                  </a:cubicBezTo>
                  <a:cubicBezTo>
                    <a:pt x="f4" y="f2"/>
                    <a:pt x="f12" y="f2"/>
                    <a:pt x="f10" y="f2"/>
                  </a:cubicBezTo>
                  <a:cubicBezTo>
                    <a:pt x="f9" y="f2"/>
                    <a:pt x="f3" y="f2"/>
                    <a:pt x="f3" y="f8"/>
                  </a:cubicBezTo>
                  <a:cubicBezTo>
                    <a:pt x="f13" y="f7"/>
                    <a:pt x="f0" y="f1"/>
                    <a:pt x="f0" y="f4"/>
                  </a:cubicBez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66" name="Freeform 65"/>
            <p:cNvSpPr/>
            <p:nvPr/>
          </p:nvSpPr>
          <p:spPr>
            <a:xfrm>
              <a:off x="4239360" y="6204240"/>
              <a:ext cx="38520" cy="119160"/>
            </a:xfrm>
            <a:custGeom>
              <a:avLst/>
              <a:gdLst>
                <a:gd name="f0" fmla="val 0"/>
                <a:gd name="f1" fmla="val 5"/>
                <a:gd name="f2" fmla="val 15"/>
                <a:gd name="f3" fmla="val 4"/>
                <a:gd name="f4" fmla="val 3"/>
                <a:gd name="f5" fmla="val 1"/>
                <a:gd name="f6" fmla="val 2"/>
              </a:gdLst>
              <a:ahLst/>
              <a:cxnLst>
                <a:cxn ang="3cd4">
                  <a:pos x="hc" y="t"/>
                </a:cxn>
                <a:cxn ang="0">
                  <a:pos x="r" y="vc"/>
                </a:cxn>
                <a:cxn ang="cd4">
                  <a:pos x="hc" y="b"/>
                </a:cxn>
                <a:cxn ang="cd2">
                  <a:pos x="l" y="vc"/>
                </a:cxn>
              </a:cxnLst>
              <a:rect l="l" t="t" r="r" b="b"/>
              <a:pathLst>
                <a:path w="5" h="15">
                  <a:moveTo>
                    <a:pt x="f3" y="f2"/>
                  </a:moveTo>
                  <a:lnTo>
                    <a:pt x="f3" y="f3"/>
                  </a:lnTo>
                  <a:lnTo>
                    <a:pt x="f0" y="f3"/>
                  </a:lnTo>
                  <a:lnTo>
                    <a:pt x="f0" y="f4"/>
                  </a:lnTo>
                  <a:cubicBezTo>
                    <a:pt x="f5" y="f4"/>
                    <a:pt x="f6" y="f6"/>
                    <a:pt x="f4" y="f6"/>
                  </a:cubicBezTo>
                  <a:cubicBezTo>
                    <a:pt x="f3" y="f5"/>
                    <a:pt x="f3" y="f5"/>
                    <a:pt x="f3" y="f0"/>
                  </a:cubicBezTo>
                  <a:lnTo>
                    <a:pt x="f1" y="f0"/>
                  </a:lnTo>
                  <a:lnTo>
                    <a:pt x="f1" y="f2"/>
                  </a:lnTo>
                  <a:lnTo>
                    <a:pt x="f3" y="f2"/>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67" name="Freeform 66"/>
            <p:cNvSpPr/>
            <p:nvPr/>
          </p:nvSpPr>
          <p:spPr>
            <a:xfrm>
              <a:off x="4312440" y="6332400"/>
              <a:ext cx="1665762" cy="22759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0">
              <a:spAutoFit/>
            </a:bodyPr>
            <a:lstStyle/>
            <a:p>
              <a:r>
                <a:rPr lang="en-GB" sz="1400">
                  <a:solidFill>
                    <a:srgbClr val="24211D"/>
                  </a:solidFill>
                  <a:latin typeface="Liberation Serif" pitchFamily="18"/>
                  <a:ea typeface="DejaVu LGC Sans" pitchFamily="2"/>
                  <a:cs typeface="DejaVu LGC Sans" pitchFamily="2"/>
                </a:rPr>
                <a:t>Wavelet Power (a.u.)‏</a:t>
              </a:r>
            </a:p>
          </p:txBody>
        </p:sp>
        <p:sp>
          <p:nvSpPr>
            <p:cNvPr id="68" name="Freeform 67"/>
            <p:cNvSpPr/>
            <p:nvPr/>
          </p:nvSpPr>
          <p:spPr>
            <a:xfrm>
              <a:off x="4513679" y="3723120"/>
              <a:ext cx="1313736" cy="22759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0">
              <a:spAutoFit/>
            </a:bodyPr>
            <a:lstStyle/>
            <a:p>
              <a:r>
                <a:rPr lang="en-GB" sz="1400">
                  <a:solidFill>
                    <a:srgbClr val="24211D"/>
                  </a:solidFill>
                  <a:latin typeface="Liberation Serif" pitchFamily="18"/>
                  <a:ea typeface="DejaVu LGC Sans" pitchFamily="2"/>
                  <a:cs typeface="DejaVu LGC Sans" pitchFamily="2"/>
                </a:rPr>
                <a:t>Power Spectrum</a:t>
              </a:r>
            </a:p>
          </p:txBody>
        </p:sp>
      </p:grpSp>
      <p:grpSp>
        <p:nvGrpSpPr>
          <p:cNvPr id="69" name="Group 68"/>
          <p:cNvGrpSpPr/>
          <p:nvPr/>
        </p:nvGrpSpPr>
        <p:grpSpPr>
          <a:xfrm>
            <a:off x="5724451" y="3517854"/>
            <a:ext cx="3381763" cy="2368137"/>
            <a:chOff x="6357960" y="3949560"/>
            <a:chExt cx="3728159" cy="2610432"/>
          </a:xfrm>
        </p:grpSpPr>
        <p:pic>
          <p:nvPicPr>
            <p:cNvPr id="70" name="Picture 69"/>
            <p:cNvPicPr>
              <a:picLocks noChangeAspect="1"/>
            </p:cNvPicPr>
            <p:nvPr/>
          </p:nvPicPr>
          <p:blipFill>
            <a:blip r:embed="rId4" cstate="print">
              <a:lum/>
              <a:alphaModFix/>
            </a:blip>
            <a:srcRect/>
            <a:stretch>
              <a:fillRect/>
            </a:stretch>
          </p:blipFill>
          <p:spPr>
            <a:xfrm>
              <a:off x="6620400" y="4005360"/>
              <a:ext cx="3465719" cy="2142720"/>
            </a:xfrm>
            <a:prstGeom prst="rect">
              <a:avLst/>
            </a:prstGeom>
            <a:noFill/>
            <a:ln>
              <a:noFill/>
            </a:ln>
          </p:spPr>
        </p:pic>
        <p:sp>
          <p:nvSpPr>
            <p:cNvPr id="71" name="Freeform 70"/>
            <p:cNvSpPr/>
            <p:nvPr/>
          </p:nvSpPr>
          <p:spPr>
            <a:xfrm>
              <a:off x="6357960" y="5654520"/>
              <a:ext cx="79920" cy="119160"/>
            </a:xfrm>
            <a:custGeom>
              <a:avLst/>
              <a:gdLst>
                <a:gd name="f0" fmla="val 0"/>
                <a:gd name="f1" fmla="val 10"/>
                <a:gd name="f2" fmla="val 15"/>
                <a:gd name="f3" fmla="val 2"/>
                <a:gd name="f4" fmla="val 8"/>
                <a:gd name="f5" fmla="val 3"/>
                <a:gd name="f6" fmla="val 11"/>
                <a:gd name="f7" fmla="val 12"/>
                <a:gd name="f8" fmla="val 13"/>
                <a:gd name="f9" fmla="val 4"/>
                <a:gd name="f10" fmla="val 14"/>
                <a:gd name="f11" fmla="val 5"/>
                <a:gd name="f12" fmla="val 6"/>
                <a:gd name="f13" fmla="val 7"/>
                <a:gd name="f14" fmla="val 1"/>
                <a:gd name="f15" fmla="val 9"/>
              </a:gdLst>
              <a:ahLst/>
              <a:cxnLst>
                <a:cxn ang="3cd4">
                  <a:pos x="hc" y="t"/>
                </a:cxn>
                <a:cxn ang="0">
                  <a:pos x="r" y="vc"/>
                </a:cxn>
                <a:cxn ang="cd4">
                  <a:pos x="hc" y="b"/>
                </a:cxn>
                <a:cxn ang="cd2">
                  <a:pos x="l" y="vc"/>
                </a:cxn>
              </a:cxnLst>
              <a:rect l="l" t="t" r="r" b="b"/>
              <a:pathLst>
                <a:path w="10" h="15">
                  <a:moveTo>
                    <a:pt x="f3" y="f4"/>
                  </a:moveTo>
                  <a:cubicBezTo>
                    <a:pt x="f3" y="f1"/>
                    <a:pt x="f5" y="f6"/>
                    <a:pt x="f5" y="f7"/>
                  </a:cubicBezTo>
                  <a:cubicBezTo>
                    <a:pt x="f5" y="f8"/>
                    <a:pt x="f9" y="f10"/>
                    <a:pt x="f11" y="f10"/>
                  </a:cubicBezTo>
                  <a:cubicBezTo>
                    <a:pt x="f12" y="f10"/>
                    <a:pt x="f13" y="f8"/>
                    <a:pt x="f4" y="f7"/>
                  </a:cubicBezTo>
                  <a:cubicBezTo>
                    <a:pt x="f4" y="f6"/>
                    <a:pt x="f4" y="f1"/>
                    <a:pt x="f4" y="f4"/>
                  </a:cubicBezTo>
                  <a:cubicBezTo>
                    <a:pt x="f4" y="f12"/>
                    <a:pt x="f4" y="f9"/>
                    <a:pt x="f4" y="f5"/>
                  </a:cubicBezTo>
                  <a:cubicBezTo>
                    <a:pt x="f13" y="f3"/>
                    <a:pt x="f12" y="f3"/>
                    <a:pt x="f11" y="f3"/>
                  </a:cubicBezTo>
                  <a:cubicBezTo>
                    <a:pt x="f9" y="f3"/>
                    <a:pt x="f5" y="f3"/>
                    <a:pt x="f5" y="f5"/>
                  </a:cubicBezTo>
                  <a:cubicBezTo>
                    <a:pt x="f5" y="f9"/>
                    <a:pt x="f3" y="f12"/>
                    <a:pt x="f3" y="f4"/>
                  </a:cubicBezTo>
                  <a:close/>
                  <a:moveTo>
                    <a:pt x="f0" y="f4"/>
                  </a:moveTo>
                  <a:cubicBezTo>
                    <a:pt x="f0" y="f11"/>
                    <a:pt x="f14" y="f5"/>
                    <a:pt x="f3" y="f3"/>
                  </a:cubicBezTo>
                  <a:cubicBezTo>
                    <a:pt x="f3" y="f14"/>
                    <a:pt x="f9" y="f0"/>
                    <a:pt x="f11" y="f0"/>
                  </a:cubicBezTo>
                  <a:cubicBezTo>
                    <a:pt x="f13" y="f0"/>
                    <a:pt x="f4" y="f14"/>
                    <a:pt x="f15" y="f3"/>
                  </a:cubicBezTo>
                  <a:cubicBezTo>
                    <a:pt x="f1" y="f5"/>
                    <a:pt x="f1" y="f11"/>
                    <a:pt x="f1" y="f4"/>
                  </a:cubicBezTo>
                  <a:cubicBezTo>
                    <a:pt x="f1" y="f1"/>
                    <a:pt x="f1" y="f7"/>
                    <a:pt x="f15" y="f10"/>
                  </a:cubicBezTo>
                  <a:cubicBezTo>
                    <a:pt x="f4" y="f2"/>
                    <a:pt x="f13" y="f2"/>
                    <a:pt x="f11" y="f2"/>
                  </a:cubicBezTo>
                  <a:cubicBezTo>
                    <a:pt x="f9" y="f2"/>
                    <a:pt x="f3" y="f2"/>
                    <a:pt x="f3" y="f10"/>
                  </a:cubicBezTo>
                  <a:cubicBezTo>
                    <a:pt x="f14" y="f7"/>
                    <a:pt x="f0" y="f1"/>
                    <a:pt x="f0" y="f4"/>
                  </a:cubicBez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72" name="Freeform 71"/>
            <p:cNvSpPr/>
            <p:nvPr/>
          </p:nvSpPr>
          <p:spPr>
            <a:xfrm>
              <a:off x="6461279" y="5757840"/>
              <a:ext cx="16560" cy="1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73" name="Freeform 72"/>
            <p:cNvSpPr/>
            <p:nvPr/>
          </p:nvSpPr>
          <p:spPr>
            <a:xfrm>
              <a:off x="6501240" y="5654520"/>
              <a:ext cx="80280" cy="119160"/>
            </a:xfrm>
            <a:custGeom>
              <a:avLst/>
              <a:gdLst>
                <a:gd name="f0" fmla="val 0"/>
                <a:gd name="f1" fmla="val 10"/>
                <a:gd name="f2" fmla="val 15"/>
                <a:gd name="f3" fmla="val 13"/>
                <a:gd name="f4" fmla="val 12"/>
                <a:gd name="f5" fmla="val 1"/>
                <a:gd name="f6" fmla="val 11"/>
                <a:gd name="f7" fmla="val 2"/>
                <a:gd name="f8" fmla="val 3"/>
                <a:gd name="f9" fmla="val 9"/>
                <a:gd name="f10" fmla="val 5"/>
                <a:gd name="f11" fmla="val 8"/>
                <a:gd name="f12" fmla="val 6"/>
                <a:gd name="f13" fmla="val 7"/>
                <a:gd name="f14" fmla="val 4"/>
              </a:gdLst>
              <a:ahLst/>
              <a:cxnLst>
                <a:cxn ang="3cd4">
                  <a:pos x="hc" y="t"/>
                </a:cxn>
                <a:cxn ang="0">
                  <a:pos x="r" y="vc"/>
                </a:cxn>
                <a:cxn ang="cd4">
                  <a:pos x="hc" y="b"/>
                </a:cxn>
                <a:cxn ang="cd2">
                  <a:pos x="l" y="vc"/>
                </a:cxn>
              </a:cxnLst>
              <a:rect l="l" t="t" r="r" b="b"/>
              <a:pathLst>
                <a:path w="10" h="15">
                  <a:moveTo>
                    <a:pt x="f0" y="f2"/>
                  </a:moveTo>
                  <a:lnTo>
                    <a:pt x="f0" y="f2"/>
                  </a:lnTo>
                  <a:cubicBezTo>
                    <a:pt x="f0" y="f3"/>
                    <a:pt x="f0" y="f4"/>
                    <a:pt x="f5" y="f6"/>
                  </a:cubicBezTo>
                  <a:cubicBezTo>
                    <a:pt x="f7" y="f1"/>
                    <a:pt x="f8" y="f9"/>
                    <a:pt x="f10" y="f11"/>
                  </a:cubicBezTo>
                  <a:lnTo>
                    <a:pt x="f12" y="f11"/>
                  </a:lnTo>
                  <a:cubicBezTo>
                    <a:pt x="f13" y="f13"/>
                    <a:pt x="f13" y="f13"/>
                    <a:pt x="f11" y="f12"/>
                  </a:cubicBezTo>
                  <a:cubicBezTo>
                    <a:pt x="f11" y="f12"/>
                    <a:pt x="f11" y="f10"/>
                    <a:pt x="f11" y="f10"/>
                  </a:cubicBezTo>
                  <a:cubicBezTo>
                    <a:pt x="f11" y="f14"/>
                    <a:pt x="f11" y="f8"/>
                    <a:pt x="f13" y="f8"/>
                  </a:cubicBezTo>
                  <a:cubicBezTo>
                    <a:pt x="f13" y="f7"/>
                    <a:pt x="f12" y="f7"/>
                    <a:pt x="f10" y="f7"/>
                  </a:cubicBezTo>
                  <a:cubicBezTo>
                    <a:pt x="f14" y="f7"/>
                    <a:pt x="f8" y="f7"/>
                    <a:pt x="f8" y="f8"/>
                  </a:cubicBezTo>
                  <a:cubicBezTo>
                    <a:pt x="f7" y="f14"/>
                    <a:pt x="f7" y="f14"/>
                    <a:pt x="f7" y="f10"/>
                  </a:cubicBezTo>
                  <a:lnTo>
                    <a:pt x="f7" y="f12"/>
                  </a:lnTo>
                  <a:lnTo>
                    <a:pt x="f0" y="f12"/>
                  </a:lnTo>
                  <a:lnTo>
                    <a:pt x="f0" y="f10"/>
                  </a:lnTo>
                  <a:cubicBezTo>
                    <a:pt x="f0" y="f14"/>
                    <a:pt x="f5" y="f8"/>
                    <a:pt x="f7" y="f7"/>
                  </a:cubicBezTo>
                  <a:cubicBezTo>
                    <a:pt x="f7" y="f5"/>
                    <a:pt x="f14" y="f0"/>
                    <a:pt x="f10" y="f0"/>
                  </a:cubicBezTo>
                  <a:cubicBezTo>
                    <a:pt x="f13" y="f0"/>
                    <a:pt x="f11" y="f5"/>
                    <a:pt x="f9" y="f5"/>
                  </a:cubicBezTo>
                  <a:cubicBezTo>
                    <a:pt x="f1" y="f7"/>
                    <a:pt x="f1" y="f8"/>
                    <a:pt x="f1" y="f10"/>
                  </a:cubicBezTo>
                  <a:cubicBezTo>
                    <a:pt x="f1" y="f12"/>
                    <a:pt x="f1" y="f13"/>
                    <a:pt x="f9" y="f13"/>
                  </a:cubicBezTo>
                  <a:cubicBezTo>
                    <a:pt x="f9" y="f11"/>
                    <a:pt x="f11" y="f9"/>
                    <a:pt x="f13" y="f9"/>
                  </a:cubicBezTo>
                  <a:lnTo>
                    <a:pt x="f12" y="f1"/>
                  </a:lnTo>
                  <a:cubicBezTo>
                    <a:pt x="f14" y="f1"/>
                    <a:pt x="f14" y="f6"/>
                    <a:pt x="f8" y="f4"/>
                  </a:cubicBezTo>
                  <a:cubicBezTo>
                    <a:pt x="f8" y="f4"/>
                    <a:pt x="f7" y="f3"/>
                    <a:pt x="f7" y="f3"/>
                  </a:cubicBezTo>
                  <a:lnTo>
                    <a:pt x="f1" y="f3"/>
                  </a:lnTo>
                  <a:lnTo>
                    <a:pt x="f1" y="f2"/>
                  </a:lnTo>
                  <a:lnTo>
                    <a:pt x="f0" y="f2"/>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74" name="Freeform 73"/>
            <p:cNvSpPr/>
            <p:nvPr/>
          </p:nvSpPr>
          <p:spPr>
            <a:xfrm>
              <a:off x="6357960" y="5232960"/>
              <a:ext cx="79920" cy="119160"/>
            </a:xfrm>
            <a:custGeom>
              <a:avLst/>
              <a:gdLst>
                <a:gd name="f0" fmla="val 0"/>
                <a:gd name="f1" fmla="val 10"/>
                <a:gd name="f2" fmla="val 15"/>
                <a:gd name="f3" fmla="val 2"/>
                <a:gd name="f4" fmla="val 7"/>
                <a:gd name="f5" fmla="val 9"/>
                <a:gd name="f6" fmla="val 3"/>
                <a:gd name="f7" fmla="val 11"/>
                <a:gd name="f8" fmla="val 12"/>
                <a:gd name="f9" fmla="val 13"/>
                <a:gd name="f10" fmla="val 4"/>
                <a:gd name="f11" fmla="val 5"/>
                <a:gd name="f12" fmla="val 6"/>
                <a:gd name="f13" fmla="val 8"/>
                <a:gd name="f14" fmla="val 1"/>
                <a:gd name="f15" fmla="val 14"/>
              </a:gdLst>
              <a:ahLst/>
              <a:cxnLst>
                <a:cxn ang="3cd4">
                  <a:pos x="hc" y="t"/>
                </a:cxn>
                <a:cxn ang="0">
                  <a:pos x="r" y="vc"/>
                </a:cxn>
                <a:cxn ang="cd4">
                  <a:pos x="hc" y="b"/>
                </a:cxn>
                <a:cxn ang="cd2">
                  <a:pos x="l" y="vc"/>
                </a:cxn>
              </a:cxnLst>
              <a:rect l="l" t="t" r="r" b="b"/>
              <a:pathLst>
                <a:path w="10" h="15">
                  <a:moveTo>
                    <a:pt x="f3" y="f4"/>
                  </a:moveTo>
                  <a:cubicBezTo>
                    <a:pt x="f3" y="f5"/>
                    <a:pt x="f6" y="f7"/>
                    <a:pt x="f6" y="f8"/>
                  </a:cubicBezTo>
                  <a:cubicBezTo>
                    <a:pt x="f6" y="f9"/>
                    <a:pt x="f10" y="f9"/>
                    <a:pt x="f11" y="f9"/>
                  </a:cubicBezTo>
                  <a:cubicBezTo>
                    <a:pt x="f12" y="f9"/>
                    <a:pt x="f4" y="f9"/>
                    <a:pt x="f13" y="f8"/>
                  </a:cubicBezTo>
                  <a:cubicBezTo>
                    <a:pt x="f13" y="f7"/>
                    <a:pt x="f13" y="f5"/>
                    <a:pt x="f13" y="f4"/>
                  </a:cubicBezTo>
                  <a:cubicBezTo>
                    <a:pt x="f13" y="f11"/>
                    <a:pt x="f13" y="f10"/>
                    <a:pt x="f13" y="f6"/>
                  </a:cubicBezTo>
                  <a:cubicBezTo>
                    <a:pt x="f4" y="f3"/>
                    <a:pt x="f12" y="f14"/>
                    <a:pt x="f11" y="f14"/>
                  </a:cubicBezTo>
                  <a:cubicBezTo>
                    <a:pt x="f10" y="f14"/>
                    <a:pt x="f6" y="f3"/>
                    <a:pt x="f6" y="f6"/>
                  </a:cubicBezTo>
                  <a:cubicBezTo>
                    <a:pt x="f6" y="f10"/>
                    <a:pt x="f3" y="f11"/>
                    <a:pt x="f3" y="f4"/>
                  </a:cubicBezTo>
                  <a:close/>
                  <a:moveTo>
                    <a:pt x="f0" y="f4"/>
                  </a:moveTo>
                  <a:cubicBezTo>
                    <a:pt x="f0" y="f11"/>
                    <a:pt x="f14" y="f6"/>
                    <a:pt x="f3" y="f3"/>
                  </a:cubicBezTo>
                  <a:cubicBezTo>
                    <a:pt x="f3" y="f0"/>
                    <a:pt x="f10" y="f0"/>
                    <a:pt x="f11" y="f0"/>
                  </a:cubicBezTo>
                  <a:cubicBezTo>
                    <a:pt x="f4" y="f0"/>
                    <a:pt x="f13" y="f0"/>
                    <a:pt x="f5" y="f3"/>
                  </a:cubicBezTo>
                  <a:cubicBezTo>
                    <a:pt x="f1" y="f6"/>
                    <a:pt x="f1" y="f11"/>
                    <a:pt x="f1" y="f4"/>
                  </a:cubicBezTo>
                  <a:cubicBezTo>
                    <a:pt x="f1" y="f1"/>
                    <a:pt x="f1" y="f8"/>
                    <a:pt x="f5" y="f9"/>
                  </a:cubicBezTo>
                  <a:cubicBezTo>
                    <a:pt x="f13" y="f15"/>
                    <a:pt x="f4" y="f2"/>
                    <a:pt x="f11" y="f2"/>
                  </a:cubicBezTo>
                  <a:cubicBezTo>
                    <a:pt x="f10" y="f2"/>
                    <a:pt x="f3" y="f15"/>
                    <a:pt x="f3" y="f9"/>
                  </a:cubicBezTo>
                  <a:cubicBezTo>
                    <a:pt x="f14" y="f8"/>
                    <a:pt x="f0" y="f1"/>
                    <a:pt x="f0" y="f4"/>
                  </a:cubicBez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75" name="Freeform 74"/>
            <p:cNvSpPr/>
            <p:nvPr/>
          </p:nvSpPr>
          <p:spPr>
            <a:xfrm>
              <a:off x="6461279" y="5327279"/>
              <a:ext cx="16560" cy="15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76" name="Freeform 75"/>
            <p:cNvSpPr/>
            <p:nvPr/>
          </p:nvSpPr>
          <p:spPr>
            <a:xfrm>
              <a:off x="6501240" y="5232960"/>
              <a:ext cx="80280" cy="109800"/>
            </a:xfrm>
            <a:custGeom>
              <a:avLst/>
              <a:gdLst>
                <a:gd name="f0" fmla="val 0"/>
                <a:gd name="f1" fmla="val 10"/>
                <a:gd name="f2" fmla="val 14"/>
                <a:gd name="f3" fmla="val 2"/>
                <a:gd name="f4" fmla="val 9"/>
                <a:gd name="f5" fmla="val 6"/>
                <a:gd name="f6" fmla="val 11"/>
                <a:gd name="f7" fmla="val 8"/>
              </a:gdLst>
              <a:ahLst/>
              <a:cxnLst>
                <a:cxn ang="3cd4">
                  <a:pos x="hc" y="t"/>
                </a:cxn>
                <a:cxn ang="0">
                  <a:pos x="r" y="vc"/>
                </a:cxn>
                <a:cxn ang="cd4">
                  <a:pos x="hc" y="b"/>
                </a:cxn>
                <a:cxn ang="cd2">
                  <a:pos x="l" y="vc"/>
                </a:cxn>
              </a:cxnLst>
              <a:rect l="l" t="t" r="r" b="b"/>
              <a:pathLst>
                <a:path w="10" h="14">
                  <a:moveTo>
                    <a:pt x="f3" y="f4"/>
                  </a:moveTo>
                  <a:lnTo>
                    <a:pt x="f5" y="f4"/>
                  </a:lnTo>
                  <a:lnTo>
                    <a:pt x="f5" y="f3"/>
                  </a:lnTo>
                  <a:lnTo>
                    <a:pt x="f3" y="f4"/>
                  </a:lnTo>
                  <a:close/>
                  <a:moveTo>
                    <a:pt x="f5" y="f2"/>
                  </a:moveTo>
                  <a:lnTo>
                    <a:pt x="f5" y="f6"/>
                  </a:lnTo>
                  <a:lnTo>
                    <a:pt x="f0" y="f6"/>
                  </a:lnTo>
                  <a:lnTo>
                    <a:pt x="f0" y="f4"/>
                  </a:lnTo>
                  <a:lnTo>
                    <a:pt x="f5" y="f0"/>
                  </a:lnTo>
                  <a:lnTo>
                    <a:pt x="f7" y="f0"/>
                  </a:lnTo>
                  <a:lnTo>
                    <a:pt x="f7" y="f4"/>
                  </a:lnTo>
                  <a:lnTo>
                    <a:pt x="f1" y="f4"/>
                  </a:lnTo>
                  <a:lnTo>
                    <a:pt x="f1" y="f6"/>
                  </a:lnTo>
                  <a:lnTo>
                    <a:pt x="f7" y="f6"/>
                  </a:lnTo>
                  <a:lnTo>
                    <a:pt x="f7" y="f2"/>
                  </a:lnTo>
                  <a:lnTo>
                    <a:pt x="f5" y="f2"/>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77" name="Freeform 76"/>
            <p:cNvSpPr/>
            <p:nvPr/>
          </p:nvSpPr>
          <p:spPr>
            <a:xfrm>
              <a:off x="6357960" y="4802400"/>
              <a:ext cx="79920" cy="119160"/>
            </a:xfrm>
            <a:custGeom>
              <a:avLst/>
              <a:gdLst>
                <a:gd name="f0" fmla="val 0"/>
                <a:gd name="f1" fmla="val 10"/>
                <a:gd name="f2" fmla="val 15"/>
                <a:gd name="f3" fmla="val 2"/>
                <a:gd name="f4" fmla="val 8"/>
                <a:gd name="f5" fmla="val 3"/>
                <a:gd name="f6" fmla="val 11"/>
                <a:gd name="f7" fmla="val 12"/>
                <a:gd name="f8" fmla="val 13"/>
                <a:gd name="f9" fmla="val 4"/>
                <a:gd name="f10" fmla="val 5"/>
                <a:gd name="f11" fmla="val 6"/>
                <a:gd name="f12" fmla="val 7"/>
                <a:gd name="f13" fmla="val 1"/>
                <a:gd name="f14" fmla="val 9"/>
              </a:gdLst>
              <a:ahLst/>
              <a:cxnLst>
                <a:cxn ang="3cd4">
                  <a:pos x="hc" y="t"/>
                </a:cxn>
                <a:cxn ang="0">
                  <a:pos x="r" y="vc"/>
                </a:cxn>
                <a:cxn ang="cd4">
                  <a:pos x="hc" y="b"/>
                </a:cxn>
                <a:cxn ang="cd2">
                  <a:pos x="l" y="vc"/>
                </a:cxn>
              </a:cxnLst>
              <a:rect l="l" t="t" r="r" b="b"/>
              <a:pathLst>
                <a:path w="10" h="15">
                  <a:moveTo>
                    <a:pt x="f3" y="f4"/>
                  </a:moveTo>
                  <a:cubicBezTo>
                    <a:pt x="f3" y="f1"/>
                    <a:pt x="f5" y="f6"/>
                    <a:pt x="f5" y="f7"/>
                  </a:cubicBezTo>
                  <a:cubicBezTo>
                    <a:pt x="f5" y="f8"/>
                    <a:pt x="f9" y="f8"/>
                    <a:pt x="f10" y="f8"/>
                  </a:cubicBezTo>
                  <a:cubicBezTo>
                    <a:pt x="f11" y="f8"/>
                    <a:pt x="f12" y="f8"/>
                    <a:pt x="f4" y="f7"/>
                  </a:cubicBezTo>
                  <a:cubicBezTo>
                    <a:pt x="f4" y="f6"/>
                    <a:pt x="f4" y="f1"/>
                    <a:pt x="f4" y="f4"/>
                  </a:cubicBezTo>
                  <a:cubicBezTo>
                    <a:pt x="f4" y="f11"/>
                    <a:pt x="f4" y="f9"/>
                    <a:pt x="f4" y="f5"/>
                  </a:cubicBezTo>
                  <a:cubicBezTo>
                    <a:pt x="f12" y="f3"/>
                    <a:pt x="f11" y="f3"/>
                    <a:pt x="f10" y="f3"/>
                  </a:cubicBezTo>
                  <a:cubicBezTo>
                    <a:pt x="f9" y="f3"/>
                    <a:pt x="f5" y="f3"/>
                    <a:pt x="f5" y="f5"/>
                  </a:cubicBezTo>
                  <a:cubicBezTo>
                    <a:pt x="f5" y="f9"/>
                    <a:pt x="f3" y="f11"/>
                    <a:pt x="f3" y="f4"/>
                  </a:cubicBezTo>
                  <a:close/>
                  <a:moveTo>
                    <a:pt x="f0" y="f4"/>
                  </a:moveTo>
                  <a:cubicBezTo>
                    <a:pt x="f0" y="f10"/>
                    <a:pt x="f13" y="f5"/>
                    <a:pt x="f3" y="f3"/>
                  </a:cubicBezTo>
                  <a:cubicBezTo>
                    <a:pt x="f3" y="f13"/>
                    <a:pt x="f9" y="f0"/>
                    <a:pt x="f10" y="f0"/>
                  </a:cubicBezTo>
                  <a:cubicBezTo>
                    <a:pt x="f12" y="f0"/>
                    <a:pt x="f4" y="f13"/>
                    <a:pt x="f14" y="f3"/>
                  </a:cubicBezTo>
                  <a:cubicBezTo>
                    <a:pt x="f1" y="f5"/>
                    <a:pt x="f1" y="f10"/>
                    <a:pt x="f1" y="f4"/>
                  </a:cubicBezTo>
                  <a:cubicBezTo>
                    <a:pt x="f1" y="f1"/>
                    <a:pt x="f1" y="f7"/>
                    <a:pt x="f14" y="f8"/>
                  </a:cubicBezTo>
                  <a:cubicBezTo>
                    <a:pt x="f4" y="f2"/>
                    <a:pt x="f12" y="f2"/>
                    <a:pt x="f10" y="f2"/>
                  </a:cubicBezTo>
                  <a:cubicBezTo>
                    <a:pt x="f9" y="f2"/>
                    <a:pt x="f3" y="f2"/>
                    <a:pt x="f3" y="f8"/>
                  </a:cubicBezTo>
                  <a:cubicBezTo>
                    <a:pt x="f13" y="f7"/>
                    <a:pt x="f0" y="f1"/>
                    <a:pt x="f0" y="f4"/>
                  </a:cubicBez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78" name="Freeform 77"/>
            <p:cNvSpPr/>
            <p:nvPr/>
          </p:nvSpPr>
          <p:spPr>
            <a:xfrm>
              <a:off x="6461279" y="4898160"/>
              <a:ext cx="16560" cy="23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79" name="Freeform 78"/>
            <p:cNvSpPr/>
            <p:nvPr/>
          </p:nvSpPr>
          <p:spPr>
            <a:xfrm>
              <a:off x="6501240" y="4802400"/>
              <a:ext cx="80280" cy="119160"/>
            </a:xfrm>
            <a:custGeom>
              <a:avLst/>
              <a:gdLst>
                <a:gd name="f0" fmla="val 0"/>
                <a:gd name="f1" fmla="val 10"/>
                <a:gd name="f2" fmla="val 15"/>
                <a:gd name="f3" fmla="val 8"/>
                <a:gd name="f4" fmla="val 9"/>
                <a:gd name="f5" fmla="val 7"/>
                <a:gd name="f6" fmla="val 6"/>
                <a:gd name="f7" fmla="val 5"/>
                <a:gd name="f8" fmla="val 4"/>
                <a:gd name="f9" fmla="val 3"/>
                <a:gd name="f10" fmla="val 2"/>
                <a:gd name="f11" fmla="val 11"/>
                <a:gd name="f12" fmla="val 12"/>
                <a:gd name="f13" fmla="val 13"/>
                <a:gd name="f14" fmla="val 14"/>
                <a:gd name="f15" fmla="val 1"/>
              </a:gdLst>
              <a:ahLst/>
              <a:cxnLst>
                <a:cxn ang="3cd4">
                  <a:pos x="hc" y="t"/>
                </a:cxn>
                <a:cxn ang="0">
                  <a:pos x="r" y="vc"/>
                </a:cxn>
                <a:cxn ang="cd4">
                  <a:pos x="hc" y="b"/>
                </a:cxn>
                <a:cxn ang="cd2">
                  <a:pos x="l" y="vc"/>
                </a:cxn>
              </a:cxnLst>
              <a:rect l="l" t="t" r="r" b="b"/>
              <a:pathLst>
                <a:path w="10" h="15">
                  <a:moveTo>
                    <a:pt x="f3" y="f1"/>
                  </a:moveTo>
                  <a:cubicBezTo>
                    <a:pt x="f3" y="f4"/>
                    <a:pt x="f3" y="f4"/>
                    <a:pt x="f5" y="f3"/>
                  </a:cubicBezTo>
                  <a:cubicBezTo>
                    <a:pt x="f5" y="f5"/>
                    <a:pt x="f6" y="f5"/>
                    <a:pt x="f7" y="f5"/>
                  </a:cubicBezTo>
                  <a:cubicBezTo>
                    <a:pt x="f8" y="f5"/>
                    <a:pt x="f8" y="f5"/>
                    <a:pt x="f9" y="f3"/>
                  </a:cubicBezTo>
                  <a:cubicBezTo>
                    <a:pt x="f9" y="f4"/>
                    <a:pt x="f10" y="f4"/>
                    <a:pt x="f10" y="f1"/>
                  </a:cubicBezTo>
                  <a:cubicBezTo>
                    <a:pt x="f10" y="f11"/>
                    <a:pt x="f9" y="f12"/>
                    <a:pt x="f9" y="f13"/>
                  </a:cubicBezTo>
                  <a:cubicBezTo>
                    <a:pt x="f8" y="f13"/>
                    <a:pt x="f8" y="f14"/>
                    <a:pt x="f7" y="f14"/>
                  </a:cubicBezTo>
                  <a:cubicBezTo>
                    <a:pt x="f6" y="f14"/>
                    <a:pt x="f5" y="f13"/>
                    <a:pt x="f5" y="f13"/>
                  </a:cubicBezTo>
                  <a:cubicBezTo>
                    <a:pt x="f3" y="f12"/>
                    <a:pt x="f3" y="f11"/>
                    <a:pt x="f3" y="f1"/>
                  </a:cubicBezTo>
                  <a:close/>
                  <a:moveTo>
                    <a:pt x="f1" y="f8"/>
                  </a:moveTo>
                  <a:lnTo>
                    <a:pt x="f3" y="f8"/>
                  </a:lnTo>
                  <a:cubicBezTo>
                    <a:pt x="f3" y="f9"/>
                    <a:pt x="f3" y="f9"/>
                    <a:pt x="f5" y="f10"/>
                  </a:cubicBezTo>
                  <a:cubicBezTo>
                    <a:pt x="f5" y="f10"/>
                    <a:pt x="f6" y="f10"/>
                    <a:pt x="f6" y="f10"/>
                  </a:cubicBezTo>
                  <a:cubicBezTo>
                    <a:pt x="f7" y="f10"/>
                    <a:pt x="f8" y="f10"/>
                    <a:pt x="f9" y="f9"/>
                  </a:cubicBezTo>
                  <a:cubicBezTo>
                    <a:pt x="f9" y="f8"/>
                    <a:pt x="f10" y="f7"/>
                    <a:pt x="f10" y="f5"/>
                  </a:cubicBezTo>
                  <a:cubicBezTo>
                    <a:pt x="f9" y="f5"/>
                    <a:pt x="f9" y="f6"/>
                    <a:pt x="f8" y="f6"/>
                  </a:cubicBezTo>
                  <a:cubicBezTo>
                    <a:pt x="f8" y="f6"/>
                    <a:pt x="f7" y="f7"/>
                    <a:pt x="f6" y="f7"/>
                  </a:cubicBezTo>
                  <a:cubicBezTo>
                    <a:pt x="f5" y="f7"/>
                    <a:pt x="f3" y="f6"/>
                    <a:pt x="f4" y="f5"/>
                  </a:cubicBezTo>
                  <a:cubicBezTo>
                    <a:pt x="f1" y="f3"/>
                    <a:pt x="f1" y="f4"/>
                    <a:pt x="f1" y="f1"/>
                  </a:cubicBezTo>
                  <a:cubicBezTo>
                    <a:pt x="f1" y="f12"/>
                    <a:pt x="f1" y="f13"/>
                    <a:pt x="f4" y="f14"/>
                  </a:cubicBezTo>
                  <a:cubicBezTo>
                    <a:pt x="f3" y="f2"/>
                    <a:pt x="f5" y="f2"/>
                    <a:pt x="f7" y="f2"/>
                  </a:cubicBezTo>
                  <a:cubicBezTo>
                    <a:pt x="f8" y="f2"/>
                    <a:pt x="f10" y="f2"/>
                    <a:pt x="f15" y="f13"/>
                  </a:cubicBezTo>
                  <a:cubicBezTo>
                    <a:pt x="f0" y="f12"/>
                    <a:pt x="f0" y="f11"/>
                    <a:pt x="f0" y="f3"/>
                  </a:cubicBezTo>
                  <a:cubicBezTo>
                    <a:pt x="f0" y="f6"/>
                    <a:pt x="f0" y="f8"/>
                    <a:pt x="f15" y="f10"/>
                  </a:cubicBezTo>
                  <a:cubicBezTo>
                    <a:pt x="f10" y="f15"/>
                    <a:pt x="f8" y="f0"/>
                    <a:pt x="f6" y="f0"/>
                  </a:cubicBezTo>
                  <a:cubicBezTo>
                    <a:pt x="f5" y="f0"/>
                    <a:pt x="f3" y="f0"/>
                    <a:pt x="f4" y="f15"/>
                  </a:cubicBezTo>
                  <a:cubicBezTo>
                    <a:pt x="f1" y="f10"/>
                    <a:pt x="f1" y="f9"/>
                    <a:pt x="f1" y="f8"/>
                  </a:cubicBez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80" name="Freeform 79"/>
            <p:cNvSpPr/>
            <p:nvPr/>
          </p:nvSpPr>
          <p:spPr>
            <a:xfrm>
              <a:off x="6357960" y="4371839"/>
              <a:ext cx="79920" cy="127440"/>
            </a:xfrm>
            <a:custGeom>
              <a:avLst/>
              <a:gdLst>
                <a:gd name="f0" fmla="val 0"/>
                <a:gd name="f1" fmla="val 10"/>
                <a:gd name="f2" fmla="val 16"/>
                <a:gd name="f3" fmla="val 2"/>
                <a:gd name="f4" fmla="val 8"/>
                <a:gd name="f5" fmla="val 3"/>
                <a:gd name="f6" fmla="val 12"/>
                <a:gd name="f7" fmla="val 13"/>
                <a:gd name="f8" fmla="val 4"/>
                <a:gd name="f9" fmla="val 14"/>
                <a:gd name="f10" fmla="val 5"/>
                <a:gd name="f11" fmla="val 6"/>
                <a:gd name="f12" fmla="val 7"/>
                <a:gd name="f13" fmla="val 1"/>
                <a:gd name="f14" fmla="val 9"/>
                <a:gd name="f15" fmla="val 11"/>
                <a:gd name="f16" fmla="val 15"/>
              </a:gdLst>
              <a:ahLst/>
              <a:cxnLst>
                <a:cxn ang="3cd4">
                  <a:pos x="hc" y="t"/>
                </a:cxn>
                <a:cxn ang="0">
                  <a:pos x="r" y="vc"/>
                </a:cxn>
                <a:cxn ang="cd4">
                  <a:pos x="hc" y="b"/>
                </a:cxn>
                <a:cxn ang="cd2">
                  <a:pos x="l" y="vc"/>
                </a:cxn>
              </a:cxnLst>
              <a:rect l="l" t="t" r="r" b="b"/>
              <a:pathLst>
                <a:path w="10" h="16">
                  <a:moveTo>
                    <a:pt x="f3" y="f4"/>
                  </a:moveTo>
                  <a:cubicBezTo>
                    <a:pt x="f3" y="f1"/>
                    <a:pt x="f5" y="f6"/>
                    <a:pt x="f5" y="f6"/>
                  </a:cubicBezTo>
                  <a:cubicBezTo>
                    <a:pt x="f5" y="f7"/>
                    <a:pt x="f8" y="f9"/>
                    <a:pt x="f10" y="f9"/>
                  </a:cubicBezTo>
                  <a:cubicBezTo>
                    <a:pt x="f11" y="f9"/>
                    <a:pt x="f12" y="f7"/>
                    <a:pt x="f4" y="f7"/>
                  </a:cubicBezTo>
                  <a:cubicBezTo>
                    <a:pt x="f4" y="f6"/>
                    <a:pt x="f4" y="f1"/>
                    <a:pt x="f4" y="f4"/>
                  </a:cubicBezTo>
                  <a:cubicBezTo>
                    <a:pt x="f4" y="f11"/>
                    <a:pt x="f4" y="f8"/>
                    <a:pt x="f4" y="f8"/>
                  </a:cubicBezTo>
                  <a:cubicBezTo>
                    <a:pt x="f12" y="f5"/>
                    <a:pt x="f11" y="f3"/>
                    <a:pt x="f10" y="f3"/>
                  </a:cubicBezTo>
                  <a:cubicBezTo>
                    <a:pt x="f8" y="f3"/>
                    <a:pt x="f5" y="f5"/>
                    <a:pt x="f5" y="f8"/>
                  </a:cubicBezTo>
                  <a:cubicBezTo>
                    <a:pt x="f5" y="f8"/>
                    <a:pt x="f3" y="f11"/>
                    <a:pt x="f3" y="f4"/>
                  </a:cubicBezTo>
                  <a:close/>
                  <a:moveTo>
                    <a:pt x="f0" y="f4"/>
                  </a:moveTo>
                  <a:cubicBezTo>
                    <a:pt x="f0" y="f11"/>
                    <a:pt x="f13" y="f8"/>
                    <a:pt x="f3" y="f3"/>
                  </a:cubicBezTo>
                  <a:cubicBezTo>
                    <a:pt x="f3" y="f13"/>
                    <a:pt x="f8" y="f0"/>
                    <a:pt x="f10" y="f0"/>
                  </a:cubicBezTo>
                  <a:cubicBezTo>
                    <a:pt x="f12" y="f0"/>
                    <a:pt x="f4" y="f13"/>
                    <a:pt x="f14" y="f3"/>
                  </a:cubicBezTo>
                  <a:cubicBezTo>
                    <a:pt x="f1" y="f8"/>
                    <a:pt x="f1" y="f11"/>
                    <a:pt x="f1" y="f4"/>
                  </a:cubicBezTo>
                  <a:cubicBezTo>
                    <a:pt x="f1" y="f15"/>
                    <a:pt x="f1" y="f6"/>
                    <a:pt x="f14" y="f9"/>
                  </a:cubicBezTo>
                  <a:cubicBezTo>
                    <a:pt x="f4" y="f16"/>
                    <a:pt x="f12" y="f2"/>
                    <a:pt x="f10" y="f2"/>
                  </a:cubicBezTo>
                  <a:cubicBezTo>
                    <a:pt x="f8" y="f2"/>
                    <a:pt x="f3" y="f16"/>
                    <a:pt x="f3" y="f9"/>
                  </a:cubicBezTo>
                  <a:cubicBezTo>
                    <a:pt x="f13" y="f6"/>
                    <a:pt x="f0" y="f15"/>
                    <a:pt x="f0" y="f4"/>
                  </a:cubicBez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81" name="Freeform 80"/>
            <p:cNvSpPr/>
            <p:nvPr/>
          </p:nvSpPr>
          <p:spPr>
            <a:xfrm>
              <a:off x="6461279" y="4474800"/>
              <a:ext cx="16560" cy="1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82" name="Freeform 81"/>
            <p:cNvSpPr/>
            <p:nvPr/>
          </p:nvSpPr>
          <p:spPr>
            <a:xfrm>
              <a:off x="6501240" y="4371839"/>
              <a:ext cx="80280" cy="127440"/>
            </a:xfrm>
            <a:custGeom>
              <a:avLst/>
              <a:gdLst>
                <a:gd name="f0" fmla="val 0"/>
                <a:gd name="f1" fmla="val 10"/>
                <a:gd name="f2" fmla="val 16"/>
                <a:gd name="f3" fmla="val 2"/>
                <a:gd name="f4" fmla="val 11"/>
                <a:gd name="f5" fmla="val 12"/>
                <a:gd name="f6" fmla="val 13"/>
                <a:gd name="f7" fmla="val 3"/>
                <a:gd name="f8" fmla="val 14"/>
                <a:gd name="f9" fmla="val 4"/>
                <a:gd name="f10" fmla="val 5"/>
                <a:gd name="f11" fmla="val 6"/>
                <a:gd name="f12" fmla="val 7"/>
                <a:gd name="f13" fmla="val 8"/>
                <a:gd name="f14" fmla="val 9"/>
                <a:gd name="f15" fmla="val 1"/>
                <a:gd name="f16" fmla="val 15"/>
              </a:gdLst>
              <a:ahLst/>
              <a:cxnLst>
                <a:cxn ang="3cd4">
                  <a:pos x="hc" y="t"/>
                </a:cxn>
                <a:cxn ang="0">
                  <a:pos x="r" y="vc"/>
                </a:cxn>
                <a:cxn ang="cd4">
                  <a:pos x="hc" y="b"/>
                </a:cxn>
                <a:cxn ang="cd2">
                  <a:pos x="l" y="vc"/>
                </a:cxn>
              </a:cxnLst>
              <a:rect l="l" t="t" r="r" b="b"/>
              <a:pathLst>
                <a:path w="10" h="16">
                  <a:moveTo>
                    <a:pt x="f3" y="f4"/>
                  </a:moveTo>
                  <a:cubicBezTo>
                    <a:pt x="f3" y="f5"/>
                    <a:pt x="f3" y="f6"/>
                    <a:pt x="f7" y="f6"/>
                  </a:cubicBezTo>
                  <a:cubicBezTo>
                    <a:pt x="f7" y="f8"/>
                    <a:pt x="f9" y="f8"/>
                    <a:pt x="f10" y="f8"/>
                  </a:cubicBezTo>
                  <a:cubicBezTo>
                    <a:pt x="f11" y="f8"/>
                    <a:pt x="f12" y="f8"/>
                    <a:pt x="f12" y="f6"/>
                  </a:cubicBezTo>
                  <a:cubicBezTo>
                    <a:pt x="f13" y="f6"/>
                    <a:pt x="f13" y="f5"/>
                    <a:pt x="f13" y="f4"/>
                  </a:cubicBezTo>
                  <a:cubicBezTo>
                    <a:pt x="f13" y="f1"/>
                    <a:pt x="f13" y="f14"/>
                    <a:pt x="f12" y="f14"/>
                  </a:cubicBezTo>
                  <a:cubicBezTo>
                    <a:pt x="f12" y="f13"/>
                    <a:pt x="f11" y="f13"/>
                    <a:pt x="f10" y="f13"/>
                  </a:cubicBezTo>
                  <a:cubicBezTo>
                    <a:pt x="f9" y="f13"/>
                    <a:pt x="f7" y="f13"/>
                    <a:pt x="f7" y="f14"/>
                  </a:cubicBezTo>
                  <a:cubicBezTo>
                    <a:pt x="f3" y="f14"/>
                    <a:pt x="f3" y="f1"/>
                    <a:pt x="f3" y="f4"/>
                  </a:cubicBezTo>
                  <a:close/>
                  <a:moveTo>
                    <a:pt x="f7" y="f9"/>
                  </a:moveTo>
                  <a:cubicBezTo>
                    <a:pt x="f7" y="f10"/>
                    <a:pt x="f7" y="f11"/>
                    <a:pt x="f7" y="f11"/>
                  </a:cubicBezTo>
                  <a:cubicBezTo>
                    <a:pt x="f9" y="f11"/>
                    <a:pt x="f9" y="f12"/>
                    <a:pt x="f10" y="f12"/>
                  </a:cubicBezTo>
                  <a:cubicBezTo>
                    <a:pt x="f11" y="f12"/>
                    <a:pt x="f12" y="f11"/>
                    <a:pt x="f12" y="f11"/>
                  </a:cubicBezTo>
                  <a:cubicBezTo>
                    <a:pt x="f12" y="f11"/>
                    <a:pt x="f13" y="f10"/>
                    <a:pt x="f13" y="f9"/>
                  </a:cubicBezTo>
                  <a:cubicBezTo>
                    <a:pt x="f13" y="f9"/>
                    <a:pt x="f12" y="f7"/>
                    <a:pt x="f12" y="f7"/>
                  </a:cubicBezTo>
                  <a:cubicBezTo>
                    <a:pt x="f12" y="f3"/>
                    <a:pt x="f11" y="f3"/>
                    <a:pt x="f10" y="f3"/>
                  </a:cubicBezTo>
                  <a:cubicBezTo>
                    <a:pt x="f9" y="f3"/>
                    <a:pt x="f9" y="f3"/>
                    <a:pt x="f7" y="f7"/>
                  </a:cubicBezTo>
                  <a:cubicBezTo>
                    <a:pt x="f7" y="f7"/>
                    <a:pt x="f7" y="f9"/>
                    <a:pt x="f7" y="f9"/>
                  </a:cubicBezTo>
                  <a:close/>
                  <a:moveTo>
                    <a:pt x="f3" y="f12"/>
                  </a:moveTo>
                  <a:cubicBezTo>
                    <a:pt x="f3" y="f12"/>
                    <a:pt x="f15" y="f12"/>
                    <a:pt x="f15" y="f11"/>
                  </a:cubicBezTo>
                  <a:cubicBezTo>
                    <a:pt x="f15" y="f11"/>
                    <a:pt x="f15" y="f10"/>
                    <a:pt x="f15" y="f9"/>
                  </a:cubicBezTo>
                  <a:cubicBezTo>
                    <a:pt x="f15" y="f7"/>
                    <a:pt x="f15" y="f3"/>
                    <a:pt x="f3" y="f15"/>
                  </a:cubicBezTo>
                  <a:cubicBezTo>
                    <a:pt x="f7" y="f15"/>
                    <a:pt x="f9" y="f0"/>
                    <a:pt x="f10" y="f0"/>
                  </a:cubicBezTo>
                  <a:cubicBezTo>
                    <a:pt x="f11" y="f0"/>
                    <a:pt x="f13" y="f15"/>
                    <a:pt x="f13" y="f15"/>
                  </a:cubicBezTo>
                  <a:cubicBezTo>
                    <a:pt x="f14" y="f3"/>
                    <a:pt x="f1" y="f7"/>
                    <a:pt x="f1" y="f9"/>
                  </a:cubicBezTo>
                  <a:cubicBezTo>
                    <a:pt x="f1" y="f10"/>
                    <a:pt x="f1" y="f11"/>
                    <a:pt x="f14" y="f11"/>
                  </a:cubicBezTo>
                  <a:cubicBezTo>
                    <a:pt x="f14" y="f12"/>
                    <a:pt x="f13" y="f12"/>
                    <a:pt x="f13" y="f12"/>
                  </a:cubicBezTo>
                  <a:cubicBezTo>
                    <a:pt x="f14" y="f13"/>
                    <a:pt x="f14" y="f13"/>
                    <a:pt x="f1" y="f14"/>
                  </a:cubicBezTo>
                  <a:cubicBezTo>
                    <a:pt x="f1" y="f14"/>
                    <a:pt x="f1" y="f1"/>
                    <a:pt x="f1" y="f4"/>
                  </a:cubicBezTo>
                  <a:cubicBezTo>
                    <a:pt x="f1" y="f5"/>
                    <a:pt x="f1" y="f8"/>
                    <a:pt x="f14" y="f8"/>
                  </a:cubicBezTo>
                  <a:cubicBezTo>
                    <a:pt x="f13" y="f16"/>
                    <a:pt x="f12" y="f2"/>
                    <a:pt x="f10" y="f2"/>
                  </a:cubicBezTo>
                  <a:cubicBezTo>
                    <a:pt x="f9" y="f2"/>
                    <a:pt x="f3" y="f16"/>
                    <a:pt x="f15" y="f8"/>
                  </a:cubicBezTo>
                  <a:cubicBezTo>
                    <a:pt x="f0" y="f8"/>
                    <a:pt x="f0" y="f5"/>
                    <a:pt x="f0" y="f4"/>
                  </a:cubicBezTo>
                  <a:cubicBezTo>
                    <a:pt x="f0" y="f1"/>
                    <a:pt x="f0" y="f14"/>
                    <a:pt x="f15" y="f14"/>
                  </a:cubicBezTo>
                  <a:cubicBezTo>
                    <a:pt x="f15" y="f13"/>
                    <a:pt x="f3" y="f13"/>
                    <a:pt x="f3" y="f12"/>
                  </a:cubicBez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83" name="Freeform 82"/>
            <p:cNvSpPr/>
            <p:nvPr/>
          </p:nvSpPr>
          <p:spPr>
            <a:xfrm>
              <a:off x="6509519" y="3949560"/>
              <a:ext cx="47520" cy="119160"/>
            </a:xfrm>
            <a:custGeom>
              <a:avLst/>
              <a:gdLst>
                <a:gd name="f0" fmla="val 0"/>
                <a:gd name="f1" fmla="val 6"/>
                <a:gd name="f2" fmla="val 15"/>
                <a:gd name="f3" fmla="val 4"/>
                <a:gd name="f4" fmla="val 3"/>
                <a:gd name="f5" fmla="val 2"/>
                <a:gd name="f6" fmla="val 1"/>
              </a:gdLst>
              <a:ahLst/>
              <a:cxnLst>
                <a:cxn ang="3cd4">
                  <a:pos x="hc" y="t"/>
                </a:cxn>
                <a:cxn ang="0">
                  <a:pos x="r" y="vc"/>
                </a:cxn>
                <a:cxn ang="cd4">
                  <a:pos x="hc" y="b"/>
                </a:cxn>
                <a:cxn ang="cd2">
                  <a:pos x="l" y="vc"/>
                </a:cxn>
              </a:cxnLst>
              <a:rect l="l" t="t" r="r" b="b"/>
              <a:pathLst>
                <a:path w="6" h="15">
                  <a:moveTo>
                    <a:pt x="f3" y="f2"/>
                  </a:moveTo>
                  <a:lnTo>
                    <a:pt x="f3" y="f3"/>
                  </a:lnTo>
                  <a:lnTo>
                    <a:pt x="f0" y="f3"/>
                  </a:lnTo>
                  <a:lnTo>
                    <a:pt x="f0" y="f4"/>
                  </a:lnTo>
                  <a:cubicBezTo>
                    <a:pt x="f5" y="f4"/>
                    <a:pt x="f5" y="f5"/>
                    <a:pt x="f4" y="f5"/>
                  </a:cubicBezTo>
                  <a:cubicBezTo>
                    <a:pt x="f3" y="f6"/>
                    <a:pt x="f3" y="f6"/>
                    <a:pt x="f3" y="f0"/>
                  </a:cubicBezTo>
                  <a:lnTo>
                    <a:pt x="f1" y="f0"/>
                  </a:lnTo>
                  <a:lnTo>
                    <a:pt x="f1" y="f2"/>
                  </a:lnTo>
                  <a:lnTo>
                    <a:pt x="f3" y="f2"/>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84" name="Freeform 83"/>
            <p:cNvSpPr/>
            <p:nvPr/>
          </p:nvSpPr>
          <p:spPr>
            <a:xfrm>
              <a:off x="6756839" y="6204240"/>
              <a:ext cx="78480" cy="119160"/>
            </a:xfrm>
            <a:custGeom>
              <a:avLst/>
              <a:gdLst>
                <a:gd name="f0" fmla="val 0"/>
                <a:gd name="f1" fmla="val 10"/>
                <a:gd name="f2" fmla="val 15"/>
                <a:gd name="f3" fmla="val 2"/>
                <a:gd name="f4" fmla="val 11"/>
                <a:gd name="f5" fmla="val 12"/>
                <a:gd name="f6" fmla="val 3"/>
                <a:gd name="f7" fmla="val 13"/>
                <a:gd name="f8" fmla="val 4"/>
                <a:gd name="f9" fmla="val 5"/>
                <a:gd name="f10" fmla="val 6"/>
                <a:gd name="f11" fmla="val 7"/>
                <a:gd name="f12" fmla="val 8"/>
                <a:gd name="f13" fmla="val 9"/>
                <a:gd name="f14" fmla="val 1"/>
                <a:gd name="f15" fmla="val 14"/>
              </a:gdLst>
              <a:ahLst/>
              <a:cxnLst>
                <a:cxn ang="3cd4">
                  <a:pos x="hc" y="t"/>
                </a:cxn>
                <a:cxn ang="0">
                  <a:pos x="r" y="vc"/>
                </a:cxn>
                <a:cxn ang="cd4">
                  <a:pos x="hc" y="b"/>
                </a:cxn>
                <a:cxn ang="cd2">
                  <a:pos x="l" y="vc"/>
                </a:cxn>
              </a:cxnLst>
              <a:rect l="l" t="t" r="r" b="b"/>
              <a:pathLst>
                <a:path w="10" h="15">
                  <a:moveTo>
                    <a:pt x="f3" y="f1"/>
                  </a:moveTo>
                  <a:cubicBezTo>
                    <a:pt x="f3" y="f4"/>
                    <a:pt x="f3" y="f5"/>
                    <a:pt x="f6" y="f5"/>
                  </a:cubicBezTo>
                  <a:cubicBezTo>
                    <a:pt x="f6" y="f7"/>
                    <a:pt x="f8" y="f7"/>
                    <a:pt x="f9" y="f7"/>
                  </a:cubicBezTo>
                  <a:cubicBezTo>
                    <a:pt x="f10" y="f7"/>
                    <a:pt x="f10" y="f7"/>
                    <a:pt x="f11" y="f5"/>
                  </a:cubicBezTo>
                  <a:cubicBezTo>
                    <a:pt x="f12" y="f5"/>
                    <a:pt x="f12" y="f4"/>
                    <a:pt x="f12" y="f1"/>
                  </a:cubicBezTo>
                  <a:cubicBezTo>
                    <a:pt x="f12" y="f13"/>
                    <a:pt x="f12" y="f13"/>
                    <a:pt x="f11" y="f12"/>
                  </a:cubicBezTo>
                  <a:cubicBezTo>
                    <a:pt x="f10" y="f12"/>
                    <a:pt x="f10" y="f12"/>
                    <a:pt x="f9" y="f12"/>
                  </a:cubicBezTo>
                  <a:cubicBezTo>
                    <a:pt x="f8" y="f12"/>
                    <a:pt x="f6" y="f12"/>
                    <a:pt x="f6" y="f12"/>
                  </a:cubicBezTo>
                  <a:cubicBezTo>
                    <a:pt x="f3" y="f13"/>
                    <a:pt x="f3" y="f13"/>
                    <a:pt x="f3" y="f1"/>
                  </a:cubicBezTo>
                  <a:close/>
                  <a:moveTo>
                    <a:pt x="f3" y="f8"/>
                  </a:moveTo>
                  <a:cubicBezTo>
                    <a:pt x="f3" y="f8"/>
                    <a:pt x="f3" y="f9"/>
                    <a:pt x="f6" y="f9"/>
                  </a:cubicBezTo>
                  <a:cubicBezTo>
                    <a:pt x="f6" y="f10"/>
                    <a:pt x="f8" y="f10"/>
                    <a:pt x="f9" y="f10"/>
                  </a:cubicBezTo>
                  <a:cubicBezTo>
                    <a:pt x="f10" y="f10"/>
                    <a:pt x="f10" y="f10"/>
                    <a:pt x="f11" y="f9"/>
                  </a:cubicBezTo>
                  <a:cubicBezTo>
                    <a:pt x="f11" y="f9"/>
                    <a:pt x="f11" y="f8"/>
                    <a:pt x="f11" y="f8"/>
                  </a:cubicBezTo>
                  <a:cubicBezTo>
                    <a:pt x="f11" y="f6"/>
                    <a:pt x="f11" y="f3"/>
                    <a:pt x="f11" y="f3"/>
                  </a:cubicBezTo>
                  <a:cubicBezTo>
                    <a:pt x="f10" y="f3"/>
                    <a:pt x="f10" y="f14"/>
                    <a:pt x="f9" y="f14"/>
                  </a:cubicBezTo>
                  <a:cubicBezTo>
                    <a:pt x="f8" y="f14"/>
                    <a:pt x="f6" y="f3"/>
                    <a:pt x="f6" y="f3"/>
                  </a:cubicBezTo>
                  <a:cubicBezTo>
                    <a:pt x="f3" y="f3"/>
                    <a:pt x="f3" y="f6"/>
                    <a:pt x="f3" y="f8"/>
                  </a:cubicBezTo>
                  <a:close/>
                  <a:moveTo>
                    <a:pt x="f3" y="f11"/>
                  </a:moveTo>
                  <a:cubicBezTo>
                    <a:pt x="f3" y="f10"/>
                    <a:pt x="f14" y="f10"/>
                    <a:pt x="f14" y="f9"/>
                  </a:cubicBezTo>
                  <a:cubicBezTo>
                    <a:pt x="f0" y="f9"/>
                    <a:pt x="f0" y="f8"/>
                    <a:pt x="f0" y="f8"/>
                  </a:cubicBezTo>
                  <a:cubicBezTo>
                    <a:pt x="f0" y="f3"/>
                    <a:pt x="f14" y="f3"/>
                    <a:pt x="f14" y="f14"/>
                  </a:cubicBezTo>
                  <a:cubicBezTo>
                    <a:pt x="f3" y="f0"/>
                    <a:pt x="f6" y="f0"/>
                    <a:pt x="f9" y="f0"/>
                  </a:cubicBezTo>
                  <a:cubicBezTo>
                    <a:pt x="f10" y="f0"/>
                    <a:pt x="f11" y="f0"/>
                    <a:pt x="f12" y="f14"/>
                  </a:cubicBezTo>
                  <a:cubicBezTo>
                    <a:pt x="f13" y="f3"/>
                    <a:pt x="f13" y="f3"/>
                    <a:pt x="f13" y="f8"/>
                  </a:cubicBezTo>
                  <a:cubicBezTo>
                    <a:pt x="f13" y="f8"/>
                    <a:pt x="f13" y="f9"/>
                    <a:pt x="f13" y="f9"/>
                  </a:cubicBezTo>
                  <a:cubicBezTo>
                    <a:pt x="f13" y="f10"/>
                    <a:pt x="f12" y="f10"/>
                    <a:pt x="f11" y="f11"/>
                  </a:cubicBezTo>
                  <a:cubicBezTo>
                    <a:pt x="f12" y="f11"/>
                    <a:pt x="f13" y="f11"/>
                    <a:pt x="f13" y="f12"/>
                  </a:cubicBezTo>
                  <a:cubicBezTo>
                    <a:pt x="f1" y="f13"/>
                    <a:pt x="f1" y="f13"/>
                    <a:pt x="f1" y="f1"/>
                  </a:cubicBezTo>
                  <a:cubicBezTo>
                    <a:pt x="f1" y="f5"/>
                    <a:pt x="f13" y="f7"/>
                    <a:pt x="f13" y="f15"/>
                  </a:cubicBezTo>
                  <a:cubicBezTo>
                    <a:pt x="f12" y="f2"/>
                    <a:pt x="f10" y="f2"/>
                    <a:pt x="f9" y="f2"/>
                  </a:cubicBezTo>
                  <a:cubicBezTo>
                    <a:pt x="f6" y="f2"/>
                    <a:pt x="f3" y="f2"/>
                    <a:pt x="f14" y="f15"/>
                  </a:cubicBezTo>
                  <a:cubicBezTo>
                    <a:pt x="f0" y="f7"/>
                    <a:pt x="f0" y="f5"/>
                    <a:pt x="f0" y="f1"/>
                  </a:cubicBezTo>
                  <a:cubicBezTo>
                    <a:pt x="f0" y="f13"/>
                    <a:pt x="f0" y="f13"/>
                    <a:pt x="f0" y="f12"/>
                  </a:cubicBezTo>
                  <a:cubicBezTo>
                    <a:pt x="f14" y="f11"/>
                    <a:pt x="f14" y="f11"/>
                    <a:pt x="f3" y="f11"/>
                  </a:cubicBez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85" name="Freeform 84"/>
            <p:cNvSpPr/>
            <p:nvPr/>
          </p:nvSpPr>
          <p:spPr>
            <a:xfrm>
              <a:off x="7616160" y="6204240"/>
              <a:ext cx="80640" cy="119160"/>
            </a:xfrm>
            <a:custGeom>
              <a:avLst/>
              <a:gdLst>
                <a:gd name="f0" fmla="val 0"/>
                <a:gd name="f1" fmla="val 10"/>
                <a:gd name="f2" fmla="val 15"/>
                <a:gd name="f3" fmla="val 2"/>
                <a:gd name="f4" fmla="val 5"/>
                <a:gd name="f5" fmla="val 6"/>
                <a:gd name="f6" fmla="val 3"/>
                <a:gd name="f7" fmla="val 7"/>
                <a:gd name="f8" fmla="val 8"/>
                <a:gd name="f9" fmla="val 4"/>
                <a:gd name="f10" fmla="val 1"/>
                <a:gd name="f11" fmla="val 11"/>
                <a:gd name="f12" fmla="val 12"/>
                <a:gd name="f13" fmla="val 13"/>
                <a:gd name="f14" fmla="val 9"/>
                <a:gd name="f15" fmla="val 14"/>
              </a:gdLst>
              <a:ahLst/>
              <a:cxnLst>
                <a:cxn ang="3cd4">
                  <a:pos x="hc" y="t"/>
                </a:cxn>
                <a:cxn ang="0">
                  <a:pos x="r" y="vc"/>
                </a:cxn>
                <a:cxn ang="cd4">
                  <a:pos x="hc" y="b"/>
                </a:cxn>
                <a:cxn ang="cd2">
                  <a:pos x="l" y="vc"/>
                </a:cxn>
              </a:cxnLst>
              <a:rect l="l" t="t" r="r" b="b"/>
              <a:pathLst>
                <a:path w="10" h="15">
                  <a:moveTo>
                    <a:pt x="f3" y="f4"/>
                  </a:moveTo>
                  <a:cubicBezTo>
                    <a:pt x="f3" y="f5"/>
                    <a:pt x="f3" y="f5"/>
                    <a:pt x="f6" y="f7"/>
                  </a:cubicBezTo>
                  <a:cubicBezTo>
                    <a:pt x="f6" y="f8"/>
                    <a:pt x="f9" y="f8"/>
                    <a:pt x="f4" y="f8"/>
                  </a:cubicBezTo>
                  <a:cubicBezTo>
                    <a:pt x="f5" y="f8"/>
                    <a:pt x="f5" y="f8"/>
                    <a:pt x="f7" y="f7"/>
                  </a:cubicBezTo>
                  <a:cubicBezTo>
                    <a:pt x="f8" y="f5"/>
                    <a:pt x="f8" y="f5"/>
                    <a:pt x="f8" y="f4"/>
                  </a:cubicBezTo>
                  <a:cubicBezTo>
                    <a:pt x="f8" y="f9"/>
                    <a:pt x="f8" y="f6"/>
                    <a:pt x="f7" y="f3"/>
                  </a:cubicBezTo>
                  <a:cubicBezTo>
                    <a:pt x="f5" y="f3"/>
                    <a:pt x="f5" y="f10"/>
                    <a:pt x="f4" y="f10"/>
                  </a:cubicBezTo>
                  <a:cubicBezTo>
                    <a:pt x="f9" y="f10"/>
                    <a:pt x="f6" y="f3"/>
                    <a:pt x="f6" y="f3"/>
                  </a:cubicBezTo>
                  <a:cubicBezTo>
                    <a:pt x="f3" y="f6"/>
                    <a:pt x="f3" y="f9"/>
                    <a:pt x="f3" y="f4"/>
                  </a:cubicBezTo>
                  <a:close/>
                  <a:moveTo>
                    <a:pt x="f0" y="f11"/>
                  </a:moveTo>
                  <a:lnTo>
                    <a:pt x="f3" y="f11"/>
                  </a:lnTo>
                  <a:cubicBezTo>
                    <a:pt x="f3" y="f12"/>
                    <a:pt x="f3" y="f12"/>
                    <a:pt x="f6" y="f13"/>
                  </a:cubicBezTo>
                  <a:cubicBezTo>
                    <a:pt x="f6" y="f13"/>
                    <a:pt x="f9" y="f13"/>
                    <a:pt x="f9" y="f13"/>
                  </a:cubicBezTo>
                  <a:cubicBezTo>
                    <a:pt x="f5" y="f13"/>
                    <a:pt x="f5" y="f13"/>
                    <a:pt x="f7" y="f12"/>
                  </a:cubicBezTo>
                  <a:cubicBezTo>
                    <a:pt x="f8" y="f11"/>
                    <a:pt x="f8" y="f1"/>
                    <a:pt x="f8" y="f8"/>
                  </a:cubicBezTo>
                  <a:cubicBezTo>
                    <a:pt x="f8" y="f8"/>
                    <a:pt x="f7" y="f14"/>
                    <a:pt x="f5" y="f14"/>
                  </a:cubicBezTo>
                  <a:cubicBezTo>
                    <a:pt x="f5" y="f14"/>
                    <a:pt x="f4" y="f1"/>
                    <a:pt x="f9" y="f1"/>
                  </a:cubicBezTo>
                  <a:cubicBezTo>
                    <a:pt x="f6" y="f1"/>
                    <a:pt x="f3" y="f14"/>
                    <a:pt x="f10" y="f8"/>
                  </a:cubicBezTo>
                  <a:cubicBezTo>
                    <a:pt x="f0" y="f7"/>
                    <a:pt x="f0" y="f5"/>
                    <a:pt x="f0" y="f4"/>
                  </a:cubicBezTo>
                  <a:cubicBezTo>
                    <a:pt x="f0" y="f6"/>
                    <a:pt x="f0" y="f3"/>
                    <a:pt x="f10" y="f10"/>
                  </a:cubicBezTo>
                  <a:cubicBezTo>
                    <a:pt x="f3" y="f0"/>
                    <a:pt x="f6" y="f0"/>
                    <a:pt x="f4" y="f0"/>
                  </a:cubicBezTo>
                  <a:cubicBezTo>
                    <a:pt x="f5" y="f0"/>
                    <a:pt x="f8" y="f0"/>
                    <a:pt x="f14" y="f3"/>
                  </a:cubicBezTo>
                  <a:cubicBezTo>
                    <a:pt x="f1" y="f6"/>
                    <a:pt x="f1" y="f9"/>
                    <a:pt x="f1" y="f7"/>
                  </a:cubicBezTo>
                  <a:cubicBezTo>
                    <a:pt x="f1" y="f14"/>
                    <a:pt x="f1" y="f11"/>
                    <a:pt x="f14" y="f13"/>
                  </a:cubicBezTo>
                  <a:cubicBezTo>
                    <a:pt x="f8" y="f15"/>
                    <a:pt x="f5" y="f2"/>
                    <a:pt x="f9" y="f2"/>
                  </a:cubicBezTo>
                  <a:cubicBezTo>
                    <a:pt x="f6" y="f2"/>
                    <a:pt x="f3" y="f2"/>
                    <a:pt x="f10" y="f15"/>
                  </a:cubicBezTo>
                  <a:cubicBezTo>
                    <a:pt x="f0" y="f13"/>
                    <a:pt x="f0" y="f12"/>
                    <a:pt x="f0" y="f11"/>
                  </a:cubicBez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86" name="Freeform 85"/>
            <p:cNvSpPr/>
            <p:nvPr/>
          </p:nvSpPr>
          <p:spPr>
            <a:xfrm>
              <a:off x="8437320" y="6204240"/>
              <a:ext cx="47160" cy="119160"/>
            </a:xfrm>
            <a:custGeom>
              <a:avLst/>
              <a:gdLst>
                <a:gd name="f0" fmla="val 0"/>
                <a:gd name="f1" fmla="val 6"/>
                <a:gd name="f2" fmla="val 15"/>
                <a:gd name="f3" fmla="val 4"/>
                <a:gd name="f4" fmla="val 3"/>
                <a:gd name="f5" fmla="val 2"/>
                <a:gd name="f6" fmla="val 1"/>
              </a:gdLst>
              <a:ahLst/>
              <a:cxnLst>
                <a:cxn ang="3cd4">
                  <a:pos x="hc" y="t"/>
                </a:cxn>
                <a:cxn ang="0">
                  <a:pos x="r" y="vc"/>
                </a:cxn>
                <a:cxn ang="cd4">
                  <a:pos x="hc" y="b"/>
                </a:cxn>
                <a:cxn ang="cd2">
                  <a:pos x="l" y="vc"/>
                </a:cxn>
              </a:cxnLst>
              <a:rect l="l" t="t" r="r" b="b"/>
              <a:pathLst>
                <a:path w="6" h="15">
                  <a:moveTo>
                    <a:pt x="f3" y="f2"/>
                  </a:moveTo>
                  <a:lnTo>
                    <a:pt x="f3" y="f3"/>
                  </a:lnTo>
                  <a:lnTo>
                    <a:pt x="f0" y="f3"/>
                  </a:lnTo>
                  <a:lnTo>
                    <a:pt x="f0" y="f4"/>
                  </a:lnTo>
                  <a:cubicBezTo>
                    <a:pt x="f5" y="f4"/>
                    <a:pt x="f5" y="f5"/>
                    <a:pt x="f4" y="f5"/>
                  </a:cubicBezTo>
                  <a:cubicBezTo>
                    <a:pt x="f3" y="f6"/>
                    <a:pt x="f3" y="f6"/>
                    <a:pt x="f3" y="f0"/>
                  </a:cubicBezTo>
                  <a:lnTo>
                    <a:pt x="f1" y="f0"/>
                  </a:lnTo>
                  <a:lnTo>
                    <a:pt x="f1" y="f2"/>
                  </a:lnTo>
                  <a:lnTo>
                    <a:pt x="f3" y="f2"/>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87" name="Freeform 86"/>
            <p:cNvSpPr/>
            <p:nvPr/>
          </p:nvSpPr>
          <p:spPr>
            <a:xfrm>
              <a:off x="8524800" y="6204240"/>
              <a:ext cx="80280" cy="119160"/>
            </a:xfrm>
            <a:custGeom>
              <a:avLst/>
              <a:gdLst>
                <a:gd name="f0" fmla="val 0"/>
                <a:gd name="f1" fmla="val 10"/>
                <a:gd name="f2" fmla="val 15"/>
                <a:gd name="f3" fmla="val 2"/>
                <a:gd name="f4" fmla="val 7"/>
                <a:gd name="f5" fmla="val 9"/>
                <a:gd name="f6" fmla="val 11"/>
                <a:gd name="f7" fmla="val 3"/>
                <a:gd name="f8" fmla="val 12"/>
                <a:gd name="f9" fmla="val 13"/>
                <a:gd name="f10" fmla="val 4"/>
                <a:gd name="f11" fmla="val 5"/>
                <a:gd name="f12" fmla="val 6"/>
                <a:gd name="f13" fmla="val 8"/>
                <a:gd name="f14" fmla="val 1"/>
                <a:gd name="f15" fmla="val 14"/>
              </a:gdLst>
              <a:ahLst/>
              <a:cxnLst>
                <a:cxn ang="3cd4">
                  <a:pos x="hc" y="t"/>
                </a:cxn>
                <a:cxn ang="0">
                  <a:pos x="r" y="vc"/>
                </a:cxn>
                <a:cxn ang="cd4">
                  <a:pos x="hc" y="b"/>
                </a:cxn>
                <a:cxn ang="cd2">
                  <a:pos x="l" y="vc"/>
                </a:cxn>
              </a:cxnLst>
              <a:rect l="l" t="t" r="r" b="b"/>
              <a:pathLst>
                <a:path w="10" h="15">
                  <a:moveTo>
                    <a:pt x="f3" y="f4"/>
                  </a:moveTo>
                  <a:cubicBezTo>
                    <a:pt x="f3" y="f5"/>
                    <a:pt x="f3" y="f6"/>
                    <a:pt x="f7" y="f8"/>
                  </a:cubicBezTo>
                  <a:cubicBezTo>
                    <a:pt x="f7" y="f9"/>
                    <a:pt x="f10" y="f9"/>
                    <a:pt x="f11" y="f9"/>
                  </a:cubicBezTo>
                  <a:cubicBezTo>
                    <a:pt x="f12" y="f9"/>
                    <a:pt x="f4" y="f9"/>
                    <a:pt x="f4" y="f8"/>
                  </a:cubicBezTo>
                  <a:cubicBezTo>
                    <a:pt x="f13" y="f6"/>
                    <a:pt x="f13" y="f5"/>
                    <a:pt x="f13" y="f4"/>
                  </a:cubicBezTo>
                  <a:cubicBezTo>
                    <a:pt x="f13" y="f11"/>
                    <a:pt x="f13" y="f10"/>
                    <a:pt x="f4" y="f7"/>
                  </a:cubicBezTo>
                  <a:cubicBezTo>
                    <a:pt x="f4" y="f3"/>
                    <a:pt x="f12" y="f3"/>
                    <a:pt x="f11" y="f3"/>
                  </a:cubicBezTo>
                  <a:cubicBezTo>
                    <a:pt x="f10" y="f3"/>
                    <a:pt x="f7" y="f3"/>
                    <a:pt x="f7" y="f7"/>
                  </a:cubicBezTo>
                  <a:cubicBezTo>
                    <a:pt x="f3" y="f10"/>
                    <a:pt x="f3" y="f11"/>
                    <a:pt x="f3" y="f4"/>
                  </a:cubicBezTo>
                  <a:close/>
                  <a:moveTo>
                    <a:pt x="f0" y="f4"/>
                  </a:moveTo>
                  <a:cubicBezTo>
                    <a:pt x="f0" y="f11"/>
                    <a:pt x="f0" y="f7"/>
                    <a:pt x="f14" y="f3"/>
                  </a:cubicBezTo>
                  <a:cubicBezTo>
                    <a:pt x="f3" y="f0"/>
                    <a:pt x="f7" y="f0"/>
                    <a:pt x="f11" y="f0"/>
                  </a:cubicBezTo>
                  <a:cubicBezTo>
                    <a:pt x="f4" y="f0"/>
                    <a:pt x="f13" y="f0"/>
                    <a:pt x="f5" y="f3"/>
                  </a:cubicBezTo>
                  <a:cubicBezTo>
                    <a:pt x="f1" y="f7"/>
                    <a:pt x="f1" y="f11"/>
                    <a:pt x="f1" y="f4"/>
                  </a:cubicBezTo>
                  <a:cubicBezTo>
                    <a:pt x="f1" y="f1"/>
                    <a:pt x="f1" y="f8"/>
                    <a:pt x="f5" y="f9"/>
                  </a:cubicBezTo>
                  <a:cubicBezTo>
                    <a:pt x="f13" y="f15"/>
                    <a:pt x="f4" y="f2"/>
                    <a:pt x="f11" y="f2"/>
                  </a:cubicBezTo>
                  <a:cubicBezTo>
                    <a:pt x="f7" y="f2"/>
                    <a:pt x="f3" y="f15"/>
                    <a:pt x="f14" y="f9"/>
                  </a:cubicBezTo>
                  <a:cubicBezTo>
                    <a:pt x="f0" y="f8"/>
                    <a:pt x="f0" y="f1"/>
                    <a:pt x="f0" y="f4"/>
                  </a:cubicBez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88" name="Freeform 87"/>
            <p:cNvSpPr/>
            <p:nvPr/>
          </p:nvSpPr>
          <p:spPr>
            <a:xfrm>
              <a:off x="9298440" y="6204240"/>
              <a:ext cx="47520" cy="119160"/>
            </a:xfrm>
            <a:custGeom>
              <a:avLst/>
              <a:gdLst>
                <a:gd name="f0" fmla="val 0"/>
                <a:gd name="f1" fmla="val 6"/>
                <a:gd name="f2" fmla="val 15"/>
                <a:gd name="f3" fmla="val 4"/>
                <a:gd name="f4" fmla="val 3"/>
                <a:gd name="f5" fmla="val 2"/>
                <a:gd name="f6" fmla="val 1"/>
              </a:gdLst>
              <a:ahLst/>
              <a:cxnLst>
                <a:cxn ang="3cd4">
                  <a:pos x="hc" y="t"/>
                </a:cxn>
                <a:cxn ang="0">
                  <a:pos x="r" y="vc"/>
                </a:cxn>
                <a:cxn ang="cd4">
                  <a:pos x="hc" y="b"/>
                </a:cxn>
                <a:cxn ang="cd2">
                  <a:pos x="l" y="vc"/>
                </a:cxn>
              </a:cxnLst>
              <a:rect l="l" t="t" r="r" b="b"/>
              <a:pathLst>
                <a:path w="6" h="15">
                  <a:moveTo>
                    <a:pt x="f3" y="f2"/>
                  </a:moveTo>
                  <a:lnTo>
                    <a:pt x="f3" y="f3"/>
                  </a:lnTo>
                  <a:lnTo>
                    <a:pt x="f0" y="f3"/>
                  </a:lnTo>
                  <a:lnTo>
                    <a:pt x="f0" y="f4"/>
                  </a:lnTo>
                  <a:cubicBezTo>
                    <a:pt x="f5" y="f4"/>
                    <a:pt x="f4" y="f5"/>
                    <a:pt x="f4" y="f5"/>
                  </a:cubicBezTo>
                  <a:cubicBezTo>
                    <a:pt x="f3" y="f6"/>
                    <a:pt x="f3" y="f6"/>
                    <a:pt x="f3" y="f0"/>
                  </a:cubicBezTo>
                  <a:lnTo>
                    <a:pt x="f1" y="f0"/>
                  </a:lnTo>
                  <a:lnTo>
                    <a:pt x="f1" y="f2"/>
                  </a:lnTo>
                  <a:lnTo>
                    <a:pt x="f3" y="f2"/>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89" name="Freeform 88"/>
            <p:cNvSpPr/>
            <p:nvPr/>
          </p:nvSpPr>
          <p:spPr>
            <a:xfrm>
              <a:off x="9393480" y="6204240"/>
              <a:ext cx="48240" cy="119160"/>
            </a:xfrm>
            <a:custGeom>
              <a:avLst/>
              <a:gdLst>
                <a:gd name="f0" fmla="val 0"/>
                <a:gd name="f1" fmla="val 6"/>
                <a:gd name="f2" fmla="val 15"/>
                <a:gd name="f3" fmla="val 4"/>
                <a:gd name="f4" fmla="val 3"/>
                <a:gd name="f5" fmla="val 2"/>
                <a:gd name="f6" fmla="val 1"/>
              </a:gdLst>
              <a:ahLst/>
              <a:cxnLst>
                <a:cxn ang="3cd4">
                  <a:pos x="hc" y="t"/>
                </a:cxn>
                <a:cxn ang="0">
                  <a:pos x="r" y="vc"/>
                </a:cxn>
                <a:cxn ang="cd4">
                  <a:pos x="hc" y="b"/>
                </a:cxn>
                <a:cxn ang="cd2">
                  <a:pos x="l" y="vc"/>
                </a:cxn>
              </a:cxnLst>
              <a:rect l="l" t="t" r="r" b="b"/>
              <a:pathLst>
                <a:path w="6" h="15">
                  <a:moveTo>
                    <a:pt x="f3" y="f2"/>
                  </a:moveTo>
                  <a:lnTo>
                    <a:pt x="f3" y="f3"/>
                  </a:lnTo>
                  <a:lnTo>
                    <a:pt x="f0" y="f3"/>
                  </a:lnTo>
                  <a:lnTo>
                    <a:pt x="f0" y="f4"/>
                  </a:lnTo>
                  <a:cubicBezTo>
                    <a:pt x="f5" y="f4"/>
                    <a:pt x="f4" y="f5"/>
                    <a:pt x="f4" y="f5"/>
                  </a:cubicBezTo>
                  <a:cubicBezTo>
                    <a:pt x="f3" y="f6"/>
                    <a:pt x="f3" y="f6"/>
                    <a:pt x="f3" y="f0"/>
                  </a:cubicBezTo>
                  <a:lnTo>
                    <a:pt x="f1" y="f0"/>
                  </a:lnTo>
                  <a:lnTo>
                    <a:pt x="f1" y="f2"/>
                  </a:lnTo>
                  <a:lnTo>
                    <a:pt x="f3" y="f2"/>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90" name="Freeform 89"/>
            <p:cNvSpPr/>
            <p:nvPr/>
          </p:nvSpPr>
          <p:spPr>
            <a:xfrm>
              <a:off x="9273960" y="5845680"/>
              <a:ext cx="150840" cy="119160"/>
            </a:xfrm>
            <a:custGeom>
              <a:avLst/>
              <a:gdLst>
                <a:gd name="f0" fmla="val 0"/>
                <a:gd name="f1" fmla="val 19"/>
                <a:gd name="f2" fmla="val 15"/>
                <a:gd name="f3" fmla="val 4"/>
                <a:gd name="f4" fmla="val 2"/>
                <a:gd name="f5" fmla="val 5"/>
                <a:gd name="f6" fmla="val 12"/>
                <a:gd name="f7" fmla="val 8"/>
                <a:gd name="f8" fmla="val 10"/>
                <a:gd name="f9" fmla="val 13"/>
                <a:gd name="f10" fmla="val 17"/>
                <a:gd name="f11" fmla="val 9"/>
                <a:gd name="f12" fmla="val 3"/>
                <a:gd name="f13" fmla="val 6"/>
              </a:gdLst>
              <a:ahLst/>
              <a:cxnLst>
                <a:cxn ang="3cd4">
                  <a:pos x="hc" y="t"/>
                </a:cxn>
                <a:cxn ang="0">
                  <a:pos x="r" y="vc"/>
                </a:cxn>
                <a:cxn ang="cd4">
                  <a:pos x="hc" y="b"/>
                </a:cxn>
                <a:cxn ang="cd2">
                  <a:pos x="l" y="vc"/>
                </a:cxn>
              </a:cxnLst>
              <a:rect l="l" t="t" r="r" b="b"/>
              <a:pathLst>
                <a:path w="19" h="15">
                  <a:moveTo>
                    <a:pt x="f3" y="f2"/>
                  </a:moveTo>
                  <a:lnTo>
                    <a:pt x="f0" y="f0"/>
                  </a:lnTo>
                  <a:lnTo>
                    <a:pt x="f4" y="f0"/>
                  </a:lnTo>
                  <a:lnTo>
                    <a:pt x="f5" y="f6"/>
                  </a:lnTo>
                  <a:lnTo>
                    <a:pt x="f7" y="f0"/>
                  </a:lnTo>
                  <a:lnTo>
                    <a:pt x="f8" y="f0"/>
                  </a:lnTo>
                  <a:lnTo>
                    <a:pt x="f9" y="f6"/>
                  </a:lnTo>
                  <a:lnTo>
                    <a:pt x="f10" y="f0"/>
                  </a:lnTo>
                  <a:lnTo>
                    <a:pt x="f1" y="f0"/>
                  </a:lnTo>
                  <a:lnTo>
                    <a:pt x="f2" y="f2"/>
                  </a:lnTo>
                  <a:lnTo>
                    <a:pt x="f9" y="f2"/>
                  </a:lnTo>
                  <a:lnTo>
                    <a:pt x="f11" y="f12"/>
                  </a:lnTo>
                  <a:lnTo>
                    <a:pt x="f13" y="f2"/>
                  </a:lnTo>
                  <a:lnTo>
                    <a:pt x="f3" y="f2"/>
                  </a:ln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91" name="Freeform 90"/>
            <p:cNvSpPr/>
            <p:nvPr/>
          </p:nvSpPr>
          <p:spPr>
            <a:xfrm>
              <a:off x="9433440" y="5877360"/>
              <a:ext cx="87480" cy="87480"/>
            </a:xfrm>
            <a:custGeom>
              <a:avLst/>
              <a:gdLst>
                <a:gd name="f0" fmla="val 0"/>
                <a:gd name="f1" fmla="val 11"/>
                <a:gd name="f2" fmla="val 8"/>
                <a:gd name="f3" fmla="val 10"/>
                <a:gd name="f4" fmla="val 7"/>
                <a:gd name="f5" fmla="val 6"/>
                <a:gd name="f6" fmla="val 5"/>
                <a:gd name="f7" fmla="val 4"/>
                <a:gd name="f8" fmla="val 3"/>
                <a:gd name="f9" fmla="val 2"/>
                <a:gd name="f10" fmla="val 1"/>
                <a:gd name="f11" fmla="val 9"/>
              </a:gdLst>
              <a:ahLst/>
              <a:cxnLst>
                <a:cxn ang="3cd4">
                  <a:pos x="hc" y="t"/>
                </a:cxn>
                <a:cxn ang="0">
                  <a:pos x="r" y="vc"/>
                </a:cxn>
                <a:cxn ang="cd4">
                  <a:pos x="hc" y="b"/>
                </a:cxn>
                <a:cxn ang="cd2">
                  <a:pos x="l" y="vc"/>
                </a:cxn>
              </a:cxnLst>
              <a:rect l="l" t="t" r="r" b="b"/>
              <a:pathLst>
                <a:path w="11" h="11">
                  <a:moveTo>
                    <a:pt x="f2" y="f3"/>
                  </a:moveTo>
                  <a:cubicBezTo>
                    <a:pt x="f4" y="f3"/>
                    <a:pt x="f4" y="f1"/>
                    <a:pt x="f5" y="f1"/>
                  </a:cubicBezTo>
                  <a:cubicBezTo>
                    <a:pt x="f6" y="f1"/>
                    <a:pt x="f6" y="f1"/>
                    <a:pt x="f7" y="f1"/>
                  </a:cubicBezTo>
                  <a:cubicBezTo>
                    <a:pt x="f8" y="f1"/>
                    <a:pt x="f9" y="f1"/>
                    <a:pt x="f10" y="f1"/>
                  </a:cubicBezTo>
                  <a:cubicBezTo>
                    <a:pt x="f10" y="f3"/>
                    <a:pt x="f0" y="f11"/>
                    <a:pt x="f0" y="f2"/>
                  </a:cubicBezTo>
                  <a:cubicBezTo>
                    <a:pt x="f0" y="f4"/>
                    <a:pt x="f10" y="f5"/>
                    <a:pt x="f10" y="f5"/>
                  </a:cubicBezTo>
                  <a:cubicBezTo>
                    <a:pt x="f9" y="f6"/>
                    <a:pt x="f8" y="f6"/>
                    <a:pt x="f7" y="f6"/>
                  </a:cubicBezTo>
                  <a:cubicBezTo>
                    <a:pt x="f7" y="f6"/>
                    <a:pt x="f6" y="f6"/>
                    <a:pt x="f6" y="f6"/>
                  </a:cubicBezTo>
                  <a:cubicBezTo>
                    <a:pt x="f5" y="f7"/>
                    <a:pt x="f4" y="f7"/>
                    <a:pt x="f4" y="f7"/>
                  </a:cubicBezTo>
                  <a:cubicBezTo>
                    <a:pt x="f4" y="f7"/>
                    <a:pt x="f2" y="f7"/>
                    <a:pt x="f2" y="f7"/>
                  </a:cubicBezTo>
                  <a:cubicBezTo>
                    <a:pt x="f2" y="f7"/>
                    <a:pt x="f2" y="f8"/>
                    <a:pt x="f2" y="f8"/>
                  </a:cubicBezTo>
                  <a:cubicBezTo>
                    <a:pt x="f2" y="f9"/>
                    <a:pt x="f2" y="f9"/>
                    <a:pt x="f4" y="f9"/>
                  </a:cubicBezTo>
                  <a:cubicBezTo>
                    <a:pt x="f4" y="f10"/>
                    <a:pt x="f5" y="f10"/>
                    <a:pt x="f6" y="f10"/>
                  </a:cubicBezTo>
                  <a:cubicBezTo>
                    <a:pt x="f7" y="f10"/>
                    <a:pt x="f7" y="f9"/>
                    <a:pt x="f8" y="f9"/>
                  </a:cubicBezTo>
                  <a:cubicBezTo>
                    <a:pt x="f8" y="f9"/>
                    <a:pt x="f8" y="f8"/>
                    <a:pt x="f8" y="f8"/>
                  </a:cubicBezTo>
                  <a:lnTo>
                    <a:pt x="f10" y="f8"/>
                  </a:lnTo>
                  <a:lnTo>
                    <a:pt x="f10" y="f8"/>
                  </a:lnTo>
                  <a:cubicBezTo>
                    <a:pt x="f10" y="f9"/>
                    <a:pt x="f10" y="f10"/>
                    <a:pt x="f9" y="f10"/>
                  </a:cubicBezTo>
                  <a:cubicBezTo>
                    <a:pt x="f8" y="f0"/>
                    <a:pt x="f7" y="f0"/>
                    <a:pt x="f6" y="f0"/>
                  </a:cubicBezTo>
                  <a:cubicBezTo>
                    <a:pt x="f4" y="f0"/>
                    <a:pt x="f2" y="f0"/>
                    <a:pt x="f11" y="f10"/>
                  </a:cubicBezTo>
                  <a:cubicBezTo>
                    <a:pt x="f11" y="f10"/>
                    <a:pt x="f3" y="f9"/>
                    <a:pt x="f3" y="f8"/>
                  </a:cubicBezTo>
                  <a:lnTo>
                    <a:pt x="f3" y="f11"/>
                  </a:lnTo>
                  <a:cubicBezTo>
                    <a:pt x="f3" y="f11"/>
                    <a:pt x="f3" y="f11"/>
                    <a:pt x="f3" y="f3"/>
                  </a:cubicBezTo>
                  <a:cubicBezTo>
                    <a:pt x="f3" y="f3"/>
                    <a:pt x="f3" y="f3"/>
                    <a:pt x="f3" y="f3"/>
                  </a:cubicBezTo>
                  <a:cubicBezTo>
                    <a:pt x="f3" y="f3"/>
                    <a:pt x="f3" y="f3"/>
                    <a:pt x="f1" y="f3"/>
                  </a:cubicBezTo>
                  <a:cubicBezTo>
                    <a:pt x="f1" y="f3"/>
                    <a:pt x="f1" y="f3"/>
                    <a:pt x="f1" y="f3"/>
                  </a:cubicBezTo>
                  <a:lnTo>
                    <a:pt x="f1" y="f1"/>
                  </a:lnTo>
                  <a:cubicBezTo>
                    <a:pt x="f1" y="f1"/>
                    <a:pt x="f3" y="f1"/>
                    <a:pt x="f3" y="f1"/>
                  </a:cubicBezTo>
                  <a:cubicBezTo>
                    <a:pt x="f3" y="f1"/>
                    <a:pt x="f3" y="f1"/>
                    <a:pt x="f3" y="f1"/>
                  </a:cubicBezTo>
                  <a:cubicBezTo>
                    <a:pt x="f11" y="f1"/>
                    <a:pt x="f11" y="f1"/>
                    <a:pt x="f2" y="f1"/>
                  </a:cubicBezTo>
                  <a:cubicBezTo>
                    <a:pt x="f2" y="f1"/>
                    <a:pt x="f2" y="f3"/>
                    <a:pt x="f2" y="f3"/>
                  </a:cubicBezTo>
                  <a:close/>
                  <a:moveTo>
                    <a:pt x="f2" y="f6"/>
                  </a:moveTo>
                  <a:cubicBezTo>
                    <a:pt x="f4" y="f5"/>
                    <a:pt x="f5" y="f5"/>
                    <a:pt x="f6" y="f5"/>
                  </a:cubicBezTo>
                  <a:cubicBezTo>
                    <a:pt x="f6" y="f5"/>
                    <a:pt x="f7" y="f5"/>
                    <a:pt x="f7" y="f5"/>
                  </a:cubicBezTo>
                  <a:cubicBezTo>
                    <a:pt x="f7" y="f5"/>
                    <a:pt x="f8" y="f4"/>
                    <a:pt x="f8" y="f4"/>
                  </a:cubicBezTo>
                  <a:cubicBezTo>
                    <a:pt x="f9" y="f4"/>
                    <a:pt x="f9" y="f2"/>
                    <a:pt x="f9" y="f2"/>
                  </a:cubicBezTo>
                  <a:cubicBezTo>
                    <a:pt x="f9" y="f11"/>
                    <a:pt x="f9" y="f11"/>
                    <a:pt x="f8" y="f11"/>
                  </a:cubicBezTo>
                  <a:cubicBezTo>
                    <a:pt x="f8" y="f3"/>
                    <a:pt x="f7" y="f3"/>
                    <a:pt x="f7" y="f3"/>
                  </a:cubicBezTo>
                  <a:cubicBezTo>
                    <a:pt x="f6" y="f3"/>
                    <a:pt x="f5" y="f3"/>
                    <a:pt x="f4" y="f11"/>
                  </a:cubicBezTo>
                  <a:cubicBezTo>
                    <a:pt x="f4" y="f11"/>
                    <a:pt x="f2" y="f2"/>
                    <a:pt x="f2" y="f4"/>
                  </a:cubicBezTo>
                  <a:lnTo>
                    <a:pt x="f2" y="f6"/>
                  </a:ln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92" name="Freeform 91"/>
            <p:cNvSpPr/>
            <p:nvPr/>
          </p:nvSpPr>
          <p:spPr>
            <a:xfrm>
              <a:off x="9520920" y="5877360"/>
              <a:ext cx="87480" cy="87480"/>
            </a:xfrm>
            <a:custGeom>
              <a:avLst/>
              <a:gdLst>
                <a:gd name="f0" fmla="val 0"/>
                <a:gd name="f1" fmla="val 11"/>
                <a:gd name="f2" fmla="val 5"/>
                <a:gd name="f3" fmla="val 2"/>
                <a:gd name="f4" fmla="val 6"/>
                <a:gd name="f5" fmla="val 9"/>
                <a:gd name="f6" fmla="val 7"/>
              </a:gdLst>
              <a:ahLst/>
              <a:cxnLst>
                <a:cxn ang="3cd4">
                  <a:pos x="hc" y="t"/>
                </a:cxn>
                <a:cxn ang="0">
                  <a:pos x="r" y="vc"/>
                </a:cxn>
                <a:cxn ang="cd4">
                  <a:pos x="hc" y="b"/>
                </a:cxn>
                <a:cxn ang="cd2">
                  <a:pos x="l" y="vc"/>
                </a:cxn>
              </a:cxnLst>
              <a:rect l="l" t="t" r="r" b="b"/>
              <a:pathLst>
                <a:path w="11" h="11">
                  <a:moveTo>
                    <a:pt x="f2" y="f1"/>
                  </a:moveTo>
                  <a:lnTo>
                    <a:pt x="f0" y="f0"/>
                  </a:lnTo>
                  <a:lnTo>
                    <a:pt x="f3" y="f0"/>
                  </a:lnTo>
                  <a:lnTo>
                    <a:pt x="f4" y="f5"/>
                  </a:lnTo>
                  <a:lnTo>
                    <a:pt x="f5" y="f0"/>
                  </a:lnTo>
                  <a:lnTo>
                    <a:pt x="f1" y="f0"/>
                  </a:lnTo>
                  <a:lnTo>
                    <a:pt x="f6" y="f1"/>
                  </a:lnTo>
                  <a:lnTo>
                    <a:pt x="f2" y="f1"/>
                  </a:ln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93" name="Freeform 92"/>
            <p:cNvSpPr/>
            <p:nvPr/>
          </p:nvSpPr>
          <p:spPr>
            <a:xfrm>
              <a:off x="9616680" y="5877360"/>
              <a:ext cx="79200" cy="87480"/>
            </a:xfrm>
            <a:custGeom>
              <a:avLst/>
              <a:gdLst>
                <a:gd name="f0" fmla="val 0"/>
                <a:gd name="f1" fmla="val 10"/>
                <a:gd name="f2" fmla="val 11"/>
                <a:gd name="f3" fmla="val 2"/>
                <a:gd name="f4" fmla="val 5"/>
                <a:gd name="f5" fmla="val 8"/>
                <a:gd name="f6" fmla="val 4"/>
                <a:gd name="f7" fmla="val 3"/>
                <a:gd name="f8" fmla="val 7"/>
                <a:gd name="f9" fmla="val 6"/>
                <a:gd name="f10" fmla="val 1"/>
                <a:gd name="f11" fmla="val 9"/>
              </a:gdLst>
              <a:ahLst/>
              <a:cxnLst>
                <a:cxn ang="3cd4">
                  <a:pos x="hc" y="t"/>
                </a:cxn>
                <a:cxn ang="0">
                  <a:pos x="r" y="vc"/>
                </a:cxn>
                <a:cxn ang="cd4">
                  <a:pos x="hc" y="b"/>
                </a:cxn>
                <a:cxn ang="cd2">
                  <a:pos x="l" y="vc"/>
                </a:cxn>
              </a:cxnLst>
              <a:rect l="l" t="t" r="r" b="b"/>
              <a:pathLst>
                <a:path w="10" h="11">
                  <a:moveTo>
                    <a:pt x="f3" y="f4"/>
                  </a:moveTo>
                  <a:lnTo>
                    <a:pt x="f5" y="f4"/>
                  </a:lnTo>
                  <a:cubicBezTo>
                    <a:pt x="f5" y="f6"/>
                    <a:pt x="f5" y="f7"/>
                    <a:pt x="f8" y="f3"/>
                  </a:cubicBezTo>
                  <a:cubicBezTo>
                    <a:pt x="f8" y="f3"/>
                    <a:pt x="f9" y="f10"/>
                    <a:pt x="f4" y="f10"/>
                  </a:cubicBezTo>
                  <a:cubicBezTo>
                    <a:pt x="f6" y="f10"/>
                    <a:pt x="f7" y="f3"/>
                    <a:pt x="f7" y="f3"/>
                  </a:cubicBezTo>
                  <a:cubicBezTo>
                    <a:pt x="f3" y="f7"/>
                    <a:pt x="f3" y="f6"/>
                    <a:pt x="f3" y="f4"/>
                  </a:cubicBezTo>
                  <a:close/>
                  <a:moveTo>
                    <a:pt x="f5" y="f5"/>
                  </a:moveTo>
                  <a:lnTo>
                    <a:pt x="f1" y="f5"/>
                  </a:lnTo>
                  <a:cubicBezTo>
                    <a:pt x="f1" y="f11"/>
                    <a:pt x="f11" y="f1"/>
                    <a:pt x="f5" y="f1"/>
                  </a:cubicBezTo>
                  <a:cubicBezTo>
                    <a:pt x="f8" y="f2"/>
                    <a:pt x="f9" y="f2"/>
                    <a:pt x="f4" y="f2"/>
                  </a:cubicBezTo>
                  <a:cubicBezTo>
                    <a:pt x="f7" y="f2"/>
                    <a:pt x="f3" y="f2"/>
                    <a:pt x="f10" y="f1"/>
                  </a:cubicBezTo>
                  <a:cubicBezTo>
                    <a:pt x="f0" y="f11"/>
                    <a:pt x="f0" y="f8"/>
                    <a:pt x="f0" y="f9"/>
                  </a:cubicBezTo>
                  <a:cubicBezTo>
                    <a:pt x="f0" y="f6"/>
                    <a:pt x="f0" y="f3"/>
                    <a:pt x="f10" y="f10"/>
                  </a:cubicBezTo>
                  <a:cubicBezTo>
                    <a:pt x="f3" y="f0"/>
                    <a:pt x="f7" y="f0"/>
                    <a:pt x="f4" y="f0"/>
                  </a:cubicBezTo>
                  <a:cubicBezTo>
                    <a:pt x="f8" y="f0"/>
                    <a:pt x="f5" y="f0"/>
                    <a:pt x="f11" y="f10"/>
                  </a:cubicBezTo>
                  <a:cubicBezTo>
                    <a:pt x="f1" y="f3"/>
                    <a:pt x="f1" y="f6"/>
                    <a:pt x="f1" y="f4"/>
                  </a:cubicBezTo>
                  <a:cubicBezTo>
                    <a:pt x="f1" y="f9"/>
                    <a:pt x="f1" y="f9"/>
                    <a:pt x="f1" y="f9"/>
                  </a:cubicBezTo>
                  <a:cubicBezTo>
                    <a:pt x="f1" y="f9"/>
                    <a:pt x="f1" y="f9"/>
                    <a:pt x="f1" y="f9"/>
                  </a:cubicBezTo>
                  <a:lnTo>
                    <a:pt x="f3" y="f9"/>
                  </a:lnTo>
                  <a:cubicBezTo>
                    <a:pt x="f3" y="f8"/>
                    <a:pt x="f3" y="f5"/>
                    <a:pt x="f7" y="f11"/>
                  </a:cubicBezTo>
                  <a:cubicBezTo>
                    <a:pt x="f7" y="f11"/>
                    <a:pt x="f6" y="f1"/>
                    <a:pt x="f4" y="f1"/>
                  </a:cubicBezTo>
                  <a:cubicBezTo>
                    <a:pt x="f9" y="f1"/>
                    <a:pt x="f8" y="f1"/>
                    <a:pt x="f8" y="f11"/>
                  </a:cubicBezTo>
                  <a:cubicBezTo>
                    <a:pt x="f5" y="f11"/>
                    <a:pt x="f5" y="f5"/>
                    <a:pt x="f5" y="f5"/>
                  </a:cubicBez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94" name="Freeform 93"/>
            <p:cNvSpPr/>
            <p:nvPr/>
          </p:nvSpPr>
          <p:spPr>
            <a:xfrm>
              <a:off x="9711720" y="5845680"/>
              <a:ext cx="15840" cy="119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95" name="Freeform 94"/>
            <p:cNvSpPr/>
            <p:nvPr/>
          </p:nvSpPr>
          <p:spPr>
            <a:xfrm>
              <a:off x="9751680" y="5877360"/>
              <a:ext cx="80640" cy="87480"/>
            </a:xfrm>
            <a:custGeom>
              <a:avLst/>
              <a:gdLst>
                <a:gd name="f0" fmla="val 0"/>
                <a:gd name="f1" fmla="val 10"/>
                <a:gd name="f2" fmla="val 11"/>
                <a:gd name="f3" fmla="val 2"/>
                <a:gd name="f4" fmla="val 5"/>
                <a:gd name="f5" fmla="val 8"/>
                <a:gd name="f6" fmla="val 4"/>
                <a:gd name="f7" fmla="val 7"/>
                <a:gd name="f8" fmla="val 3"/>
                <a:gd name="f9" fmla="val 6"/>
                <a:gd name="f10" fmla="val 1"/>
                <a:gd name="f11" fmla="val 9"/>
              </a:gdLst>
              <a:ahLst/>
              <a:cxnLst>
                <a:cxn ang="3cd4">
                  <a:pos x="hc" y="t"/>
                </a:cxn>
                <a:cxn ang="0">
                  <a:pos x="r" y="vc"/>
                </a:cxn>
                <a:cxn ang="cd4">
                  <a:pos x="hc" y="b"/>
                </a:cxn>
                <a:cxn ang="cd2">
                  <a:pos x="l" y="vc"/>
                </a:cxn>
              </a:cxnLst>
              <a:rect l="l" t="t" r="r" b="b"/>
              <a:pathLst>
                <a:path w="10" h="11">
                  <a:moveTo>
                    <a:pt x="f3" y="f4"/>
                  </a:moveTo>
                  <a:lnTo>
                    <a:pt x="f5" y="f4"/>
                  </a:lnTo>
                  <a:cubicBezTo>
                    <a:pt x="f5" y="f6"/>
                    <a:pt x="f7" y="f8"/>
                    <a:pt x="f7" y="f3"/>
                  </a:cubicBezTo>
                  <a:cubicBezTo>
                    <a:pt x="f9" y="f3"/>
                    <a:pt x="f9" y="f10"/>
                    <a:pt x="f4" y="f10"/>
                  </a:cubicBezTo>
                  <a:cubicBezTo>
                    <a:pt x="f6" y="f10"/>
                    <a:pt x="f8" y="f3"/>
                    <a:pt x="f3" y="f3"/>
                  </a:cubicBezTo>
                  <a:cubicBezTo>
                    <a:pt x="f3" y="f8"/>
                    <a:pt x="f3" y="f6"/>
                    <a:pt x="f3" y="f4"/>
                  </a:cubicBezTo>
                  <a:close/>
                  <a:moveTo>
                    <a:pt x="f5" y="f5"/>
                  </a:moveTo>
                  <a:lnTo>
                    <a:pt x="f11" y="f5"/>
                  </a:lnTo>
                  <a:cubicBezTo>
                    <a:pt x="f11" y="f11"/>
                    <a:pt x="f11" y="f1"/>
                    <a:pt x="f5" y="f1"/>
                  </a:cubicBezTo>
                  <a:cubicBezTo>
                    <a:pt x="f7" y="f2"/>
                    <a:pt x="f9" y="f2"/>
                    <a:pt x="f4" y="f2"/>
                  </a:cubicBezTo>
                  <a:cubicBezTo>
                    <a:pt x="f8" y="f2"/>
                    <a:pt x="f3" y="f2"/>
                    <a:pt x="f10" y="f1"/>
                  </a:cubicBezTo>
                  <a:cubicBezTo>
                    <a:pt x="f0" y="f11"/>
                    <a:pt x="f0" y="f7"/>
                    <a:pt x="f0" y="f9"/>
                  </a:cubicBezTo>
                  <a:cubicBezTo>
                    <a:pt x="f0" y="f6"/>
                    <a:pt x="f0" y="f3"/>
                    <a:pt x="f10" y="f10"/>
                  </a:cubicBezTo>
                  <a:cubicBezTo>
                    <a:pt x="f3" y="f0"/>
                    <a:pt x="f8" y="f0"/>
                    <a:pt x="f4" y="f0"/>
                  </a:cubicBezTo>
                  <a:cubicBezTo>
                    <a:pt x="f9" y="f0"/>
                    <a:pt x="f7" y="f0"/>
                    <a:pt x="f5" y="f10"/>
                  </a:cubicBezTo>
                  <a:cubicBezTo>
                    <a:pt x="f11" y="f3"/>
                    <a:pt x="f1" y="f6"/>
                    <a:pt x="f1" y="f4"/>
                  </a:cubicBezTo>
                  <a:cubicBezTo>
                    <a:pt x="f1" y="f9"/>
                    <a:pt x="f1" y="f9"/>
                    <a:pt x="f1" y="f9"/>
                  </a:cubicBezTo>
                  <a:cubicBezTo>
                    <a:pt x="f1" y="f9"/>
                    <a:pt x="f1" y="f9"/>
                    <a:pt x="f1" y="f9"/>
                  </a:cubicBezTo>
                  <a:lnTo>
                    <a:pt x="f3" y="f9"/>
                  </a:lnTo>
                  <a:cubicBezTo>
                    <a:pt x="f3" y="f7"/>
                    <a:pt x="f3" y="f5"/>
                    <a:pt x="f3" y="f11"/>
                  </a:cubicBezTo>
                  <a:cubicBezTo>
                    <a:pt x="f8" y="f11"/>
                    <a:pt x="f6" y="f1"/>
                    <a:pt x="f4" y="f1"/>
                  </a:cubicBezTo>
                  <a:cubicBezTo>
                    <a:pt x="f9" y="f1"/>
                    <a:pt x="f9" y="f1"/>
                    <a:pt x="f7" y="f11"/>
                  </a:cubicBezTo>
                  <a:cubicBezTo>
                    <a:pt x="f7" y="f11"/>
                    <a:pt x="f7" y="f5"/>
                    <a:pt x="f5" y="f5"/>
                  </a:cubicBez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96" name="Freeform 95"/>
            <p:cNvSpPr/>
            <p:nvPr/>
          </p:nvSpPr>
          <p:spPr>
            <a:xfrm>
              <a:off x="9839520" y="5853960"/>
              <a:ext cx="39960" cy="110880"/>
            </a:xfrm>
            <a:custGeom>
              <a:avLst/>
              <a:gdLst>
                <a:gd name="f0" fmla="val 0"/>
                <a:gd name="f1" fmla="val 5"/>
                <a:gd name="f2" fmla="val 14"/>
                <a:gd name="f3" fmla="val 3"/>
                <a:gd name="f4" fmla="val 11"/>
                <a:gd name="f5" fmla="val 12"/>
                <a:gd name="f6" fmla="val 4"/>
                <a:gd name="f7" fmla="val 13"/>
                <a:gd name="f8" fmla="val 2"/>
                <a:gd name="f9" fmla="val 1"/>
              </a:gdLst>
              <a:ahLst/>
              <a:cxnLst>
                <a:cxn ang="3cd4">
                  <a:pos x="hc" y="t"/>
                </a:cxn>
                <a:cxn ang="0">
                  <a:pos x="r" y="vc"/>
                </a:cxn>
                <a:cxn ang="cd4">
                  <a:pos x="hc" y="b"/>
                </a:cxn>
                <a:cxn ang="cd2">
                  <a:pos x="l" y="vc"/>
                </a:cxn>
              </a:cxnLst>
              <a:rect l="l" t="t" r="r" b="b"/>
              <a:pathLst>
                <a:path w="5" h="14">
                  <a:moveTo>
                    <a:pt x="f3" y="f4"/>
                  </a:moveTo>
                  <a:cubicBezTo>
                    <a:pt x="f3" y="f5"/>
                    <a:pt x="f3" y="f5"/>
                    <a:pt x="f3" y="f5"/>
                  </a:cubicBezTo>
                  <a:cubicBezTo>
                    <a:pt x="f3" y="f5"/>
                    <a:pt x="f6" y="f7"/>
                    <a:pt x="f6" y="f7"/>
                  </a:cubicBezTo>
                  <a:cubicBezTo>
                    <a:pt x="f6" y="f7"/>
                    <a:pt x="f6" y="f7"/>
                    <a:pt x="f1" y="f7"/>
                  </a:cubicBezTo>
                  <a:cubicBezTo>
                    <a:pt x="f1" y="f7"/>
                    <a:pt x="f1" y="f7"/>
                    <a:pt x="f1" y="f7"/>
                  </a:cubicBezTo>
                  <a:lnTo>
                    <a:pt x="f1" y="f2"/>
                  </a:lnTo>
                  <a:cubicBezTo>
                    <a:pt x="f1" y="f2"/>
                    <a:pt x="f1" y="f2"/>
                    <a:pt x="f6" y="f2"/>
                  </a:cubicBezTo>
                  <a:cubicBezTo>
                    <a:pt x="f6" y="f2"/>
                    <a:pt x="f6" y="f2"/>
                    <a:pt x="f6" y="f2"/>
                  </a:cubicBezTo>
                  <a:cubicBezTo>
                    <a:pt x="f3" y="f2"/>
                    <a:pt x="f8" y="f2"/>
                    <a:pt x="f8" y="f2"/>
                  </a:cubicBezTo>
                  <a:cubicBezTo>
                    <a:pt x="f9" y="f7"/>
                    <a:pt x="f9" y="f7"/>
                    <a:pt x="f9" y="f5"/>
                  </a:cubicBezTo>
                  <a:lnTo>
                    <a:pt x="f9" y="f1"/>
                  </a:lnTo>
                  <a:lnTo>
                    <a:pt x="f0" y="f1"/>
                  </a:lnTo>
                  <a:lnTo>
                    <a:pt x="f0" y="f3"/>
                  </a:lnTo>
                  <a:lnTo>
                    <a:pt x="f9" y="f3"/>
                  </a:lnTo>
                  <a:lnTo>
                    <a:pt x="f9" y="f0"/>
                  </a:lnTo>
                  <a:lnTo>
                    <a:pt x="f3" y="f0"/>
                  </a:lnTo>
                  <a:lnTo>
                    <a:pt x="f3" y="f3"/>
                  </a:lnTo>
                  <a:lnTo>
                    <a:pt x="f1" y="f3"/>
                  </a:lnTo>
                  <a:lnTo>
                    <a:pt x="f1" y="f1"/>
                  </a:lnTo>
                  <a:lnTo>
                    <a:pt x="f3" y="f1"/>
                  </a:lnTo>
                  <a:lnTo>
                    <a:pt x="f3" y="f4"/>
                  </a:ln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97" name="Freeform 96"/>
            <p:cNvSpPr/>
            <p:nvPr/>
          </p:nvSpPr>
          <p:spPr>
            <a:xfrm>
              <a:off x="9273960" y="6004800"/>
              <a:ext cx="96120" cy="127800"/>
            </a:xfrm>
            <a:custGeom>
              <a:avLst/>
              <a:gdLst>
                <a:gd name="f0" fmla="val 0"/>
                <a:gd name="f1" fmla="val 12"/>
                <a:gd name="f2" fmla="val 16"/>
                <a:gd name="f3" fmla="val 5"/>
                <a:gd name="f4" fmla="val 2"/>
                <a:gd name="f5" fmla="val 7"/>
              </a:gdLst>
              <a:ahLst/>
              <a:cxnLst>
                <a:cxn ang="3cd4">
                  <a:pos x="hc" y="t"/>
                </a:cxn>
                <a:cxn ang="0">
                  <a:pos x="r" y="vc"/>
                </a:cxn>
                <a:cxn ang="cd4">
                  <a:pos x="hc" y="b"/>
                </a:cxn>
                <a:cxn ang="cd2">
                  <a:pos x="l" y="vc"/>
                </a:cxn>
              </a:cxnLst>
              <a:rect l="l" t="t" r="r" b="b"/>
              <a:pathLst>
                <a:path w="12" h="16">
                  <a:moveTo>
                    <a:pt x="f3" y="f2"/>
                  </a:moveTo>
                  <a:lnTo>
                    <a:pt x="f3" y="f4"/>
                  </a:lnTo>
                  <a:lnTo>
                    <a:pt x="f0" y="f4"/>
                  </a:lnTo>
                  <a:lnTo>
                    <a:pt x="f0" y="f0"/>
                  </a:lnTo>
                  <a:lnTo>
                    <a:pt x="f1" y="f0"/>
                  </a:lnTo>
                  <a:lnTo>
                    <a:pt x="f1" y="f4"/>
                  </a:lnTo>
                  <a:lnTo>
                    <a:pt x="f5" y="f4"/>
                  </a:lnTo>
                  <a:lnTo>
                    <a:pt x="f5" y="f2"/>
                  </a:lnTo>
                  <a:lnTo>
                    <a:pt x="f3" y="f2"/>
                  </a:ln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98" name="Freeform 97"/>
            <p:cNvSpPr/>
            <p:nvPr/>
          </p:nvSpPr>
          <p:spPr>
            <a:xfrm>
              <a:off x="9393480" y="6036479"/>
              <a:ext cx="39960" cy="96120"/>
            </a:xfrm>
            <a:custGeom>
              <a:avLst/>
              <a:gdLst>
                <a:gd name="f0" fmla="val 0"/>
                <a:gd name="f1" fmla="val 5"/>
                <a:gd name="f2" fmla="val 12"/>
                <a:gd name="f3" fmla="val 1"/>
                <a:gd name="f4" fmla="val 2"/>
                <a:gd name="f5" fmla="val 3"/>
                <a:gd name="f6" fmla="val 4"/>
              </a:gdLst>
              <a:ahLst/>
              <a:cxnLst>
                <a:cxn ang="3cd4">
                  <a:pos x="hc" y="t"/>
                </a:cxn>
                <a:cxn ang="0">
                  <a:pos x="r" y="vc"/>
                </a:cxn>
                <a:cxn ang="cd4">
                  <a:pos x="hc" y="b"/>
                </a:cxn>
                <a:cxn ang="cd2">
                  <a:pos x="l" y="vc"/>
                </a:cxn>
              </a:cxnLst>
              <a:rect l="l" t="t" r="r" b="b"/>
              <a:pathLst>
                <a:path w="5" h="12">
                  <a:moveTo>
                    <a:pt x="f0" y="f2"/>
                  </a:moveTo>
                  <a:lnTo>
                    <a:pt x="f0" y="f0"/>
                  </a:lnTo>
                  <a:lnTo>
                    <a:pt x="f3" y="f0"/>
                  </a:lnTo>
                  <a:lnTo>
                    <a:pt x="f3" y="f4"/>
                  </a:lnTo>
                  <a:cubicBezTo>
                    <a:pt x="f4" y="f4"/>
                    <a:pt x="f4" y="f3"/>
                    <a:pt x="f5" y="f3"/>
                  </a:cubicBezTo>
                  <a:cubicBezTo>
                    <a:pt x="f5" y="f0"/>
                    <a:pt x="f6" y="f0"/>
                    <a:pt x="f1" y="f0"/>
                  </a:cubicBezTo>
                  <a:cubicBezTo>
                    <a:pt x="f1" y="f0"/>
                    <a:pt x="f1" y="f0"/>
                    <a:pt x="f1" y="f0"/>
                  </a:cubicBezTo>
                  <a:cubicBezTo>
                    <a:pt x="f1" y="f0"/>
                    <a:pt x="f1" y="f0"/>
                    <a:pt x="f1" y="f0"/>
                  </a:cubicBezTo>
                  <a:lnTo>
                    <a:pt x="f1" y="f4"/>
                  </a:lnTo>
                  <a:cubicBezTo>
                    <a:pt x="f1" y="f4"/>
                    <a:pt x="f1" y="f4"/>
                    <a:pt x="f1" y="f4"/>
                  </a:cubicBezTo>
                  <a:cubicBezTo>
                    <a:pt x="f1" y="f4"/>
                    <a:pt x="f1" y="f4"/>
                    <a:pt x="f1" y="f4"/>
                  </a:cubicBezTo>
                  <a:cubicBezTo>
                    <a:pt x="f6" y="f4"/>
                    <a:pt x="f5" y="f4"/>
                    <a:pt x="f4" y="f5"/>
                  </a:cubicBezTo>
                  <a:cubicBezTo>
                    <a:pt x="f4" y="f6"/>
                    <a:pt x="f4" y="f6"/>
                    <a:pt x="f4" y="f1"/>
                  </a:cubicBezTo>
                  <a:lnTo>
                    <a:pt x="f4" y="f2"/>
                  </a:lnTo>
                  <a:lnTo>
                    <a:pt x="f0" y="f2"/>
                  </a:ln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99" name="Freeform 98"/>
            <p:cNvSpPr/>
            <p:nvPr/>
          </p:nvSpPr>
          <p:spPr>
            <a:xfrm>
              <a:off x="9441720" y="6036479"/>
              <a:ext cx="87480" cy="96120"/>
            </a:xfrm>
            <a:custGeom>
              <a:avLst/>
              <a:gdLst>
                <a:gd name="f0" fmla="val 0"/>
                <a:gd name="f1" fmla="val 11"/>
                <a:gd name="f2" fmla="val 12"/>
                <a:gd name="f3" fmla="val 8"/>
                <a:gd name="f4" fmla="val 10"/>
                <a:gd name="f5" fmla="val 7"/>
                <a:gd name="f6" fmla="val 6"/>
                <a:gd name="f7" fmla="val 5"/>
                <a:gd name="f8" fmla="val 4"/>
                <a:gd name="f9" fmla="val 3"/>
                <a:gd name="f10" fmla="val 2"/>
                <a:gd name="f11" fmla="val 1"/>
                <a:gd name="f12" fmla="val 9"/>
              </a:gdLst>
              <a:ahLst/>
              <a:cxnLst>
                <a:cxn ang="3cd4">
                  <a:pos x="hc" y="t"/>
                </a:cxn>
                <a:cxn ang="0">
                  <a:pos x="r" y="vc"/>
                </a:cxn>
                <a:cxn ang="cd4">
                  <a:pos x="hc" y="b"/>
                </a:cxn>
                <a:cxn ang="cd2">
                  <a:pos x="l" y="vc"/>
                </a:cxn>
              </a:cxnLst>
              <a:rect l="l" t="t" r="r" b="b"/>
              <a:pathLst>
                <a:path w="11" h="12">
                  <a:moveTo>
                    <a:pt x="f3" y="f4"/>
                  </a:moveTo>
                  <a:cubicBezTo>
                    <a:pt x="f5" y="f1"/>
                    <a:pt x="f6" y="f1"/>
                    <a:pt x="f6" y="f1"/>
                  </a:cubicBezTo>
                  <a:cubicBezTo>
                    <a:pt x="f7" y="f2"/>
                    <a:pt x="f8" y="f2"/>
                    <a:pt x="f8" y="f2"/>
                  </a:cubicBezTo>
                  <a:cubicBezTo>
                    <a:pt x="f9" y="f2"/>
                    <a:pt x="f10" y="f2"/>
                    <a:pt x="f11" y="f1"/>
                  </a:cubicBezTo>
                  <a:cubicBezTo>
                    <a:pt x="f0" y="f4"/>
                    <a:pt x="f0" y="f4"/>
                    <a:pt x="f0" y="f12"/>
                  </a:cubicBezTo>
                  <a:cubicBezTo>
                    <a:pt x="f0" y="f3"/>
                    <a:pt x="f0" y="f5"/>
                    <a:pt x="f11" y="f6"/>
                  </a:cubicBezTo>
                  <a:cubicBezTo>
                    <a:pt x="f10" y="f6"/>
                    <a:pt x="f9" y="f7"/>
                    <a:pt x="f8" y="f7"/>
                  </a:cubicBezTo>
                  <a:cubicBezTo>
                    <a:pt x="f8" y="f7"/>
                    <a:pt x="f7" y="f7"/>
                    <a:pt x="f7" y="f7"/>
                  </a:cubicBezTo>
                  <a:cubicBezTo>
                    <a:pt x="f6" y="f7"/>
                    <a:pt x="f5" y="f7"/>
                    <a:pt x="f5" y="f7"/>
                  </a:cubicBezTo>
                  <a:cubicBezTo>
                    <a:pt x="f5" y="f7"/>
                    <a:pt x="f5" y="f8"/>
                    <a:pt x="f5" y="f8"/>
                  </a:cubicBezTo>
                  <a:cubicBezTo>
                    <a:pt x="f3" y="f8"/>
                    <a:pt x="f3" y="f8"/>
                    <a:pt x="f3" y="f9"/>
                  </a:cubicBezTo>
                  <a:cubicBezTo>
                    <a:pt x="f3" y="f9"/>
                    <a:pt x="f5" y="f10"/>
                    <a:pt x="f5" y="f10"/>
                  </a:cubicBezTo>
                  <a:cubicBezTo>
                    <a:pt x="f6" y="f10"/>
                    <a:pt x="f6" y="f10"/>
                    <a:pt x="f7" y="f10"/>
                  </a:cubicBezTo>
                  <a:cubicBezTo>
                    <a:pt x="f8" y="f10"/>
                    <a:pt x="f8" y="f10"/>
                    <a:pt x="f9" y="f10"/>
                  </a:cubicBezTo>
                  <a:cubicBezTo>
                    <a:pt x="f9" y="f9"/>
                    <a:pt x="f10" y="f9"/>
                    <a:pt x="f10" y="f8"/>
                  </a:cubicBezTo>
                  <a:lnTo>
                    <a:pt x="f11" y="f8"/>
                  </a:lnTo>
                  <a:lnTo>
                    <a:pt x="f11" y="f8"/>
                  </a:lnTo>
                  <a:cubicBezTo>
                    <a:pt x="f11" y="f9"/>
                    <a:pt x="f11" y="f10"/>
                    <a:pt x="f10" y="f11"/>
                  </a:cubicBezTo>
                  <a:cubicBezTo>
                    <a:pt x="f9" y="f0"/>
                    <a:pt x="f8" y="f0"/>
                    <a:pt x="f7" y="f0"/>
                  </a:cubicBezTo>
                  <a:cubicBezTo>
                    <a:pt x="f5" y="f0"/>
                    <a:pt x="f3" y="f0"/>
                    <a:pt x="f3" y="f11"/>
                  </a:cubicBezTo>
                  <a:cubicBezTo>
                    <a:pt x="f12" y="f11"/>
                    <a:pt x="f12" y="f10"/>
                    <a:pt x="f12" y="f8"/>
                  </a:cubicBezTo>
                  <a:lnTo>
                    <a:pt x="f12" y="f12"/>
                  </a:lnTo>
                  <a:cubicBezTo>
                    <a:pt x="f12" y="f4"/>
                    <a:pt x="f12" y="f4"/>
                    <a:pt x="f4" y="f4"/>
                  </a:cubicBezTo>
                  <a:cubicBezTo>
                    <a:pt x="f4" y="f4"/>
                    <a:pt x="f4" y="f4"/>
                    <a:pt x="f4" y="f4"/>
                  </a:cubicBezTo>
                  <a:cubicBezTo>
                    <a:pt x="f4" y="f4"/>
                    <a:pt x="f4" y="f4"/>
                    <a:pt x="f4" y="f4"/>
                  </a:cubicBezTo>
                  <a:cubicBezTo>
                    <a:pt x="f4" y="f4"/>
                    <a:pt x="f1" y="f4"/>
                    <a:pt x="f1" y="f4"/>
                  </a:cubicBezTo>
                  <a:lnTo>
                    <a:pt x="f1" y="f2"/>
                  </a:lnTo>
                  <a:cubicBezTo>
                    <a:pt x="f4" y="f2"/>
                    <a:pt x="f4" y="f2"/>
                    <a:pt x="f4" y="f2"/>
                  </a:cubicBezTo>
                  <a:cubicBezTo>
                    <a:pt x="f4" y="f2"/>
                    <a:pt x="f4" y="f2"/>
                    <a:pt x="f4" y="f2"/>
                  </a:cubicBezTo>
                  <a:cubicBezTo>
                    <a:pt x="f12" y="f2"/>
                    <a:pt x="f3" y="f2"/>
                    <a:pt x="f3" y="f1"/>
                  </a:cubicBezTo>
                  <a:cubicBezTo>
                    <a:pt x="f3" y="f1"/>
                    <a:pt x="f3" y="f1"/>
                    <a:pt x="f3" y="f4"/>
                  </a:cubicBezTo>
                  <a:close/>
                  <a:moveTo>
                    <a:pt x="f3" y="f6"/>
                  </a:moveTo>
                  <a:cubicBezTo>
                    <a:pt x="f5" y="f6"/>
                    <a:pt x="f6" y="f6"/>
                    <a:pt x="f7" y="f5"/>
                  </a:cubicBezTo>
                  <a:cubicBezTo>
                    <a:pt x="f7" y="f5"/>
                    <a:pt x="f8" y="f5"/>
                    <a:pt x="f8" y="f5"/>
                  </a:cubicBezTo>
                  <a:cubicBezTo>
                    <a:pt x="f9" y="f5"/>
                    <a:pt x="f9" y="f5"/>
                    <a:pt x="f9" y="f5"/>
                  </a:cubicBezTo>
                  <a:cubicBezTo>
                    <a:pt x="f10" y="f3"/>
                    <a:pt x="f10" y="f3"/>
                    <a:pt x="f10" y="f12"/>
                  </a:cubicBezTo>
                  <a:cubicBezTo>
                    <a:pt x="f10" y="f12"/>
                    <a:pt x="f10" y="f12"/>
                    <a:pt x="f9" y="f4"/>
                  </a:cubicBezTo>
                  <a:cubicBezTo>
                    <a:pt x="f9" y="f4"/>
                    <a:pt x="f9" y="f4"/>
                    <a:pt x="f8" y="f4"/>
                  </a:cubicBezTo>
                  <a:cubicBezTo>
                    <a:pt x="f7" y="f4"/>
                    <a:pt x="f6" y="f4"/>
                    <a:pt x="f5" y="f12"/>
                  </a:cubicBezTo>
                  <a:cubicBezTo>
                    <a:pt x="f5" y="f12"/>
                    <a:pt x="f3" y="f3"/>
                    <a:pt x="f3" y="f3"/>
                  </a:cubicBezTo>
                  <a:lnTo>
                    <a:pt x="f3" y="f6"/>
                  </a:ln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00" name="Freeform 99"/>
            <p:cNvSpPr/>
            <p:nvPr/>
          </p:nvSpPr>
          <p:spPr>
            <a:xfrm>
              <a:off x="9545040" y="6036479"/>
              <a:ext cx="71640" cy="96120"/>
            </a:xfrm>
            <a:custGeom>
              <a:avLst/>
              <a:gdLst>
                <a:gd name="f0" fmla="val 0"/>
                <a:gd name="f1" fmla="val 9"/>
                <a:gd name="f2" fmla="val 12"/>
                <a:gd name="f3" fmla="val 7"/>
                <a:gd name="f4" fmla="val 5"/>
                <a:gd name="f5" fmla="val 4"/>
                <a:gd name="f6" fmla="val 3"/>
                <a:gd name="f7" fmla="val 2"/>
                <a:gd name="f8" fmla="val 6"/>
                <a:gd name="f9" fmla="val 1"/>
                <a:gd name="f10" fmla="val 8"/>
              </a:gdLst>
              <a:ahLst/>
              <a:cxnLst>
                <a:cxn ang="3cd4">
                  <a:pos x="hc" y="t"/>
                </a:cxn>
                <a:cxn ang="0">
                  <a:pos x="r" y="vc"/>
                </a:cxn>
                <a:cxn ang="cd4">
                  <a:pos x="hc" y="b"/>
                </a:cxn>
                <a:cxn ang="cd2">
                  <a:pos x="l" y="vc"/>
                </a:cxn>
              </a:cxnLst>
              <a:rect l="l" t="t" r="r" b="b"/>
              <a:pathLst>
                <a:path w="9" h="12">
                  <a:moveTo>
                    <a:pt x="f3" y="f2"/>
                  </a:moveTo>
                  <a:lnTo>
                    <a:pt x="f3" y="f4"/>
                  </a:lnTo>
                  <a:cubicBezTo>
                    <a:pt x="f3" y="f5"/>
                    <a:pt x="f3" y="f6"/>
                    <a:pt x="f3" y="f7"/>
                  </a:cubicBezTo>
                  <a:cubicBezTo>
                    <a:pt x="f8" y="f7"/>
                    <a:pt x="f8" y="f7"/>
                    <a:pt x="f4" y="f7"/>
                  </a:cubicBezTo>
                  <a:cubicBezTo>
                    <a:pt x="f5" y="f7"/>
                    <a:pt x="f6" y="f7"/>
                    <a:pt x="f7" y="f6"/>
                  </a:cubicBezTo>
                  <a:cubicBezTo>
                    <a:pt x="f7" y="f6"/>
                    <a:pt x="f7" y="f5"/>
                    <a:pt x="f7" y="f4"/>
                  </a:cubicBezTo>
                  <a:lnTo>
                    <a:pt x="f7" y="f2"/>
                  </a:lnTo>
                  <a:lnTo>
                    <a:pt x="f0" y="f2"/>
                  </a:lnTo>
                  <a:lnTo>
                    <a:pt x="f0" y="f0"/>
                  </a:lnTo>
                  <a:lnTo>
                    <a:pt x="f9" y="f0"/>
                  </a:lnTo>
                  <a:lnTo>
                    <a:pt x="f9" y="f7"/>
                  </a:lnTo>
                  <a:cubicBezTo>
                    <a:pt x="f7" y="f9"/>
                    <a:pt x="f7" y="f9"/>
                    <a:pt x="f6" y="f9"/>
                  </a:cubicBezTo>
                  <a:cubicBezTo>
                    <a:pt x="f5" y="f0"/>
                    <a:pt x="f5" y="f0"/>
                    <a:pt x="f4" y="f0"/>
                  </a:cubicBezTo>
                  <a:cubicBezTo>
                    <a:pt x="f8" y="f0"/>
                    <a:pt x="f3" y="f0"/>
                    <a:pt x="f3" y="f9"/>
                  </a:cubicBezTo>
                  <a:cubicBezTo>
                    <a:pt x="f10" y="f9"/>
                    <a:pt x="f10" y="f9"/>
                    <a:pt x="f10" y="f7"/>
                  </a:cubicBezTo>
                  <a:cubicBezTo>
                    <a:pt x="f1" y="f7"/>
                    <a:pt x="f1" y="f7"/>
                    <a:pt x="f1" y="f6"/>
                  </a:cubicBezTo>
                  <a:cubicBezTo>
                    <a:pt x="f1" y="f6"/>
                    <a:pt x="f1" y="f5"/>
                    <a:pt x="f1" y="f5"/>
                  </a:cubicBezTo>
                  <a:lnTo>
                    <a:pt x="f1" y="f4"/>
                  </a:lnTo>
                  <a:lnTo>
                    <a:pt x="f1" y="f2"/>
                  </a:lnTo>
                  <a:lnTo>
                    <a:pt x="f3" y="f2"/>
                  </a:ln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01" name="Freeform 100"/>
            <p:cNvSpPr/>
            <p:nvPr/>
          </p:nvSpPr>
          <p:spPr>
            <a:xfrm>
              <a:off x="9632520" y="6036479"/>
              <a:ext cx="72000" cy="96120"/>
            </a:xfrm>
            <a:custGeom>
              <a:avLst/>
              <a:gdLst>
                <a:gd name="f0" fmla="val 0"/>
                <a:gd name="f1" fmla="val 9"/>
                <a:gd name="f2" fmla="val 12"/>
                <a:gd name="f3" fmla="val 8"/>
                <a:gd name="f4" fmla="val 2"/>
                <a:gd name="f5" fmla="val 10"/>
                <a:gd name="f6" fmla="val 3"/>
                <a:gd name="f7" fmla="val 4"/>
                <a:gd name="f8" fmla="val 5"/>
                <a:gd name="f9" fmla="val 6"/>
                <a:gd name="f10" fmla="val 7"/>
                <a:gd name="f11" fmla="val 1"/>
                <a:gd name="f12" fmla="val 11"/>
              </a:gdLst>
              <a:ahLst/>
              <a:cxnLst>
                <a:cxn ang="3cd4">
                  <a:pos x="hc" y="t"/>
                </a:cxn>
                <a:cxn ang="0">
                  <a:pos x="r" y="vc"/>
                </a:cxn>
                <a:cxn ang="cd4">
                  <a:pos x="hc" y="b"/>
                </a:cxn>
                <a:cxn ang="cd2">
                  <a:pos x="l" y="vc"/>
                </a:cxn>
              </a:cxnLst>
              <a:rect l="l" t="t" r="r" b="b"/>
              <a:pathLst>
                <a:path w="9" h="12">
                  <a:moveTo>
                    <a:pt x="f0" y="f3"/>
                  </a:moveTo>
                  <a:lnTo>
                    <a:pt x="f4" y="f3"/>
                  </a:lnTo>
                  <a:cubicBezTo>
                    <a:pt x="f4" y="f1"/>
                    <a:pt x="f4" y="f1"/>
                    <a:pt x="f4" y="f5"/>
                  </a:cubicBezTo>
                  <a:cubicBezTo>
                    <a:pt x="f6" y="f5"/>
                    <a:pt x="f6" y="f5"/>
                    <a:pt x="f7" y="f5"/>
                  </a:cubicBezTo>
                  <a:cubicBezTo>
                    <a:pt x="f8" y="f5"/>
                    <a:pt x="f9" y="f5"/>
                    <a:pt x="f9" y="f5"/>
                  </a:cubicBezTo>
                  <a:cubicBezTo>
                    <a:pt x="f10" y="f1"/>
                    <a:pt x="f10" y="f1"/>
                    <a:pt x="f10" y="f3"/>
                  </a:cubicBezTo>
                  <a:cubicBezTo>
                    <a:pt x="f10" y="f3"/>
                    <a:pt x="f10" y="f3"/>
                    <a:pt x="f10" y="f3"/>
                  </a:cubicBezTo>
                  <a:cubicBezTo>
                    <a:pt x="f9" y="f10"/>
                    <a:pt x="f9" y="f10"/>
                    <a:pt x="f8" y="f10"/>
                  </a:cubicBezTo>
                  <a:lnTo>
                    <a:pt x="f6" y="f9"/>
                  </a:lnTo>
                  <a:cubicBezTo>
                    <a:pt x="f4" y="f9"/>
                    <a:pt x="f11" y="f9"/>
                    <a:pt x="f11" y="f8"/>
                  </a:cubicBezTo>
                  <a:cubicBezTo>
                    <a:pt x="f0" y="f8"/>
                    <a:pt x="f0" y="f7"/>
                    <a:pt x="f0" y="f6"/>
                  </a:cubicBezTo>
                  <a:cubicBezTo>
                    <a:pt x="f0" y="f4"/>
                    <a:pt x="f0" y="f4"/>
                    <a:pt x="f11" y="f11"/>
                  </a:cubicBezTo>
                  <a:cubicBezTo>
                    <a:pt x="f4" y="f0"/>
                    <a:pt x="f6" y="f0"/>
                    <a:pt x="f7" y="f0"/>
                  </a:cubicBezTo>
                  <a:cubicBezTo>
                    <a:pt x="f9" y="f0"/>
                    <a:pt x="f10" y="f0"/>
                    <a:pt x="f10" y="f11"/>
                  </a:cubicBezTo>
                  <a:cubicBezTo>
                    <a:pt x="f3" y="f4"/>
                    <a:pt x="f1" y="f4"/>
                    <a:pt x="f1" y="f7"/>
                  </a:cubicBezTo>
                  <a:lnTo>
                    <a:pt x="f1" y="f7"/>
                  </a:lnTo>
                  <a:lnTo>
                    <a:pt x="f10" y="f7"/>
                  </a:lnTo>
                  <a:cubicBezTo>
                    <a:pt x="f10" y="f6"/>
                    <a:pt x="f9" y="f6"/>
                    <a:pt x="f9" y="f4"/>
                  </a:cubicBezTo>
                  <a:cubicBezTo>
                    <a:pt x="f9" y="f4"/>
                    <a:pt x="f8" y="f4"/>
                    <a:pt x="f7" y="f4"/>
                  </a:cubicBezTo>
                  <a:cubicBezTo>
                    <a:pt x="f6" y="f4"/>
                    <a:pt x="f6" y="f4"/>
                    <a:pt x="f4" y="f4"/>
                  </a:cubicBezTo>
                  <a:cubicBezTo>
                    <a:pt x="f4" y="f4"/>
                    <a:pt x="f4" y="f6"/>
                    <a:pt x="f4" y="f6"/>
                  </a:cubicBezTo>
                  <a:cubicBezTo>
                    <a:pt x="f4" y="f7"/>
                    <a:pt x="f4" y="f7"/>
                    <a:pt x="f4" y="f7"/>
                  </a:cubicBezTo>
                  <a:cubicBezTo>
                    <a:pt x="f4" y="f7"/>
                    <a:pt x="f6" y="f7"/>
                    <a:pt x="f7" y="f8"/>
                  </a:cubicBezTo>
                  <a:lnTo>
                    <a:pt x="f8" y="f8"/>
                  </a:lnTo>
                  <a:cubicBezTo>
                    <a:pt x="f10" y="f8"/>
                    <a:pt x="f3" y="f9"/>
                    <a:pt x="f3" y="f9"/>
                  </a:cubicBezTo>
                  <a:cubicBezTo>
                    <a:pt x="f1" y="f10"/>
                    <a:pt x="f1" y="f10"/>
                    <a:pt x="f1" y="f3"/>
                  </a:cubicBezTo>
                  <a:cubicBezTo>
                    <a:pt x="f1" y="f1"/>
                    <a:pt x="f3" y="f5"/>
                    <a:pt x="f3" y="f12"/>
                  </a:cubicBezTo>
                  <a:cubicBezTo>
                    <a:pt x="f10" y="f2"/>
                    <a:pt x="f9" y="f2"/>
                    <a:pt x="f7" y="f2"/>
                  </a:cubicBezTo>
                  <a:cubicBezTo>
                    <a:pt x="f6" y="f2"/>
                    <a:pt x="f4" y="f2"/>
                    <a:pt x="f11" y="f12"/>
                  </a:cubicBezTo>
                  <a:cubicBezTo>
                    <a:pt x="f0" y="f5"/>
                    <a:pt x="f0" y="f1"/>
                    <a:pt x="f0" y="f3"/>
                  </a:cubicBez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02" name="Freeform 101"/>
            <p:cNvSpPr/>
            <p:nvPr/>
          </p:nvSpPr>
          <p:spPr>
            <a:xfrm>
              <a:off x="9711720" y="6004800"/>
              <a:ext cx="39960" cy="127800"/>
            </a:xfrm>
            <a:custGeom>
              <a:avLst/>
              <a:gdLst>
                <a:gd name="f0" fmla="val 0"/>
                <a:gd name="f1" fmla="val 5"/>
                <a:gd name="f2" fmla="val 16"/>
                <a:gd name="f3" fmla="val 2"/>
                <a:gd name="f4" fmla="val 6"/>
                <a:gd name="f5" fmla="val 4"/>
                <a:gd name="f6" fmla="val 3"/>
                <a:gd name="f7" fmla="val 1"/>
              </a:gdLst>
              <a:ahLst/>
              <a:cxnLst>
                <a:cxn ang="3cd4">
                  <a:pos x="hc" y="t"/>
                </a:cxn>
                <a:cxn ang="0">
                  <a:pos x="r" y="vc"/>
                </a:cxn>
                <a:cxn ang="cd4">
                  <a:pos x="hc" y="b"/>
                </a:cxn>
                <a:cxn ang="cd2">
                  <a:pos x="l" y="vc"/>
                </a:cxn>
              </a:cxnLst>
              <a:rect l="l" t="t" r="r" b="b"/>
              <a:pathLst>
                <a:path w="5" h="16">
                  <a:moveTo>
                    <a:pt x="f3" y="f2"/>
                  </a:moveTo>
                  <a:lnTo>
                    <a:pt x="f3" y="f4"/>
                  </a:lnTo>
                  <a:lnTo>
                    <a:pt x="f0" y="f4"/>
                  </a:lnTo>
                  <a:lnTo>
                    <a:pt x="f0" y="f5"/>
                  </a:lnTo>
                  <a:lnTo>
                    <a:pt x="f3" y="f5"/>
                  </a:lnTo>
                  <a:lnTo>
                    <a:pt x="f3" y="f6"/>
                  </a:lnTo>
                  <a:cubicBezTo>
                    <a:pt x="f3" y="f3"/>
                    <a:pt x="f3" y="f7"/>
                    <a:pt x="f3" y="f7"/>
                  </a:cubicBezTo>
                  <a:cubicBezTo>
                    <a:pt x="f6" y="f0"/>
                    <a:pt x="f6" y="f0"/>
                    <a:pt x="f5" y="f0"/>
                  </a:cubicBezTo>
                  <a:cubicBezTo>
                    <a:pt x="f5" y="f0"/>
                    <a:pt x="f5" y="f0"/>
                    <a:pt x="f1" y="f0"/>
                  </a:cubicBezTo>
                  <a:cubicBezTo>
                    <a:pt x="f1" y="f0"/>
                    <a:pt x="f1" y="f0"/>
                    <a:pt x="f1" y="f0"/>
                  </a:cubicBezTo>
                  <a:lnTo>
                    <a:pt x="f1" y="f3"/>
                  </a:lnTo>
                  <a:cubicBezTo>
                    <a:pt x="f1" y="f3"/>
                    <a:pt x="f1" y="f3"/>
                    <a:pt x="f1" y="f3"/>
                  </a:cubicBezTo>
                  <a:cubicBezTo>
                    <a:pt x="f1" y="f3"/>
                    <a:pt x="f1" y="f3"/>
                    <a:pt x="f1" y="f3"/>
                  </a:cubicBezTo>
                  <a:cubicBezTo>
                    <a:pt x="f5" y="f3"/>
                    <a:pt x="f5" y="f3"/>
                    <a:pt x="f5" y="f3"/>
                  </a:cubicBezTo>
                  <a:cubicBezTo>
                    <a:pt x="f6" y="f3"/>
                    <a:pt x="f6" y="f6"/>
                    <a:pt x="f6" y="f5"/>
                  </a:cubicBezTo>
                  <a:lnTo>
                    <a:pt x="f6" y="f5"/>
                  </a:lnTo>
                  <a:lnTo>
                    <a:pt x="f1" y="f5"/>
                  </a:lnTo>
                  <a:lnTo>
                    <a:pt x="f1" y="f4"/>
                  </a:lnTo>
                  <a:lnTo>
                    <a:pt x="f6" y="f4"/>
                  </a:lnTo>
                  <a:lnTo>
                    <a:pt x="f6" y="f2"/>
                  </a:lnTo>
                  <a:lnTo>
                    <a:pt x="f3" y="f2"/>
                  </a:ln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03" name="Freeform 102"/>
            <p:cNvSpPr/>
            <p:nvPr/>
          </p:nvSpPr>
          <p:spPr>
            <a:xfrm>
              <a:off x="9760320" y="6036479"/>
              <a:ext cx="87480" cy="96120"/>
            </a:xfrm>
            <a:custGeom>
              <a:avLst/>
              <a:gdLst>
                <a:gd name="f0" fmla="val 0"/>
                <a:gd name="f1" fmla="val 11"/>
                <a:gd name="f2" fmla="val 12"/>
                <a:gd name="f3" fmla="val 2"/>
                <a:gd name="f4" fmla="val 6"/>
                <a:gd name="f5" fmla="val 7"/>
                <a:gd name="f6" fmla="val 3"/>
                <a:gd name="f7" fmla="val 8"/>
                <a:gd name="f8" fmla="val 9"/>
                <a:gd name="f9" fmla="val 4"/>
                <a:gd name="f10" fmla="val 10"/>
                <a:gd name="f11" fmla="val 5"/>
                <a:gd name="f12" fmla="val 1"/>
              </a:gdLst>
              <a:ahLst/>
              <a:cxnLst>
                <a:cxn ang="3cd4">
                  <a:pos x="hc" y="t"/>
                </a:cxn>
                <a:cxn ang="0">
                  <a:pos x="r" y="vc"/>
                </a:cxn>
                <a:cxn ang="cd4">
                  <a:pos x="hc" y="b"/>
                </a:cxn>
                <a:cxn ang="cd2">
                  <a:pos x="l" y="vc"/>
                </a:cxn>
              </a:cxnLst>
              <a:rect l="l" t="t" r="r" b="b"/>
              <a:pathLst>
                <a:path w="11" h="12">
                  <a:moveTo>
                    <a:pt x="f3" y="f4"/>
                  </a:moveTo>
                  <a:cubicBezTo>
                    <a:pt x="f3" y="f5"/>
                    <a:pt x="f6" y="f7"/>
                    <a:pt x="f6" y="f8"/>
                  </a:cubicBezTo>
                  <a:cubicBezTo>
                    <a:pt x="f9" y="f10"/>
                    <a:pt x="f11" y="f10"/>
                    <a:pt x="f4" y="f10"/>
                  </a:cubicBezTo>
                  <a:cubicBezTo>
                    <a:pt x="f5" y="f10"/>
                    <a:pt x="f7" y="f10"/>
                    <a:pt x="f7" y="f8"/>
                  </a:cubicBezTo>
                  <a:cubicBezTo>
                    <a:pt x="f8" y="f7"/>
                    <a:pt x="f8" y="f5"/>
                    <a:pt x="f8" y="f4"/>
                  </a:cubicBezTo>
                  <a:cubicBezTo>
                    <a:pt x="f8" y="f11"/>
                    <a:pt x="f8" y="f9"/>
                    <a:pt x="f7" y="f6"/>
                  </a:cubicBezTo>
                  <a:cubicBezTo>
                    <a:pt x="f7" y="f3"/>
                    <a:pt x="f5" y="f3"/>
                    <a:pt x="f4" y="f3"/>
                  </a:cubicBezTo>
                  <a:cubicBezTo>
                    <a:pt x="f11" y="f3"/>
                    <a:pt x="f9" y="f3"/>
                    <a:pt x="f6" y="f6"/>
                  </a:cubicBezTo>
                  <a:cubicBezTo>
                    <a:pt x="f6" y="f9"/>
                    <a:pt x="f3" y="f11"/>
                    <a:pt x="f3" y="f4"/>
                  </a:cubicBezTo>
                  <a:close/>
                  <a:moveTo>
                    <a:pt x="f0" y="f4"/>
                  </a:moveTo>
                  <a:cubicBezTo>
                    <a:pt x="f0" y="f9"/>
                    <a:pt x="f12" y="f6"/>
                    <a:pt x="f3" y="f3"/>
                  </a:cubicBezTo>
                  <a:cubicBezTo>
                    <a:pt x="f6" y="f12"/>
                    <a:pt x="f9" y="f0"/>
                    <a:pt x="f4" y="f0"/>
                  </a:cubicBezTo>
                  <a:cubicBezTo>
                    <a:pt x="f7" y="f0"/>
                    <a:pt x="f8" y="f12"/>
                    <a:pt x="f10" y="f3"/>
                  </a:cubicBezTo>
                  <a:cubicBezTo>
                    <a:pt x="f1" y="f6"/>
                    <a:pt x="f1" y="f9"/>
                    <a:pt x="f1" y="f4"/>
                  </a:cubicBezTo>
                  <a:cubicBezTo>
                    <a:pt x="f1" y="f7"/>
                    <a:pt x="f1" y="f8"/>
                    <a:pt x="f10" y="f10"/>
                  </a:cubicBezTo>
                  <a:cubicBezTo>
                    <a:pt x="f8" y="f1"/>
                    <a:pt x="f7" y="f2"/>
                    <a:pt x="f4" y="f2"/>
                  </a:cubicBezTo>
                  <a:cubicBezTo>
                    <a:pt x="f9" y="f2"/>
                    <a:pt x="f6" y="f1"/>
                    <a:pt x="f3" y="f10"/>
                  </a:cubicBezTo>
                  <a:cubicBezTo>
                    <a:pt x="f12" y="f8"/>
                    <a:pt x="f0" y="f7"/>
                    <a:pt x="f0" y="f4"/>
                  </a:cubicBez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04" name="Freeform 103"/>
            <p:cNvSpPr/>
            <p:nvPr/>
          </p:nvSpPr>
          <p:spPr>
            <a:xfrm>
              <a:off x="9864000" y="6036479"/>
              <a:ext cx="38520" cy="96120"/>
            </a:xfrm>
            <a:custGeom>
              <a:avLst/>
              <a:gdLst>
                <a:gd name="f0" fmla="val 0"/>
                <a:gd name="f1" fmla="val 5"/>
                <a:gd name="f2" fmla="val 12"/>
                <a:gd name="f3" fmla="val 2"/>
                <a:gd name="f4" fmla="val 1"/>
                <a:gd name="f5" fmla="val 3"/>
                <a:gd name="f6" fmla="val 4"/>
              </a:gdLst>
              <a:ahLst/>
              <a:cxnLst>
                <a:cxn ang="3cd4">
                  <a:pos x="hc" y="t"/>
                </a:cxn>
                <a:cxn ang="0">
                  <a:pos x="r" y="vc"/>
                </a:cxn>
                <a:cxn ang="cd4">
                  <a:pos x="hc" y="b"/>
                </a:cxn>
                <a:cxn ang="cd2">
                  <a:pos x="l" y="vc"/>
                </a:cxn>
              </a:cxnLst>
              <a:rect l="l" t="t" r="r" b="b"/>
              <a:pathLst>
                <a:path w="5" h="12">
                  <a:moveTo>
                    <a:pt x="f0" y="f2"/>
                  </a:moveTo>
                  <a:lnTo>
                    <a:pt x="f0" y="f0"/>
                  </a:lnTo>
                  <a:lnTo>
                    <a:pt x="f3" y="f0"/>
                  </a:lnTo>
                  <a:lnTo>
                    <a:pt x="f3" y="f3"/>
                  </a:lnTo>
                  <a:cubicBezTo>
                    <a:pt x="f3" y="f3"/>
                    <a:pt x="f3" y="f4"/>
                    <a:pt x="f5" y="f4"/>
                  </a:cubicBezTo>
                  <a:cubicBezTo>
                    <a:pt x="f5" y="f0"/>
                    <a:pt x="f6" y="f0"/>
                    <a:pt x="f1" y="f0"/>
                  </a:cubicBezTo>
                  <a:cubicBezTo>
                    <a:pt x="f1" y="f0"/>
                    <a:pt x="f1" y="f0"/>
                    <a:pt x="f1" y="f0"/>
                  </a:cubicBezTo>
                  <a:cubicBezTo>
                    <a:pt x="f1" y="f0"/>
                    <a:pt x="f1" y="f0"/>
                    <a:pt x="f1" y="f0"/>
                  </a:cubicBezTo>
                  <a:lnTo>
                    <a:pt x="f1" y="f3"/>
                  </a:lnTo>
                  <a:cubicBezTo>
                    <a:pt x="f1" y="f3"/>
                    <a:pt x="f1" y="f3"/>
                    <a:pt x="f1" y="f3"/>
                  </a:cubicBezTo>
                  <a:cubicBezTo>
                    <a:pt x="f1" y="f3"/>
                    <a:pt x="f1" y="f3"/>
                    <a:pt x="f1" y="f3"/>
                  </a:cubicBezTo>
                  <a:cubicBezTo>
                    <a:pt x="f6" y="f3"/>
                    <a:pt x="f5" y="f3"/>
                    <a:pt x="f5" y="f5"/>
                  </a:cubicBezTo>
                  <a:cubicBezTo>
                    <a:pt x="f3" y="f6"/>
                    <a:pt x="f3" y="f6"/>
                    <a:pt x="f3" y="f1"/>
                  </a:cubicBezTo>
                  <a:lnTo>
                    <a:pt x="f3" y="f2"/>
                  </a:lnTo>
                  <a:lnTo>
                    <a:pt x="f0" y="f2"/>
                  </a:ln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05" name="Freeform 104"/>
            <p:cNvSpPr/>
            <p:nvPr/>
          </p:nvSpPr>
          <p:spPr>
            <a:xfrm>
              <a:off x="9919800" y="6036479"/>
              <a:ext cx="119160" cy="96120"/>
            </a:xfrm>
            <a:custGeom>
              <a:avLst/>
              <a:gdLst>
                <a:gd name="f0" fmla="val 0"/>
                <a:gd name="f1" fmla="val 15"/>
                <a:gd name="f2" fmla="val 12"/>
                <a:gd name="f3" fmla="val 14"/>
                <a:gd name="f4" fmla="val 5"/>
                <a:gd name="f5" fmla="val 4"/>
                <a:gd name="f6" fmla="val 13"/>
                <a:gd name="f7" fmla="val 3"/>
                <a:gd name="f8" fmla="val 2"/>
                <a:gd name="f9" fmla="val 11"/>
                <a:gd name="f10" fmla="val 10"/>
                <a:gd name="f11" fmla="val 9"/>
                <a:gd name="f12" fmla="val 7"/>
                <a:gd name="f13" fmla="val 6"/>
                <a:gd name="f14" fmla="val 1"/>
                <a:gd name="f15" fmla="val 8"/>
              </a:gdLst>
              <a:ahLst/>
              <a:cxnLst>
                <a:cxn ang="3cd4">
                  <a:pos x="hc" y="t"/>
                </a:cxn>
                <a:cxn ang="0">
                  <a:pos x="r" y="vc"/>
                </a:cxn>
                <a:cxn ang="cd4">
                  <a:pos x="hc" y="b"/>
                </a:cxn>
                <a:cxn ang="cd2">
                  <a:pos x="l" y="vc"/>
                </a:cxn>
              </a:cxnLst>
              <a:rect l="l" t="t" r="r" b="b"/>
              <a:pathLst>
                <a:path w="15" h="12">
                  <a:moveTo>
                    <a:pt x="f3" y="f2"/>
                  </a:moveTo>
                  <a:lnTo>
                    <a:pt x="f3" y="f4"/>
                  </a:lnTo>
                  <a:cubicBezTo>
                    <a:pt x="f3" y="f5"/>
                    <a:pt x="f6" y="f7"/>
                    <a:pt x="f6" y="f8"/>
                  </a:cubicBezTo>
                  <a:cubicBezTo>
                    <a:pt x="f6" y="f8"/>
                    <a:pt x="f2" y="f8"/>
                    <a:pt x="f2" y="f8"/>
                  </a:cubicBezTo>
                  <a:cubicBezTo>
                    <a:pt x="f9" y="f8"/>
                    <a:pt x="f10" y="f8"/>
                    <a:pt x="f11" y="f7"/>
                  </a:cubicBezTo>
                  <a:cubicBezTo>
                    <a:pt x="f11" y="f7"/>
                    <a:pt x="f11" y="f5"/>
                    <a:pt x="f11" y="f4"/>
                  </a:cubicBezTo>
                  <a:lnTo>
                    <a:pt x="f11" y="f2"/>
                  </a:lnTo>
                  <a:lnTo>
                    <a:pt x="f12" y="f2"/>
                  </a:lnTo>
                  <a:lnTo>
                    <a:pt x="f12" y="f4"/>
                  </a:lnTo>
                  <a:cubicBezTo>
                    <a:pt x="f12" y="f5"/>
                    <a:pt x="f12" y="f7"/>
                    <a:pt x="f13" y="f8"/>
                  </a:cubicBezTo>
                  <a:cubicBezTo>
                    <a:pt x="f13" y="f8"/>
                    <a:pt x="f13" y="f8"/>
                    <a:pt x="f4" y="f8"/>
                  </a:cubicBezTo>
                  <a:cubicBezTo>
                    <a:pt x="f5" y="f8"/>
                    <a:pt x="f7" y="f8"/>
                    <a:pt x="f7" y="f7"/>
                  </a:cubicBezTo>
                  <a:cubicBezTo>
                    <a:pt x="f8" y="f7"/>
                    <a:pt x="f8" y="f5"/>
                    <a:pt x="f8" y="f4"/>
                  </a:cubicBezTo>
                  <a:lnTo>
                    <a:pt x="f8" y="f2"/>
                  </a:lnTo>
                  <a:lnTo>
                    <a:pt x="f0" y="f2"/>
                  </a:lnTo>
                  <a:lnTo>
                    <a:pt x="f0" y="f0"/>
                  </a:lnTo>
                  <a:lnTo>
                    <a:pt x="f8" y="f0"/>
                  </a:lnTo>
                  <a:lnTo>
                    <a:pt x="f8" y="f8"/>
                  </a:lnTo>
                  <a:cubicBezTo>
                    <a:pt x="f8" y="f14"/>
                    <a:pt x="f7" y="f14"/>
                    <a:pt x="f7" y="f14"/>
                  </a:cubicBezTo>
                  <a:cubicBezTo>
                    <a:pt x="f5" y="f0"/>
                    <a:pt x="f4" y="f0"/>
                    <a:pt x="f4" y="f0"/>
                  </a:cubicBezTo>
                  <a:cubicBezTo>
                    <a:pt x="f13" y="f0"/>
                    <a:pt x="f12" y="f0"/>
                    <a:pt x="f12" y="f14"/>
                  </a:cubicBezTo>
                  <a:cubicBezTo>
                    <a:pt x="f15" y="f14"/>
                    <a:pt x="f15" y="f14"/>
                    <a:pt x="f15" y="f8"/>
                  </a:cubicBezTo>
                  <a:cubicBezTo>
                    <a:pt x="f11" y="f14"/>
                    <a:pt x="f11" y="f14"/>
                    <a:pt x="f10" y="f14"/>
                  </a:cubicBezTo>
                  <a:cubicBezTo>
                    <a:pt x="f9" y="f0"/>
                    <a:pt x="f9" y="f0"/>
                    <a:pt x="f2" y="f0"/>
                  </a:cubicBezTo>
                  <a:cubicBezTo>
                    <a:pt x="f6" y="f0"/>
                    <a:pt x="f6" y="f0"/>
                    <a:pt x="f3" y="f14"/>
                  </a:cubicBezTo>
                  <a:cubicBezTo>
                    <a:pt x="f3" y="f14"/>
                    <a:pt x="f1" y="f14"/>
                    <a:pt x="f1" y="f8"/>
                  </a:cubicBezTo>
                  <a:cubicBezTo>
                    <a:pt x="f1" y="f8"/>
                    <a:pt x="f1" y="f8"/>
                    <a:pt x="f1" y="f7"/>
                  </a:cubicBezTo>
                  <a:cubicBezTo>
                    <a:pt x="f1" y="f7"/>
                    <a:pt x="f1" y="f5"/>
                    <a:pt x="f1" y="f4"/>
                  </a:cubicBezTo>
                  <a:lnTo>
                    <a:pt x="f1" y="f4"/>
                  </a:lnTo>
                  <a:lnTo>
                    <a:pt x="f1" y="f2"/>
                  </a:lnTo>
                  <a:lnTo>
                    <a:pt x="f3" y="f2"/>
                  </a:lnTo>
                  <a:close/>
                </a:path>
              </a:pathLst>
            </a:custGeom>
            <a:solidFill>
              <a:srgbClr val="FDFA00"/>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06" name="Freeform 105"/>
            <p:cNvSpPr/>
            <p:nvPr/>
          </p:nvSpPr>
          <p:spPr>
            <a:xfrm>
              <a:off x="7444080" y="6332400"/>
              <a:ext cx="2018920" cy="22759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0">
              <a:spAutoFit/>
            </a:bodyPr>
            <a:lstStyle/>
            <a:p>
              <a:r>
                <a:rPr lang="en-GB" sz="1400">
                  <a:solidFill>
                    <a:srgbClr val="24211D"/>
                  </a:solidFill>
                  <a:latin typeface="Liberation Serif" pitchFamily="18"/>
                  <a:ea typeface="DejaVu LGC Sans" pitchFamily="2"/>
                  <a:cs typeface="DejaVu LGC Sans" pitchFamily="2"/>
                </a:rPr>
                <a:t>Excitation Energy (MeV)‏</a:t>
              </a:r>
            </a:p>
          </p:txBody>
        </p:sp>
      </p:grpSp>
      <p:grpSp>
        <p:nvGrpSpPr>
          <p:cNvPr id="107" name="Group 106"/>
          <p:cNvGrpSpPr/>
          <p:nvPr/>
        </p:nvGrpSpPr>
        <p:grpSpPr>
          <a:xfrm>
            <a:off x="5767221" y="2243029"/>
            <a:ext cx="3354987" cy="1165910"/>
            <a:chOff x="6373440" y="2554200"/>
            <a:chExt cx="3698640" cy="1285200"/>
          </a:xfrm>
        </p:grpSpPr>
        <p:sp>
          <p:nvSpPr>
            <p:cNvPr id="108" name="Freeform 107"/>
            <p:cNvSpPr/>
            <p:nvPr/>
          </p:nvSpPr>
          <p:spPr>
            <a:xfrm>
              <a:off x="6373440" y="3471479"/>
              <a:ext cx="40320" cy="119160"/>
            </a:xfrm>
            <a:custGeom>
              <a:avLst/>
              <a:gdLst>
                <a:gd name="f0" fmla="val 0"/>
                <a:gd name="f1" fmla="val 5"/>
                <a:gd name="f2" fmla="val 15"/>
                <a:gd name="f3" fmla="val 3"/>
                <a:gd name="f4" fmla="val 1"/>
                <a:gd name="f5" fmla="val 2"/>
                <a:gd name="f6" fmla="val 4"/>
              </a:gdLst>
              <a:ahLst/>
              <a:cxnLst>
                <a:cxn ang="3cd4">
                  <a:pos x="hc" y="t"/>
                </a:cxn>
                <a:cxn ang="0">
                  <a:pos x="r" y="vc"/>
                </a:cxn>
                <a:cxn ang="cd4">
                  <a:pos x="hc" y="b"/>
                </a:cxn>
                <a:cxn ang="cd2">
                  <a:pos x="l" y="vc"/>
                </a:cxn>
              </a:cxnLst>
              <a:rect l="l" t="t" r="r" b="b"/>
              <a:pathLst>
                <a:path w="5" h="15">
                  <a:moveTo>
                    <a:pt x="f3" y="f2"/>
                  </a:moveTo>
                  <a:lnTo>
                    <a:pt x="f3" y="f1"/>
                  </a:lnTo>
                  <a:lnTo>
                    <a:pt x="f0" y="f1"/>
                  </a:lnTo>
                  <a:lnTo>
                    <a:pt x="f0" y="f3"/>
                  </a:lnTo>
                  <a:cubicBezTo>
                    <a:pt x="f4" y="f3"/>
                    <a:pt x="f5" y="f3"/>
                    <a:pt x="f3" y="f3"/>
                  </a:cubicBezTo>
                  <a:cubicBezTo>
                    <a:pt x="f3" y="f5"/>
                    <a:pt x="f6" y="f4"/>
                    <a:pt x="f6" y="f0"/>
                  </a:cubicBezTo>
                  <a:lnTo>
                    <a:pt x="f1" y="f0"/>
                  </a:lnTo>
                  <a:lnTo>
                    <a:pt x="f1" y="f2"/>
                  </a:lnTo>
                  <a:lnTo>
                    <a:pt x="f3" y="f2"/>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09" name="Freeform 108"/>
            <p:cNvSpPr/>
            <p:nvPr/>
          </p:nvSpPr>
          <p:spPr>
            <a:xfrm>
              <a:off x="6494040" y="3471479"/>
              <a:ext cx="78840" cy="127800"/>
            </a:xfrm>
            <a:custGeom>
              <a:avLst/>
              <a:gdLst>
                <a:gd name="f0" fmla="val 0"/>
                <a:gd name="f1" fmla="val 10"/>
                <a:gd name="f2" fmla="val 16"/>
                <a:gd name="f3" fmla="val 2"/>
                <a:gd name="f4" fmla="val 8"/>
                <a:gd name="f5" fmla="val 12"/>
                <a:gd name="f6" fmla="val 3"/>
                <a:gd name="f7" fmla="val 13"/>
                <a:gd name="f8" fmla="val 4"/>
                <a:gd name="f9" fmla="val 14"/>
                <a:gd name="f10" fmla="val 5"/>
                <a:gd name="f11" fmla="val 6"/>
                <a:gd name="f12" fmla="val 7"/>
                <a:gd name="f13" fmla="val 1"/>
                <a:gd name="f14" fmla="val 9"/>
                <a:gd name="f15" fmla="val 11"/>
                <a:gd name="f16" fmla="val 15"/>
              </a:gdLst>
              <a:ahLst/>
              <a:cxnLst>
                <a:cxn ang="3cd4">
                  <a:pos x="hc" y="t"/>
                </a:cxn>
                <a:cxn ang="0">
                  <a:pos x="r" y="vc"/>
                </a:cxn>
                <a:cxn ang="cd4">
                  <a:pos x="hc" y="b"/>
                </a:cxn>
                <a:cxn ang="cd2">
                  <a:pos x="l" y="vc"/>
                </a:cxn>
              </a:cxnLst>
              <a:rect l="l" t="t" r="r" b="b"/>
              <a:pathLst>
                <a:path w="10" h="16">
                  <a:moveTo>
                    <a:pt x="f3" y="f4"/>
                  </a:moveTo>
                  <a:cubicBezTo>
                    <a:pt x="f3" y="f1"/>
                    <a:pt x="f3" y="f5"/>
                    <a:pt x="f6" y="f7"/>
                  </a:cubicBezTo>
                  <a:cubicBezTo>
                    <a:pt x="f6" y="f7"/>
                    <a:pt x="f8" y="f9"/>
                    <a:pt x="f10" y="f9"/>
                  </a:cubicBezTo>
                  <a:cubicBezTo>
                    <a:pt x="f11" y="f9"/>
                    <a:pt x="f12" y="f7"/>
                    <a:pt x="f12" y="f7"/>
                  </a:cubicBezTo>
                  <a:cubicBezTo>
                    <a:pt x="f4" y="f5"/>
                    <a:pt x="f4" y="f1"/>
                    <a:pt x="f4" y="f4"/>
                  </a:cubicBezTo>
                  <a:cubicBezTo>
                    <a:pt x="f4" y="f11"/>
                    <a:pt x="f4" y="f10"/>
                    <a:pt x="f12" y="f8"/>
                  </a:cubicBezTo>
                  <a:cubicBezTo>
                    <a:pt x="f12" y="f6"/>
                    <a:pt x="f11" y="f3"/>
                    <a:pt x="f10" y="f3"/>
                  </a:cubicBezTo>
                  <a:cubicBezTo>
                    <a:pt x="f8" y="f3"/>
                    <a:pt x="f6" y="f6"/>
                    <a:pt x="f6" y="f8"/>
                  </a:cubicBezTo>
                  <a:cubicBezTo>
                    <a:pt x="f3" y="f10"/>
                    <a:pt x="f3" y="f11"/>
                    <a:pt x="f3" y="f4"/>
                  </a:cubicBezTo>
                  <a:close/>
                  <a:moveTo>
                    <a:pt x="f0" y="f4"/>
                  </a:moveTo>
                  <a:cubicBezTo>
                    <a:pt x="f0" y="f11"/>
                    <a:pt x="f0" y="f8"/>
                    <a:pt x="f13" y="f3"/>
                  </a:cubicBezTo>
                  <a:cubicBezTo>
                    <a:pt x="f3" y="f13"/>
                    <a:pt x="f6" y="f0"/>
                    <a:pt x="f10" y="f0"/>
                  </a:cubicBezTo>
                  <a:cubicBezTo>
                    <a:pt x="f12" y="f0"/>
                    <a:pt x="f4" y="f13"/>
                    <a:pt x="f14" y="f3"/>
                  </a:cubicBezTo>
                  <a:cubicBezTo>
                    <a:pt x="f1" y="f8"/>
                    <a:pt x="f1" y="f11"/>
                    <a:pt x="f1" y="f4"/>
                  </a:cubicBezTo>
                  <a:cubicBezTo>
                    <a:pt x="f1" y="f15"/>
                    <a:pt x="f1" y="f5"/>
                    <a:pt x="f14" y="f9"/>
                  </a:cubicBezTo>
                  <a:cubicBezTo>
                    <a:pt x="f4" y="f16"/>
                    <a:pt x="f12" y="f2"/>
                    <a:pt x="f10" y="f2"/>
                  </a:cubicBezTo>
                  <a:cubicBezTo>
                    <a:pt x="f6" y="f2"/>
                    <a:pt x="f3" y="f16"/>
                    <a:pt x="f13" y="f9"/>
                  </a:cubicBezTo>
                  <a:cubicBezTo>
                    <a:pt x="f0" y="f5"/>
                    <a:pt x="f0" y="f15"/>
                    <a:pt x="f0" y="f4"/>
                  </a:cubicBez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10" name="Freeform 109"/>
            <p:cNvSpPr/>
            <p:nvPr/>
          </p:nvSpPr>
          <p:spPr>
            <a:xfrm>
              <a:off x="6373440" y="3025440"/>
              <a:ext cx="40320" cy="112320"/>
            </a:xfrm>
            <a:custGeom>
              <a:avLst/>
              <a:gdLst>
                <a:gd name="f0" fmla="val 0"/>
                <a:gd name="f1" fmla="val 5"/>
                <a:gd name="f2" fmla="val 14"/>
                <a:gd name="f3" fmla="val 3"/>
                <a:gd name="f4" fmla="val 4"/>
                <a:gd name="f5" fmla="val 2"/>
                <a:gd name="f6" fmla="val 1"/>
              </a:gdLst>
              <a:ahLst/>
              <a:cxnLst>
                <a:cxn ang="3cd4">
                  <a:pos x="hc" y="t"/>
                </a:cxn>
                <a:cxn ang="0">
                  <a:pos x="r" y="vc"/>
                </a:cxn>
                <a:cxn ang="cd4">
                  <a:pos x="hc" y="b"/>
                </a:cxn>
                <a:cxn ang="cd2">
                  <a:pos x="l" y="vc"/>
                </a:cxn>
              </a:cxnLst>
              <a:rect l="l" t="t" r="r" b="b"/>
              <a:pathLst>
                <a:path w="5" h="14">
                  <a:moveTo>
                    <a:pt x="f3" y="f2"/>
                  </a:moveTo>
                  <a:lnTo>
                    <a:pt x="f3" y="f4"/>
                  </a:lnTo>
                  <a:lnTo>
                    <a:pt x="f0" y="f4"/>
                  </a:lnTo>
                  <a:lnTo>
                    <a:pt x="f0" y="f5"/>
                  </a:lnTo>
                  <a:cubicBezTo>
                    <a:pt x="f6" y="f5"/>
                    <a:pt x="f5" y="f5"/>
                    <a:pt x="f3" y="f5"/>
                  </a:cubicBezTo>
                  <a:cubicBezTo>
                    <a:pt x="f3" y="f6"/>
                    <a:pt x="f4" y="f6"/>
                    <a:pt x="f4" y="f0"/>
                  </a:cubicBezTo>
                  <a:lnTo>
                    <a:pt x="f1" y="f0"/>
                  </a:lnTo>
                  <a:lnTo>
                    <a:pt x="f1" y="f2"/>
                  </a:lnTo>
                  <a:lnTo>
                    <a:pt x="f3" y="f2"/>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11" name="Freeform 110"/>
            <p:cNvSpPr/>
            <p:nvPr/>
          </p:nvSpPr>
          <p:spPr>
            <a:xfrm>
              <a:off x="6494040" y="3025440"/>
              <a:ext cx="78840" cy="112320"/>
            </a:xfrm>
            <a:custGeom>
              <a:avLst/>
              <a:gdLst>
                <a:gd name="f0" fmla="val 0"/>
                <a:gd name="f1" fmla="val 10"/>
                <a:gd name="f2" fmla="val 14"/>
                <a:gd name="f3" fmla="val 1"/>
                <a:gd name="f4" fmla="val 9"/>
                <a:gd name="f5" fmla="val 6"/>
                <a:gd name="f6" fmla="val 2"/>
                <a:gd name="f7" fmla="val 11"/>
                <a:gd name="f8" fmla="val 8"/>
              </a:gdLst>
              <a:ahLst/>
              <a:cxnLst>
                <a:cxn ang="3cd4">
                  <a:pos x="hc" y="t"/>
                </a:cxn>
                <a:cxn ang="0">
                  <a:pos x="r" y="vc"/>
                </a:cxn>
                <a:cxn ang="cd4">
                  <a:pos x="hc" y="b"/>
                </a:cxn>
                <a:cxn ang="cd2">
                  <a:pos x="l" y="vc"/>
                </a:cxn>
              </a:cxnLst>
              <a:rect l="l" t="t" r="r" b="b"/>
              <a:pathLst>
                <a:path w="10" h="14">
                  <a:moveTo>
                    <a:pt x="f3" y="f4"/>
                  </a:moveTo>
                  <a:lnTo>
                    <a:pt x="f5" y="f4"/>
                  </a:lnTo>
                  <a:lnTo>
                    <a:pt x="f5" y="f6"/>
                  </a:lnTo>
                  <a:lnTo>
                    <a:pt x="f3" y="f4"/>
                  </a:lnTo>
                  <a:close/>
                  <a:moveTo>
                    <a:pt x="f5" y="f2"/>
                  </a:moveTo>
                  <a:lnTo>
                    <a:pt x="f5" y="f7"/>
                  </a:lnTo>
                  <a:lnTo>
                    <a:pt x="f0" y="f7"/>
                  </a:lnTo>
                  <a:lnTo>
                    <a:pt x="f0" y="f4"/>
                  </a:lnTo>
                  <a:lnTo>
                    <a:pt x="f5" y="f0"/>
                  </a:lnTo>
                  <a:lnTo>
                    <a:pt x="f8" y="f0"/>
                  </a:lnTo>
                  <a:lnTo>
                    <a:pt x="f8" y="f4"/>
                  </a:lnTo>
                  <a:lnTo>
                    <a:pt x="f1" y="f4"/>
                  </a:lnTo>
                  <a:lnTo>
                    <a:pt x="f1" y="f7"/>
                  </a:lnTo>
                  <a:lnTo>
                    <a:pt x="f8" y="f7"/>
                  </a:lnTo>
                  <a:lnTo>
                    <a:pt x="f8" y="f2"/>
                  </a:lnTo>
                  <a:lnTo>
                    <a:pt x="f5" y="f2"/>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12" name="Freeform 111"/>
            <p:cNvSpPr/>
            <p:nvPr/>
          </p:nvSpPr>
          <p:spPr>
            <a:xfrm>
              <a:off x="6373440" y="2571839"/>
              <a:ext cx="40320" cy="111960"/>
            </a:xfrm>
            <a:custGeom>
              <a:avLst/>
              <a:gdLst>
                <a:gd name="f0" fmla="val 0"/>
                <a:gd name="f1" fmla="val 5"/>
                <a:gd name="f2" fmla="val 14"/>
                <a:gd name="f3" fmla="val 3"/>
                <a:gd name="f4" fmla="val 4"/>
                <a:gd name="f5" fmla="val 2"/>
                <a:gd name="f6" fmla="val 1"/>
              </a:gdLst>
              <a:ahLst/>
              <a:cxnLst>
                <a:cxn ang="3cd4">
                  <a:pos x="hc" y="t"/>
                </a:cxn>
                <a:cxn ang="0">
                  <a:pos x="r" y="vc"/>
                </a:cxn>
                <a:cxn ang="cd4">
                  <a:pos x="hc" y="b"/>
                </a:cxn>
                <a:cxn ang="cd2">
                  <a:pos x="l" y="vc"/>
                </a:cxn>
              </a:cxnLst>
              <a:rect l="l" t="t" r="r" b="b"/>
              <a:pathLst>
                <a:path w="5" h="14">
                  <a:moveTo>
                    <a:pt x="f3" y="f2"/>
                  </a:moveTo>
                  <a:lnTo>
                    <a:pt x="f3" y="f4"/>
                  </a:lnTo>
                  <a:lnTo>
                    <a:pt x="f0" y="f4"/>
                  </a:lnTo>
                  <a:lnTo>
                    <a:pt x="f0" y="f5"/>
                  </a:lnTo>
                  <a:cubicBezTo>
                    <a:pt x="f6" y="f5"/>
                    <a:pt x="f5" y="f5"/>
                    <a:pt x="f3" y="f5"/>
                  </a:cubicBezTo>
                  <a:cubicBezTo>
                    <a:pt x="f3" y="f6"/>
                    <a:pt x="f4" y="f6"/>
                    <a:pt x="f4" y="f0"/>
                  </a:cubicBezTo>
                  <a:lnTo>
                    <a:pt x="f1" y="f0"/>
                  </a:lnTo>
                  <a:lnTo>
                    <a:pt x="f1" y="f2"/>
                  </a:lnTo>
                  <a:lnTo>
                    <a:pt x="f3" y="f2"/>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13" name="Freeform 112"/>
            <p:cNvSpPr/>
            <p:nvPr/>
          </p:nvSpPr>
          <p:spPr>
            <a:xfrm>
              <a:off x="6494040" y="2571839"/>
              <a:ext cx="78840" cy="119160"/>
            </a:xfrm>
            <a:custGeom>
              <a:avLst/>
              <a:gdLst>
                <a:gd name="f0" fmla="val 0"/>
                <a:gd name="f1" fmla="val 10"/>
                <a:gd name="f2" fmla="val 15"/>
                <a:gd name="f3" fmla="val 2"/>
                <a:gd name="f4" fmla="val 11"/>
                <a:gd name="f5" fmla="val 12"/>
                <a:gd name="f6" fmla="val 3"/>
                <a:gd name="f7" fmla="val 13"/>
                <a:gd name="f8" fmla="val 4"/>
                <a:gd name="f9" fmla="val 5"/>
                <a:gd name="f10" fmla="val 6"/>
                <a:gd name="f11" fmla="val 7"/>
                <a:gd name="f12" fmla="val 8"/>
                <a:gd name="f13" fmla="val 9"/>
                <a:gd name="f14" fmla="val 1"/>
                <a:gd name="f15" fmla="val 14"/>
              </a:gdLst>
              <a:ahLst/>
              <a:cxnLst>
                <a:cxn ang="3cd4">
                  <a:pos x="hc" y="t"/>
                </a:cxn>
                <a:cxn ang="0">
                  <a:pos x="r" y="vc"/>
                </a:cxn>
                <a:cxn ang="cd4">
                  <a:pos x="hc" y="b"/>
                </a:cxn>
                <a:cxn ang="cd2">
                  <a:pos x="l" y="vc"/>
                </a:cxn>
              </a:cxnLst>
              <a:rect l="l" t="t" r="r" b="b"/>
              <a:pathLst>
                <a:path w="10" h="15">
                  <a:moveTo>
                    <a:pt x="f3" y="f1"/>
                  </a:moveTo>
                  <a:cubicBezTo>
                    <a:pt x="f3" y="f4"/>
                    <a:pt x="f3" y="f5"/>
                    <a:pt x="f6" y="f5"/>
                  </a:cubicBezTo>
                  <a:cubicBezTo>
                    <a:pt x="f6" y="f7"/>
                    <a:pt x="f8" y="f7"/>
                    <a:pt x="f9" y="f7"/>
                  </a:cubicBezTo>
                  <a:cubicBezTo>
                    <a:pt x="f10" y="f7"/>
                    <a:pt x="f11" y="f7"/>
                    <a:pt x="f11" y="f5"/>
                  </a:cubicBezTo>
                  <a:cubicBezTo>
                    <a:pt x="f12" y="f5"/>
                    <a:pt x="f12" y="f4"/>
                    <a:pt x="f12" y="f1"/>
                  </a:cubicBezTo>
                  <a:cubicBezTo>
                    <a:pt x="f12" y="f13"/>
                    <a:pt x="f12" y="f13"/>
                    <a:pt x="f11" y="f12"/>
                  </a:cubicBezTo>
                  <a:cubicBezTo>
                    <a:pt x="f11" y="f12"/>
                    <a:pt x="f10" y="f11"/>
                    <a:pt x="f9" y="f11"/>
                  </a:cubicBezTo>
                  <a:cubicBezTo>
                    <a:pt x="f8" y="f11"/>
                    <a:pt x="f6" y="f12"/>
                    <a:pt x="f6" y="f12"/>
                  </a:cubicBezTo>
                  <a:cubicBezTo>
                    <a:pt x="f3" y="f13"/>
                    <a:pt x="f3" y="f13"/>
                    <a:pt x="f3" y="f1"/>
                  </a:cubicBezTo>
                  <a:close/>
                  <a:moveTo>
                    <a:pt x="f3" y="f8"/>
                  </a:moveTo>
                  <a:cubicBezTo>
                    <a:pt x="f3" y="f8"/>
                    <a:pt x="f6" y="f9"/>
                    <a:pt x="f6" y="f9"/>
                  </a:cubicBezTo>
                  <a:cubicBezTo>
                    <a:pt x="f8" y="f10"/>
                    <a:pt x="f8" y="f10"/>
                    <a:pt x="f9" y="f10"/>
                  </a:cubicBezTo>
                  <a:cubicBezTo>
                    <a:pt x="f10" y="f10"/>
                    <a:pt x="f10" y="f10"/>
                    <a:pt x="f11" y="f9"/>
                  </a:cubicBezTo>
                  <a:cubicBezTo>
                    <a:pt x="f11" y="f9"/>
                    <a:pt x="f12" y="f8"/>
                    <a:pt x="f12" y="f8"/>
                  </a:cubicBezTo>
                  <a:cubicBezTo>
                    <a:pt x="f12" y="f6"/>
                    <a:pt x="f11" y="f3"/>
                    <a:pt x="f11" y="f3"/>
                  </a:cubicBezTo>
                  <a:cubicBezTo>
                    <a:pt x="f10" y="f14"/>
                    <a:pt x="f10" y="f14"/>
                    <a:pt x="f9" y="f14"/>
                  </a:cubicBezTo>
                  <a:cubicBezTo>
                    <a:pt x="f8" y="f14"/>
                    <a:pt x="f6" y="f14"/>
                    <a:pt x="f6" y="f3"/>
                  </a:cubicBezTo>
                  <a:cubicBezTo>
                    <a:pt x="f6" y="f3"/>
                    <a:pt x="f3" y="f6"/>
                    <a:pt x="f3" y="f8"/>
                  </a:cubicBezTo>
                  <a:close/>
                  <a:moveTo>
                    <a:pt x="f3" y="f10"/>
                  </a:moveTo>
                  <a:cubicBezTo>
                    <a:pt x="f3" y="f10"/>
                    <a:pt x="f14" y="f10"/>
                    <a:pt x="f14" y="f9"/>
                  </a:cubicBezTo>
                  <a:cubicBezTo>
                    <a:pt x="f14" y="f9"/>
                    <a:pt x="f0" y="f8"/>
                    <a:pt x="f0" y="f6"/>
                  </a:cubicBezTo>
                  <a:cubicBezTo>
                    <a:pt x="f0" y="f3"/>
                    <a:pt x="f14" y="f14"/>
                    <a:pt x="f3" y="f14"/>
                  </a:cubicBezTo>
                  <a:cubicBezTo>
                    <a:pt x="f3" y="f0"/>
                    <a:pt x="f8" y="f0"/>
                    <a:pt x="f9" y="f0"/>
                  </a:cubicBezTo>
                  <a:cubicBezTo>
                    <a:pt x="f10" y="f0"/>
                    <a:pt x="f11" y="f0"/>
                    <a:pt x="f12" y="f14"/>
                  </a:cubicBezTo>
                  <a:cubicBezTo>
                    <a:pt x="f13" y="f14"/>
                    <a:pt x="f1" y="f3"/>
                    <a:pt x="f1" y="f6"/>
                  </a:cubicBezTo>
                  <a:cubicBezTo>
                    <a:pt x="f1" y="f8"/>
                    <a:pt x="f13" y="f9"/>
                    <a:pt x="f13" y="f9"/>
                  </a:cubicBezTo>
                  <a:cubicBezTo>
                    <a:pt x="f13" y="f10"/>
                    <a:pt x="f12" y="f10"/>
                    <a:pt x="f12" y="f10"/>
                  </a:cubicBezTo>
                  <a:cubicBezTo>
                    <a:pt x="f12" y="f11"/>
                    <a:pt x="f13" y="f11"/>
                    <a:pt x="f13" y="f12"/>
                  </a:cubicBezTo>
                  <a:cubicBezTo>
                    <a:pt x="f1" y="f12"/>
                    <a:pt x="f1" y="f13"/>
                    <a:pt x="f1" y="f1"/>
                  </a:cubicBezTo>
                  <a:cubicBezTo>
                    <a:pt x="f1" y="f5"/>
                    <a:pt x="f1" y="f7"/>
                    <a:pt x="f13" y="f15"/>
                  </a:cubicBezTo>
                  <a:cubicBezTo>
                    <a:pt x="f12" y="f15"/>
                    <a:pt x="f10" y="f2"/>
                    <a:pt x="f9" y="f2"/>
                  </a:cubicBezTo>
                  <a:cubicBezTo>
                    <a:pt x="f6" y="f2"/>
                    <a:pt x="f3" y="f15"/>
                    <a:pt x="f14" y="f15"/>
                  </a:cubicBezTo>
                  <a:cubicBezTo>
                    <a:pt x="f0" y="f7"/>
                    <a:pt x="f0" y="f5"/>
                    <a:pt x="f0" y="f1"/>
                  </a:cubicBezTo>
                  <a:cubicBezTo>
                    <a:pt x="f0" y="f13"/>
                    <a:pt x="f0" y="f12"/>
                    <a:pt x="f0" y="f12"/>
                  </a:cubicBezTo>
                  <a:cubicBezTo>
                    <a:pt x="f14" y="f11"/>
                    <a:pt x="f14" y="f11"/>
                    <a:pt x="f3" y="f10"/>
                  </a:cubicBez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14" name="Freeform 113"/>
            <p:cNvSpPr/>
            <p:nvPr/>
          </p:nvSpPr>
          <p:spPr>
            <a:xfrm>
              <a:off x="6453720" y="2683800"/>
              <a:ext cx="15840" cy="1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15" name="Freeform 114"/>
            <p:cNvSpPr/>
            <p:nvPr/>
          </p:nvSpPr>
          <p:spPr>
            <a:xfrm>
              <a:off x="6453720" y="3144600"/>
              <a:ext cx="15840" cy="17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16" name="Freeform 115"/>
            <p:cNvSpPr/>
            <p:nvPr/>
          </p:nvSpPr>
          <p:spPr>
            <a:xfrm>
              <a:off x="6453720" y="3599279"/>
              <a:ext cx="15840" cy="1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1A1B1C"/>
            </a:solidFill>
            <a:ln>
              <a:noFill/>
              <a:prstDash val="soli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17" name="Freeform 116"/>
            <p:cNvSpPr/>
            <p:nvPr/>
          </p:nvSpPr>
          <p:spPr>
            <a:xfrm>
              <a:off x="6693480" y="2587680"/>
              <a:ext cx="127238" cy="975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0">
              <a:spAutoFit/>
            </a:bodyPr>
            <a:lstStyle/>
            <a:p>
              <a:r>
                <a:rPr lang="en-GB" sz="600">
                  <a:solidFill>
                    <a:srgbClr val="24211D"/>
                  </a:solidFill>
                  <a:latin typeface="Liberation Serif" pitchFamily="18"/>
                  <a:ea typeface="DejaVu LGC Sans" pitchFamily="2"/>
                  <a:cs typeface="DejaVu LGC Sans" pitchFamily="2"/>
                </a:rPr>
                <a:t>208</a:t>
              </a:r>
            </a:p>
          </p:txBody>
        </p:sp>
        <p:sp>
          <p:nvSpPr>
            <p:cNvPr id="118" name="Freeform 117"/>
            <p:cNvSpPr/>
            <p:nvPr/>
          </p:nvSpPr>
          <p:spPr>
            <a:xfrm>
              <a:off x="6824160" y="2594880"/>
              <a:ext cx="546276" cy="21126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0">
              <a:spAutoFit/>
            </a:bodyPr>
            <a:lstStyle/>
            <a:p>
              <a:r>
                <a:rPr lang="en-GB" sz="1300">
                  <a:solidFill>
                    <a:srgbClr val="24211D"/>
                  </a:solidFill>
                  <a:latin typeface="Liberation Serif" pitchFamily="18"/>
                  <a:ea typeface="DejaVu LGC Sans" pitchFamily="2"/>
                  <a:cs typeface="DejaVu LGC Sans" pitchFamily="2"/>
                </a:rPr>
                <a:t>Pb(p,p)‏</a:t>
              </a:r>
            </a:p>
          </p:txBody>
        </p:sp>
        <p:sp>
          <p:nvSpPr>
            <p:cNvPr id="119" name="Freeform 118"/>
            <p:cNvSpPr/>
            <p:nvPr/>
          </p:nvSpPr>
          <p:spPr>
            <a:xfrm>
              <a:off x="7288920" y="2594880"/>
              <a:ext cx="30678" cy="2494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0">
              <a:spAutoFit/>
            </a:bodyPr>
            <a:lstStyle/>
            <a:p>
              <a:r>
                <a:rPr lang="en-GB" sz="1300">
                  <a:solidFill>
                    <a:srgbClr val="24211D"/>
                  </a:solidFill>
                  <a:latin typeface="Futura Lt BT" pitchFamily="2"/>
                  <a:ea typeface="DejaVu LGC Sans" pitchFamily="2"/>
                  <a:cs typeface="DejaVu LGC Sans" pitchFamily="2"/>
                </a:rPr>
                <a:t>’</a:t>
              </a:r>
            </a:p>
          </p:txBody>
        </p:sp>
        <p:sp>
          <p:nvSpPr>
            <p:cNvPr id="120" name="Freeform 119"/>
            <p:cNvSpPr/>
            <p:nvPr/>
          </p:nvSpPr>
          <p:spPr>
            <a:xfrm>
              <a:off x="6673320" y="2924640"/>
              <a:ext cx="119887" cy="19048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0">
              <a:spAutoFit/>
            </a:bodyPr>
            <a:lstStyle/>
            <a:p>
              <a:r>
                <a:rPr lang="en-GB" sz="1100">
                  <a:solidFill>
                    <a:srgbClr val="24211D"/>
                  </a:solidFill>
                  <a:latin typeface="Symbol" pitchFamily="18"/>
                  <a:ea typeface="Symbol" pitchFamily="18"/>
                  <a:cs typeface="Symbol" pitchFamily="18"/>
                </a:rPr>
                <a:t></a:t>
              </a:r>
            </a:p>
          </p:txBody>
        </p:sp>
        <p:sp>
          <p:nvSpPr>
            <p:cNvPr id="121" name="Freeform 120"/>
            <p:cNvSpPr/>
            <p:nvPr/>
          </p:nvSpPr>
          <p:spPr>
            <a:xfrm>
              <a:off x="6785280" y="2940479"/>
              <a:ext cx="243238" cy="1787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0">
              <a:spAutoFit/>
            </a:bodyPr>
            <a:lstStyle/>
            <a:p>
              <a:r>
                <a:rPr lang="en-GB" sz="1100">
                  <a:solidFill>
                    <a:srgbClr val="24211D"/>
                  </a:solidFill>
                  <a:latin typeface="Liberation Serif" pitchFamily="18"/>
                  <a:ea typeface="DejaVu LGC Sans" pitchFamily="2"/>
                  <a:cs typeface="DejaVu LGC Sans" pitchFamily="2"/>
                </a:rPr>
                <a:t> = 8</a:t>
              </a:r>
            </a:p>
          </p:txBody>
        </p:sp>
        <p:sp>
          <p:nvSpPr>
            <p:cNvPr id="122" name="Freeform 121"/>
            <p:cNvSpPr/>
            <p:nvPr/>
          </p:nvSpPr>
          <p:spPr>
            <a:xfrm>
              <a:off x="7016400" y="2933279"/>
              <a:ext cx="35344" cy="812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0">
              <a:spAutoFit/>
            </a:bodyPr>
            <a:lstStyle/>
            <a:p>
              <a:r>
                <a:rPr lang="en-GB" sz="500">
                  <a:solidFill>
                    <a:srgbClr val="24211D"/>
                  </a:solidFill>
                  <a:latin typeface="Liberation Serif" pitchFamily="18"/>
                  <a:ea typeface="DejaVu LGC Sans" pitchFamily="2"/>
                  <a:cs typeface="DejaVu LGC Sans" pitchFamily="2"/>
                </a:rPr>
                <a:t>o</a:t>
              </a:r>
            </a:p>
          </p:txBody>
        </p:sp>
        <p:sp>
          <p:nvSpPr>
            <p:cNvPr id="123" name="Freeform 122"/>
            <p:cNvSpPr/>
            <p:nvPr/>
          </p:nvSpPr>
          <p:spPr>
            <a:xfrm>
              <a:off x="6650640" y="2791440"/>
              <a:ext cx="852214" cy="1787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0">
              <a:spAutoFit/>
            </a:bodyPr>
            <a:lstStyle/>
            <a:p>
              <a:r>
                <a:rPr lang="en-GB" sz="1100">
                  <a:solidFill>
                    <a:srgbClr val="24211D"/>
                  </a:solidFill>
                  <a:latin typeface="Liberation Serif" pitchFamily="18"/>
                  <a:ea typeface="DejaVu LGC Sans" pitchFamily="2"/>
                  <a:cs typeface="DejaVu LGC Sans" pitchFamily="2"/>
                </a:rPr>
                <a:t>E = 200 MeV</a:t>
              </a:r>
            </a:p>
          </p:txBody>
        </p:sp>
        <p:sp>
          <p:nvSpPr>
            <p:cNvPr id="124" name="Freeform 123"/>
            <p:cNvSpPr/>
            <p:nvPr/>
          </p:nvSpPr>
          <p:spPr>
            <a:xfrm>
              <a:off x="6747840" y="2877480"/>
              <a:ext cx="35344" cy="812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0">
              <a:spAutoFit/>
            </a:bodyPr>
            <a:lstStyle/>
            <a:p>
              <a:r>
                <a:rPr lang="en-GB" sz="500">
                  <a:solidFill>
                    <a:srgbClr val="24211D"/>
                  </a:solidFill>
                  <a:latin typeface="Liberation Serif" pitchFamily="18"/>
                  <a:ea typeface="DejaVu LGC Sans" pitchFamily="2"/>
                  <a:cs typeface="DejaVu LGC Sans" pitchFamily="2"/>
                </a:rPr>
                <a:t>o</a:t>
              </a:r>
            </a:p>
          </p:txBody>
        </p:sp>
        <p:sp>
          <p:nvSpPr>
            <p:cNvPr id="125" name="Straight Connector 124"/>
            <p:cNvSpPr/>
            <p:nvPr/>
          </p:nvSpPr>
          <p:spPr>
            <a:xfrm>
              <a:off x="6620400" y="2556000"/>
              <a:ext cx="3450240" cy="1439"/>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26" name="Straight Connector 125"/>
            <p:cNvSpPr/>
            <p:nvPr/>
          </p:nvSpPr>
          <p:spPr>
            <a:xfrm>
              <a:off x="6620400" y="3837960"/>
              <a:ext cx="3450240" cy="144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27" name="Straight Connector 126"/>
            <p:cNvSpPr/>
            <p:nvPr/>
          </p:nvSpPr>
          <p:spPr>
            <a:xfrm flipV="1">
              <a:off x="10070640" y="2554200"/>
              <a:ext cx="1440" cy="128448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28" name="Straight Connector 127"/>
            <p:cNvSpPr/>
            <p:nvPr/>
          </p:nvSpPr>
          <p:spPr>
            <a:xfrm flipV="1">
              <a:off x="6620400" y="2554200"/>
              <a:ext cx="1440" cy="128448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29" name="Straight Connector 128"/>
            <p:cNvSpPr/>
            <p:nvPr/>
          </p:nvSpPr>
          <p:spPr>
            <a:xfrm>
              <a:off x="6620400" y="3837960"/>
              <a:ext cx="3450240" cy="144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30" name="Straight Connector 129"/>
            <p:cNvSpPr/>
            <p:nvPr/>
          </p:nvSpPr>
          <p:spPr>
            <a:xfrm flipV="1">
              <a:off x="6620400" y="2554200"/>
              <a:ext cx="1440" cy="128448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31" name="Straight Connector 130"/>
            <p:cNvSpPr/>
            <p:nvPr/>
          </p:nvSpPr>
          <p:spPr>
            <a:xfrm flipV="1">
              <a:off x="6803999" y="3804480"/>
              <a:ext cx="1800" cy="3456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32" name="Straight Connector 131"/>
            <p:cNvSpPr/>
            <p:nvPr/>
          </p:nvSpPr>
          <p:spPr>
            <a:xfrm>
              <a:off x="6803999" y="2556000"/>
              <a:ext cx="1800" cy="3168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33" name="Straight Connector 132"/>
            <p:cNvSpPr/>
            <p:nvPr/>
          </p:nvSpPr>
          <p:spPr>
            <a:xfrm flipV="1">
              <a:off x="7665119" y="3804480"/>
              <a:ext cx="1801" cy="3456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34" name="Straight Connector 133"/>
            <p:cNvSpPr/>
            <p:nvPr/>
          </p:nvSpPr>
          <p:spPr>
            <a:xfrm>
              <a:off x="7665119" y="2556000"/>
              <a:ext cx="1801" cy="3168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35" name="Straight Connector 134"/>
            <p:cNvSpPr/>
            <p:nvPr/>
          </p:nvSpPr>
          <p:spPr>
            <a:xfrm flipV="1">
              <a:off x="8524800" y="3804480"/>
              <a:ext cx="1440" cy="3456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36" name="Straight Connector 135"/>
            <p:cNvSpPr/>
            <p:nvPr/>
          </p:nvSpPr>
          <p:spPr>
            <a:xfrm>
              <a:off x="8524800" y="2556000"/>
              <a:ext cx="1440" cy="3168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37" name="Straight Connector 136"/>
            <p:cNvSpPr/>
            <p:nvPr/>
          </p:nvSpPr>
          <p:spPr>
            <a:xfrm flipV="1">
              <a:off x="9393120" y="3804480"/>
              <a:ext cx="1440" cy="3456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38" name="Straight Connector 137"/>
            <p:cNvSpPr/>
            <p:nvPr/>
          </p:nvSpPr>
          <p:spPr>
            <a:xfrm>
              <a:off x="9393120" y="2556000"/>
              <a:ext cx="1440" cy="3168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39" name="Straight Connector 138"/>
            <p:cNvSpPr/>
            <p:nvPr/>
          </p:nvSpPr>
          <p:spPr>
            <a:xfrm>
              <a:off x="6620400" y="3758759"/>
              <a:ext cx="32759" cy="1441"/>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40" name="Straight Connector 139"/>
            <p:cNvSpPr/>
            <p:nvPr/>
          </p:nvSpPr>
          <p:spPr>
            <a:xfrm flipH="1">
              <a:off x="10037160" y="3758759"/>
              <a:ext cx="34200" cy="1441"/>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41" name="Straight Connector 140"/>
            <p:cNvSpPr/>
            <p:nvPr/>
          </p:nvSpPr>
          <p:spPr>
            <a:xfrm>
              <a:off x="6620400" y="3534840"/>
              <a:ext cx="32759" cy="144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42" name="Straight Connector 141"/>
            <p:cNvSpPr/>
            <p:nvPr/>
          </p:nvSpPr>
          <p:spPr>
            <a:xfrm flipH="1">
              <a:off x="10037160" y="3534840"/>
              <a:ext cx="34200" cy="144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43" name="Straight Connector 142"/>
            <p:cNvSpPr/>
            <p:nvPr/>
          </p:nvSpPr>
          <p:spPr>
            <a:xfrm>
              <a:off x="6620400" y="3303720"/>
              <a:ext cx="32759"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44" name="Straight Connector 143"/>
            <p:cNvSpPr/>
            <p:nvPr/>
          </p:nvSpPr>
          <p:spPr>
            <a:xfrm flipH="1">
              <a:off x="10037160" y="3303720"/>
              <a:ext cx="3420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45" name="Straight Connector 144"/>
            <p:cNvSpPr/>
            <p:nvPr/>
          </p:nvSpPr>
          <p:spPr>
            <a:xfrm>
              <a:off x="6620400" y="3081600"/>
              <a:ext cx="32759" cy="144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46" name="Straight Connector 145"/>
            <p:cNvSpPr/>
            <p:nvPr/>
          </p:nvSpPr>
          <p:spPr>
            <a:xfrm flipH="1">
              <a:off x="10037160" y="3081600"/>
              <a:ext cx="34200" cy="144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47" name="Straight Connector 146"/>
            <p:cNvSpPr/>
            <p:nvPr/>
          </p:nvSpPr>
          <p:spPr>
            <a:xfrm>
              <a:off x="6620400" y="2850480"/>
              <a:ext cx="32759" cy="144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48" name="Straight Connector 147"/>
            <p:cNvSpPr/>
            <p:nvPr/>
          </p:nvSpPr>
          <p:spPr>
            <a:xfrm flipH="1">
              <a:off x="10037160" y="2850480"/>
              <a:ext cx="34200" cy="144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49" name="Straight Connector 148"/>
            <p:cNvSpPr/>
            <p:nvPr/>
          </p:nvSpPr>
          <p:spPr>
            <a:xfrm>
              <a:off x="6620400" y="2627640"/>
              <a:ext cx="32759"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50" name="Straight Connector 149"/>
            <p:cNvSpPr/>
            <p:nvPr/>
          </p:nvSpPr>
          <p:spPr>
            <a:xfrm flipH="1">
              <a:off x="10037160" y="2627640"/>
              <a:ext cx="34200" cy="180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51" name="Straight Connector 150"/>
            <p:cNvSpPr/>
            <p:nvPr/>
          </p:nvSpPr>
          <p:spPr>
            <a:xfrm>
              <a:off x="6620400" y="2556000"/>
              <a:ext cx="3450240" cy="1439"/>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52" name="Straight Connector 151"/>
            <p:cNvSpPr/>
            <p:nvPr/>
          </p:nvSpPr>
          <p:spPr>
            <a:xfrm>
              <a:off x="6620400" y="3837960"/>
              <a:ext cx="3450240" cy="144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53" name="Straight Connector 152"/>
            <p:cNvSpPr/>
            <p:nvPr/>
          </p:nvSpPr>
          <p:spPr>
            <a:xfrm flipV="1">
              <a:off x="10070640" y="2554200"/>
              <a:ext cx="1440" cy="128448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54" name="Straight Connector 153"/>
            <p:cNvSpPr/>
            <p:nvPr/>
          </p:nvSpPr>
          <p:spPr>
            <a:xfrm flipV="1">
              <a:off x="6620400" y="2554200"/>
              <a:ext cx="1440" cy="1284480"/>
            </a:xfrm>
            <a:prstGeom prst="line">
              <a:avLst/>
            </a:prstGeom>
            <a:noFill/>
            <a:ln w="9360">
              <a:solidFill>
                <a:srgbClr val="1A1B1C"/>
              </a:solidFill>
              <a:prstDash val="solid"/>
              <a:miter/>
            </a:ln>
          </p:spPr>
          <p:txBody>
            <a:bodyPr vert="horz" wrap="square" lIns="90000" tIns="46800" rIns="90000" bIns="46800" anchor="t" anchorCtr="0" compatLnSpc="0"/>
            <a:lstStyle/>
            <a:p>
              <a:pPr hangingPunct="0"/>
              <a:endParaRPr lang="en-US" sz="1600">
                <a:latin typeface="Liberation Serif" pitchFamily="18"/>
                <a:ea typeface="DejaVu LGC Sans" pitchFamily="2"/>
                <a:cs typeface="DejaVu LGC Sans" pitchFamily="2"/>
              </a:endParaRPr>
            </a:p>
          </p:txBody>
        </p:sp>
        <p:sp>
          <p:nvSpPr>
            <p:cNvPr id="155" name="Freeform 154"/>
            <p:cNvSpPr/>
            <p:nvPr/>
          </p:nvSpPr>
          <p:spPr>
            <a:xfrm>
              <a:off x="9218160" y="2810160"/>
              <a:ext cx="852480" cy="486360"/>
            </a:xfrm>
            <a:custGeom>
              <a:avLst/>
              <a:gdLst>
                <a:gd name="f0" fmla="val 0"/>
                <a:gd name="f1" fmla="val 107"/>
                <a:gd name="f2" fmla="val 61"/>
                <a:gd name="f3" fmla="val 30"/>
                <a:gd name="f4" fmla="val 1"/>
                <a:gd name="f5" fmla="val 33"/>
                <a:gd name="f6" fmla="val 2"/>
                <a:gd name="f7" fmla="val 51"/>
                <a:gd name="f8" fmla="val 3"/>
                <a:gd name="f9" fmla="val 4"/>
                <a:gd name="f10" fmla="val 5"/>
                <a:gd name="f11" fmla="val 24"/>
                <a:gd name="f12" fmla="val 6"/>
                <a:gd name="f13" fmla="val 20"/>
                <a:gd name="f14" fmla="val 7"/>
                <a:gd name="f15" fmla="val 10"/>
                <a:gd name="f16" fmla="val 8"/>
                <a:gd name="f17" fmla="val 9"/>
                <a:gd name="f18" fmla="val 12"/>
                <a:gd name="f19" fmla="val 11"/>
                <a:gd name="f20" fmla="val 13"/>
                <a:gd name="f21" fmla="val 19"/>
                <a:gd name="f22" fmla="val 14"/>
                <a:gd name="f23" fmla="val 16"/>
                <a:gd name="f24" fmla="val 15"/>
                <a:gd name="f25" fmla="val 17"/>
                <a:gd name="f26" fmla="val 18"/>
                <a:gd name="f27" fmla="val 21"/>
                <a:gd name="f28" fmla="val 23"/>
                <a:gd name="f29" fmla="val 25"/>
                <a:gd name="f30" fmla="val 26"/>
                <a:gd name="f31" fmla="val 27"/>
                <a:gd name="f32" fmla="val 28"/>
                <a:gd name="f33" fmla="val 29"/>
                <a:gd name="f34" fmla="val 31"/>
                <a:gd name="f35" fmla="val 32"/>
                <a:gd name="f36" fmla="val 34"/>
                <a:gd name="f37" fmla="val 35"/>
                <a:gd name="f38" fmla="val 36"/>
                <a:gd name="f39" fmla="val 37"/>
                <a:gd name="f40" fmla="val 38"/>
                <a:gd name="f41" fmla="val 39"/>
                <a:gd name="f42" fmla="val 40"/>
                <a:gd name="f43" fmla="val 41"/>
                <a:gd name="f44" fmla="val 42"/>
                <a:gd name="f45" fmla="val 46"/>
                <a:gd name="f46" fmla="val 43"/>
                <a:gd name="f47" fmla="val 45"/>
                <a:gd name="f48" fmla="val 47"/>
                <a:gd name="f49" fmla="val 48"/>
                <a:gd name="f50" fmla="val 49"/>
                <a:gd name="f51" fmla="val 50"/>
                <a:gd name="f52" fmla="val 52"/>
                <a:gd name="f53" fmla="val 53"/>
                <a:gd name="f54" fmla="val 54"/>
                <a:gd name="f55" fmla="val 55"/>
                <a:gd name="f56" fmla="val 22"/>
                <a:gd name="f57" fmla="val 57"/>
                <a:gd name="f58" fmla="val 58"/>
                <a:gd name="f59" fmla="val 59"/>
                <a:gd name="f60" fmla="val 60"/>
                <a:gd name="f61" fmla="val 62"/>
                <a:gd name="f62" fmla="val 63"/>
                <a:gd name="f63" fmla="val 64"/>
                <a:gd name="f64" fmla="val 44"/>
                <a:gd name="f65" fmla="val 65"/>
                <a:gd name="f66" fmla="val 67"/>
                <a:gd name="f67" fmla="val 68"/>
                <a:gd name="f68" fmla="val 69"/>
                <a:gd name="f69" fmla="val 70"/>
                <a:gd name="f70" fmla="val 71"/>
                <a:gd name="f71" fmla="val 72"/>
                <a:gd name="f72" fmla="val 73"/>
                <a:gd name="f73" fmla="val 74"/>
                <a:gd name="f74" fmla="val 75"/>
                <a:gd name="f75" fmla="val 76"/>
                <a:gd name="f76" fmla="val 78"/>
                <a:gd name="f77" fmla="val 79"/>
                <a:gd name="f78" fmla="val 80"/>
                <a:gd name="f79" fmla="val 81"/>
                <a:gd name="f80" fmla="val 82"/>
                <a:gd name="f81" fmla="val 83"/>
                <a:gd name="f82" fmla="val 84"/>
                <a:gd name="f83" fmla="val 85"/>
                <a:gd name="f84" fmla="val 86"/>
                <a:gd name="f85" fmla="val 87"/>
                <a:gd name="f86" fmla="val 56"/>
                <a:gd name="f87" fmla="val 88"/>
                <a:gd name="f88" fmla="val 90"/>
                <a:gd name="f89" fmla="val 91"/>
                <a:gd name="f90" fmla="val 92"/>
                <a:gd name="f91" fmla="val 93"/>
                <a:gd name="f92" fmla="val 94"/>
                <a:gd name="f93" fmla="val 95"/>
                <a:gd name="f94" fmla="val 96"/>
                <a:gd name="f95" fmla="val 97"/>
                <a:gd name="f96" fmla="val 98"/>
                <a:gd name="f97" fmla="val 99"/>
                <a:gd name="f98" fmla="val 100"/>
                <a:gd name="f99" fmla="val 102"/>
                <a:gd name="f100" fmla="val 103"/>
                <a:gd name="f101" fmla="val 104"/>
                <a:gd name="f102" fmla="val 105"/>
                <a:gd name="f103" fmla="val 106"/>
              </a:gdLst>
              <a:ahLst/>
              <a:cxnLst>
                <a:cxn ang="3cd4">
                  <a:pos x="hc" y="t"/>
                </a:cxn>
                <a:cxn ang="0">
                  <a:pos x="r" y="vc"/>
                </a:cxn>
                <a:cxn ang="cd4">
                  <a:pos x="hc" y="b"/>
                </a:cxn>
                <a:cxn ang="cd2">
                  <a:pos x="l" y="vc"/>
                </a:cxn>
              </a:cxnLst>
              <a:rect l="l" t="t" r="r" b="b"/>
              <a:pathLst>
                <a:path w="107" h="61">
                  <a:moveTo>
                    <a:pt x="f0" y="f3"/>
                  </a:moveTo>
                  <a:lnTo>
                    <a:pt x="f4" y="f5"/>
                  </a:lnTo>
                  <a:lnTo>
                    <a:pt x="f6" y="f7"/>
                  </a:lnTo>
                  <a:lnTo>
                    <a:pt x="f8" y="f3"/>
                  </a:lnTo>
                  <a:lnTo>
                    <a:pt x="f9" y="f5"/>
                  </a:lnTo>
                  <a:lnTo>
                    <a:pt x="f10" y="f11"/>
                  </a:lnTo>
                  <a:lnTo>
                    <a:pt x="f12" y="f13"/>
                  </a:lnTo>
                  <a:lnTo>
                    <a:pt x="f14" y="f15"/>
                  </a:lnTo>
                  <a:lnTo>
                    <a:pt x="f16" y="f0"/>
                  </a:lnTo>
                  <a:lnTo>
                    <a:pt x="f17" y="f18"/>
                  </a:lnTo>
                  <a:lnTo>
                    <a:pt x="f19" y="f19"/>
                  </a:lnTo>
                  <a:lnTo>
                    <a:pt x="f18" y="f13"/>
                  </a:lnTo>
                  <a:lnTo>
                    <a:pt x="f20" y="f21"/>
                  </a:lnTo>
                  <a:lnTo>
                    <a:pt x="f22" y="f23"/>
                  </a:lnTo>
                  <a:lnTo>
                    <a:pt x="f24" y="f0"/>
                  </a:lnTo>
                  <a:lnTo>
                    <a:pt x="f23" y="f12"/>
                  </a:lnTo>
                  <a:lnTo>
                    <a:pt x="f25" y="f6"/>
                  </a:lnTo>
                  <a:lnTo>
                    <a:pt x="f26" y="f19"/>
                  </a:lnTo>
                  <a:lnTo>
                    <a:pt x="f21" y="f15"/>
                  </a:lnTo>
                  <a:lnTo>
                    <a:pt x="f13" y="f13"/>
                  </a:lnTo>
                  <a:lnTo>
                    <a:pt x="f27" y="f9"/>
                  </a:lnTo>
                  <a:lnTo>
                    <a:pt x="f28" y="f8"/>
                  </a:lnTo>
                  <a:lnTo>
                    <a:pt x="f11" y="f17"/>
                  </a:lnTo>
                  <a:lnTo>
                    <a:pt x="f29" y="f4"/>
                  </a:lnTo>
                  <a:lnTo>
                    <a:pt x="f30" y="f22"/>
                  </a:lnTo>
                  <a:lnTo>
                    <a:pt x="f31" y="f27"/>
                  </a:lnTo>
                  <a:lnTo>
                    <a:pt x="f32" y="f23"/>
                  </a:lnTo>
                  <a:lnTo>
                    <a:pt x="f33" y="f31"/>
                  </a:lnTo>
                  <a:lnTo>
                    <a:pt x="f3" y="f15"/>
                  </a:lnTo>
                  <a:lnTo>
                    <a:pt x="f34" y="f26"/>
                  </a:lnTo>
                  <a:lnTo>
                    <a:pt x="f35" y="f6"/>
                  </a:lnTo>
                  <a:lnTo>
                    <a:pt x="f36" y="f13"/>
                  </a:lnTo>
                  <a:lnTo>
                    <a:pt x="f37" y="f18"/>
                  </a:lnTo>
                  <a:lnTo>
                    <a:pt x="f38" y="f30"/>
                  </a:lnTo>
                  <a:lnTo>
                    <a:pt x="f39" y="f3"/>
                  </a:lnTo>
                  <a:lnTo>
                    <a:pt x="f40" y="f29"/>
                  </a:lnTo>
                  <a:lnTo>
                    <a:pt x="f41" y="f31"/>
                  </a:lnTo>
                  <a:lnTo>
                    <a:pt x="f42" y="f39"/>
                  </a:lnTo>
                  <a:lnTo>
                    <a:pt x="f43" y="f37"/>
                  </a:lnTo>
                  <a:lnTo>
                    <a:pt x="f44" y="f45"/>
                  </a:lnTo>
                  <a:lnTo>
                    <a:pt x="f46" y="f35"/>
                  </a:lnTo>
                  <a:lnTo>
                    <a:pt x="f47" y="f35"/>
                  </a:lnTo>
                  <a:lnTo>
                    <a:pt x="f45" y="f44"/>
                  </a:lnTo>
                  <a:lnTo>
                    <a:pt x="f48" y="f34"/>
                  </a:lnTo>
                  <a:lnTo>
                    <a:pt x="f49" y="f27"/>
                  </a:lnTo>
                  <a:lnTo>
                    <a:pt x="f50" y="f27"/>
                  </a:lnTo>
                  <a:lnTo>
                    <a:pt x="f51" y="f39"/>
                  </a:lnTo>
                  <a:lnTo>
                    <a:pt x="f7" y="f38"/>
                  </a:lnTo>
                  <a:lnTo>
                    <a:pt x="f52" y="f29"/>
                  </a:lnTo>
                  <a:lnTo>
                    <a:pt x="f53" y="f34"/>
                  </a:lnTo>
                  <a:lnTo>
                    <a:pt x="f54" y="f46"/>
                  </a:lnTo>
                  <a:lnTo>
                    <a:pt x="f55" y="f56"/>
                  </a:lnTo>
                  <a:lnTo>
                    <a:pt x="f57" y="f39"/>
                  </a:lnTo>
                  <a:lnTo>
                    <a:pt x="f58" y="f35"/>
                  </a:lnTo>
                  <a:lnTo>
                    <a:pt x="f59" y="f36"/>
                  </a:lnTo>
                  <a:lnTo>
                    <a:pt x="f60" y="f39"/>
                  </a:lnTo>
                  <a:lnTo>
                    <a:pt x="f2" y="f34"/>
                  </a:lnTo>
                  <a:lnTo>
                    <a:pt x="f61" y="f33"/>
                  </a:lnTo>
                  <a:lnTo>
                    <a:pt x="f62" y="f53"/>
                  </a:lnTo>
                  <a:lnTo>
                    <a:pt x="f63" y="f64"/>
                  </a:lnTo>
                  <a:lnTo>
                    <a:pt x="f65" y="f48"/>
                  </a:lnTo>
                  <a:lnTo>
                    <a:pt x="f66" y="f43"/>
                  </a:lnTo>
                  <a:lnTo>
                    <a:pt x="f67" y="f51"/>
                  </a:lnTo>
                  <a:lnTo>
                    <a:pt x="f68" y="f57"/>
                  </a:lnTo>
                  <a:lnTo>
                    <a:pt x="f69" y="f50"/>
                  </a:lnTo>
                  <a:lnTo>
                    <a:pt x="f70" y="f47"/>
                  </a:lnTo>
                  <a:lnTo>
                    <a:pt x="f71" y="f47"/>
                  </a:lnTo>
                  <a:lnTo>
                    <a:pt x="f72" y="f53"/>
                  </a:lnTo>
                  <a:lnTo>
                    <a:pt x="f73" y="f7"/>
                  </a:lnTo>
                  <a:lnTo>
                    <a:pt x="f74" y="f2"/>
                  </a:lnTo>
                  <a:lnTo>
                    <a:pt x="f75" y="f50"/>
                  </a:lnTo>
                  <a:lnTo>
                    <a:pt x="f76" y="f54"/>
                  </a:lnTo>
                  <a:lnTo>
                    <a:pt x="f77" y="f45"/>
                  </a:lnTo>
                  <a:lnTo>
                    <a:pt x="f78" y="f2"/>
                  </a:lnTo>
                  <a:lnTo>
                    <a:pt x="f79" y="f57"/>
                  </a:lnTo>
                  <a:lnTo>
                    <a:pt x="f80" y="f2"/>
                  </a:lnTo>
                  <a:lnTo>
                    <a:pt x="f81" y="f59"/>
                  </a:lnTo>
                  <a:lnTo>
                    <a:pt x="f82" y="f53"/>
                  </a:lnTo>
                  <a:lnTo>
                    <a:pt x="f83" y="f52"/>
                  </a:lnTo>
                  <a:lnTo>
                    <a:pt x="f84" y="f59"/>
                  </a:lnTo>
                  <a:lnTo>
                    <a:pt x="f85" y="f86"/>
                  </a:lnTo>
                  <a:lnTo>
                    <a:pt x="f87" y="f54"/>
                  </a:lnTo>
                  <a:lnTo>
                    <a:pt x="f88" y="f54"/>
                  </a:lnTo>
                  <a:lnTo>
                    <a:pt x="f89" y="f7"/>
                  </a:lnTo>
                  <a:lnTo>
                    <a:pt x="f90" y="f47"/>
                  </a:lnTo>
                  <a:lnTo>
                    <a:pt x="f91" y="f7"/>
                  </a:lnTo>
                  <a:lnTo>
                    <a:pt x="f92" y="f41"/>
                  </a:lnTo>
                  <a:lnTo>
                    <a:pt x="f93" y="f2"/>
                  </a:lnTo>
                  <a:lnTo>
                    <a:pt x="f94" y="f57"/>
                  </a:lnTo>
                  <a:lnTo>
                    <a:pt x="f95" y="f51"/>
                  </a:lnTo>
                  <a:lnTo>
                    <a:pt x="f96" y="f54"/>
                  </a:lnTo>
                  <a:lnTo>
                    <a:pt x="f97" y="f52"/>
                  </a:lnTo>
                  <a:lnTo>
                    <a:pt x="f98" y="f50"/>
                  </a:lnTo>
                  <a:lnTo>
                    <a:pt x="f99" y="f49"/>
                  </a:lnTo>
                  <a:lnTo>
                    <a:pt x="f100" y="f57"/>
                  </a:lnTo>
                  <a:lnTo>
                    <a:pt x="f101" y="f59"/>
                  </a:lnTo>
                  <a:lnTo>
                    <a:pt x="f102" y="f50"/>
                  </a:lnTo>
                  <a:lnTo>
                    <a:pt x="f103" y="f60"/>
                  </a:lnTo>
                  <a:lnTo>
                    <a:pt x="f1" y="f52"/>
                  </a:lnTo>
                  <a:lnTo>
                    <a:pt x="f1" y="f52"/>
                  </a:lnTo>
                </a:path>
              </a:pathLst>
            </a:custGeom>
            <a:noFill/>
            <a:ln w="9360">
              <a:solidFill>
                <a:srgbClr val="1A1B1C"/>
              </a:solidFill>
              <a:prstDash val="solid"/>
              <a:roun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56" name="Freeform 155"/>
            <p:cNvSpPr/>
            <p:nvPr/>
          </p:nvSpPr>
          <p:spPr>
            <a:xfrm>
              <a:off x="8349840" y="2556360"/>
              <a:ext cx="868319" cy="906839"/>
            </a:xfrm>
            <a:custGeom>
              <a:avLst/>
              <a:gdLst>
                <a:gd name="f0" fmla="val 0"/>
                <a:gd name="f1" fmla="val 109"/>
                <a:gd name="f2" fmla="val 114"/>
                <a:gd name="f3" fmla="val 80"/>
                <a:gd name="f4" fmla="val 1"/>
                <a:gd name="f5" fmla="val 96"/>
                <a:gd name="f6" fmla="val 2"/>
                <a:gd name="f7" fmla="val 85"/>
                <a:gd name="f8" fmla="val 3"/>
                <a:gd name="f9" fmla="val 87"/>
                <a:gd name="f10" fmla="val 4"/>
                <a:gd name="f11" fmla="val 91"/>
                <a:gd name="f12" fmla="val 5"/>
                <a:gd name="f13" fmla="val 98"/>
                <a:gd name="f14" fmla="val 6"/>
                <a:gd name="f15" fmla="val 8"/>
                <a:gd name="f16" fmla="val 110"/>
                <a:gd name="f17" fmla="val 9"/>
                <a:gd name="f18" fmla="val 10"/>
                <a:gd name="f19" fmla="val 103"/>
                <a:gd name="f20" fmla="val 11"/>
                <a:gd name="f21" fmla="val 97"/>
                <a:gd name="f22" fmla="val 12"/>
                <a:gd name="f23" fmla="val 100"/>
                <a:gd name="f24" fmla="val 13"/>
                <a:gd name="f25" fmla="val 83"/>
                <a:gd name="f26" fmla="val 14"/>
                <a:gd name="f27" fmla="val 76"/>
                <a:gd name="f28" fmla="val 15"/>
                <a:gd name="f29" fmla="val 16"/>
                <a:gd name="f30" fmla="val 78"/>
                <a:gd name="f31" fmla="val 17"/>
                <a:gd name="f32" fmla="val 73"/>
                <a:gd name="f33" fmla="val 18"/>
                <a:gd name="f34" fmla="val 70"/>
                <a:gd name="f35" fmla="val 20"/>
                <a:gd name="f36" fmla="val 58"/>
                <a:gd name="f37" fmla="val 21"/>
                <a:gd name="f38" fmla="val 22"/>
                <a:gd name="f39" fmla="val 68"/>
                <a:gd name="f40" fmla="val 23"/>
                <a:gd name="f41" fmla="val 92"/>
                <a:gd name="f42" fmla="val 24"/>
                <a:gd name="f43" fmla="val 25"/>
                <a:gd name="f44" fmla="val 26"/>
                <a:gd name="f45" fmla="val 27"/>
                <a:gd name="f46" fmla="val 28"/>
                <a:gd name="f47" fmla="val 84"/>
                <a:gd name="f48" fmla="val 29"/>
                <a:gd name="f49" fmla="val 31"/>
                <a:gd name="f50" fmla="val 69"/>
                <a:gd name="f51" fmla="val 32"/>
                <a:gd name="f52" fmla="val 75"/>
                <a:gd name="f53" fmla="val 33"/>
                <a:gd name="f54" fmla="val 52"/>
                <a:gd name="f55" fmla="val 34"/>
                <a:gd name="f56" fmla="val 39"/>
                <a:gd name="f57" fmla="val 35"/>
                <a:gd name="f58" fmla="val 42"/>
                <a:gd name="f59" fmla="val 36"/>
                <a:gd name="f60" fmla="val 56"/>
                <a:gd name="f61" fmla="val 37"/>
                <a:gd name="f62" fmla="val 62"/>
                <a:gd name="f63" fmla="val 38"/>
                <a:gd name="f64" fmla="val 61"/>
                <a:gd name="f65" fmla="val 40"/>
                <a:gd name="f66" fmla="val 65"/>
                <a:gd name="f67" fmla="val 43"/>
                <a:gd name="f68" fmla="val 44"/>
                <a:gd name="f69" fmla="val 45"/>
                <a:gd name="f70" fmla="val 60"/>
                <a:gd name="f71" fmla="val 46"/>
                <a:gd name="f72" fmla="val 47"/>
                <a:gd name="f73" fmla="val 48"/>
                <a:gd name="f74" fmla="val 49"/>
                <a:gd name="f75" fmla="val 79"/>
                <a:gd name="f76" fmla="val 50"/>
                <a:gd name="f77" fmla="val 71"/>
                <a:gd name="f78" fmla="val 51"/>
                <a:gd name="f79" fmla="val 72"/>
                <a:gd name="f80" fmla="val 53"/>
                <a:gd name="f81" fmla="val 54"/>
                <a:gd name="f82" fmla="val 55"/>
                <a:gd name="f83" fmla="val 57"/>
                <a:gd name="f84" fmla="val 59"/>
                <a:gd name="f85" fmla="val 64"/>
                <a:gd name="f86" fmla="val 63"/>
                <a:gd name="f87" fmla="val 66"/>
                <a:gd name="f88" fmla="val 67"/>
                <a:gd name="f89" fmla="val 74"/>
                <a:gd name="f90" fmla="val 77"/>
                <a:gd name="f91" fmla="val 81"/>
                <a:gd name="f92" fmla="val 82"/>
                <a:gd name="f93" fmla="val 88"/>
                <a:gd name="f94" fmla="val 89"/>
                <a:gd name="f95" fmla="val 90"/>
                <a:gd name="f96" fmla="val 93"/>
                <a:gd name="f97" fmla="val 94"/>
                <a:gd name="f98" fmla="val 95"/>
                <a:gd name="f99" fmla="val 99"/>
                <a:gd name="f100" fmla="val 101"/>
                <a:gd name="f101" fmla="val 102"/>
                <a:gd name="f102" fmla="val 104"/>
                <a:gd name="f103" fmla="val 105"/>
                <a:gd name="f104" fmla="val 106"/>
                <a:gd name="f105" fmla="val 107"/>
              </a:gdLst>
              <a:ahLst/>
              <a:cxnLst>
                <a:cxn ang="3cd4">
                  <a:pos x="hc" y="t"/>
                </a:cxn>
                <a:cxn ang="0">
                  <a:pos x="r" y="vc"/>
                </a:cxn>
                <a:cxn ang="cd4">
                  <a:pos x="hc" y="b"/>
                </a:cxn>
                <a:cxn ang="cd2">
                  <a:pos x="l" y="vc"/>
                </a:cxn>
              </a:cxnLst>
              <a:rect l="l" t="t" r="r" b="b"/>
              <a:pathLst>
                <a:path w="109" h="114">
                  <a:moveTo>
                    <a:pt x="f0" y="f3"/>
                  </a:moveTo>
                  <a:lnTo>
                    <a:pt x="f4" y="f5"/>
                  </a:lnTo>
                  <a:lnTo>
                    <a:pt x="f6" y="f7"/>
                  </a:lnTo>
                  <a:lnTo>
                    <a:pt x="f8" y="f9"/>
                  </a:lnTo>
                  <a:lnTo>
                    <a:pt x="f10" y="f11"/>
                  </a:lnTo>
                  <a:lnTo>
                    <a:pt x="f12" y="f13"/>
                  </a:lnTo>
                  <a:lnTo>
                    <a:pt x="f14" y="f7"/>
                  </a:lnTo>
                  <a:lnTo>
                    <a:pt x="f15" y="f16"/>
                  </a:lnTo>
                  <a:lnTo>
                    <a:pt x="f17" y="f2"/>
                  </a:lnTo>
                  <a:lnTo>
                    <a:pt x="f18" y="f19"/>
                  </a:lnTo>
                  <a:lnTo>
                    <a:pt x="f20" y="f21"/>
                  </a:lnTo>
                  <a:lnTo>
                    <a:pt x="f22" y="f23"/>
                  </a:lnTo>
                  <a:lnTo>
                    <a:pt x="f24" y="f25"/>
                  </a:lnTo>
                  <a:lnTo>
                    <a:pt x="f26" y="f27"/>
                  </a:lnTo>
                  <a:lnTo>
                    <a:pt x="f28" y="f27"/>
                  </a:lnTo>
                  <a:lnTo>
                    <a:pt x="f29" y="f30"/>
                  </a:lnTo>
                  <a:lnTo>
                    <a:pt x="f31" y="f32"/>
                  </a:lnTo>
                  <a:lnTo>
                    <a:pt x="f33" y="f34"/>
                  </a:lnTo>
                  <a:lnTo>
                    <a:pt x="f35" y="f36"/>
                  </a:lnTo>
                  <a:lnTo>
                    <a:pt x="f37" y="f3"/>
                  </a:lnTo>
                  <a:lnTo>
                    <a:pt x="f38" y="f39"/>
                  </a:lnTo>
                  <a:lnTo>
                    <a:pt x="f40" y="f41"/>
                  </a:lnTo>
                  <a:lnTo>
                    <a:pt x="f42" y="f13"/>
                  </a:lnTo>
                  <a:lnTo>
                    <a:pt x="f43" y="f19"/>
                  </a:lnTo>
                  <a:lnTo>
                    <a:pt x="f44" y="f41"/>
                  </a:lnTo>
                  <a:lnTo>
                    <a:pt x="f45" y="f13"/>
                  </a:lnTo>
                  <a:lnTo>
                    <a:pt x="f46" y="f47"/>
                  </a:lnTo>
                  <a:lnTo>
                    <a:pt x="f48" y="f30"/>
                  </a:lnTo>
                  <a:lnTo>
                    <a:pt x="f49" y="f50"/>
                  </a:lnTo>
                  <a:lnTo>
                    <a:pt x="f51" y="f52"/>
                  </a:lnTo>
                  <a:lnTo>
                    <a:pt x="f53" y="f54"/>
                  </a:lnTo>
                  <a:lnTo>
                    <a:pt x="f55" y="f56"/>
                  </a:lnTo>
                  <a:lnTo>
                    <a:pt x="f57" y="f58"/>
                  </a:lnTo>
                  <a:lnTo>
                    <a:pt x="f59" y="f60"/>
                  </a:lnTo>
                  <a:lnTo>
                    <a:pt x="f61" y="f62"/>
                  </a:lnTo>
                  <a:lnTo>
                    <a:pt x="f63" y="f60"/>
                  </a:lnTo>
                  <a:lnTo>
                    <a:pt x="f56" y="f64"/>
                  </a:lnTo>
                  <a:lnTo>
                    <a:pt x="f65" y="f62"/>
                  </a:lnTo>
                  <a:lnTo>
                    <a:pt x="f58" y="f66"/>
                  </a:lnTo>
                  <a:lnTo>
                    <a:pt x="f67" y="f62"/>
                  </a:lnTo>
                  <a:lnTo>
                    <a:pt x="f68" y="f50"/>
                  </a:lnTo>
                  <a:lnTo>
                    <a:pt x="f69" y="f70"/>
                  </a:lnTo>
                  <a:lnTo>
                    <a:pt x="f71" y="f52"/>
                  </a:lnTo>
                  <a:lnTo>
                    <a:pt x="f72" y="f27"/>
                  </a:lnTo>
                  <a:lnTo>
                    <a:pt x="f73" y="f30"/>
                  </a:lnTo>
                  <a:lnTo>
                    <a:pt x="f74" y="f75"/>
                  </a:lnTo>
                  <a:lnTo>
                    <a:pt x="f76" y="f77"/>
                  </a:lnTo>
                  <a:lnTo>
                    <a:pt x="f78" y="f79"/>
                  </a:lnTo>
                  <a:lnTo>
                    <a:pt x="f80" y="f34"/>
                  </a:lnTo>
                  <a:lnTo>
                    <a:pt x="f81" y="f32"/>
                  </a:lnTo>
                  <a:lnTo>
                    <a:pt x="f82" y="f83"/>
                  </a:lnTo>
                  <a:lnTo>
                    <a:pt x="f60" y="f77"/>
                  </a:lnTo>
                  <a:lnTo>
                    <a:pt x="f83" y="f83"/>
                  </a:lnTo>
                  <a:lnTo>
                    <a:pt x="f36" y="f76"/>
                  </a:lnTo>
                  <a:lnTo>
                    <a:pt x="f84" y="f58"/>
                  </a:lnTo>
                  <a:lnTo>
                    <a:pt x="f70" y="f60"/>
                  </a:lnTo>
                  <a:lnTo>
                    <a:pt x="f64" y="f85"/>
                  </a:lnTo>
                  <a:lnTo>
                    <a:pt x="f62" y="f3"/>
                  </a:lnTo>
                  <a:lnTo>
                    <a:pt x="f86" y="f62"/>
                  </a:lnTo>
                  <a:lnTo>
                    <a:pt x="f66" y="f36"/>
                  </a:lnTo>
                  <a:lnTo>
                    <a:pt x="f87" y="f80"/>
                  </a:lnTo>
                  <a:lnTo>
                    <a:pt x="f88" y="f3"/>
                  </a:lnTo>
                  <a:lnTo>
                    <a:pt x="f39" y="f39"/>
                  </a:lnTo>
                  <a:lnTo>
                    <a:pt x="f50" y="f47"/>
                  </a:lnTo>
                  <a:lnTo>
                    <a:pt x="f34" y="f9"/>
                  </a:lnTo>
                  <a:lnTo>
                    <a:pt x="f77" y="f88"/>
                  </a:lnTo>
                  <a:lnTo>
                    <a:pt x="f79" y="f70"/>
                  </a:lnTo>
                  <a:lnTo>
                    <a:pt x="f32" y="f36"/>
                  </a:lnTo>
                  <a:lnTo>
                    <a:pt x="f89" y="f54"/>
                  </a:lnTo>
                  <a:lnTo>
                    <a:pt x="f27" y="f55"/>
                  </a:lnTo>
                  <a:lnTo>
                    <a:pt x="f90" y="f70"/>
                  </a:lnTo>
                  <a:lnTo>
                    <a:pt x="f30" y="f56"/>
                  </a:lnTo>
                  <a:lnTo>
                    <a:pt x="f75" y="f55"/>
                  </a:lnTo>
                  <a:lnTo>
                    <a:pt x="f3" y="f38"/>
                  </a:lnTo>
                  <a:lnTo>
                    <a:pt x="f91" y="f6"/>
                  </a:lnTo>
                  <a:lnTo>
                    <a:pt x="f92" y="f0"/>
                  </a:lnTo>
                  <a:lnTo>
                    <a:pt x="f25" y="f4"/>
                  </a:lnTo>
                  <a:lnTo>
                    <a:pt x="f47" y="f0"/>
                  </a:lnTo>
                  <a:lnTo>
                    <a:pt x="f7" y="f18"/>
                  </a:lnTo>
                  <a:lnTo>
                    <a:pt x="f9" y="f59"/>
                  </a:lnTo>
                  <a:lnTo>
                    <a:pt x="f93" y="f73"/>
                  </a:lnTo>
                  <a:lnTo>
                    <a:pt x="f94" y="f71"/>
                  </a:lnTo>
                  <a:lnTo>
                    <a:pt x="f95" y="f82"/>
                  </a:lnTo>
                  <a:lnTo>
                    <a:pt x="f11" y="f80"/>
                  </a:lnTo>
                  <a:lnTo>
                    <a:pt x="f41" y="f36"/>
                  </a:lnTo>
                  <a:lnTo>
                    <a:pt x="f96" y="f76"/>
                  </a:lnTo>
                  <a:lnTo>
                    <a:pt x="f97" y="f67"/>
                  </a:lnTo>
                  <a:lnTo>
                    <a:pt x="f98" y="f63"/>
                  </a:lnTo>
                  <a:lnTo>
                    <a:pt x="f5" y="f71"/>
                  </a:lnTo>
                  <a:lnTo>
                    <a:pt x="f13" y="f55"/>
                  </a:lnTo>
                  <a:lnTo>
                    <a:pt x="f99" y="f67"/>
                  </a:lnTo>
                  <a:lnTo>
                    <a:pt x="f23" y="f51"/>
                  </a:lnTo>
                  <a:lnTo>
                    <a:pt x="f100" y="f54"/>
                  </a:lnTo>
                  <a:lnTo>
                    <a:pt x="f101" y="f80"/>
                  </a:lnTo>
                  <a:lnTo>
                    <a:pt x="f19" y="f60"/>
                  </a:lnTo>
                  <a:lnTo>
                    <a:pt x="f102" y="f84"/>
                  </a:lnTo>
                  <a:lnTo>
                    <a:pt x="f103" y="f54"/>
                  </a:lnTo>
                  <a:lnTo>
                    <a:pt x="f104" y="f80"/>
                  </a:lnTo>
                  <a:lnTo>
                    <a:pt x="f105" y="f36"/>
                  </a:lnTo>
                  <a:lnTo>
                    <a:pt x="f1" y="f62"/>
                  </a:lnTo>
                </a:path>
              </a:pathLst>
            </a:custGeom>
            <a:noFill/>
            <a:ln w="9360">
              <a:solidFill>
                <a:srgbClr val="1A1B1C"/>
              </a:solidFill>
              <a:prstDash val="solid"/>
              <a:roun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57" name="Freeform 156"/>
            <p:cNvSpPr/>
            <p:nvPr/>
          </p:nvSpPr>
          <p:spPr>
            <a:xfrm>
              <a:off x="7481519" y="2858760"/>
              <a:ext cx="868319" cy="731880"/>
            </a:xfrm>
            <a:custGeom>
              <a:avLst/>
              <a:gdLst>
                <a:gd name="f0" fmla="val 0"/>
                <a:gd name="f1" fmla="val 109"/>
                <a:gd name="f2" fmla="val 92"/>
                <a:gd name="f3" fmla="val 50"/>
                <a:gd name="f4" fmla="val 1"/>
                <a:gd name="f5" fmla="val 83"/>
                <a:gd name="f6" fmla="val 2"/>
                <a:gd name="f7" fmla="val 3"/>
                <a:gd name="f8" fmla="val 61"/>
                <a:gd name="f9" fmla="val 5"/>
                <a:gd name="f10" fmla="val 35"/>
                <a:gd name="f11" fmla="val 6"/>
                <a:gd name="f12" fmla="val 23"/>
                <a:gd name="f13" fmla="val 7"/>
                <a:gd name="f14" fmla="val 8"/>
                <a:gd name="f15" fmla="val 9"/>
                <a:gd name="f16" fmla="val 14"/>
                <a:gd name="f17" fmla="val 10"/>
                <a:gd name="f18" fmla="val 11"/>
                <a:gd name="f19" fmla="val 44"/>
                <a:gd name="f20" fmla="val 12"/>
                <a:gd name="f21" fmla="val 37"/>
                <a:gd name="f22" fmla="val 13"/>
                <a:gd name="f23" fmla="val 32"/>
                <a:gd name="f24" fmla="val 42"/>
                <a:gd name="f25" fmla="val 16"/>
                <a:gd name="f26" fmla="val 43"/>
                <a:gd name="f27" fmla="val 17"/>
                <a:gd name="f28" fmla="val 18"/>
                <a:gd name="f29" fmla="val 40"/>
                <a:gd name="f30" fmla="val 19"/>
                <a:gd name="f31" fmla="val 21"/>
                <a:gd name="f32" fmla="val 20"/>
                <a:gd name="f33" fmla="val 22"/>
                <a:gd name="f34" fmla="val 71"/>
                <a:gd name="f35" fmla="val 24"/>
                <a:gd name="f36" fmla="val 53"/>
                <a:gd name="f37" fmla="val 25"/>
                <a:gd name="f38" fmla="val 27"/>
                <a:gd name="f39" fmla="val 45"/>
                <a:gd name="f40" fmla="val 28"/>
                <a:gd name="f41" fmla="val 36"/>
                <a:gd name="f42" fmla="val 29"/>
                <a:gd name="f43" fmla="val 30"/>
                <a:gd name="f44" fmla="val 31"/>
                <a:gd name="f45" fmla="val 52"/>
                <a:gd name="f46" fmla="val 33"/>
                <a:gd name="f47" fmla="val 34"/>
                <a:gd name="f48" fmla="val 46"/>
                <a:gd name="f49" fmla="val 38"/>
                <a:gd name="f50" fmla="val 39"/>
                <a:gd name="f51" fmla="val 47"/>
                <a:gd name="f52" fmla="val 41"/>
                <a:gd name="f53" fmla="val 64"/>
                <a:gd name="f54" fmla="val 60"/>
                <a:gd name="f55" fmla="val 86"/>
                <a:gd name="f56" fmla="val 85"/>
                <a:gd name="f57" fmla="val 74"/>
                <a:gd name="f58" fmla="val 67"/>
                <a:gd name="f59" fmla="val 62"/>
                <a:gd name="f60" fmla="val 48"/>
                <a:gd name="f61" fmla="val 58"/>
                <a:gd name="f62" fmla="val 51"/>
                <a:gd name="f63" fmla="val 56"/>
                <a:gd name="f64" fmla="val 54"/>
                <a:gd name="f65" fmla="val 55"/>
                <a:gd name="f66" fmla="val 26"/>
                <a:gd name="f67" fmla="val 57"/>
                <a:gd name="f68" fmla="val 59"/>
                <a:gd name="f69" fmla="val 15"/>
                <a:gd name="f70" fmla="val 63"/>
                <a:gd name="f71" fmla="val 65"/>
                <a:gd name="f72" fmla="val 66"/>
                <a:gd name="f73" fmla="val 68"/>
                <a:gd name="f74" fmla="val 69"/>
                <a:gd name="f75" fmla="val 70"/>
                <a:gd name="f76" fmla="val 72"/>
                <a:gd name="f77" fmla="val 73"/>
                <a:gd name="f78" fmla="val 75"/>
                <a:gd name="f79" fmla="val 78"/>
                <a:gd name="f80" fmla="val 76"/>
                <a:gd name="f81" fmla="val 77"/>
                <a:gd name="f82" fmla="val 79"/>
                <a:gd name="f83" fmla="val 80"/>
                <a:gd name="f84" fmla="val 81"/>
                <a:gd name="f85" fmla="val 84"/>
                <a:gd name="f86" fmla="val 87"/>
                <a:gd name="f87" fmla="val 88"/>
                <a:gd name="f88" fmla="val 89"/>
                <a:gd name="f89" fmla="val 90"/>
                <a:gd name="f90" fmla="val 91"/>
                <a:gd name="f91" fmla="val 93"/>
                <a:gd name="f92" fmla="val 95"/>
                <a:gd name="f93" fmla="val 96"/>
                <a:gd name="f94" fmla="val 49"/>
                <a:gd name="f95" fmla="val 97"/>
                <a:gd name="f96" fmla="val 98"/>
                <a:gd name="f97" fmla="val 99"/>
                <a:gd name="f98" fmla="val 100"/>
                <a:gd name="f99" fmla="val 101"/>
                <a:gd name="f100" fmla="val 102"/>
                <a:gd name="f101" fmla="val 103"/>
                <a:gd name="f102" fmla="val 105"/>
                <a:gd name="f103" fmla="val 106"/>
                <a:gd name="f104" fmla="val 107"/>
                <a:gd name="f105" fmla="val 108"/>
              </a:gdLst>
              <a:ahLst/>
              <a:cxnLst>
                <a:cxn ang="3cd4">
                  <a:pos x="hc" y="t"/>
                </a:cxn>
                <a:cxn ang="0">
                  <a:pos x="r" y="vc"/>
                </a:cxn>
                <a:cxn ang="cd4">
                  <a:pos x="hc" y="b"/>
                </a:cxn>
                <a:cxn ang="cd2">
                  <a:pos x="l" y="vc"/>
                </a:cxn>
              </a:cxnLst>
              <a:rect l="l" t="t" r="r" b="b"/>
              <a:pathLst>
                <a:path w="109" h="92">
                  <a:moveTo>
                    <a:pt x="f0" y="f3"/>
                  </a:moveTo>
                  <a:lnTo>
                    <a:pt x="f4" y="f5"/>
                  </a:lnTo>
                  <a:lnTo>
                    <a:pt x="f6" y="f2"/>
                  </a:lnTo>
                  <a:lnTo>
                    <a:pt x="f7" y="f8"/>
                  </a:lnTo>
                  <a:lnTo>
                    <a:pt x="f9" y="f10"/>
                  </a:lnTo>
                  <a:lnTo>
                    <a:pt x="f11" y="f12"/>
                  </a:lnTo>
                  <a:lnTo>
                    <a:pt x="f13" y="f6"/>
                  </a:lnTo>
                  <a:lnTo>
                    <a:pt x="f14" y="f0"/>
                  </a:lnTo>
                  <a:lnTo>
                    <a:pt x="f15" y="f16"/>
                  </a:lnTo>
                  <a:lnTo>
                    <a:pt x="f17" y="f12"/>
                  </a:lnTo>
                  <a:lnTo>
                    <a:pt x="f18" y="f19"/>
                  </a:lnTo>
                  <a:lnTo>
                    <a:pt x="f20" y="f21"/>
                  </a:lnTo>
                  <a:lnTo>
                    <a:pt x="f22" y="f23"/>
                  </a:lnTo>
                  <a:lnTo>
                    <a:pt x="f16" y="f24"/>
                  </a:lnTo>
                  <a:lnTo>
                    <a:pt x="f25" y="f26"/>
                  </a:lnTo>
                  <a:lnTo>
                    <a:pt x="f27" y="f3"/>
                  </a:lnTo>
                  <a:lnTo>
                    <a:pt x="f28" y="f29"/>
                  </a:lnTo>
                  <a:lnTo>
                    <a:pt x="f30" y="f31"/>
                  </a:lnTo>
                  <a:lnTo>
                    <a:pt x="f32" y="f23"/>
                  </a:lnTo>
                  <a:lnTo>
                    <a:pt x="f31" y="f19"/>
                  </a:lnTo>
                  <a:lnTo>
                    <a:pt x="f33" y="f8"/>
                  </a:lnTo>
                  <a:lnTo>
                    <a:pt x="f12" y="f34"/>
                  </a:lnTo>
                  <a:lnTo>
                    <a:pt x="f35" y="f36"/>
                  </a:lnTo>
                  <a:lnTo>
                    <a:pt x="f37" y="f24"/>
                  </a:lnTo>
                  <a:lnTo>
                    <a:pt x="f38" y="f39"/>
                  </a:lnTo>
                  <a:lnTo>
                    <a:pt x="f40" y="f41"/>
                  </a:lnTo>
                  <a:lnTo>
                    <a:pt x="f42" y="f8"/>
                  </a:lnTo>
                  <a:lnTo>
                    <a:pt x="f43" y="f36"/>
                  </a:lnTo>
                  <a:lnTo>
                    <a:pt x="f44" y="f45"/>
                  </a:lnTo>
                  <a:lnTo>
                    <a:pt x="f23" y="f19"/>
                  </a:lnTo>
                  <a:lnTo>
                    <a:pt x="f46" y="f24"/>
                  </a:lnTo>
                  <a:lnTo>
                    <a:pt x="f47" y="f47"/>
                  </a:lnTo>
                  <a:lnTo>
                    <a:pt x="f10" y="f48"/>
                  </a:lnTo>
                  <a:lnTo>
                    <a:pt x="f41" y="f38"/>
                  </a:lnTo>
                  <a:lnTo>
                    <a:pt x="f49" y="f3"/>
                  </a:lnTo>
                  <a:lnTo>
                    <a:pt x="f50" y="f51"/>
                  </a:lnTo>
                  <a:lnTo>
                    <a:pt x="f29" y="f48"/>
                  </a:lnTo>
                  <a:lnTo>
                    <a:pt x="f52" y="f53"/>
                  </a:lnTo>
                  <a:lnTo>
                    <a:pt x="f24" y="f54"/>
                  </a:lnTo>
                  <a:lnTo>
                    <a:pt x="f26" y="f55"/>
                  </a:lnTo>
                  <a:lnTo>
                    <a:pt x="f19" y="f56"/>
                  </a:lnTo>
                  <a:lnTo>
                    <a:pt x="f39" y="f57"/>
                  </a:lnTo>
                  <a:lnTo>
                    <a:pt x="f48" y="f58"/>
                  </a:lnTo>
                  <a:lnTo>
                    <a:pt x="f51" y="f59"/>
                  </a:lnTo>
                  <a:lnTo>
                    <a:pt x="f60" y="f61"/>
                  </a:lnTo>
                  <a:lnTo>
                    <a:pt x="f3" y="f59"/>
                  </a:lnTo>
                  <a:lnTo>
                    <a:pt x="f62" y="f63"/>
                  </a:lnTo>
                  <a:lnTo>
                    <a:pt x="f45" y="f52"/>
                  </a:lnTo>
                  <a:lnTo>
                    <a:pt x="f36" y="f51"/>
                  </a:lnTo>
                  <a:lnTo>
                    <a:pt x="f64" y="f3"/>
                  </a:lnTo>
                  <a:lnTo>
                    <a:pt x="f65" y="f42"/>
                  </a:lnTo>
                  <a:lnTo>
                    <a:pt x="f63" y="f66"/>
                  </a:lnTo>
                  <a:lnTo>
                    <a:pt x="f67" y="f35"/>
                  </a:lnTo>
                  <a:lnTo>
                    <a:pt x="f61" y="f9"/>
                  </a:lnTo>
                  <a:lnTo>
                    <a:pt x="f68" y="f18"/>
                  </a:lnTo>
                  <a:lnTo>
                    <a:pt x="f54" y="f69"/>
                  </a:lnTo>
                  <a:lnTo>
                    <a:pt x="f59" y="f38"/>
                  </a:lnTo>
                  <a:lnTo>
                    <a:pt x="f70" y="f16"/>
                  </a:lnTo>
                  <a:lnTo>
                    <a:pt x="f53" y="f22"/>
                  </a:lnTo>
                  <a:lnTo>
                    <a:pt x="f71" y="f15"/>
                  </a:lnTo>
                  <a:lnTo>
                    <a:pt x="f72" y="f15"/>
                  </a:lnTo>
                  <a:lnTo>
                    <a:pt x="f58" y="f12"/>
                  </a:lnTo>
                  <a:lnTo>
                    <a:pt x="f73" y="f49"/>
                  </a:lnTo>
                  <a:lnTo>
                    <a:pt x="f74" y="f47"/>
                  </a:lnTo>
                  <a:lnTo>
                    <a:pt x="f75" y="f51"/>
                  </a:lnTo>
                  <a:lnTo>
                    <a:pt x="f76" y="f10"/>
                  </a:lnTo>
                  <a:lnTo>
                    <a:pt x="f77" y="f54"/>
                  </a:lnTo>
                  <a:lnTo>
                    <a:pt x="f57" y="f59"/>
                  </a:lnTo>
                  <a:lnTo>
                    <a:pt x="f78" y="f79"/>
                  </a:lnTo>
                  <a:lnTo>
                    <a:pt x="f80" y="f80"/>
                  </a:lnTo>
                  <a:lnTo>
                    <a:pt x="f81" y="f64"/>
                  </a:lnTo>
                  <a:lnTo>
                    <a:pt x="f79" y="f54"/>
                  </a:lnTo>
                  <a:lnTo>
                    <a:pt x="f82" y="f52"/>
                  </a:lnTo>
                  <a:lnTo>
                    <a:pt x="f83" y="f26"/>
                  </a:lnTo>
                  <a:lnTo>
                    <a:pt x="f84" y="f37"/>
                  </a:lnTo>
                  <a:lnTo>
                    <a:pt x="f5" y="f66"/>
                  </a:lnTo>
                  <a:lnTo>
                    <a:pt x="f85" y="f49"/>
                  </a:lnTo>
                  <a:lnTo>
                    <a:pt x="f56" y="f48"/>
                  </a:lnTo>
                  <a:lnTo>
                    <a:pt x="f55" y="f65"/>
                  </a:lnTo>
                  <a:lnTo>
                    <a:pt x="f86" y="f39"/>
                  </a:lnTo>
                  <a:lnTo>
                    <a:pt x="f87" y="f71"/>
                  </a:lnTo>
                  <a:lnTo>
                    <a:pt x="f88" y="f65"/>
                  </a:lnTo>
                  <a:lnTo>
                    <a:pt x="f89" y="f68"/>
                  </a:lnTo>
                  <a:lnTo>
                    <a:pt x="f90" y="f73"/>
                  </a:lnTo>
                  <a:lnTo>
                    <a:pt x="f2" y="f54"/>
                  </a:lnTo>
                  <a:lnTo>
                    <a:pt x="f91" y="f8"/>
                  </a:lnTo>
                  <a:lnTo>
                    <a:pt x="f92" y="f57"/>
                  </a:lnTo>
                  <a:lnTo>
                    <a:pt x="f93" y="f94"/>
                  </a:lnTo>
                  <a:lnTo>
                    <a:pt x="f95" y="f19"/>
                  </a:lnTo>
                  <a:lnTo>
                    <a:pt x="f96" y="f94"/>
                  </a:lnTo>
                  <a:lnTo>
                    <a:pt x="f97" y="f19"/>
                  </a:lnTo>
                  <a:lnTo>
                    <a:pt x="f98" y="f68"/>
                  </a:lnTo>
                  <a:lnTo>
                    <a:pt x="f99" y="f8"/>
                  </a:lnTo>
                  <a:lnTo>
                    <a:pt x="f100" y="f39"/>
                  </a:lnTo>
                  <a:lnTo>
                    <a:pt x="f101" y="f49"/>
                  </a:lnTo>
                  <a:lnTo>
                    <a:pt x="f102" y="f49"/>
                  </a:lnTo>
                  <a:lnTo>
                    <a:pt x="f103" y="f46"/>
                  </a:lnTo>
                  <a:lnTo>
                    <a:pt x="f104" y="f62"/>
                  </a:lnTo>
                  <a:lnTo>
                    <a:pt x="f105" y="f67"/>
                  </a:lnTo>
                  <a:lnTo>
                    <a:pt x="f1" y="f24"/>
                  </a:lnTo>
                </a:path>
              </a:pathLst>
            </a:custGeom>
            <a:noFill/>
            <a:ln w="9360">
              <a:solidFill>
                <a:srgbClr val="1A1B1C"/>
              </a:solidFill>
              <a:prstDash val="solid"/>
              <a:roun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sp>
          <p:nvSpPr>
            <p:cNvPr id="158" name="Freeform 157"/>
            <p:cNvSpPr/>
            <p:nvPr/>
          </p:nvSpPr>
          <p:spPr>
            <a:xfrm>
              <a:off x="6620400" y="3121560"/>
              <a:ext cx="861119" cy="716400"/>
            </a:xfrm>
            <a:custGeom>
              <a:avLst/>
              <a:gdLst>
                <a:gd name="f0" fmla="val 0"/>
                <a:gd name="f1" fmla="val 108"/>
                <a:gd name="f2" fmla="val 90"/>
                <a:gd name="f3" fmla="val 19"/>
                <a:gd name="f4" fmla="val 1"/>
                <a:gd name="f5" fmla="val 20"/>
                <a:gd name="f6" fmla="val 2"/>
                <a:gd name="f7" fmla="val 14"/>
                <a:gd name="f8" fmla="val 3"/>
                <a:gd name="f9" fmla="val 37"/>
                <a:gd name="f10" fmla="val 4"/>
                <a:gd name="f11" fmla="val 35"/>
                <a:gd name="f12" fmla="val 5"/>
                <a:gd name="f13" fmla="val 54"/>
                <a:gd name="f14" fmla="val 6"/>
                <a:gd name="f15" fmla="val 46"/>
                <a:gd name="f16" fmla="val 7"/>
                <a:gd name="f17" fmla="val 44"/>
                <a:gd name="f18" fmla="val 8"/>
                <a:gd name="f19" fmla="val 34"/>
                <a:gd name="f20" fmla="val 9"/>
                <a:gd name="f21" fmla="val 47"/>
                <a:gd name="f22" fmla="val 10"/>
                <a:gd name="f23" fmla="val 12"/>
                <a:gd name="f24" fmla="val 50"/>
                <a:gd name="f25" fmla="val 13"/>
                <a:gd name="f26" fmla="val 65"/>
                <a:gd name="f27" fmla="val 67"/>
                <a:gd name="f28" fmla="val 15"/>
                <a:gd name="f29" fmla="val 58"/>
                <a:gd name="f30" fmla="val 16"/>
                <a:gd name="f31" fmla="val 60"/>
                <a:gd name="f32" fmla="val 17"/>
                <a:gd name="f33" fmla="val 63"/>
                <a:gd name="f34" fmla="val 18"/>
                <a:gd name="f35" fmla="val 56"/>
                <a:gd name="f36" fmla="val 21"/>
                <a:gd name="f37" fmla="val 71"/>
                <a:gd name="f38" fmla="val 22"/>
                <a:gd name="f39" fmla="val 75"/>
                <a:gd name="f40" fmla="val 24"/>
                <a:gd name="f41" fmla="val 25"/>
                <a:gd name="f42" fmla="val 32"/>
                <a:gd name="f43" fmla="val 26"/>
                <a:gd name="f44" fmla="val 27"/>
                <a:gd name="f45" fmla="val 28"/>
                <a:gd name="f46" fmla="val 29"/>
                <a:gd name="f47" fmla="val 30"/>
                <a:gd name="f48" fmla="val 31"/>
                <a:gd name="f49" fmla="val 74"/>
                <a:gd name="f50" fmla="val 84"/>
                <a:gd name="f51" fmla="val 36"/>
                <a:gd name="f52" fmla="val 86"/>
                <a:gd name="f53" fmla="val 38"/>
                <a:gd name="f54" fmla="val 76"/>
                <a:gd name="f55" fmla="val 39"/>
                <a:gd name="f56" fmla="val 66"/>
                <a:gd name="f57" fmla="val 40"/>
                <a:gd name="f58" fmla="val 73"/>
                <a:gd name="f59" fmla="val 41"/>
                <a:gd name="f60" fmla="val 53"/>
                <a:gd name="f61" fmla="val 42"/>
                <a:gd name="f62" fmla="val 51"/>
                <a:gd name="f63" fmla="val 43"/>
                <a:gd name="f64" fmla="val 45"/>
                <a:gd name="f65" fmla="val 64"/>
                <a:gd name="f66" fmla="val 57"/>
                <a:gd name="f67" fmla="val 48"/>
                <a:gd name="f68" fmla="val 68"/>
                <a:gd name="f69" fmla="val 49"/>
                <a:gd name="f70" fmla="val 77"/>
                <a:gd name="f71" fmla="val 52"/>
                <a:gd name="f72" fmla="val 89"/>
                <a:gd name="f73" fmla="val 82"/>
                <a:gd name="f74" fmla="val 69"/>
                <a:gd name="f75" fmla="val 55"/>
                <a:gd name="f76" fmla="val 59"/>
                <a:gd name="f77" fmla="val 61"/>
                <a:gd name="f78" fmla="val 62"/>
                <a:gd name="f79" fmla="val 70"/>
                <a:gd name="f80" fmla="val 72"/>
                <a:gd name="f81" fmla="val 79"/>
                <a:gd name="f82" fmla="val 80"/>
                <a:gd name="f83" fmla="val 81"/>
                <a:gd name="f84" fmla="val 83"/>
                <a:gd name="f85" fmla="val 85"/>
                <a:gd name="f86" fmla="val 78"/>
                <a:gd name="f87" fmla="val 87"/>
                <a:gd name="f88" fmla="val 88"/>
                <a:gd name="f89" fmla="val 91"/>
                <a:gd name="f90" fmla="val 92"/>
                <a:gd name="f91" fmla="val 93"/>
                <a:gd name="f92" fmla="val 94"/>
                <a:gd name="f93" fmla="val 95"/>
                <a:gd name="f94" fmla="val 33"/>
                <a:gd name="f95" fmla="val 96"/>
                <a:gd name="f96" fmla="val 97"/>
                <a:gd name="f97" fmla="val 98"/>
                <a:gd name="f98" fmla="val 99"/>
                <a:gd name="f99" fmla="val 100"/>
                <a:gd name="f100" fmla="val 102"/>
                <a:gd name="f101" fmla="val 103"/>
                <a:gd name="f102" fmla="val 104"/>
                <a:gd name="f103" fmla="val 105"/>
                <a:gd name="f104" fmla="val 106"/>
                <a:gd name="f105" fmla="val 107"/>
              </a:gdLst>
              <a:ahLst/>
              <a:cxnLst>
                <a:cxn ang="3cd4">
                  <a:pos x="hc" y="t"/>
                </a:cxn>
                <a:cxn ang="0">
                  <a:pos x="r" y="vc"/>
                </a:cxn>
                <a:cxn ang="cd4">
                  <a:pos x="hc" y="b"/>
                </a:cxn>
                <a:cxn ang="cd2">
                  <a:pos x="l" y="vc"/>
                </a:cxn>
              </a:cxnLst>
              <a:rect l="l" t="t" r="r" b="b"/>
              <a:pathLst>
                <a:path w="108" h="90">
                  <a:moveTo>
                    <a:pt x="f0" y="f3"/>
                  </a:moveTo>
                  <a:lnTo>
                    <a:pt x="f4" y="f5"/>
                  </a:lnTo>
                  <a:lnTo>
                    <a:pt x="f6" y="f7"/>
                  </a:lnTo>
                  <a:lnTo>
                    <a:pt x="f8" y="f9"/>
                  </a:lnTo>
                  <a:lnTo>
                    <a:pt x="f10" y="f11"/>
                  </a:lnTo>
                  <a:lnTo>
                    <a:pt x="f12" y="f13"/>
                  </a:lnTo>
                  <a:lnTo>
                    <a:pt x="f14" y="f15"/>
                  </a:lnTo>
                  <a:lnTo>
                    <a:pt x="f16" y="f17"/>
                  </a:lnTo>
                  <a:lnTo>
                    <a:pt x="f18" y="f19"/>
                  </a:lnTo>
                  <a:lnTo>
                    <a:pt x="f20" y="f21"/>
                  </a:lnTo>
                  <a:lnTo>
                    <a:pt x="f22" y="f11"/>
                  </a:lnTo>
                  <a:lnTo>
                    <a:pt x="f23" y="f24"/>
                  </a:lnTo>
                  <a:lnTo>
                    <a:pt x="f25" y="f26"/>
                  </a:lnTo>
                  <a:lnTo>
                    <a:pt x="f7" y="f27"/>
                  </a:lnTo>
                  <a:lnTo>
                    <a:pt x="f28" y="f29"/>
                  </a:lnTo>
                  <a:lnTo>
                    <a:pt x="f30" y="f31"/>
                  </a:lnTo>
                  <a:lnTo>
                    <a:pt x="f32" y="f33"/>
                  </a:lnTo>
                  <a:lnTo>
                    <a:pt x="f34" y="f35"/>
                  </a:lnTo>
                  <a:lnTo>
                    <a:pt x="f3" y="f35"/>
                  </a:lnTo>
                  <a:lnTo>
                    <a:pt x="f5" y="f33"/>
                  </a:lnTo>
                  <a:lnTo>
                    <a:pt x="f36" y="f37"/>
                  </a:lnTo>
                  <a:lnTo>
                    <a:pt x="f38" y="f39"/>
                  </a:lnTo>
                  <a:lnTo>
                    <a:pt x="f40" y="f24"/>
                  </a:lnTo>
                  <a:lnTo>
                    <a:pt x="f41" y="f42"/>
                  </a:lnTo>
                  <a:lnTo>
                    <a:pt x="f43" y="f43"/>
                  </a:lnTo>
                  <a:lnTo>
                    <a:pt x="f44" y="f10"/>
                  </a:lnTo>
                  <a:lnTo>
                    <a:pt x="f45" y="f7"/>
                  </a:lnTo>
                  <a:lnTo>
                    <a:pt x="f46" y="f21"/>
                  </a:lnTo>
                  <a:lnTo>
                    <a:pt x="f47" y="f31"/>
                  </a:lnTo>
                  <a:lnTo>
                    <a:pt x="f48" y="f49"/>
                  </a:lnTo>
                  <a:lnTo>
                    <a:pt x="f42" y="f39"/>
                  </a:lnTo>
                  <a:lnTo>
                    <a:pt x="f19" y="f50"/>
                  </a:lnTo>
                  <a:lnTo>
                    <a:pt x="f11" y="f2"/>
                  </a:lnTo>
                  <a:lnTo>
                    <a:pt x="f51" y="f52"/>
                  </a:lnTo>
                  <a:lnTo>
                    <a:pt x="f9" y="f50"/>
                  </a:lnTo>
                  <a:lnTo>
                    <a:pt x="f53" y="f54"/>
                  </a:lnTo>
                  <a:lnTo>
                    <a:pt x="f55" y="f56"/>
                  </a:lnTo>
                  <a:lnTo>
                    <a:pt x="f57" y="f58"/>
                  </a:lnTo>
                  <a:lnTo>
                    <a:pt x="f59" y="f60"/>
                  </a:lnTo>
                  <a:lnTo>
                    <a:pt x="f61" y="f62"/>
                  </a:lnTo>
                  <a:lnTo>
                    <a:pt x="f63" y="f60"/>
                  </a:lnTo>
                  <a:lnTo>
                    <a:pt x="f64" y="f65"/>
                  </a:lnTo>
                  <a:lnTo>
                    <a:pt x="f15" y="f66"/>
                  </a:lnTo>
                  <a:lnTo>
                    <a:pt x="f21" y="f49"/>
                  </a:lnTo>
                  <a:lnTo>
                    <a:pt x="f67" y="f68"/>
                  </a:lnTo>
                  <a:lnTo>
                    <a:pt x="f69" y="f54"/>
                  </a:lnTo>
                  <a:lnTo>
                    <a:pt x="f24" y="f70"/>
                  </a:lnTo>
                  <a:lnTo>
                    <a:pt x="f62" y="f2"/>
                  </a:lnTo>
                  <a:lnTo>
                    <a:pt x="f71" y="f72"/>
                  </a:lnTo>
                  <a:lnTo>
                    <a:pt x="f60" y="f73"/>
                  </a:lnTo>
                  <a:lnTo>
                    <a:pt x="f13" y="f74"/>
                  </a:lnTo>
                  <a:lnTo>
                    <a:pt x="f75" y="f76"/>
                  </a:lnTo>
                  <a:lnTo>
                    <a:pt x="f66" y="f61"/>
                  </a:lnTo>
                  <a:lnTo>
                    <a:pt x="f29" y="f63"/>
                  </a:lnTo>
                  <a:lnTo>
                    <a:pt x="f76" y="f69"/>
                  </a:lnTo>
                  <a:lnTo>
                    <a:pt x="f31" y="f31"/>
                  </a:lnTo>
                  <a:lnTo>
                    <a:pt x="f77" y="f27"/>
                  </a:lnTo>
                  <a:lnTo>
                    <a:pt x="f78" y="f75"/>
                  </a:lnTo>
                  <a:lnTo>
                    <a:pt x="f33" y="f24"/>
                  </a:lnTo>
                  <a:lnTo>
                    <a:pt x="f65" y="f75"/>
                  </a:lnTo>
                  <a:lnTo>
                    <a:pt x="f26" y="f63"/>
                  </a:lnTo>
                  <a:lnTo>
                    <a:pt x="f56" y="f59"/>
                  </a:lnTo>
                  <a:lnTo>
                    <a:pt x="f68" y="f55"/>
                  </a:lnTo>
                  <a:lnTo>
                    <a:pt x="f74" y="f57"/>
                  </a:lnTo>
                  <a:lnTo>
                    <a:pt x="f79" y="f46"/>
                  </a:lnTo>
                  <a:lnTo>
                    <a:pt x="f37" y="f51"/>
                  </a:lnTo>
                  <a:lnTo>
                    <a:pt x="f80" y="f53"/>
                  </a:lnTo>
                  <a:lnTo>
                    <a:pt x="f58" y="f55"/>
                  </a:lnTo>
                  <a:lnTo>
                    <a:pt x="f49" y="f61"/>
                  </a:lnTo>
                  <a:lnTo>
                    <a:pt x="f39" y="f57"/>
                  </a:lnTo>
                  <a:lnTo>
                    <a:pt x="f54" y="f19"/>
                  </a:lnTo>
                  <a:lnTo>
                    <a:pt x="f70" y="f9"/>
                  </a:lnTo>
                  <a:lnTo>
                    <a:pt x="f81" y="f15"/>
                  </a:lnTo>
                  <a:lnTo>
                    <a:pt x="f82" y="f66"/>
                  </a:lnTo>
                  <a:lnTo>
                    <a:pt x="f83" y="f75"/>
                  </a:lnTo>
                  <a:lnTo>
                    <a:pt x="f73" y="f71"/>
                  </a:lnTo>
                  <a:lnTo>
                    <a:pt x="f84" y="f74"/>
                  </a:lnTo>
                  <a:lnTo>
                    <a:pt x="f50" y="f80"/>
                  </a:lnTo>
                  <a:lnTo>
                    <a:pt x="f85" y="f86"/>
                  </a:lnTo>
                  <a:lnTo>
                    <a:pt x="f52" y="f74"/>
                  </a:lnTo>
                  <a:lnTo>
                    <a:pt x="f87" y="f49"/>
                  </a:lnTo>
                  <a:lnTo>
                    <a:pt x="f88" y="f76"/>
                  </a:lnTo>
                  <a:lnTo>
                    <a:pt x="f72" y="f21"/>
                  </a:lnTo>
                  <a:lnTo>
                    <a:pt x="f89" y="f67"/>
                  </a:lnTo>
                  <a:lnTo>
                    <a:pt x="f90" y="f11"/>
                  </a:lnTo>
                  <a:lnTo>
                    <a:pt x="f91" y="f48"/>
                  </a:lnTo>
                  <a:lnTo>
                    <a:pt x="f92" y="f44"/>
                  </a:lnTo>
                  <a:lnTo>
                    <a:pt x="f93" y="f94"/>
                  </a:lnTo>
                  <a:lnTo>
                    <a:pt x="f95" y="f69"/>
                  </a:lnTo>
                  <a:lnTo>
                    <a:pt x="f96" y="f26"/>
                  </a:lnTo>
                  <a:lnTo>
                    <a:pt x="f97" y="f27"/>
                  </a:lnTo>
                  <a:lnTo>
                    <a:pt x="f98" y="f65"/>
                  </a:lnTo>
                  <a:lnTo>
                    <a:pt x="f99" y="f13"/>
                  </a:lnTo>
                  <a:lnTo>
                    <a:pt x="f100" y="f19"/>
                  </a:lnTo>
                  <a:lnTo>
                    <a:pt x="f101" y="f25"/>
                  </a:lnTo>
                  <a:lnTo>
                    <a:pt x="f102" y="f0"/>
                  </a:lnTo>
                  <a:lnTo>
                    <a:pt x="f103" y="f10"/>
                  </a:lnTo>
                  <a:lnTo>
                    <a:pt x="f104" y="f0"/>
                  </a:lnTo>
                  <a:lnTo>
                    <a:pt x="f105" y="f12"/>
                  </a:lnTo>
                  <a:lnTo>
                    <a:pt x="f1" y="f32"/>
                  </a:lnTo>
                </a:path>
              </a:pathLst>
            </a:custGeom>
            <a:noFill/>
            <a:ln w="9360">
              <a:solidFill>
                <a:srgbClr val="1A1B1C"/>
              </a:solidFill>
              <a:prstDash val="solid"/>
              <a:round/>
            </a:ln>
          </p:spPr>
          <p:txBody>
            <a:bodyPr vert="horz" wrap="none" lIns="90000" tIns="46800" rIns="90000" bIns="46800" anchor="ctr" anchorCtr="0" compatLnSpc="0"/>
            <a:lstStyle/>
            <a:p>
              <a:pPr hangingPunct="0"/>
              <a:endParaRPr lang="en-US" sz="1600">
                <a:latin typeface="Liberation Serif" pitchFamily="18"/>
                <a:ea typeface="DejaVu LGC Sans" pitchFamily="2"/>
                <a:cs typeface="DejaVu LGC Sans" pitchFamily="2"/>
              </a:endParaRPr>
            </a:p>
          </p:txBody>
        </p:sp>
      </p:grpSp>
      <p:sp>
        <p:nvSpPr>
          <p:cNvPr id="159" name="Freeform 158"/>
          <p:cNvSpPr/>
          <p:nvPr/>
        </p:nvSpPr>
        <p:spPr>
          <a:xfrm>
            <a:off x="2744663" y="6122826"/>
            <a:ext cx="4472118" cy="2774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6666FF"/>
          </a:solidFill>
          <a:ln>
            <a:noFill/>
            <a:prstDash val="solid"/>
          </a:ln>
        </p:spPr>
        <p:txBody>
          <a:bodyPr vert="horz" wrap="square" lIns="81571" tIns="42418" rIns="81571" bIns="42418" anchor="t" anchorCtr="0" compatLnSpc="0">
            <a:spAutoFit/>
          </a:bodyPr>
          <a:lstStyle/>
          <a:p>
            <a:r>
              <a:rPr lang="en-GB" sz="1300">
                <a:solidFill>
                  <a:srgbClr val="FFFFFF"/>
                </a:solidFill>
                <a:latin typeface="Liberation Sans" pitchFamily="34"/>
                <a:ea typeface="DejaVu LGC Sans" pitchFamily="2"/>
                <a:cs typeface="DejaVu LGC Sans" pitchFamily="2"/>
              </a:rPr>
              <a:t>A. Shevchenko et al., Phys. Rev. Lett. 93, 122501 (2004)</a:t>
            </a:r>
          </a:p>
        </p:txBody>
      </p:sp>
      <p:sp>
        <p:nvSpPr>
          <p:cNvPr id="160" name="Freeform 159"/>
          <p:cNvSpPr/>
          <p:nvPr/>
        </p:nvSpPr>
        <p:spPr>
          <a:xfrm>
            <a:off x="5413566" y="5494475"/>
            <a:ext cx="164912" cy="3265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42418" rIns="81571" bIns="42418" anchor="t" anchorCtr="0" compatLnSpc="0">
            <a:spAutoFit/>
          </a:bodyPr>
          <a:lstStyle/>
          <a:p>
            <a:pPr hangingPunct="0"/>
            <a:endParaRPr lang="en-US" sz="1600">
              <a:latin typeface="Liberation Serif" pitchFamily="18"/>
              <a:ea typeface="DejaVu LGC Sans" pitchFamily="2"/>
              <a:cs typeface="DejaVu LGC Sans" pitchFamily="2"/>
            </a:endParaRPr>
          </a:p>
        </p:txBody>
      </p:sp>
      <p:sp>
        <p:nvSpPr>
          <p:cNvPr id="161" name="Freeform 160"/>
          <p:cNvSpPr/>
          <p:nvPr/>
        </p:nvSpPr>
        <p:spPr>
          <a:xfrm rot="5400000">
            <a:off x="5031733" y="4989783"/>
            <a:ext cx="553697" cy="292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42418" rIns="81571" bIns="42418" anchor="t" anchorCtr="0" compatLnSpc="0">
            <a:spAutoFit/>
          </a:bodyPr>
          <a:lstStyle/>
          <a:p>
            <a:r>
              <a:rPr lang="en-GB" sz="1400">
                <a:latin typeface="Liberation Serif" pitchFamily="18"/>
                <a:ea typeface="DejaVu LGC Sans" pitchFamily="2"/>
                <a:cs typeface="DejaVu LGC Sans" pitchFamily="2"/>
              </a:rPr>
              <a:t>Scale</a:t>
            </a:r>
          </a:p>
        </p:txBody>
      </p:sp>
      <p:sp>
        <p:nvSpPr>
          <p:cNvPr id="162" name="Freeform 161"/>
          <p:cNvSpPr/>
          <p:nvPr/>
        </p:nvSpPr>
        <p:spPr>
          <a:xfrm rot="5400000">
            <a:off x="3082549" y="4989783"/>
            <a:ext cx="553697" cy="292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42418" rIns="81571" bIns="42418" anchor="t" anchorCtr="0" compatLnSpc="0">
            <a:spAutoFit/>
          </a:bodyPr>
          <a:lstStyle/>
          <a:p>
            <a:r>
              <a:rPr lang="en-GB" sz="1400">
                <a:latin typeface="Liberation Serif" pitchFamily="18"/>
                <a:ea typeface="DejaVu LGC Sans" pitchFamily="2"/>
                <a:cs typeface="DejaVu LGC Sans" pitchFamily="2"/>
              </a:rPr>
              <a:t>Scale</a:t>
            </a:r>
          </a:p>
        </p:txBody>
      </p:sp>
      <p:sp>
        <p:nvSpPr>
          <p:cNvPr id="163" name="TextBox 162"/>
          <p:cNvSpPr txBox="1"/>
          <p:nvPr/>
        </p:nvSpPr>
        <p:spPr>
          <a:xfrm>
            <a:off x="3615577" y="850945"/>
            <a:ext cx="5149059" cy="1357941"/>
          </a:xfrm>
          <a:prstGeom prst="rect">
            <a:avLst/>
          </a:prstGeom>
          <a:noFill/>
          <a:ln>
            <a:noFill/>
          </a:ln>
        </p:spPr>
        <p:txBody>
          <a:bodyPr vert="horz" wrap="none" lIns="81571" tIns="40786" rIns="81571" bIns="40786" compatLnSpc="0"/>
          <a:lstStyle/>
          <a:p>
            <a:pPr>
              <a:spcBef>
                <a:spcPts val="453"/>
              </a:spcBef>
              <a:buClr>
                <a:srgbClr val="000000"/>
              </a:buClr>
              <a:buSzPct val="100000"/>
              <a:buFont typeface="Arial" pitchFamily="34"/>
              <a:buChar char="•"/>
            </a:pPr>
            <a:r>
              <a:rPr lang="en-GB" sz="1600" dirty="0">
                <a:latin typeface="Liberation Sans" pitchFamily="34"/>
                <a:ea typeface="DejaVu LGC Sans" pitchFamily="2"/>
                <a:cs typeface="DejaVu LGC Sans" pitchFamily="2"/>
              </a:rPr>
              <a:t>Fine structure seems to be global phenomenon: different </a:t>
            </a:r>
          </a:p>
          <a:p>
            <a:pPr>
              <a:spcBef>
                <a:spcPts val="453"/>
              </a:spcBef>
              <a:buClr>
                <a:srgbClr val="000000"/>
              </a:buClr>
              <a:buSzPct val="100000"/>
            </a:pPr>
            <a:r>
              <a:rPr lang="en-GB" sz="1600" dirty="0">
                <a:latin typeface="Liberation Sans" pitchFamily="34"/>
                <a:ea typeface="DejaVu LGC Sans" pitchFamily="2"/>
                <a:cs typeface="DejaVu LGC Sans" pitchFamily="2"/>
              </a:rPr>
              <a:t>targets, different resonances</a:t>
            </a:r>
          </a:p>
          <a:p>
            <a:pPr>
              <a:spcBef>
                <a:spcPts val="453"/>
              </a:spcBef>
              <a:buClr>
                <a:srgbClr val="000000"/>
              </a:buClr>
              <a:buSzPct val="100000"/>
              <a:buFont typeface="Arial" pitchFamily="34"/>
              <a:buChar char="•"/>
            </a:pPr>
            <a:r>
              <a:rPr lang="en-GB" sz="1600" dirty="0">
                <a:latin typeface="Liberation Sans" pitchFamily="34"/>
                <a:ea typeface="DejaVu LGC Sans" pitchFamily="2"/>
                <a:cs typeface="DejaVu LGC Sans" pitchFamily="2"/>
              </a:rPr>
              <a:t>Wavelet analysis: scales characterize the fine structure</a:t>
            </a:r>
          </a:p>
          <a:p>
            <a:pPr>
              <a:spcBef>
                <a:spcPts val="453"/>
              </a:spcBef>
              <a:buClr>
                <a:srgbClr val="000000"/>
              </a:buClr>
              <a:buSzPct val="100000"/>
              <a:buFont typeface="Arial" pitchFamily="34"/>
              <a:buChar char="•"/>
            </a:pPr>
            <a:r>
              <a:rPr lang="en-GB" sz="1600" dirty="0">
                <a:latin typeface="Liberation Sans" pitchFamily="34"/>
                <a:ea typeface="DejaVu LGC Sans" pitchFamily="2"/>
                <a:cs typeface="DejaVu LGC Sans" pitchFamily="2"/>
              </a:rPr>
              <a:t>Use scales to study dissipative mechanisms of GR</a:t>
            </a:r>
          </a:p>
        </p:txBody>
      </p:sp>
    </p:spTree>
    <p:extLst>
      <p:ext uri="{BB962C8B-B14F-4D97-AF65-F5344CB8AC3E}">
        <p14:creationId xmlns:p14="http://schemas.microsoft.com/office/powerpoint/2010/main" xmlns="" val="14985411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260648"/>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70C0"/>
            </a:solidFill>
            <a:prstDash val="solid"/>
            <a:round/>
          </a:ln>
        </p:spPr>
        <p:txBody>
          <a:bodyPr vert="horz" wrap="none" lIns="81571" tIns="42418" rIns="81571" bIns="42418" anchor="ctr" anchorCtr="0" compatLnSpc="0"/>
          <a:lstStyle/>
          <a:p>
            <a:pPr hangingPunct="0"/>
            <a:endParaRPr lang="en-US" sz="1600">
              <a:latin typeface="Liberation Serif" pitchFamily="18"/>
              <a:ea typeface="DejaVu LGC Sans" pitchFamily="2"/>
              <a:cs typeface="DejaVu LGC Sans" pitchFamily="2"/>
            </a:endParaRPr>
          </a:p>
        </p:txBody>
      </p:sp>
      <p:sp>
        <p:nvSpPr>
          <p:cNvPr id="3" name="TextBox 2"/>
          <p:cNvSpPr txBox="1"/>
          <p:nvPr/>
        </p:nvSpPr>
        <p:spPr>
          <a:xfrm>
            <a:off x="323528" y="260648"/>
            <a:ext cx="4536504" cy="523220"/>
          </a:xfrm>
          <a:prstGeom prst="rect">
            <a:avLst/>
          </a:prstGeom>
          <a:noFill/>
        </p:spPr>
        <p:txBody>
          <a:bodyPr wrap="square" rtlCol="0">
            <a:spAutoFit/>
          </a:bodyPr>
          <a:lstStyle/>
          <a:p>
            <a:r>
              <a:rPr lang="en-ZA" sz="2800" dirty="0" smtClean="0">
                <a:solidFill>
                  <a:schemeClr val="bg1"/>
                </a:solidFill>
              </a:rPr>
              <a:t> </a:t>
            </a:r>
            <a:r>
              <a:rPr lang="en-ZA" sz="2800" dirty="0" err="1" smtClean="0">
                <a:solidFill>
                  <a:schemeClr val="bg1"/>
                </a:solidFill>
              </a:rPr>
              <a:t>iTL</a:t>
            </a:r>
            <a:r>
              <a:rPr lang="en-ZA" sz="2800" dirty="0" smtClean="0">
                <a:solidFill>
                  <a:schemeClr val="bg1"/>
                </a:solidFill>
              </a:rPr>
              <a:t> </a:t>
            </a:r>
            <a:r>
              <a:rPr lang="en-ZA" sz="2800" dirty="0" smtClean="0">
                <a:solidFill>
                  <a:schemeClr val="bg1"/>
                </a:solidFill>
              </a:rPr>
              <a:t>K600 </a:t>
            </a:r>
            <a:r>
              <a:rPr lang="en-ZA" sz="2800" smtClean="0">
                <a:solidFill>
                  <a:schemeClr val="bg1"/>
                </a:solidFill>
              </a:rPr>
              <a:t>zero degrees</a:t>
            </a:r>
            <a:endParaRPr lang="en-ZA" sz="2800" dirty="0">
              <a:solidFill>
                <a:schemeClr val="bg1"/>
              </a:solidFill>
            </a:endParaRPr>
          </a:p>
        </p:txBody>
      </p:sp>
      <p:sp>
        <p:nvSpPr>
          <p:cNvPr id="4" name="TextBox 3"/>
          <p:cNvSpPr txBox="1"/>
          <p:nvPr/>
        </p:nvSpPr>
        <p:spPr>
          <a:xfrm>
            <a:off x="395536" y="1484784"/>
            <a:ext cx="8280920" cy="2677656"/>
          </a:xfrm>
          <a:prstGeom prst="rect">
            <a:avLst/>
          </a:prstGeom>
          <a:noFill/>
        </p:spPr>
        <p:txBody>
          <a:bodyPr wrap="square" rtlCol="0">
            <a:spAutoFit/>
          </a:bodyPr>
          <a:lstStyle/>
          <a:p>
            <a:endParaRPr lang="en-ZA" sz="2800" dirty="0" smtClean="0"/>
          </a:p>
          <a:p>
            <a:r>
              <a:rPr lang="en-ZA" sz="2800" dirty="0" smtClean="0"/>
              <a:t>Special thanks :</a:t>
            </a:r>
          </a:p>
          <a:p>
            <a:r>
              <a:rPr lang="en-ZA" sz="2800" dirty="0" smtClean="0"/>
              <a:t>Y Fujita</a:t>
            </a:r>
          </a:p>
          <a:p>
            <a:r>
              <a:rPr lang="en-ZA" sz="2800" dirty="0" smtClean="0"/>
              <a:t>H Fujita</a:t>
            </a:r>
          </a:p>
          <a:p>
            <a:r>
              <a:rPr lang="en-ZA" sz="2800" dirty="0" smtClean="0"/>
              <a:t>K </a:t>
            </a:r>
            <a:r>
              <a:rPr lang="en-ZA" sz="2800" dirty="0" err="1" smtClean="0"/>
              <a:t>Hatanaka</a:t>
            </a:r>
            <a:endParaRPr lang="en-ZA" sz="2800" dirty="0" smtClean="0"/>
          </a:p>
          <a:p>
            <a:r>
              <a:rPr lang="en-ZA" sz="2800" dirty="0" smtClean="0"/>
              <a:t>G Berg</a:t>
            </a:r>
            <a:endParaRPr lang="en-ZA"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55765" y="299481"/>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63300" rIns="81571" bIns="40786" anchor="t" anchorCtr="0" compatLnSpc="0"/>
          <a:lstStyle/>
          <a:p>
            <a:pPr hangingPunct="0">
              <a:lnSpc>
                <a:spcPct val="93000"/>
              </a:lnSpc>
            </a:pPr>
            <a:r>
              <a:rPr lang="en-US" sz="2500">
                <a:solidFill>
                  <a:srgbClr val="FFFFFF"/>
                </a:solidFill>
                <a:latin typeface="Arial" pitchFamily="34"/>
                <a:ea typeface="DejaVu LGC Sans" pitchFamily="2"/>
                <a:cs typeface="DejaVu LGC Sans" pitchFamily="2"/>
              </a:rPr>
              <a:t>(p,p') at 0</a:t>
            </a:r>
            <a:r>
              <a:rPr lang="en-US" altLang="zh-CN" sz="2500">
                <a:solidFill>
                  <a:srgbClr val="FFFFFF"/>
                </a:solidFill>
                <a:latin typeface="DejaVu Sans" pitchFamily="32"/>
                <a:ea typeface="DejaVu Sans" pitchFamily="32"/>
                <a:cs typeface="DejaVu Sans" pitchFamily="32"/>
              </a:rPr>
              <a:t>°</a:t>
            </a:r>
          </a:p>
        </p:txBody>
      </p:sp>
      <p:sp>
        <p:nvSpPr>
          <p:cNvPr id="3" name="Freeform 2"/>
          <p:cNvSpPr/>
          <p:nvPr/>
        </p:nvSpPr>
        <p:spPr>
          <a:xfrm>
            <a:off x="0" y="260648"/>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0000"/>
            </a:solidFill>
            <a:prstDash val="solid"/>
            <a:round/>
          </a:ln>
        </p:spPr>
        <p:txBody>
          <a:bodyPr vert="horz" wrap="none" lIns="81571" tIns="42418" rIns="81571" bIns="42418" anchor="ctr" anchorCtr="0" compatLnSpc="0"/>
          <a:lstStyle/>
          <a:p>
            <a:pPr hangingPunct="0"/>
            <a:endParaRPr lang="en-US" sz="1600">
              <a:latin typeface="Liberation Serif" pitchFamily="18"/>
              <a:ea typeface="DejaVu LGC Sans" pitchFamily="2"/>
              <a:cs typeface="DejaVu LGC Sans" pitchFamily="2"/>
            </a:endParaRPr>
          </a:p>
        </p:txBody>
      </p:sp>
      <p:sp>
        <p:nvSpPr>
          <p:cNvPr id="4" name="Freeform 3"/>
          <p:cNvSpPr/>
          <p:nvPr/>
        </p:nvSpPr>
        <p:spPr>
          <a:xfrm>
            <a:off x="155765" y="299152"/>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63300" rIns="81571" bIns="40786" anchor="t" anchorCtr="0" compatLnSpc="0"/>
          <a:lstStyle/>
          <a:p>
            <a:pPr hangingPunct="0">
              <a:lnSpc>
                <a:spcPct val="93000"/>
              </a:lnSpc>
            </a:pPr>
            <a:r>
              <a:rPr lang="en-US" sz="2500" dirty="0" smtClean="0">
                <a:solidFill>
                  <a:srgbClr val="FFFFFF"/>
                </a:solidFill>
                <a:latin typeface="Arial" pitchFamily="34"/>
                <a:ea typeface="DejaVu LGC Sans" pitchFamily="2"/>
                <a:cs typeface="DejaVu LGC Sans" pitchFamily="2"/>
              </a:rPr>
              <a:t>Clustering - Recent </a:t>
            </a:r>
            <a:r>
              <a:rPr lang="en-US" sz="2500" baseline="30000" dirty="0">
                <a:solidFill>
                  <a:srgbClr val="FFFFFF"/>
                </a:solidFill>
                <a:latin typeface="Arial" pitchFamily="34"/>
                <a:ea typeface="DejaVu LGC Sans" pitchFamily="2"/>
                <a:cs typeface="DejaVu LGC Sans" pitchFamily="2"/>
              </a:rPr>
              <a:t>20</a:t>
            </a:r>
            <a:r>
              <a:rPr lang="en-US" sz="2500" dirty="0">
                <a:solidFill>
                  <a:srgbClr val="FFFFFF"/>
                </a:solidFill>
                <a:latin typeface="Arial" pitchFamily="34"/>
                <a:ea typeface="DejaVu LGC Sans" pitchFamily="2"/>
                <a:cs typeface="DejaVu LGC Sans" pitchFamily="2"/>
              </a:rPr>
              <a:t>Ne results from </a:t>
            </a:r>
            <a:r>
              <a:rPr lang="en-US" sz="2500" dirty="0" err="1" smtClean="0">
                <a:solidFill>
                  <a:srgbClr val="FFFFFF"/>
                </a:solidFill>
                <a:latin typeface="Arial" pitchFamily="34"/>
                <a:ea typeface="DejaVu LGC Sans" pitchFamily="2"/>
                <a:cs typeface="DejaVu LGC Sans" pitchFamily="2"/>
              </a:rPr>
              <a:t>iThemba</a:t>
            </a:r>
            <a:r>
              <a:rPr lang="en-US" sz="2500" dirty="0" smtClean="0">
                <a:solidFill>
                  <a:srgbClr val="FFFFFF"/>
                </a:solidFill>
                <a:latin typeface="Arial" pitchFamily="34"/>
                <a:ea typeface="DejaVu LGC Sans" pitchFamily="2"/>
                <a:cs typeface="DejaVu LGC Sans" pitchFamily="2"/>
              </a:rPr>
              <a:t> LABS</a:t>
            </a:r>
            <a:endParaRPr lang="en-US" sz="2500" dirty="0">
              <a:solidFill>
                <a:srgbClr val="FFFFFF"/>
              </a:solidFill>
              <a:latin typeface="Arial" pitchFamily="34"/>
              <a:ea typeface="DejaVu LGC Sans" pitchFamily="2"/>
              <a:cs typeface="DejaVu LGC Sans" pitchFamily="2"/>
            </a:endParaRPr>
          </a:p>
        </p:txBody>
      </p:sp>
      <p:pic>
        <p:nvPicPr>
          <p:cNvPr id="7" name="Picture 6"/>
          <p:cNvPicPr>
            <a:picLocks noChangeAspect="1"/>
          </p:cNvPicPr>
          <p:nvPr/>
        </p:nvPicPr>
        <p:blipFill>
          <a:blip r:embed="rId3" cstate="print">
            <a:lum/>
            <a:alphaModFix/>
          </a:blip>
          <a:srcRect/>
          <a:stretch>
            <a:fillRect/>
          </a:stretch>
        </p:blipFill>
        <p:spPr>
          <a:xfrm>
            <a:off x="4652232" y="1157743"/>
            <a:ext cx="4491771" cy="4935554"/>
          </a:xfrm>
          <a:prstGeom prst="rect">
            <a:avLst/>
          </a:prstGeom>
          <a:noFill/>
          <a:ln>
            <a:noFill/>
          </a:ln>
        </p:spPr>
      </p:pic>
      <p:pic>
        <p:nvPicPr>
          <p:cNvPr id="8" name="Picture 7"/>
          <p:cNvPicPr>
            <a:picLocks noChangeAspect="1"/>
          </p:cNvPicPr>
          <p:nvPr/>
        </p:nvPicPr>
        <p:blipFill>
          <a:blip r:embed="rId4" cstate="print">
            <a:lum/>
            <a:alphaModFix/>
          </a:blip>
          <a:srcRect/>
          <a:stretch>
            <a:fillRect/>
          </a:stretch>
        </p:blipFill>
        <p:spPr>
          <a:xfrm>
            <a:off x="-135852" y="2924944"/>
            <a:ext cx="4898268" cy="2830516"/>
          </a:xfrm>
          <a:prstGeom prst="rect">
            <a:avLst/>
          </a:prstGeom>
          <a:noFill/>
          <a:ln>
            <a:noFill/>
          </a:ln>
        </p:spPr>
      </p:pic>
      <p:sp>
        <p:nvSpPr>
          <p:cNvPr id="9" name="TextBox 8"/>
          <p:cNvSpPr txBox="1"/>
          <p:nvPr/>
        </p:nvSpPr>
        <p:spPr>
          <a:xfrm>
            <a:off x="5282300" y="930115"/>
            <a:ext cx="3745215" cy="314502"/>
          </a:xfrm>
          <a:prstGeom prst="rect">
            <a:avLst/>
          </a:prstGeom>
          <a:solidFill>
            <a:srgbClr val="0033CC"/>
          </a:solidFill>
          <a:ln>
            <a:noFill/>
          </a:ln>
        </p:spPr>
        <p:txBody>
          <a:bodyPr vert="horz" wrap="none" lIns="81571" tIns="40786" rIns="81571" bIns="40786" compatLnSpc="0"/>
          <a:lstStyle/>
          <a:p>
            <a:pPr hangingPunct="0"/>
            <a:r>
              <a:rPr lang="en-US" sz="1600">
                <a:solidFill>
                  <a:srgbClr val="FFFFFF"/>
                </a:solidFill>
                <a:latin typeface="Liberation Sans" pitchFamily="32"/>
                <a:ea typeface="Liberation Sans" pitchFamily="32"/>
                <a:cs typeface="Liberation Sans" pitchFamily="32"/>
              </a:rPr>
              <a:t>Physical Review C 91 (2015) 034317</a:t>
            </a:r>
          </a:p>
        </p:txBody>
      </p:sp>
      <p:sp>
        <p:nvSpPr>
          <p:cNvPr id="10" name="TextBox 9"/>
          <p:cNvSpPr txBox="1"/>
          <p:nvPr/>
        </p:nvSpPr>
        <p:spPr>
          <a:xfrm>
            <a:off x="11764" y="1179304"/>
            <a:ext cx="4976639" cy="2015686"/>
          </a:xfrm>
          <a:prstGeom prst="rect">
            <a:avLst/>
          </a:prstGeom>
          <a:noFill/>
          <a:ln>
            <a:noFill/>
          </a:ln>
        </p:spPr>
        <p:txBody>
          <a:bodyPr vert="horz" wrap="none" lIns="81571" tIns="40786" rIns="81571" bIns="40786" compatLnSpc="0"/>
          <a:lstStyle/>
          <a:p>
            <a:pPr hangingPunct="0">
              <a:buSzPct val="45000"/>
              <a:buFont typeface="StarSymbol"/>
              <a:buChar char="●"/>
            </a:pPr>
            <a:r>
              <a:rPr lang="en-US" sz="1600" baseline="30000" dirty="0">
                <a:solidFill>
                  <a:srgbClr val="000000"/>
                </a:solidFill>
                <a:latin typeface="Liberation Sans" pitchFamily="34"/>
                <a:ea typeface="DejaVu LGC Sans" pitchFamily="2"/>
                <a:cs typeface="DejaVu LGC Sans" pitchFamily="2"/>
              </a:rPr>
              <a:t>  22</a:t>
            </a:r>
            <a:r>
              <a:rPr lang="en-US" sz="1600" dirty="0">
                <a:solidFill>
                  <a:srgbClr val="000000"/>
                </a:solidFill>
                <a:latin typeface="Liberation Sans" pitchFamily="34"/>
                <a:ea typeface="DejaVu LGC Sans" pitchFamily="2"/>
                <a:cs typeface="DejaVu LGC Sans" pitchFamily="2"/>
              </a:rPr>
              <a:t>Ne(</a:t>
            </a:r>
            <a:r>
              <a:rPr lang="en-US" sz="1600" dirty="0" err="1">
                <a:solidFill>
                  <a:srgbClr val="000000"/>
                </a:solidFill>
                <a:latin typeface="Liberation Sans" pitchFamily="34"/>
                <a:ea typeface="DejaVu LGC Sans" pitchFamily="2"/>
                <a:cs typeface="DejaVu LGC Sans" pitchFamily="2"/>
              </a:rPr>
              <a:t>p,t</a:t>
            </a:r>
            <a:r>
              <a:rPr lang="en-US" sz="1600" dirty="0">
                <a:solidFill>
                  <a:srgbClr val="000000"/>
                </a:solidFill>
                <a:latin typeface="Liberation Sans" pitchFamily="34"/>
                <a:ea typeface="DejaVu LGC Sans" pitchFamily="2"/>
                <a:cs typeface="DejaVu LGC Sans" pitchFamily="2"/>
              </a:rPr>
              <a:t>)</a:t>
            </a:r>
            <a:r>
              <a:rPr lang="en-US" sz="1600" baseline="30000" dirty="0">
                <a:solidFill>
                  <a:srgbClr val="000000"/>
                </a:solidFill>
                <a:latin typeface="Liberation Sans" pitchFamily="34"/>
                <a:ea typeface="DejaVu LGC Sans" pitchFamily="2"/>
                <a:cs typeface="DejaVu LGC Sans" pitchFamily="2"/>
              </a:rPr>
              <a:t>20</a:t>
            </a:r>
            <a:r>
              <a:rPr lang="en-US" sz="1600" dirty="0">
                <a:solidFill>
                  <a:srgbClr val="000000"/>
                </a:solidFill>
                <a:latin typeface="Liberation Sans" pitchFamily="34"/>
                <a:ea typeface="DejaVu LGC Sans" pitchFamily="2"/>
                <a:cs typeface="DejaVu LGC Sans" pitchFamily="2"/>
              </a:rPr>
              <a:t>Ne at 60 MeV</a:t>
            </a:r>
          </a:p>
          <a:p>
            <a:pPr hangingPunct="0">
              <a:buSzPct val="45000"/>
              <a:buFont typeface="StarSymbol"/>
              <a:buChar char="●"/>
            </a:pPr>
            <a:r>
              <a:rPr lang="en-US" sz="1600" dirty="0">
                <a:solidFill>
                  <a:srgbClr val="000000"/>
                </a:solidFill>
                <a:latin typeface="Liberation Sans" pitchFamily="34"/>
                <a:ea typeface="DejaVu LGC Sans" pitchFamily="2"/>
                <a:cs typeface="DejaVu LGC Sans" pitchFamily="2"/>
              </a:rPr>
              <a:t> 0</a:t>
            </a:r>
            <a:r>
              <a:rPr lang="en-US" altLang="zh-CN" sz="1600" dirty="0">
                <a:solidFill>
                  <a:srgbClr val="000000"/>
                </a:solidFill>
                <a:latin typeface="Liberation Sans" pitchFamily="32"/>
                <a:ea typeface="Liberation Sans" pitchFamily="32"/>
                <a:cs typeface="Liberation Sans" pitchFamily="32"/>
              </a:rPr>
              <a:t>°</a:t>
            </a:r>
            <a:r>
              <a:rPr lang="en-US" sz="1600" dirty="0">
                <a:solidFill>
                  <a:srgbClr val="000000"/>
                </a:solidFill>
                <a:latin typeface="Liberation Sans" pitchFamily="34"/>
                <a:ea typeface="DejaVu LGC Sans" pitchFamily="2"/>
                <a:cs typeface="DejaVu LGC Sans" pitchFamily="2"/>
              </a:rPr>
              <a:t>, 7</a:t>
            </a:r>
            <a:r>
              <a:rPr lang="en-US" altLang="zh-CN" sz="1600" dirty="0">
                <a:solidFill>
                  <a:srgbClr val="000000"/>
                </a:solidFill>
                <a:latin typeface="Liberation Sans" pitchFamily="32"/>
                <a:ea typeface="Liberation Sans" pitchFamily="32"/>
                <a:cs typeface="Liberation Sans" pitchFamily="32"/>
              </a:rPr>
              <a:t>°,</a:t>
            </a:r>
            <a:r>
              <a:rPr lang="en-US" sz="1600" dirty="0">
                <a:solidFill>
                  <a:srgbClr val="000000"/>
                </a:solidFill>
                <a:latin typeface="Liberation Sans" pitchFamily="34"/>
                <a:ea typeface="Liberation Sans" pitchFamily="32"/>
                <a:cs typeface="Liberation Sans" pitchFamily="32"/>
              </a:rPr>
              <a:t>16</a:t>
            </a:r>
            <a:r>
              <a:rPr lang="en-US" altLang="zh-CN" sz="1600" dirty="0">
                <a:solidFill>
                  <a:srgbClr val="000000"/>
                </a:solidFill>
                <a:latin typeface="Liberation Sans" pitchFamily="32"/>
                <a:ea typeface="Liberation Sans" pitchFamily="32"/>
                <a:cs typeface="Liberation Sans" pitchFamily="32"/>
              </a:rPr>
              <a:t>°,</a:t>
            </a:r>
            <a:r>
              <a:rPr lang="en-US" sz="1600" dirty="0">
                <a:solidFill>
                  <a:srgbClr val="000000"/>
                </a:solidFill>
                <a:latin typeface="Liberation Sans" pitchFamily="34"/>
                <a:ea typeface="Liberation Sans" pitchFamily="32"/>
                <a:cs typeface="Liberation Sans" pitchFamily="32"/>
              </a:rPr>
              <a:t>27</a:t>
            </a:r>
            <a:r>
              <a:rPr lang="en-US" altLang="zh-CN" sz="1600" dirty="0">
                <a:solidFill>
                  <a:srgbClr val="000000"/>
                </a:solidFill>
                <a:latin typeface="Liberation Sans" pitchFamily="32"/>
                <a:ea typeface="Liberation Sans" pitchFamily="32"/>
                <a:cs typeface="Liberation Sans" pitchFamily="32"/>
              </a:rPr>
              <a:t>°, gas target</a:t>
            </a:r>
          </a:p>
          <a:p>
            <a:pPr hangingPunct="0">
              <a:buSzPct val="45000"/>
              <a:buFont typeface="StarSymbol"/>
              <a:buChar char="●"/>
            </a:pPr>
            <a:r>
              <a:rPr lang="en-US" sz="1600" dirty="0">
                <a:solidFill>
                  <a:srgbClr val="000000"/>
                </a:solidFill>
                <a:latin typeface="Liberation Sans" pitchFamily="32"/>
                <a:ea typeface="Liberation Sans" pitchFamily="32"/>
                <a:cs typeface="Liberation Sans" pitchFamily="32"/>
              </a:rPr>
              <a:t> </a:t>
            </a:r>
            <a:r>
              <a:rPr lang="en-US" sz="1600" dirty="0" smtClean="0">
                <a:solidFill>
                  <a:srgbClr val="000000"/>
                </a:solidFill>
                <a:latin typeface="Liberation Sans" pitchFamily="32"/>
                <a:ea typeface="Liberation Sans" pitchFamily="32"/>
                <a:cs typeface="Liberation Sans" pitchFamily="32"/>
              </a:rPr>
              <a:t>Discovered </a:t>
            </a:r>
            <a:r>
              <a:rPr lang="en-US" sz="1600" dirty="0">
                <a:solidFill>
                  <a:srgbClr val="000000"/>
                </a:solidFill>
                <a:latin typeface="Liberation Sans" pitchFamily="32"/>
                <a:ea typeface="Liberation Sans" pitchFamily="32"/>
                <a:cs typeface="Liberation Sans" pitchFamily="32"/>
              </a:rPr>
              <a:t>6 new, narrow, states in E</a:t>
            </a:r>
            <a:r>
              <a:rPr lang="en-US" sz="1600" baseline="-25000" dirty="0">
                <a:solidFill>
                  <a:srgbClr val="000000"/>
                </a:solidFill>
                <a:latin typeface="Liberation Sans" pitchFamily="32"/>
                <a:ea typeface="Liberation Sans" pitchFamily="32"/>
                <a:cs typeface="Liberation Sans" pitchFamily="32"/>
              </a:rPr>
              <a:t>x</a:t>
            </a:r>
            <a:r>
              <a:rPr lang="en-US" sz="1600" dirty="0">
                <a:solidFill>
                  <a:srgbClr val="000000"/>
                </a:solidFill>
                <a:latin typeface="Liberation Sans" pitchFamily="32"/>
                <a:ea typeface="Liberation Sans" pitchFamily="32"/>
                <a:cs typeface="Liberation Sans" pitchFamily="32"/>
              </a:rPr>
              <a:t>=17-23 MeV</a:t>
            </a:r>
          </a:p>
          <a:p>
            <a:pPr hangingPunct="0">
              <a:buSzPct val="45000"/>
              <a:buFont typeface="StarSymbol"/>
              <a:buChar char="●"/>
            </a:pPr>
            <a:r>
              <a:rPr lang="en-US" sz="1600" dirty="0">
                <a:solidFill>
                  <a:srgbClr val="000000"/>
                </a:solidFill>
                <a:latin typeface="Liberation Sans" pitchFamily="32"/>
                <a:ea typeface="Liberation Sans" pitchFamily="32"/>
                <a:cs typeface="Liberation Sans" pitchFamily="32"/>
              </a:rPr>
              <a:t> 17.67, 18.84, 20.59, 21.16, 21.80, 22.5 MeV</a:t>
            </a:r>
          </a:p>
          <a:p>
            <a:pPr hangingPunct="0">
              <a:buSzPct val="45000"/>
              <a:buFont typeface="StarSymbol"/>
              <a:buChar char="●"/>
            </a:pPr>
            <a:r>
              <a:rPr lang="en-US" sz="1600" dirty="0">
                <a:solidFill>
                  <a:srgbClr val="000000"/>
                </a:solidFill>
                <a:latin typeface="Liberation Sans" pitchFamily="32"/>
                <a:ea typeface="Liberation Sans" pitchFamily="32"/>
                <a:cs typeface="Liberation Sans" pitchFamily="32"/>
              </a:rPr>
              <a:t> Low spin values: J=0-2</a:t>
            </a:r>
          </a:p>
          <a:p>
            <a:pPr hangingPunct="0">
              <a:buSzPct val="45000"/>
              <a:buFont typeface="StarSymbol"/>
              <a:buChar char="●"/>
            </a:pPr>
            <a:r>
              <a:rPr lang="en-US" sz="1600" dirty="0">
                <a:solidFill>
                  <a:srgbClr val="000000"/>
                </a:solidFill>
                <a:latin typeface="Liberation Sans" pitchFamily="32"/>
                <a:ea typeface="Liberation Sans" pitchFamily="32"/>
                <a:cs typeface="Liberation Sans" pitchFamily="32"/>
              </a:rPr>
              <a:t> Only state at 22.5 MeV could not be interpreted </a:t>
            </a:r>
          </a:p>
          <a:p>
            <a:pPr hangingPunct="0">
              <a:buSzPct val="45000"/>
            </a:pPr>
            <a:r>
              <a:rPr lang="en-US" sz="1600" dirty="0">
                <a:solidFill>
                  <a:srgbClr val="000000"/>
                </a:solidFill>
                <a:latin typeface="Liberation Sans" pitchFamily="32"/>
                <a:ea typeface="Liberation Sans" pitchFamily="32"/>
                <a:cs typeface="Liberation Sans" pitchFamily="32"/>
              </a:rPr>
              <a:t>by shell-model calculations</a:t>
            </a:r>
          </a:p>
          <a:p>
            <a:pPr hangingPunct="0"/>
            <a:endParaRPr lang="en-US" sz="1600" dirty="0">
              <a:solidFill>
                <a:srgbClr val="000000"/>
              </a:solidFill>
              <a:latin typeface="Liberation Sans" pitchFamily="32"/>
              <a:ea typeface="Liberation Sans" pitchFamily="32"/>
              <a:cs typeface="Liberation Sans" pitchFamily="32"/>
            </a:endParaRPr>
          </a:p>
        </p:txBody>
      </p:sp>
    </p:spTree>
    <p:extLst>
      <p:ext uri="{BB962C8B-B14F-4D97-AF65-F5344CB8AC3E}">
        <p14:creationId xmlns:p14="http://schemas.microsoft.com/office/powerpoint/2010/main" xmlns="" val="39908246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0" y="260648"/>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70C0"/>
            </a:solidFill>
            <a:prstDash val="solid"/>
            <a:round/>
          </a:ln>
        </p:spPr>
        <p:txBody>
          <a:bodyPr vert="horz" wrap="none" lIns="81571" tIns="42418" rIns="81571" bIns="42418" anchor="ctr" anchorCtr="0" compatLnSpc="0"/>
          <a:lstStyle/>
          <a:p>
            <a:pPr hangingPunct="0"/>
            <a:endParaRPr lang="en-US" sz="1600">
              <a:latin typeface="Liberation Serif" pitchFamily="18"/>
              <a:ea typeface="DejaVu LGC Sans" pitchFamily="2"/>
              <a:cs typeface="DejaVu LGC Sans" pitchFamily="2"/>
            </a:endParaRPr>
          </a:p>
        </p:txBody>
      </p:sp>
      <p:sp>
        <p:nvSpPr>
          <p:cNvPr id="2" name="Titel 1"/>
          <p:cNvSpPr>
            <a:spLocks noGrp="1"/>
          </p:cNvSpPr>
          <p:nvPr>
            <p:ph type="title"/>
          </p:nvPr>
        </p:nvSpPr>
        <p:spPr>
          <a:xfrm>
            <a:off x="0" y="692696"/>
            <a:ext cx="8229600" cy="1143000"/>
          </a:xfrm>
        </p:spPr>
        <p:txBody>
          <a:bodyPr>
            <a:normAutofit/>
          </a:bodyPr>
          <a:lstStyle/>
          <a:p>
            <a:pPr algn="l"/>
            <a:r>
              <a:rPr lang="de-DE" sz="2400" dirty="0" smtClean="0"/>
              <a:t>ISGMR Data -- Spin Dependence of </a:t>
            </a:r>
            <a:r>
              <a:rPr lang="de-DE" sz="2400" dirty="0"/>
              <a:t>L</a:t>
            </a:r>
            <a:r>
              <a:rPr lang="de-DE" sz="2400" dirty="0" smtClean="0"/>
              <a:t>evel </a:t>
            </a:r>
            <a:r>
              <a:rPr lang="de-DE" sz="2400" dirty="0"/>
              <a:t>D</a:t>
            </a:r>
            <a:r>
              <a:rPr lang="de-DE" sz="2400" dirty="0" smtClean="0"/>
              <a:t>ensities</a:t>
            </a:r>
            <a:endParaRPr lang="de-DE" sz="2400" dirty="0"/>
          </a:p>
        </p:txBody>
      </p:sp>
      <p:sp>
        <p:nvSpPr>
          <p:cNvPr id="4" name="Foliennummernplatzhalter 3"/>
          <p:cNvSpPr>
            <a:spLocks noGrp="1"/>
          </p:cNvSpPr>
          <p:nvPr>
            <p:ph type="sldNum" sz="quarter" idx="10"/>
          </p:nvPr>
        </p:nvSpPr>
        <p:spPr/>
        <p:txBody>
          <a:bodyPr/>
          <a:lstStyle/>
          <a:p>
            <a:pPr>
              <a:defRPr/>
            </a:pPr>
            <a:fld id="{04B73163-ECEA-4277-AF32-3DF81E11B57F}" type="slidenum">
              <a:rPr lang="de-DE" smtClean="0"/>
              <a:pPr>
                <a:defRPr/>
              </a:pPr>
              <a:t>8</a:t>
            </a:fld>
            <a:endParaRPr lang="de-DE" dirty="0"/>
          </a:p>
        </p:txBody>
      </p:sp>
      <p:sp>
        <p:nvSpPr>
          <p:cNvPr id="7" name="Rechteck 6"/>
          <p:cNvSpPr/>
          <p:nvPr/>
        </p:nvSpPr>
        <p:spPr>
          <a:xfrm>
            <a:off x="729304" y="1897200"/>
            <a:ext cx="280831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9632" y="1628800"/>
            <a:ext cx="6192688" cy="4195299"/>
          </a:xfrm>
          <a:prstGeom prst="rect">
            <a:avLst/>
          </a:prstGeom>
        </p:spPr>
      </p:pic>
      <p:sp>
        <p:nvSpPr>
          <p:cNvPr id="13" name="TextBox 12"/>
          <p:cNvSpPr txBox="1"/>
          <p:nvPr/>
        </p:nvSpPr>
        <p:spPr>
          <a:xfrm>
            <a:off x="179512" y="332656"/>
            <a:ext cx="6048672" cy="461665"/>
          </a:xfrm>
          <a:prstGeom prst="rect">
            <a:avLst/>
          </a:prstGeom>
          <a:noFill/>
        </p:spPr>
        <p:txBody>
          <a:bodyPr wrap="square" rtlCol="0">
            <a:spAutoFit/>
          </a:bodyPr>
          <a:lstStyle/>
          <a:p>
            <a:r>
              <a:rPr lang="en-ZA" sz="2400" dirty="0" smtClean="0">
                <a:solidFill>
                  <a:schemeClr val="bg1"/>
                </a:solidFill>
                <a:latin typeface="Arial" pitchFamily="34" charset="0"/>
                <a:cs typeface="Arial" pitchFamily="34" charset="0"/>
              </a:rPr>
              <a:t>Do as well or better than RCNP at (</a:t>
            </a:r>
            <a:r>
              <a:rPr lang="el-GR" sz="2400" dirty="0" smtClean="0">
                <a:solidFill>
                  <a:schemeClr val="bg1"/>
                </a:solidFill>
                <a:latin typeface="Arial" pitchFamily="34" charset="0"/>
                <a:cs typeface="Arial" pitchFamily="34" charset="0"/>
              </a:rPr>
              <a:t>α</a:t>
            </a:r>
            <a:r>
              <a:rPr lang="en-ZA" sz="2400" dirty="0" smtClean="0">
                <a:solidFill>
                  <a:schemeClr val="bg1"/>
                </a:solidFill>
                <a:latin typeface="Arial" pitchFamily="34" charset="0"/>
                <a:cs typeface="Arial" pitchFamily="34" charset="0"/>
              </a:rPr>
              <a:t>,</a:t>
            </a:r>
            <a:r>
              <a:rPr lang="el-GR" sz="2400" dirty="0" smtClean="0">
                <a:solidFill>
                  <a:schemeClr val="bg1"/>
                </a:solidFill>
                <a:latin typeface="Arial" pitchFamily="34" charset="0"/>
                <a:cs typeface="Arial" pitchFamily="34" charset="0"/>
              </a:rPr>
              <a:t>αʹ</a:t>
            </a:r>
            <a:r>
              <a:rPr lang="en-ZA" sz="2400" dirty="0" smtClean="0">
                <a:solidFill>
                  <a:schemeClr val="bg1"/>
                </a:solidFill>
                <a:latin typeface="Arial" pitchFamily="34" charset="0"/>
                <a:cs typeface="Arial" pitchFamily="34" charset="0"/>
              </a:rPr>
              <a:t>)</a:t>
            </a:r>
            <a:endParaRPr lang="en-ZA" sz="2400" dirty="0">
              <a:solidFill>
                <a:schemeClr val="bg1"/>
              </a:solidFill>
              <a:latin typeface="Arial" pitchFamily="34" charset="0"/>
              <a:cs typeface="Arial" pitchFamily="34" charset="0"/>
            </a:endParaRPr>
          </a:p>
        </p:txBody>
      </p:sp>
      <p:sp>
        <p:nvSpPr>
          <p:cNvPr id="15" name="TextBox 14"/>
          <p:cNvSpPr txBox="1"/>
          <p:nvPr/>
        </p:nvSpPr>
        <p:spPr>
          <a:xfrm rot="5400000">
            <a:off x="5996191" y="3516977"/>
            <a:ext cx="3168352" cy="400110"/>
          </a:xfrm>
          <a:prstGeom prst="rect">
            <a:avLst/>
          </a:prstGeom>
          <a:noFill/>
        </p:spPr>
        <p:txBody>
          <a:bodyPr wrap="square" rtlCol="0">
            <a:spAutoFit/>
          </a:bodyPr>
          <a:lstStyle/>
          <a:p>
            <a:pPr algn="ctr"/>
            <a:r>
              <a:rPr lang="en-ZA" sz="2000" dirty="0" smtClean="0"/>
              <a:t>Being Analyzed – 75 </a:t>
            </a:r>
            <a:r>
              <a:rPr lang="en-ZA" sz="2000" smtClean="0"/>
              <a:t>keV</a:t>
            </a:r>
            <a:endParaRPr lang="en-ZA" sz="2000" dirty="0"/>
          </a:p>
        </p:txBody>
      </p:sp>
    </p:spTree>
    <p:extLst>
      <p:ext uri="{BB962C8B-B14F-4D97-AF65-F5344CB8AC3E}">
        <p14:creationId xmlns:p14="http://schemas.microsoft.com/office/powerpoint/2010/main" xmlns="" val="3455352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152" y="3244627"/>
            <a:ext cx="4560287" cy="3184208"/>
            <a:chOff x="133560" y="3576600"/>
            <a:chExt cx="5027400" cy="3510000"/>
          </a:xfrm>
        </p:grpSpPr>
        <p:grpSp>
          <p:nvGrpSpPr>
            <p:cNvPr id="3" name="Group 2"/>
            <p:cNvGrpSpPr/>
            <p:nvPr/>
          </p:nvGrpSpPr>
          <p:grpSpPr>
            <a:xfrm>
              <a:off x="133560" y="3576600"/>
              <a:ext cx="5027400" cy="3510000"/>
              <a:chOff x="133560" y="3576600"/>
              <a:chExt cx="5027400" cy="3510000"/>
            </a:xfrm>
          </p:grpSpPr>
          <p:pic>
            <p:nvPicPr>
              <p:cNvPr id="4" name="Picture 3"/>
              <p:cNvPicPr>
                <a:picLocks noChangeAspect="1"/>
              </p:cNvPicPr>
              <p:nvPr/>
            </p:nvPicPr>
            <p:blipFill>
              <a:blip r:embed="rId3" cstate="print">
                <a:lum/>
                <a:alphaModFix/>
              </a:blip>
              <a:srcRect/>
              <a:stretch>
                <a:fillRect/>
              </a:stretch>
            </p:blipFill>
            <p:spPr>
              <a:xfrm>
                <a:off x="1103760" y="3576600"/>
                <a:ext cx="3600000" cy="3510000"/>
              </a:xfrm>
              <a:prstGeom prst="rect">
                <a:avLst/>
              </a:prstGeom>
              <a:noFill/>
              <a:ln>
                <a:noFill/>
              </a:ln>
            </p:spPr>
          </p:pic>
          <p:sp>
            <p:nvSpPr>
              <p:cNvPr id="5" name="Straight Connector 4"/>
              <p:cNvSpPr/>
              <p:nvPr/>
            </p:nvSpPr>
            <p:spPr>
              <a:xfrm flipH="1">
                <a:off x="133560" y="5613480"/>
                <a:ext cx="1817640" cy="320399"/>
              </a:xfrm>
              <a:prstGeom prst="line">
                <a:avLst/>
              </a:prstGeom>
              <a:noFill/>
              <a:ln w="36000">
                <a:solidFill>
                  <a:srgbClr val="000000"/>
                </a:solidFill>
                <a:prstDash val="solid"/>
                <a:tailEnd type="arrow"/>
              </a:ln>
            </p:spPr>
            <p:txBody>
              <a:bodyPr vert="horz" wrap="none" lIns="108000" tIns="63000" rIns="108000" bIns="63000" anchor="ctr" anchorCtr="1" compatLnSpc="0"/>
              <a:lstStyle/>
              <a:p>
                <a:pPr hangingPunct="0"/>
                <a:endParaRPr lang="en-US" sz="1600">
                  <a:latin typeface="Liberation Serif" pitchFamily="18"/>
                  <a:ea typeface="DejaVu LGC Sans" pitchFamily="2"/>
                  <a:cs typeface="DejaVu LGC Sans" pitchFamily="2"/>
                </a:endParaRPr>
              </a:p>
            </p:txBody>
          </p:sp>
          <p:sp>
            <p:nvSpPr>
              <p:cNvPr id="6" name="Straight Connector 5"/>
              <p:cNvSpPr/>
              <p:nvPr/>
            </p:nvSpPr>
            <p:spPr>
              <a:xfrm flipH="1">
                <a:off x="4580280" y="5029200"/>
                <a:ext cx="580680" cy="100440"/>
              </a:xfrm>
              <a:prstGeom prst="line">
                <a:avLst/>
              </a:prstGeom>
              <a:noFill/>
              <a:ln w="36000">
                <a:solidFill>
                  <a:srgbClr val="000000"/>
                </a:solidFill>
                <a:prstDash val="solid"/>
              </a:ln>
            </p:spPr>
            <p:txBody>
              <a:bodyPr vert="horz" wrap="none" lIns="108000" tIns="63000" rIns="108000" bIns="63000" anchor="ctr" anchorCtr="1" compatLnSpc="0"/>
              <a:lstStyle/>
              <a:p>
                <a:pPr hangingPunct="0"/>
                <a:endParaRPr lang="en-US" sz="1600">
                  <a:latin typeface="Liberation Serif" pitchFamily="18"/>
                  <a:ea typeface="DejaVu LGC Sans" pitchFamily="2"/>
                  <a:cs typeface="DejaVu LGC Sans" pitchFamily="2"/>
                </a:endParaRPr>
              </a:p>
            </p:txBody>
          </p:sp>
          <p:sp>
            <p:nvSpPr>
              <p:cNvPr id="7" name="Straight Connector 6"/>
              <p:cNvSpPr/>
              <p:nvPr/>
            </p:nvSpPr>
            <p:spPr>
              <a:xfrm flipH="1">
                <a:off x="2172960" y="5228640"/>
                <a:ext cx="1970640" cy="347760"/>
              </a:xfrm>
              <a:prstGeom prst="line">
                <a:avLst/>
              </a:prstGeom>
              <a:noFill/>
              <a:ln w="36000">
                <a:solidFill>
                  <a:srgbClr val="000000"/>
                </a:solidFill>
                <a:prstDash val="solid"/>
              </a:ln>
            </p:spPr>
            <p:txBody>
              <a:bodyPr vert="horz" wrap="none" lIns="108000" tIns="63000" rIns="108000" bIns="63000" anchor="ctr" anchorCtr="1" compatLnSpc="0"/>
              <a:lstStyle/>
              <a:p>
                <a:pPr hangingPunct="0"/>
                <a:endParaRPr lang="en-US" sz="1600">
                  <a:latin typeface="Liberation Serif" pitchFamily="18"/>
                  <a:ea typeface="DejaVu LGC Sans" pitchFamily="2"/>
                  <a:cs typeface="DejaVu LGC Sans" pitchFamily="2"/>
                </a:endParaRPr>
              </a:p>
            </p:txBody>
          </p:sp>
        </p:grpSp>
        <p:sp>
          <p:nvSpPr>
            <p:cNvPr id="8" name="Freeform 7"/>
            <p:cNvSpPr/>
            <p:nvPr/>
          </p:nvSpPr>
          <p:spPr>
            <a:xfrm>
              <a:off x="3346560" y="5225400"/>
              <a:ext cx="216000" cy="25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3333"/>
            </a:solidFill>
            <a:ln>
              <a:noFill/>
              <a:prstDash val="solid"/>
            </a:ln>
          </p:spPr>
          <p:txBody>
            <a:bodyPr vert="horz" wrap="none" lIns="90000" tIns="45000" rIns="90000" bIns="45000" anchor="ctr" anchorCtr="0" compatLnSpc="0"/>
            <a:lstStyle/>
            <a:p>
              <a:pPr hangingPunct="0"/>
              <a:endParaRPr lang="en-US" sz="1600">
                <a:latin typeface="Liberation Serif" pitchFamily="18"/>
                <a:ea typeface="DejaVu LGC Sans" pitchFamily="2"/>
                <a:cs typeface="DejaVu LGC Sans" pitchFamily="2"/>
              </a:endParaRPr>
            </a:p>
          </p:txBody>
        </p:sp>
        <p:sp>
          <p:nvSpPr>
            <p:cNvPr id="9" name="TextBox 8"/>
            <p:cNvSpPr txBox="1"/>
            <p:nvPr/>
          </p:nvSpPr>
          <p:spPr>
            <a:xfrm>
              <a:off x="2345760" y="5088960"/>
              <a:ext cx="914400" cy="374040"/>
            </a:xfrm>
            <a:prstGeom prst="rect">
              <a:avLst/>
            </a:prstGeom>
            <a:noFill/>
            <a:ln>
              <a:noFill/>
            </a:ln>
          </p:spPr>
          <p:txBody>
            <a:bodyPr vert="horz" wrap="none" lIns="90000" tIns="45000" rIns="90000" bIns="45000" compatLnSpc="0"/>
            <a:lstStyle/>
            <a:p>
              <a:pPr hangingPunct="0"/>
              <a:r>
                <a:rPr lang="en-US">
                  <a:solidFill>
                    <a:srgbClr val="000000"/>
                  </a:solidFill>
                  <a:latin typeface="Liberation Sans" pitchFamily="32"/>
                  <a:ea typeface="Liberation Sans" pitchFamily="32"/>
                  <a:cs typeface="Liberation Sans" pitchFamily="32"/>
                </a:rPr>
                <a:t>target</a:t>
              </a:r>
            </a:p>
          </p:txBody>
        </p:sp>
        <p:sp>
          <p:nvSpPr>
            <p:cNvPr id="10" name="TextBox 9"/>
            <p:cNvSpPr txBox="1"/>
            <p:nvPr/>
          </p:nvSpPr>
          <p:spPr>
            <a:xfrm>
              <a:off x="254160" y="5920559"/>
              <a:ext cx="914400" cy="374040"/>
            </a:xfrm>
            <a:prstGeom prst="rect">
              <a:avLst/>
            </a:prstGeom>
            <a:noFill/>
            <a:ln>
              <a:noFill/>
            </a:ln>
          </p:spPr>
          <p:txBody>
            <a:bodyPr vert="horz" wrap="none" lIns="90000" tIns="45000" rIns="90000" bIns="45000" compatLnSpc="0"/>
            <a:lstStyle/>
            <a:p>
              <a:pPr hangingPunct="0"/>
              <a:r>
                <a:rPr lang="en-US">
                  <a:solidFill>
                    <a:srgbClr val="000000"/>
                  </a:solidFill>
                  <a:latin typeface="Liberation Sans" pitchFamily="32"/>
                  <a:ea typeface="Liberation Sans" pitchFamily="32"/>
                  <a:cs typeface="Liberation Sans" pitchFamily="32"/>
                </a:rPr>
                <a:t>beam</a:t>
              </a:r>
            </a:p>
          </p:txBody>
        </p:sp>
      </p:grpSp>
      <p:sp>
        <p:nvSpPr>
          <p:cNvPr id="11" name="Freeform 10"/>
          <p:cNvSpPr/>
          <p:nvPr/>
        </p:nvSpPr>
        <p:spPr>
          <a:xfrm>
            <a:off x="0" y="263881"/>
            <a:ext cx="7837881" cy="596018"/>
          </a:xfrm>
          <a:custGeom>
            <a:avLst>
              <a:gd name="f0" fmla="val 5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9360">
            <a:solidFill>
              <a:srgbClr val="000000"/>
            </a:solidFill>
            <a:prstDash val="solid"/>
            <a:round/>
          </a:ln>
        </p:spPr>
        <p:txBody>
          <a:bodyPr vert="horz" wrap="none" lIns="81571" tIns="42418" rIns="81571" bIns="42418" anchor="ctr" anchorCtr="0" compatLnSpc="0"/>
          <a:lstStyle/>
          <a:p>
            <a:pPr hangingPunct="0"/>
            <a:endParaRPr lang="en-US" sz="1600">
              <a:latin typeface="Liberation Serif" pitchFamily="18"/>
              <a:ea typeface="DejaVu LGC Sans" pitchFamily="2"/>
              <a:cs typeface="DejaVu LGC Sans" pitchFamily="2"/>
            </a:endParaRPr>
          </a:p>
        </p:txBody>
      </p:sp>
      <p:sp>
        <p:nvSpPr>
          <p:cNvPr id="12" name="Freeform 11"/>
          <p:cNvSpPr/>
          <p:nvPr/>
        </p:nvSpPr>
        <p:spPr>
          <a:xfrm>
            <a:off x="155439" y="299152"/>
            <a:ext cx="5279026" cy="4421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571" tIns="63300" rIns="81571" bIns="40786" anchor="t" anchorCtr="0" compatLnSpc="0"/>
          <a:lstStyle/>
          <a:p>
            <a:pPr hangingPunct="0">
              <a:lnSpc>
                <a:spcPct val="93000"/>
              </a:lnSpc>
            </a:pPr>
            <a:r>
              <a:rPr lang="en-US" sz="2500">
                <a:solidFill>
                  <a:srgbClr val="FFFFFF"/>
                </a:solidFill>
                <a:latin typeface="Arial" pitchFamily="34"/>
                <a:ea typeface="DejaVu LGC Sans" pitchFamily="2"/>
                <a:cs typeface="DejaVu LGC Sans" pitchFamily="2"/>
              </a:rPr>
              <a:t>Add a Coincidence DSSSD array: CAKE</a:t>
            </a:r>
          </a:p>
        </p:txBody>
      </p:sp>
      <p:pic>
        <p:nvPicPr>
          <p:cNvPr id="15" name="Picture 14"/>
          <p:cNvPicPr>
            <a:picLocks noChangeAspect="1"/>
          </p:cNvPicPr>
          <p:nvPr/>
        </p:nvPicPr>
        <p:blipFill>
          <a:blip r:embed="rId4" cstate="print">
            <a:lum/>
            <a:alphaModFix/>
          </a:blip>
          <a:srcRect/>
          <a:stretch>
            <a:fillRect/>
          </a:stretch>
        </p:blipFill>
        <p:spPr>
          <a:xfrm>
            <a:off x="5192169" y="906600"/>
            <a:ext cx="3428787" cy="2604519"/>
          </a:xfrm>
          <a:prstGeom prst="rect">
            <a:avLst/>
          </a:prstGeom>
          <a:noFill/>
          <a:ln>
            <a:noFill/>
          </a:ln>
        </p:spPr>
      </p:pic>
      <p:sp>
        <p:nvSpPr>
          <p:cNvPr id="16" name="TextBox 15"/>
          <p:cNvSpPr txBox="1"/>
          <p:nvPr/>
        </p:nvSpPr>
        <p:spPr>
          <a:xfrm>
            <a:off x="174713" y="1004579"/>
            <a:ext cx="4976639" cy="2522873"/>
          </a:xfrm>
          <a:prstGeom prst="rect">
            <a:avLst/>
          </a:prstGeom>
          <a:noFill/>
          <a:ln>
            <a:noFill/>
          </a:ln>
        </p:spPr>
        <p:txBody>
          <a:bodyPr vert="horz" wrap="none" lIns="81571" tIns="40786" rIns="81571" bIns="40786" compatLnSpc="0"/>
          <a:lstStyle/>
          <a:p>
            <a:pPr hangingPunct="0">
              <a:buSzPct val="45000"/>
              <a:buFont typeface="StarSymbol"/>
              <a:buChar char="●"/>
            </a:pPr>
            <a:r>
              <a:rPr lang="en-US" sz="1600" dirty="0">
                <a:solidFill>
                  <a:srgbClr val="000000"/>
                </a:solidFill>
                <a:latin typeface="Liberation Sans" pitchFamily="32"/>
                <a:ea typeface="Liberation Sans" pitchFamily="32"/>
                <a:cs typeface="Liberation Sans" pitchFamily="32"/>
              </a:rPr>
              <a:t> 4</a:t>
            </a:r>
            <a:r>
              <a:rPr lang="en-US" altLang="zh-CN" sz="1600" dirty="0">
                <a:solidFill>
                  <a:srgbClr val="000000"/>
                </a:solidFill>
                <a:latin typeface="OpenSymbol"/>
                <a:ea typeface="OpenSymbol"/>
                <a:cs typeface="OpenSymbol"/>
              </a:rPr>
              <a:t>×</a:t>
            </a:r>
            <a:r>
              <a:rPr lang="en-US" sz="1600" dirty="0">
                <a:solidFill>
                  <a:srgbClr val="000000"/>
                </a:solidFill>
                <a:latin typeface="Liberation Sans" pitchFamily="32"/>
                <a:ea typeface="Liberation Sans" pitchFamily="32"/>
                <a:cs typeface="Liberation Sans" pitchFamily="32"/>
              </a:rPr>
              <a:t> MMM-400 Double Sided Silicon Strip </a:t>
            </a:r>
          </a:p>
          <a:p>
            <a:pPr hangingPunct="0">
              <a:buSzPct val="45000"/>
            </a:pPr>
            <a:r>
              <a:rPr lang="en-US" sz="1600" dirty="0">
                <a:solidFill>
                  <a:srgbClr val="000000"/>
                </a:solidFill>
                <a:latin typeface="Liberation Sans" pitchFamily="32"/>
                <a:ea typeface="Liberation Sans" pitchFamily="32"/>
                <a:cs typeface="Liberation Sans" pitchFamily="32"/>
              </a:rPr>
              <a:t>Detectors (DSSSD)</a:t>
            </a:r>
          </a:p>
          <a:p>
            <a:pPr hangingPunct="0">
              <a:buSzPct val="45000"/>
              <a:buFont typeface="StarSymbol"/>
              <a:buChar char="●"/>
            </a:pPr>
            <a:r>
              <a:rPr lang="en-US" sz="1600" dirty="0">
                <a:solidFill>
                  <a:srgbClr val="000000"/>
                </a:solidFill>
                <a:latin typeface="Liberation Sans" pitchFamily="32"/>
                <a:ea typeface="Liberation Sans" pitchFamily="32"/>
                <a:cs typeface="Liberation Sans" pitchFamily="32"/>
              </a:rPr>
              <a:t> Lampshade configuration</a:t>
            </a:r>
          </a:p>
          <a:p>
            <a:pPr hangingPunct="0">
              <a:buSzPct val="45000"/>
              <a:buFont typeface="StarSymbol"/>
              <a:buChar char="●"/>
            </a:pPr>
            <a:r>
              <a:rPr lang="en-US" sz="1600" dirty="0">
                <a:solidFill>
                  <a:srgbClr val="000000"/>
                </a:solidFill>
                <a:latin typeface="Liberation Sans" pitchFamily="32"/>
                <a:ea typeface="Liberation Sans" pitchFamily="32"/>
                <a:cs typeface="Liberation Sans" pitchFamily="32"/>
              </a:rPr>
              <a:t> 400 </a:t>
            </a:r>
            <a:r>
              <a:rPr lang="en-US" sz="1600" dirty="0" err="1">
                <a:solidFill>
                  <a:srgbClr val="000000"/>
                </a:solidFill>
                <a:latin typeface="OpenSymbol"/>
                <a:ea typeface="OpenSymbol"/>
                <a:cs typeface="OpenSymbol"/>
              </a:rPr>
              <a:t>μ</a:t>
            </a:r>
            <a:r>
              <a:rPr lang="en-US" sz="1600" dirty="0" err="1">
                <a:solidFill>
                  <a:srgbClr val="000000"/>
                </a:solidFill>
                <a:latin typeface="Liberation Sans" pitchFamily="32"/>
                <a:ea typeface="Liberation Sans" pitchFamily="32"/>
                <a:cs typeface="Liberation Sans" pitchFamily="32"/>
              </a:rPr>
              <a:t>m</a:t>
            </a:r>
            <a:r>
              <a:rPr lang="en-US" sz="1600" dirty="0">
                <a:solidFill>
                  <a:srgbClr val="000000"/>
                </a:solidFill>
                <a:latin typeface="Liberation Sans" pitchFamily="32"/>
                <a:ea typeface="Liberation Sans" pitchFamily="32"/>
                <a:cs typeface="Liberation Sans" pitchFamily="32"/>
              </a:rPr>
              <a:t> thick (7 MeV p, 28 MeV </a:t>
            </a:r>
            <a:r>
              <a:rPr lang="en-US" sz="1600" dirty="0">
                <a:solidFill>
                  <a:srgbClr val="000000"/>
                </a:solidFill>
                <a:latin typeface="OpenSymbol"/>
                <a:ea typeface="OpenSymbol"/>
                <a:cs typeface="OpenSymbol"/>
              </a:rPr>
              <a:t>α</a:t>
            </a:r>
            <a:r>
              <a:rPr lang="en-US" sz="1600" dirty="0">
                <a:solidFill>
                  <a:srgbClr val="000000"/>
                </a:solidFill>
                <a:latin typeface="Liberation Sans" pitchFamily="32"/>
                <a:ea typeface="OpenSymbol"/>
                <a:cs typeface="OpenSymbol"/>
              </a:rPr>
              <a:t>)</a:t>
            </a:r>
            <a:r>
              <a:rPr lang="en-US" sz="1600" dirty="0">
                <a:solidFill>
                  <a:srgbClr val="000000"/>
                </a:solidFill>
                <a:latin typeface="Liberation Sans" pitchFamily="32"/>
                <a:ea typeface="Liberation Sans" pitchFamily="32"/>
                <a:cs typeface="Liberation Sans" pitchFamily="32"/>
              </a:rPr>
              <a:t>  </a:t>
            </a:r>
          </a:p>
          <a:p>
            <a:pPr hangingPunct="0">
              <a:buSzPct val="45000"/>
              <a:buFont typeface="StarSymbol"/>
              <a:buChar char="●"/>
            </a:pPr>
            <a:r>
              <a:rPr lang="en-US" sz="1600" dirty="0">
                <a:solidFill>
                  <a:srgbClr val="000000"/>
                </a:solidFill>
                <a:latin typeface="Liberation Sans" pitchFamily="32"/>
                <a:ea typeface="Liberation Sans" pitchFamily="32"/>
                <a:cs typeface="Liberation Sans" pitchFamily="32"/>
              </a:rPr>
              <a:t> 16 rings, 8 sectors</a:t>
            </a:r>
          </a:p>
          <a:p>
            <a:pPr hangingPunct="0">
              <a:buSzPct val="45000"/>
              <a:buFont typeface="StarSymbol"/>
              <a:buChar char="●"/>
            </a:pPr>
            <a:r>
              <a:rPr lang="en-US" sz="1600" dirty="0">
                <a:solidFill>
                  <a:srgbClr val="000000"/>
                </a:solidFill>
                <a:latin typeface="Liberation Sans" pitchFamily="32"/>
                <a:ea typeface="Liberation Sans" pitchFamily="32"/>
                <a:cs typeface="Liberation Sans" pitchFamily="32"/>
              </a:rPr>
              <a:t> </a:t>
            </a:r>
            <a:r>
              <a:rPr lang="en-US" sz="1600" dirty="0">
                <a:solidFill>
                  <a:srgbClr val="000000"/>
                </a:solidFill>
                <a:latin typeface="OpenSymbol"/>
                <a:ea typeface="OpenSymbol"/>
                <a:cs typeface="OpenSymbol"/>
              </a:rPr>
              <a:t>θ</a:t>
            </a:r>
            <a:r>
              <a:rPr lang="en-US" sz="1600" dirty="0">
                <a:solidFill>
                  <a:srgbClr val="000000"/>
                </a:solidFill>
                <a:latin typeface="Liberation Sans" pitchFamily="32"/>
                <a:ea typeface="Liberation Sans" pitchFamily="32"/>
                <a:cs typeface="Liberation Sans" pitchFamily="32"/>
              </a:rPr>
              <a:t> range: 114° - 166°</a:t>
            </a:r>
          </a:p>
          <a:p>
            <a:pPr hangingPunct="0">
              <a:buSzPct val="45000"/>
              <a:buFont typeface="StarSymbol"/>
              <a:buChar char="●"/>
            </a:pPr>
            <a:r>
              <a:rPr lang="en-US" sz="1600" dirty="0">
                <a:solidFill>
                  <a:srgbClr val="000000"/>
                </a:solidFill>
                <a:latin typeface="Liberation Sans" pitchFamily="32"/>
                <a:ea typeface="Liberation Sans" pitchFamily="32"/>
                <a:cs typeface="Liberation Sans" pitchFamily="32"/>
              </a:rPr>
              <a:t> total solid angle: 21% of 4</a:t>
            </a:r>
            <a:r>
              <a:rPr lang="en-US" sz="1600" dirty="0">
                <a:solidFill>
                  <a:srgbClr val="000000"/>
                </a:solidFill>
                <a:latin typeface="OpenSymbol"/>
                <a:ea typeface="OpenSymbol"/>
                <a:cs typeface="OpenSymbol"/>
              </a:rPr>
              <a:t>π;</a:t>
            </a:r>
            <a:r>
              <a:rPr lang="en-US" sz="1600" dirty="0">
                <a:solidFill>
                  <a:srgbClr val="000000"/>
                </a:solidFill>
                <a:latin typeface="Liberation Sans" pitchFamily="34"/>
                <a:ea typeface="OpenSymbol"/>
                <a:cs typeface="OpenSymbol"/>
              </a:rPr>
              <a:t> 0.66 </a:t>
            </a:r>
            <a:r>
              <a:rPr lang="en-US" sz="1600" dirty="0" err="1">
                <a:solidFill>
                  <a:srgbClr val="000000"/>
                </a:solidFill>
                <a:latin typeface="Liberation Sans" pitchFamily="34"/>
                <a:ea typeface="OpenSymbol"/>
                <a:cs typeface="OpenSymbol"/>
              </a:rPr>
              <a:t>msr</a:t>
            </a:r>
            <a:r>
              <a:rPr lang="en-US" sz="1600" dirty="0">
                <a:solidFill>
                  <a:srgbClr val="000000"/>
                </a:solidFill>
                <a:latin typeface="Liberation Sans" pitchFamily="34"/>
                <a:ea typeface="OpenSymbol"/>
                <a:cs typeface="OpenSymbol"/>
              </a:rPr>
              <a:t>/DSSSD</a:t>
            </a:r>
          </a:p>
          <a:p>
            <a:pPr hangingPunct="0">
              <a:buSzPct val="45000"/>
              <a:buFont typeface="StarSymbol"/>
              <a:buChar char="●"/>
            </a:pPr>
            <a:r>
              <a:rPr lang="en-US" sz="1600" dirty="0">
                <a:solidFill>
                  <a:srgbClr val="000000"/>
                </a:solidFill>
                <a:latin typeface="Liberation Sans" pitchFamily="34"/>
                <a:ea typeface="OpenSymbol"/>
                <a:cs typeface="OpenSymbol"/>
              </a:rPr>
              <a:t> target to detector separation: </a:t>
            </a:r>
            <a:r>
              <a:rPr lang="en-US" sz="1600" dirty="0">
                <a:solidFill>
                  <a:srgbClr val="000000"/>
                </a:solidFill>
                <a:latin typeface="Liberation Sans" pitchFamily="32"/>
                <a:ea typeface="Liberation Sans" pitchFamily="32"/>
                <a:cs typeface="Liberation Sans" pitchFamily="32"/>
              </a:rPr>
              <a:t>100-110</a:t>
            </a:r>
            <a:r>
              <a:rPr lang="en-US" sz="1600" dirty="0">
                <a:solidFill>
                  <a:srgbClr val="000000"/>
                </a:solidFill>
                <a:latin typeface="Liberation Sans" pitchFamily="34"/>
                <a:ea typeface="OpenSymbol"/>
                <a:cs typeface="OpenSymbol"/>
              </a:rPr>
              <a:t> mm</a:t>
            </a:r>
          </a:p>
          <a:p>
            <a:pPr hangingPunct="0">
              <a:buSzPct val="45000"/>
              <a:buFont typeface="StarSymbol"/>
              <a:buChar char="●"/>
            </a:pPr>
            <a:r>
              <a:rPr lang="en-US" sz="1600" dirty="0">
                <a:solidFill>
                  <a:srgbClr val="000000"/>
                </a:solidFill>
                <a:latin typeface="Liberation Sans" pitchFamily="34"/>
                <a:ea typeface="OpenSymbol"/>
                <a:cs typeface="OpenSymbol"/>
              </a:rPr>
              <a:t> rates during experiment &lt;5kHz/DSSSD</a:t>
            </a:r>
          </a:p>
          <a:p>
            <a:pPr marL="0" lvl="1" hangingPunct="0"/>
            <a:endParaRPr lang="en-US" dirty="0">
              <a:solidFill>
                <a:srgbClr val="000000"/>
              </a:solidFill>
              <a:latin typeface="Liberation Sans" pitchFamily="34"/>
              <a:ea typeface="OpenSymbol"/>
              <a:cs typeface="OpenSymbol"/>
            </a:endParaRPr>
          </a:p>
        </p:txBody>
      </p:sp>
      <p:sp>
        <p:nvSpPr>
          <p:cNvPr id="17" name="Straight Connector 16"/>
          <p:cNvSpPr/>
          <p:nvPr/>
        </p:nvSpPr>
        <p:spPr>
          <a:xfrm flipH="1">
            <a:off x="4039438" y="4209687"/>
            <a:ext cx="653102" cy="178316"/>
          </a:xfrm>
          <a:prstGeom prst="line">
            <a:avLst/>
          </a:prstGeom>
          <a:noFill/>
          <a:ln w="36000">
            <a:solidFill>
              <a:srgbClr val="FFFFFF"/>
            </a:solidFill>
            <a:prstDash val="solid"/>
          </a:ln>
        </p:spPr>
        <p:txBody>
          <a:bodyPr vert="horz" wrap="none" lIns="97887" tIns="57100" rIns="97887" bIns="57100" anchor="ctr" anchorCtr="1" compatLnSpc="0"/>
          <a:lstStyle/>
          <a:p>
            <a:pPr hangingPunct="0"/>
            <a:endParaRPr lang="en-US" sz="1600">
              <a:latin typeface="Liberation Serif" pitchFamily="18"/>
              <a:ea typeface="DejaVu LGC Sans" pitchFamily="2"/>
              <a:cs typeface="DejaVu LGC Sans" pitchFamily="2"/>
            </a:endParaRPr>
          </a:p>
        </p:txBody>
      </p:sp>
      <p:pic>
        <p:nvPicPr>
          <p:cNvPr id="18" name="Picture 17"/>
          <p:cNvPicPr>
            <a:picLocks noChangeAspect="1"/>
          </p:cNvPicPr>
          <p:nvPr/>
        </p:nvPicPr>
        <p:blipFill>
          <a:blip r:embed="rId5" cstate="print">
            <a:lum/>
            <a:alphaModFix/>
          </a:blip>
          <a:srcRect/>
          <a:stretch>
            <a:fillRect/>
          </a:stretch>
        </p:blipFill>
        <p:spPr>
          <a:xfrm>
            <a:off x="5041950" y="3511120"/>
            <a:ext cx="3592063" cy="2694330"/>
          </a:xfrm>
          <a:prstGeom prst="rect">
            <a:avLst/>
          </a:prstGeom>
          <a:noFill/>
          <a:ln>
            <a:noFill/>
          </a:ln>
        </p:spPr>
      </p:pic>
      <p:sp>
        <p:nvSpPr>
          <p:cNvPr id="19" name="TextBox 18"/>
          <p:cNvSpPr txBox="1"/>
          <p:nvPr/>
        </p:nvSpPr>
        <p:spPr>
          <a:xfrm>
            <a:off x="3410827" y="6548365"/>
            <a:ext cx="2280960" cy="263228"/>
          </a:xfrm>
          <a:prstGeom prst="rect">
            <a:avLst/>
          </a:prstGeom>
          <a:solidFill>
            <a:srgbClr val="6666FF"/>
          </a:solidFill>
          <a:ln>
            <a:noFill/>
          </a:ln>
        </p:spPr>
        <p:txBody>
          <a:bodyPr vert="horz" wrap="none" lIns="81571" tIns="40786" rIns="81571" bIns="40786" compatLnSpc="0"/>
          <a:lstStyle/>
          <a:p>
            <a:pPr hangingPunct="0"/>
            <a:r>
              <a:rPr lang="en-US" sz="1300">
                <a:solidFill>
                  <a:srgbClr val="FFFFFF"/>
                </a:solidFill>
                <a:latin typeface="Liberation Sans" pitchFamily="34"/>
                <a:ea typeface="StarSymbol"/>
                <a:cs typeface="StarSymbol"/>
              </a:rPr>
              <a:t>NRF NEP funding UID 86052</a:t>
            </a:r>
          </a:p>
        </p:txBody>
      </p:sp>
      <p:sp>
        <p:nvSpPr>
          <p:cNvPr id="20" name="TextBox 19"/>
          <p:cNvSpPr txBox="1"/>
          <p:nvPr/>
        </p:nvSpPr>
        <p:spPr>
          <a:xfrm>
            <a:off x="5139915" y="855326"/>
            <a:ext cx="3807587" cy="314502"/>
          </a:xfrm>
          <a:prstGeom prst="rect">
            <a:avLst/>
          </a:prstGeom>
          <a:noFill/>
          <a:ln>
            <a:noFill/>
          </a:ln>
        </p:spPr>
        <p:txBody>
          <a:bodyPr vert="horz" wrap="none" lIns="81571" tIns="40786" rIns="81571" bIns="40786" compatLnSpc="0"/>
          <a:lstStyle/>
          <a:p>
            <a:pPr hangingPunct="0"/>
            <a:r>
              <a:rPr lang="en-US" sz="1500">
                <a:solidFill>
                  <a:srgbClr val="FFFF99"/>
                </a:solidFill>
                <a:latin typeface="Liberation Sans" pitchFamily="32"/>
                <a:ea typeface="Liberation Sans" pitchFamily="32"/>
                <a:cs typeface="Liberation Sans" pitchFamily="32"/>
              </a:rPr>
              <a:t>Coincidence Array for K600 Experiments</a:t>
            </a:r>
          </a:p>
        </p:txBody>
      </p:sp>
    </p:spTree>
    <p:extLst>
      <p:ext uri="{BB962C8B-B14F-4D97-AF65-F5344CB8AC3E}">
        <p14:creationId xmlns:p14="http://schemas.microsoft.com/office/powerpoint/2010/main" xmlns="" val="11859957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ITHEMBA</Template>
  <TotalTime>1901</TotalTime>
  <Words>1169</Words>
  <Application>Microsoft Office PowerPoint</Application>
  <PresentationFormat>On-screen Show (4:3)</PresentationFormat>
  <Paragraphs>266</Paragraphs>
  <Slides>27</Slides>
  <Notes>14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Default</vt:lpstr>
      <vt:lpstr>High energy resolution spectroscopy with K600 magnetic spectrometer at iThemba LABS – FD Smit</vt:lpstr>
      <vt:lpstr>Beginning of 0˚ mode for K600 at iTL</vt:lpstr>
      <vt:lpstr>  Work commences with Japanese help (2003)</vt:lpstr>
      <vt:lpstr>Slide 4</vt:lpstr>
      <vt:lpstr>Slide 5</vt:lpstr>
      <vt:lpstr>Slide 6</vt:lpstr>
      <vt:lpstr>Slide 7</vt:lpstr>
      <vt:lpstr>ISGMR Data -- Spin Dependence of Level Densities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Arial, font size not less than 20 , colour blue</dc:title>
  <dc:creator>Rudolph</dc:creator>
  <cp:lastModifiedBy>fdslap</cp:lastModifiedBy>
  <cp:revision>106</cp:revision>
  <dcterms:created xsi:type="dcterms:W3CDTF">2015-04-11T15:20:03Z</dcterms:created>
  <dcterms:modified xsi:type="dcterms:W3CDTF">2015-11-19T02:01:51Z</dcterms:modified>
</cp:coreProperties>
</file>