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7" r:id="rId2"/>
    <p:sldId id="509" r:id="rId3"/>
    <p:sldId id="409" r:id="rId4"/>
    <p:sldId id="441" r:id="rId5"/>
    <p:sldId id="511" r:id="rId6"/>
    <p:sldId id="510" r:id="rId7"/>
    <p:sldId id="415" r:id="rId8"/>
    <p:sldId id="442" r:id="rId9"/>
    <p:sldId id="472" r:id="rId10"/>
    <p:sldId id="502" r:id="rId11"/>
    <p:sldId id="393" r:id="rId12"/>
    <p:sldId id="430" r:id="rId13"/>
    <p:sldId id="406" r:id="rId14"/>
    <p:sldId id="407" r:id="rId15"/>
    <p:sldId id="394" r:id="rId16"/>
    <p:sldId id="474" r:id="rId17"/>
    <p:sldId id="475" r:id="rId18"/>
    <p:sldId id="358" r:id="rId19"/>
    <p:sldId id="477" r:id="rId20"/>
    <p:sldId id="468" r:id="rId21"/>
    <p:sldId id="400" r:id="rId22"/>
    <p:sldId id="505" r:id="rId23"/>
    <p:sldId id="503" r:id="rId24"/>
    <p:sldId id="504" r:id="rId25"/>
    <p:sldId id="484" r:id="rId26"/>
    <p:sldId id="471" r:id="rId27"/>
    <p:sldId id="508" r:id="rId28"/>
    <p:sldId id="506" r:id="rId29"/>
    <p:sldId id="512" r:id="rId30"/>
    <p:sldId id="513" r:id="rId31"/>
    <p:sldId id="507" r:id="rId32"/>
    <p:sldId id="479" r:id="rId33"/>
    <p:sldId id="480" r:id="rId34"/>
    <p:sldId id="360" r:id="rId35"/>
    <p:sldId id="446" r:id="rId36"/>
    <p:sldId id="514" r:id="rId37"/>
    <p:sldId id="379" r:id="rId38"/>
    <p:sldId id="461" r:id="rId39"/>
    <p:sldId id="435" r:id="rId40"/>
    <p:sldId id="481" r:id="rId41"/>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6F2"/>
    <a:srgbClr val="F92B1B"/>
    <a:srgbClr val="FFFF00"/>
    <a:srgbClr val="F4AF88"/>
    <a:srgbClr val="33B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09" autoAdjust="0"/>
    <p:restoredTop sz="94127" autoAdjust="0"/>
  </p:normalViewPr>
  <p:slideViewPr>
    <p:cSldViewPr>
      <p:cViewPr varScale="1">
        <p:scale>
          <a:sx n="70" d="100"/>
          <a:sy n="70" d="100"/>
        </p:scale>
        <p:origin x="802"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4FBFDD-3346-4DD0-AA2B-A9786989B6C1}" type="datetimeFigureOut">
              <a:rPr lang="bg-BG" smtClean="0"/>
              <a:t>17.11.2015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7ABE58-576A-42DB-A3A6-8068E89195A1}" type="slidenum">
              <a:rPr lang="bg-BG" smtClean="0"/>
              <a:t>‹#›</a:t>
            </a:fld>
            <a:endParaRPr lang="bg-BG"/>
          </a:p>
        </p:txBody>
      </p:sp>
    </p:spTree>
    <p:extLst>
      <p:ext uri="{BB962C8B-B14F-4D97-AF65-F5344CB8AC3E}">
        <p14:creationId xmlns:p14="http://schemas.microsoft.com/office/powerpoint/2010/main" val="1783540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pPr>
              <a:defRPr/>
            </a:pPr>
            <a:fld id="{DF55B302-7EBB-4AE6-807A-5BCFCB9EFCB5}" type="slidenum">
              <a:rPr lang="en-US" smtClean="0"/>
              <a:pPr>
                <a:defRPr/>
              </a:pPr>
              <a:t>1</a:t>
            </a:fld>
            <a:endParaRPr lang="en-US"/>
          </a:p>
        </p:txBody>
      </p:sp>
    </p:spTree>
    <p:extLst>
      <p:ext uri="{BB962C8B-B14F-4D97-AF65-F5344CB8AC3E}">
        <p14:creationId xmlns:p14="http://schemas.microsoft.com/office/powerpoint/2010/main" val="348772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10"/>
          </p:nvPr>
        </p:nvSpPr>
        <p:spPr/>
        <p:txBody>
          <a:bodyPr/>
          <a:lstStyle/>
          <a:p>
            <a:fld id="{DE7ABE58-576A-42DB-A3A6-8068E89195A1}" type="slidenum">
              <a:rPr lang="bg-BG" smtClean="0"/>
              <a:t>3</a:t>
            </a:fld>
            <a:endParaRPr lang="bg-BG"/>
          </a:p>
        </p:txBody>
      </p:sp>
    </p:spTree>
    <p:extLst>
      <p:ext uri="{BB962C8B-B14F-4D97-AF65-F5344CB8AC3E}">
        <p14:creationId xmlns:p14="http://schemas.microsoft.com/office/powerpoint/2010/main" val="1617618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FDFFB899-9071-42B5-AC5B-CDC7B9A71E80}" type="slidenum">
              <a:rPr lang="en-US" smtClean="0"/>
              <a:pPr/>
              <a:t>6</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41955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9A14AB-E433-4B41-AE21-B81E099F9CA4}" type="slidenum">
              <a:rPr lang="en-US"/>
              <a:pPr/>
              <a:t>10</a:t>
            </a:fld>
            <a:endParaRPr lang="en-US"/>
          </a:p>
        </p:txBody>
      </p:sp>
      <p:sp>
        <p:nvSpPr>
          <p:cNvPr id="253954" name="Rectangle 2"/>
          <p:cNvSpPr>
            <a:spLocks noGrp="1" noRot="1" noChangeAspect="1" noTextEdit="1"/>
          </p:cNvSpPr>
          <p:nvPr>
            <p:ph type="sldImg"/>
          </p:nvPr>
        </p:nvSpPr>
        <p:spPr>
          <a:ln/>
        </p:spPr>
      </p:sp>
      <p:sp>
        <p:nvSpPr>
          <p:cNvPr id="253955"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302603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7ABE58-576A-42DB-A3A6-8068E89195A1}" type="slidenum">
              <a:rPr lang="bg-BG" smtClean="0"/>
              <a:t>14</a:t>
            </a:fld>
            <a:endParaRPr lang="bg-BG"/>
          </a:p>
        </p:txBody>
      </p:sp>
    </p:spTree>
    <p:extLst>
      <p:ext uri="{BB962C8B-B14F-4D97-AF65-F5344CB8AC3E}">
        <p14:creationId xmlns:p14="http://schemas.microsoft.com/office/powerpoint/2010/main" val="3316031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a:ln/>
        </p:spPr>
      </p:sp>
      <p:sp>
        <p:nvSpPr>
          <p:cNvPr id="75779" name="Notizenplatzhalt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de-DE" altLang="de-DE" smtClean="0"/>
          </a:p>
        </p:txBody>
      </p:sp>
      <p:sp>
        <p:nvSpPr>
          <p:cNvPr id="75780" name="Foliennummernplatzhalt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27100">
              <a:defRPr sz="4000" b="1" u="sng">
                <a:solidFill>
                  <a:schemeClr val="bg2"/>
                </a:solidFill>
                <a:latin typeface="Comic Sans MS" pitchFamily="66" charset="0"/>
              </a:defRPr>
            </a:lvl1pPr>
            <a:lvl2pPr marL="742950" indent="-285750" defTabSz="927100">
              <a:defRPr sz="4000" b="1" u="sng">
                <a:solidFill>
                  <a:schemeClr val="bg2"/>
                </a:solidFill>
                <a:latin typeface="Comic Sans MS" pitchFamily="66" charset="0"/>
              </a:defRPr>
            </a:lvl2pPr>
            <a:lvl3pPr marL="1143000" indent="-228600" defTabSz="927100">
              <a:defRPr sz="4000" b="1" u="sng">
                <a:solidFill>
                  <a:schemeClr val="bg2"/>
                </a:solidFill>
                <a:latin typeface="Comic Sans MS" pitchFamily="66" charset="0"/>
              </a:defRPr>
            </a:lvl3pPr>
            <a:lvl4pPr marL="1600200" indent="-228600" defTabSz="927100">
              <a:defRPr sz="4000" b="1" u="sng">
                <a:solidFill>
                  <a:schemeClr val="bg2"/>
                </a:solidFill>
                <a:latin typeface="Comic Sans MS" pitchFamily="66" charset="0"/>
              </a:defRPr>
            </a:lvl4pPr>
            <a:lvl5pPr marL="2057400" indent="-228600" defTabSz="927100">
              <a:defRPr sz="4000" b="1" u="sng">
                <a:solidFill>
                  <a:schemeClr val="bg2"/>
                </a:solidFill>
                <a:latin typeface="Comic Sans MS" pitchFamily="66" charset="0"/>
              </a:defRPr>
            </a:lvl5pPr>
            <a:lvl6pPr marL="2514600" indent="-228600" defTabSz="927100" eaLnBrk="0" fontAlgn="base" hangingPunct="0">
              <a:spcBef>
                <a:spcPct val="0"/>
              </a:spcBef>
              <a:spcAft>
                <a:spcPct val="0"/>
              </a:spcAft>
              <a:defRPr sz="4000" b="1" u="sng">
                <a:solidFill>
                  <a:schemeClr val="bg2"/>
                </a:solidFill>
                <a:latin typeface="Comic Sans MS" pitchFamily="66" charset="0"/>
              </a:defRPr>
            </a:lvl6pPr>
            <a:lvl7pPr marL="2971800" indent="-228600" defTabSz="927100" eaLnBrk="0" fontAlgn="base" hangingPunct="0">
              <a:spcBef>
                <a:spcPct val="0"/>
              </a:spcBef>
              <a:spcAft>
                <a:spcPct val="0"/>
              </a:spcAft>
              <a:defRPr sz="4000" b="1" u="sng">
                <a:solidFill>
                  <a:schemeClr val="bg2"/>
                </a:solidFill>
                <a:latin typeface="Comic Sans MS" pitchFamily="66" charset="0"/>
              </a:defRPr>
            </a:lvl7pPr>
            <a:lvl8pPr marL="3429000" indent="-228600" defTabSz="927100" eaLnBrk="0" fontAlgn="base" hangingPunct="0">
              <a:spcBef>
                <a:spcPct val="0"/>
              </a:spcBef>
              <a:spcAft>
                <a:spcPct val="0"/>
              </a:spcAft>
              <a:defRPr sz="4000" b="1" u="sng">
                <a:solidFill>
                  <a:schemeClr val="bg2"/>
                </a:solidFill>
                <a:latin typeface="Comic Sans MS" pitchFamily="66" charset="0"/>
              </a:defRPr>
            </a:lvl8pPr>
            <a:lvl9pPr marL="3886200" indent="-228600" defTabSz="927100" eaLnBrk="0" fontAlgn="base" hangingPunct="0">
              <a:spcBef>
                <a:spcPct val="0"/>
              </a:spcBef>
              <a:spcAft>
                <a:spcPct val="0"/>
              </a:spcAft>
              <a:defRPr sz="4000" b="1" u="sng">
                <a:solidFill>
                  <a:schemeClr val="bg2"/>
                </a:solidFill>
                <a:latin typeface="Comic Sans MS" pitchFamily="66" charset="0"/>
              </a:defRPr>
            </a:lvl9pPr>
          </a:lstStyle>
          <a:p>
            <a:fld id="{9EADBA4B-12B4-415B-8B8E-7EF3E12788BE}" type="slidenum">
              <a:rPr lang="de-DE" altLang="de-DE" sz="1200" b="0" u="none" smtClean="0">
                <a:solidFill>
                  <a:schemeClr val="tx1"/>
                </a:solidFill>
                <a:latin typeface="Times New Roman" pitchFamily="18" charset="0"/>
              </a:rPr>
              <a:pPr/>
              <a:t>17</a:t>
            </a:fld>
            <a:endParaRPr lang="de-DE" altLang="de-DE" sz="1200" b="0" u="none" smtClean="0">
              <a:solidFill>
                <a:schemeClr val="tx1"/>
              </a:solidFill>
              <a:latin typeface="Times New Roman" pitchFamily="18" charset="0"/>
            </a:endParaRPr>
          </a:p>
        </p:txBody>
      </p:sp>
    </p:spTree>
    <p:extLst>
      <p:ext uri="{BB962C8B-B14F-4D97-AF65-F5344CB8AC3E}">
        <p14:creationId xmlns:p14="http://schemas.microsoft.com/office/powerpoint/2010/main" val="175457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bg-BG"/>
          </a:p>
        </p:txBody>
      </p:sp>
      <p:sp>
        <p:nvSpPr>
          <p:cNvPr id="4" name="Date Placeholder 3"/>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29878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360161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2072974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20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85602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97736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p>
            <a:r>
              <a:rPr lang="ro-RO" smtClean="0"/>
              <a:t>19.11.2015</a:t>
            </a:r>
            <a:endParaRPr lang="bg-BG"/>
          </a:p>
        </p:txBody>
      </p:sp>
      <p:sp>
        <p:nvSpPr>
          <p:cNvPr id="6" name="Footer Placeholder 5"/>
          <p:cNvSpPr>
            <a:spLocks noGrp="1"/>
          </p:cNvSpPr>
          <p:nvPr>
            <p:ph type="ftr" sz="quarter" idx="11"/>
          </p:nvPr>
        </p:nvSpPr>
        <p:spPr/>
        <p:txBody>
          <a:bodyPr/>
          <a:lstStyle/>
          <a:p>
            <a:r>
              <a:rPr lang="en-US" smtClean="0"/>
              <a:t>D.L. Balabanski, Osaka</a:t>
            </a:r>
            <a:endParaRPr lang="bg-BG"/>
          </a:p>
        </p:txBody>
      </p:sp>
      <p:sp>
        <p:nvSpPr>
          <p:cNvPr id="7" name="Slide Number Placeholder 6"/>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554662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p>
            <a:r>
              <a:rPr lang="ro-RO" smtClean="0"/>
              <a:t>19.11.2015</a:t>
            </a:r>
            <a:endParaRPr lang="bg-BG"/>
          </a:p>
        </p:txBody>
      </p:sp>
      <p:sp>
        <p:nvSpPr>
          <p:cNvPr id="8" name="Footer Placeholder 7"/>
          <p:cNvSpPr>
            <a:spLocks noGrp="1"/>
          </p:cNvSpPr>
          <p:nvPr>
            <p:ph type="ftr" sz="quarter" idx="11"/>
          </p:nvPr>
        </p:nvSpPr>
        <p:spPr/>
        <p:txBody>
          <a:bodyPr/>
          <a:lstStyle/>
          <a:p>
            <a:r>
              <a:rPr lang="en-US" smtClean="0"/>
              <a:t>D.L. Balabanski, Osaka</a:t>
            </a:r>
            <a:endParaRPr lang="bg-BG"/>
          </a:p>
        </p:txBody>
      </p:sp>
      <p:sp>
        <p:nvSpPr>
          <p:cNvPr id="9" name="Slide Number Placeholder 8"/>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20560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p>
            <a:r>
              <a:rPr lang="ro-RO" smtClean="0"/>
              <a:t>19.11.2015</a:t>
            </a:r>
            <a:endParaRPr lang="bg-BG"/>
          </a:p>
        </p:txBody>
      </p:sp>
      <p:sp>
        <p:nvSpPr>
          <p:cNvPr id="4" name="Footer Placeholder 3"/>
          <p:cNvSpPr>
            <a:spLocks noGrp="1"/>
          </p:cNvSpPr>
          <p:nvPr>
            <p:ph type="ftr" sz="quarter" idx="11"/>
          </p:nvPr>
        </p:nvSpPr>
        <p:spPr/>
        <p:txBody>
          <a:bodyPr/>
          <a:lstStyle/>
          <a:p>
            <a:r>
              <a:rPr lang="en-US" smtClean="0"/>
              <a:t>D.L. Balabanski, Osaka</a:t>
            </a:r>
            <a:endParaRPr lang="bg-BG"/>
          </a:p>
        </p:txBody>
      </p:sp>
      <p:sp>
        <p:nvSpPr>
          <p:cNvPr id="5" name="Slide Number Placeholder 4"/>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78879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o-RO" smtClean="0"/>
              <a:t>19.11.2015</a:t>
            </a:r>
            <a:endParaRPr lang="bg-BG"/>
          </a:p>
        </p:txBody>
      </p:sp>
      <p:sp>
        <p:nvSpPr>
          <p:cNvPr id="3" name="Footer Placeholder 2"/>
          <p:cNvSpPr>
            <a:spLocks noGrp="1"/>
          </p:cNvSpPr>
          <p:nvPr>
            <p:ph type="ftr" sz="quarter" idx="11"/>
          </p:nvPr>
        </p:nvSpPr>
        <p:spPr/>
        <p:txBody>
          <a:bodyPr/>
          <a:lstStyle/>
          <a:p>
            <a:r>
              <a:rPr lang="en-US" smtClean="0"/>
              <a:t>D.L. Balabanski, Osaka</a:t>
            </a:r>
            <a:endParaRPr lang="bg-BG"/>
          </a:p>
        </p:txBody>
      </p:sp>
      <p:sp>
        <p:nvSpPr>
          <p:cNvPr id="4" name="Slide Number Placeholder 3"/>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149612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ro-RO" smtClean="0"/>
              <a:t>19.11.2015</a:t>
            </a:r>
            <a:endParaRPr lang="bg-BG"/>
          </a:p>
        </p:txBody>
      </p:sp>
      <p:sp>
        <p:nvSpPr>
          <p:cNvPr id="6" name="Footer Placeholder 5"/>
          <p:cNvSpPr>
            <a:spLocks noGrp="1"/>
          </p:cNvSpPr>
          <p:nvPr>
            <p:ph type="ftr" sz="quarter" idx="11"/>
          </p:nvPr>
        </p:nvSpPr>
        <p:spPr/>
        <p:txBody>
          <a:bodyPr/>
          <a:lstStyle/>
          <a:p>
            <a:r>
              <a:rPr lang="en-US" smtClean="0"/>
              <a:t>D.L. Balabanski, Osaka</a:t>
            </a:r>
            <a:endParaRPr lang="bg-BG"/>
          </a:p>
        </p:txBody>
      </p:sp>
      <p:sp>
        <p:nvSpPr>
          <p:cNvPr id="7" name="Slide Number Placeholder 6"/>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31311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ro-RO" smtClean="0"/>
              <a:t>19.11.2015</a:t>
            </a:r>
            <a:endParaRPr lang="bg-BG"/>
          </a:p>
        </p:txBody>
      </p:sp>
      <p:sp>
        <p:nvSpPr>
          <p:cNvPr id="6" name="Footer Placeholder 5"/>
          <p:cNvSpPr>
            <a:spLocks noGrp="1"/>
          </p:cNvSpPr>
          <p:nvPr>
            <p:ph type="ftr" sz="quarter" idx="11"/>
          </p:nvPr>
        </p:nvSpPr>
        <p:spPr/>
        <p:txBody>
          <a:bodyPr/>
          <a:lstStyle/>
          <a:p>
            <a:r>
              <a:rPr lang="en-US" smtClean="0"/>
              <a:t>D.L. Balabanski, Osaka</a:t>
            </a:r>
            <a:endParaRPr lang="bg-BG"/>
          </a:p>
        </p:txBody>
      </p:sp>
      <p:sp>
        <p:nvSpPr>
          <p:cNvPr id="7" name="Slide Number Placeholder 6"/>
          <p:cNvSpPr>
            <a:spLocks noGrp="1"/>
          </p:cNvSpPr>
          <p:nvPr>
            <p:ph type="sldNum" sz="quarter" idx="12"/>
          </p:nvPr>
        </p:nvSpPr>
        <p:spPr/>
        <p:txBody>
          <a:bodyPr/>
          <a:lstStyle/>
          <a:p>
            <a:fld id="{DBDE5A35-3D9C-4CCF-A188-2BFF7DFE7733}" type="slidenum">
              <a:rPr lang="bg-BG" smtClean="0"/>
              <a:t>‹#›</a:t>
            </a:fld>
            <a:endParaRPr lang="bg-BG"/>
          </a:p>
        </p:txBody>
      </p:sp>
    </p:spTree>
    <p:extLst>
      <p:ext uri="{BB962C8B-B14F-4D97-AF65-F5344CB8AC3E}">
        <p14:creationId xmlns:p14="http://schemas.microsoft.com/office/powerpoint/2010/main" val="3443047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bg-B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o-RO" smtClean="0"/>
              <a:t>19.11.2015</a:t>
            </a:r>
            <a:endParaRPr lang="bg-B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D.L. Balabanski, Osaka</a:t>
            </a:r>
            <a:endParaRPr lang="bg-B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E5A35-3D9C-4CCF-A188-2BFF7DFE7733}" type="slidenum">
              <a:rPr lang="bg-BG" smtClean="0"/>
              <a:t>‹#›</a:t>
            </a:fld>
            <a:endParaRPr lang="bg-BG"/>
          </a:p>
        </p:txBody>
      </p:sp>
    </p:spTree>
    <p:extLst>
      <p:ext uri="{BB962C8B-B14F-4D97-AF65-F5344CB8AC3E}">
        <p14:creationId xmlns:p14="http://schemas.microsoft.com/office/powerpoint/2010/main" val="1225626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4.wmf"/><Relationship Id="rId5" Type="http://schemas.openxmlformats.org/officeDocument/2006/relationships/oleObject" Target="../embeddings/oleObject3.bin"/><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wmf"/><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57.emf"/><Relationship Id="rId4" Type="http://schemas.openxmlformats.org/officeDocument/2006/relationships/image" Target="../media/image56.emf"/></Relationships>
</file>

<file path=ppt/slides/_rels/slide2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a:grpSpLocks noChangeAspect="1"/>
          </p:cNvGrpSpPr>
          <p:nvPr/>
        </p:nvGrpSpPr>
        <p:grpSpPr bwMode="auto">
          <a:xfrm>
            <a:off x="3951292" y="692150"/>
            <a:ext cx="1192212" cy="1339850"/>
            <a:chOff x="5131" y="187"/>
            <a:chExt cx="1440" cy="1620"/>
          </a:xfrm>
        </p:grpSpPr>
        <p:pic>
          <p:nvPicPr>
            <p:cNvPr id="159747" name="Picture 3"/>
            <p:cNvPicPr>
              <a:picLocks noChangeAspect="1" noChangeArrowheads="1"/>
            </p:cNvPicPr>
            <p:nvPr/>
          </p:nvPicPr>
          <p:blipFill>
            <a:blip r:embed="rId3" cstate="print"/>
            <a:srcRect/>
            <a:stretch>
              <a:fillRect/>
            </a:stretch>
          </p:blipFill>
          <p:spPr bwMode="auto">
            <a:xfrm>
              <a:off x="5491" y="187"/>
              <a:ext cx="725" cy="984"/>
            </a:xfrm>
            <a:prstGeom prst="rect">
              <a:avLst/>
            </a:prstGeom>
            <a:solidFill>
              <a:srgbClr val="003399"/>
            </a:solidFill>
          </p:spPr>
        </p:pic>
        <p:sp>
          <p:nvSpPr>
            <p:cNvPr id="159746" name="Text Box 2"/>
            <p:cNvSpPr txBox="1">
              <a:spLocks noChangeAspect="1" noChangeArrowheads="1"/>
            </p:cNvSpPr>
            <p:nvPr/>
          </p:nvSpPr>
          <p:spPr bwMode="auto">
            <a:xfrm>
              <a:off x="5131" y="1171"/>
              <a:ext cx="1440" cy="636"/>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500" b="1" i="0" u="none" strike="noStrike" cap="none" normalizeH="0" baseline="0" smtClean="0">
                  <a:ln>
                    <a:noFill/>
                  </a:ln>
                  <a:solidFill>
                    <a:srgbClr val="000099"/>
                  </a:solidFill>
                  <a:effectLst/>
                  <a:latin typeface="Arial" pitchFamily="34" charset="0"/>
                  <a:ea typeface="Calibri" pitchFamily="34" charset="0"/>
                  <a:cs typeface="Arial" pitchFamily="34" charset="0"/>
                </a:rPr>
                <a:t>GOVERNMENT OF ROMANIA</a:t>
              </a:r>
              <a:endParaRPr kumimoji="0" lang="it-IT"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4" name="Group 4"/>
          <p:cNvGrpSpPr>
            <a:grpSpLocks noChangeAspect="1"/>
          </p:cNvGrpSpPr>
          <p:nvPr/>
        </p:nvGrpSpPr>
        <p:grpSpPr bwMode="auto">
          <a:xfrm>
            <a:off x="6970744" y="577850"/>
            <a:ext cx="2101850" cy="1400175"/>
            <a:chOff x="8929" y="517"/>
            <a:chExt cx="2160" cy="1440"/>
          </a:xfrm>
        </p:grpSpPr>
        <p:pic>
          <p:nvPicPr>
            <p:cNvPr id="159750" name="Picture 6"/>
            <p:cNvPicPr>
              <a:picLocks noChangeAspect="1" noChangeArrowheads="1"/>
            </p:cNvPicPr>
            <p:nvPr/>
          </p:nvPicPr>
          <p:blipFill>
            <a:blip r:embed="rId4" cstate="print"/>
            <a:srcRect/>
            <a:stretch>
              <a:fillRect/>
            </a:stretch>
          </p:blipFill>
          <p:spPr bwMode="auto">
            <a:xfrm>
              <a:off x="9449" y="517"/>
              <a:ext cx="967" cy="910"/>
            </a:xfrm>
            <a:prstGeom prst="rect">
              <a:avLst/>
            </a:prstGeom>
            <a:noFill/>
          </p:spPr>
        </p:pic>
        <p:sp>
          <p:nvSpPr>
            <p:cNvPr id="159749" name="Text Box 5"/>
            <p:cNvSpPr txBox="1">
              <a:spLocks noChangeAspect="1" noChangeArrowheads="1"/>
            </p:cNvSpPr>
            <p:nvPr/>
          </p:nvSpPr>
          <p:spPr bwMode="auto">
            <a:xfrm>
              <a:off x="8929" y="1492"/>
              <a:ext cx="2160" cy="465"/>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99"/>
                  </a:solidFill>
                  <a:effectLst/>
                  <a:latin typeface="Arial" pitchFamily="34" charset="0"/>
                  <a:ea typeface="Calibri" pitchFamily="34" charset="0"/>
                  <a:cs typeface="Arial" pitchFamily="34" charset="0"/>
                </a:rPr>
                <a:t>Structural Instruments</a:t>
              </a:r>
              <a:endParaRPr kumimoji="0" 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99"/>
                  </a:solidFill>
                  <a:effectLst/>
                  <a:latin typeface="Arial" pitchFamily="34" charset="0"/>
                  <a:ea typeface="Calibri" pitchFamily="34" charset="0"/>
                  <a:cs typeface="Arial" pitchFamily="34" charset="0"/>
                </a:rPr>
                <a:t>2007-2013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5975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159758" name="Rectangle 14"/>
          <p:cNvSpPr>
            <a:spLocks noChangeArrowheads="1"/>
          </p:cNvSpPr>
          <p:nvPr/>
        </p:nvSpPr>
        <p:spPr bwMode="auto">
          <a:xfrm>
            <a:off x="741993" y="1052736"/>
            <a:ext cx="7945701" cy="22929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800" b="0" i="0" u="none" strike="noStrike" cap="none" normalizeH="0" baseline="0" dirty="0" smtClean="0">
                <a:ln>
                  <a:noFill/>
                </a:ln>
                <a:solidFill>
                  <a:schemeClr val="tx1"/>
                </a:solidFill>
                <a:effectLst/>
                <a:latin typeface="Arial" pitchFamily="34" charset="0"/>
                <a:cs typeface="Arial" pitchFamily="34" charset="0"/>
              </a:rPr>
              <a:t/>
            </a:r>
            <a:br>
              <a:rPr kumimoji="0" lang="ro-RO" sz="1800" b="0" i="0" u="none" strike="noStrike" cap="none" normalizeH="0" baseline="0" dirty="0" smtClean="0">
                <a:ln>
                  <a:noFill/>
                </a:ln>
                <a:solidFill>
                  <a:schemeClr val="tx1"/>
                </a:solidFill>
                <a:effectLst/>
                <a:latin typeface="Arial" pitchFamily="34" charset="0"/>
                <a:cs typeface="Arial" pitchFamily="34" charset="0"/>
              </a:rPr>
            </a:b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o-RO"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Sectoral Operational Programme </a:t>
            </a:r>
            <a:endParaRPr kumimoji="0" lang="ro-RO"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„Increase of Economic Competitiveness”</a:t>
            </a:r>
            <a:endParaRPr kumimoji="0" lang="ro-RO"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“Investments for Your Future</a:t>
            </a:r>
            <a:r>
              <a:rPr kumimoji="0" lang="en-US"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o-RO"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ro-RO" sz="1200" b="1" i="1"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o-RO"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Extreme Light Infrastructure – Nuclear Physics (ELI-NP)  </a:t>
            </a:r>
            <a:br>
              <a:rPr kumimoji="0" lang="it-IT"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it-IT"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Project co-financed by the European Regional Development Fund </a:t>
            </a: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itlu 1"/>
          <p:cNvSpPr txBox="1">
            <a:spLocks/>
          </p:cNvSpPr>
          <p:nvPr/>
        </p:nvSpPr>
        <p:spPr bwMode="auto">
          <a:xfrm>
            <a:off x="287783" y="2708920"/>
            <a:ext cx="8748713" cy="2088232"/>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lgn="ctr" fontAlgn="base">
              <a:spcBef>
                <a:spcPct val="0"/>
              </a:spcBef>
              <a:spcAft>
                <a:spcPct val="0"/>
              </a:spcAft>
              <a:defRPr/>
            </a:pPr>
            <a:endParaRPr lang="en-US" sz="3200" b="1" i="1" dirty="0" smtClean="0">
              <a:latin typeface="Times New Roman" panose="02020603050405020304" pitchFamily="18" charset="0"/>
              <a:cs typeface="Times New Roman" panose="02020603050405020304" pitchFamily="18" charset="0"/>
            </a:endParaRPr>
          </a:p>
          <a:p>
            <a:pPr lvl="0" algn="ctr" fontAlgn="base">
              <a:spcBef>
                <a:spcPct val="0"/>
              </a:spcBef>
              <a:spcAft>
                <a:spcPct val="0"/>
              </a:spcAft>
              <a:defRPr/>
            </a:pPr>
            <a:endParaRPr lang="en-US" sz="3600" b="1" i="1" dirty="0" smtClean="0"/>
          </a:p>
          <a:p>
            <a:pPr lvl="0" algn="ctr" fontAlgn="base">
              <a:spcBef>
                <a:spcPct val="0"/>
              </a:spcBef>
              <a:spcAft>
                <a:spcPct val="0"/>
              </a:spcAft>
              <a:defRPr/>
            </a:pPr>
            <a:r>
              <a:rPr lang="en-US" sz="3600" b="1" i="1" dirty="0" smtClean="0"/>
              <a:t>The Nuclear Science Program at </a:t>
            </a:r>
            <a:r>
              <a:rPr lang="en-US" sz="3600" b="1" i="1" dirty="0" smtClean="0"/>
              <a:t>ELI-NP</a:t>
            </a:r>
            <a:endParaRPr kumimoji="0" lang="ro-RO" sz="32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
        <p:nvSpPr>
          <p:cNvPr id="16" name="TextBox 15"/>
          <p:cNvSpPr txBox="1"/>
          <p:nvPr/>
        </p:nvSpPr>
        <p:spPr>
          <a:xfrm>
            <a:off x="2540909" y="5784759"/>
            <a:ext cx="4012291" cy="646331"/>
          </a:xfrm>
          <a:prstGeom prst="rect">
            <a:avLst/>
          </a:prstGeom>
          <a:noFill/>
        </p:spPr>
        <p:txBody>
          <a:bodyPr wrap="square" rtlCol="0">
            <a:spAutoFit/>
          </a:bodyPr>
          <a:lstStyle/>
          <a:p>
            <a:pPr algn="ctr"/>
            <a:r>
              <a:rPr lang="en-US" i="1" dirty="0" smtClean="0">
                <a:latin typeface="Times New Roman" pitchFamily="18" charset="0"/>
                <a:cs typeface="Times New Roman" pitchFamily="18" charset="0"/>
              </a:rPr>
              <a:t>HST15</a:t>
            </a:r>
            <a:r>
              <a:rPr lang="en-US" i="1"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Osaka</a:t>
            </a:r>
            <a:endParaRPr lang="en-US" i="1" dirty="0" smtClean="0">
              <a:latin typeface="Times New Roman" pitchFamily="18" charset="0"/>
              <a:cs typeface="Times New Roman" pitchFamily="18" charset="0"/>
            </a:endParaRPr>
          </a:p>
          <a:p>
            <a:pPr algn="ctr"/>
            <a:r>
              <a:rPr lang="en-US" i="1" dirty="0" smtClean="0">
                <a:latin typeface="Times New Roman" pitchFamily="18" charset="0"/>
                <a:cs typeface="Times New Roman" pitchFamily="18" charset="0"/>
              </a:rPr>
              <a:t>Nov. 16</a:t>
            </a:r>
            <a:r>
              <a:rPr lang="en-US" i="1" baseline="30000" dirty="0" smtClean="0">
                <a:latin typeface="Times New Roman" pitchFamily="18" charset="0"/>
                <a:cs typeface="Times New Roman" pitchFamily="18" charset="0"/>
              </a:rPr>
              <a:t>th</a:t>
            </a:r>
            <a:r>
              <a:rPr lang="en-US" i="1" dirty="0" smtClean="0">
                <a:latin typeface="Times New Roman" pitchFamily="18" charset="0"/>
                <a:cs typeface="Times New Roman" pitchFamily="18" charset="0"/>
              </a:rPr>
              <a:t>-19</a:t>
            </a:r>
            <a:r>
              <a:rPr lang="en-US" i="1" baseline="30000" dirty="0" smtClean="0">
                <a:latin typeface="Times New Roman" pitchFamily="18" charset="0"/>
                <a:cs typeface="Times New Roman" pitchFamily="18" charset="0"/>
              </a:rPr>
              <a:t>th</a:t>
            </a:r>
            <a:r>
              <a:rPr lang="en-US" i="1" dirty="0" smtClean="0">
                <a:latin typeface="Times New Roman" pitchFamily="18" charset="0"/>
                <a:cs typeface="Times New Roman" pitchFamily="18" charset="0"/>
              </a:rPr>
              <a:t>, 2015</a:t>
            </a:r>
            <a:endParaRPr lang="en-US" i="1" dirty="0">
              <a:latin typeface="Times New Roman" pitchFamily="18" charset="0"/>
              <a:cs typeface="Times New Roman" pitchFamily="18" charset="0"/>
            </a:endParaRPr>
          </a:p>
        </p:txBody>
      </p:sp>
      <p:grpSp>
        <p:nvGrpSpPr>
          <p:cNvPr id="5" name="Group 9"/>
          <p:cNvGrpSpPr>
            <a:grpSpLocks noChangeAspect="1"/>
          </p:cNvGrpSpPr>
          <p:nvPr/>
        </p:nvGrpSpPr>
        <p:grpSpPr bwMode="auto">
          <a:xfrm>
            <a:off x="1000100" y="716400"/>
            <a:ext cx="925512" cy="982663"/>
            <a:chOff x="1849" y="517"/>
            <a:chExt cx="1355" cy="1440"/>
          </a:xfrm>
        </p:grpSpPr>
        <p:pic>
          <p:nvPicPr>
            <p:cNvPr id="159755" name="Picture 11"/>
            <p:cNvPicPr>
              <a:picLocks noChangeAspect="1" noChangeArrowheads="1"/>
            </p:cNvPicPr>
            <p:nvPr/>
          </p:nvPicPr>
          <p:blipFill>
            <a:blip r:embed="rId5" cstate="print"/>
            <a:srcRect/>
            <a:stretch>
              <a:fillRect/>
            </a:stretch>
          </p:blipFill>
          <p:spPr bwMode="auto">
            <a:xfrm>
              <a:off x="1849" y="517"/>
              <a:ext cx="1355" cy="910"/>
            </a:xfrm>
            <a:prstGeom prst="rect">
              <a:avLst/>
            </a:prstGeom>
            <a:solidFill>
              <a:srgbClr val="000099"/>
            </a:solidFill>
          </p:spPr>
        </p:pic>
        <p:sp>
          <p:nvSpPr>
            <p:cNvPr id="6" name="Text Box 10"/>
            <p:cNvSpPr txBox="1">
              <a:spLocks noChangeAspect="1" noChangeArrowheads="1"/>
            </p:cNvSpPr>
            <p:nvPr/>
          </p:nvSpPr>
          <p:spPr bwMode="auto">
            <a:xfrm>
              <a:off x="1849" y="1461"/>
              <a:ext cx="1355" cy="496"/>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700" b="1" i="0" u="none" strike="noStrike" cap="none" normalizeH="0" baseline="0" smtClean="0">
                  <a:ln>
                    <a:noFill/>
                  </a:ln>
                  <a:solidFill>
                    <a:srgbClr val="000099"/>
                  </a:solidFill>
                  <a:effectLst/>
                  <a:latin typeface="Arial" pitchFamily="34" charset="0"/>
                  <a:ea typeface="Calibri" pitchFamily="34" charset="0"/>
                  <a:cs typeface="Arial" pitchFamily="34" charset="0"/>
                </a:rPr>
                <a:t>EUROPEAN UNION</a:t>
              </a: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2" name="Picture 3" descr="ELI_NP_Logo_First_N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5523342"/>
            <a:ext cx="1761060" cy="10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464335" y="5157192"/>
            <a:ext cx="2149050" cy="369332"/>
          </a:xfrm>
          <a:prstGeom prst="rect">
            <a:avLst/>
          </a:prstGeom>
          <a:noFill/>
        </p:spPr>
        <p:txBody>
          <a:bodyPr wrap="none" rtlCol="0">
            <a:spAutoFit/>
          </a:bodyPr>
          <a:lstStyle/>
          <a:p>
            <a:r>
              <a:rPr lang="en-US" dirty="0" err="1" smtClean="0"/>
              <a:t>Dimiter</a:t>
            </a:r>
            <a:r>
              <a:rPr lang="en-US" dirty="0" smtClean="0"/>
              <a:t> L. </a:t>
            </a:r>
            <a:r>
              <a:rPr lang="en-US" dirty="0" err="1" smtClean="0"/>
              <a:t>Balabanski</a:t>
            </a:r>
            <a:endParaRPr lang="ro-RO" dirty="0"/>
          </a:p>
        </p:txBody>
      </p:sp>
      <p:pic>
        <p:nvPicPr>
          <p:cNvPr id="209921" name="Picture 1" descr="C:\2013\ELI-NP_2013full\ELI-NP_Vizita4oct2013\Logo_IFIN-HH_Blue.tif"/>
          <p:cNvPicPr>
            <a:picLocks noChangeAspect="1" noChangeArrowheads="1"/>
          </p:cNvPicPr>
          <p:nvPr/>
        </p:nvPicPr>
        <p:blipFill>
          <a:blip r:embed="rId7" cstate="print"/>
          <a:srcRect/>
          <a:stretch>
            <a:fillRect/>
          </a:stretch>
        </p:blipFill>
        <p:spPr bwMode="auto">
          <a:xfrm>
            <a:off x="7680774" y="5572140"/>
            <a:ext cx="1266200" cy="1071570"/>
          </a:xfrm>
          <a:prstGeom prst="rect">
            <a:avLst/>
          </a:prstGeom>
          <a:noFill/>
        </p:spPr>
      </p:pic>
    </p:spTree>
    <p:extLst>
      <p:ext uri="{BB962C8B-B14F-4D97-AF65-F5344CB8AC3E}">
        <p14:creationId xmlns:p14="http://schemas.microsoft.com/office/powerpoint/2010/main" val="172209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3"/>
          <p:cNvSpPr>
            <a:spLocks noChangeArrowheads="1"/>
          </p:cNvSpPr>
          <p:nvPr/>
        </p:nvSpPr>
        <p:spPr bwMode="auto">
          <a:xfrm>
            <a:off x="2136954" y="-19802"/>
            <a:ext cx="7019925" cy="1257730"/>
          </a:xfrm>
          <a:prstGeom prst="rect">
            <a:avLst/>
          </a:prstGeom>
          <a:ln>
            <a:headEnd/>
            <a:tailEnd/>
          </a:ln>
          <a:extLst/>
        </p:spPr>
        <p:style>
          <a:lnRef idx="2">
            <a:schemeClr val="dk1">
              <a:shade val="50000"/>
            </a:schemeClr>
          </a:lnRef>
          <a:fillRef idx="1">
            <a:schemeClr val="dk1"/>
          </a:fillRef>
          <a:effectRef idx="0">
            <a:schemeClr val="dk1"/>
          </a:effectRef>
          <a:fontRef idx="minor">
            <a:schemeClr val="lt1"/>
          </a:fontRef>
        </p:style>
        <p:txBody>
          <a:bodyPr anchor="ctr"/>
          <a:lstStyle/>
          <a:p>
            <a:r>
              <a:rPr lang="en-US" sz="3600" b="1" i="1" dirty="0">
                <a:solidFill>
                  <a:srgbClr val="FFFF00"/>
                </a:solidFill>
                <a:latin typeface="Times New Roman" pitchFamily="18" charset="0"/>
                <a:cs typeface="Times New Roman" pitchFamily="18" charset="0"/>
              </a:rPr>
              <a:t>Extreme Light Infrastructure (ELI)</a:t>
            </a:r>
          </a:p>
        </p:txBody>
      </p:sp>
      <p:pic>
        <p:nvPicPr>
          <p:cNvPr id="252931" name="Picture 2" descr="rain_ban"/>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1287463"/>
            <a:ext cx="83058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9562" y="2223343"/>
            <a:ext cx="4792637"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4" name="TextBox 6"/>
          <p:cNvSpPr txBox="1">
            <a:spLocks noChangeArrowheads="1"/>
          </p:cNvSpPr>
          <p:nvPr/>
        </p:nvSpPr>
        <p:spPr bwMode="auto">
          <a:xfrm>
            <a:off x="685800" y="1371600"/>
            <a:ext cx="7385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400" dirty="0">
                <a:latin typeface="Times New Roman" pitchFamily="18" charset="0"/>
              </a:rPr>
              <a:t>Gerard </a:t>
            </a:r>
            <a:r>
              <a:rPr lang="en-US" sz="2400" dirty="0" err="1">
                <a:latin typeface="Times New Roman" pitchFamily="18" charset="0"/>
              </a:rPr>
              <a:t>Mourou</a:t>
            </a:r>
            <a:r>
              <a:rPr lang="en-US" sz="2400" dirty="0">
                <a:latin typeface="Times New Roman" pitchFamily="18" charset="0"/>
              </a:rPr>
              <a:t> 1985:  Chirped Pulse Amplification (CPA)</a:t>
            </a:r>
          </a:p>
        </p:txBody>
      </p:sp>
      <p:pic>
        <p:nvPicPr>
          <p:cNvPr id="25293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0891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75214" y="3319473"/>
            <a:ext cx="731290" cy="369332"/>
          </a:xfrm>
          <a:prstGeom prst="rect">
            <a:avLst/>
          </a:prstGeom>
          <a:noFill/>
        </p:spPr>
        <p:txBody>
          <a:bodyPr wrap="none" rtlCol="0">
            <a:spAutoFit/>
          </a:bodyPr>
          <a:lstStyle/>
          <a:p>
            <a:r>
              <a:rPr lang="en-US" i="1" dirty="0" smtClean="0">
                <a:solidFill>
                  <a:srgbClr val="FF0000"/>
                </a:solidFill>
              </a:rPr>
              <a:t>I – NP</a:t>
            </a:r>
            <a:endParaRPr lang="bg-BG" i="1" dirty="0">
              <a:solidFill>
                <a:srgbClr val="FF0000"/>
              </a:solidFill>
            </a:endParaRPr>
          </a:p>
        </p:txBody>
      </p:sp>
      <p:sp>
        <p:nvSpPr>
          <p:cNvPr id="3" name="TextBox 2"/>
          <p:cNvSpPr txBox="1"/>
          <p:nvPr/>
        </p:nvSpPr>
        <p:spPr>
          <a:xfrm>
            <a:off x="5220072" y="1800526"/>
            <a:ext cx="3897542" cy="307777"/>
          </a:xfrm>
          <a:prstGeom prst="rect">
            <a:avLst/>
          </a:prstGeom>
          <a:noFill/>
        </p:spPr>
        <p:txBody>
          <a:bodyPr wrap="none" rtlCol="0">
            <a:spAutoFit/>
          </a:bodyPr>
          <a:lstStyle/>
          <a:p>
            <a:r>
              <a:rPr lang="en-US" sz="1400" b="1" dirty="0" smtClean="0"/>
              <a:t>Strickland, </a:t>
            </a:r>
            <a:r>
              <a:rPr lang="en-US" sz="1400" b="1" dirty="0" err="1" smtClean="0"/>
              <a:t>Mourou</a:t>
            </a:r>
            <a:r>
              <a:rPr lang="en-US" sz="1400" b="1" dirty="0" smtClean="0"/>
              <a:t>, Opt. </a:t>
            </a:r>
            <a:r>
              <a:rPr lang="en-US" sz="1400" b="1" dirty="0" err="1" smtClean="0"/>
              <a:t>Commun</a:t>
            </a:r>
            <a:r>
              <a:rPr lang="en-US" sz="1400" b="1" dirty="0" smtClean="0"/>
              <a:t>. 56, 219 (1985)</a:t>
            </a:r>
            <a:endParaRPr lang="bg-BG" sz="1400" b="1" dirty="0"/>
          </a:p>
        </p:txBody>
      </p:sp>
      <p:sp>
        <p:nvSpPr>
          <p:cNvPr id="6" name="Date Placeholder 5"/>
          <p:cNvSpPr>
            <a:spLocks noGrp="1"/>
          </p:cNvSpPr>
          <p:nvPr>
            <p:ph type="dt" sz="half" idx="10"/>
          </p:nvPr>
        </p:nvSpPr>
        <p:spPr/>
        <p:txBody>
          <a:bodyPr/>
          <a:lstStyle/>
          <a:p>
            <a:r>
              <a:rPr lang="ro-RO" smtClean="0"/>
              <a:t>19.11.2015</a:t>
            </a:r>
            <a:endParaRPr lang="bg-BG"/>
          </a:p>
        </p:txBody>
      </p:sp>
      <p:sp>
        <p:nvSpPr>
          <p:cNvPr id="7" name="Slide Number Placeholder 6"/>
          <p:cNvSpPr>
            <a:spLocks noGrp="1"/>
          </p:cNvSpPr>
          <p:nvPr>
            <p:ph type="sldNum" sz="quarter" idx="12"/>
          </p:nvPr>
        </p:nvSpPr>
        <p:spPr/>
        <p:txBody>
          <a:bodyPr/>
          <a:lstStyle/>
          <a:p>
            <a:fld id="{DBDE5A35-3D9C-4CCF-A188-2BFF7DFE7733}" type="slidenum">
              <a:rPr lang="bg-BG" smtClean="0"/>
              <a:pPr/>
              <a:t>10</a:t>
            </a:fld>
            <a:endParaRPr lang="bg-BG" dirty="0"/>
          </a:p>
        </p:txBody>
      </p:sp>
      <p:sp>
        <p:nvSpPr>
          <p:cNvPr id="4" name="Footer Placeholder 3"/>
          <p:cNvSpPr>
            <a:spLocks noGrp="1"/>
          </p:cNvSpPr>
          <p:nvPr>
            <p:ph type="ftr" sz="quarter" idx="11"/>
          </p:nvPr>
        </p:nvSpPr>
        <p:spPr>
          <a:xfrm>
            <a:off x="3124200" y="6598898"/>
            <a:ext cx="2895600" cy="301756"/>
          </a:xfrm>
        </p:spPr>
        <p:txBody>
          <a:bodyPr/>
          <a:lstStyle/>
          <a:p>
            <a:r>
              <a:rPr lang="en-US" smtClean="0"/>
              <a:t>D.L. Balabanski, Osaka</a:t>
            </a:r>
            <a:endParaRPr lang="bg-BG" dirty="0"/>
          </a:p>
        </p:txBody>
      </p:sp>
      <p:sp>
        <p:nvSpPr>
          <p:cNvPr id="5" name="TextBox 4"/>
          <p:cNvSpPr txBox="1"/>
          <p:nvPr/>
        </p:nvSpPr>
        <p:spPr>
          <a:xfrm>
            <a:off x="7165719" y="3501008"/>
            <a:ext cx="1294713"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10</a:t>
            </a:r>
            <a:r>
              <a:rPr lang="en-US" b="1" baseline="30000" dirty="0" smtClean="0">
                <a:effectLst>
                  <a:outerShdw blurRad="38100" dist="38100" dir="2700000" algn="tl">
                    <a:srgbClr val="000000">
                      <a:alpha val="43137"/>
                    </a:srgbClr>
                  </a:outerShdw>
                </a:effectLst>
              </a:rPr>
              <a:t>23</a:t>
            </a:r>
            <a:r>
              <a:rPr lang="en-US" b="1" dirty="0" smtClean="0">
                <a:effectLst>
                  <a:outerShdw blurRad="38100" dist="38100" dir="2700000" algn="tl">
                    <a:srgbClr val="000000">
                      <a:alpha val="43137"/>
                    </a:srgbClr>
                  </a:outerShdw>
                </a:effectLst>
              </a:rPr>
              <a:t> W/cm</a:t>
            </a:r>
            <a:r>
              <a:rPr lang="en-US" b="1" baseline="30000" dirty="0" smtClean="0">
                <a:effectLst>
                  <a:outerShdw blurRad="38100" dist="38100" dir="2700000" algn="tl">
                    <a:srgbClr val="000000">
                      <a:alpha val="43137"/>
                    </a:srgbClr>
                  </a:outerShdw>
                </a:effectLst>
              </a:rPr>
              <a:t>2</a:t>
            </a:r>
            <a:endParaRPr lang="ro-RO" b="1" baseline="30000" dirty="0">
              <a:effectLst>
                <a:outerShdw blurRad="38100" dist="38100" dir="2700000" algn="tl">
                  <a:srgbClr val="000000">
                    <a:alpha val="43137"/>
                  </a:srgbClr>
                </a:outerShdw>
              </a:effectLst>
            </a:endParaRPr>
          </a:p>
        </p:txBody>
      </p:sp>
      <p:cxnSp>
        <p:nvCxnSpPr>
          <p:cNvPr id="9" name="Straight Arrow Connector 8"/>
          <p:cNvCxnSpPr>
            <a:stCxn id="10" idx="2"/>
          </p:cNvCxnSpPr>
          <p:nvPr/>
        </p:nvCxnSpPr>
        <p:spPr>
          <a:xfrm>
            <a:off x="896247" y="5648474"/>
            <a:ext cx="1421733" cy="588838"/>
          </a:xfrm>
          <a:prstGeom prst="straightConnector1">
            <a:avLst/>
          </a:prstGeom>
          <a:ln w="38100">
            <a:solidFill>
              <a:srgbClr val="F92B1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33" y="4725144"/>
            <a:ext cx="1778428" cy="923330"/>
          </a:xfrm>
          <a:prstGeom prst="rect">
            <a:avLst/>
          </a:prstGeom>
          <a:noFill/>
          <a:ln>
            <a:solidFill>
              <a:srgbClr val="F92B1B"/>
            </a:solidFill>
          </a:ln>
        </p:spPr>
        <p:txBody>
          <a:bodyPr wrap="square" rtlCol="0">
            <a:spAutoFit/>
          </a:bodyPr>
          <a:lstStyle/>
          <a:p>
            <a:r>
              <a:rPr lang="en-US" dirty="0" smtClean="0">
                <a:solidFill>
                  <a:srgbClr val="FF0000"/>
                </a:solidFill>
              </a:rPr>
              <a:t>10</a:t>
            </a:r>
            <a:r>
              <a:rPr lang="en-US" baseline="30000" dirty="0" smtClean="0">
                <a:solidFill>
                  <a:srgbClr val="FF0000"/>
                </a:solidFill>
              </a:rPr>
              <a:t>9</a:t>
            </a:r>
            <a:r>
              <a:rPr lang="en-US" dirty="0" smtClean="0">
                <a:solidFill>
                  <a:srgbClr val="FF0000"/>
                </a:solidFill>
              </a:rPr>
              <a:t> W ~ power</a:t>
            </a:r>
          </a:p>
          <a:p>
            <a:r>
              <a:rPr lang="en-US" dirty="0">
                <a:solidFill>
                  <a:srgbClr val="FF0000"/>
                </a:solidFill>
              </a:rPr>
              <a:t>o</a:t>
            </a:r>
            <a:r>
              <a:rPr lang="en-US" dirty="0" smtClean="0">
                <a:solidFill>
                  <a:srgbClr val="FF0000"/>
                </a:solidFill>
              </a:rPr>
              <a:t>f an nuclear </a:t>
            </a:r>
          </a:p>
          <a:p>
            <a:r>
              <a:rPr lang="en-US" dirty="0" smtClean="0">
                <a:solidFill>
                  <a:srgbClr val="FF0000"/>
                </a:solidFill>
              </a:rPr>
              <a:t>reactor on 1 cm</a:t>
            </a:r>
            <a:r>
              <a:rPr lang="en-US" baseline="30000" dirty="0" smtClean="0">
                <a:solidFill>
                  <a:srgbClr val="FF0000"/>
                </a:solidFill>
              </a:rPr>
              <a:t>2</a:t>
            </a:r>
            <a:r>
              <a:rPr lang="en-US" dirty="0" smtClean="0">
                <a:solidFill>
                  <a:srgbClr val="FF0000"/>
                </a:solidFill>
              </a:rPr>
              <a:t> </a:t>
            </a:r>
            <a:endParaRPr lang="ro-RO" dirty="0">
              <a:solidFill>
                <a:srgbClr val="FF0000"/>
              </a:solidFill>
            </a:endParaRPr>
          </a:p>
        </p:txBody>
      </p:sp>
      <p:cxnSp>
        <p:nvCxnSpPr>
          <p:cNvPr id="17" name="Straight Arrow Connector 16"/>
          <p:cNvCxnSpPr>
            <a:stCxn id="18" idx="2"/>
          </p:cNvCxnSpPr>
          <p:nvPr/>
        </p:nvCxnSpPr>
        <p:spPr>
          <a:xfrm>
            <a:off x="804457" y="3056186"/>
            <a:ext cx="1513523" cy="444822"/>
          </a:xfrm>
          <a:prstGeom prst="straightConnector1">
            <a:avLst/>
          </a:prstGeom>
          <a:ln w="38100">
            <a:solidFill>
              <a:srgbClr val="F92B1B"/>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496" y="2132856"/>
            <a:ext cx="1537922" cy="923330"/>
          </a:xfrm>
          <a:prstGeom prst="rect">
            <a:avLst/>
          </a:prstGeom>
          <a:noFill/>
          <a:ln>
            <a:solidFill>
              <a:srgbClr val="F92B1B"/>
            </a:solidFill>
          </a:ln>
        </p:spPr>
        <p:txBody>
          <a:bodyPr wrap="none" rtlCol="0">
            <a:spAutoFit/>
          </a:bodyPr>
          <a:lstStyle/>
          <a:p>
            <a:r>
              <a:rPr lang="en-US" dirty="0" smtClean="0">
                <a:solidFill>
                  <a:srgbClr val="FF0000"/>
                </a:solidFill>
              </a:rPr>
              <a:t>10</a:t>
            </a:r>
            <a:r>
              <a:rPr lang="en-US" baseline="30000" dirty="0" smtClean="0">
                <a:solidFill>
                  <a:srgbClr val="FF0000"/>
                </a:solidFill>
              </a:rPr>
              <a:t>26</a:t>
            </a:r>
            <a:r>
              <a:rPr lang="en-US" dirty="0" smtClean="0">
                <a:solidFill>
                  <a:srgbClr val="FF0000"/>
                </a:solidFill>
              </a:rPr>
              <a:t> W ~ Sun’s</a:t>
            </a:r>
          </a:p>
          <a:p>
            <a:r>
              <a:rPr lang="en-US" dirty="0">
                <a:solidFill>
                  <a:srgbClr val="FF0000"/>
                </a:solidFill>
              </a:rPr>
              <a:t>t</a:t>
            </a:r>
            <a:r>
              <a:rPr lang="en-US" dirty="0" smtClean="0">
                <a:solidFill>
                  <a:srgbClr val="FF0000"/>
                </a:solidFill>
              </a:rPr>
              <a:t>otal power</a:t>
            </a:r>
          </a:p>
          <a:p>
            <a:r>
              <a:rPr lang="en-US" dirty="0" smtClean="0">
                <a:solidFill>
                  <a:srgbClr val="FF0000"/>
                </a:solidFill>
              </a:rPr>
              <a:t>on 1 cm</a:t>
            </a:r>
            <a:r>
              <a:rPr lang="en-US" baseline="30000" dirty="0" smtClean="0">
                <a:solidFill>
                  <a:srgbClr val="FF0000"/>
                </a:solidFill>
              </a:rPr>
              <a:t>2</a:t>
            </a:r>
            <a:r>
              <a:rPr lang="en-US" dirty="0" smtClean="0">
                <a:solidFill>
                  <a:srgbClr val="FF0000"/>
                </a:solidFill>
              </a:rPr>
              <a:t> </a:t>
            </a:r>
            <a:endParaRPr lang="ro-RO" dirty="0">
              <a:solidFill>
                <a:srgbClr val="FF0000"/>
              </a:solidFill>
            </a:endParaRPr>
          </a:p>
        </p:txBody>
      </p:sp>
    </p:spTree>
    <p:extLst>
      <p:ext uri="{BB962C8B-B14F-4D97-AF65-F5344CB8AC3E}">
        <p14:creationId xmlns:p14="http://schemas.microsoft.com/office/powerpoint/2010/main" val="341513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7308303" cy="1268760"/>
          </a:xfrm>
          <a:solidFill>
            <a:schemeClr val="tx1"/>
          </a:solidFill>
        </p:spPr>
        <p:txBody>
          <a:bodyPr>
            <a:normAutofit/>
          </a:bodyPr>
          <a:lstStyle/>
          <a:p>
            <a:r>
              <a:rPr lang="en-US" dirty="0" smtClean="0">
                <a:solidFill>
                  <a:srgbClr val="FFFF00"/>
                </a:solidFill>
              </a:rPr>
              <a:t>ELI–NP HPLS</a:t>
            </a:r>
            <a:endParaRPr lang="en-US" dirty="0">
              <a:solidFill>
                <a:srgbClr val="FFFF00"/>
              </a:solidFill>
            </a:endParaRPr>
          </a:p>
        </p:txBody>
      </p:sp>
      <p:grpSp>
        <p:nvGrpSpPr>
          <p:cNvPr id="12" name="Group 11"/>
          <p:cNvGrpSpPr/>
          <p:nvPr/>
        </p:nvGrpSpPr>
        <p:grpSpPr>
          <a:xfrm>
            <a:off x="179512" y="3600930"/>
            <a:ext cx="8063995" cy="2894878"/>
            <a:chOff x="890278" y="3436770"/>
            <a:chExt cx="8063995" cy="2894878"/>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0278" y="3694305"/>
              <a:ext cx="8063995" cy="263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Oval 4"/>
            <p:cNvSpPr/>
            <p:nvPr/>
          </p:nvSpPr>
          <p:spPr>
            <a:xfrm>
              <a:off x="2291273" y="3436770"/>
              <a:ext cx="2495534" cy="372983"/>
            </a:xfrm>
            <a:prstGeom prst="ellipse">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arallelogram 5"/>
            <p:cNvSpPr/>
            <p:nvPr/>
          </p:nvSpPr>
          <p:spPr>
            <a:xfrm>
              <a:off x="6403131" y="3583299"/>
              <a:ext cx="630544" cy="25753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Arrow Connector 13"/>
          <p:cNvCxnSpPr/>
          <p:nvPr/>
        </p:nvCxnSpPr>
        <p:spPr>
          <a:xfrm flipV="1">
            <a:off x="6119695" y="2681794"/>
            <a:ext cx="2246868" cy="139424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9703404">
            <a:off x="6280699" y="3054761"/>
            <a:ext cx="1762509" cy="369332"/>
          </a:xfrm>
          <a:prstGeom prst="rect">
            <a:avLst/>
          </a:prstGeom>
          <a:noFill/>
        </p:spPr>
        <p:txBody>
          <a:bodyPr wrap="none" rtlCol="0">
            <a:spAutoFit/>
          </a:bodyPr>
          <a:lstStyle/>
          <a:p>
            <a:r>
              <a:rPr lang="en-US" dirty="0" smtClean="0">
                <a:solidFill>
                  <a:srgbClr val="0000FF"/>
                </a:solidFill>
                <a:latin typeface="Helvetica"/>
                <a:cs typeface="Helvetica"/>
              </a:rPr>
              <a:t>to compressors</a:t>
            </a:r>
            <a:endParaRPr lang="en-US" dirty="0">
              <a:solidFill>
                <a:srgbClr val="0000FF"/>
              </a:solidFill>
              <a:latin typeface="Helvetica"/>
              <a:cs typeface="Helvetica"/>
            </a:endParaRPr>
          </a:p>
        </p:txBody>
      </p:sp>
      <p:sp>
        <p:nvSpPr>
          <p:cNvPr id="20" name="TextBox 19"/>
          <p:cNvSpPr txBox="1"/>
          <p:nvPr/>
        </p:nvSpPr>
        <p:spPr>
          <a:xfrm>
            <a:off x="6804248" y="1565131"/>
            <a:ext cx="2364750" cy="923330"/>
          </a:xfrm>
          <a:prstGeom prst="rect">
            <a:avLst/>
          </a:prstGeom>
          <a:noFill/>
        </p:spPr>
        <p:txBody>
          <a:bodyPr wrap="none" rtlCol="0">
            <a:spAutoFit/>
          </a:bodyPr>
          <a:lstStyle/>
          <a:p>
            <a:r>
              <a:rPr lang="en-US" i="1" dirty="0" smtClean="0">
                <a:solidFill>
                  <a:srgbClr val="0000FF"/>
                </a:solidFill>
                <a:latin typeface="Helvetica"/>
                <a:cs typeface="Helvetica"/>
              </a:rPr>
              <a:t>2  x   0.1 PW 10 Hz</a:t>
            </a:r>
            <a:endParaRPr lang="en-US" i="1" dirty="0">
              <a:solidFill>
                <a:srgbClr val="0000FF"/>
              </a:solidFill>
              <a:latin typeface="Helvetica"/>
              <a:cs typeface="Helvetica"/>
            </a:endParaRPr>
          </a:p>
          <a:p>
            <a:r>
              <a:rPr lang="en-US" i="1" dirty="0" smtClean="0">
                <a:solidFill>
                  <a:srgbClr val="0000FF"/>
                </a:solidFill>
                <a:latin typeface="Helvetica"/>
                <a:cs typeface="Helvetica"/>
              </a:rPr>
              <a:t>2  x   1    PW   1 Hz</a:t>
            </a:r>
          </a:p>
          <a:p>
            <a:r>
              <a:rPr lang="en-US" i="1" dirty="0" smtClean="0">
                <a:solidFill>
                  <a:srgbClr val="0000FF"/>
                </a:solidFill>
                <a:latin typeface="Helvetica"/>
                <a:cs typeface="Helvetica"/>
              </a:rPr>
              <a:t>2  x 10    PW  0.1 Hz </a:t>
            </a:r>
            <a:endParaRPr lang="en-US" i="1" dirty="0">
              <a:solidFill>
                <a:srgbClr val="0000FF"/>
              </a:solidFill>
              <a:latin typeface="Helvetica"/>
              <a:cs typeface="Helvetica"/>
            </a:endParaRPr>
          </a:p>
        </p:txBody>
      </p:sp>
      <p:sp>
        <p:nvSpPr>
          <p:cNvPr id="21" name="Rectangle 20"/>
          <p:cNvSpPr/>
          <p:nvPr/>
        </p:nvSpPr>
        <p:spPr>
          <a:xfrm>
            <a:off x="35496" y="2771636"/>
            <a:ext cx="5878532" cy="369332"/>
          </a:xfrm>
          <a:prstGeom prst="rect">
            <a:avLst/>
          </a:prstGeom>
        </p:spPr>
        <p:txBody>
          <a:bodyPr wrap="none">
            <a:spAutoFit/>
          </a:bodyPr>
          <a:lstStyle/>
          <a:p>
            <a:r>
              <a:rPr lang="en-US" i="1" dirty="0" smtClean="0">
                <a:latin typeface="Helvetica"/>
                <a:cs typeface="Helvetica"/>
              </a:rPr>
              <a:t>Provided by THALES – France and THALES - Romania</a:t>
            </a:r>
            <a:endParaRPr lang="en-US" i="1" dirty="0">
              <a:latin typeface="Helvetica"/>
              <a:cs typeface="Helvetica"/>
            </a:endParaRPr>
          </a:p>
        </p:txBody>
      </p:sp>
      <p:sp>
        <p:nvSpPr>
          <p:cNvPr id="3" name="Rectangle 2"/>
          <p:cNvSpPr/>
          <p:nvPr/>
        </p:nvSpPr>
        <p:spPr>
          <a:xfrm>
            <a:off x="4917651" y="1268760"/>
            <a:ext cx="3944371" cy="369332"/>
          </a:xfrm>
          <a:prstGeom prst="rect">
            <a:avLst/>
          </a:prstGeom>
        </p:spPr>
        <p:txBody>
          <a:bodyPr wrap="none">
            <a:spAutoFit/>
          </a:bodyPr>
          <a:lstStyle/>
          <a:p>
            <a:r>
              <a:rPr lang="en-US" dirty="0" smtClean="0">
                <a:solidFill>
                  <a:srgbClr val="0000FF"/>
                </a:solidFill>
                <a:latin typeface="Helvetica"/>
                <a:cs typeface="Helvetica"/>
              </a:rPr>
              <a:t>2 HPLS up to 10 PW – 6 output lines</a:t>
            </a:r>
            <a:endParaRPr lang="en-US" dirty="0"/>
          </a:p>
        </p:txBody>
      </p:sp>
      <p:sp>
        <p:nvSpPr>
          <p:cNvPr id="7" name="TextBox 6"/>
          <p:cNvSpPr txBox="1"/>
          <p:nvPr/>
        </p:nvSpPr>
        <p:spPr>
          <a:xfrm>
            <a:off x="-3143" y="1733907"/>
            <a:ext cx="6232865" cy="830997"/>
          </a:xfrm>
          <a:prstGeom prst="rect">
            <a:avLst/>
          </a:prstGeom>
          <a:solidFill>
            <a:schemeClr val="tx1"/>
          </a:solidFill>
        </p:spPr>
        <p:txBody>
          <a:bodyPr wrap="square" rtlCol="0">
            <a:spAutoFit/>
          </a:bodyPr>
          <a:lstStyle/>
          <a:p>
            <a:pPr algn="ctr"/>
            <a:r>
              <a:rPr lang="en-US" sz="2400" dirty="0">
                <a:solidFill>
                  <a:srgbClr val="FFFF00"/>
                </a:solidFill>
              </a:rPr>
              <a:t>a</a:t>
            </a:r>
            <a:r>
              <a:rPr lang="en-US" sz="2400" dirty="0" smtClean="0">
                <a:solidFill>
                  <a:srgbClr val="FFFF00"/>
                </a:solidFill>
              </a:rPr>
              <a:t>t present </a:t>
            </a:r>
            <a:r>
              <a:rPr lang="en-US" sz="2400" dirty="0">
                <a:solidFill>
                  <a:srgbClr val="FFFF00"/>
                </a:solidFill>
              </a:rPr>
              <a:t>t</a:t>
            </a:r>
            <a:r>
              <a:rPr lang="en-US" sz="2400" dirty="0" smtClean="0">
                <a:solidFill>
                  <a:srgbClr val="FFFF00"/>
                </a:solidFill>
              </a:rPr>
              <a:t>he most powerful lasers are</a:t>
            </a:r>
            <a:r>
              <a:rPr lang="bg-BG" sz="2400" dirty="0" smtClean="0">
                <a:solidFill>
                  <a:srgbClr val="FFFF00"/>
                </a:solidFill>
              </a:rPr>
              <a:t> 1</a:t>
            </a:r>
            <a:r>
              <a:rPr lang="en-US" sz="2400" dirty="0">
                <a:solidFill>
                  <a:srgbClr val="FFFF00"/>
                </a:solidFill>
                <a:cs typeface="Helvetica"/>
              </a:rPr>
              <a:t> </a:t>
            </a:r>
            <a:r>
              <a:rPr lang="en-US" sz="2400" dirty="0" smtClean="0">
                <a:solidFill>
                  <a:srgbClr val="FFFF00"/>
                </a:solidFill>
                <a:cs typeface="Helvetica"/>
              </a:rPr>
              <a:t>PW,</a:t>
            </a:r>
          </a:p>
          <a:p>
            <a:pPr algn="ctr"/>
            <a:r>
              <a:rPr lang="en-US" sz="2400" i="1" dirty="0" smtClean="0">
                <a:solidFill>
                  <a:srgbClr val="FFFF00"/>
                </a:solidFill>
                <a:cs typeface="Helvetica"/>
              </a:rPr>
              <a:t>e.g.</a:t>
            </a:r>
            <a:r>
              <a:rPr lang="en-US" sz="2400" dirty="0" smtClean="0">
                <a:solidFill>
                  <a:srgbClr val="FFFF00"/>
                </a:solidFill>
                <a:cs typeface="Helvetica"/>
              </a:rPr>
              <a:t> CETAL at </a:t>
            </a:r>
            <a:r>
              <a:rPr lang="en-US" sz="2400" dirty="0" err="1" smtClean="0">
                <a:solidFill>
                  <a:srgbClr val="FFFF00"/>
                </a:solidFill>
                <a:cs typeface="Helvetica"/>
              </a:rPr>
              <a:t>Magurele</a:t>
            </a:r>
            <a:r>
              <a:rPr lang="en-US" sz="2400" dirty="0" smtClean="0">
                <a:solidFill>
                  <a:srgbClr val="FFFF00"/>
                </a:solidFill>
                <a:cs typeface="Helvetica"/>
              </a:rPr>
              <a:t> (commissioned in 2015) </a:t>
            </a:r>
            <a:r>
              <a:rPr lang="bg-BG" dirty="0" smtClean="0">
                <a:solidFill>
                  <a:srgbClr val="FFFF00"/>
                </a:solidFill>
              </a:rPr>
              <a:t> </a:t>
            </a:r>
            <a:endParaRPr lang="bg-BG" dirty="0">
              <a:solidFill>
                <a:srgbClr val="FFFF0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134176850"/>
              </p:ext>
            </p:extLst>
          </p:nvPr>
        </p:nvGraphicFramePr>
        <p:xfrm>
          <a:off x="-6350" y="-1"/>
          <a:ext cx="1842046" cy="1300041"/>
        </p:xfrm>
        <a:graphic>
          <a:graphicData uri="http://schemas.openxmlformats.org/presentationml/2006/ole">
            <mc:AlternateContent xmlns:mc="http://schemas.openxmlformats.org/markup-compatibility/2006">
              <mc:Choice xmlns:v="urn:schemas-microsoft-com:vml" Requires="v">
                <p:oleObj spid="_x0000_s24665" name="Acrobat Document" r:id="rId4" imgW="10699200" imgH="7547760" progId="AcroExch.Document.7">
                  <p:embed/>
                </p:oleObj>
              </mc:Choice>
              <mc:Fallback>
                <p:oleObj name="Acrobat Document" r:id="rId4" imgW="10699200" imgH="7547760" progId="AcroExch.Document.7">
                  <p:embed/>
                  <p:pic>
                    <p:nvPicPr>
                      <p:cNvPr id="0"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1"/>
                        <a:ext cx="1842046" cy="1300041"/>
                      </a:xfrm>
                      <a:prstGeom prst="rect">
                        <a:avLst/>
                      </a:prstGeom>
                      <a:noFill/>
                      <a:ln>
                        <a:noFill/>
                      </a:ln>
                    </p:spPr>
                  </p:pic>
                </p:oleObj>
              </mc:Fallback>
            </mc:AlternateContent>
          </a:graphicData>
        </a:graphic>
      </p:graphicFrame>
      <p:sp>
        <p:nvSpPr>
          <p:cNvPr id="10" name="Date Placeholder 9"/>
          <p:cNvSpPr>
            <a:spLocks noGrp="1"/>
          </p:cNvSpPr>
          <p:nvPr>
            <p:ph type="dt" sz="half" idx="10"/>
          </p:nvPr>
        </p:nvSpPr>
        <p:spPr>
          <a:xfrm>
            <a:off x="446856" y="6449802"/>
            <a:ext cx="2133600" cy="365125"/>
          </a:xfrm>
        </p:spPr>
        <p:txBody>
          <a:bodyPr/>
          <a:lstStyle/>
          <a:p>
            <a:r>
              <a:rPr lang="ro-RO" smtClean="0"/>
              <a:t>19.11.2015</a:t>
            </a:r>
            <a:endParaRPr lang="bg-BG"/>
          </a:p>
        </p:txBody>
      </p:sp>
      <p:sp>
        <p:nvSpPr>
          <p:cNvPr id="13" name="Slide Number Placeholder 12"/>
          <p:cNvSpPr>
            <a:spLocks noGrp="1"/>
          </p:cNvSpPr>
          <p:nvPr>
            <p:ph type="sldNum" sz="quarter" idx="12"/>
          </p:nvPr>
        </p:nvSpPr>
        <p:spPr>
          <a:xfrm>
            <a:off x="6542856" y="6449802"/>
            <a:ext cx="2133600" cy="365125"/>
          </a:xfrm>
        </p:spPr>
        <p:txBody>
          <a:bodyPr/>
          <a:lstStyle/>
          <a:p>
            <a:fld id="{DBDE5A35-3D9C-4CCF-A188-2BFF7DFE7733}" type="slidenum">
              <a:rPr lang="bg-BG" smtClean="0"/>
              <a:t>11</a:t>
            </a:fld>
            <a:r>
              <a:rPr lang="fr-FR" dirty="0"/>
              <a:t> </a:t>
            </a:r>
            <a:endParaRPr lang="bg-BG" dirty="0"/>
          </a:p>
        </p:txBody>
      </p:sp>
      <p:sp>
        <p:nvSpPr>
          <p:cNvPr id="4" name="Footer Placeholder 3"/>
          <p:cNvSpPr>
            <a:spLocks noGrp="1"/>
          </p:cNvSpPr>
          <p:nvPr>
            <p:ph type="ftr" sz="quarter" idx="11"/>
          </p:nvPr>
        </p:nvSpPr>
        <p:spPr>
          <a:xfrm>
            <a:off x="3113856" y="6449802"/>
            <a:ext cx="2895600" cy="365125"/>
          </a:xfrm>
        </p:spPr>
        <p:txBody>
          <a:bodyPr/>
          <a:lstStyle/>
          <a:p>
            <a:r>
              <a:rPr lang="en-US" smtClean="0"/>
              <a:t>D.L. Balabanski, Osaka</a:t>
            </a:r>
            <a:endParaRPr lang="bg-BG"/>
          </a:p>
        </p:txBody>
      </p:sp>
      <p:sp>
        <p:nvSpPr>
          <p:cNvPr id="22" name="TextBox 21"/>
          <p:cNvSpPr txBox="1"/>
          <p:nvPr/>
        </p:nvSpPr>
        <p:spPr>
          <a:xfrm rot="271506">
            <a:off x="5726891" y="3385671"/>
            <a:ext cx="697627" cy="369332"/>
          </a:xfrm>
          <a:prstGeom prst="rect">
            <a:avLst/>
          </a:prstGeom>
          <a:noFill/>
        </p:spPr>
        <p:txBody>
          <a:bodyPr wrap="square" rtlCol="0">
            <a:spAutoFit/>
          </a:bodyPr>
          <a:lstStyle/>
          <a:p>
            <a:r>
              <a:rPr lang="en-US" dirty="0"/>
              <a:t>4</a:t>
            </a:r>
            <a:r>
              <a:rPr lang="en-US" dirty="0" smtClean="0"/>
              <a:t>0 m</a:t>
            </a:r>
            <a:endParaRPr lang="en-US" dirty="0"/>
          </a:p>
        </p:txBody>
      </p:sp>
      <p:cxnSp>
        <p:nvCxnSpPr>
          <p:cNvPr id="23" name="Straight Arrow Connector 22"/>
          <p:cNvCxnSpPr/>
          <p:nvPr/>
        </p:nvCxnSpPr>
        <p:spPr>
          <a:xfrm flipV="1">
            <a:off x="179512" y="3598649"/>
            <a:ext cx="4657742" cy="6918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1170299">
            <a:off x="469558" y="3609569"/>
            <a:ext cx="3794594" cy="369332"/>
          </a:xfrm>
          <a:prstGeom prst="rect">
            <a:avLst/>
          </a:prstGeom>
          <a:noFill/>
        </p:spPr>
        <p:txBody>
          <a:bodyPr wrap="square" rtlCol="0">
            <a:spAutoFit/>
          </a:bodyPr>
          <a:lstStyle/>
          <a:p>
            <a:r>
              <a:rPr lang="en-US" dirty="0"/>
              <a:t>5</a:t>
            </a:r>
            <a:r>
              <a:rPr lang="en-US" dirty="0" smtClean="0"/>
              <a:t>0 m (70 m with compressors)</a:t>
            </a:r>
            <a:endParaRPr lang="en-US" dirty="0"/>
          </a:p>
        </p:txBody>
      </p:sp>
      <p:cxnSp>
        <p:nvCxnSpPr>
          <p:cNvPr id="25" name="Straight Arrow Connector 24"/>
          <p:cNvCxnSpPr/>
          <p:nvPr/>
        </p:nvCxnSpPr>
        <p:spPr>
          <a:xfrm>
            <a:off x="4837254" y="3600930"/>
            <a:ext cx="3256931" cy="2575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578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22503"/>
            <a:ext cx="8640961" cy="690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943100"/>
            <a:ext cx="475297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r>
              <a:rPr lang="ro-RO" smtClean="0">
                <a:solidFill>
                  <a:srgbClr val="FFFF00"/>
                </a:solidFill>
              </a:rPr>
              <a:t>19.11.2015</a:t>
            </a:r>
            <a:endParaRPr lang="bg-BG" dirty="0">
              <a:solidFill>
                <a:srgbClr val="FFFF00"/>
              </a:solidFill>
            </a:endParaRPr>
          </a:p>
        </p:txBody>
      </p:sp>
      <p:sp>
        <p:nvSpPr>
          <p:cNvPr id="5" name="Slide Number Placeholder 4"/>
          <p:cNvSpPr>
            <a:spLocks noGrp="1"/>
          </p:cNvSpPr>
          <p:nvPr>
            <p:ph type="sldNum" sz="quarter" idx="12"/>
          </p:nvPr>
        </p:nvSpPr>
        <p:spPr/>
        <p:txBody>
          <a:bodyPr/>
          <a:lstStyle/>
          <a:p>
            <a:fld id="{DBDE5A35-3D9C-4CCF-A188-2BFF7DFE7733}" type="slidenum">
              <a:rPr lang="bg-BG" smtClean="0">
                <a:solidFill>
                  <a:srgbClr val="FFFF00"/>
                </a:solidFill>
              </a:rPr>
              <a:t>12</a:t>
            </a:fld>
            <a:r>
              <a:rPr lang="fr-FR" dirty="0"/>
              <a:t> </a:t>
            </a:r>
            <a:endParaRPr lang="bg-BG" dirty="0">
              <a:solidFill>
                <a:srgbClr val="FFFF00"/>
              </a:solidFill>
            </a:endParaRPr>
          </a:p>
        </p:txBody>
      </p:sp>
      <p:sp>
        <p:nvSpPr>
          <p:cNvPr id="2" name="Footer Placeholder 1"/>
          <p:cNvSpPr>
            <a:spLocks noGrp="1"/>
          </p:cNvSpPr>
          <p:nvPr>
            <p:ph type="ftr" sz="quarter" idx="11"/>
          </p:nvPr>
        </p:nvSpPr>
        <p:spPr>
          <a:xfrm>
            <a:off x="3124200" y="6520259"/>
            <a:ext cx="2895600" cy="365125"/>
          </a:xfrm>
        </p:spPr>
        <p:txBody>
          <a:bodyPr/>
          <a:lstStyle/>
          <a:p>
            <a:r>
              <a:rPr lang="en-US" smtClean="0">
                <a:solidFill>
                  <a:srgbClr val="FFFF00"/>
                </a:solidFill>
              </a:rPr>
              <a:t>D.L. Balabanski, Osaka</a:t>
            </a:r>
            <a:endParaRPr lang="bg-BG" dirty="0">
              <a:solidFill>
                <a:srgbClr val="FFFF00"/>
              </a:solidFill>
            </a:endParaRPr>
          </a:p>
        </p:txBody>
      </p:sp>
      <p:sp>
        <p:nvSpPr>
          <p:cNvPr id="4" name="Rectangle 3"/>
          <p:cNvSpPr/>
          <p:nvPr/>
        </p:nvSpPr>
        <p:spPr>
          <a:xfrm>
            <a:off x="2286000" y="476672"/>
            <a:ext cx="4572000" cy="646331"/>
          </a:xfrm>
          <a:prstGeom prst="rect">
            <a:avLst/>
          </a:prstGeom>
        </p:spPr>
        <p:txBody>
          <a:bodyPr>
            <a:spAutoFit/>
          </a:bodyPr>
          <a:lstStyle/>
          <a:p>
            <a:pPr algn="ctr"/>
            <a:r>
              <a:rPr lang="en-US" dirty="0">
                <a:solidFill>
                  <a:srgbClr val="FFFF00"/>
                </a:solidFill>
              </a:rPr>
              <a:t>Electrons and ions accelerated at solid state densities 10</a:t>
            </a:r>
            <a:r>
              <a:rPr lang="en-US" baseline="30000" dirty="0">
                <a:solidFill>
                  <a:srgbClr val="FFFF00"/>
                </a:solidFill>
              </a:rPr>
              <a:t>24</a:t>
            </a:r>
            <a:r>
              <a:rPr lang="en-US" dirty="0">
                <a:solidFill>
                  <a:srgbClr val="FFFF00"/>
                </a:solidFill>
              </a:rPr>
              <a:t>e cm</a:t>
            </a:r>
            <a:r>
              <a:rPr lang="en-US" baseline="30000" dirty="0">
                <a:solidFill>
                  <a:srgbClr val="FFFF00"/>
                </a:solidFill>
              </a:rPr>
              <a:t>-3</a:t>
            </a:r>
            <a:r>
              <a:rPr lang="en-US" dirty="0">
                <a:solidFill>
                  <a:srgbClr val="FFFF00"/>
                </a:solidFill>
              </a:rPr>
              <a:t> </a:t>
            </a:r>
            <a:r>
              <a:rPr lang="en-US" b="1" dirty="0">
                <a:solidFill>
                  <a:srgbClr val="DCE6F2"/>
                </a:solidFill>
              </a:rPr>
              <a:t>never reached before</a:t>
            </a:r>
            <a:endParaRPr lang="ro-RO" b="1" dirty="0">
              <a:solidFill>
                <a:srgbClr val="DCE6F2"/>
              </a:solidFill>
            </a:endParaRPr>
          </a:p>
        </p:txBody>
      </p:sp>
    </p:spTree>
    <p:extLst>
      <p:ext uri="{BB962C8B-B14F-4D97-AF65-F5344CB8AC3E}">
        <p14:creationId xmlns:p14="http://schemas.microsoft.com/office/powerpoint/2010/main" val="234060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1"/>
          </a:solidFill>
          <a:ln>
            <a:noFill/>
          </a:ln>
        </p:spPr>
        <p:txBody>
          <a:bodyPr/>
          <a:lstStyle/>
          <a:p>
            <a:r>
              <a:rPr lang="en-US" dirty="0" smtClean="0">
                <a:solidFill>
                  <a:srgbClr val="FFFF00"/>
                </a:solidFill>
              </a:rPr>
              <a:t>Nuclear isomer spectroscopy </a:t>
            </a:r>
            <a:endParaRPr lang="bg-BG" dirty="0">
              <a:solidFill>
                <a:srgbClr val="FFFF00"/>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412777"/>
            <a:ext cx="4246435"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780464"/>
            <a:ext cx="4932040" cy="4672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512" y="1628800"/>
            <a:ext cx="2160240" cy="523220"/>
          </a:xfrm>
          <a:prstGeom prst="rect">
            <a:avLst/>
          </a:prstGeom>
        </p:spPr>
        <p:txBody>
          <a:bodyPr wrap="square">
            <a:spAutoFit/>
          </a:bodyPr>
          <a:lstStyle/>
          <a:p>
            <a:r>
              <a:rPr lang="en-US" sz="2800" b="1" baseline="30000" dirty="0" smtClean="0">
                <a:solidFill>
                  <a:srgbClr val="DCE6F2"/>
                </a:solidFill>
              </a:rPr>
              <a:t>90</a:t>
            </a:r>
            <a:r>
              <a:rPr lang="en-US" sz="2800" b="1" dirty="0" smtClean="0">
                <a:solidFill>
                  <a:srgbClr val="DCE6F2"/>
                </a:solidFill>
              </a:rPr>
              <a:t>Zr(</a:t>
            </a:r>
            <a:r>
              <a:rPr lang="en-US" sz="2800" b="1" dirty="0" err="1" smtClean="0">
                <a:solidFill>
                  <a:srgbClr val="DCE6F2"/>
                </a:solidFill>
              </a:rPr>
              <a:t>p,n</a:t>
            </a:r>
            <a:r>
              <a:rPr lang="en-US" sz="2800" b="1" dirty="0" smtClean="0">
                <a:solidFill>
                  <a:srgbClr val="DCE6F2"/>
                </a:solidFill>
              </a:rPr>
              <a:t>)</a:t>
            </a:r>
            <a:r>
              <a:rPr lang="en-US" sz="2800" b="1" baseline="30000" dirty="0" smtClean="0">
                <a:solidFill>
                  <a:srgbClr val="DCE6F2"/>
                </a:solidFill>
              </a:rPr>
              <a:t>90</a:t>
            </a:r>
            <a:r>
              <a:rPr lang="en-US" sz="2800" b="1" dirty="0" smtClean="0">
                <a:solidFill>
                  <a:srgbClr val="DCE6F2"/>
                </a:solidFill>
              </a:rPr>
              <a:t>Nb </a:t>
            </a:r>
            <a:endParaRPr lang="bg-BG" sz="2800" dirty="0">
              <a:solidFill>
                <a:srgbClr val="DCE6F2"/>
              </a:solidFill>
            </a:endParaRPr>
          </a:p>
        </p:txBody>
      </p:sp>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5" y="2159893"/>
            <a:ext cx="2028825"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283968" y="1412776"/>
            <a:ext cx="4804136" cy="461665"/>
          </a:xfrm>
          <a:prstGeom prst="rect">
            <a:avLst/>
          </a:prstGeom>
          <a:noFill/>
        </p:spPr>
        <p:txBody>
          <a:bodyPr wrap="none" rtlCol="0">
            <a:spAutoFit/>
          </a:bodyPr>
          <a:lstStyle/>
          <a:p>
            <a:r>
              <a:rPr lang="en-US" sz="2400" b="1" dirty="0" smtClean="0">
                <a:solidFill>
                  <a:srgbClr val="002060"/>
                </a:solidFill>
              </a:rPr>
              <a:t>experiment of Florin </a:t>
            </a:r>
            <a:r>
              <a:rPr lang="en-US" sz="2400" b="1" dirty="0" err="1" smtClean="0">
                <a:solidFill>
                  <a:srgbClr val="002060"/>
                </a:solidFill>
              </a:rPr>
              <a:t>Negoita</a:t>
            </a:r>
            <a:r>
              <a:rPr lang="en-US" sz="2400" b="1" dirty="0" smtClean="0">
                <a:solidFill>
                  <a:srgbClr val="002060"/>
                </a:solidFill>
              </a:rPr>
              <a:t> @ LULI</a:t>
            </a:r>
            <a:endParaRPr lang="bg-BG" sz="2400" b="1" dirty="0">
              <a:solidFill>
                <a:srgbClr val="002060"/>
              </a:solidFill>
            </a:endParaRPr>
          </a:p>
        </p:txBody>
      </p:sp>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869554"/>
            <a:ext cx="596265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10"/>
          </p:nvPr>
        </p:nvSpPr>
        <p:spPr/>
        <p:txBody>
          <a:bodyPr/>
          <a:lstStyle/>
          <a:p>
            <a:r>
              <a:rPr lang="ro-RO" smtClean="0">
                <a:solidFill>
                  <a:srgbClr val="FFFF00"/>
                </a:solidFill>
              </a:rPr>
              <a:t>19.11.2015</a:t>
            </a:r>
            <a:endParaRPr lang="bg-BG" dirty="0">
              <a:solidFill>
                <a:srgbClr val="FFFF00"/>
              </a:solidFill>
            </a:endParaRPr>
          </a:p>
        </p:txBody>
      </p:sp>
      <p:sp>
        <p:nvSpPr>
          <p:cNvPr id="8" name="Slide Number Placeholder 7"/>
          <p:cNvSpPr>
            <a:spLocks noGrp="1"/>
          </p:cNvSpPr>
          <p:nvPr>
            <p:ph type="sldNum" sz="quarter" idx="12"/>
          </p:nvPr>
        </p:nvSpPr>
        <p:spPr/>
        <p:txBody>
          <a:bodyPr/>
          <a:lstStyle/>
          <a:p>
            <a:fld id="{DBDE5A35-3D9C-4CCF-A188-2BFF7DFE7733}" type="slidenum">
              <a:rPr lang="bg-BG" smtClean="0"/>
              <a:t>13</a:t>
            </a:fld>
            <a:r>
              <a:rPr lang="fr-FR" dirty="0"/>
              <a:t> </a:t>
            </a:r>
            <a:endParaRPr lang="bg-BG" dirty="0"/>
          </a:p>
        </p:txBody>
      </p:sp>
      <p:sp>
        <p:nvSpPr>
          <p:cNvPr id="3" name="Footer Placeholder 2"/>
          <p:cNvSpPr>
            <a:spLocks noGrp="1"/>
          </p:cNvSpPr>
          <p:nvPr>
            <p:ph type="ftr" sz="quarter" idx="11"/>
          </p:nvPr>
        </p:nvSpPr>
        <p:spPr>
          <a:xfrm>
            <a:off x="3635896" y="6520259"/>
            <a:ext cx="2895600" cy="365125"/>
          </a:xfrm>
        </p:spPr>
        <p:txBody>
          <a:bodyPr/>
          <a:lstStyle/>
          <a:p>
            <a:r>
              <a:rPr lang="en-US" smtClean="0"/>
              <a:t>D.L. Balabanski, Osaka</a:t>
            </a:r>
            <a:endParaRPr lang="bg-BG" dirty="0"/>
          </a:p>
        </p:txBody>
      </p:sp>
      <p:sp>
        <p:nvSpPr>
          <p:cNvPr id="4" name="Rectangle 3"/>
          <p:cNvSpPr/>
          <p:nvPr/>
        </p:nvSpPr>
        <p:spPr>
          <a:xfrm>
            <a:off x="7092280" y="4869160"/>
            <a:ext cx="205172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93678" y="5326375"/>
            <a:ext cx="205172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829692" y="5043239"/>
            <a:ext cx="0" cy="3852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698684" y="5436835"/>
            <a:ext cx="216024" cy="3048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2123728" y="2996952"/>
            <a:ext cx="360040" cy="14401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79712" y="2636912"/>
            <a:ext cx="583814" cy="369332"/>
          </a:xfrm>
          <a:prstGeom prst="rect">
            <a:avLst/>
          </a:prstGeom>
          <a:noFill/>
        </p:spPr>
        <p:txBody>
          <a:bodyPr wrap="none" rtlCol="0">
            <a:spAutoFit/>
          </a:bodyPr>
          <a:lstStyle/>
          <a:p>
            <a:r>
              <a:rPr lang="en-US" b="1" dirty="0" smtClean="0">
                <a:solidFill>
                  <a:srgbClr val="FF0000"/>
                </a:solidFill>
              </a:rPr>
              <a:t>2cm</a:t>
            </a:r>
            <a:endParaRPr lang="ro-RO" b="1" dirty="0">
              <a:solidFill>
                <a:srgbClr val="FF0000"/>
              </a:solidFill>
            </a:endParaRPr>
          </a:p>
        </p:txBody>
      </p:sp>
      <p:sp>
        <p:nvSpPr>
          <p:cNvPr id="18" name="Rectangle 17"/>
          <p:cNvSpPr/>
          <p:nvPr/>
        </p:nvSpPr>
        <p:spPr>
          <a:xfrm>
            <a:off x="7093674" y="5185656"/>
            <a:ext cx="205172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88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a:solidFill>
            <a:schemeClr val="tx1"/>
          </a:solidFill>
          <a:ln>
            <a:noFill/>
          </a:ln>
        </p:spPr>
        <p:txBody>
          <a:bodyPr/>
          <a:lstStyle/>
          <a:p>
            <a:r>
              <a:rPr lang="el-GR" dirty="0" smtClean="0">
                <a:solidFill>
                  <a:srgbClr val="FFFF00"/>
                </a:solidFill>
              </a:rPr>
              <a:t>γ</a:t>
            </a:r>
            <a:r>
              <a:rPr lang="en-US" dirty="0" smtClean="0">
                <a:solidFill>
                  <a:srgbClr val="FFFF00"/>
                </a:solidFill>
              </a:rPr>
              <a:t>-ray spectra</a:t>
            </a:r>
            <a:endParaRPr lang="bg-BG" dirty="0">
              <a:solidFill>
                <a:srgbClr val="FFFF00"/>
              </a:solidFill>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24744"/>
            <a:ext cx="763905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95736" y="1124744"/>
            <a:ext cx="302433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F. Negoita et al. (2015) AIP Conf. Proc. 1645 228</a:t>
            </a:r>
            <a:endParaRPr lang="bg-BG" dirty="0"/>
          </a:p>
        </p:txBody>
      </p:sp>
      <p:sp>
        <p:nvSpPr>
          <p:cNvPr id="7" name="Date Placeholder 6"/>
          <p:cNvSpPr>
            <a:spLocks noGrp="1"/>
          </p:cNvSpPr>
          <p:nvPr>
            <p:ph type="dt" sz="half" idx="10"/>
          </p:nvPr>
        </p:nvSpPr>
        <p:spPr>
          <a:xfrm>
            <a:off x="457200" y="6520259"/>
            <a:ext cx="2133600" cy="365125"/>
          </a:xfrm>
        </p:spPr>
        <p:txBody>
          <a:bodyPr/>
          <a:lstStyle/>
          <a:p>
            <a:r>
              <a:rPr lang="ro-RO" smtClean="0"/>
              <a:t>19.11.2015</a:t>
            </a:r>
            <a:endParaRPr lang="bg-BG" dirty="0"/>
          </a:p>
        </p:txBody>
      </p:sp>
      <p:sp>
        <p:nvSpPr>
          <p:cNvPr id="8" name="Slide Number Placeholder 7"/>
          <p:cNvSpPr>
            <a:spLocks noGrp="1"/>
          </p:cNvSpPr>
          <p:nvPr>
            <p:ph type="sldNum" sz="quarter" idx="12"/>
          </p:nvPr>
        </p:nvSpPr>
        <p:spPr>
          <a:xfrm>
            <a:off x="6553200" y="6520259"/>
            <a:ext cx="2133600" cy="365125"/>
          </a:xfrm>
        </p:spPr>
        <p:txBody>
          <a:bodyPr/>
          <a:lstStyle/>
          <a:p>
            <a:fld id="{DBDE5A35-3D9C-4CCF-A188-2BFF7DFE7733}" type="slidenum">
              <a:rPr lang="bg-BG" smtClean="0"/>
              <a:t>14</a:t>
            </a:fld>
            <a:r>
              <a:rPr lang="fr-FR" dirty="0"/>
              <a:t> </a:t>
            </a:r>
            <a:endParaRPr lang="bg-BG" dirty="0"/>
          </a:p>
        </p:txBody>
      </p:sp>
      <p:sp>
        <p:nvSpPr>
          <p:cNvPr id="3" name="Footer Placeholder 2"/>
          <p:cNvSpPr>
            <a:spLocks noGrp="1"/>
          </p:cNvSpPr>
          <p:nvPr>
            <p:ph type="ftr" sz="quarter" idx="11"/>
          </p:nvPr>
        </p:nvSpPr>
        <p:spPr/>
        <p:txBody>
          <a:bodyPr/>
          <a:lstStyle/>
          <a:p>
            <a:r>
              <a:rPr lang="en-US" smtClean="0"/>
              <a:t>D.L. Balabanski, Osaka</a:t>
            </a:r>
            <a:endParaRPr lang="bg-BG"/>
          </a:p>
        </p:txBody>
      </p:sp>
      <p:sp>
        <p:nvSpPr>
          <p:cNvPr id="4" name="Oval 3"/>
          <p:cNvSpPr/>
          <p:nvPr/>
        </p:nvSpPr>
        <p:spPr>
          <a:xfrm>
            <a:off x="3923928" y="3284984"/>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51720" y="2780928"/>
            <a:ext cx="288032"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83968" y="1196752"/>
            <a:ext cx="4634923" cy="369332"/>
          </a:xfrm>
          <a:prstGeom prst="rect">
            <a:avLst/>
          </a:prstGeom>
          <a:noFill/>
        </p:spPr>
        <p:txBody>
          <a:bodyPr wrap="none" rtlCol="0">
            <a:spAutoFit/>
          </a:bodyPr>
          <a:lstStyle/>
          <a:p>
            <a:r>
              <a:rPr lang="ro-RO" dirty="0"/>
              <a:t>F. Negoita et al. (2015) AIP Conf. Proc. 1645 228</a:t>
            </a:r>
            <a:endParaRPr lang="ro-RO" dirty="0"/>
          </a:p>
        </p:txBody>
      </p:sp>
    </p:spTree>
    <p:extLst>
      <p:ext uri="{BB962C8B-B14F-4D97-AF65-F5344CB8AC3E}">
        <p14:creationId xmlns:p14="http://schemas.microsoft.com/office/powerpoint/2010/main" val="19220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810" y="-27384"/>
            <a:ext cx="7781701" cy="780685"/>
          </a:xfrm>
          <a:solidFill>
            <a:schemeClr val="tx1"/>
          </a:solidFill>
        </p:spPr>
        <p:txBody>
          <a:bodyPr/>
          <a:lstStyle/>
          <a:p>
            <a:r>
              <a:rPr lang="en-US" dirty="0" smtClean="0">
                <a:solidFill>
                  <a:srgbClr val="FFFF00"/>
                </a:solidFill>
              </a:rPr>
              <a:t>Laser-induced nuclear studies</a:t>
            </a:r>
            <a:endParaRPr lang="bg-BG" dirty="0">
              <a:solidFill>
                <a:srgbClr val="FFFF00"/>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317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05" y="3942700"/>
            <a:ext cx="7845702" cy="287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63010"/>
            <a:ext cx="6624736" cy="415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732" y="1556792"/>
            <a:ext cx="2910092" cy="461665"/>
          </a:xfrm>
          <a:prstGeom prst="rect">
            <a:avLst/>
          </a:prstGeom>
          <a:noFill/>
          <a:ln w="25400">
            <a:solidFill>
              <a:srgbClr val="FF0000"/>
            </a:solidFill>
          </a:ln>
        </p:spPr>
        <p:txBody>
          <a:bodyPr wrap="none" rtlCol="0">
            <a:spAutoFit/>
          </a:bodyPr>
          <a:lstStyle/>
          <a:p>
            <a:r>
              <a:rPr lang="en-US" sz="2400" b="1" dirty="0" smtClean="0">
                <a:solidFill>
                  <a:srgbClr val="FF0000"/>
                </a:solidFill>
              </a:rPr>
              <a:t>F</a:t>
            </a:r>
            <a:r>
              <a:rPr lang="en-US" sz="2400" b="1" baseline="-25000" dirty="0" smtClean="0">
                <a:solidFill>
                  <a:srgbClr val="FF0000"/>
                </a:solidFill>
              </a:rPr>
              <a:t>L</a:t>
            </a:r>
            <a:r>
              <a:rPr lang="en-US" sz="2400" b="1" dirty="0" smtClean="0">
                <a:solidFill>
                  <a:srgbClr val="FF0000"/>
                </a:solidFill>
              </a:rPr>
              <a:t> + F</a:t>
            </a:r>
            <a:r>
              <a:rPr lang="en-US" sz="2400" b="1" baseline="-25000" dirty="0" smtClean="0">
                <a:solidFill>
                  <a:srgbClr val="FF0000"/>
                </a:solidFill>
              </a:rPr>
              <a:t>L</a:t>
            </a:r>
            <a:r>
              <a:rPr lang="en-US" sz="2400" b="1" dirty="0" smtClean="0">
                <a:solidFill>
                  <a:srgbClr val="FF0000"/>
                </a:solidFill>
              </a:rPr>
              <a:t> → &lt;</a:t>
            </a:r>
            <a:r>
              <a:rPr lang="en-US" sz="2400" b="1" baseline="30000" dirty="0" smtClean="0">
                <a:solidFill>
                  <a:srgbClr val="FF0000"/>
                </a:solidFill>
              </a:rPr>
              <a:t>A</a:t>
            </a:r>
            <a:r>
              <a:rPr lang="en-US" sz="2400" b="1" dirty="0" smtClean="0">
                <a:solidFill>
                  <a:srgbClr val="FF0000"/>
                </a:solidFill>
              </a:rPr>
              <a:t>Z&gt; ≈ </a:t>
            </a:r>
            <a:r>
              <a:rPr lang="en-US" sz="2400" b="1" baseline="30000" dirty="0" smtClean="0">
                <a:solidFill>
                  <a:srgbClr val="FF0000"/>
                </a:solidFill>
              </a:rPr>
              <a:t>192</a:t>
            </a:r>
            <a:r>
              <a:rPr lang="en-US" sz="2400" b="1" dirty="0" smtClean="0">
                <a:solidFill>
                  <a:srgbClr val="FF0000"/>
                </a:solidFill>
              </a:rPr>
              <a:t>Re</a:t>
            </a:r>
            <a:r>
              <a:rPr lang="en-US" dirty="0" smtClean="0">
                <a:solidFill>
                  <a:srgbClr val="FF0000"/>
                </a:solidFill>
              </a:rPr>
              <a:t> </a:t>
            </a:r>
            <a:endParaRPr lang="bg-BG" dirty="0">
              <a:solidFill>
                <a:srgbClr val="FF0000"/>
              </a:solidFill>
            </a:endParaRPr>
          </a:p>
        </p:txBody>
      </p:sp>
      <p:sp>
        <p:nvSpPr>
          <p:cNvPr id="5" name="Oval 4"/>
          <p:cNvSpPr/>
          <p:nvPr/>
        </p:nvSpPr>
        <p:spPr>
          <a:xfrm>
            <a:off x="5940152" y="4797152"/>
            <a:ext cx="720080" cy="1368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Date Placeholder 6"/>
          <p:cNvSpPr>
            <a:spLocks noGrp="1"/>
          </p:cNvSpPr>
          <p:nvPr>
            <p:ph type="dt" sz="half" idx="10"/>
          </p:nvPr>
        </p:nvSpPr>
        <p:spPr/>
        <p:txBody>
          <a:bodyPr/>
          <a:lstStyle/>
          <a:p>
            <a:r>
              <a:rPr lang="ro-RO" smtClean="0"/>
              <a:t>19.11.2015</a:t>
            </a:r>
            <a:endParaRPr lang="bg-BG"/>
          </a:p>
        </p:txBody>
      </p:sp>
      <p:sp>
        <p:nvSpPr>
          <p:cNvPr id="8" name="Slide Number Placeholder 7"/>
          <p:cNvSpPr>
            <a:spLocks noGrp="1"/>
          </p:cNvSpPr>
          <p:nvPr>
            <p:ph type="sldNum" sz="quarter" idx="12"/>
          </p:nvPr>
        </p:nvSpPr>
        <p:spPr/>
        <p:txBody>
          <a:bodyPr/>
          <a:lstStyle/>
          <a:p>
            <a:fld id="{DBDE5A35-3D9C-4CCF-A188-2BFF7DFE7733}" type="slidenum">
              <a:rPr lang="bg-BG" smtClean="0"/>
              <a:t>15</a:t>
            </a:fld>
            <a:endParaRPr lang="bg-BG" dirty="0"/>
          </a:p>
        </p:txBody>
      </p:sp>
      <p:sp>
        <p:nvSpPr>
          <p:cNvPr id="4" name="Footer Placeholder 3"/>
          <p:cNvSpPr>
            <a:spLocks noGrp="1"/>
          </p:cNvSpPr>
          <p:nvPr>
            <p:ph type="ftr" sz="quarter" idx="11"/>
          </p:nvPr>
        </p:nvSpPr>
        <p:spPr>
          <a:xfrm>
            <a:off x="3124200" y="6448251"/>
            <a:ext cx="2895600" cy="365125"/>
          </a:xfrm>
        </p:spPr>
        <p:txBody>
          <a:bodyPr/>
          <a:lstStyle/>
          <a:p>
            <a:r>
              <a:rPr lang="en-US" smtClean="0"/>
              <a:t>D.L. Balabanski, Osaka</a:t>
            </a:r>
            <a:endParaRPr lang="bg-BG" dirty="0"/>
          </a:p>
        </p:txBody>
      </p:sp>
      <p:pic>
        <p:nvPicPr>
          <p:cNvPr id="11" name="Picture 10" descr="sigla_ELI-NP.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27" y="-27384"/>
            <a:ext cx="1371584" cy="835283"/>
          </a:xfrm>
          <a:prstGeom prst="rect">
            <a:avLst/>
          </a:prstGeom>
        </p:spPr>
      </p:pic>
    </p:spTree>
    <p:extLst>
      <p:ext uri="{BB962C8B-B14F-4D97-AF65-F5344CB8AC3E}">
        <p14:creationId xmlns:p14="http://schemas.microsoft.com/office/powerpoint/2010/main" val="236467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2467" y="0"/>
            <a:ext cx="8011534" cy="523220"/>
          </a:xfrm>
          <a:prstGeom prst="rect">
            <a:avLst/>
          </a:prstGeom>
          <a:solidFill>
            <a:schemeClr val="tx1"/>
          </a:solidFill>
        </p:spPr>
        <p:txBody>
          <a:bodyPr wrap="square">
            <a:spAutoFit/>
          </a:bodyPr>
          <a:lstStyle/>
          <a:p>
            <a:pPr algn="ctr"/>
            <a:r>
              <a:rPr lang="en-US" sz="2800" b="1" dirty="0" smtClean="0">
                <a:solidFill>
                  <a:srgbClr val="FFFF00"/>
                </a:solidFill>
              </a:rPr>
              <a:t>E1 Interaction Chamber (under construction)</a:t>
            </a:r>
            <a:endParaRPr lang="en-GB" sz="2800" dirty="0">
              <a:solidFill>
                <a:srgbClr val="FFFF00"/>
              </a:solidFill>
            </a:endParaRPr>
          </a:p>
        </p:txBody>
      </p:sp>
      <p:sp>
        <p:nvSpPr>
          <p:cNvPr id="3" name="Rectangle 2"/>
          <p:cNvSpPr/>
          <p:nvPr/>
        </p:nvSpPr>
        <p:spPr>
          <a:xfrm>
            <a:off x="0" y="764704"/>
            <a:ext cx="7762318" cy="6247864"/>
          </a:xfrm>
          <a:prstGeom prst="rect">
            <a:avLst/>
          </a:prstGeom>
        </p:spPr>
        <p:txBody>
          <a:bodyPr wrap="none">
            <a:spAutoFit/>
          </a:bodyPr>
          <a:lstStyle/>
          <a:p>
            <a:pPr marL="285750" indent="-285750">
              <a:buFont typeface="Wingdings" panose="05000000000000000000" pitchFamily="2" charset="2"/>
              <a:buChar char="Ø"/>
            </a:pPr>
            <a:r>
              <a:rPr lang="en-GB" sz="2000" b="1" dirty="0" smtClean="0">
                <a:solidFill>
                  <a:srgbClr val="0070C0"/>
                </a:solidFill>
              </a:rPr>
              <a:t>Shape: Rectangular</a:t>
            </a:r>
          </a:p>
          <a:p>
            <a:pPr marL="285750" indent="-285750">
              <a:buFont typeface="Wingdings" panose="05000000000000000000" pitchFamily="2" charset="2"/>
              <a:buChar char="Ø"/>
            </a:pPr>
            <a:r>
              <a:rPr lang="en-GB" sz="2000" b="1" dirty="0" smtClean="0">
                <a:solidFill>
                  <a:srgbClr val="0070C0"/>
                </a:solidFill>
              </a:rPr>
              <a:t>Material: aluminium</a:t>
            </a:r>
          </a:p>
          <a:p>
            <a:pPr marL="285750" indent="-285750">
              <a:buFont typeface="Wingdings" panose="05000000000000000000" pitchFamily="2" charset="2"/>
              <a:buChar char="Ø"/>
            </a:pPr>
            <a:r>
              <a:rPr lang="en-GB" sz="2000" b="1" dirty="0" smtClean="0">
                <a:solidFill>
                  <a:srgbClr val="0070C0"/>
                </a:solidFill>
              </a:rPr>
              <a:t>Volume:  3 </a:t>
            </a:r>
            <a:r>
              <a:rPr lang="en-GB" sz="2000" b="1" dirty="0" smtClean="0">
                <a:solidFill>
                  <a:srgbClr val="0070C0"/>
                </a:solidFill>
                <a:sym typeface="Symbol"/>
              </a:rPr>
              <a:t> </a:t>
            </a:r>
            <a:r>
              <a:rPr lang="en-GB" sz="2000" b="1" dirty="0" smtClean="0">
                <a:solidFill>
                  <a:srgbClr val="0070C0"/>
                </a:solidFill>
              </a:rPr>
              <a:t>4</a:t>
            </a:r>
            <a:r>
              <a:rPr lang="en-GB" sz="2000" b="1" dirty="0" smtClean="0">
                <a:solidFill>
                  <a:srgbClr val="0070C0"/>
                </a:solidFill>
                <a:sym typeface="Symbol"/>
              </a:rPr>
              <a:t> </a:t>
            </a:r>
            <a:r>
              <a:rPr lang="en-GB" sz="2000" b="1" dirty="0">
                <a:solidFill>
                  <a:srgbClr val="0070C0"/>
                </a:solidFill>
                <a:sym typeface="Symbol"/>
              </a:rPr>
              <a:t> </a:t>
            </a:r>
            <a:r>
              <a:rPr lang="en-GB" sz="2000" b="1" dirty="0" smtClean="0">
                <a:solidFill>
                  <a:srgbClr val="0070C0"/>
                </a:solidFill>
              </a:rPr>
              <a:t>2 (=24)</a:t>
            </a:r>
            <a:r>
              <a:rPr lang="en-GB" sz="2000" b="1" dirty="0" smtClean="0">
                <a:solidFill>
                  <a:srgbClr val="0070C0"/>
                </a:solidFill>
                <a:sym typeface="Symbol"/>
              </a:rPr>
              <a:t></a:t>
            </a:r>
            <a:r>
              <a:rPr lang="en-GB" sz="2000" b="1" dirty="0" smtClean="0">
                <a:solidFill>
                  <a:srgbClr val="0070C0"/>
                </a:solidFill>
              </a:rPr>
              <a:t>m</a:t>
            </a:r>
            <a:r>
              <a:rPr lang="en-GB" sz="2000" b="1" baseline="30000" dirty="0" smtClean="0">
                <a:solidFill>
                  <a:srgbClr val="0070C0"/>
                </a:solidFill>
              </a:rPr>
              <a:t>3</a:t>
            </a:r>
            <a:endParaRPr lang="en-GB" sz="2000" b="1" dirty="0">
              <a:solidFill>
                <a:srgbClr val="0070C0"/>
              </a:solidFill>
            </a:endParaRPr>
          </a:p>
          <a:p>
            <a:pPr marL="285750" indent="-285750">
              <a:buFont typeface="Wingdings" panose="05000000000000000000" pitchFamily="2" charset="2"/>
              <a:buChar char="Ø"/>
            </a:pPr>
            <a:r>
              <a:rPr lang="en-GB" sz="2000" b="1" dirty="0" smtClean="0">
                <a:solidFill>
                  <a:srgbClr val="0070C0"/>
                </a:solidFill>
              </a:rPr>
              <a:t>Vacuum: </a:t>
            </a:r>
          </a:p>
          <a:p>
            <a:r>
              <a:rPr lang="en-GB" sz="2000" b="1" dirty="0">
                <a:solidFill>
                  <a:srgbClr val="0070C0"/>
                </a:solidFill>
              </a:rPr>
              <a:t> </a:t>
            </a:r>
            <a:r>
              <a:rPr lang="en-GB" sz="2000" b="1" dirty="0" smtClean="0">
                <a:solidFill>
                  <a:srgbClr val="0070C0"/>
                </a:solidFill>
              </a:rPr>
              <a:t>  10</a:t>
            </a:r>
            <a:r>
              <a:rPr lang="en-GB" sz="2000" b="1" baseline="30000" dirty="0" smtClean="0">
                <a:solidFill>
                  <a:srgbClr val="0070C0"/>
                </a:solidFill>
              </a:rPr>
              <a:t>-6</a:t>
            </a:r>
            <a:r>
              <a:rPr lang="en-GB" sz="2000" b="1" dirty="0" smtClean="0">
                <a:solidFill>
                  <a:srgbClr val="0070C0"/>
                </a:solidFill>
              </a:rPr>
              <a:t> mbar (empty chamber)</a:t>
            </a:r>
          </a:p>
          <a:p>
            <a:pPr marL="285750" indent="-285750">
              <a:buFont typeface="Wingdings" panose="05000000000000000000" pitchFamily="2" charset="2"/>
              <a:buChar char="Ø"/>
            </a:pPr>
            <a:r>
              <a:rPr lang="en-GB" sz="2000" b="1" dirty="0" smtClean="0">
                <a:solidFill>
                  <a:srgbClr val="0070C0"/>
                </a:solidFill>
              </a:rPr>
              <a:t>Pump-down to </a:t>
            </a:r>
          </a:p>
          <a:p>
            <a:r>
              <a:rPr lang="en-GB" sz="2000" b="1" dirty="0">
                <a:solidFill>
                  <a:srgbClr val="0070C0"/>
                </a:solidFill>
              </a:rPr>
              <a:t> </a:t>
            </a:r>
            <a:r>
              <a:rPr lang="en-GB" sz="2000" b="1" dirty="0" smtClean="0">
                <a:solidFill>
                  <a:srgbClr val="0070C0"/>
                </a:solidFill>
              </a:rPr>
              <a:t>    5x10</a:t>
            </a:r>
            <a:r>
              <a:rPr lang="en-GB" sz="2000" b="1" baseline="30000" dirty="0" smtClean="0">
                <a:solidFill>
                  <a:srgbClr val="0070C0"/>
                </a:solidFill>
              </a:rPr>
              <a:t>-6</a:t>
            </a:r>
            <a:r>
              <a:rPr lang="en-GB" sz="2000" b="1" dirty="0" smtClean="0">
                <a:solidFill>
                  <a:srgbClr val="0070C0"/>
                </a:solidFill>
              </a:rPr>
              <a:t> mbar: 45 min.</a:t>
            </a:r>
          </a:p>
          <a:p>
            <a:pPr marL="285750" indent="-285750">
              <a:buFont typeface="Wingdings" panose="05000000000000000000" pitchFamily="2" charset="2"/>
              <a:buChar char="Ø"/>
            </a:pPr>
            <a:r>
              <a:rPr lang="en-GB" sz="2000" b="1" dirty="0" smtClean="0">
                <a:solidFill>
                  <a:srgbClr val="0070C0"/>
                </a:solidFill>
              </a:rPr>
              <a:t>Multiple flanges and ports</a:t>
            </a:r>
          </a:p>
          <a:p>
            <a:pPr marL="285750" indent="-285750">
              <a:buFont typeface="Wingdings" panose="05000000000000000000" pitchFamily="2" charset="2"/>
              <a:buChar char="Ø"/>
            </a:pPr>
            <a:r>
              <a:rPr lang="en-GB" sz="2000" b="1" dirty="0">
                <a:solidFill>
                  <a:srgbClr val="0070C0"/>
                </a:solidFill>
              </a:rPr>
              <a:t>Isolation of optical </a:t>
            </a:r>
            <a:r>
              <a:rPr lang="en-GB" sz="2000" b="1" dirty="0" smtClean="0">
                <a:solidFill>
                  <a:srgbClr val="0070C0"/>
                </a:solidFill>
              </a:rPr>
              <a:t>table</a:t>
            </a:r>
          </a:p>
          <a:p>
            <a:pPr marL="285750" indent="-285750">
              <a:buFont typeface="Wingdings" panose="05000000000000000000" pitchFamily="2" charset="2"/>
              <a:buChar char="Ø"/>
            </a:pPr>
            <a:r>
              <a:rPr lang="en-GB" sz="2000" b="1" dirty="0">
                <a:solidFill>
                  <a:srgbClr val="0070C0"/>
                </a:solidFill>
              </a:rPr>
              <a:t>Removable roof </a:t>
            </a:r>
            <a:r>
              <a:rPr lang="en-GB" sz="2000" b="1" dirty="0" smtClean="0">
                <a:solidFill>
                  <a:srgbClr val="0070C0"/>
                </a:solidFill>
              </a:rPr>
              <a:t>and</a:t>
            </a:r>
          </a:p>
          <a:p>
            <a:r>
              <a:rPr lang="en-GB" sz="2000" b="1" dirty="0">
                <a:solidFill>
                  <a:srgbClr val="0070C0"/>
                </a:solidFill>
              </a:rPr>
              <a:t> </a:t>
            </a:r>
            <a:r>
              <a:rPr lang="en-GB" sz="2000" b="1" dirty="0" smtClean="0">
                <a:solidFill>
                  <a:srgbClr val="0070C0"/>
                </a:solidFill>
              </a:rPr>
              <a:t>    side </a:t>
            </a:r>
            <a:r>
              <a:rPr lang="en-GB" sz="2000" b="1" dirty="0">
                <a:solidFill>
                  <a:srgbClr val="0070C0"/>
                </a:solidFill>
              </a:rPr>
              <a:t>flanges</a:t>
            </a:r>
          </a:p>
          <a:p>
            <a:pPr marL="285750" indent="-285750">
              <a:buFont typeface="Wingdings" panose="05000000000000000000" pitchFamily="2" charset="2"/>
              <a:buChar char="Ø"/>
            </a:pPr>
            <a:endParaRPr lang="en-GB" sz="2000" b="1" dirty="0">
              <a:solidFill>
                <a:srgbClr val="0070C0"/>
              </a:solidFill>
            </a:endParaRPr>
          </a:p>
          <a:p>
            <a:endParaRPr lang="en-GB" sz="2000" b="1" dirty="0">
              <a:solidFill>
                <a:srgbClr val="0070C0"/>
              </a:solidFill>
            </a:endParaRPr>
          </a:p>
          <a:p>
            <a:r>
              <a:rPr lang="en-GB" sz="2000" b="1" dirty="0" smtClean="0">
                <a:solidFill>
                  <a:srgbClr val="0070C0"/>
                </a:solidFill>
              </a:rPr>
              <a:t> </a:t>
            </a:r>
          </a:p>
          <a:p>
            <a:endParaRPr lang="en-GB" sz="2000" b="1" dirty="0" smtClean="0">
              <a:solidFill>
                <a:srgbClr val="0070C0"/>
              </a:solidFill>
            </a:endParaRPr>
          </a:p>
          <a:p>
            <a:pPr marL="285750" indent="-285750">
              <a:buFont typeface="Wingdings" panose="05000000000000000000" pitchFamily="2" charset="2"/>
              <a:buChar char="Ø"/>
            </a:pPr>
            <a:r>
              <a:rPr lang="en-GB" sz="2000" b="1" dirty="0" smtClean="0">
                <a:solidFill>
                  <a:srgbClr val="0070C0"/>
                </a:solidFill>
              </a:rPr>
              <a:t>Access on top for target </a:t>
            </a:r>
            <a:r>
              <a:rPr lang="en-GB" sz="2000" b="1" dirty="0">
                <a:solidFill>
                  <a:srgbClr val="0070C0"/>
                </a:solidFill>
              </a:rPr>
              <a:t>exchange </a:t>
            </a:r>
            <a:r>
              <a:rPr lang="en-GB" sz="2000" b="1" dirty="0" smtClean="0">
                <a:solidFill>
                  <a:srgbClr val="0070C0"/>
                </a:solidFill>
              </a:rPr>
              <a:t>system</a:t>
            </a:r>
          </a:p>
          <a:p>
            <a:pPr marL="285750" indent="-285750">
              <a:buFont typeface="Wingdings" panose="05000000000000000000" pitchFamily="2" charset="2"/>
              <a:buChar char="Ø"/>
            </a:pPr>
            <a:r>
              <a:rPr lang="en-GB" sz="2000" b="1" dirty="0" smtClean="0">
                <a:solidFill>
                  <a:srgbClr val="0070C0"/>
                </a:solidFill>
              </a:rPr>
              <a:t>Internal crane for heavy equipment (mirrors) manipulation</a:t>
            </a:r>
          </a:p>
          <a:p>
            <a:pPr marL="285750" indent="-285750">
              <a:buFont typeface="Wingdings" panose="05000000000000000000" pitchFamily="2" charset="2"/>
              <a:buChar char="Ø"/>
            </a:pPr>
            <a:r>
              <a:rPr lang="en-GB" sz="2000" b="1" dirty="0" smtClean="0">
                <a:solidFill>
                  <a:srgbClr val="0070C0"/>
                </a:solidFill>
              </a:rPr>
              <a:t>Door for access inside through a cleanroom attached to the chamber</a:t>
            </a:r>
          </a:p>
          <a:p>
            <a:r>
              <a:rPr lang="en-GB" sz="2000" b="1" dirty="0">
                <a:solidFill>
                  <a:srgbClr val="0070C0"/>
                </a:solidFill>
              </a:rPr>
              <a:t> </a:t>
            </a:r>
            <a:r>
              <a:rPr lang="en-GB" sz="2000" b="1" dirty="0" smtClean="0">
                <a:solidFill>
                  <a:srgbClr val="0070C0"/>
                </a:solidFill>
              </a:rPr>
              <a:t>                                                                                                   (not shown)</a:t>
            </a:r>
          </a:p>
          <a:p>
            <a:endParaRPr lang="en-GB" sz="2000" b="1" dirty="0" smtClean="0">
              <a:solidFill>
                <a:srgbClr val="0070C0"/>
              </a:solidFill>
            </a:endParaRPr>
          </a:p>
        </p:txBody>
      </p:sp>
      <p:pic>
        <p:nvPicPr>
          <p:cNvPr id="5"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3831907" y="620688"/>
            <a:ext cx="5348605" cy="4709160"/>
          </a:xfrm>
          <a:prstGeom prst="rect">
            <a:avLst/>
          </a:prstGeom>
          <a:noFill/>
        </p:spPr>
      </p:pic>
      <p:pic>
        <p:nvPicPr>
          <p:cNvPr id="6" name="Picture 5" descr="sigla_ELI-N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227" y="1429"/>
            <a:ext cx="1080000" cy="657711"/>
          </a:xfrm>
          <a:prstGeom prst="rect">
            <a:avLst/>
          </a:prstGeom>
        </p:spPr>
      </p:pic>
      <p:grpSp>
        <p:nvGrpSpPr>
          <p:cNvPr id="7" name="Group 6"/>
          <p:cNvGrpSpPr/>
          <p:nvPr/>
        </p:nvGrpSpPr>
        <p:grpSpPr>
          <a:xfrm>
            <a:off x="3424" y="4112583"/>
            <a:ext cx="4568576" cy="1332641"/>
            <a:chOff x="3424" y="1047163"/>
            <a:chExt cx="9024396" cy="3498454"/>
          </a:xfrm>
        </p:grpSpPr>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4" y="1047163"/>
              <a:ext cx="3096344" cy="3498454"/>
            </a:xfrm>
            <a:prstGeom prst="rect">
              <a:avLst/>
            </a:prstGeom>
            <a:noFill/>
          </p:spPr>
        </p:pic>
        <p:pic>
          <p:nvPicPr>
            <p:cNvPr id="9" name="Pictur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9768" y="1047163"/>
              <a:ext cx="2952328" cy="3312368"/>
            </a:xfrm>
            <a:prstGeom prst="rect">
              <a:avLst/>
            </a:prstGeom>
            <a:noFill/>
          </p:spPr>
        </p:pic>
        <p:pic>
          <p:nvPicPr>
            <p:cNvPr id="10" name="Picture 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9480" y="1047163"/>
              <a:ext cx="2948340" cy="3304376"/>
            </a:xfrm>
            <a:prstGeom prst="rect">
              <a:avLst/>
            </a:prstGeom>
            <a:noFill/>
          </p:spPr>
        </p:pic>
      </p:grpSp>
      <p:sp>
        <p:nvSpPr>
          <p:cNvPr id="11" name="Rectangle 10"/>
          <p:cNvSpPr/>
          <p:nvPr/>
        </p:nvSpPr>
        <p:spPr>
          <a:xfrm>
            <a:off x="4585863" y="5189130"/>
            <a:ext cx="4558138" cy="400110"/>
          </a:xfrm>
          <a:prstGeom prst="rect">
            <a:avLst/>
          </a:prstGeom>
        </p:spPr>
        <p:txBody>
          <a:bodyPr wrap="square">
            <a:spAutoFit/>
          </a:bodyPr>
          <a:lstStyle/>
          <a:p>
            <a:pPr algn="ctr"/>
            <a:r>
              <a:rPr lang="en-US" sz="2000" b="1" dirty="0" smtClean="0"/>
              <a:t>Focal length for all parabolas: 1500 mm</a:t>
            </a:r>
            <a:endParaRPr lang="en-GB" sz="2000" dirty="0"/>
          </a:p>
        </p:txBody>
      </p:sp>
    </p:spTree>
    <p:extLst>
      <p:ext uri="{BB962C8B-B14F-4D97-AF65-F5344CB8AC3E}">
        <p14:creationId xmlns:p14="http://schemas.microsoft.com/office/powerpoint/2010/main" val="203400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169988" y="-2039"/>
            <a:ext cx="7974012" cy="523220"/>
          </a:xfrm>
          <a:prstGeom prst="rect">
            <a:avLst/>
          </a:prstGeom>
          <a:solidFill>
            <a:schemeClr val="tx1"/>
          </a:solidFill>
          <a:ln w="12700" cap="sq">
            <a:noFill/>
            <a:miter lim="800000"/>
            <a:headEnd type="none" w="sm" len="sm"/>
            <a:tailEnd type="none" w="sm" len="sm"/>
          </a:ln>
          <a:effectLst/>
        </p:spPr>
        <p:txBody>
          <a:bodyPr wrap="square">
            <a:spAutoFit/>
          </a:bodyPr>
          <a:lstStyle/>
          <a:p>
            <a:pPr algn="ctr">
              <a:defRPr/>
            </a:pPr>
            <a:r>
              <a:rPr lang="en-US" sz="2800" b="1" dirty="0">
                <a:solidFill>
                  <a:srgbClr val="FFFF00"/>
                </a:solidFill>
              </a:rPr>
              <a:t>In-flight </a:t>
            </a:r>
            <a:r>
              <a:rPr lang="en-US" sz="2800" b="1" dirty="0" smtClean="0">
                <a:solidFill>
                  <a:srgbClr val="FFFF00"/>
                </a:solidFill>
              </a:rPr>
              <a:t>separator </a:t>
            </a:r>
            <a:r>
              <a:rPr lang="en-US" sz="2800" b="1" dirty="0">
                <a:solidFill>
                  <a:srgbClr val="FFFF00"/>
                </a:solidFill>
              </a:rPr>
              <a:t>for </a:t>
            </a:r>
            <a:r>
              <a:rPr lang="en-US" sz="2800" b="1" dirty="0" smtClean="0">
                <a:solidFill>
                  <a:srgbClr val="FFFF00"/>
                </a:solidFill>
              </a:rPr>
              <a:t>the ELI-NP laser-driven studies</a:t>
            </a:r>
            <a:endParaRPr lang="de-DE" sz="1800" b="1" u="none" dirty="0">
              <a:solidFill>
                <a:srgbClr val="FFFF00"/>
              </a:solidFill>
            </a:endParaRPr>
          </a:p>
        </p:txBody>
      </p:sp>
      <p:pic>
        <p:nvPicPr>
          <p:cNvPr id="35844" name="Picture 1"/>
          <p:cNvPicPr>
            <a:picLocks noChangeAspect="1"/>
          </p:cNvPicPr>
          <p:nvPr/>
        </p:nvPicPr>
        <p:blipFill>
          <a:blip r:embed="rId3">
            <a:extLst>
              <a:ext uri="{28A0092B-C50C-407E-A947-70E740481C1C}">
                <a14:useLocalDpi xmlns:a14="http://schemas.microsoft.com/office/drawing/2010/main" val="0"/>
              </a:ext>
            </a:extLst>
          </a:blip>
          <a:srcRect l="8311" t="27261" r="11427" b="21657"/>
          <a:stretch>
            <a:fillRect/>
          </a:stretch>
        </p:blipFill>
        <p:spPr bwMode="auto">
          <a:xfrm>
            <a:off x="54697" y="1340768"/>
            <a:ext cx="89630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3"/>
          <p:cNvSpPr txBox="1">
            <a:spLocks noChangeArrowheads="1"/>
          </p:cNvSpPr>
          <p:nvPr/>
        </p:nvSpPr>
        <p:spPr bwMode="auto">
          <a:xfrm>
            <a:off x="1169988" y="692696"/>
            <a:ext cx="6181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b="1" u="sng">
                <a:solidFill>
                  <a:schemeClr val="bg2"/>
                </a:solidFill>
                <a:latin typeface="Comic Sans MS" pitchFamily="66" charset="0"/>
              </a:defRPr>
            </a:lvl1pPr>
            <a:lvl2pPr marL="742950" indent="-285750">
              <a:defRPr sz="4000" b="1" u="sng">
                <a:solidFill>
                  <a:schemeClr val="bg2"/>
                </a:solidFill>
                <a:latin typeface="Comic Sans MS" pitchFamily="66" charset="0"/>
              </a:defRPr>
            </a:lvl2pPr>
            <a:lvl3pPr marL="1143000" indent="-228600">
              <a:defRPr sz="4000" b="1" u="sng">
                <a:solidFill>
                  <a:schemeClr val="bg2"/>
                </a:solidFill>
                <a:latin typeface="Comic Sans MS" pitchFamily="66" charset="0"/>
              </a:defRPr>
            </a:lvl3pPr>
            <a:lvl4pPr marL="1600200" indent="-228600">
              <a:defRPr sz="4000" b="1" u="sng">
                <a:solidFill>
                  <a:schemeClr val="bg2"/>
                </a:solidFill>
                <a:latin typeface="Comic Sans MS" pitchFamily="66" charset="0"/>
              </a:defRPr>
            </a:lvl4pPr>
            <a:lvl5pPr marL="2057400" indent="-228600">
              <a:defRPr sz="4000" b="1" u="sng">
                <a:solidFill>
                  <a:schemeClr val="bg2"/>
                </a:solidFill>
                <a:latin typeface="Comic Sans MS" pitchFamily="66" charset="0"/>
              </a:defRPr>
            </a:lvl5pPr>
            <a:lvl6pPr marL="2514600" indent="-228600" eaLnBrk="0" fontAlgn="base" hangingPunct="0">
              <a:spcBef>
                <a:spcPct val="0"/>
              </a:spcBef>
              <a:spcAft>
                <a:spcPct val="0"/>
              </a:spcAft>
              <a:defRPr sz="4000" b="1" u="sng">
                <a:solidFill>
                  <a:schemeClr val="bg2"/>
                </a:solidFill>
                <a:latin typeface="Comic Sans MS" pitchFamily="66" charset="0"/>
              </a:defRPr>
            </a:lvl6pPr>
            <a:lvl7pPr marL="2971800" indent="-228600" eaLnBrk="0" fontAlgn="base" hangingPunct="0">
              <a:spcBef>
                <a:spcPct val="0"/>
              </a:spcBef>
              <a:spcAft>
                <a:spcPct val="0"/>
              </a:spcAft>
              <a:defRPr sz="4000" b="1" u="sng">
                <a:solidFill>
                  <a:schemeClr val="bg2"/>
                </a:solidFill>
                <a:latin typeface="Comic Sans MS" pitchFamily="66" charset="0"/>
              </a:defRPr>
            </a:lvl7pPr>
            <a:lvl8pPr marL="3429000" indent="-228600" eaLnBrk="0" fontAlgn="base" hangingPunct="0">
              <a:spcBef>
                <a:spcPct val="0"/>
              </a:spcBef>
              <a:spcAft>
                <a:spcPct val="0"/>
              </a:spcAft>
              <a:defRPr sz="4000" b="1" u="sng">
                <a:solidFill>
                  <a:schemeClr val="bg2"/>
                </a:solidFill>
                <a:latin typeface="Comic Sans MS" pitchFamily="66" charset="0"/>
              </a:defRPr>
            </a:lvl8pPr>
            <a:lvl9pPr marL="3886200" indent="-228600" eaLnBrk="0" fontAlgn="base" hangingPunct="0">
              <a:spcBef>
                <a:spcPct val="0"/>
              </a:spcBef>
              <a:spcAft>
                <a:spcPct val="0"/>
              </a:spcAft>
              <a:defRPr sz="4000" b="1" u="sng">
                <a:solidFill>
                  <a:schemeClr val="bg2"/>
                </a:solidFill>
                <a:latin typeface="Comic Sans MS" pitchFamily="66" charset="0"/>
              </a:defRPr>
            </a:lvl9pPr>
          </a:lstStyle>
          <a:p>
            <a:r>
              <a:rPr lang="en-US" altLang="de-DE" sz="2000" b="0" u="none" dirty="0">
                <a:solidFill>
                  <a:schemeClr val="bg1">
                    <a:lumMod val="50000"/>
                  </a:schemeClr>
                </a:solidFill>
              </a:rPr>
              <a:t>concept proposed by H. </a:t>
            </a:r>
            <a:r>
              <a:rPr lang="en-US" altLang="de-DE" sz="2000" b="0" u="none" dirty="0" err="1">
                <a:solidFill>
                  <a:schemeClr val="bg1">
                    <a:lumMod val="50000"/>
                  </a:schemeClr>
                </a:solidFill>
              </a:rPr>
              <a:t>Geissel</a:t>
            </a:r>
            <a:r>
              <a:rPr lang="en-US" altLang="de-DE" sz="2000" b="0" u="none" dirty="0">
                <a:solidFill>
                  <a:schemeClr val="bg1">
                    <a:lumMod val="50000"/>
                  </a:schemeClr>
                </a:solidFill>
              </a:rPr>
              <a:t> (GSI/U Giessen</a:t>
            </a:r>
            <a:r>
              <a:rPr lang="en-US" altLang="de-DE" sz="2000" b="0" u="none" dirty="0" smtClean="0">
                <a:solidFill>
                  <a:schemeClr val="bg1">
                    <a:lumMod val="50000"/>
                  </a:schemeClr>
                </a:solidFill>
              </a:rPr>
              <a:t>)</a:t>
            </a:r>
          </a:p>
          <a:p>
            <a:r>
              <a:rPr lang="de-DE" altLang="de-DE" sz="2000" b="0" u="none" dirty="0">
                <a:solidFill>
                  <a:schemeClr val="bg1">
                    <a:lumMod val="50000"/>
                  </a:schemeClr>
                </a:solidFill>
              </a:rPr>
              <a:t>f</a:t>
            </a:r>
            <a:r>
              <a:rPr lang="de-DE" altLang="de-DE" sz="2000" b="0" u="none" dirty="0" smtClean="0">
                <a:solidFill>
                  <a:schemeClr val="bg1">
                    <a:lumMod val="50000"/>
                  </a:schemeClr>
                </a:solidFill>
              </a:rPr>
              <a:t>or separation of nuclei of interest from all other</a:t>
            </a:r>
          </a:p>
          <a:p>
            <a:r>
              <a:rPr lang="de-DE" altLang="de-DE" sz="2000" b="0" u="none" dirty="0" smtClean="0">
                <a:solidFill>
                  <a:schemeClr val="bg1">
                    <a:lumMod val="50000"/>
                  </a:schemeClr>
                </a:solidFill>
              </a:rPr>
              <a:t> accelerated particles and reaction products</a:t>
            </a:r>
            <a:endParaRPr lang="en-US" altLang="de-DE" sz="2000" b="0" u="none" dirty="0">
              <a:solidFill>
                <a:schemeClr val="bg1">
                  <a:lumMod val="50000"/>
                </a:schemeClr>
              </a:solidFill>
            </a:endParaRPr>
          </a:p>
        </p:txBody>
      </p:sp>
      <p:sp>
        <p:nvSpPr>
          <p:cNvPr id="7" name="TextBox 3"/>
          <p:cNvSpPr txBox="1">
            <a:spLocks noChangeArrowheads="1"/>
          </p:cNvSpPr>
          <p:nvPr/>
        </p:nvSpPr>
        <p:spPr bwMode="auto">
          <a:xfrm>
            <a:off x="539552" y="5501025"/>
            <a:ext cx="67124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b="1" u="sng">
                <a:solidFill>
                  <a:schemeClr val="bg2"/>
                </a:solidFill>
                <a:latin typeface="Comic Sans MS" pitchFamily="66" charset="0"/>
              </a:defRPr>
            </a:lvl1pPr>
            <a:lvl2pPr marL="742950" indent="-285750">
              <a:defRPr sz="4000" b="1" u="sng">
                <a:solidFill>
                  <a:schemeClr val="bg2"/>
                </a:solidFill>
                <a:latin typeface="Comic Sans MS" pitchFamily="66" charset="0"/>
              </a:defRPr>
            </a:lvl2pPr>
            <a:lvl3pPr marL="1143000" indent="-228600">
              <a:defRPr sz="4000" b="1" u="sng">
                <a:solidFill>
                  <a:schemeClr val="bg2"/>
                </a:solidFill>
                <a:latin typeface="Comic Sans MS" pitchFamily="66" charset="0"/>
              </a:defRPr>
            </a:lvl3pPr>
            <a:lvl4pPr marL="1600200" indent="-228600">
              <a:defRPr sz="4000" b="1" u="sng">
                <a:solidFill>
                  <a:schemeClr val="bg2"/>
                </a:solidFill>
                <a:latin typeface="Comic Sans MS" pitchFamily="66" charset="0"/>
              </a:defRPr>
            </a:lvl4pPr>
            <a:lvl5pPr marL="2057400" indent="-228600">
              <a:defRPr sz="4000" b="1" u="sng">
                <a:solidFill>
                  <a:schemeClr val="bg2"/>
                </a:solidFill>
                <a:latin typeface="Comic Sans MS" pitchFamily="66" charset="0"/>
              </a:defRPr>
            </a:lvl5pPr>
            <a:lvl6pPr marL="2514600" indent="-228600" eaLnBrk="0" fontAlgn="base" hangingPunct="0">
              <a:spcBef>
                <a:spcPct val="0"/>
              </a:spcBef>
              <a:spcAft>
                <a:spcPct val="0"/>
              </a:spcAft>
              <a:defRPr sz="4000" b="1" u="sng">
                <a:solidFill>
                  <a:schemeClr val="bg2"/>
                </a:solidFill>
                <a:latin typeface="Comic Sans MS" pitchFamily="66" charset="0"/>
              </a:defRPr>
            </a:lvl6pPr>
            <a:lvl7pPr marL="2971800" indent="-228600" eaLnBrk="0" fontAlgn="base" hangingPunct="0">
              <a:spcBef>
                <a:spcPct val="0"/>
              </a:spcBef>
              <a:spcAft>
                <a:spcPct val="0"/>
              </a:spcAft>
              <a:defRPr sz="4000" b="1" u="sng">
                <a:solidFill>
                  <a:schemeClr val="bg2"/>
                </a:solidFill>
                <a:latin typeface="Comic Sans MS" pitchFamily="66" charset="0"/>
              </a:defRPr>
            </a:lvl7pPr>
            <a:lvl8pPr marL="3429000" indent="-228600" eaLnBrk="0" fontAlgn="base" hangingPunct="0">
              <a:spcBef>
                <a:spcPct val="0"/>
              </a:spcBef>
              <a:spcAft>
                <a:spcPct val="0"/>
              </a:spcAft>
              <a:defRPr sz="4000" b="1" u="sng">
                <a:solidFill>
                  <a:schemeClr val="bg2"/>
                </a:solidFill>
                <a:latin typeface="Comic Sans MS" pitchFamily="66" charset="0"/>
              </a:defRPr>
            </a:lvl8pPr>
            <a:lvl9pPr marL="3886200" indent="-228600" eaLnBrk="0" fontAlgn="base" hangingPunct="0">
              <a:spcBef>
                <a:spcPct val="0"/>
              </a:spcBef>
              <a:spcAft>
                <a:spcPct val="0"/>
              </a:spcAft>
              <a:defRPr sz="4000" b="1" u="sng">
                <a:solidFill>
                  <a:schemeClr val="bg2"/>
                </a:solidFill>
                <a:latin typeface="Comic Sans MS" pitchFamily="66" charset="0"/>
              </a:defRPr>
            </a:lvl9pPr>
          </a:lstStyle>
          <a:p>
            <a:r>
              <a:rPr lang="en-US" altLang="de-DE" sz="2000" u="none" dirty="0" smtClean="0">
                <a:solidFill>
                  <a:srgbClr val="0070C0"/>
                </a:solidFill>
                <a:latin typeface="+mn-lt"/>
              </a:rPr>
              <a:t>Measuring basic properties of N~126 nuclei:      masses</a:t>
            </a:r>
          </a:p>
          <a:p>
            <a:r>
              <a:rPr lang="en-US" altLang="de-DE" sz="2000" u="none" dirty="0">
                <a:solidFill>
                  <a:srgbClr val="0070C0"/>
                </a:solidFill>
                <a:latin typeface="+mn-lt"/>
              </a:rPr>
              <a:t> </a:t>
            </a:r>
            <a:r>
              <a:rPr lang="en-US" altLang="de-DE" sz="2000" u="none" dirty="0" smtClean="0">
                <a:solidFill>
                  <a:srgbClr val="0070C0"/>
                </a:solidFill>
                <a:latin typeface="+mn-lt"/>
              </a:rPr>
              <a:t>                                                                                       lifetimes</a:t>
            </a:r>
          </a:p>
          <a:p>
            <a:r>
              <a:rPr lang="en-US" altLang="de-DE" sz="2000" u="none" dirty="0">
                <a:solidFill>
                  <a:srgbClr val="0070C0"/>
                </a:solidFill>
                <a:latin typeface="+mn-lt"/>
              </a:rPr>
              <a:t> </a:t>
            </a:r>
            <a:r>
              <a:rPr lang="en-US" altLang="de-DE" sz="2000" u="none" dirty="0" smtClean="0">
                <a:solidFill>
                  <a:srgbClr val="0070C0"/>
                </a:solidFill>
                <a:latin typeface="+mn-lt"/>
              </a:rPr>
              <a:t>                                                                                       decay modes </a:t>
            </a:r>
            <a:endParaRPr lang="de-DE" altLang="de-DE" sz="2000" u="none" dirty="0">
              <a:solidFill>
                <a:srgbClr val="0070C0"/>
              </a:solidFill>
              <a:latin typeface="+mn-lt"/>
            </a:endParaRPr>
          </a:p>
        </p:txBody>
      </p:sp>
      <p:pic>
        <p:nvPicPr>
          <p:cNvPr id="8" name="Picture 7" descr="sigla_ELI-N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27" y="1429"/>
            <a:ext cx="1080000" cy="657711"/>
          </a:xfrm>
          <a:prstGeom prst="rect">
            <a:avLst/>
          </a:prstGeom>
        </p:spPr>
      </p:pic>
      <p:sp>
        <p:nvSpPr>
          <p:cNvPr id="2" name="Date Placeholder 1"/>
          <p:cNvSpPr>
            <a:spLocks noGrp="1"/>
          </p:cNvSpPr>
          <p:nvPr>
            <p:ph type="dt" sz="half" idx="10"/>
          </p:nvPr>
        </p:nvSpPr>
        <p:spPr/>
        <p:txBody>
          <a:bodyPr/>
          <a:lstStyle/>
          <a:p>
            <a:r>
              <a:rPr lang="ro-RO" smtClean="0"/>
              <a:t>19.11.2015</a:t>
            </a:r>
            <a:endParaRPr lang="bg-BG"/>
          </a:p>
        </p:txBody>
      </p:sp>
      <p:sp>
        <p:nvSpPr>
          <p:cNvPr id="4" name="Footer Placeholder 3"/>
          <p:cNvSpPr>
            <a:spLocks noGrp="1"/>
          </p:cNvSpPr>
          <p:nvPr>
            <p:ph type="ftr" sz="quarter" idx="11"/>
          </p:nvPr>
        </p:nvSpPr>
        <p:spPr/>
        <p:txBody>
          <a:bodyPr/>
          <a:lstStyle/>
          <a:p>
            <a:r>
              <a:rPr lang="en-US" smtClean="0"/>
              <a:t>D.L. Balabanski, Osaka</a:t>
            </a:r>
            <a:endParaRPr lang="bg-BG"/>
          </a:p>
        </p:txBody>
      </p:sp>
      <p:sp>
        <p:nvSpPr>
          <p:cNvPr id="5" name="Slide Number Placeholder 4"/>
          <p:cNvSpPr>
            <a:spLocks noGrp="1"/>
          </p:cNvSpPr>
          <p:nvPr>
            <p:ph type="sldNum" sz="quarter" idx="12"/>
          </p:nvPr>
        </p:nvSpPr>
        <p:spPr/>
        <p:txBody>
          <a:bodyPr/>
          <a:lstStyle/>
          <a:p>
            <a:fld id="{DBDE5A35-3D9C-4CCF-A188-2BFF7DFE7733}" type="slidenum">
              <a:rPr lang="bg-BG" smtClean="0"/>
              <a:pPr/>
              <a:t>17</a:t>
            </a:fld>
            <a:endParaRPr lang="bg-BG" dirty="0"/>
          </a:p>
        </p:txBody>
      </p:sp>
    </p:spTree>
    <p:extLst>
      <p:ext uri="{BB962C8B-B14F-4D97-AF65-F5344CB8AC3E}">
        <p14:creationId xmlns:p14="http://schemas.microsoft.com/office/powerpoint/2010/main" val="3089439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0"/>
            <a:ext cx="7740352" cy="1124744"/>
          </a:xfrm>
          <a:solidFill>
            <a:schemeClr val="tx1"/>
          </a:solidFill>
        </p:spPr>
        <p:txBody>
          <a:bodyPr>
            <a:normAutofit fontScale="90000"/>
          </a:bodyPr>
          <a:lstStyle/>
          <a:p>
            <a:r>
              <a:rPr lang="en-US" dirty="0" smtClean="0">
                <a:solidFill>
                  <a:srgbClr val="FFFF00"/>
                </a:solidFill>
              </a:rPr>
              <a:t>ELI-NP Gamma Beam System (GBS)</a:t>
            </a:r>
            <a:endParaRPr lang="en-US" dirty="0">
              <a:solidFill>
                <a:srgbClr val="FFFF00"/>
              </a:solidFill>
            </a:endParaRPr>
          </a:p>
        </p:txBody>
      </p:sp>
      <p:sp>
        <p:nvSpPr>
          <p:cNvPr id="4" name="TextBox 3"/>
          <p:cNvSpPr txBox="1"/>
          <p:nvPr/>
        </p:nvSpPr>
        <p:spPr>
          <a:xfrm>
            <a:off x="107504" y="5715253"/>
            <a:ext cx="8786636" cy="954107"/>
          </a:xfrm>
          <a:prstGeom prst="rect">
            <a:avLst/>
          </a:prstGeom>
          <a:noFill/>
        </p:spPr>
        <p:txBody>
          <a:bodyPr wrap="none" rtlCol="0">
            <a:spAutoFit/>
          </a:bodyPr>
          <a:lstStyle/>
          <a:p>
            <a:pPr algn="ctr"/>
            <a:r>
              <a:rPr lang="en-US" sz="2800" dirty="0" smtClean="0"/>
              <a:t>Laser Compton backscattering (LCB)</a:t>
            </a:r>
            <a:endParaRPr lang="en-US" sz="2800" dirty="0"/>
          </a:p>
          <a:p>
            <a:r>
              <a:rPr lang="en-US" sz="2800" dirty="0" smtClean="0"/>
              <a:t>Narrow bandwidth (≤0.3%) gamma-beams up to 19.5 MeV </a:t>
            </a:r>
            <a:endParaRPr lang="bg-BG" sz="2800" dirty="0"/>
          </a:p>
        </p:txBody>
      </p:sp>
      <p:grpSp>
        <p:nvGrpSpPr>
          <p:cNvPr id="7" name="Group 6"/>
          <p:cNvGrpSpPr/>
          <p:nvPr/>
        </p:nvGrpSpPr>
        <p:grpSpPr>
          <a:xfrm>
            <a:off x="-36512" y="2780928"/>
            <a:ext cx="5340946" cy="3055244"/>
            <a:chOff x="107504" y="1628589"/>
            <a:chExt cx="5340946" cy="3055244"/>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9910" t="7048"/>
            <a:stretch/>
          </p:blipFill>
          <p:spPr>
            <a:xfrm>
              <a:off x="107504" y="1628589"/>
              <a:ext cx="4583921" cy="3055244"/>
            </a:xfrm>
            <a:prstGeom prst="rect">
              <a:avLst/>
            </a:prstGeom>
          </p:spPr>
        </p:pic>
        <p:sp>
          <p:nvSpPr>
            <p:cNvPr id="5" name="TextBox 4"/>
            <p:cNvSpPr txBox="1"/>
            <p:nvPr/>
          </p:nvSpPr>
          <p:spPr>
            <a:xfrm>
              <a:off x="4067944" y="3893373"/>
              <a:ext cx="1380506" cy="543739"/>
            </a:xfrm>
            <a:prstGeom prst="rect">
              <a:avLst/>
            </a:prstGeom>
            <a:noFill/>
          </p:spPr>
          <p:txBody>
            <a:bodyPr wrap="none" rtlCol="0">
              <a:spAutoFit/>
            </a:bodyPr>
            <a:lstStyle/>
            <a:p>
              <a:r>
                <a:rPr lang="en-US" sz="2800" dirty="0" smtClean="0"/>
                <a:t> </a:t>
              </a:r>
              <a:r>
                <a:rPr lang="en-US" sz="4400" b="1" baseline="-25000" dirty="0" smtClean="0"/>
                <a:t>~</a:t>
              </a:r>
              <a:r>
                <a:rPr lang="en-US" sz="2800" dirty="0" smtClean="0"/>
                <a:t> </a:t>
              </a:r>
              <a:r>
                <a:rPr lang="en-US" sz="2800" b="1" dirty="0" smtClean="0"/>
                <a:t>4</a:t>
              </a:r>
              <a:r>
                <a:rPr lang="el-GR" sz="2800" b="1" dirty="0" smtClean="0"/>
                <a:t>γ</a:t>
              </a:r>
              <a:r>
                <a:rPr lang="en-US" sz="2800" b="1" baseline="30000" dirty="0" smtClean="0"/>
                <a:t>2</a:t>
              </a:r>
              <a:r>
                <a:rPr lang="en-US" sz="2800" b="1" dirty="0" smtClean="0"/>
                <a:t>·E</a:t>
              </a:r>
              <a:r>
                <a:rPr lang="en-US" sz="2800" b="1" baseline="-25000" dirty="0" smtClean="0"/>
                <a:t>L</a:t>
              </a:r>
              <a:endParaRPr lang="bg-BG" sz="2800" b="1" baseline="-25000" dirty="0"/>
            </a:p>
          </p:txBody>
        </p:sp>
      </p:grpSp>
      <p:sp>
        <p:nvSpPr>
          <p:cNvPr id="8" name="Date Placeholder 7"/>
          <p:cNvSpPr>
            <a:spLocks noGrp="1"/>
          </p:cNvSpPr>
          <p:nvPr>
            <p:ph type="dt" sz="half" idx="10"/>
          </p:nvPr>
        </p:nvSpPr>
        <p:spPr>
          <a:xfrm>
            <a:off x="457200" y="6448251"/>
            <a:ext cx="2133600" cy="365125"/>
          </a:xfrm>
        </p:spPr>
        <p:txBody>
          <a:bodyPr/>
          <a:lstStyle/>
          <a:p>
            <a:r>
              <a:rPr lang="ro-RO" smtClean="0"/>
              <a:t>19.11.2015</a:t>
            </a:r>
            <a:endParaRPr lang="bg-BG" dirty="0"/>
          </a:p>
        </p:txBody>
      </p:sp>
      <p:sp>
        <p:nvSpPr>
          <p:cNvPr id="9" name="Slide Number Placeholder 8"/>
          <p:cNvSpPr>
            <a:spLocks noGrp="1"/>
          </p:cNvSpPr>
          <p:nvPr>
            <p:ph type="sldNum" sz="quarter" idx="12"/>
          </p:nvPr>
        </p:nvSpPr>
        <p:spPr>
          <a:xfrm>
            <a:off x="6553200" y="6490574"/>
            <a:ext cx="2133600" cy="365125"/>
          </a:xfrm>
        </p:spPr>
        <p:txBody>
          <a:bodyPr/>
          <a:lstStyle/>
          <a:p>
            <a:fld id="{DBDE5A35-3D9C-4CCF-A188-2BFF7DFE7733}" type="slidenum">
              <a:rPr lang="bg-BG" smtClean="0"/>
              <a:t>18</a:t>
            </a:fld>
            <a:r>
              <a:rPr lang="fr-FR" dirty="0"/>
              <a:t> </a:t>
            </a:r>
            <a:endParaRPr lang="bg-BG" dirty="0"/>
          </a:p>
        </p:txBody>
      </p:sp>
      <p:sp>
        <p:nvSpPr>
          <p:cNvPr id="6" name="Footer Placeholder 5"/>
          <p:cNvSpPr>
            <a:spLocks noGrp="1"/>
          </p:cNvSpPr>
          <p:nvPr>
            <p:ph type="ftr" sz="quarter" idx="11"/>
          </p:nvPr>
        </p:nvSpPr>
        <p:spPr>
          <a:xfrm>
            <a:off x="3124200" y="6520259"/>
            <a:ext cx="2895600" cy="365125"/>
          </a:xfrm>
        </p:spPr>
        <p:txBody>
          <a:bodyPr/>
          <a:lstStyle/>
          <a:p>
            <a:r>
              <a:rPr lang="en-US" smtClean="0"/>
              <a:t>D.L. Balabanski, Osaka</a:t>
            </a:r>
            <a:endParaRPr lang="bg-BG" dirty="0"/>
          </a:p>
        </p:txBody>
      </p:sp>
      <p:pic>
        <p:nvPicPr>
          <p:cNvPr id="10" name="Picture 9" descr="sigla_ELI-N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27" y="217453"/>
            <a:ext cx="1371584" cy="835283"/>
          </a:xfrm>
          <a:prstGeom prst="rect">
            <a:avLst/>
          </a:prstGeom>
        </p:spPr>
      </p:pic>
      <p:sp>
        <p:nvSpPr>
          <p:cNvPr id="12" name="Rectangle 11"/>
          <p:cNvSpPr/>
          <p:nvPr/>
        </p:nvSpPr>
        <p:spPr>
          <a:xfrm>
            <a:off x="2827862" y="1196752"/>
            <a:ext cx="2392210" cy="338554"/>
          </a:xfrm>
          <a:prstGeom prst="rect">
            <a:avLst/>
          </a:prstGeom>
          <a:solidFill>
            <a:srgbClr val="CCFFCC"/>
          </a:solidFill>
          <a:effectLst>
            <a:outerShdw blurRad="50800" dist="38100" dir="2700000" algn="tl" rotWithShape="0">
              <a:prstClr val="black">
                <a:alpha val="40000"/>
              </a:prstClr>
            </a:outerShdw>
          </a:effectLst>
        </p:spPr>
        <p:txBody>
          <a:bodyPr wrap="none">
            <a:spAutoFit/>
          </a:bodyPr>
          <a:lstStyle/>
          <a:p>
            <a:r>
              <a:rPr lang="en-US" sz="1600" dirty="0" smtClean="0">
                <a:solidFill>
                  <a:srgbClr val="FF0000"/>
                </a:solidFill>
                <a:effectLst>
                  <a:outerShdw blurRad="50800" dist="38100" dir="2700000" algn="tl" rotWithShape="0">
                    <a:srgbClr val="000000">
                      <a:alpha val="43000"/>
                    </a:srgbClr>
                  </a:outerShdw>
                </a:effectLst>
                <a:latin typeface="Helvetica Neue"/>
                <a:cs typeface="Helvetica Neue"/>
              </a:rPr>
              <a:t>Strong forward focusing</a:t>
            </a:r>
            <a:endParaRPr lang="en-US" sz="1600" dirty="0">
              <a:solidFill>
                <a:srgbClr val="FF0000"/>
              </a:solidFill>
              <a:effectLst>
                <a:outerShdw blurRad="50800" dist="38100" dir="2700000" algn="tl" rotWithShape="0">
                  <a:srgbClr val="000000">
                    <a:alpha val="43000"/>
                  </a:srgbClr>
                </a:outerShdw>
              </a:effectLst>
            </a:endParaRPr>
          </a:p>
        </p:txBody>
      </p:sp>
      <p:graphicFrame>
        <p:nvGraphicFramePr>
          <p:cNvPr id="29" name="Object 3"/>
          <p:cNvGraphicFramePr>
            <a:graphicFrameLocks noChangeAspect="1"/>
          </p:cNvGraphicFramePr>
          <p:nvPr>
            <p:extLst>
              <p:ext uri="{D42A27DB-BD31-4B8C-83A1-F6EECF244321}">
                <p14:modId xmlns:p14="http://schemas.microsoft.com/office/powerpoint/2010/main" val="1166802454"/>
              </p:ext>
            </p:extLst>
          </p:nvPr>
        </p:nvGraphicFramePr>
        <p:xfrm>
          <a:off x="34925" y="1803400"/>
          <a:ext cx="3925888" cy="977900"/>
        </p:xfrm>
        <a:graphic>
          <a:graphicData uri="http://schemas.openxmlformats.org/presentationml/2006/ole">
            <mc:AlternateContent xmlns:mc="http://schemas.openxmlformats.org/markup-compatibility/2006">
              <mc:Choice xmlns:v="urn:schemas-microsoft-com:vml" Requires="v">
                <p:oleObj spid="_x0000_s27799" name="Equation" r:id="rId5" imgW="2349360" imgH="583920" progId="Equation.3">
                  <p:embed/>
                </p:oleObj>
              </mc:Choice>
              <mc:Fallback>
                <p:oleObj name="Equation" r:id="rId5" imgW="2349360" imgH="583920" progId="Equation.3">
                  <p:embed/>
                  <p:pic>
                    <p:nvPicPr>
                      <p:cNvPr id="0" name=""/>
                      <p:cNvPicPr>
                        <a:picLocks noChangeAspect="1" noChangeArrowheads="1"/>
                      </p:cNvPicPr>
                      <p:nvPr/>
                    </p:nvPicPr>
                    <p:blipFill>
                      <a:blip r:embed="rId6"/>
                      <a:srcRect/>
                      <a:stretch>
                        <a:fillRect/>
                      </a:stretch>
                    </p:blipFill>
                    <p:spPr bwMode="auto">
                      <a:xfrm>
                        <a:off x="34925" y="1803400"/>
                        <a:ext cx="3925888" cy="977900"/>
                      </a:xfrm>
                      <a:prstGeom prst="rect">
                        <a:avLst/>
                      </a:prstGeom>
                      <a:noFill/>
                      <a:ln>
                        <a:noFill/>
                      </a:ln>
                    </p:spPr>
                  </p:pic>
                </p:oleObj>
              </mc:Fallback>
            </mc:AlternateContent>
          </a:graphicData>
        </a:graphic>
      </p:graphicFrame>
      <p:grpSp>
        <p:nvGrpSpPr>
          <p:cNvPr id="30" name="Group 87"/>
          <p:cNvGrpSpPr/>
          <p:nvPr/>
        </p:nvGrpSpPr>
        <p:grpSpPr>
          <a:xfrm>
            <a:off x="5655480" y="1353131"/>
            <a:ext cx="3238660" cy="1993961"/>
            <a:chOff x="76306" y="1353131"/>
            <a:chExt cx="4561822" cy="2726538"/>
          </a:xfrm>
        </p:grpSpPr>
        <p:sp>
          <p:nvSpPr>
            <p:cNvPr id="31" name="Rectangle 30"/>
            <p:cNvSpPr/>
            <p:nvPr/>
          </p:nvSpPr>
          <p:spPr>
            <a:xfrm>
              <a:off x="499536" y="1353131"/>
              <a:ext cx="3589864" cy="2304467"/>
            </a:xfrm>
            <a:prstGeom prst="rect">
              <a:avLst/>
            </a:prstGeom>
            <a:no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2515123" y="2692415"/>
              <a:ext cx="29503" cy="36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2362723" y="3111515"/>
              <a:ext cx="29503" cy="36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2934223" y="1822465"/>
              <a:ext cx="29503" cy="36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1651523" y="2889265"/>
              <a:ext cx="29503" cy="36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540273" y="3219465"/>
              <a:ext cx="29503" cy="36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55599" y="3755560"/>
              <a:ext cx="4282529" cy="252512"/>
            </a:xfrm>
            <a:prstGeom prst="rect">
              <a:avLst/>
            </a:prstGeom>
            <a:noFill/>
          </p:spPr>
          <p:txBody>
            <a:bodyPr wrap="square" rtlCol="0">
              <a:spAutoFit/>
            </a:bodyPr>
            <a:lstStyle/>
            <a:p>
              <a:r>
                <a:rPr lang="en-US" sz="600" b="1" dirty="0">
                  <a:latin typeface="Helvetica Neue"/>
                  <a:cs typeface="Helvetica Neue"/>
                </a:rPr>
                <a:t>1995                 2000                2005                 2010                 2015                  2020                       </a:t>
              </a:r>
            </a:p>
          </p:txBody>
        </p:sp>
        <p:sp>
          <p:nvSpPr>
            <p:cNvPr id="38" name="Text Box 7"/>
            <p:cNvSpPr txBox="1">
              <a:spLocks noChangeArrowheads="1"/>
            </p:cNvSpPr>
            <p:nvPr/>
          </p:nvSpPr>
          <p:spPr bwMode="auto">
            <a:xfrm>
              <a:off x="2134890" y="3864225"/>
              <a:ext cx="395592" cy="215444"/>
            </a:xfrm>
            <a:prstGeom prst="rect">
              <a:avLst/>
            </a:prstGeom>
            <a:noFill/>
            <a:ln>
              <a:noFill/>
            </a:ln>
            <a:effectLst/>
            <a:extLst/>
          </p:spPr>
          <p:txBody>
            <a:bodyPr wrap="none">
              <a:spAutoFit/>
            </a:bodyPr>
            <a:lstStyle/>
            <a:p>
              <a:pPr>
                <a:defRPr/>
              </a:pPr>
              <a:r>
                <a:rPr lang="fr-FR" sz="800" b="1" dirty="0" err="1">
                  <a:effectLst>
                    <a:outerShdw blurRad="38100" dist="38100" dir="2700000" algn="tl">
                      <a:srgbClr val="DDDDDD"/>
                    </a:outerShdw>
                  </a:effectLst>
                  <a:latin typeface="Helvetica Neue"/>
                  <a:cs typeface="Helvetica Neue"/>
                </a:rPr>
                <a:t>year</a:t>
              </a:r>
              <a:endParaRPr lang="fr-FR" sz="800" b="1" dirty="0">
                <a:effectLst>
                  <a:outerShdw blurRad="38100" dist="38100" dir="2700000" algn="tl">
                    <a:srgbClr val="DDDDDD"/>
                  </a:outerShdw>
                </a:effectLst>
                <a:latin typeface="Helvetica Neue"/>
                <a:cs typeface="Helvetica Neue"/>
              </a:endParaRPr>
            </a:p>
          </p:txBody>
        </p:sp>
        <p:sp>
          <p:nvSpPr>
            <p:cNvPr id="39" name="Text Box 7"/>
            <p:cNvSpPr txBox="1">
              <a:spLocks noChangeArrowheads="1"/>
            </p:cNvSpPr>
            <p:nvPr/>
          </p:nvSpPr>
          <p:spPr bwMode="auto">
            <a:xfrm>
              <a:off x="457200" y="3039793"/>
              <a:ext cx="453970" cy="215444"/>
            </a:xfrm>
            <a:prstGeom prst="rect">
              <a:avLst/>
            </a:prstGeom>
            <a:noFill/>
            <a:ln>
              <a:noFill/>
            </a:ln>
            <a:effectLst/>
            <a:extLst/>
          </p:spPr>
          <p:txBody>
            <a:bodyPr wrap="none">
              <a:spAutoFit/>
            </a:bodyPr>
            <a:lstStyle/>
            <a:p>
              <a:pPr>
                <a:defRPr/>
              </a:pPr>
              <a:r>
                <a:rPr lang="fr-FR" sz="800" dirty="0">
                  <a:effectLst>
                    <a:outerShdw blurRad="38100" dist="38100" dir="2700000" algn="tl">
                      <a:srgbClr val="DDDDDD"/>
                    </a:outerShdw>
                  </a:effectLst>
                  <a:latin typeface="Helvetica Neue"/>
                  <a:cs typeface="Helvetica Neue"/>
                </a:rPr>
                <a:t>LNBL</a:t>
              </a:r>
            </a:p>
          </p:txBody>
        </p:sp>
        <p:sp>
          <p:nvSpPr>
            <p:cNvPr id="40" name="Text Box 7"/>
            <p:cNvSpPr txBox="1">
              <a:spLocks noChangeArrowheads="1"/>
            </p:cNvSpPr>
            <p:nvPr/>
          </p:nvSpPr>
          <p:spPr bwMode="auto">
            <a:xfrm>
              <a:off x="1382370" y="2899865"/>
              <a:ext cx="689612" cy="215444"/>
            </a:xfrm>
            <a:prstGeom prst="rect">
              <a:avLst/>
            </a:prstGeom>
            <a:noFill/>
            <a:ln>
              <a:noFill/>
            </a:ln>
            <a:effectLst/>
            <a:extLst/>
          </p:spPr>
          <p:txBody>
            <a:bodyPr wrap="none">
              <a:spAutoFit/>
            </a:bodyPr>
            <a:lstStyle/>
            <a:p>
              <a:pPr>
                <a:defRPr/>
              </a:pPr>
              <a:r>
                <a:rPr lang="fr-FR" sz="800" dirty="0">
                  <a:effectLst>
                    <a:outerShdw blurRad="38100" dist="38100" dir="2700000" algn="tl">
                      <a:srgbClr val="DDDDDD"/>
                    </a:outerShdw>
                  </a:effectLst>
                  <a:latin typeface="Helvetica Neue"/>
                  <a:cs typeface="Helvetica Neue"/>
                </a:rPr>
                <a:t>PLEIADES</a:t>
              </a:r>
            </a:p>
          </p:txBody>
        </p:sp>
        <p:sp>
          <p:nvSpPr>
            <p:cNvPr id="41" name="Text Box 7"/>
            <p:cNvSpPr txBox="1">
              <a:spLocks noChangeArrowheads="1"/>
            </p:cNvSpPr>
            <p:nvPr/>
          </p:nvSpPr>
          <p:spPr bwMode="auto">
            <a:xfrm>
              <a:off x="2171872" y="3202580"/>
              <a:ext cx="436338" cy="215444"/>
            </a:xfrm>
            <a:prstGeom prst="rect">
              <a:avLst/>
            </a:prstGeom>
            <a:noFill/>
            <a:ln>
              <a:noFill/>
            </a:ln>
            <a:effectLst/>
            <a:extLst/>
          </p:spPr>
          <p:txBody>
            <a:bodyPr wrap="none">
              <a:spAutoFit/>
            </a:bodyPr>
            <a:lstStyle/>
            <a:p>
              <a:pPr>
                <a:defRPr/>
              </a:pPr>
              <a:r>
                <a:rPr lang="fr-FR" sz="800" dirty="0">
                  <a:effectLst>
                    <a:outerShdw blurRad="38100" dist="38100" dir="2700000" algn="tl">
                      <a:srgbClr val="DDDDDD"/>
                    </a:outerShdw>
                  </a:effectLst>
                  <a:latin typeface="Helvetica Neue"/>
                  <a:cs typeface="Helvetica Neue"/>
                </a:rPr>
                <a:t>HIGS</a:t>
              </a:r>
            </a:p>
          </p:txBody>
        </p:sp>
        <p:sp>
          <p:nvSpPr>
            <p:cNvPr id="42" name="Text Box 7"/>
            <p:cNvSpPr txBox="1">
              <a:spLocks noChangeArrowheads="1"/>
            </p:cNvSpPr>
            <p:nvPr/>
          </p:nvSpPr>
          <p:spPr bwMode="auto">
            <a:xfrm>
              <a:off x="2312796" y="2455593"/>
              <a:ext cx="492443" cy="215444"/>
            </a:xfrm>
            <a:prstGeom prst="rect">
              <a:avLst/>
            </a:prstGeom>
            <a:noFill/>
            <a:ln>
              <a:noFill/>
            </a:ln>
            <a:effectLst/>
            <a:extLst/>
          </p:spPr>
          <p:txBody>
            <a:bodyPr wrap="none">
              <a:spAutoFit/>
            </a:bodyPr>
            <a:lstStyle/>
            <a:p>
              <a:pPr>
                <a:defRPr/>
              </a:pPr>
              <a:r>
                <a:rPr lang="fr-FR" sz="800" dirty="0">
                  <a:effectLst>
                    <a:outerShdw blurRad="38100" dist="38100" dir="2700000" algn="tl">
                      <a:srgbClr val="DDDDDD"/>
                    </a:outerShdw>
                  </a:effectLst>
                  <a:latin typeface="Helvetica Neue"/>
                  <a:cs typeface="Helvetica Neue"/>
                </a:rPr>
                <a:t>T-REX</a:t>
              </a:r>
            </a:p>
          </p:txBody>
        </p:sp>
        <p:sp>
          <p:nvSpPr>
            <p:cNvPr id="43" name="Text Box 7"/>
            <p:cNvSpPr txBox="1">
              <a:spLocks noChangeArrowheads="1"/>
            </p:cNvSpPr>
            <p:nvPr/>
          </p:nvSpPr>
          <p:spPr bwMode="auto">
            <a:xfrm>
              <a:off x="2561145" y="1636443"/>
              <a:ext cx="661508" cy="215444"/>
            </a:xfrm>
            <a:prstGeom prst="rect">
              <a:avLst/>
            </a:prstGeom>
            <a:noFill/>
            <a:ln>
              <a:noFill/>
            </a:ln>
            <a:effectLst/>
            <a:extLst/>
          </p:spPr>
          <p:txBody>
            <a:bodyPr wrap="none">
              <a:spAutoFit/>
            </a:bodyPr>
            <a:lstStyle/>
            <a:p>
              <a:pPr>
                <a:defRPr/>
              </a:pPr>
              <a:r>
                <a:rPr lang="fr-FR" sz="800" dirty="0">
                  <a:effectLst>
                    <a:outerShdw blurRad="38100" dist="38100" dir="2700000" algn="tl">
                      <a:srgbClr val="DDDDDD"/>
                    </a:outerShdw>
                  </a:effectLst>
                  <a:latin typeface="Helvetica Neue"/>
                  <a:cs typeface="Helvetica Neue"/>
                </a:rPr>
                <a:t>MEGA-ray</a:t>
              </a:r>
            </a:p>
          </p:txBody>
        </p:sp>
        <p:cxnSp>
          <p:nvCxnSpPr>
            <p:cNvPr id="44" name="Straight Connector 43"/>
            <p:cNvCxnSpPr/>
            <p:nvPr/>
          </p:nvCxnSpPr>
          <p:spPr>
            <a:xfrm>
              <a:off x="3767663" y="1353131"/>
              <a:ext cx="0" cy="43968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5" name="Text Box 7"/>
            <p:cNvSpPr txBox="1">
              <a:spLocks noChangeArrowheads="1"/>
            </p:cNvSpPr>
            <p:nvPr/>
          </p:nvSpPr>
          <p:spPr bwMode="auto">
            <a:xfrm>
              <a:off x="3293523" y="1720876"/>
              <a:ext cx="901209"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b="1" dirty="0">
                  <a:solidFill>
                    <a:srgbClr val="FF0000"/>
                  </a:solidFill>
                  <a:effectLst>
                    <a:outerShdw blurRad="38100" dist="38100" dir="2700000" algn="tl">
                      <a:srgbClr val="DDDDDD"/>
                    </a:outerShdw>
                  </a:effectLst>
                  <a:latin typeface="Helvetica Neue"/>
                  <a:cs typeface="Helvetica Neue"/>
                </a:rPr>
                <a:t>ELI–NP</a:t>
              </a:r>
            </a:p>
          </p:txBody>
        </p:sp>
        <p:cxnSp>
          <p:nvCxnSpPr>
            <p:cNvPr id="46" name="Straight Connector 45"/>
            <p:cNvCxnSpPr/>
            <p:nvPr/>
          </p:nvCxnSpPr>
          <p:spPr>
            <a:xfrm>
              <a:off x="3708360" y="1778482"/>
              <a:ext cx="107996"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716827" y="1372066"/>
              <a:ext cx="107996"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8" name="Text Box 7"/>
            <p:cNvSpPr txBox="1">
              <a:spLocks noChangeArrowheads="1"/>
            </p:cNvSpPr>
            <p:nvPr/>
          </p:nvSpPr>
          <p:spPr bwMode="auto">
            <a:xfrm>
              <a:off x="632883" y="1465818"/>
              <a:ext cx="1109599"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b="1" dirty="0" err="1">
                  <a:solidFill>
                    <a:srgbClr val="000090"/>
                  </a:solidFill>
                  <a:effectLst>
                    <a:outerShdw blurRad="38100" dist="38100" dir="2700000" algn="tl">
                      <a:srgbClr val="DDDDDD"/>
                    </a:outerShdw>
                  </a:effectLst>
                  <a:latin typeface="Helvetica Neue"/>
                  <a:cs typeface="Helvetica Neue"/>
                </a:rPr>
                <a:t>Brilliance</a:t>
              </a:r>
              <a:endParaRPr lang="fr-FR" sz="1600" b="1" dirty="0">
                <a:solidFill>
                  <a:srgbClr val="000090"/>
                </a:solidFill>
                <a:effectLst>
                  <a:outerShdw blurRad="38100" dist="38100" dir="2700000" algn="tl">
                    <a:srgbClr val="DDDDDD"/>
                  </a:outerShdw>
                </a:effectLst>
                <a:latin typeface="Helvetica Neue"/>
                <a:cs typeface="Helvetica Neue"/>
              </a:endParaRPr>
            </a:p>
          </p:txBody>
        </p:sp>
        <p:sp>
          <p:nvSpPr>
            <p:cNvPr id="49" name="Text Box 7"/>
            <p:cNvSpPr txBox="1">
              <a:spLocks noChangeArrowheads="1"/>
            </p:cNvSpPr>
            <p:nvPr/>
          </p:nvSpPr>
          <p:spPr bwMode="auto">
            <a:xfrm rot="16200000">
              <a:off x="-646488" y="2385883"/>
              <a:ext cx="1661032"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ph/(mm</a:t>
              </a:r>
              <a:r>
                <a:rPr lang="fr-FR" sz="800" b="1" baseline="30000" dirty="0">
                  <a:effectLst>
                    <a:outerShdw blurRad="38100" dist="38100" dir="2700000" algn="tl">
                      <a:srgbClr val="DDDDDD"/>
                    </a:outerShdw>
                  </a:effectLst>
                  <a:latin typeface="Helvetica Neue"/>
                  <a:cs typeface="Helvetica Neue"/>
                </a:rPr>
                <a:t>2</a:t>
              </a:r>
              <a:r>
                <a:rPr lang="fr-FR" sz="800" b="1" dirty="0">
                  <a:effectLst>
                    <a:outerShdw blurRad="38100" dist="38100" dir="2700000" algn="tl">
                      <a:srgbClr val="DDDDDD"/>
                    </a:outerShdw>
                  </a:effectLst>
                  <a:latin typeface="Helvetica Neue"/>
                  <a:cs typeface="Helvetica Neue"/>
                </a:rPr>
                <a:t>・mrad</a:t>
              </a:r>
              <a:r>
                <a:rPr lang="fr-FR" sz="800" b="1" baseline="30000" dirty="0">
                  <a:effectLst>
                    <a:outerShdw blurRad="38100" dist="38100" dir="2700000" algn="tl">
                      <a:srgbClr val="DDDDDD"/>
                    </a:outerShdw>
                  </a:effectLst>
                  <a:latin typeface="Helvetica Neue"/>
                  <a:cs typeface="Helvetica Neue"/>
                </a:rPr>
                <a:t>2</a:t>
              </a:r>
              <a:r>
                <a:rPr lang="fr-FR" sz="800" b="1" dirty="0">
                  <a:effectLst>
                    <a:outerShdw blurRad="38100" dist="38100" dir="2700000" algn="tl">
                      <a:srgbClr val="DDDDDD"/>
                    </a:outerShdw>
                  </a:effectLst>
                  <a:latin typeface="Helvetica Neue"/>
                  <a:cs typeface="Helvetica Neue"/>
                </a:rPr>
                <a:t>・s・0.1%bw)</a:t>
              </a:r>
            </a:p>
          </p:txBody>
        </p:sp>
        <p:sp>
          <p:nvSpPr>
            <p:cNvPr id="50" name="Text Box 7"/>
            <p:cNvSpPr txBox="1">
              <a:spLocks noChangeArrowheads="1"/>
            </p:cNvSpPr>
            <p:nvPr/>
          </p:nvSpPr>
          <p:spPr bwMode="auto">
            <a:xfrm>
              <a:off x="179611" y="3504392"/>
              <a:ext cx="377026"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10</a:t>
              </a:r>
              <a:r>
                <a:rPr lang="fr-FR" sz="800" b="1" baseline="30000" dirty="0">
                  <a:effectLst>
                    <a:outerShdw blurRad="38100" dist="38100" dir="2700000" algn="tl">
                      <a:srgbClr val="DDDDDD"/>
                    </a:outerShdw>
                  </a:effectLst>
                  <a:latin typeface="Helvetica Neue"/>
                  <a:cs typeface="Helvetica Neue"/>
                </a:rPr>
                <a:t>13</a:t>
              </a:r>
            </a:p>
          </p:txBody>
        </p:sp>
        <p:sp>
          <p:nvSpPr>
            <p:cNvPr id="51" name="Text Box 7"/>
            <p:cNvSpPr txBox="1">
              <a:spLocks noChangeArrowheads="1"/>
            </p:cNvSpPr>
            <p:nvPr/>
          </p:nvSpPr>
          <p:spPr bwMode="auto">
            <a:xfrm>
              <a:off x="188496" y="3014641"/>
              <a:ext cx="377026"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10</a:t>
              </a:r>
              <a:r>
                <a:rPr lang="fr-FR" sz="800" b="1" baseline="30000" dirty="0">
                  <a:effectLst>
                    <a:outerShdw blurRad="38100" dist="38100" dir="2700000" algn="tl">
                      <a:srgbClr val="DDDDDD"/>
                    </a:outerShdw>
                  </a:effectLst>
                  <a:latin typeface="Helvetica Neue"/>
                  <a:cs typeface="Helvetica Neue"/>
                </a:rPr>
                <a:t>15</a:t>
              </a:r>
            </a:p>
          </p:txBody>
        </p:sp>
        <p:sp>
          <p:nvSpPr>
            <p:cNvPr id="52" name="Text Box 7"/>
            <p:cNvSpPr txBox="1">
              <a:spLocks noChangeArrowheads="1"/>
            </p:cNvSpPr>
            <p:nvPr/>
          </p:nvSpPr>
          <p:spPr bwMode="auto">
            <a:xfrm>
              <a:off x="179611" y="2525671"/>
              <a:ext cx="377026"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10</a:t>
              </a:r>
              <a:r>
                <a:rPr lang="fr-FR" sz="800" b="1" baseline="30000" dirty="0">
                  <a:effectLst>
                    <a:outerShdw blurRad="38100" dist="38100" dir="2700000" algn="tl">
                      <a:srgbClr val="DDDDDD"/>
                    </a:outerShdw>
                  </a:effectLst>
                  <a:latin typeface="Helvetica Neue"/>
                  <a:cs typeface="Helvetica Neue"/>
                </a:rPr>
                <a:t>17</a:t>
              </a:r>
            </a:p>
          </p:txBody>
        </p:sp>
        <p:sp>
          <p:nvSpPr>
            <p:cNvPr id="53" name="Text Box 7"/>
            <p:cNvSpPr txBox="1">
              <a:spLocks noChangeArrowheads="1"/>
            </p:cNvSpPr>
            <p:nvPr/>
          </p:nvSpPr>
          <p:spPr bwMode="auto">
            <a:xfrm>
              <a:off x="175248" y="2043892"/>
              <a:ext cx="377026"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10</a:t>
              </a:r>
              <a:r>
                <a:rPr lang="fr-FR" sz="800" b="1" baseline="30000" dirty="0">
                  <a:effectLst>
                    <a:outerShdw blurRad="38100" dist="38100" dir="2700000" algn="tl">
                      <a:srgbClr val="DDDDDD"/>
                    </a:outerShdw>
                  </a:effectLst>
                  <a:latin typeface="Helvetica Neue"/>
                  <a:cs typeface="Helvetica Neue"/>
                </a:rPr>
                <a:t>19</a:t>
              </a:r>
            </a:p>
          </p:txBody>
        </p:sp>
        <p:sp>
          <p:nvSpPr>
            <p:cNvPr id="54" name="Text Box 7"/>
            <p:cNvSpPr txBox="1">
              <a:spLocks noChangeArrowheads="1"/>
            </p:cNvSpPr>
            <p:nvPr/>
          </p:nvSpPr>
          <p:spPr bwMode="auto">
            <a:xfrm>
              <a:off x="180573" y="1553763"/>
              <a:ext cx="374803"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10</a:t>
              </a:r>
              <a:r>
                <a:rPr lang="fr-FR" sz="800" b="1" baseline="30000" dirty="0">
                  <a:effectLst>
                    <a:outerShdw blurRad="38100" dist="38100" dir="2700000" algn="tl">
                      <a:srgbClr val="DDDDDD"/>
                    </a:outerShdw>
                  </a:effectLst>
                  <a:latin typeface="Helvetica Neue"/>
                  <a:cs typeface="Helvetica Neue"/>
                </a:rPr>
                <a:t>21</a:t>
              </a:r>
            </a:p>
          </p:txBody>
        </p:sp>
        <p:cxnSp>
          <p:nvCxnSpPr>
            <p:cNvPr id="55" name="Straight Connector 54"/>
            <p:cNvCxnSpPr/>
            <p:nvPr/>
          </p:nvCxnSpPr>
          <p:spPr>
            <a:xfrm flipV="1">
              <a:off x="621228" y="1636443"/>
              <a:ext cx="3095599" cy="1756007"/>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56" name="Group 84"/>
          <p:cNvGrpSpPr/>
          <p:nvPr/>
        </p:nvGrpSpPr>
        <p:grpSpPr>
          <a:xfrm>
            <a:off x="5448450" y="3462272"/>
            <a:ext cx="3130901" cy="2102552"/>
            <a:chOff x="4840967" y="3701406"/>
            <a:chExt cx="4084491" cy="3038913"/>
          </a:xfrm>
        </p:grpSpPr>
        <p:sp>
          <p:nvSpPr>
            <p:cNvPr id="57" name="Rectangle 56"/>
            <p:cNvSpPr/>
            <p:nvPr/>
          </p:nvSpPr>
          <p:spPr>
            <a:xfrm>
              <a:off x="5435600" y="3765550"/>
              <a:ext cx="3422733" cy="2565400"/>
            </a:xfrm>
            <a:prstGeom prst="rect">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 Box 7"/>
            <p:cNvSpPr txBox="1">
              <a:spLocks noChangeArrowheads="1"/>
            </p:cNvSpPr>
            <p:nvPr/>
          </p:nvSpPr>
          <p:spPr bwMode="auto">
            <a:xfrm>
              <a:off x="6941840" y="6524875"/>
              <a:ext cx="395592" cy="215444"/>
            </a:xfrm>
            <a:prstGeom prst="rect">
              <a:avLst/>
            </a:prstGeom>
            <a:noFill/>
            <a:ln>
              <a:noFill/>
            </a:ln>
            <a:effectLst/>
            <a:extLst/>
          </p:spPr>
          <p:txBody>
            <a:bodyPr wrap="none">
              <a:spAutoFit/>
            </a:bodyPr>
            <a:lstStyle/>
            <a:p>
              <a:pPr>
                <a:defRPr/>
              </a:pPr>
              <a:r>
                <a:rPr lang="fr-FR" sz="800" b="1" dirty="0" err="1">
                  <a:effectLst>
                    <a:outerShdw blurRad="38100" dist="38100" dir="2700000" algn="tl">
                      <a:srgbClr val="DDDDDD"/>
                    </a:outerShdw>
                  </a:effectLst>
                  <a:latin typeface="Helvetica Neue"/>
                  <a:cs typeface="Helvetica Neue"/>
                </a:rPr>
                <a:t>year</a:t>
              </a:r>
              <a:endParaRPr lang="fr-FR" sz="800" b="1" dirty="0">
                <a:effectLst>
                  <a:outerShdw blurRad="38100" dist="38100" dir="2700000" algn="tl">
                    <a:srgbClr val="DDDDDD"/>
                  </a:outerShdw>
                </a:effectLst>
                <a:latin typeface="Helvetica Neue"/>
                <a:cs typeface="Helvetica Neue"/>
              </a:endParaRPr>
            </a:p>
          </p:txBody>
        </p:sp>
        <p:sp>
          <p:nvSpPr>
            <p:cNvPr id="59" name="Text Box 7"/>
            <p:cNvSpPr txBox="1">
              <a:spLocks noChangeArrowheads="1"/>
            </p:cNvSpPr>
            <p:nvPr/>
          </p:nvSpPr>
          <p:spPr bwMode="auto">
            <a:xfrm>
              <a:off x="5535270" y="4220665"/>
              <a:ext cx="689612" cy="215444"/>
            </a:xfrm>
            <a:prstGeom prst="rect">
              <a:avLst/>
            </a:prstGeom>
            <a:noFill/>
            <a:ln>
              <a:noFill/>
            </a:ln>
            <a:effectLst/>
            <a:extLst/>
          </p:spPr>
          <p:txBody>
            <a:bodyPr wrap="none">
              <a:spAutoFit/>
            </a:bodyPr>
            <a:lstStyle/>
            <a:p>
              <a:pPr>
                <a:defRPr/>
              </a:pPr>
              <a:r>
                <a:rPr lang="fr-FR" sz="800" dirty="0">
                  <a:effectLst>
                    <a:outerShdw blurRad="38100" dist="38100" dir="2700000" algn="tl">
                      <a:srgbClr val="DDDDDD"/>
                    </a:outerShdw>
                  </a:effectLst>
                  <a:latin typeface="Helvetica Neue"/>
                  <a:cs typeface="Helvetica Neue"/>
                </a:rPr>
                <a:t>PLEIADES</a:t>
              </a:r>
            </a:p>
          </p:txBody>
        </p:sp>
        <p:sp>
          <p:nvSpPr>
            <p:cNvPr id="60" name="Text Box 7"/>
            <p:cNvSpPr txBox="1">
              <a:spLocks noChangeArrowheads="1"/>
            </p:cNvSpPr>
            <p:nvPr/>
          </p:nvSpPr>
          <p:spPr bwMode="auto">
            <a:xfrm>
              <a:off x="5728745" y="3987888"/>
              <a:ext cx="307775" cy="338554"/>
            </a:xfrm>
            <a:prstGeom prst="rect">
              <a:avLst/>
            </a:prstGeom>
            <a:noFill/>
            <a:ln>
              <a:noFill/>
            </a:ln>
            <a:effectLst/>
            <a:extLst/>
          </p:spPr>
          <p:txBody>
            <a:bodyPr wrap="none">
              <a:spAutoFit/>
            </a:bodyPr>
            <a:lstStyle/>
            <a:p>
              <a:pPr>
                <a:defRPr/>
              </a:pPr>
              <a:r>
                <a:rPr lang="fr-FR" sz="1600" dirty="0">
                  <a:effectLst>
                    <a:outerShdw blurRad="38100" dist="38100" dir="2700000" algn="tl">
                      <a:srgbClr val="DDDDDD"/>
                    </a:outerShdw>
                  </a:effectLst>
                  <a:latin typeface="Helvetica Neue"/>
                  <a:cs typeface="Helvetica Neue"/>
                </a:rPr>
                <a:t>+</a:t>
              </a:r>
            </a:p>
          </p:txBody>
        </p:sp>
        <p:sp>
          <p:nvSpPr>
            <p:cNvPr id="61" name="Text Box 7"/>
            <p:cNvSpPr txBox="1">
              <a:spLocks noChangeArrowheads="1"/>
            </p:cNvSpPr>
            <p:nvPr/>
          </p:nvSpPr>
          <p:spPr bwMode="auto">
            <a:xfrm>
              <a:off x="6128795" y="3701406"/>
              <a:ext cx="307775" cy="338554"/>
            </a:xfrm>
            <a:prstGeom prst="rect">
              <a:avLst/>
            </a:prstGeom>
            <a:noFill/>
            <a:ln>
              <a:noFill/>
            </a:ln>
            <a:effectLst/>
            <a:extLst/>
          </p:spPr>
          <p:txBody>
            <a:bodyPr wrap="none">
              <a:spAutoFit/>
            </a:bodyPr>
            <a:lstStyle/>
            <a:p>
              <a:pPr>
                <a:defRPr/>
              </a:pPr>
              <a:r>
                <a:rPr lang="fr-FR" sz="1600" dirty="0">
                  <a:effectLst>
                    <a:outerShdw blurRad="38100" dist="38100" dir="2700000" algn="tl">
                      <a:srgbClr val="DDDDDD"/>
                    </a:outerShdw>
                  </a:effectLst>
                  <a:latin typeface="Helvetica Neue"/>
                  <a:cs typeface="Helvetica Neue"/>
                </a:rPr>
                <a:t>+</a:t>
              </a:r>
            </a:p>
          </p:txBody>
        </p:sp>
        <p:sp>
          <p:nvSpPr>
            <p:cNvPr id="62" name="Text Box 7"/>
            <p:cNvSpPr txBox="1">
              <a:spLocks noChangeArrowheads="1"/>
            </p:cNvSpPr>
            <p:nvPr/>
          </p:nvSpPr>
          <p:spPr bwMode="auto">
            <a:xfrm>
              <a:off x="6620720" y="4147910"/>
              <a:ext cx="307775" cy="338554"/>
            </a:xfrm>
            <a:prstGeom prst="rect">
              <a:avLst/>
            </a:prstGeom>
            <a:noFill/>
            <a:ln>
              <a:noFill/>
            </a:ln>
            <a:effectLst/>
            <a:extLst/>
          </p:spPr>
          <p:txBody>
            <a:bodyPr wrap="none">
              <a:spAutoFit/>
            </a:bodyPr>
            <a:lstStyle/>
            <a:p>
              <a:pPr>
                <a:defRPr/>
              </a:pPr>
              <a:r>
                <a:rPr lang="fr-FR" sz="1600" dirty="0">
                  <a:effectLst>
                    <a:outerShdw blurRad="38100" dist="38100" dir="2700000" algn="tl">
                      <a:srgbClr val="DDDDDD"/>
                    </a:outerShdw>
                  </a:effectLst>
                  <a:latin typeface="Helvetica Neue"/>
                  <a:cs typeface="Helvetica Neue"/>
                </a:rPr>
                <a:t>+</a:t>
              </a:r>
            </a:p>
          </p:txBody>
        </p:sp>
        <p:sp>
          <p:nvSpPr>
            <p:cNvPr id="63" name="Text Box 7"/>
            <p:cNvSpPr txBox="1">
              <a:spLocks noChangeArrowheads="1"/>
            </p:cNvSpPr>
            <p:nvPr/>
          </p:nvSpPr>
          <p:spPr bwMode="auto">
            <a:xfrm>
              <a:off x="6781602" y="4135210"/>
              <a:ext cx="307775" cy="338554"/>
            </a:xfrm>
            <a:prstGeom prst="rect">
              <a:avLst/>
            </a:prstGeom>
            <a:noFill/>
            <a:ln>
              <a:noFill/>
            </a:ln>
            <a:effectLst/>
            <a:extLst/>
          </p:spPr>
          <p:txBody>
            <a:bodyPr wrap="none">
              <a:spAutoFit/>
            </a:bodyPr>
            <a:lstStyle/>
            <a:p>
              <a:pPr>
                <a:defRPr/>
              </a:pPr>
              <a:r>
                <a:rPr lang="fr-FR" sz="1600" dirty="0">
                  <a:effectLst>
                    <a:outerShdw blurRad="38100" dist="38100" dir="2700000" algn="tl">
                      <a:srgbClr val="DDDDDD"/>
                    </a:outerShdw>
                  </a:effectLst>
                  <a:latin typeface="Helvetica Neue"/>
                  <a:cs typeface="Helvetica Neue"/>
                </a:rPr>
                <a:t>+</a:t>
              </a:r>
            </a:p>
          </p:txBody>
        </p:sp>
        <p:sp>
          <p:nvSpPr>
            <p:cNvPr id="64" name="Text Box 7"/>
            <p:cNvSpPr txBox="1">
              <a:spLocks noChangeArrowheads="1"/>
            </p:cNvSpPr>
            <p:nvPr/>
          </p:nvSpPr>
          <p:spPr bwMode="auto">
            <a:xfrm>
              <a:off x="7614695" y="5250806"/>
              <a:ext cx="307775" cy="338554"/>
            </a:xfrm>
            <a:prstGeom prst="rect">
              <a:avLst/>
            </a:prstGeom>
            <a:noFill/>
            <a:ln>
              <a:noFill/>
            </a:ln>
            <a:effectLst/>
            <a:extLst/>
          </p:spPr>
          <p:txBody>
            <a:bodyPr wrap="none">
              <a:spAutoFit/>
            </a:bodyPr>
            <a:lstStyle/>
            <a:p>
              <a:pPr>
                <a:defRPr/>
              </a:pPr>
              <a:r>
                <a:rPr lang="fr-FR" sz="1600" dirty="0">
                  <a:effectLst>
                    <a:outerShdw blurRad="38100" dist="38100" dir="2700000" algn="tl">
                      <a:srgbClr val="DDDDDD"/>
                    </a:outerShdw>
                  </a:effectLst>
                  <a:latin typeface="Helvetica Neue"/>
                  <a:cs typeface="Helvetica Neue"/>
                </a:rPr>
                <a:t>+</a:t>
              </a:r>
            </a:p>
          </p:txBody>
        </p:sp>
        <p:sp>
          <p:nvSpPr>
            <p:cNvPr id="65" name="Text Box 7"/>
            <p:cNvSpPr txBox="1">
              <a:spLocks noChangeArrowheads="1"/>
            </p:cNvSpPr>
            <p:nvPr/>
          </p:nvSpPr>
          <p:spPr bwMode="auto">
            <a:xfrm>
              <a:off x="6819838" y="4084638"/>
              <a:ext cx="492443" cy="215444"/>
            </a:xfrm>
            <a:prstGeom prst="rect">
              <a:avLst/>
            </a:prstGeom>
            <a:noFill/>
            <a:ln>
              <a:noFill/>
            </a:ln>
            <a:effectLst/>
            <a:extLst/>
          </p:spPr>
          <p:txBody>
            <a:bodyPr wrap="none">
              <a:spAutoFit/>
            </a:bodyPr>
            <a:lstStyle/>
            <a:p>
              <a:pPr>
                <a:defRPr/>
              </a:pPr>
              <a:r>
                <a:rPr lang="fr-FR" sz="800" dirty="0">
                  <a:effectLst>
                    <a:outerShdw blurRad="38100" dist="38100" dir="2700000" algn="tl">
                      <a:srgbClr val="DDDDDD"/>
                    </a:outerShdw>
                  </a:effectLst>
                  <a:latin typeface="Helvetica Neue"/>
                  <a:cs typeface="Helvetica Neue"/>
                </a:rPr>
                <a:t>T-REX</a:t>
              </a:r>
            </a:p>
          </p:txBody>
        </p:sp>
        <p:sp>
          <p:nvSpPr>
            <p:cNvPr id="66" name="Text Box 7"/>
            <p:cNvSpPr txBox="1">
              <a:spLocks noChangeArrowheads="1"/>
            </p:cNvSpPr>
            <p:nvPr/>
          </p:nvSpPr>
          <p:spPr bwMode="auto">
            <a:xfrm>
              <a:off x="6563759" y="4346992"/>
              <a:ext cx="436338" cy="215444"/>
            </a:xfrm>
            <a:prstGeom prst="rect">
              <a:avLst/>
            </a:prstGeom>
            <a:noFill/>
            <a:ln>
              <a:noFill/>
            </a:ln>
            <a:effectLst/>
            <a:extLst/>
          </p:spPr>
          <p:txBody>
            <a:bodyPr wrap="none">
              <a:spAutoFit/>
            </a:bodyPr>
            <a:lstStyle/>
            <a:p>
              <a:pPr>
                <a:defRPr/>
              </a:pPr>
              <a:r>
                <a:rPr lang="fr-FR" sz="800" dirty="0">
                  <a:effectLst>
                    <a:outerShdw blurRad="38100" dist="38100" dir="2700000" algn="tl">
                      <a:srgbClr val="DDDDDD"/>
                    </a:outerShdw>
                  </a:effectLst>
                  <a:latin typeface="Helvetica Neue"/>
                  <a:cs typeface="Helvetica Neue"/>
                </a:rPr>
                <a:t>HIGS</a:t>
              </a:r>
            </a:p>
          </p:txBody>
        </p:sp>
        <p:sp>
          <p:nvSpPr>
            <p:cNvPr id="67" name="Text Box 7"/>
            <p:cNvSpPr txBox="1">
              <a:spLocks noChangeArrowheads="1"/>
            </p:cNvSpPr>
            <p:nvPr/>
          </p:nvSpPr>
          <p:spPr bwMode="auto">
            <a:xfrm>
              <a:off x="7202995" y="5437188"/>
              <a:ext cx="661508" cy="215444"/>
            </a:xfrm>
            <a:prstGeom prst="rect">
              <a:avLst/>
            </a:prstGeom>
            <a:noFill/>
            <a:ln>
              <a:noFill/>
            </a:ln>
            <a:effectLst/>
            <a:extLst/>
          </p:spPr>
          <p:txBody>
            <a:bodyPr wrap="none">
              <a:spAutoFit/>
            </a:bodyPr>
            <a:lstStyle/>
            <a:p>
              <a:pPr>
                <a:defRPr/>
              </a:pPr>
              <a:r>
                <a:rPr lang="fr-FR" sz="800" dirty="0">
                  <a:effectLst>
                    <a:outerShdw blurRad="38100" dist="38100" dir="2700000" algn="tl">
                      <a:srgbClr val="DDDDDD"/>
                    </a:outerShdw>
                  </a:effectLst>
                  <a:latin typeface="Helvetica Neue"/>
                  <a:cs typeface="Helvetica Neue"/>
                </a:rPr>
                <a:t>MEGA-ray</a:t>
              </a:r>
            </a:p>
          </p:txBody>
        </p:sp>
        <p:cxnSp>
          <p:nvCxnSpPr>
            <p:cNvPr id="68" name="Straight Arrow Connector 67"/>
            <p:cNvCxnSpPr/>
            <p:nvPr/>
          </p:nvCxnSpPr>
          <p:spPr>
            <a:xfrm>
              <a:off x="8771470" y="5177348"/>
              <a:ext cx="0" cy="475284"/>
            </a:xfrm>
            <a:prstGeom prst="straightConnector1">
              <a:avLst/>
            </a:prstGeom>
            <a:ln w="2857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9" name="Text Box 7"/>
            <p:cNvSpPr txBox="1">
              <a:spLocks noChangeArrowheads="1"/>
            </p:cNvSpPr>
            <p:nvPr/>
          </p:nvSpPr>
          <p:spPr bwMode="auto">
            <a:xfrm>
              <a:off x="8024249" y="4867328"/>
              <a:ext cx="901209"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b="1" dirty="0">
                  <a:solidFill>
                    <a:srgbClr val="FF0000"/>
                  </a:solidFill>
                  <a:effectLst>
                    <a:outerShdw blurRad="38100" dist="38100" dir="2700000" algn="tl">
                      <a:srgbClr val="DDDDDD"/>
                    </a:outerShdw>
                  </a:effectLst>
                  <a:latin typeface="Helvetica Neue"/>
                  <a:cs typeface="Helvetica Neue"/>
                </a:rPr>
                <a:t>ELI–NP</a:t>
              </a:r>
            </a:p>
          </p:txBody>
        </p:sp>
        <p:cxnSp>
          <p:nvCxnSpPr>
            <p:cNvPr id="70" name="Straight Connector 69"/>
            <p:cNvCxnSpPr/>
            <p:nvPr/>
          </p:nvCxnSpPr>
          <p:spPr>
            <a:xfrm>
              <a:off x="8712363" y="5169519"/>
              <a:ext cx="107996"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1" name="Text Box 9"/>
            <p:cNvSpPr txBox="1">
              <a:spLocks noChangeArrowheads="1"/>
            </p:cNvSpPr>
            <p:nvPr/>
          </p:nvSpPr>
          <p:spPr bwMode="auto">
            <a:xfrm>
              <a:off x="5580592" y="5764213"/>
              <a:ext cx="1233143"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b="1" dirty="0" err="1">
                  <a:solidFill>
                    <a:srgbClr val="000090"/>
                  </a:solidFill>
                  <a:latin typeface="Helvetica Neue"/>
                  <a:cs typeface="Helvetica Neue"/>
                </a:rPr>
                <a:t>Bandwidth</a:t>
              </a:r>
              <a:endParaRPr lang="fr-FR" sz="1600" b="1" dirty="0">
                <a:solidFill>
                  <a:srgbClr val="000090"/>
                </a:solidFill>
                <a:latin typeface="Helvetica Neue"/>
                <a:cs typeface="Helvetica Neue"/>
              </a:endParaRPr>
            </a:p>
          </p:txBody>
        </p:sp>
        <p:sp>
          <p:nvSpPr>
            <p:cNvPr id="72" name="Text Box 7"/>
            <p:cNvSpPr txBox="1">
              <a:spLocks noChangeArrowheads="1"/>
            </p:cNvSpPr>
            <p:nvPr/>
          </p:nvSpPr>
          <p:spPr bwMode="auto">
            <a:xfrm>
              <a:off x="6282248" y="3795748"/>
              <a:ext cx="711162" cy="215444"/>
            </a:xfrm>
            <a:prstGeom prst="rect">
              <a:avLst/>
            </a:prstGeom>
            <a:noFill/>
            <a:ln>
              <a:noFill/>
            </a:ln>
            <a:effectLst/>
            <a:extLst/>
          </p:spPr>
          <p:txBody>
            <a:bodyPr wrap="none">
              <a:spAutoFit/>
            </a:bodyPr>
            <a:lstStyle/>
            <a:p>
              <a:pPr>
                <a:defRPr/>
              </a:pPr>
              <a:r>
                <a:rPr lang="fr-FR" sz="800" dirty="0" err="1">
                  <a:effectLst>
                    <a:outerShdw blurRad="38100" dist="38100" dir="2700000" algn="tl">
                      <a:srgbClr val="DDDDDD"/>
                    </a:outerShdw>
                  </a:effectLst>
                  <a:latin typeface="Helvetica Neue"/>
                  <a:cs typeface="Helvetica Neue"/>
                </a:rPr>
                <a:t>Dynamitron</a:t>
              </a:r>
              <a:endParaRPr lang="fr-FR" sz="800" dirty="0">
                <a:effectLst>
                  <a:outerShdw blurRad="38100" dist="38100" dir="2700000" algn="tl">
                    <a:srgbClr val="DDDDDD"/>
                  </a:outerShdw>
                </a:effectLst>
                <a:latin typeface="Helvetica Neue"/>
                <a:cs typeface="Helvetica Neue"/>
              </a:endParaRPr>
            </a:p>
          </p:txBody>
        </p:sp>
        <p:sp>
          <p:nvSpPr>
            <p:cNvPr id="73" name="Text Box 7"/>
            <p:cNvSpPr txBox="1">
              <a:spLocks noChangeArrowheads="1"/>
            </p:cNvSpPr>
            <p:nvPr/>
          </p:nvSpPr>
          <p:spPr bwMode="auto">
            <a:xfrm>
              <a:off x="4954811" y="5835259"/>
              <a:ext cx="498393"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0.0001</a:t>
              </a:r>
              <a:endParaRPr lang="fr-FR" sz="800" b="1" baseline="30000" dirty="0">
                <a:effectLst>
                  <a:outerShdw blurRad="38100" dist="38100" dir="2700000" algn="tl">
                    <a:srgbClr val="DDDDDD"/>
                  </a:outerShdw>
                </a:effectLst>
                <a:latin typeface="Helvetica Neue"/>
                <a:cs typeface="Helvetica Neue"/>
              </a:endParaRPr>
            </a:p>
          </p:txBody>
        </p:sp>
        <p:sp>
          <p:nvSpPr>
            <p:cNvPr id="74" name="Text Box 7"/>
            <p:cNvSpPr txBox="1">
              <a:spLocks noChangeArrowheads="1"/>
            </p:cNvSpPr>
            <p:nvPr/>
          </p:nvSpPr>
          <p:spPr bwMode="auto">
            <a:xfrm>
              <a:off x="4948461" y="5327259"/>
              <a:ext cx="498393"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  0.001</a:t>
              </a:r>
              <a:endParaRPr lang="fr-FR" sz="800" b="1" baseline="30000" dirty="0">
                <a:effectLst>
                  <a:outerShdw blurRad="38100" dist="38100" dir="2700000" algn="tl">
                    <a:srgbClr val="DDDDDD"/>
                  </a:outerShdw>
                </a:effectLst>
                <a:latin typeface="Helvetica Neue"/>
                <a:cs typeface="Helvetica Neue"/>
              </a:endParaRPr>
            </a:p>
          </p:txBody>
        </p:sp>
        <p:sp>
          <p:nvSpPr>
            <p:cNvPr id="75" name="Text Box 7"/>
            <p:cNvSpPr txBox="1">
              <a:spLocks noChangeArrowheads="1"/>
            </p:cNvSpPr>
            <p:nvPr/>
          </p:nvSpPr>
          <p:spPr bwMode="auto">
            <a:xfrm>
              <a:off x="5005611" y="4806559"/>
              <a:ext cx="441351"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  0.01</a:t>
              </a:r>
              <a:endParaRPr lang="fr-FR" sz="800" b="1" baseline="30000" dirty="0">
                <a:effectLst>
                  <a:outerShdw blurRad="38100" dist="38100" dir="2700000" algn="tl">
                    <a:srgbClr val="DDDDDD"/>
                  </a:outerShdw>
                </a:effectLst>
                <a:latin typeface="Helvetica Neue"/>
                <a:cs typeface="Helvetica Neue"/>
              </a:endParaRPr>
            </a:p>
          </p:txBody>
        </p:sp>
        <p:sp>
          <p:nvSpPr>
            <p:cNvPr id="76" name="Text Box 7"/>
            <p:cNvSpPr txBox="1">
              <a:spLocks noChangeArrowheads="1"/>
            </p:cNvSpPr>
            <p:nvPr/>
          </p:nvSpPr>
          <p:spPr bwMode="auto">
            <a:xfrm>
              <a:off x="5062761" y="4298559"/>
              <a:ext cx="384310"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  0.1</a:t>
              </a:r>
              <a:endParaRPr lang="fr-FR" sz="800" b="1" baseline="30000" dirty="0">
                <a:effectLst>
                  <a:outerShdw blurRad="38100" dist="38100" dir="2700000" algn="tl">
                    <a:srgbClr val="DDDDDD"/>
                  </a:outerShdw>
                </a:effectLst>
                <a:latin typeface="Helvetica Neue"/>
                <a:cs typeface="Helvetica Neue"/>
              </a:endParaRPr>
            </a:p>
          </p:txBody>
        </p:sp>
        <p:sp>
          <p:nvSpPr>
            <p:cNvPr id="77" name="Text Box 7"/>
            <p:cNvSpPr txBox="1">
              <a:spLocks noChangeArrowheads="1"/>
            </p:cNvSpPr>
            <p:nvPr/>
          </p:nvSpPr>
          <p:spPr bwMode="auto">
            <a:xfrm>
              <a:off x="5145311" y="3777859"/>
              <a:ext cx="298748" cy="215444"/>
            </a:xfrm>
            <a:prstGeom prst="rect">
              <a:avLst/>
            </a:prstGeom>
            <a:noFill/>
            <a:ln>
              <a:noFill/>
            </a:ln>
            <a:effectLst/>
            <a:extLst/>
          </p:spPr>
          <p:txBody>
            <a:bodyPr wrap="none">
              <a:spAutoFit/>
            </a:bodyPr>
            <a:lstStyle/>
            <a:p>
              <a:pPr>
                <a:defRPr/>
              </a:pPr>
              <a:r>
                <a:rPr lang="fr-FR" sz="800" b="1" dirty="0">
                  <a:effectLst>
                    <a:outerShdw blurRad="38100" dist="38100" dir="2700000" algn="tl">
                      <a:srgbClr val="DDDDDD"/>
                    </a:outerShdw>
                  </a:effectLst>
                  <a:latin typeface="Helvetica Neue"/>
                  <a:cs typeface="Helvetica Neue"/>
                </a:rPr>
                <a:t>  1</a:t>
              </a:r>
              <a:endParaRPr lang="fr-FR" sz="800" b="1" baseline="30000" dirty="0">
                <a:effectLst>
                  <a:outerShdw blurRad="38100" dist="38100" dir="2700000" algn="tl">
                    <a:srgbClr val="DDDDDD"/>
                  </a:outerShdw>
                </a:effectLst>
                <a:latin typeface="Helvetica Neue"/>
                <a:cs typeface="Helvetica Neue"/>
              </a:endParaRPr>
            </a:p>
          </p:txBody>
        </p:sp>
        <p:cxnSp>
          <p:nvCxnSpPr>
            <p:cNvPr id="78" name="Straight Connector 77"/>
            <p:cNvCxnSpPr/>
            <p:nvPr/>
          </p:nvCxnSpPr>
          <p:spPr>
            <a:xfrm>
              <a:off x="5434154" y="3903470"/>
              <a:ext cx="82904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835650" y="3928870"/>
              <a:ext cx="2851150" cy="1723762"/>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80" name="Text Box 7"/>
            <p:cNvSpPr txBox="1">
              <a:spLocks noChangeArrowheads="1"/>
            </p:cNvSpPr>
            <p:nvPr/>
          </p:nvSpPr>
          <p:spPr bwMode="auto">
            <a:xfrm rot="16200000">
              <a:off x="4779412" y="4914281"/>
              <a:ext cx="338554" cy="215444"/>
            </a:xfrm>
            <a:prstGeom prst="rect">
              <a:avLst/>
            </a:prstGeom>
            <a:noFill/>
            <a:ln>
              <a:noFill/>
            </a:ln>
            <a:effectLst/>
            <a:extLst/>
          </p:spPr>
          <p:txBody>
            <a:bodyPr wrap="none">
              <a:spAutoFit/>
            </a:bodyPr>
            <a:lstStyle/>
            <a:p>
              <a:pPr>
                <a:defRPr/>
              </a:pPr>
              <a:r>
                <a:rPr lang="fr-FR" sz="800" b="1" dirty="0" err="1">
                  <a:effectLst>
                    <a:outerShdw blurRad="38100" dist="38100" dir="2700000" algn="tl">
                      <a:srgbClr val="DDDDDD"/>
                    </a:outerShdw>
                  </a:effectLst>
                  <a:latin typeface="Helvetica Neue"/>
                  <a:cs typeface="Helvetica Neue"/>
                </a:rPr>
                <a:t>bw</a:t>
              </a:r>
              <a:endParaRPr lang="fr-FR" sz="800" b="1" dirty="0">
                <a:effectLst>
                  <a:outerShdw blurRad="38100" dist="38100" dir="2700000" algn="tl">
                    <a:srgbClr val="DDDDDD"/>
                  </a:outerShdw>
                </a:effectLst>
                <a:latin typeface="Helvetica Neue"/>
                <a:cs typeface="Helvetica Neue"/>
              </a:endParaRPr>
            </a:p>
          </p:txBody>
        </p:sp>
      </p:grpSp>
      <p:pic>
        <p:nvPicPr>
          <p:cNvPr id="11" name="Picture 10"/>
          <p:cNvPicPr>
            <a:picLocks noChangeAspect="1"/>
          </p:cNvPicPr>
          <p:nvPr/>
        </p:nvPicPr>
        <p:blipFill>
          <a:blip r:embed="rId7"/>
          <a:stretch>
            <a:fillRect/>
          </a:stretch>
        </p:blipFill>
        <p:spPr>
          <a:xfrm>
            <a:off x="1331640" y="797362"/>
            <a:ext cx="7817041" cy="6080161"/>
          </a:xfrm>
          <a:prstGeom prst="rect">
            <a:avLst/>
          </a:prstGeom>
        </p:spPr>
      </p:pic>
    </p:spTree>
    <p:extLst>
      <p:ext uri="{BB962C8B-B14F-4D97-AF65-F5344CB8AC3E}">
        <p14:creationId xmlns:p14="http://schemas.microsoft.com/office/powerpoint/2010/main" val="327852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Segnaposto contenuto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4881"/>
          <a:stretch/>
        </p:blipFill>
        <p:spPr>
          <a:xfrm>
            <a:off x="427416" y="2015394"/>
            <a:ext cx="8462583" cy="2827561"/>
          </a:xfrm>
        </p:spPr>
      </p:pic>
      <p:sp>
        <p:nvSpPr>
          <p:cNvPr id="2" name="Title 1"/>
          <p:cNvSpPr>
            <a:spLocks noGrp="1"/>
          </p:cNvSpPr>
          <p:nvPr>
            <p:ph type="title"/>
          </p:nvPr>
        </p:nvSpPr>
        <p:spPr>
          <a:xfrm>
            <a:off x="1257524" y="-27384"/>
            <a:ext cx="7886476" cy="760377"/>
          </a:xfrm>
          <a:solidFill>
            <a:schemeClr val="tx1"/>
          </a:solidFill>
        </p:spPr>
        <p:txBody>
          <a:bodyPr>
            <a:normAutofit/>
          </a:bodyPr>
          <a:lstStyle/>
          <a:p>
            <a:pPr marL="180000"/>
            <a:r>
              <a:rPr lang="en-US" sz="3600" b="1" dirty="0" smtClean="0">
                <a:solidFill>
                  <a:srgbClr val="FFFF00"/>
                </a:solidFill>
              </a:rPr>
              <a:t>Gamma Beam System – Layout </a:t>
            </a:r>
            <a:endParaRPr lang="en-US" sz="3600" b="1" dirty="0">
              <a:solidFill>
                <a:srgbClr val="FFFF00"/>
              </a:solidFill>
            </a:endParaRPr>
          </a:p>
        </p:txBody>
      </p:sp>
      <p:cxnSp>
        <p:nvCxnSpPr>
          <p:cNvPr id="13" name="Straight Arrow Connector 12"/>
          <p:cNvCxnSpPr>
            <a:stCxn id="20" idx="0"/>
          </p:cNvCxnSpPr>
          <p:nvPr/>
        </p:nvCxnSpPr>
        <p:spPr>
          <a:xfrm flipV="1">
            <a:off x="6384717" y="2749962"/>
            <a:ext cx="405016" cy="20929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773011" y="4957488"/>
            <a:ext cx="1223412" cy="738664"/>
          </a:xfrm>
          <a:prstGeom prst="rect">
            <a:avLst/>
          </a:prstGeom>
          <a:noFill/>
          <a:ln>
            <a:solidFill>
              <a:srgbClr val="FF0000"/>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FF0000"/>
                </a:solidFill>
                <a:effectLst>
                  <a:outerShdw blurRad="50800" dist="38100" dir="2700000" algn="tl" rotWithShape="0">
                    <a:srgbClr val="000000">
                      <a:alpha val="43000"/>
                    </a:srgbClr>
                  </a:outerShdw>
                </a:effectLst>
                <a:latin typeface="Helvetica"/>
                <a:cs typeface="Helvetica"/>
              </a:rPr>
              <a:t>e</a:t>
            </a:r>
            <a:r>
              <a:rPr lang="en-US" sz="1400" baseline="30000" dirty="0" smtClean="0">
                <a:solidFill>
                  <a:srgbClr val="FF0000"/>
                </a:solidFill>
                <a:effectLst>
                  <a:outerShdw blurRad="50800" dist="38100" dir="2700000" algn="tl" rotWithShape="0">
                    <a:srgbClr val="000000">
                      <a:alpha val="43000"/>
                    </a:srgbClr>
                  </a:outerShdw>
                </a:effectLst>
                <a:latin typeface="Helvetica"/>
                <a:cs typeface="Helvetica"/>
              </a:rPr>
              <a:t>–</a:t>
            </a:r>
            <a:r>
              <a:rPr lang="en-US" sz="1400" dirty="0" smtClean="0">
                <a:solidFill>
                  <a:srgbClr val="FF0000"/>
                </a:solidFill>
                <a:effectLst>
                  <a:outerShdw blurRad="50800" dist="38100" dir="2700000" algn="tl" rotWithShape="0">
                    <a:srgbClr val="000000">
                      <a:alpha val="43000"/>
                    </a:srgbClr>
                  </a:outerShdw>
                </a:effectLst>
                <a:latin typeface="Helvetica"/>
                <a:cs typeface="Helvetica"/>
              </a:rPr>
              <a:t> RF LINAC</a:t>
            </a:r>
          </a:p>
          <a:p>
            <a:pPr algn="ctr"/>
            <a:r>
              <a:rPr lang="en-US" sz="1400" dirty="0" smtClean="0">
                <a:solidFill>
                  <a:srgbClr val="FF0000"/>
                </a:solidFill>
                <a:effectLst>
                  <a:outerShdw blurRad="50800" dist="38100" dir="2700000" algn="tl" rotWithShape="0">
                    <a:srgbClr val="000000">
                      <a:alpha val="43000"/>
                    </a:srgbClr>
                  </a:outerShdw>
                </a:effectLst>
                <a:latin typeface="Helvetica"/>
                <a:cs typeface="Helvetica"/>
              </a:rPr>
              <a:t>Low Energy </a:t>
            </a:r>
          </a:p>
          <a:p>
            <a:pPr algn="ctr"/>
            <a:r>
              <a:rPr lang="en-US" sz="1400" dirty="0" smtClean="0">
                <a:solidFill>
                  <a:srgbClr val="FF0000"/>
                </a:solidFill>
                <a:effectLst>
                  <a:outerShdw blurRad="50800" dist="38100" dir="2700000" algn="tl" rotWithShape="0">
                    <a:srgbClr val="000000">
                      <a:alpha val="43000"/>
                    </a:srgbClr>
                  </a:outerShdw>
                </a:effectLst>
                <a:latin typeface="Helvetica"/>
                <a:cs typeface="Helvetica"/>
              </a:rPr>
              <a:t>300 MeV</a:t>
            </a:r>
            <a:endParaRPr lang="en-US" sz="1400" dirty="0">
              <a:solidFill>
                <a:srgbClr val="FF0000"/>
              </a:solidFill>
              <a:effectLst>
                <a:outerShdw blurRad="50800" dist="38100" dir="2700000" algn="tl" rotWithShape="0">
                  <a:srgbClr val="000000">
                    <a:alpha val="43000"/>
                  </a:srgbClr>
                </a:outerShdw>
              </a:effectLst>
              <a:latin typeface="Helvetica"/>
              <a:cs typeface="Helvetica"/>
            </a:endParaRPr>
          </a:p>
        </p:txBody>
      </p:sp>
      <p:sp>
        <p:nvSpPr>
          <p:cNvPr id="29" name="TextBox 28"/>
          <p:cNvSpPr txBox="1"/>
          <p:nvPr/>
        </p:nvSpPr>
        <p:spPr>
          <a:xfrm>
            <a:off x="3689923" y="4949815"/>
            <a:ext cx="1531188" cy="523220"/>
          </a:xfrm>
          <a:prstGeom prst="rect">
            <a:avLst/>
          </a:prstGeom>
          <a:noFill/>
          <a:ln>
            <a:solidFill>
              <a:srgbClr val="0000FF"/>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0000FF"/>
                </a:solidFill>
                <a:effectLst>
                  <a:outerShdw blurRad="50800" dist="38100" dir="2700000" algn="tl" rotWithShape="0">
                    <a:srgbClr val="000000">
                      <a:alpha val="43000"/>
                    </a:srgbClr>
                  </a:outerShdw>
                </a:effectLst>
                <a:latin typeface="Helvetica"/>
                <a:cs typeface="Helvetica"/>
              </a:rPr>
              <a:t>Interaction Laser</a:t>
            </a:r>
          </a:p>
          <a:p>
            <a:pPr algn="ctr"/>
            <a:r>
              <a:rPr lang="en-US" sz="1400" dirty="0" smtClean="0">
                <a:solidFill>
                  <a:srgbClr val="0000FF"/>
                </a:solidFill>
                <a:effectLst>
                  <a:outerShdw blurRad="50800" dist="38100" dir="2700000" algn="tl" rotWithShape="0">
                    <a:srgbClr val="000000">
                      <a:alpha val="43000"/>
                    </a:srgbClr>
                  </a:outerShdw>
                </a:effectLst>
                <a:latin typeface="Helvetica"/>
                <a:cs typeface="Helvetica"/>
              </a:rPr>
              <a:t>Low Energy </a:t>
            </a:r>
          </a:p>
        </p:txBody>
      </p:sp>
      <p:sp>
        <p:nvSpPr>
          <p:cNvPr id="33" name="TextBox 32"/>
          <p:cNvSpPr txBox="1"/>
          <p:nvPr/>
        </p:nvSpPr>
        <p:spPr>
          <a:xfrm>
            <a:off x="7163647" y="4949815"/>
            <a:ext cx="1556836" cy="307777"/>
          </a:xfrm>
          <a:prstGeom prst="rect">
            <a:avLst/>
          </a:prstGeom>
          <a:noFill/>
          <a:ln>
            <a:solidFill>
              <a:srgbClr val="0000FF"/>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0000FF"/>
                </a:solidFill>
                <a:effectLst>
                  <a:outerShdw blurRad="50800" dist="38100" dir="2700000" algn="tl" rotWithShape="0">
                    <a:srgbClr val="000000">
                      <a:alpha val="43000"/>
                    </a:srgbClr>
                  </a:outerShdw>
                </a:effectLst>
                <a:latin typeface="Helvetica"/>
                <a:cs typeface="Helvetica"/>
              </a:rPr>
              <a:t>Photo–gun Laser</a:t>
            </a:r>
          </a:p>
        </p:txBody>
      </p:sp>
      <p:pic>
        <p:nvPicPr>
          <p:cNvPr id="21" name="Picture 20" descr="sigla_ELI-N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616" y="116632"/>
            <a:ext cx="1080000" cy="657711"/>
          </a:xfrm>
          <a:prstGeom prst="rect">
            <a:avLst/>
          </a:prstGeom>
          <a:solidFill>
            <a:srgbClr val="FFF0C9"/>
          </a:solidFill>
        </p:spPr>
      </p:pic>
      <p:sp>
        <p:nvSpPr>
          <p:cNvPr id="32" name="TextBox 31"/>
          <p:cNvSpPr txBox="1"/>
          <p:nvPr/>
        </p:nvSpPr>
        <p:spPr>
          <a:xfrm>
            <a:off x="5307637" y="911986"/>
            <a:ext cx="1482096" cy="523220"/>
          </a:xfrm>
          <a:prstGeom prst="rect">
            <a:avLst/>
          </a:prstGeom>
          <a:noFill/>
          <a:ln>
            <a:solidFill>
              <a:srgbClr val="008000"/>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Interaction Point</a:t>
            </a:r>
          </a:p>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Low Energy </a:t>
            </a:r>
          </a:p>
        </p:txBody>
      </p:sp>
      <p:cxnSp>
        <p:nvCxnSpPr>
          <p:cNvPr id="37" name="Straight Arrow Connector 36"/>
          <p:cNvCxnSpPr>
            <a:stCxn id="32" idx="2"/>
          </p:cNvCxnSpPr>
          <p:nvPr/>
        </p:nvCxnSpPr>
        <p:spPr>
          <a:xfrm flipH="1">
            <a:off x="5861538" y="1435206"/>
            <a:ext cx="187147" cy="107006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6" idx="2"/>
          </p:cNvCxnSpPr>
          <p:nvPr/>
        </p:nvCxnSpPr>
        <p:spPr>
          <a:xfrm>
            <a:off x="8102863" y="1435206"/>
            <a:ext cx="279137" cy="11970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548063" y="911986"/>
            <a:ext cx="1109599" cy="523220"/>
          </a:xfrm>
          <a:prstGeom prst="rect">
            <a:avLst/>
          </a:prstGeom>
          <a:noFill/>
          <a:ln>
            <a:solidFill>
              <a:srgbClr val="FF0000"/>
            </a:solidFill>
          </a:ln>
          <a:effectLst>
            <a:outerShdw blurRad="50800" dist="38100" dir="2700000" algn="tl" rotWithShape="0">
              <a:prstClr val="black">
                <a:alpha val="40000"/>
              </a:prstClr>
            </a:outerShdw>
          </a:effectLst>
        </p:spPr>
        <p:txBody>
          <a:bodyPr wrap="none" rtlCol="0">
            <a:spAutoFit/>
          </a:bodyPr>
          <a:lstStyle/>
          <a:p>
            <a:pPr algn="ctr"/>
            <a:r>
              <a:rPr lang="en-US" sz="1400" dirty="0" err="1" smtClean="0">
                <a:solidFill>
                  <a:srgbClr val="FF0000"/>
                </a:solidFill>
                <a:effectLst>
                  <a:outerShdw blurRad="50800" dist="38100" dir="2700000" algn="tl" rotWithShape="0">
                    <a:srgbClr val="000000">
                      <a:alpha val="43000"/>
                    </a:srgbClr>
                  </a:outerShdw>
                </a:effectLst>
                <a:latin typeface="Helvetica"/>
                <a:cs typeface="Helvetica"/>
              </a:rPr>
              <a:t>Photogun</a:t>
            </a:r>
            <a:endParaRPr lang="en-US" sz="1400" dirty="0" smtClean="0">
              <a:solidFill>
                <a:srgbClr val="FF0000"/>
              </a:solidFill>
              <a:effectLst>
                <a:outerShdw blurRad="50800" dist="38100" dir="2700000" algn="tl" rotWithShape="0">
                  <a:srgbClr val="000000">
                    <a:alpha val="43000"/>
                  </a:srgbClr>
                </a:outerShdw>
              </a:effectLst>
              <a:latin typeface="Helvetica"/>
              <a:cs typeface="Helvetica"/>
            </a:endParaRPr>
          </a:p>
          <a:p>
            <a:pPr algn="ctr"/>
            <a:r>
              <a:rPr lang="en-US" sz="1400" dirty="0">
                <a:solidFill>
                  <a:srgbClr val="FF0000"/>
                </a:solidFill>
                <a:effectLst>
                  <a:outerShdw blurRad="50800" dist="38100" dir="2700000" algn="tl" rotWithShape="0">
                    <a:srgbClr val="000000">
                      <a:alpha val="43000"/>
                    </a:srgbClr>
                  </a:outerShdw>
                </a:effectLst>
                <a:latin typeface="Helvetica"/>
                <a:cs typeface="Helvetica"/>
              </a:rPr>
              <a:t>m</a:t>
            </a:r>
            <a:r>
              <a:rPr lang="en-US" sz="1400" dirty="0" smtClean="0">
                <a:solidFill>
                  <a:srgbClr val="FF0000"/>
                </a:solidFill>
                <a:effectLst>
                  <a:outerShdw blurRad="50800" dist="38100" dir="2700000" algn="tl" rotWithShape="0">
                    <a:srgbClr val="000000">
                      <a:alpha val="43000"/>
                    </a:srgbClr>
                  </a:outerShdw>
                </a:effectLst>
                <a:latin typeface="Helvetica"/>
                <a:cs typeface="Helvetica"/>
              </a:rPr>
              <a:t>ulti-bunch</a:t>
            </a:r>
            <a:endParaRPr lang="en-US" sz="1400" dirty="0">
              <a:solidFill>
                <a:srgbClr val="FF0000"/>
              </a:solidFill>
              <a:effectLst>
                <a:outerShdw blurRad="50800" dist="38100" dir="2700000" algn="tl" rotWithShape="0">
                  <a:srgbClr val="000000">
                    <a:alpha val="43000"/>
                  </a:srgbClr>
                </a:outerShdw>
              </a:effectLst>
              <a:latin typeface="Helvetica"/>
              <a:cs typeface="Helvetica"/>
            </a:endParaRPr>
          </a:p>
        </p:txBody>
      </p:sp>
      <p:sp>
        <p:nvSpPr>
          <p:cNvPr id="38" name="TextBox 37"/>
          <p:cNvSpPr txBox="1"/>
          <p:nvPr/>
        </p:nvSpPr>
        <p:spPr>
          <a:xfrm>
            <a:off x="3947157" y="908720"/>
            <a:ext cx="883350" cy="523220"/>
          </a:xfrm>
          <a:prstGeom prst="rect">
            <a:avLst/>
          </a:prstGeom>
          <a:noFill/>
          <a:ln>
            <a:solidFill>
              <a:srgbClr val="008000"/>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e</a:t>
            </a:r>
            <a:r>
              <a:rPr lang="en-US" sz="1400" baseline="30000" dirty="0" smtClean="0">
                <a:solidFill>
                  <a:srgbClr val="008000"/>
                </a:solidFill>
                <a:effectLst>
                  <a:outerShdw blurRad="50800" dist="38100" dir="2700000" algn="tl" rotWithShape="0">
                    <a:srgbClr val="000000">
                      <a:alpha val="43000"/>
                    </a:srgbClr>
                  </a:outerShdw>
                </a:effectLst>
                <a:latin typeface="Helvetica"/>
                <a:cs typeface="Helvetica"/>
              </a:rPr>
              <a:t>–</a:t>
            </a: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 beam </a:t>
            </a:r>
          </a:p>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dump</a:t>
            </a:r>
          </a:p>
        </p:txBody>
      </p:sp>
      <p:cxnSp>
        <p:nvCxnSpPr>
          <p:cNvPr id="39" name="Straight Arrow Connector 38"/>
          <p:cNvCxnSpPr>
            <a:stCxn id="38" idx="2"/>
          </p:cNvCxnSpPr>
          <p:nvPr/>
        </p:nvCxnSpPr>
        <p:spPr>
          <a:xfrm>
            <a:off x="4388832" y="1431940"/>
            <a:ext cx="983268" cy="136716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106411" y="1482405"/>
            <a:ext cx="970138" cy="523220"/>
          </a:xfrm>
          <a:prstGeom prst="rect">
            <a:avLst/>
          </a:prstGeom>
          <a:noFill/>
          <a:ln>
            <a:solidFill>
              <a:schemeClr val="accent2">
                <a:lumMod val="75000"/>
              </a:schemeClr>
            </a:solidFill>
          </a:ln>
          <a:effectLst>
            <a:outerShdw blurRad="50800" dist="38100" dir="2700000" algn="tl" rotWithShape="0">
              <a:prstClr val="black">
                <a:alpha val="40000"/>
              </a:prstClr>
            </a:outerShdw>
          </a:effectLst>
        </p:spPr>
        <p:txBody>
          <a:bodyPr wrap="none" rtlCol="0">
            <a:spAutoFit/>
          </a:bodyPr>
          <a:lstStyle/>
          <a:p>
            <a:pPr marL="285750" indent="-285750" algn="ctr">
              <a:buFont typeface="Symbol" charset="0"/>
              <a:buChar char="g"/>
            </a:pPr>
            <a:r>
              <a:rPr lang="en-US" sz="1400" dirty="0" smtClean="0">
                <a:solidFill>
                  <a:schemeClr val="accent2">
                    <a:lumMod val="75000"/>
                  </a:schemeClr>
                </a:solidFill>
                <a:effectLst>
                  <a:outerShdw blurRad="50800" dist="38100" dir="2700000" algn="tl" rotWithShape="0">
                    <a:srgbClr val="000000">
                      <a:alpha val="43000"/>
                    </a:srgbClr>
                  </a:outerShdw>
                </a:effectLst>
                <a:latin typeface="Helvetica"/>
                <a:cs typeface="Helvetica"/>
              </a:rPr>
              <a:t>beam </a:t>
            </a:r>
          </a:p>
          <a:p>
            <a:pPr algn="ctr"/>
            <a:r>
              <a:rPr lang="en-US" sz="1400" dirty="0" err="1">
                <a:solidFill>
                  <a:schemeClr val="accent2">
                    <a:lumMod val="75000"/>
                  </a:schemeClr>
                </a:solidFill>
                <a:effectLst>
                  <a:outerShdw blurRad="50800" dist="38100" dir="2700000" algn="tl" rotWithShape="0">
                    <a:srgbClr val="000000">
                      <a:alpha val="43000"/>
                    </a:srgbClr>
                  </a:outerShdw>
                </a:effectLst>
                <a:latin typeface="Helvetica"/>
                <a:cs typeface="Helvetica"/>
              </a:rPr>
              <a:t>c</a:t>
            </a:r>
            <a:r>
              <a:rPr lang="en-US" sz="1400" dirty="0" err="1" smtClean="0">
                <a:solidFill>
                  <a:schemeClr val="accent2">
                    <a:lumMod val="75000"/>
                  </a:schemeClr>
                </a:solidFill>
                <a:effectLst>
                  <a:outerShdw blurRad="50800" dist="38100" dir="2700000" algn="tl" rotWithShape="0">
                    <a:srgbClr val="000000">
                      <a:alpha val="43000"/>
                    </a:srgbClr>
                  </a:outerShdw>
                </a:effectLst>
                <a:latin typeface="Helvetica"/>
                <a:cs typeface="Helvetica"/>
              </a:rPr>
              <a:t>oll&amp;diag</a:t>
            </a:r>
            <a:endParaRPr lang="en-US" sz="1400" dirty="0" smtClean="0">
              <a:solidFill>
                <a:schemeClr val="accent2">
                  <a:lumMod val="75000"/>
                </a:schemeClr>
              </a:solidFill>
              <a:effectLst>
                <a:outerShdw blurRad="50800" dist="38100" dir="2700000" algn="tl" rotWithShape="0">
                  <a:srgbClr val="000000">
                    <a:alpha val="43000"/>
                  </a:srgbClr>
                </a:outerShdw>
              </a:effectLst>
              <a:latin typeface="Helvetica"/>
              <a:cs typeface="Helvetica"/>
            </a:endParaRPr>
          </a:p>
        </p:txBody>
      </p:sp>
      <p:cxnSp>
        <p:nvCxnSpPr>
          <p:cNvPr id="51" name="Straight Arrow Connector 50"/>
          <p:cNvCxnSpPr>
            <a:stCxn id="49" idx="2"/>
          </p:cNvCxnSpPr>
          <p:nvPr/>
        </p:nvCxnSpPr>
        <p:spPr>
          <a:xfrm>
            <a:off x="3591480" y="2005625"/>
            <a:ext cx="1136828" cy="499647"/>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693066" y="1492174"/>
            <a:ext cx="883350" cy="523220"/>
          </a:xfrm>
          <a:prstGeom prst="rect">
            <a:avLst/>
          </a:prstGeom>
          <a:noFill/>
          <a:ln>
            <a:solidFill>
              <a:srgbClr val="008000"/>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e</a:t>
            </a:r>
            <a:r>
              <a:rPr lang="en-US" sz="1400" baseline="30000" dirty="0" smtClean="0">
                <a:solidFill>
                  <a:srgbClr val="008000"/>
                </a:solidFill>
                <a:effectLst>
                  <a:outerShdw blurRad="50800" dist="38100" dir="2700000" algn="tl" rotWithShape="0">
                    <a:srgbClr val="000000">
                      <a:alpha val="43000"/>
                    </a:srgbClr>
                  </a:outerShdw>
                </a:effectLst>
                <a:latin typeface="Helvetica"/>
                <a:cs typeface="Helvetica"/>
              </a:rPr>
              <a:t>–</a:t>
            </a: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 beam </a:t>
            </a:r>
          </a:p>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dump</a:t>
            </a:r>
          </a:p>
        </p:txBody>
      </p:sp>
      <p:cxnSp>
        <p:nvCxnSpPr>
          <p:cNvPr id="53" name="Straight Arrow Connector 52"/>
          <p:cNvCxnSpPr>
            <a:stCxn id="52" idx="2"/>
          </p:cNvCxnSpPr>
          <p:nvPr/>
        </p:nvCxnSpPr>
        <p:spPr>
          <a:xfrm>
            <a:off x="7134741" y="2015394"/>
            <a:ext cx="114028" cy="61687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728308" y="6258986"/>
            <a:ext cx="4415691" cy="369332"/>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r>
              <a:rPr lang="en-US" dirty="0" smtClean="0">
                <a:solidFill>
                  <a:srgbClr val="0000FF"/>
                </a:solidFill>
                <a:effectLst>
                  <a:outerShdw blurRad="50800" dist="38100" dir="2700000" algn="tl" rotWithShape="0">
                    <a:srgbClr val="000000">
                      <a:alpha val="43000"/>
                    </a:srgbClr>
                  </a:outerShdw>
                </a:effectLst>
                <a:latin typeface="Helvetica"/>
                <a:cs typeface="Helvetica"/>
              </a:rPr>
              <a:t>Low-Energy Stage: </a:t>
            </a:r>
            <a:r>
              <a:rPr lang="el-GR" dirty="0" smtClean="0">
                <a:solidFill>
                  <a:srgbClr val="0000FF"/>
                </a:solidFill>
                <a:effectLst>
                  <a:outerShdw blurRad="50800" dist="38100" dir="2700000" algn="tl" rotWithShape="0">
                    <a:srgbClr val="000000">
                      <a:alpha val="43000"/>
                    </a:srgbClr>
                  </a:outerShdw>
                </a:effectLst>
                <a:latin typeface="Helvetica"/>
                <a:cs typeface="Helvetica"/>
              </a:rPr>
              <a:t>γ</a:t>
            </a:r>
            <a:r>
              <a:rPr lang="en-US" dirty="0" smtClean="0">
                <a:solidFill>
                  <a:srgbClr val="0000FF"/>
                </a:solidFill>
                <a:effectLst>
                  <a:outerShdw blurRad="50800" dist="38100" dir="2700000" algn="tl" rotWithShape="0">
                    <a:srgbClr val="000000">
                      <a:alpha val="43000"/>
                    </a:srgbClr>
                  </a:outerShdw>
                </a:effectLst>
                <a:latin typeface="Helvetica"/>
                <a:cs typeface="Helvetica"/>
              </a:rPr>
              <a:t> rays up to 3.5 MeV  </a:t>
            </a:r>
            <a:endParaRPr lang="en-US" dirty="0">
              <a:solidFill>
                <a:srgbClr val="0000FF"/>
              </a:solidFill>
              <a:effectLst>
                <a:outerShdw blurRad="50800" dist="38100" dir="2700000" algn="tl" rotWithShape="0">
                  <a:srgbClr val="000000">
                    <a:alpha val="43000"/>
                  </a:srgbClr>
                </a:outerShdw>
              </a:effectLst>
              <a:latin typeface="Helvetica"/>
              <a:cs typeface="Helvetica"/>
            </a:endParaRPr>
          </a:p>
        </p:txBody>
      </p:sp>
      <p:sp>
        <p:nvSpPr>
          <p:cNvPr id="9" name="Rectangle 8"/>
          <p:cNvSpPr/>
          <p:nvPr/>
        </p:nvSpPr>
        <p:spPr>
          <a:xfrm>
            <a:off x="3591480" y="3463606"/>
            <a:ext cx="846105" cy="584776"/>
          </a:xfrm>
          <a:prstGeom prst="rect">
            <a:avLst/>
          </a:prstGeom>
        </p:spPr>
        <p:txBody>
          <a:bodyPr wrap="none">
            <a:spAutoFit/>
          </a:bodyPr>
          <a:lstStyle/>
          <a:p>
            <a:pPr algn="ctr"/>
            <a:r>
              <a:rPr lang="en-US" sz="1600" dirty="0" smtClean="0">
                <a:solidFill>
                  <a:srgbClr val="0000FF"/>
                </a:solidFill>
                <a:effectLst>
                  <a:outerShdw blurRad="50800" dist="38100" dir="2700000" algn="tl" rotWithShape="0">
                    <a:srgbClr val="000000">
                      <a:alpha val="43000"/>
                    </a:srgbClr>
                  </a:outerShdw>
                </a:effectLst>
                <a:latin typeface="Helvetica"/>
                <a:cs typeface="Helvetica"/>
              </a:rPr>
              <a:t>Control</a:t>
            </a:r>
          </a:p>
          <a:p>
            <a:pPr algn="ctr"/>
            <a:r>
              <a:rPr lang="en-US" sz="1600" dirty="0" smtClean="0">
                <a:solidFill>
                  <a:srgbClr val="0000FF"/>
                </a:solidFill>
                <a:effectLst>
                  <a:outerShdw blurRad="50800" dist="38100" dir="2700000" algn="tl" rotWithShape="0">
                    <a:srgbClr val="000000">
                      <a:alpha val="43000"/>
                    </a:srgbClr>
                  </a:outerShdw>
                </a:effectLst>
                <a:latin typeface="Helvetica"/>
                <a:cs typeface="Helvetica"/>
              </a:rPr>
              <a:t>Room</a:t>
            </a:r>
            <a:endParaRPr lang="en-US" sz="1600" dirty="0"/>
          </a:p>
        </p:txBody>
      </p:sp>
      <p:sp>
        <p:nvSpPr>
          <p:cNvPr id="54" name="Rectangle 53"/>
          <p:cNvSpPr/>
          <p:nvPr/>
        </p:nvSpPr>
        <p:spPr>
          <a:xfrm>
            <a:off x="1474258" y="3492484"/>
            <a:ext cx="754734" cy="584776"/>
          </a:xfrm>
          <a:prstGeom prst="rect">
            <a:avLst/>
          </a:prstGeom>
        </p:spPr>
        <p:txBody>
          <a:bodyPr wrap="none">
            <a:spAutoFit/>
          </a:bodyPr>
          <a:lstStyle/>
          <a:p>
            <a:pPr algn="ctr"/>
            <a:r>
              <a:rPr lang="en-US" sz="1600" dirty="0" smtClean="0">
                <a:solidFill>
                  <a:srgbClr val="0000FF"/>
                </a:solidFill>
                <a:effectLst>
                  <a:outerShdw blurRad="50800" dist="38100" dir="2700000" algn="tl" rotWithShape="0">
                    <a:srgbClr val="000000">
                      <a:alpha val="43000"/>
                    </a:srgbClr>
                  </a:outerShdw>
                </a:effectLst>
                <a:latin typeface="Helvetica"/>
                <a:cs typeface="Helvetica"/>
              </a:rPr>
              <a:t>Racks</a:t>
            </a:r>
          </a:p>
          <a:p>
            <a:pPr algn="ctr"/>
            <a:r>
              <a:rPr lang="en-US" sz="1600" dirty="0" smtClean="0">
                <a:solidFill>
                  <a:srgbClr val="0000FF"/>
                </a:solidFill>
                <a:effectLst>
                  <a:outerShdw blurRad="50800" dist="38100" dir="2700000" algn="tl" rotWithShape="0">
                    <a:srgbClr val="000000">
                      <a:alpha val="43000"/>
                    </a:srgbClr>
                  </a:outerShdw>
                </a:effectLst>
                <a:latin typeface="Helvetica"/>
                <a:cs typeface="Helvetica"/>
              </a:rPr>
              <a:t>Room</a:t>
            </a:r>
            <a:endParaRPr lang="en-US" sz="1600" dirty="0"/>
          </a:p>
        </p:txBody>
      </p:sp>
      <p:sp>
        <p:nvSpPr>
          <p:cNvPr id="55" name="Rectangle 54"/>
          <p:cNvSpPr/>
          <p:nvPr/>
        </p:nvSpPr>
        <p:spPr>
          <a:xfrm>
            <a:off x="6223758" y="3477949"/>
            <a:ext cx="754734" cy="584776"/>
          </a:xfrm>
          <a:prstGeom prst="rect">
            <a:avLst/>
          </a:prstGeom>
        </p:spPr>
        <p:txBody>
          <a:bodyPr wrap="none">
            <a:spAutoFit/>
          </a:bodyPr>
          <a:lstStyle/>
          <a:p>
            <a:pPr algn="ctr"/>
            <a:r>
              <a:rPr lang="en-US" sz="1600" dirty="0" smtClean="0">
                <a:solidFill>
                  <a:srgbClr val="0000FF"/>
                </a:solidFill>
                <a:effectLst>
                  <a:outerShdw blurRad="50800" dist="38100" dir="2700000" algn="tl" rotWithShape="0">
                    <a:srgbClr val="000000">
                      <a:alpha val="43000"/>
                    </a:srgbClr>
                  </a:outerShdw>
                </a:effectLst>
                <a:latin typeface="Helvetica"/>
                <a:cs typeface="Helvetica"/>
              </a:rPr>
              <a:t>Racks</a:t>
            </a:r>
          </a:p>
          <a:p>
            <a:pPr algn="ctr"/>
            <a:r>
              <a:rPr lang="en-US" sz="1600" dirty="0" smtClean="0">
                <a:solidFill>
                  <a:srgbClr val="0000FF"/>
                </a:solidFill>
                <a:effectLst>
                  <a:outerShdw blurRad="50800" dist="38100" dir="2700000" algn="tl" rotWithShape="0">
                    <a:srgbClr val="000000">
                      <a:alpha val="43000"/>
                    </a:srgbClr>
                  </a:outerShdw>
                </a:effectLst>
                <a:latin typeface="Helvetica"/>
                <a:cs typeface="Helvetica"/>
              </a:rPr>
              <a:t>Room</a:t>
            </a:r>
            <a:endParaRPr lang="en-US" sz="1600" dirty="0"/>
          </a:p>
        </p:txBody>
      </p:sp>
      <p:pic>
        <p:nvPicPr>
          <p:cNvPr id="57" name="Picture 56"/>
          <p:cNvPicPr>
            <a:picLocks noChangeAspect="1"/>
          </p:cNvPicPr>
          <p:nvPr/>
        </p:nvPicPr>
        <p:blipFill>
          <a:blip r:embed="rId4"/>
          <a:stretch>
            <a:fillRect/>
          </a:stretch>
        </p:blipFill>
        <p:spPr>
          <a:xfrm>
            <a:off x="7409760" y="3365699"/>
            <a:ext cx="883999" cy="611999"/>
          </a:xfrm>
          <a:prstGeom prst="rect">
            <a:avLst/>
          </a:prstGeom>
        </p:spPr>
      </p:pic>
      <p:cxnSp>
        <p:nvCxnSpPr>
          <p:cNvPr id="58" name="Straight Arrow Connector 57"/>
          <p:cNvCxnSpPr/>
          <p:nvPr/>
        </p:nvCxnSpPr>
        <p:spPr>
          <a:xfrm flipH="1" flipV="1">
            <a:off x="7747000" y="3977698"/>
            <a:ext cx="195066" cy="97211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61" name="Picture 60"/>
          <p:cNvPicPr>
            <a:picLocks noChangeAspect="1"/>
          </p:cNvPicPr>
          <p:nvPr/>
        </p:nvPicPr>
        <p:blipFill>
          <a:blip r:embed="rId5"/>
          <a:stretch>
            <a:fillRect/>
          </a:stretch>
        </p:blipFill>
        <p:spPr>
          <a:xfrm>
            <a:off x="4830507" y="3300739"/>
            <a:ext cx="854302" cy="684000"/>
          </a:xfrm>
          <a:prstGeom prst="rect">
            <a:avLst/>
          </a:prstGeom>
        </p:spPr>
      </p:pic>
      <p:cxnSp>
        <p:nvCxnSpPr>
          <p:cNvPr id="62" name="Straight Arrow Connector 61"/>
          <p:cNvCxnSpPr/>
          <p:nvPr/>
        </p:nvCxnSpPr>
        <p:spPr>
          <a:xfrm flipV="1">
            <a:off x="4455517" y="3977698"/>
            <a:ext cx="614714" cy="97211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2956" y="6276264"/>
            <a:ext cx="4464496" cy="369332"/>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r>
              <a:rPr lang="en-US" dirty="0" smtClean="0">
                <a:solidFill>
                  <a:srgbClr val="0000FF"/>
                </a:solidFill>
                <a:effectLst>
                  <a:outerShdw blurRad="50800" dist="38100" dir="2700000" algn="tl" rotWithShape="0">
                    <a:srgbClr val="000000">
                      <a:alpha val="43000"/>
                    </a:srgbClr>
                  </a:outerShdw>
                </a:effectLst>
                <a:latin typeface="Helvetica"/>
                <a:cs typeface="Helvetica"/>
              </a:rPr>
              <a:t>High-Energy Stage: </a:t>
            </a:r>
            <a:r>
              <a:rPr lang="el-GR" dirty="0" smtClean="0">
                <a:solidFill>
                  <a:srgbClr val="0000FF"/>
                </a:solidFill>
                <a:effectLst>
                  <a:outerShdw blurRad="50800" dist="38100" dir="2700000" algn="tl" rotWithShape="0">
                    <a:srgbClr val="000000">
                      <a:alpha val="43000"/>
                    </a:srgbClr>
                  </a:outerShdw>
                </a:effectLst>
                <a:latin typeface="Helvetica"/>
                <a:cs typeface="Helvetica"/>
              </a:rPr>
              <a:t>γ</a:t>
            </a:r>
            <a:r>
              <a:rPr lang="en-US" dirty="0" smtClean="0">
                <a:solidFill>
                  <a:srgbClr val="0000FF"/>
                </a:solidFill>
                <a:effectLst>
                  <a:outerShdw blurRad="50800" dist="38100" dir="2700000" algn="tl" rotWithShape="0">
                    <a:srgbClr val="000000">
                      <a:alpha val="43000"/>
                    </a:srgbClr>
                  </a:outerShdw>
                </a:effectLst>
                <a:latin typeface="Helvetica"/>
                <a:cs typeface="Helvetica"/>
              </a:rPr>
              <a:t> rays up to 19.5 MeV  </a:t>
            </a:r>
            <a:endParaRPr lang="en-US" dirty="0">
              <a:solidFill>
                <a:srgbClr val="0000FF"/>
              </a:solidFill>
              <a:effectLst>
                <a:outerShdw blurRad="50800" dist="38100" dir="2700000" algn="tl" rotWithShape="0">
                  <a:srgbClr val="000000">
                    <a:alpha val="43000"/>
                  </a:srgbClr>
                </a:outerShdw>
              </a:effectLst>
              <a:latin typeface="Helvetica"/>
              <a:cs typeface="Helvetica"/>
            </a:endParaRPr>
          </a:p>
        </p:txBody>
      </p:sp>
      <p:sp>
        <p:nvSpPr>
          <p:cNvPr id="30" name="TextBox 29"/>
          <p:cNvSpPr txBox="1"/>
          <p:nvPr/>
        </p:nvSpPr>
        <p:spPr>
          <a:xfrm>
            <a:off x="1601396" y="911986"/>
            <a:ext cx="1482096" cy="523220"/>
          </a:xfrm>
          <a:prstGeom prst="rect">
            <a:avLst/>
          </a:prstGeom>
          <a:noFill/>
          <a:ln>
            <a:solidFill>
              <a:srgbClr val="008000"/>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Interaction Point</a:t>
            </a:r>
          </a:p>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High Energy </a:t>
            </a:r>
          </a:p>
        </p:txBody>
      </p:sp>
      <p:cxnSp>
        <p:nvCxnSpPr>
          <p:cNvPr id="31" name="Straight Arrow Connector 30"/>
          <p:cNvCxnSpPr>
            <a:stCxn id="30" idx="2"/>
          </p:cNvCxnSpPr>
          <p:nvPr/>
        </p:nvCxnSpPr>
        <p:spPr>
          <a:xfrm>
            <a:off x="2342444" y="1435206"/>
            <a:ext cx="0" cy="119706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4853" y="918154"/>
            <a:ext cx="883350" cy="523220"/>
          </a:xfrm>
          <a:prstGeom prst="rect">
            <a:avLst/>
          </a:prstGeom>
          <a:noFill/>
          <a:ln>
            <a:solidFill>
              <a:srgbClr val="008000"/>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e</a:t>
            </a:r>
            <a:r>
              <a:rPr lang="en-US" sz="1400" baseline="30000" dirty="0" smtClean="0">
                <a:solidFill>
                  <a:srgbClr val="008000"/>
                </a:solidFill>
                <a:effectLst>
                  <a:outerShdw blurRad="50800" dist="38100" dir="2700000" algn="tl" rotWithShape="0">
                    <a:srgbClr val="000000">
                      <a:alpha val="43000"/>
                    </a:srgbClr>
                  </a:outerShdw>
                </a:effectLst>
                <a:latin typeface="Helvetica"/>
                <a:cs typeface="Helvetica"/>
              </a:rPr>
              <a:t>–</a:t>
            </a: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 beam </a:t>
            </a:r>
          </a:p>
          <a:p>
            <a:pPr algn="ctr"/>
            <a:r>
              <a:rPr lang="en-US" sz="1400" dirty="0" smtClean="0">
                <a:solidFill>
                  <a:srgbClr val="008000"/>
                </a:solidFill>
                <a:effectLst>
                  <a:outerShdw blurRad="50800" dist="38100" dir="2700000" algn="tl" rotWithShape="0">
                    <a:srgbClr val="000000">
                      <a:alpha val="43000"/>
                    </a:srgbClr>
                  </a:outerShdw>
                </a:effectLst>
                <a:latin typeface="Helvetica"/>
                <a:cs typeface="Helvetica"/>
              </a:rPr>
              <a:t>dump</a:t>
            </a:r>
          </a:p>
        </p:txBody>
      </p:sp>
      <p:cxnSp>
        <p:nvCxnSpPr>
          <p:cNvPr id="40" name="Straight Arrow Connector 39"/>
          <p:cNvCxnSpPr>
            <a:stCxn id="34" idx="2"/>
          </p:cNvCxnSpPr>
          <p:nvPr/>
        </p:nvCxnSpPr>
        <p:spPr>
          <a:xfrm>
            <a:off x="516528" y="1441374"/>
            <a:ext cx="441675" cy="197829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63554" y="1492174"/>
            <a:ext cx="970138" cy="523220"/>
          </a:xfrm>
          <a:prstGeom prst="rect">
            <a:avLst/>
          </a:prstGeom>
          <a:noFill/>
          <a:ln>
            <a:solidFill>
              <a:schemeClr val="accent2">
                <a:lumMod val="75000"/>
              </a:schemeClr>
            </a:solidFill>
          </a:ln>
          <a:effectLst>
            <a:outerShdw blurRad="50800" dist="38100" dir="2700000" algn="tl" rotWithShape="0">
              <a:prstClr val="black">
                <a:alpha val="40000"/>
              </a:prstClr>
            </a:outerShdw>
          </a:effectLst>
        </p:spPr>
        <p:txBody>
          <a:bodyPr wrap="none" rtlCol="0">
            <a:spAutoFit/>
          </a:bodyPr>
          <a:lstStyle/>
          <a:p>
            <a:pPr marL="285750" indent="-285750" algn="ctr">
              <a:buFont typeface="Symbol" charset="0"/>
              <a:buChar char="g"/>
            </a:pPr>
            <a:r>
              <a:rPr lang="en-US" sz="1400" dirty="0" smtClean="0">
                <a:solidFill>
                  <a:schemeClr val="accent2">
                    <a:lumMod val="75000"/>
                  </a:schemeClr>
                </a:solidFill>
                <a:effectLst>
                  <a:outerShdw blurRad="50800" dist="38100" dir="2700000" algn="tl" rotWithShape="0">
                    <a:srgbClr val="000000">
                      <a:alpha val="43000"/>
                    </a:srgbClr>
                  </a:outerShdw>
                </a:effectLst>
                <a:latin typeface="Helvetica"/>
                <a:cs typeface="Helvetica"/>
              </a:rPr>
              <a:t>beam </a:t>
            </a:r>
          </a:p>
          <a:p>
            <a:pPr algn="ctr"/>
            <a:r>
              <a:rPr lang="en-US" sz="1400" dirty="0" err="1">
                <a:solidFill>
                  <a:schemeClr val="accent2">
                    <a:lumMod val="75000"/>
                  </a:schemeClr>
                </a:solidFill>
                <a:effectLst>
                  <a:outerShdw blurRad="50800" dist="38100" dir="2700000" algn="tl" rotWithShape="0">
                    <a:srgbClr val="000000">
                      <a:alpha val="43000"/>
                    </a:srgbClr>
                  </a:outerShdw>
                </a:effectLst>
                <a:latin typeface="Helvetica"/>
                <a:cs typeface="Helvetica"/>
              </a:rPr>
              <a:t>c</a:t>
            </a:r>
            <a:r>
              <a:rPr lang="en-US" sz="1400" dirty="0" err="1" smtClean="0">
                <a:solidFill>
                  <a:schemeClr val="accent2">
                    <a:lumMod val="75000"/>
                  </a:schemeClr>
                </a:solidFill>
                <a:effectLst>
                  <a:outerShdw blurRad="50800" dist="38100" dir="2700000" algn="tl" rotWithShape="0">
                    <a:srgbClr val="000000">
                      <a:alpha val="43000"/>
                    </a:srgbClr>
                  </a:outerShdw>
                </a:effectLst>
                <a:latin typeface="Helvetica"/>
                <a:cs typeface="Helvetica"/>
              </a:rPr>
              <a:t>oll&amp;diag</a:t>
            </a:r>
            <a:endParaRPr lang="en-US" sz="1400" dirty="0" smtClean="0">
              <a:solidFill>
                <a:schemeClr val="accent2">
                  <a:lumMod val="75000"/>
                </a:schemeClr>
              </a:solidFill>
              <a:effectLst>
                <a:outerShdw blurRad="50800" dist="38100" dir="2700000" algn="tl" rotWithShape="0">
                  <a:srgbClr val="000000">
                    <a:alpha val="43000"/>
                  </a:srgbClr>
                </a:outerShdw>
              </a:effectLst>
              <a:latin typeface="Helvetica"/>
              <a:cs typeface="Helvetica"/>
            </a:endParaRPr>
          </a:p>
        </p:txBody>
      </p:sp>
      <p:cxnSp>
        <p:nvCxnSpPr>
          <p:cNvPr id="42" name="Straight Arrow Connector 41"/>
          <p:cNvCxnSpPr>
            <a:stCxn id="41" idx="2"/>
          </p:cNvCxnSpPr>
          <p:nvPr/>
        </p:nvCxnSpPr>
        <p:spPr>
          <a:xfrm>
            <a:off x="1248623" y="2015394"/>
            <a:ext cx="0" cy="783706"/>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191888" y="4935229"/>
            <a:ext cx="1223412" cy="738664"/>
          </a:xfrm>
          <a:prstGeom prst="rect">
            <a:avLst/>
          </a:prstGeom>
          <a:noFill/>
          <a:ln>
            <a:solidFill>
              <a:srgbClr val="FF0000"/>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FF0000"/>
                </a:solidFill>
                <a:effectLst>
                  <a:outerShdw blurRad="50800" dist="38100" dir="2700000" algn="tl" rotWithShape="0">
                    <a:srgbClr val="000000">
                      <a:alpha val="43000"/>
                    </a:srgbClr>
                  </a:outerShdw>
                </a:effectLst>
                <a:latin typeface="Helvetica"/>
                <a:cs typeface="Helvetica"/>
              </a:rPr>
              <a:t>e</a:t>
            </a:r>
            <a:r>
              <a:rPr lang="en-US" sz="1400" baseline="30000" dirty="0" smtClean="0">
                <a:solidFill>
                  <a:srgbClr val="FF0000"/>
                </a:solidFill>
                <a:effectLst>
                  <a:outerShdw blurRad="50800" dist="38100" dir="2700000" algn="tl" rotWithShape="0">
                    <a:srgbClr val="000000">
                      <a:alpha val="43000"/>
                    </a:srgbClr>
                  </a:outerShdw>
                </a:effectLst>
                <a:latin typeface="Helvetica"/>
                <a:cs typeface="Helvetica"/>
              </a:rPr>
              <a:t>–</a:t>
            </a:r>
            <a:r>
              <a:rPr lang="en-US" sz="1400" dirty="0" smtClean="0">
                <a:solidFill>
                  <a:srgbClr val="FF0000"/>
                </a:solidFill>
                <a:effectLst>
                  <a:outerShdw blurRad="50800" dist="38100" dir="2700000" algn="tl" rotWithShape="0">
                    <a:srgbClr val="000000">
                      <a:alpha val="43000"/>
                    </a:srgbClr>
                  </a:outerShdw>
                </a:effectLst>
                <a:latin typeface="Helvetica"/>
                <a:cs typeface="Helvetica"/>
              </a:rPr>
              <a:t> RF LINAC</a:t>
            </a:r>
          </a:p>
          <a:p>
            <a:pPr algn="ctr"/>
            <a:r>
              <a:rPr lang="en-US" sz="1400" dirty="0" smtClean="0">
                <a:solidFill>
                  <a:srgbClr val="FF0000"/>
                </a:solidFill>
                <a:effectLst>
                  <a:outerShdw blurRad="50800" dist="38100" dir="2700000" algn="tl" rotWithShape="0">
                    <a:srgbClr val="000000">
                      <a:alpha val="43000"/>
                    </a:srgbClr>
                  </a:outerShdw>
                </a:effectLst>
                <a:latin typeface="Helvetica"/>
                <a:cs typeface="Helvetica"/>
              </a:rPr>
              <a:t>High Energy </a:t>
            </a:r>
          </a:p>
          <a:p>
            <a:pPr algn="ctr"/>
            <a:r>
              <a:rPr lang="en-US" sz="1400" dirty="0" smtClean="0">
                <a:solidFill>
                  <a:srgbClr val="FF0000"/>
                </a:solidFill>
                <a:effectLst>
                  <a:outerShdw blurRad="50800" dist="38100" dir="2700000" algn="tl" rotWithShape="0">
                    <a:srgbClr val="000000">
                      <a:alpha val="43000"/>
                    </a:srgbClr>
                  </a:outerShdw>
                </a:effectLst>
                <a:latin typeface="Helvetica"/>
                <a:cs typeface="Helvetica"/>
              </a:rPr>
              <a:t>720 MeV</a:t>
            </a:r>
            <a:endParaRPr lang="en-US" sz="1400" dirty="0">
              <a:solidFill>
                <a:srgbClr val="FF0000"/>
              </a:solidFill>
              <a:effectLst>
                <a:outerShdw blurRad="50800" dist="38100" dir="2700000" algn="tl" rotWithShape="0">
                  <a:srgbClr val="000000">
                    <a:alpha val="43000"/>
                  </a:srgbClr>
                </a:outerShdw>
              </a:effectLst>
              <a:latin typeface="Helvetica"/>
              <a:cs typeface="Helvetica"/>
            </a:endParaRPr>
          </a:p>
        </p:txBody>
      </p:sp>
      <p:sp>
        <p:nvSpPr>
          <p:cNvPr id="44" name="Rectangle 43"/>
          <p:cNvSpPr/>
          <p:nvPr/>
        </p:nvSpPr>
        <p:spPr>
          <a:xfrm>
            <a:off x="3591480" y="3463606"/>
            <a:ext cx="846105" cy="584776"/>
          </a:xfrm>
          <a:prstGeom prst="rect">
            <a:avLst/>
          </a:prstGeom>
        </p:spPr>
        <p:txBody>
          <a:bodyPr wrap="none">
            <a:spAutoFit/>
          </a:bodyPr>
          <a:lstStyle/>
          <a:p>
            <a:pPr algn="ctr"/>
            <a:r>
              <a:rPr lang="en-US" sz="1600" dirty="0" smtClean="0">
                <a:solidFill>
                  <a:srgbClr val="0000FF"/>
                </a:solidFill>
                <a:effectLst>
                  <a:outerShdw blurRad="50800" dist="38100" dir="2700000" algn="tl" rotWithShape="0">
                    <a:srgbClr val="000000">
                      <a:alpha val="43000"/>
                    </a:srgbClr>
                  </a:outerShdw>
                </a:effectLst>
                <a:latin typeface="Helvetica"/>
                <a:cs typeface="Helvetica"/>
              </a:rPr>
              <a:t>Control</a:t>
            </a:r>
          </a:p>
          <a:p>
            <a:pPr algn="ctr"/>
            <a:r>
              <a:rPr lang="en-US" sz="1600" dirty="0" smtClean="0">
                <a:solidFill>
                  <a:srgbClr val="0000FF"/>
                </a:solidFill>
                <a:effectLst>
                  <a:outerShdw blurRad="50800" dist="38100" dir="2700000" algn="tl" rotWithShape="0">
                    <a:srgbClr val="000000">
                      <a:alpha val="43000"/>
                    </a:srgbClr>
                  </a:outerShdw>
                </a:effectLst>
                <a:latin typeface="Helvetica"/>
                <a:cs typeface="Helvetica"/>
              </a:rPr>
              <a:t>Room</a:t>
            </a:r>
            <a:endParaRPr lang="en-US" sz="1600" dirty="0"/>
          </a:p>
        </p:txBody>
      </p:sp>
      <p:cxnSp>
        <p:nvCxnSpPr>
          <p:cNvPr id="45" name="Straight Arrow Connector 44"/>
          <p:cNvCxnSpPr/>
          <p:nvPr/>
        </p:nvCxnSpPr>
        <p:spPr>
          <a:xfrm flipV="1">
            <a:off x="2921000" y="2944887"/>
            <a:ext cx="936285" cy="19903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a:blip r:embed="rId5"/>
          <a:stretch>
            <a:fillRect/>
          </a:stretch>
        </p:blipFill>
        <p:spPr>
          <a:xfrm>
            <a:off x="2443770" y="3313236"/>
            <a:ext cx="854302" cy="684000"/>
          </a:xfrm>
          <a:prstGeom prst="rect">
            <a:avLst/>
          </a:prstGeom>
        </p:spPr>
      </p:pic>
      <p:sp>
        <p:nvSpPr>
          <p:cNvPr id="47" name="TextBox 46"/>
          <p:cNvSpPr txBox="1"/>
          <p:nvPr/>
        </p:nvSpPr>
        <p:spPr>
          <a:xfrm>
            <a:off x="308818" y="4949815"/>
            <a:ext cx="1531188" cy="523220"/>
          </a:xfrm>
          <a:prstGeom prst="rect">
            <a:avLst/>
          </a:prstGeom>
          <a:noFill/>
          <a:ln>
            <a:solidFill>
              <a:srgbClr val="0000FF"/>
            </a:solidFill>
          </a:ln>
          <a:effectLst>
            <a:outerShdw blurRad="50800" dist="38100" dir="2700000" algn="tl" rotWithShape="0">
              <a:prstClr val="black">
                <a:alpha val="40000"/>
              </a:prstClr>
            </a:outerShdw>
          </a:effectLst>
        </p:spPr>
        <p:txBody>
          <a:bodyPr wrap="none" rtlCol="0">
            <a:spAutoFit/>
          </a:bodyPr>
          <a:lstStyle/>
          <a:p>
            <a:pPr algn="ctr"/>
            <a:r>
              <a:rPr lang="en-US" sz="1400" dirty="0" smtClean="0">
                <a:solidFill>
                  <a:srgbClr val="0000FF"/>
                </a:solidFill>
                <a:effectLst>
                  <a:outerShdw blurRad="50800" dist="38100" dir="2700000" algn="tl" rotWithShape="0">
                    <a:srgbClr val="000000">
                      <a:alpha val="43000"/>
                    </a:srgbClr>
                  </a:outerShdw>
                </a:effectLst>
                <a:latin typeface="Helvetica"/>
                <a:cs typeface="Helvetica"/>
              </a:rPr>
              <a:t>Interaction Laser</a:t>
            </a:r>
          </a:p>
          <a:p>
            <a:pPr algn="ctr"/>
            <a:r>
              <a:rPr lang="en-US" sz="1400" dirty="0" smtClean="0">
                <a:solidFill>
                  <a:srgbClr val="0000FF"/>
                </a:solidFill>
                <a:effectLst>
                  <a:outerShdw blurRad="50800" dist="38100" dir="2700000" algn="tl" rotWithShape="0">
                    <a:srgbClr val="000000">
                      <a:alpha val="43000"/>
                    </a:srgbClr>
                  </a:outerShdw>
                </a:effectLst>
                <a:latin typeface="Helvetica"/>
                <a:cs typeface="Helvetica"/>
              </a:rPr>
              <a:t>High Energy </a:t>
            </a:r>
          </a:p>
        </p:txBody>
      </p:sp>
      <p:cxnSp>
        <p:nvCxnSpPr>
          <p:cNvPr id="48" name="Straight Arrow Connector 47"/>
          <p:cNvCxnSpPr/>
          <p:nvPr/>
        </p:nvCxnSpPr>
        <p:spPr>
          <a:xfrm flipV="1">
            <a:off x="1074412" y="3977698"/>
            <a:ext cx="1485126" cy="97211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064861" y="5906350"/>
            <a:ext cx="6893988" cy="15776"/>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1074412" y="5477320"/>
            <a:ext cx="0" cy="429030"/>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4456356" y="5461544"/>
            <a:ext cx="0" cy="444806"/>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33" idx="2"/>
          </p:cNvCxnSpPr>
          <p:nvPr/>
        </p:nvCxnSpPr>
        <p:spPr>
          <a:xfrm flipH="1" flipV="1">
            <a:off x="7942065" y="5257592"/>
            <a:ext cx="1874" cy="664534"/>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2267744" y="5939988"/>
            <a:ext cx="4403770" cy="369332"/>
          </a:xfrm>
          <a:prstGeom prst="rect">
            <a:avLst/>
          </a:prstGeom>
          <a:effectLst>
            <a:outerShdw blurRad="50800" dist="38100" dir="2700000" algn="tl" rotWithShape="0">
              <a:prstClr val="black">
                <a:alpha val="40000"/>
              </a:prstClr>
            </a:outerShdw>
          </a:effectLst>
        </p:spPr>
        <p:txBody>
          <a:bodyPr wrap="none">
            <a:spAutoFit/>
          </a:bodyPr>
          <a:lstStyle/>
          <a:p>
            <a:r>
              <a:rPr lang="en-US" dirty="0" smtClean="0">
                <a:solidFill>
                  <a:srgbClr val="0000FF"/>
                </a:solidFill>
                <a:effectLst>
                  <a:outerShdw blurRad="50800" dist="38100" dir="2700000" algn="tl" rotWithShape="0">
                    <a:srgbClr val="000000">
                      <a:alpha val="43000"/>
                    </a:srgbClr>
                  </a:outerShdw>
                </a:effectLst>
                <a:latin typeface="Helvetica"/>
                <a:cs typeface="Helvetica"/>
              </a:rPr>
              <a:t>Master clock synchronization  @ &lt; 0.5 </a:t>
            </a:r>
            <a:r>
              <a:rPr lang="en-US" dirty="0" err="1" smtClean="0">
                <a:solidFill>
                  <a:srgbClr val="0000FF"/>
                </a:solidFill>
                <a:effectLst>
                  <a:outerShdw blurRad="50800" dist="38100" dir="2700000" algn="tl" rotWithShape="0">
                    <a:srgbClr val="000000">
                      <a:alpha val="43000"/>
                    </a:srgbClr>
                  </a:outerShdw>
                </a:effectLst>
                <a:latin typeface="Helvetica"/>
                <a:cs typeface="Helvetica"/>
              </a:rPr>
              <a:t>ps</a:t>
            </a:r>
            <a:endParaRPr lang="en-US" dirty="0">
              <a:solidFill>
                <a:srgbClr val="0000FF"/>
              </a:solidFill>
              <a:effectLst>
                <a:outerShdw blurRad="50800" dist="38100" dir="2700000" algn="tl" rotWithShape="0">
                  <a:srgbClr val="000000">
                    <a:alpha val="43000"/>
                  </a:srgbClr>
                </a:outerShdw>
              </a:effectLst>
            </a:endParaRPr>
          </a:p>
        </p:txBody>
      </p:sp>
      <p:cxnSp>
        <p:nvCxnSpPr>
          <p:cNvPr id="64" name="Straight Connector 63"/>
          <p:cNvCxnSpPr/>
          <p:nvPr/>
        </p:nvCxnSpPr>
        <p:spPr>
          <a:xfrm flipV="1">
            <a:off x="2725442" y="5652873"/>
            <a:ext cx="0" cy="253477"/>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6384717" y="5726041"/>
            <a:ext cx="0" cy="196085"/>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10"/>
          </p:nvPr>
        </p:nvSpPr>
        <p:spPr>
          <a:xfrm>
            <a:off x="457200" y="6570593"/>
            <a:ext cx="2133600" cy="365125"/>
          </a:xfrm>
        </p:spPr>
        <p:txBody>
          <a:bodyPr/>
          <a:lstStyle/>
          <a:p>
            <a:r>
              <a:rPr lang="ro-RO" smtClean="0"/>
              <a:t>19.11.2015</a:t>
            </a:r>
            <a:endParaRPr lang="bg-BG" dirty="0"/>
          </a:p>
        </p:txBody>
      </p:sp>
      <p:sp>
        <p:nvSpPr>
          <p:cNvPr id="5" name="Footer Placeholder 4"/>
          <p:cNvSpPr>
            <a:spLocks noGrp="1"/>
          </p:cNvSpPr>
          <p:nvPr>
            <p:ph type="ftr" sz="quarter" idx="11"/>
          </p:nvPr>
        </p:nvSpPr>
        <p:spPr>
          <a:xfrm>
            <a:off x="3124200" y="6575489"/>
            <a:ext cx="2895600" cy="365125"/>
          </a:xfrm>
        </p:spPr>
        <p:txBody>
          <a:bodyPr/>
          <a:lstStyle/>
          <a:p>
            <a:r>
              <a:rPr lang="en-US" smtClean="0"/>
              <a:t>D.L. Balabanski, Osaka</a:t>
            </a:r>
            <a:endParaRPr lang="bg-BG" dirty="0"/>
          </a:p>
        </p:txBody>
      </p:sp>
      <p:sp>
        <p:nvSpPr>
          <p:cNvPr id="6" name="Slide Number Placeholder 5"/>
          <p:cNvSpPr>
            <a:spLocks noGrp="1"/>
          </p:cNvSpPr>
          <p:nvPr>
            <p:ph type="sldNum" sz="quarter" idx="12"/>
          </p:nvPr>
        </p:nvSpPr>
        <p:spPr>
          <a:xfrm>
            <a:off x="6553200" y="6549297"/>
            <a:ext cx="2133600" cy="365125"/>
          </a:xfrm>
        </p:spPr>
        <p:txBody>
          <a:bodyPr/>
          <a:lstStyle/>
          <a:p>
            <a:fld id="{DBDE5A35-3D9C-4CCF-A188-2BFF7DFE7733}" type="slidenum">
              <a:rPr lang="bg-BG" smtClean="0"/>
              <a:t>19</a:t>
            </a:fld>
            <a:r>
              <a:rPr lang="fr-FR" dirty="0"/>
              <a:t> </a:t>
            </a:r>
            <a:endParaRPr lang="bg-BG" dirty="0"/>
          </a:p>
        </p:txBody>
      </p:sp>
    </p:spTree>
    <p:extLst>
      <p:ext uri="{BB962C8B-B14F-4D97-AF65-F5344CB8AC3E}">
        <p14:creationId xmlns:p14="http://schemas.microsoft.com/office/powerpoint/2010/main" val="4082877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78860"/>
            <a:ext cx="4113600" cy="5806524"/>
          </a:xfrm>
          <a:prstGeom prst="rect">
            <a:avLst/>
          </a:prstGeom>
        </p:spPr>
      </p:pic>
      <p:sp>
        <p:nvSpPr>
          <p:cNvPr id="2" name="Title 1"/>
          <p:cNvSpPr>
            <a:spLocks noGrp="1"/>
          </p:cNvSpPr>
          <p:nvPr>
            <p:ph type="title"/>
          </p:nvPr>
        </p:nvSpPr>
        <p:spPr>
          <a:xfrm>
            <a:off x="0" y="0"/>
            <a:ext cx="9144000" cy="1136844"/>
          </a:xfrm>
          <a:solidFill>
            <a:schemeClr val="tx1"/>
          </a:solidFill>
        </p:spPr>
        <p:txBody>
          <a:bodyPr>
            <a:normAutofit/>
          </a:bodyPr>
          <a:lstStyle/>
          <a:p>
            <a:r>
              <a:rPr lang="en-US" dirty="0" smtClean="0">
                <a:solidFill>
                  <a:srgbClr val="FFFF00"/>
                </a:solidFill>
              </a:rPr>
              <a:t>Infrastructure for Intense Light</a:t>
            </a:r>
            <a:endParaRPr lang="en-US" dirty="0">
              <a:solidFill>
                <a:srgbClr val="FFFF00"/>
              </a:solidFill>
            </a:endParaRPr>
          </a:p>
        </p:txBody>
      </p:sp>
      <p:sp>
        <p:nvSpPr>
          <p:cNvPr id="28" name="Text Box 11"/>
          <p:cNvSpPr txBox="1">
            <a:spLocks noChangeArrowheads="1"/>
          </p:cNvSpPr>
          <p:nvPr/>
        </p:nvSpPr>
        <p:spPr bwMode="auto">
          <a:xfrm>
            <a:off x="5867400" y="968569"/>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endParaRPr lang="en-US">
              <a:latin typeface="Symbol" charset="0"/>
              <a:ea typeface="MS PGothic" charset="0"/>
              <a:cs typeface="MS PGothic" charset="0"/>
            </a:endParaRPr>
          </a:p>
        </p:txBody>
      </p:sp>
      <p:sp>
        <p:nvSpPr>
          <p:cNvPr id="5" name="Rectangle 4"/>
          <p:cNvSpPr/>
          <p:nvPr/>
        </p:nvSpPr>
        <p:spPr>
          <a:xfrm>
            <a:off x="4216399" y="2723828"/>
            <a:ext cx="4817533" cy="4093428"/>
          </a:xfrm>
          <a:prstGeom prst="rect">
            <a:avLst/>
          </a:prstGeom>
          <a:noFill/>
        </p:spPr>
        <p:txBody>
          <a:bodyPr wrap="square">
            <a:spAutoFit/>
          </a:bodyPr>
          <a:lstStyle/>
          <a:p>
            <a:r>
              <a:rPr lang="en-US" sz="1600" b="1" dirty="0" smtClean="0">
                <a:solidFill>
                  <a:srgbClr val="800000"/>
                </a:solidFill>
                <a:latin typeface="Helvetica"/>
                <a:cs typeface="Helvetica"/>
              </a:rPr>
              <a:t>ELI–ALPS</a:t>
            </a:r>
            <a:r>
              <a:rPr lang="en-US" sz="1600" b="1" dirty="0">
                <a:solidFill>
                  <a:srgbClr val="800000"/>
                </a:solidFill>
                <a:latin typeface="Helvetica"/>
                <a:cs typeface="Helvetica"/>
              </a:rPr>
              <a:t>, Szeged, HU</a:t>
            </a:r>
            <a:endParaRPr lang="en-US" sz="1600" b="1" dirty="0" smtClean="0">
              <a:solidFill>
                <a:srgbClr val="800000"/>
              </a:solidFill>
              <a:latin typeface="Helvetica"/>
              <a:cs typeface="Helvetica"/>
            </a:endParaRPr>
          </a:p>
          <a:p>
            <a:r>
              <a:rPr lang="en-US" sz="1600" dirty="0" err="1" smtClean="0">
                <a:solidFill>
                  <a:srgbClr val="000090"/>
                </a:solidFill>
                <a:latin typeface="Helvetica"/>
                <a:cs typeface="Helvetica"/>
              </a:rPr>
              <a:t>Attosecond</a:t>
            </a:r>
            <a:r>
              <a:rPr lang="en-US" sz="1600" dirty="0" smtClean="0">
                <a:solidFill>
                  <a:srgbClr val="000090"/>
                </a:solidFill>
                <a:latin typeface="Helvetica"/>
                <a:cs typeface="Helvetica"/>
              </a:rPr>
              <a:t> </a:t>
            </a:r>
            <a:r>
              <a:rPr lang="en-US" sz="1600" dirty="0">
                <a:solidFill>
                  <a:srgbClr val="000090"/>
                </a:solidFill>
                <a:latin typeface="Helvetica"/>
                <a:cs typeface="Helvetica"/>
              </a:rPr>
              <a:t>Laser </a:t>
            </a:r>
            <a:r>
              <a:rPr lang="en-US" sz="1600" dirty="0" smtClean="0">
                <a:solidFill>
                  <a:srgbClr val="000090"/>
                </a:solidFill>
                <a:latin typeface="Helvetica"/>
                <a:cs typeface="Helvetica"/>
              </a:rPr>
              <a:t>Science</a:t>
            </a:r>
          </a:p>
          <a:p>
            <a:pPr lvl="1"/>
            <a:r>
              <a:rPr lang="en-US" sz="1600" dirty="0">
                <a:solidFill>
                  <a:srgbClr val="000090"/>
                </a:solidFill>
                <a:latin typeface="Helvetica"/>
                <a:cs typeface="Helvetica"/>
              </a:rPr>
              <a:t>n</a:t>
            </a:r>
            <a:r>
              <a:rPr lang="en-US" sz="1600" dirty="0" smtClean="0">
                <a:solidFill>
                  <a:srgbClr val="000090"/>
                </a:solidFill>
                <a:latin typeface="Helvetica"/>
                <a:cs typeface="Helvetica"/>
              </a:rPr>
              <a:t>ew regimes </a:t>
            </a:r>
            <a:r>
              <a:rPr lang="en-US" sz="1600" dirty="0">
                <a:solidFill>
                  <a:srgbClr val="000090"/>
                </a:solidFill>
                <a:latin typeface="Helvetica"/>
                <a:cs typeface="Helvetica"/>
              </a:rPr>
              <a:t>of time resolution </a:t>
            </a:r>
          </a:p>
          <a:p>
            <a:pPr>
              <a:spcBef>
                <a:spcPts val="600"/>
              </a:spcBef>
            </a:pPr>
            <a:r>
              <a:rPr lang="en-US" sz="1600" b="1" dirty="0" smtClean="0">
                <a:solidFill>
                  <a:srgbClr val="800000"/>
                </a:solidFill>
                <a:latin typeface="Helvetica"/>
                <a:cs typeface="Helvetica"/>
              </a:rPr>
              <a:t>ELI–</a:t>
            </a:r>
            <a:r>
              <a:rPr lang="en-US" sz="1600" b="1" dirty="0" err="1" smtClean="0">
                <a:solidFill>
                  <a:srgbClr val="800000"/>
                </a:solidFill>
                <a:latin typeface="Helvetica"/>
                <a:cs typeface="Helvetica"/>
              </a:rPr>
              <a:t>Beamlines</a:t>
            </a:r>
            <a:r>
              <a:rPr lang="en-US" sz="1600" b="1" dirty="0" smtClean="0">
                <a:solidFill>
                  <a:srgbClr val="800000"/>
                </a:solidFill>
                <a:latin typeface="Helvetica"/>
                <a:cs typeface="Helvetica"/>
              </a:rPr>
              <a:t>, Prague</a:t>
            </a:r>
            <a:r>
              <a:rPr lang="en-US" sz="1600" b="1" dirty="0">
                <a:solidFill>
                  <a:srgbClr val="800000"/>
                </a:solidFill>
                <a:latin typeface="Helvetica"/>
                <a:cs typeface="Helvetica"/>
              </a:rPr>
              <a:t>, </a:t>
            </a:r>
            <a:r>
              <a:rPr lang="en-US" sz="1600" b="1" dirty="0" smtClean="0">
                <a:solidFill>
                  <a:srgbClr val="800000"/>
                </a:solidFill>
                <a:latin typeface="Helvetica"/>
                <a:cs typeface="Helvetica"/>
              </a:rPr>
              <a:t>CZ</a:t>
            </a:r>
            <a:r>
              <a:rPr lang="en-US" sz="1600" dirty="0" smtClean="0">
                <a:solidFill>
                  <a:srgbClr val="800000"/>
                </a:solidFill>
                <a:latin typeface="Helvetica"/>
                <a:cs typeface="Helvetica"/>
              </a:rPr>
              <a:t> </a:t>
            </a:r>
          </a:p>
          <a:p>
            <a:pPr>
              <a:spcBef>
                <a:spcPts val="600"/>
              </a:spcBef>
            </a:pPr>
            <a:r>
              <a:rPr lang="en-US" sz="1600" dirty="0">
                <a:solidFill>
                  <a:srgbClr val="000090"/>
                </a:solidFill>
                <a:latin typeface="Helvetica"/>
                <a:cs typeface="Helvetica"/>
              </a:rPr>
              <a:t>High–Energy Beam </a:t>
            </a:r>
            <a:r>
              <a:rPr lang="en-US" sz="1600" dirty="0" smtClean="0">
                <a:solidFill>
                  <a:srgbClr val="000090"/>
                </a:solidFill>
                <a:latin typeface="Helvetica"/>
                <a:cs typeface="Helvetica"/>
              </a:rPr>
              <a:t>Facility</a:t>
            </a:r>
            <a:endParaRPr lang="en-US" sz="1600" dirty="0">
              <a:solidFill>
                <a:srgbClr val="000090"/>
              </a:solidFill>
              <a:latin typeface="Helvetica"/>
              <a:cs typeface="Helvetica"/>
            </a:endParaRPr>
          </a:p>
          <a:p>
            <a:pPr lvl="1"/>
            <a:r>
              <a:rPr lang="en-US" sz="1600" dirty="0">
                <a:solidFill>
                  <a:srgbClr val="000090"/>
                </a:solidFill>
                <a:latin typeface="Helvetica"/>
                <a:cs typeface="Helvetica"/>
              </a:rPr>
              <a:t>development and application of ultra–short pulses </a:t>
            </a:r>
            <a:r>
              <a:rPr lang="en-US" sz="1600" dirty="0" smtClean="0">
                <a:solidFill>
                  <a:srgbClr val="000090"/>
                </a:solidFill>
                <a:latin typeface="Helvetica"/>
                <a:cs typeface="Helvetica"/>
              </a:rPr>
              <a:t>of </a:t>
            </a:r>
            <a:r>
              <a:rPr lang="en-US" sz="1600" dirty="0">
                <a:solidFill>
                  <a:srgbClr val="000090"/>
                </a:solidFill>
                <a:latin typeface="Helvetica"/>
                <a:cs typeface="Helvetica"/>
              </a:rPr>
              <a:t>high–energy particles and </a:t>
            </a:r>
            <a:r>
              <a:rPr lang="en-US" sz="1600" dirty="0" smtClean="0">
                <a:solidFill>
                  <a:srgbClr val="000090"/>
                </a:solidFill>
                <a:latin typeface="Helvetica"/>
                <a:cs typeface="Helvetica"/>
              </a:rPr>
              <a:t>radiation</a:t>
            </a:r>
          </a:p>
          <a:p>
            <a:pPr>
              <a:spcBef>
                <a:spcPts val="600"/>
              </a:spcBef>
            </a:pPr>
            <a:r>
              <a:rPr lang="en-US" sz="1600" b="1" dirty="0" smtClean="0">
                <a:solidFill>
                  <a:srgbClr val="800000"/>
                </a:solidFill>
                <a:latin typeface="Helvetica"/>
                <a:cs typeface="Helvetica"/>
              </a:rPr>
              <a:t>ELI–NP</a:t>
            </a:r>
            <a:r>
              <a:rPr lang="en-US" sz="1600" b="1" dirty="0">
                <a:solidFill>
                  <a:srgbClr val="800000"/>
                </a:solidFill>
                <a:latin typeface="Helvetica"/>
                <a:cs typeface="Helvetica"/>
              </a:rPr>
              <a:t>, </a:t>
            </a:r>
            <a:r>
              <a:rPr lang="en-US" sz="1600" b="1" dirty="0" err="1">
                <a:solidFill>
                  <a:srgbClr val="800000"/>
                </a:solidFill>
                <a:latin typeface="Helvetica"/>
                <a:cs typeface="Helvetica"/>
              </a:rPr>
              <a:t>Magurele</a:t>
            </a:r>
            <a:r>
              <a:rPr lang="en-US" sz="1600" b="1" dirty="0">
                <a:solidFill>
                  <a:srgbClr val="800000"/>
                </a:solidFill>
                <a:latin typeface="Helvetica"/>
                <a:cs typeface="Helvetica"/>
              </a:rPr>
              <a:t>, RO</a:t>
            </a:r>
          </a:p>
          <a:p>
            <a:r>
              <a:rPr lang="en-US" sz="1600" dirty="0" smtClean="0">
                <a:solidFill>
                  <a:srgbClr val="000090"/>
                </a:solidFill>
                <a:latin typeface="Helvetica"/>
                <a:cs typeface="Helvetica"/>
              </a:rPr>
              <a:t>Nuclear </a:t>
            </a:r>
            <a:r>
              <a:rPr lang="en-US" sz="1600" dirty="0">
                <a:solidFill>
                  <a:srgbClr val="000090"/>
                </a:solidFill>
                <a:latin typeface="Helvetica"/>
                <a:cs typeface="Helvetica"/>
              </a:rPr>
              <a:t>Physics Facility with </a:t>
            </a:r>
            <a:r>
              <a:rPr lang="en-US" sz="1600" dirty="0" smtClean="0">
                <a:solidFill>
                  <a:srgbClr val="000090"/>
                </a:solidFill>
                <a:latin typeface="Helvetica"/>
                <a:cs typeface="Helvetica"/>
              </a:rPr>
              <a:t>ultra–intense </a:t>
            </a:r>
            <a:r>
              <a:rPr lang="en-US" sz="1600" dirty="0">
                <a:solidFill>
                  <a:srgbClr val="000090"/>
                </a:solidFill>
                <a:latin typeface="Helvetica"/>
                <a:cs typeface="Helvetica"/>
              </a:rPr>
              <a:t>laser </a:t>
            </a:r>
            <a:r>
              <a:rPr lang="en-US" sz="1600" dirty="0" smtClean="0">
                <a:solidFill>
                  <a:srgbClr val="000090"/>
                </a:solidFill>
                <a:latin typeface="Helvetica"/>
                <a:cs typeface="Helvetica"/>
              </a:rPr>
              <a:t>and brilliant </a:t>
            </a:r>
            <a:r>
              <a:rPr lang="en-US" sz="1600" dirty="0">
                <a:solidFill>
                  <a:srgbClr val="000090"/>
                </a:solidFill>
                <a:latin typeface="Helvetica"/>
                <a:cs typeface="Helvetica"/>
              </a:rPr>
              <a:t>gamma beams (up to 19 MeV) </a:t>
            </a:r>
            <a:endParaRPr lang="en-US" sz="1600" dirty="0" smtClean="0">
              <a:solidFill>
                <a:srgbClr val="000090"/>
              </a:solidFill>
              <a:latin typeface="Helvetica"/>
              <a:cs typeface="Helvetica"/>
            </a:endParaRPr>
          </a:p>
          <a:p>
            <a:pPr lvl="1"/>
            <a:r>
              <a:rPr lang="en-US" sz="1600" dirty="0" smtClean="0">
                <a:solidFill>
                  <a:srgbClr val="000090"/>
                </a:solidFill>
                <a:latin typeface="Helvetica"/>
                <a:cs typeface="Helvetica"/>
              </a:rPr>
              <a:t>novel photonuclear </a:t>
            </a:r>
            <a:r>
              <a:rPr lang="en-US" sz="1600" dirty="0">
                <a:solidFill>
                  <a:srgbClr val="000090"/>
                </a:solidFill>
                <a:latin typeface="Helvetica"/>
                <a:cs typeface="Helvetica"/>
              </a:rPr>
              <a:t>studies </a:t>
            </a:r>
            <a:endParaRPr lang="en-US" sz="1600" dirty="0" smtClean="0">
              <a:solidFill>
                <a:srgbClr val="000090"/>
              </a:solidFill>
              <a:latin typeface="Helvetica"/>
              <a:cs typeface="Helvetica"/>
            </a:endParaRPr>
          </a:p>
          <a:p>
            <a:pPr>
              <a:spcBef>
                <a:spcPts val="600"/>
              </a:spcBef>
            </a:pPr>
            <a:r>
              <a:rPr lang="en-US" sz="1600" b="1" i="1" dirty="0">
                <a:solidFill>
                  <a:srgbClr val="800000"/>
                </a:solidFill>
                <a:latin typeface="Helvetica"/>
                <a:cs typeface="Helvetica"/>
              </a:rPr>
              <a:t>ELI </a:t>
            </a:r>
            <a:r>
              <a:rPr lang="en-US" sz="1600" b="1" i="1" dirty="0" smtClean="0">
                <a:solidFill>
                  <a:srgbClr val="800000"/>
                </a:solidFill>
                <a:latin typeface="Helvetica"/>
                <a:cs typeface="Helvetica"/>
              </a:rPr>
              <a:t>  4 , </a:t>
            </a:r>
            <a:r>
              <a:rPr lang="en-US" sz="1600" b="1" i="1" dirty="0">
                <a:solidFill>
                  <a:srgbClr val="800000"/>
                </a:solidFill>
                <a:latin typeface="Helvetica"/>
                <a:cs typeface="Helvetica"/>
              </a:rPr>
              <a:t>to </a:t>
            </a:r>
            <a:r>
              <a:rPr lang="en-US" sz="1600" b="1" i="1" dirty="0" smtClean="0">
                <a:solidFill>
                  <a:srgbClr val="800000"/>
                </a:solidFill>
                <a:latin typeface="Helvetica"/>
                <a:cs typeface="Helvetica"/>
              </a:rPr>
              <a:t>be decided</a:t>
            </a:r>
            <a:endParaRPr lang="en-US" sz="1600" b="1" i="1" dirty="0">
              <a:solidFill>
                <a:srgbClr val="800000"/>
              </a:solidFill>
              <a:latin typeface="Helvetica"/>
              <a:cs typeface="Helvetica"/>
            </a:endParaRPr>
          </a:p>
          <a:p>
            <a:r>
              <a:rPr lang="en-US" sz="1600" dirty="0">
                <a:solidFill>
                  <a:srgbClr val="000090"/>
                </a:solidFill>
                <a:latin typeface="Helvetica"/>
                <a:cs typeface="Helvetica"/>
              </a:rPr>
              <a:t>Ultra–</a:t>
            </a:r>
            <a:r>
              <a:rPr lang="en-US" sz="1600" dirty="0" smtClean="0">
                <a:solidFill>
                  <a:srgbClr val="000090"/>
                </a:solidFill>
                <a:latin typeface="Helvetica"/>
                <a:cs typeface="Helvetica"/>
              </a:rPr>
              <a:t>High</a:t>
            </a:r>
            <a:r>
              <a:rPr lang="en-US" sz="1600" dirty="0">
                <a:solidFill>
                  <a:srgbClr val="000090"/>
                </a:solidFill>
                <a:latin typeface="Helvetica"/>
                <a:cs typeface="Helvetica"/>
              </a:rPr>
              <a:t>–Field Science </a:t>
            </a:r>
            <a:endParaRPr lang="en-US" sz="1600" dirty="0" smtClean="0">
              <a:solidFill>
                <a:srgbClr val="000090"/>
              </a:solidFill>
              <a:latin typeface="Helvetica"/>
              <a:cs typeface="Helvetica"/>
            </a:endParaRPr>
          </a:p>
          <a:p>
            <a:pPr lvl="1"/>
            <a:r>
              <a:rPr lang="en-US" sz="1600" dirty="0" smtClean="0">
                <a:solidFill>
                  <a:srgbClr val="000090"/>
                </a:solidFill>
                <a:latin typeface="Helvetica"/>
                <a:cs typeface="Helvetica"/>
              </a:rPr>
              <a:t>direct </a:t>
            </a:r>
            <a:r>
              <a:rPr lang="en-US" sz="1600" dirty="0">
                <a:solidFill>
                  <a:srgbClr val="000090"/>
                </a:solidFill>
                <a:latin typeface="Helvetica"/>
                <a:cs typeface="Helvetica"/>
              </a:rPr>
              <a:t>physics </a:t>
            </a:r>
            <a:r>
              <a:rPr lang="en-US" sz="1600" dirty="0" smtClean="0">
                <a:solidFill>
                  <a:srgbClr val="000090"/>
                </a:solidFill>
                <a:latin typeface="Helvetica"/>
                <a:cs typeface="Helvetica"/>
              </a:rPr>
              <a:t>of the </a:t>
            </a:r>
            <a:r>
              <a:rPr lang="en-US" sz="1600" dirty="0">
                <a:solidFill>
                  <a:srgbClr val="000090"/>
                </a:solidFill>
                <a:latin typeface="Helvetica"/>
                <a:cs typeface="Helvetica"/>
              </a:rPr>
              <a:t>unprecedented laser field strength </a:t>
            </a:r>
          </a:p>
        </p:txBody>
      </p:sp>
      <p:sp>
        <p:nvSpPr>
          <p:cNvPr id="6" name="Rectangle 5"/>
          <p:cNvSpPr/>
          <p:nvPr/>
        </p:nvSpPr>
        <p:spPr>
          <a:xfrm>
            <a:off x="4216398" y="1182816"/>
            <a:ext cx="4817533" cy="1323439"/>
          </a:xfrm>
          <a:prstGeom prst="rect">
            <a:avLst/>
          </a:prstGeom>
        </p:spPr>
        <p:txBody>
          <a:bodyPr wrap="square">
            <a:spAutoFit/>
          </a:bodyPr>
          <a:lstStyle/>
          <a:p>
            <a:r>
              <a:rPr lang="en-US" sz="1600" dirty="0">
                <a:solidFill>
                  <a:srgbClr val="000090"/>
                </a:solidFill>
                <a:latin typeface="Helvetica"/>
                <a:cs typeface="Helvetica"/>
              </a:rPr>
              <a:t>the world’s first international laser research</a:t>
            </a:r>
          </a:p>
          <a:p>
            <a:r>
              <a:rPr lang="en-US" sz="1600" dirty="0">
                <a:solidFill>
                  <a:srgbClr val="000090"/>
                </a:solidFill>
                <a:latin typeface="Helvetica"/>
                <a:cs typeface="Helvetica"/>
              </a:rPr>
              <a:t>i</a:t>
            </a:r>
            <a:r>
              <a:rPr lang="en-US" sz="1600" dirty="0" smtClean="0">
                <a:solidFill>
                  <a:srgbClr val="000090"/>
                </a:solidFill>
                <a:latin typeface="Helvetica"/>
                <a:cs typeface="Helvetica"/>
              </a:rPr>
              <a:t>nfrastructure </a:t>
            </a:r>
          </a:p>
          <a:p>
            <a:pPr algn="ctr"/>
            <a:r>
              <a:rPr lang="en-US" sz="1600" i="1" dirty="0" smtClean="0">
                <a:solidFill>
                  <a:srgbClr val="FF0000"/>
                </a:solidFill>
                <a:latin typeface="Helvetica"/>
                <a:cs typeface="Helvetica"/>
              </a:rPr>
              <a:t>“The CERN of Laser Research”</a:t>
            </a:r>
            <a:endParaRPr lang="en-US" sz="1600" dirty="0">
              <a:solidFill>
                <a:srgbClr val="000090"/>
              </a:solidFill>
              <a:latin typeface="Helvetica"/>
              <a:cs typeface="Helvetica"/>
            </a:endParaRPr>
          </a:p>
          <a:p>
            <a:r>
              <a:rPr lang="en-US" sz="1600" dirty="0" smtClean="0">
                <a:solidFill>
                  <a:srgbClr val="000090"/>
                </a:solidFill>
                <a:latin typeface="Helvetica"/>
                <a:cs typeface="Helvetica"/>
              </a:rPr>
              <a:t>a </a:t>
            </a:r>
            <a:r>
              <a:rPr lang="en-US" sz="1600" dirty="0">
                <a:solidFill>
                  <a:srgbClr val="000090"/>
                </a:solidFill>
                <a:latin typeface="Helvetica"/>
                <a:cs typeface="Helvetica"/>
              </a:rPr>
              <a:t>distributed research infrastructure based</a:t>
            </a:r>
          </a:p>
          <a:p>
            <a:r>
              <a:rPr lang="en-US" sz="1600" dirty="0">
                <a:solidFill>
                  <a:srgbClr val="000090"/>
                </a:solidFill>
                <a:latin typeface="Helvetica"/>
                <a:cs typeface="Helvetica"/>
              </a:rPr>
              <a:t>initially on 3 facilities in </a:t>
            </a:r>
            <a:r>
              <a:rPr lang="en-US" sz="1600" dirty="0" smtClean="0">
                <a:solidFill>
                  <a:srgbClr val="000090"/>
                </a:solidFill>
                <a:latin typeface="Helvetica"/>
                <a:cs typeface="Helvetica"/>
              </a:rPr>
              <a:t>CZ, </a:t>
            </a:r>
            <a:r>
              <a:rPr lang="en-US" sz="1600" dirty="0">
                <a:solidFill>
                  <a:srgbClr val="000090"/>
                </a:solidFill>
                <a:latin typeface="Helvetica"/>
                <a:cs typeface="Helvetica"/>
              </a:rPr>
              <a:t>HU and </a:t>
            </a:r>
            <a:r>
              <a:rPr lang="en-US" sz="1600" dirty="0" smtClean="0">
                <a:solidFill>
                  <a:srgbClr val="000090"/>
                </a:solidFill>
                <a:latin typeface="Helvetica"/>
                <a:cs typeface="Helvetica"/>
              </a:rPr>
              <a:t>RO</a:t>
            </a:r>
          </a:p>
        </p:txBody>
      </p:sp>
      <p:sp>
        <p:nvSpPr>
          <p:cNvPr id="8" name="Date Placeholder 7"/>
          <p:cNvSpPr>
            <a:spLocks noGrp="1"/>
          </p:cNvSpPr>
          <p:nvPr>
            <p:ph type="dt" sz="half" idx="10"/>
          </p:nvPr>
        </p:nvSpPr>
        <p:spPr/>
        <p:txBody>
          <a:bodyPr/>
          <a:lstStyle/>
          <a:p>
            <a:r>
              <a:rPr lang="ro-RO" smtClean="0"/>
              <a:t>19.11.2015</a:t>
            </a:r>
            <a:endParaRPr lang="bg-BG"/>
          </a:p>
        </p:txBody>
      </p:sp>
      <p:sp>
        <p:nvSpPr>
          <p:cNvPr id="9" name="Slide Number Placeholder 8"/>
          <p:cNvSpPr>
            <a:spLocks noGrp="1"/>
          </p:cNvSpPr>
          <p:nvPr>
            <p:ph type="sldNum" sz="quarter" idx="12"/>
          </p:nvPr>
        </p:nvSpPr>
        <p:spPr/>
        <p:txBody>
          <a:bodyPr/>
          <a:lstStyle/>
          <a:p>
            <a:fld id="{DBDE5A35-3D9C-4CCF-A188-2BFF7DFE7733}" type="slidenum">
              <a:rPr lang="bg-BG" smtClean="0"/>
              <a:t>2</a:t>
            </a:fld>
            <a:endParaRPr lang="bg-BG"/>
          </a:p>
        </p:txBody>
      </p:sp>
      <p:sp>
        <p:nvSpPr>
          <p:cNvPr id="4" name="Footer Placeholder 3"/>
          <p:cNvSpPr>
            <a:spLocks noGrp="1"/>
          </p:cNvSpPr>
          <p:nvPr>
            <p:ph type="ftr" sz="quarter" idx="11"/>
          </p:nvPr>
        </p:nvSpPr>
        <p:spPr/>
        <p:txBody>
          <a:bodyPr/>
          <a:lstStyle/>
          <a:p>
            <a:r>
              <a:rPr lang="en-US" smtClean="0"/>
              <a:t>D.L. Balabanski, Osaka</a:t>
            </a:r>
            <a:endParaRPr lang="bg-BG"/>
          </a:p>
        </p:txBody>
      </p:sp>
    </p:spTree>
    <p:extLst>
      <p:ext uri="{BB962C8B-B14F-4D97-AF65-F5344CB8AC3E}">
        <p14:creationId xmlns:p14="http://schemas.microsoft.com/office/powerpoint/2010/main" val="935466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402" y="-4062"/>
            <a:ext cx="7701598" cy="760377"/>
          </a:xfrm>
          <a:solidFill>
            <a:schemeClr val="tx1"/>
          </a:solidFill>
        </p:spPr>
        <p:txBody>
          <a:bodyPr>
            <a:normAutofit/>
          </a:bodyPr>
          <a:lstStyle/>
          <a:p>
            <a:pPr marL="180000"/>
            <a:r>
              <a:rPr lang="en-US" sz="3600" dirty="0" smtClean="0">
                <a:solidFill>
                  <a:srgbClr val="FFFF00"/>
                </a:solidFill>
              </a:rPr>
              <a:t>The Electron LINAC</a:t>
            </a:r>
            <a:endParaRPr lang="en-US" sz="3600" dirty="0">
              <a:solidFill>
                <a:srgbClr val="FFFF00"/>
              </a:solidFill>
            </a:endParaRPr>
          </a:p>
        </p:txBody>
      </p:sp>
      <p:pic>
        <p:nvPicPr>
          <p:cNvPr id="11" name="Picture 10" descr="sigla_ELI-N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371" y="70736"/>
            <a:ext cx="1080000" cy="657711"/>
          </a:xfrm>
          <a:prstGeom prst="rect">
            <a:avLst/>
          </a:prstGeom>
        </p:spPr>
      </p:pic>
      <p:pic>
        <p:nvPicPr>
          <p:cNvPr id="6" name="Picture 5"/>
          <p:cNvPicPr>
            <a:picLocks noChangeAspect="1"/>
          </p:cNvPicPr>
          <p:nvPr/>
        </p:nvPicPr>
        <p:blipFill>
          <a:blip r:embed="rId3"/>
          <a:stretch>
            <a:fillRect/>
          </a:stretch>
        </p:blipFill>
        <p:spPr>
          <a:xfrm>
            <a:off x="1175588" y="1687226"/>
            <a:ext cx="6007100" cy="4495800"/>
          </a:xfrm>
          <a:prstGeom prst="rect">
            <a:avLst/>
          </a:prstGeom>
        </p:spPr>
      </p:pic>
      <p:sp>
        <p:nvSpPr>
          <p:cNvPr id="5" name="TextBox 4"/>
          <p:cNvSpPr txBox="1"/>
          <p:nvPr/>
        </p:nvSpPr>
        <p:spPr>
          <a:xfrm>
            <a:off x="256105" y="1233279"/>
            <a:ext cx="6153285" cy="369332"/>
          </a:xfrm>
          <a:prstGeom prst="rect">
            <a:avLst/>
          </a:prstGeom>
          <a:noFill/>
        </p:spPr>
        <p:txBody>
          <a:bodyPr wrap="none" rtlCol="0">
            <a:spAutoFit/>
          </a:bodyPr>
          <a:lstStyle/>
          <a:p>
            <a:r>
              <a:rPr lang="en-US" dirty="0" smtClean="0">
                <a:solidFill>
                  <a:srgbClr val="000090"/>
                </a:solidFill>
                <a:effectLst>
                  <a:outerShdw blurRad="50800" dist="38100" dir="2700000" algn="tl" rotWithShape="0">
                    <a:srgbClr val="000000">
                      <a:alpha val="43000"/>
                    </a:srgbClr>
                  </a:outerShdw>
                </a:effectLst>
                <a:latin typeface="Helvetica"/>
                <a:cs typeface="Helvetica"/>
              </a:rPr>
              <a:t>Factory Acceptance Tests – C–Band structure + Modulator</a:t>
            </a:r>
            <a:endParaRPr lang="en-US" dirty="0">
              <a:solidFill>
                <a:srgbClr val="000090"/>
              </a:solidFill>
              <a:effectLst>
                <a:outerShdw blurRad="50800" dist="38100" dir="2700000" algn="tl" rotWithShape="0">
                  <a:srgbClr val="000000">
                    <a:alpha val="43000"/>
                  </a:srgbClr>
                </a:outerShdw>
              </a:effectLst>
              <a:latin typeface="Helvetica"/>
              <a:cs typeface="Helvetica"/>
            </a:endParaRPr>
          </a:p>
        </p:txBody>
      </p:sp>
      <p:sp>
        <p:nvSpPr>
          <p:cNvPr id="3" name="Date Placeholder 2"/>
          <p:cNvSpPr>
            <a:spLocks noGrp="1"/>
          </p:cNvSpPr>
          <p:nvPr>
            <p:ph type="dt" sz="half" idx="10"/>
          </p:nvPr>
        </p:nvSpPr>
        <p:spPr/>
        <p:txBody>
          <a:bodyPr/>
          <a:lstStyle/>
          <a:p>
            <a:r>
              <a:rPr lang="ro-RO" smtClean="0"/>
              <a:t>19.11.2015</a:t>
            </a:r>
            <a:endParaRPr lang="bg-BG"/>
          </a:p>
        </p:txBody>
      </p:sp>
      <p:sp>
        <p:nvSpPr>
          <p:cNvPr id="4" name="Footer Placeholder 3"/>
          <p:cNvSpPr>
            <a:spLocks noGrp="1"/>
          </p:cNvSpPr>
          <p:nvPr>
            <p:ph type="ftr" sz="quarter" idx="11"/>
          </p:nvPr>
        </p:nvSpPr>
        <p:spPr/>
        <p:txBody>
          <a:bodyPr/>
          <a:lstStyle/>
          <a:p>
            <a:r>
              <a:rPr lang="en-US" smtClean="0"/>
              <a:t>D.L. Balabanski, Osaka</a:t>
            </a:r>
            <a:endParaRPr lang="bg-BG"/>
          </a:p>
        </p:txBody>
      </p:sp>
      <p:sp>
        <p:nvSpPr>
          <p:cNvPr id="7" name="Slide Number Placeholder 6"/>
          <p:cNvSpPr>
            <a:spLocks noGrp="1"/>
          </p:cNvSpPr>
          <p:nvPr>
            <p:ph type="sldNum" sz="quarter" idx="12"/>
          </p:nvPr>
        </p:nvSpPr>
        <p:spPr/>
        <p:txBody>
          <a:bodyPr/>
          <a:lstStyle/>
          <a:p>
            <a:fld id="{DBDE5A35-3D9C-4CCF-A188-2BFF7DFE7733}" type="slidenum">
              <a:rPr lang="bg-BG" smtClean="0"/>
              <a:t>20</a:t>
            </a:fld>
            <a:r>
              <a:rPr lang="fr-FR" dirty="0"/>
              <a:t> </a:t>
            </a:r>
            <a:endParaRPr lang="bg-BG" dirty="0"/>
          </a:p>
        </p:txBody>
      </p:sp>
    </p:spTree>
    <p:extLst>
      <p:ext uri="{BB962C8B-B14F-4D97-AF65-F5344CB8AC3E}">
        <p14:creationId xmlns:p14="http://schemas.microsoft.com/office/powerpoint/2010/main" val="4181133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60377"/>
          </a:xfrm>
        </p:spPr>
        <p:txBody>
          <a:bodyPr>
            <a:normAutofit fontScale="90000"/>
          </a:bodyPr>
          <a:lstStyle/>
          <a:p>
            <a:r>
              <a:rPr lang="en-US" dirty="0" smtClean="0"/>
              <a:t>Photonuclear Reactions</a:t>
            </a:r>
            <a:endParaRPr lang="en-US" dirty="0"/>
          </a:p>
        </p:txBody>
      </p:sp>
      <p:grpSp>
        <p:nvGrpSpPr>
          <p:cNvPr id="14" name="Group 3"/>
          <p:cNvGrpSpPr>
            <a:grpSpLocks/>
          </p:cNvGrpSpPr>
          <p:nvPr/>
        </p:nvGrpSpPr>
        <p:grpSpPr bwMode="auto">
          <a:xfrm>
            <a:off x="2167462" y="2819397"/>
            <a:ext cx="1905000" cy="1752600"/>
            <a:chOff x="1488" y="2352"/>
            <a:chExt cx="1200" cy="1104"/>
          </a:xfrm>
        </p:grpSpPr>
        <p:sp>
          <p:nvSpPr>
            <p:cNvPr id="15" name="Line 4"/>
            <p:cNvSpPr>
              <a:spLocks noChangeShapeType="1"/>
            </p:cNvSpPr>
            <p:nvPr/>
          </p:nvSpPr>
          <p:spPr bwMode="auto">
            <a:xfrm>
              <a:off x="2112" y="2352"/>
              <a:ext cx="576"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6" name="Line 5"/>
            <p:cNvSpPr>
              <a:spLocks noChangeShapeType="1"/>
            </p:cNvSpPr>
            <p:nvPr/>
          </p:nvSpPr>
          <p:spPr bwMode="auto">
            <a:xfrm flipV="1">
              <a:off x="1488" y="2352"/>
              <a:ext cx="816" cy="1104"/>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sp>
        <p:nvSpPr>
          <p:cNvPr id="17" name="Text Box 6"/>
          <p:cNvSpPr txBox="1">
            <a:spLocks noChangeArrowheads="1"/>
          </p:cNvSpPr>
          <p:nvPr/>
        </p:nvSpPr>
        <p:spPr bwMode="auto">
          <a:xfrm>
            <a:off x="719662" y="4343397"/>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sz="2400" b="1"/>
              <a:t>gs</a:t>
            </a:r>
          </a:p>
        </p:txBody>
      </p:sp>
      <p:sp>
        <p:nvSpPr>
          <p:cNvPr id="18" name="Line 7"/>
          <p:cNvSpPr>
            <a:spLocks noChangeShapeType="1"/>
          </p:cNvSpPr>
          <p:nvPr/>
        </p:nvSpPr>
        <p:spPr bwMode="auto">
          <a:xfrm>
            <a:off x="1405462" y="4571997"/>
            <a:ext cx="914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9" name="Line 8"/>
          <p:cNvSpPr>
            <a:spLocks noChangeShapeType="1"/>
          </p:cNvSpPr>
          <p:nvPr/>
        </p:nvSpPr>
        <p:spPr bwMode="auto">
          <a:xfrm flipV="1">
            <a:off x="1710262" y="1600197"/>
            <a:ext cx="990600" cy="297180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20" name="Group 9"/>
          <p:cNvGrpSpPr>
            <a:grpSpLocks/>
          </p:cNvGrpSpPr>
          <p:nvPr/>
        </p:nvGrpSpPr>
        <p:grpSpPr bwMode="auto">
          <a:xfrm>
            <a:off x="7196662" y="2666997"/>
            <a:ext cx="563563" cy="1447800"/>
            <a:chOff x="4608" y="1728"/>
            <a:chExt cx="355" cy="912"/>
          </a:xfrm>
        </p:grpSpPr>
        <p:sp>
          <p:nvSpPr>
            <p:cNvPr id="21" name="Text Box 10"/>
            <p:cNvSpPr txBox="1">
              <a:spLocks noChangeArrowheads="1"/>
            </p:cNvSpPr>
            <p:nvPr/>
          </p:nvSpPr>
          <p:spPr bwMode="auto">
            <a:xfrm>
              <a:off x="4608" y="1968"/>
              <a:ext cx="35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sz="4000" b="1">
                  <a:solidFill>
                    <a:srgbClr val="FF0000"/>
                  </a:solidFill>
                  <a:sym typeface="Symbol" charset="0"/>
                </a:rPr>
                <a:t>´</a:t>
              </a:r>
            </a:p>
          </p:txBody>
        </p:sp>
        <p:sp>
          <p:nvSpPr>
            <p:cNvPr id="22" name="Line 11"/>
            <p:cNvSpPr>
              <a:spLocks noChangeShapeType="1"/>
            </p:cNvSpPr>
            <p:nvPr/>
          </p:nvSpPr>
          <p:spPr bwMode="auto">
            <a:xfrm>
              <a:off x="4616" y="1728"/>
              <a:ext cx="0" cy="9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grpSp>
        <p:nvGrpSpPr>
          <p:cNvPr id="23" name="Group 12"/>
          <p:cNvGrpSpPr>
            <a:grpSpLocks/>
          </p:cNvGrpSpPr>
          <p:nvPr/>
        </p:nvGrpSpPr>
        <p:grpSpPr bwMode="auto">
          <a:xfrm>
            <a:off x="931340" y="2819397"/>
            <a:ext cx="762000" cy="701675"/>
            <a:chOff x="576" y="1960"/>
            <a:chExt cx="480" cy="442"/>
          </a:xfrm>
        </p:grpSpPr>
        <p:sp>
          <p:nvSpPr>
            <p:cNvPr id="24" name="Line 13"/>
            <p:cNvSpPr>
              <a:spLocks noChangeShapeType="1"/>
            </p:cNvSpPr>
            <p:nvPr/>
          </p:nvSpPr>
          <p:spPr bwMode="auto">
            <a:xfrm>
              <a:off x="576" y="2400"/>
              <a:ext cx="48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25" name="Text Box 14"/>
            <p:cNvSpPr txBox="1">
              <a:spLocks noChangeArrowheads="1"/>
            </p:cNvSpPr>
            <p:nvPr/>
          </p:nvSpPr>
          <p:spPr bwMode="auto">
            <a:xfrm>
              <a:off x="645" y="1960"/>
              <a:ext cx="24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sz="4000" b="1" dirty="0">
                  <a:solidFill>
                    <a:srgbClr val="FF0000"/>
                  </a:solidFill>
                  <a:sym typeface="Symbol" charset="0"/>
                </a:rPr>
                <a:t></a:t>
              </a:r>
            </a:p>
          </p:txBody>
        </p:sp>
      </p:grpSp>
      <p:grpSp>
        <p:nvGrpSpPr>
          <p:cNvPr id="26" name="Group 39"/>
          <p:cNvGrpSpPr>
            <a:grpSpLocks/>
          </p:cNvGrpSpPr>
          <p:nvPr/>
        </p:nvGrpSpPr>
        <p:grpSpPr bwMode="auto">
          <a:xfrm>
            <a:off x="1710262" y="1912938"/>
            <a:ext cx="3532188" cy="708026"/>
            <a:chOff x="1152" y="1253"/>
            <a:chExt cx="2225" cy="446"/>
          </a:xfrm>
        </p:grpSpPr>
        <p:sp>
          <p:nvSpPr>
            <p:cNvPr id="27" name="Line 16"/>
            <p:cNvSpPr>
              <a:spLocks noChangeShapeType="1"/>
            </p:cNvSpPr>
            <p:nvPr/>
          </p:nvSpPr>
          <p:spPr bwMode="auto">
            <a:xfrm>
              <a:off x="1152" y="1440"/>
              <a:ext cx="1344" cy="0"/>
            </a:xfrm>
            <a:prstGeom prst="line">
              <a:avLst/>
            </a:prstGeom>
            <a:noFill/>
            <a:ln w="76200">
              <a:solidFill>
                <a:schemeClr val="folHlink"/>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000"/>
            </a:p>
          </p:txBody>
        </p:sp>
        <p:sp>
          <p:nvSpPr>
            <p:cNvPr id="28" name="Text Box 17"/>
            <p:cNvSpPr txBox="1">
              <a:spLocks noChangeArrowheads="1"/>
            </p:cNvSpPr>
            <p:nvPr/>
          </p:nvSpPr>
          <p:spPr bwMode="auto">
            <a:xfrm>
              <a:off x="2426" y="1253"/>
              <a:ext cx="951"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buFont typeface="Wingdings" charset="0"/>
                <a:buNone/>
              </a:pPr>
              <a:r>
                <a:rPr lang="de-DE" sz="2000" b="1">
                  <a:solidFill>
                    <a:schemeClr val="folHlink"/>
                  </a:solidFill>
                </a:rPr>
                <a:t>Separation</a:t>
              </a:r>
            </a:p>
            <a:p>
              <a:pPr eaLnBrk="1" hangingPunct="1">
                <a:buFont typeface="Wingdings" charset="0"/>
                <a:buNone/>
              </a:pPr>
              <a:r>
                <a:rPr lang="de-DE" sz="2000" b="1">
                  <a:solidFill>
                    <a:schemeClr val="folHlink"/>
                  </a:solidFill>
                </a:rPr>
                <a:t>threshold</a:t>
              </a:r>
            </a:p>
          </p:txBody>
        </p:sp>
      </p:grpSp>
      <p:sp>
        <p:nvSpPr>
          <p:cNvPr id="29" name="Text Box 18"/>
          <p:cNvSpPr txBox="1">
            <a:spLocks noChangeArrowheads="1"/>
          </p:cNvSpPr>
          <p:nvPr/>
        </p:nvSpPr>
        <p:spPr bwMode="auto">
          <a:xfrm>
            <a:off x="1521350" y="4673592"/>
            <a:ext cx="5953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b="1" baseline="30000" dirty="0"/>
              <a:t>A</a:t>
            </a:r>
            <a:r>
              <a:rPr lang="de-DE" b="1" dirty="0"/>
              <a:t>X</a:t>
            </a:r>
          </a:p>
        </p:txBody>
      </p:sp>
      <p:grpSp>
        <p:nvGrpSpPr>
          <p:cNvPr id="30" name="Group 19"/>
          <p:cNvGrpSpPr>
            <a:grpSpLocks/>
          </p:cNvGrpSpPr>
          <p:nvPr/>
        </p:nvGrpSpPr>
        <p:grpSpPr bwMode="auto">
          <a:xfrm>
            <a:off x="6739462" y="4114797"/>
            <a:ext cx="914400" cy="519113"/>
            <a:chOff x="4368" y="3168"/>
            <a:chExt cx="576" cy="327"/>
          </a:xfrm>
        </p:grpSpPr>
        <p:sp>
          <p:nvSpPr>
            <p:cNvPr id="31" name="Line 20"/>
            <p:cNvSpPr>
              <a:spLocks noChangeShapeType="1"/>
            </p:cNvSpPr>
            <p:nvPr/>
          </p:nvSpPr>
          <p:spPr bwMode="auto">
            <a:xfrm>
              <a:off x="4368" y="3168"/>
              <a:ext cx="576"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2" name="Text Box 21"/>
            <p:cNvSpPr txBox="1">
              <a:spLocks noChangeArrowheads="1"/>
            </p:cNvSpPr>
            <p:nvPr/>
          </p:nvSpPr>
          <p:spPr bwMode="auto">
            <a:xfrm>
              <a:off x="4464" y="3168"/>
              <a:ext cx="4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b="1" baseline="30000"/>
                <a:t>A´</a:t>
              </a:r>
              <a:r>
                <a:rPr lang="de-DE" b="1"/>
                <a:t>Y</a:t>
              </a:r>
            </a:p>
          </p:txBody>
        </p:sp>
      </p:grpSp>
      <p:grpSp>
        <p:nvGrpSpPr>
          <p:cNvPr id="33" name="Group 22"/>
          <p:cNvGrpSpPr>
            <a:grpSpLocks/>
          </p:cNvGrpSpPr>
          <p:nvPr/>
        </p:nvGrpSpPr>
        <p:grpSpPr bwMode="auto">
          <a:xfrm>
            <a:off x="2243662" y="1600197"/>
            <a:ext cx="5410200" cy="1066800"/>
            <a:chOff x="1536" y="1584"/>
            <a:chExt cx="3408" cy="672"/>
          </a:xfrm>
        </p:grpSpPr>
        <p:sp>
          <p:nvSpPr>
            <p:cNvPr id="34" name="Line 23"/>
            <p:cNvSpPr>
              <a:spLocks noChangeShapeType="1"/>
            </p:cNvSpPr>
            <p:nvPr/>
          </p:nvSpPr>
          <p:spPr bwMode="auto">
            <a:xfrm>
              <a:off x="1536" y="1584"/>
              <a:ext cx="244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 name="Line 24"/>
            <p:cNvSpPr>
              <a:spLocks noChangeShapeType="1"/>
            </p:cNvSpPr>
            <p:nvPr/>
          </p:nvSpPr>
          <p:spPr bwMode="auto">
            <a:xfrm>
              <a:off x="4368" y="2256"/>
              <a:ext cx="576"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6" name="Line 25"/>
            <p:cNvSpPr>
              <a:spLocks noChangeShapeType="1"/>
            </p:cNvSpPr>
            <p:nvPr/>
          </p:nvSpPr>
          <p:spPr bwMode="auto">
            <a:xfrm>
              <a:off x="3792" y="1584"/>
              <a:ext cx="864" cy="672"/>
            </a:xfrm>
            <a:prstGeom prst="line">
              <a:avLst/>
            </a:prstGeom>
            <a:noFill/>
            <a:ln w="38100">
              <a:solidFill>
                <a:srgbClr val="8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grpSp>
        <p:nvGrpSpPr>
          <p:cNvPr id="37" name="Group 26"/>
          <p:cNvGrpSpPr>
            <a:grpSpLocks/>
          </p:cNvGrpSpPr>
          <p:nvPr/>
        </p:nvGrpSpPr>
        <p:grpSpPr bwMode="auto">
          <a:xfrm>
            <a:off x="7653870" y="4131727"/>
            <a:ext cx="962026" cy="498475"/>
            <a:chOff x="5128" y="3241"/>
            <a:chExt cx="606" cy="314"/>
          </a:xfrm>
        </p:grpSpPr>
        <p:sp>
          <p:nvSpPr>
            <p:cNvPr id="38" name="Line 27"/>
            <p:cNvSpPr>
              <a:spLocks noChangeShapeType="1"/>
            </p:cNvSpPr>
            <p:nvPr/>
          </p:nvSpPr>
          <p:spPr bwMode="auto">
            <a:xfrm>
              <a:off x="5128" y="3241"/>
              <a:ext cx="288" cy="288"/>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400"/>
            </a:p>
          </p:txBody>
        </p:sp>
        <p:sp>
          <p:nvSpPr>
            <p:cNvPr id="39" name="Text Box 28"/>
            <p:cNvSpPr txBox="1">
              <a:spLocks noChangeArrowheads="1"/>
            </p:cNvSpPr>
            <p:nvPr/>
          </p:nvSpPr>
          <p:spPr bwMode="auto">
            <a:xfrm>
              <a:off x="5511" y="3264"/>
              <a:ext cx="22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sz="2400" b="1" dirty="0">
                  <a:solidFill>
                    <a:srgbClr val="FF6600"/>
                  </a:solidFill>
                  <a:sym typeface="Symbol" charset="0"/>
                </a:rPr>
                <a:t></a:t>
              </a:r>
            </a:p>
          </p:txBody>
        </p:sp>
      </p:grpSp>
      <p:sp>
        <p:nvSpPr>
          <p:cNvPr id="40" name="Text Box 29"/>
          <p:cNvSpPr txBox="1">
            <a:spLocks noChangeArrowheads="1"/>
          </p:cNvSpPr>
          <p:nvPr/>
        </p:nvSpPr>
        <p:spPr bwMode="auto">
          <a:xfrm>
            <a:off x="2419352" y="4945066"/>
            <a:ext cx="5059298"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spcBef>
                <a:spcPct val="10000"/>
              </a:spcBef>
              <a:buFont typeface="Wingdings" charset="0"/>
              <a:buNone/>
            </a:pPr>
            <a:r>
              <a:rPr lang="de-DE" sz="2000" b="1">
                <a:solidFill>
                  <a:srgbClr val="FF0000"/>
                </a:solidFill>
              </a:rPr>
              <a:t>Nuclear Resonance Fluorescence (NRF)</a:t>
            </a:r>
          </a:p>
          <a:p>
            <a:pPr eaLnBrk="1" hangingPunct="1">
              <a:spcBef>
                <a:spcPct val="10000"/>
              </a:spcBef>
              <a:buFont typeface="Wingdings" charset="0"/>
              <a:buNone/>
            </a:pPr>
            <a:r>
              <a:rPr lang="de-DE" sz="2000" b="1">
                <a:solidFill>
                  <a:srgbClr val="FF6600"/>
                </a:solidFill>
              </a:rPr>
              <a:t>Photoactivation</a:t>
            </a:r>
          </a:p>
          <a:p>
            <a:pPr eaLnBrk="1" hangingPunct="1">
              <a:spcBef>
                <a:spcPct val="10000"/>
              </a:spcBef>
              <a:buFont typeface="Wingdings" charset="0"/>
              <a:buNone/>
            </a:pPr>
            <a:r>
              <a:rPr lang="de-DE" sz="2000" b="1">
                <a:solidFill>
                  <a:srgbClr val="669900"/>
                </a:solidFill>
              </a:rPr>
              <a:t>Photodesintegration</a:t>
            </a:r>
          </a:p>
          <a:p>
            <a:pPr eaLnBrk="1" hangingPunct="1">
              <a:spcBef>
                <a:spcPct val="10000"/>
              </a:spcBef>
              <a:buFont typeface="Wingdings" charset="0"/>
              <a:buNone/>
            </a:pPr>
            <a:r>
              <a:rPr lang="de-DE" sz="2000" b="1">
                <a:solidFill>
                  <a:schemeClr val="accent2"/>
                </a:solidFill>
              </a:rPr>
              <a:t>Photofission</a:t>
            </a:r>
          </a:p>
        </p:txBody>
      </p:sp>
      <p:grpSp>
        <p:nvGrpSpPr>
          <p:cNvPr id="41" name="Group 30"/>
          <p:cNvGrpSpPr>
            <a:grpSpLocks/>
          </p:cNvGrpSpPr>
          <p:nvPr/>
        </p:nvGrpSpPr>
        <p:grpSpPr bwMode="auto">
          <a:xfrm>
            <a:off x="3820052" y="4055528"/>
            <a:ext cx="709613" cy="498475"/>
            <a:chOff x="2481" y="2592"/>
            <a:chExt cx="447" cy="314"/>
          </a:xfrm>
        </p:grpSpPr>
        <p:sp>
          <p:nvSpPr>
            <p:cNvPr id="42" name="Line 31"/>
            <p:cNvSpPr>
              <a:spLocks noChangeShapeType="1"/>
            </p:cNvSpPr>
            <p:nvPr/>
          </p:nvSpPr>
          <p:spPr bwMode="auto">
            <a:xfrm>
              <a:off x="2640" y="2592"/>
              <a:ext cx="288" cy="288"/>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400"/>
            </a:p>
          </p:txBody>
        </p:sp>
        <p:sp>
          <p:nvSpPr>
            <p:cNvPr id="43" name="Text Box 32"/>
            <p:cNvSpPr txBox="1">
              <a:spLocks noChangeArrowheads="1"/>
            </p:cNvSpPr>
            <p:nvPr/>
          </p:nvSpPr>
          <p:spPr bwMode="auto">
            <a:xfrm>
              <a:off x="2481" y="2615"/>
              <a:ext cx="22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sz="2400" b="1">
                  <a:solidFill>
                    <a:srgbClr val="FF6600"/>
                  </a:solidFill>
                  <a:sym typeface="Symbol" charset="0"/>
                </a:rPr>
                <a:t></a:t>
              </a:r>
            </a:p>
          </p:txBody>
        </p:sp>
      </p:grpSp>
      <p:sp>
        <p:nvSpPr>
          <p:cNvPr id="44" name="Text Box 33"/>
          <p:cNvSpPr txBox="1">
            <a:spLocks noChangeArrowheads="1"/>
          </p:cNvSpPr>
          <p:nvPr/>
        </p:nvSpPr>
        <p:spPr bwMode="auto">
          <a:xfrm>
            <a:off x="836455" y="2492916"/>
            <a:ext cx="15523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sz="2000" b="1" dirty="0">
                <a:solidFill>
                  <a:schemeClr val="accent2"/>
                </a:solidFill>
              </a:rPr>
              <a:t>Absorption</a:t>
            </a:r>
          </a:p>
        </p:txBody>
      </p:sp>
      <p:sp>
        <p:nvSpPr>
          <p:cNvPr id="45" name="Text Box 34"/>
          <p:cNvSpPr txBox="1">
            <a:spLocks noChangeArrowheads="1"/>
          </p:cNvSpPr>
          <p:nvPr/>
        </p:nvSpPr>
        <p:spPr bwMode="auto">
          <a:xfrm>
            <a:off x="4922383" y="5596971"/>
            <a:ext cx="16381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sz="2000" b="1" dirty="0">
                <a:solidFill>
                  <a:srgbClr val="FF6600"/>
                </a:solidFill>
              </a:rPr>
              <a:t>(-</a:t>
            </a:r>
            <a:r>
              <a:rPr lang="de-DE" sz="2000" b="1" dirty="0" err="1">
                <a:solidFill>
                  <a:srgbClr val="FF6600"/>
                </a:solidFill>
              </a:rPr>
              <a:t>activation</a:t>
            </a:r>
            <a:r>
              <a:rPr lang="de-DE" sz="2000" b="1" dirty="0">
                <a:solidFill>
                  <a:srgbClr val="FF6600"/>
                </a:solidFill>
              </a:rPr>
              <a:t>)</a:t>
            </a:r>
          </a:p>
        </p:txBody>
      </p:sp>
      <p:grpSp>
        <p:nvGrpSpPr>
          <p:cNvPr id="46" name="Group 35"/>
          <p:cNvGrpSpPr>
            <a:grpSpLocks/>
          </p:cNvGrpSpPr>
          <p:nvPr/>
        </p:nvGrpSpPr>
        <p:grpSpPr bwMode="auto">
          <a:xfrm>
            <a:off x="3158062" y="2819397"/>
            <a:ext cx="1160463" cy="1219200"/>
            <a:chOff x="2112" y="2352"/>
            <a:chExt cx="731" cy="768"/>
          </a:xfrm>
        </p:grpSpPr>
        <p:sp>
          <p:nvSpPr>
            <p:cNvPr id="47" name="Text Box 36"/>
            <p:cNvSpPr txBox="1">
              <a:spLocks noChangeArrowheads="1"/>
            </p:cNvSpPr>
            <p:nvPr/>
          </p:nvSpPr>
          <p:spPr bwMode="auto">
            <a:xfrm>
              <a:off x="2488" y="2544"/>
              <a:ext cx="35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hangingPunct="1">
                <a:spcBef>
                  <a:spcPct val="50000"/>
                </a:spcBef>
                <a:buFont typeface="Wingdings" charset="0"/>
                <a:buNone/>
              </a:pPr>
              <a:r>
                <a:rPr lang="de-DE" sz="4000" b="1">
                  <a:solidFill>
                    <a:srgbClr val="FF0000"/>
                  </a:solidFill>
                  <a:sym typeface="Symbol" charset="0"/>
                </a:rPr>
                <a:t>´</a:t>
              </a:r>
            </a:p>
          </p:txBody>
        </p:sp>
        <p:sp>
          <p:nvSpPr>
            <p:cNvPr id="48" name="Line 37"/>
            <p:cNvSpPr>
              <a:spLocks noChangeShapeType="1"/>
            </p:cNvSpPr>
            <p:nvPr/>
          </p:nvSpPr>
          <p:spPr bwMode="auto">
            <a:xfrm>
              <a:off x="2112" y="3120"/>
              <a:ext cx="576"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49" name="Line 38"/>
            <p:cNvSpPr>
              <a:spLocks noChangeShapeType="1"/>
            </p:cNvSpPr>
            <p:nvPr/>
          </p:nvSpPr>
          <p:spPr bwMode="auto">
            <a:xfrm>
              <a:off x="2496" y="2352"/>
              <a:ext cx="0" cy="76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sp>
        <p:nvSpPr>
          <p:cNvPr id="50" name="Textfeld 1"/>
          <p:cNvSpPr txBox="1">
            <a:spLocks noChangeArrowheads="1"/>
          </p:cNvSpPr>
          <p:nvPr/>
        </p:nvSpPr>
        <p:spPr bwMode="auto">
          <a:xfrm>
            <a:off x="7123637" y="1947334"/>
            <a:ext cx="1159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r>
              <a:rPr lang="de-DE" sz="2000" b="1" dirty="0">
                <a:solidFill>
                  <a:srgbClr val="800000"/>
                </a:solidFill>
              </a:rPr>
              <a:t>~ 8 </a:t>
            </a:r>
            <a:r>
              <a:rPr lang="de-DE" sz="2000" b="1" dirty="0" err="1">
                <a:solidFill>
                  <a:srgbClr val="800000"/>
                </a:solidFill>
              </a:rPr>
              <a:t>MeV</a:t>
            </a:r>
            <a:endParaRPr lang="de-DE" sz="2000" b="1" dirty="0">
              <a:solidFill>
                <a:srgbClr val="800000"/>
              </a:solidFill>
            </a:endParaRPr>
          </a:p>
        </p:txBody>
      </p:sp>
      <p:sp>
        <p:nvSpPr>
          <p:cNvPr id="5" name="Date Placeholder 4"/>
          <p:cNvSpPr>
            <a:spLocks noGrp="1"/>
          </p:cNvSpPr>
          <p:nvPr>
            <p:ph type="dt" sz="half" idx="10"/>
          </p:nvPr>
        </p:nvSpPr>
        <p:spPr/>
        <p:txBody>
          <a:bodyPr/>
          <a:lstStyle/>
          <a:p>
            <a:r>
              <a:rPr lang="ro-RO" smtClean="0"/>
              <a:t>19.11.2015</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21</a:t>
            </a:fld>
            <a:r>
              <a:rPr lang="fr-FR" dirty="0"/>
              <a:t> </a:t>
            </a:r>
            <a:endParaRPr lang="bg-BG" dirty="0"/>
          </a:p>
        </p:txBody>
      </p:sp>
      <p:sp>
        <p:nvSpPr>
          <p:cNvPr id="3" name="Footer Placeholder 2"/>
          <p:cNvSpPr>
            <a:spLocks noGrp="1"/>
          </p:cNvSpPr>
          <p:nvPr>
            <p:ph type="ftr" sz="quarter" idx="11"/>
          </p:nvPr>
        </p:nvSpPr>
        <p:spPr/>
        <p:txBody>
          <a:bodyPr/>
          <a:lstStyle/>
          <a:p>
            <a:r>
              <a:rPr lang="en-US" smtClean="0"/>
              <a:t>D.L. Balabanski, Osaka</a:t>
            </a:r>
            <a:endParaRPr lang="bg-BG"/>
          </a:p>
        </p:txBody>
      </p:sp>
    </p:spTree>
    <p:extLst>
      <p:ext uri="{BB962C8B-B14F-4D97-AF65-F5344CB8AC3E}">
        <p14:creationId xmlns:p14="http://schemas.microsoft.com/office/powerpoint/2010/main" val="31280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4" grpId="0"/>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12"/>
            <a:ext cx="9158740" cy="1143000"/>
          </a:xfrm>
          <a:solidFill>
            <a:schemeClr val="tx1"/>
          </a:solidFill>
        </p:spPr>
        <p:txBody>
          <a:bodyPr>
            <a:normAutofit fontScale="90000"/>
          </a:bodyPr>
          <a:lstStyle/>
          <a:p>
            <a:r>
              <a:rPr lang="en-US" dirty="0" smtClean="0">
                <a:solidFill>
                  <a:srgbClr val="FFFF00"/>
                </a:solidFill>
              </a:rPr>
              <a:t>	 TDRs on GBS experiments (2013-2015)</a:t>
            </a:r>
            <a:r>
              <a:rPr lang="en-US" dirty="0">
                <a:solidFill>
                  <a:srgbClr val="FFFF00"/>
                </a:solidFill>
              </a:rPr>
              <a:t/>
            </a:r>
            <a:br>
              <a:rPr lang="en-US" dirty="0">
                <a:solidFill>
                  <a:srgbClr val="FFFF00"/>
                </a:solidFill>
              </a:rPr>
            </a:br>
            <a:r>
              <a:rPr lang="en-US" sz="2700" dirty="0" smtClean="0">
                <a:solidFill>
                  <a:srgbClr val="FFFF00"/>
                </a:solidFill>
              </a:rPr>
              <a:t>approved by the ELI-NP ISAC in June 2015</a:t>
            </a:r>
            <a:endParaRPr lang="ro-RO" sz="2700" dirty="0">
              <a:solidFill>
                <a:srgbClr val="FFFF00"/>
              </a:solidFill>
            </a:endParaRPr>
          </a:p>
        </p:txBody>
      </p:sp>
      <p:sp>
        <p:nvSpPr>
          <p:cNvPr id="3" name="Date Placeholder 2"/>
          <p:cNvSpPr>
            <a:spLocks noGrp="1"/>
          </p:cNvSpPr>
          <p:nvPr>
            <p:ph type="dt" sz="half" idx="10"/>
          </p:nvPr>
        </p:nvSpPr>
        <p:spPr/>
        <p:txBody>
          <a:bodyPr/>
          <a:lstStyle/>
          <a:p>
            <a:r>
              <a:rPr lang="ro-RO" smtClean="0"/>
              <a:t>19.11.2015</a:t>
            </a:r>
            <a:endParaRPr lang="bg-BG"/>
          </a:p>
        </p:txBody>
      </p:sp>
      <p:sp>
        <p:nvSpPr>
          <p:cNvPr id="4" name="Footer Placeholder 3"/>
          <p:cNvSpPr>
            <a:spLocks noGrp="1"/>
          </p:cNvSpPr>
          <p:nvPr>
            <p:ph type="ftr" sz="quarter" idx="11"/>
          </p:nvPr>
        </p:nvSpPr>
        <p:spPr/>
        <p:txBody>
          <a:bodyPr/>
          <a:lstStyle/>
          <a:p>
            <a:r>
              <a:rPr lang="en-US" smtClean="0"/>
              <a:t>D.L. Balabanski, Osaka</a:t>
            </a:r>
            <a:endParaRPr lang="bg-BG"/>
          </a:p>
        </p:txBody>
      </p:sp>
      <p:sp>
        <p:nvSpPr>
          <p:cNvPr id="5" name="Slide Number Placeholder 4"/>
          <p:cNvSpPr>
            <a:spLocks noGrp="1"/>
          </p:cNvSpPr>
          <p:nvPr>
            <p:ph type="sldNum" sz="quarter" idx="12"/>
          </p:nvPr>
        </p:nvSpPr>
        <p:spPr/>
        <p:txBody>
          <a:bodyPr/>
          <a:lstStyle/>
          <a:p>
            <a:fld id="{DBDE5A35-3D9C-4CCF-A188-2BFF7DFE7733}" type="slidenum">
              <a:rPr lang="bg-BG" smtClean="0"/>
              <a:t>22</a:t>
            </a:fld>
            <a:endParaRPr lang="bg-BG"/>
          </a:p>
        </p:txBody>
      </p:sp>
      <p:sp>
        <p:nvSpPr>
          <p:cNvPr id="6" name="TextBox 5"/>
          <p:cNvSpPr txBox="1"/>
          <p:nvPr/>
        </p:nvSpPr>
        <p:spPr>
          <a:xfrm>
            <a:off x="323528" y="1484784"/>
            <a:ext cx="8545673" cy="3847207"/>
          </a:xfrm>
          <a:prstGeom prst="rect">
            <a:avLst/>
          </a:prstGeom>
          <a:noFill/>
        </p:spPr>
        <p:txBody>
          <a:bodyPr wrap="none" rtlCol="0">
            <a:spAutoFit/>
          </a:bodyPr>
          <a:lstStyle/>
          <a:p>
            <a:r>
              <a:rPr lang="en-US" sz="2400" b="1" i="1" u="sng" dirty="0" smtClean="0"/>
              <a:t>Beam delivery</a:t>
            </a:r>
          </a:p>
          <a:p>
            <a:r>
              <a:rPr lang="en-US" b="1" dirty="0" smtClean="0"/>
              <a:t>GBS TDR0: Gamma-beam delivery and diagnostics</a:t>
            </a:r>
            <a:r>
              <a:rPr lang="en-US" dirty="0"/>
              <a:t>,</a:t>
            </a:r>
            <a:r>
              <a:rPr lang="en-US" dirty="0" smtClean="0"/>
              <a:t> </a:t>
            </a:r>
            <a:r>
              <a:rPr lang="en-US" dirty="0" smtClean="0">
                <a:solidFill>
                  <a:srgbClr val="FF0000"/>
                </a:solidFill>
              </a:rPr>
              <a:t>H. Weller</a:t>
            </a:r>
            <a:r>
              <a:rPr lang="en-US" dirty="0" smtClean="0"/>
              <a:t>, C.A. Ur</a:t>
            </a:r>
          </a:p>
          <a:p>
            <a:endParaRPr lang="en-US" sz="1000" b="1" dirty="0" smtClean="0"/>
          </a:p>
          <a:p>
            <a:r>
              <a:rPr lang="en-US" sz="2400" b="1" i="1" u="sng" dirty="0" smtClean="0"/>
              <a:t>Basic Science</a:t>
            </a:r>
            <a:endParaRPr lang="en-US" sz="2400" b="1" i="1" u="sng" dirty="0"/>
          </a:p>
          <a:p>
            <a:r>
              <a:rPr lang="en-US" b="1" dirty="0" smtClean="0"/>
              <a:t>GBS TDR1: Nuclear Resonance Fluorescence</a:t>
            </a:r>
            <a:r>
              <a:rPr lang="en-US" dirty="0" smtClean="0"/>
              <a:t>, </a:t>
            </a:r>
            <a:r>
              <a:rPr lang="en-US" dirty="0" smtClean="0">
                <a:solidFill>
                  <a:srgbClr val="FF0000"/>
                </a:solidFill>
              </a:rPr>
              <a:t>A. </a:t>
            </a:r>
            <a:r>
              <a:rPr lang="en-US" dirty="0" err="1" smtClean="0">
                <a:solidFill>
                  <a:srgbClr val="FF0000"/>
                </a:solidFill>
              </a:rPr>
              <a:t>Zilges</a:t>
            </a:r>
            <a:r>
              <a:rPr lang="en-US" dirty="0" smtClean="0"/>
              <a:t>, C.A. Ur </a:t>
            </a:r>
          </a:p>
          <a:p>
            <a:r>
              <a:rPr lang="en-US" b="1" dirty="0" smtClean="0"/>
              <a:t>GBS TDR2: Gamma above the Neutron Threshold</a:t>
            </a:r>
            <a:r>
              <a:rPr lang="en-US" dirty="0" smtClean="0"/>
              <a:t>, </a:t>
            </a:r>
            <a:r>
              <a:rPr lang="en-US" dirty="0" smtClean="0">
                <a:solidFill>
                  <a:srgbClr val="FF0000"/>
                </a:solidFill>
              </a:rPr>
              <a:t>H. Utsunomiya, F. Camera</a:t>
            </a:r>
            <a:r>
              <a:rPr lang="en-US" dirty="0" smtClean="0"/>
              <a:t>, D. </a:t>
            </a:r>
            <a:r>
              <a:rPr lang="en-US" dirty="0" err="1" smtClean="0"/>
              <a:t>Filipescu</a:t>
            </a:r>
            <a:endParaRPr lang="en-US" dirty="0" smtClean="0"/>
          </a:p>
          <a:p>
            <a:r>
              <a:rPr lang="en-US" b="1" dirty="0" smtClean="0"/>
              <a:t>GBS TDR3: </a:t>
            </a:r>
            <a:r>
              <a:rPr lang="en-US" b="1" dirty="0" err="1" smtClean="0"/>
              <a:t>Photofission</a:t>
            </a:r>
            <a:r>
              <a:rPr lang="en-US" b="1" dirty="0" smtClean="0"/>
              <a:t> Experiments</a:t>
            </a:r>
            <a:r>
              <a:rPr lang="en-US" dirty="0" smtClean="0"/>
              <a:t>, </a:t>
            </a:r>
            <a:r>
              <a:rPr lang="en-US" dirty="0" smtClean="0">
                <a:solidFill>
                  <a:srgbClr val="FF0000"/>
                </a:solidFill>
              </a:rPr>
              <a:t>F. Ibrahim, A. </a:t>
            </a:r>
            <a:r>
              <a:rPr lang="en-US" dirty="0" err="1" smtClean="0">
                <a:solidFill>
                  <a:srgbClr val="FF0000"/>
                </a:solidFill>
              </a:rPr>
              <a:t>Krasznahorkay</a:t>
            </a:r>
            <a:r>
              <a:rPr lang="en-US" dirty="0" smtClean="0"/>
              <a:t>, D.L. </a:t>
            </a:r>
            <a:r>
              <a:rPr lang="en-US" dirty="0" err="1" smtClean="0"/>
              <a:t>Balabanski</a:t>
            </a:r>
            <a:endParaRPr lang="en-US" dirty="0" smtClean="0"/>
          </a:p>
          <a:p>
            <a:r>
              <a:rPr lang="en-US" b="1" dirty="0" smtClean="0"/>
              <a:t>GBS TDR4: Charge-Particle Experiments</a:t>
            </a:r>
            <a:r>
              <a:rPr lang="en-US" dirty="0" smtClean="0"/>
              <a:t>, </a:t>
            </a:r>
            <a:r>
              <a:rPr lang="en-US" dirty="0" smtClean="0">
                <a:solidFill>
                  <a:srgbClr val="FF0000"/>
                </a:solidFill>
              </a:rPr>
              <a:t>M. </a:t>
            </a:r>
            <a:r>
              <a:rPr lang="en-US" dirty="0" err="1" smtClean="0">
                <a:solidFill>
                  <a:srgbClr val="FF0000"/>
                </a:solidFill>
              </a:rPr>
              <a:t>Gai</a:t>
            </a:r>
            <a:r>
              <a:rPr lang="en-US" dirty="0" smtClean="0"/>
              <a:t>, O. </a:t>
            </a:r>
            <a:r>
              <a:rPr lang="en-US" dirty="0" err="1" smtClean="0"/>
              <a:t>Tesileanu</a:t>
            </a:r>
            <a:endParaRPr lang="en-US" dirty="0" smtClean="0"/>
          </a:p>
          <a:p>
            <a:endParaRPr lang="en-US" b="1" dirty="0" smtClean="0"/>
          </a:p>
          <a:p>
            <a:r>
              <a:rPr lang="en-US" sz="2400" b="1" i="1" u="sng" dirty="0" smtClean="0"/>
              <a:t>Applications</a:t>
            </a:r>
            <a:endParaRPr lang="en-US" sz="2400" b="1" i="1" u="sng" dirty="0"/>
          </a:p>
          <a:p>
            <a:r>
              <a:rPr lang="en-US" b="1" dirty="0" smtClean="0"/>
              <a:t>GBS TDR5.1: Positron production by Gamma-beams</a:t>
            </a:r>
            <a:r>
              <a:rPr lang="en-US" dirty="0" smtClean="0"/>
              <a:t>, </a:t>
            </a:r>
            <a:r>
              <a:rPr lang="en-US" dirty="0" smtClean="0">
                <a:solidFill>
                  <a:srgbClr val="FF0000"/>
                </a:solidFill>
              </a:rPr>
              <a:t>C. </a:t>
            </a:r>
            <a:r>
              <a:rPr lang="en-US" dirty="0" err="1" smtClean="0">
                <a:solidFill>
                  <a:srgbClr val="FF0000"/>
                </a:solidFill>
              </a:rPr>
              <a:t>Hugenschmidt</a:t>
            </a:r>
            <a:r>
              <a:rPr lang="en-US" dirty="0" smtClean="0"/>
              <a:t>, N. </a:t>
            </a:r>
            <a:r>
              <a:rPr lang="en-US" dirty="0" err="1" smtClean="0"/>
              <a:t>Djourelov</a:t>
            </a:r>
            <a:endParaRPr lang="en-US" dirty="0" smtClean="0"/>
          </a:p>
          <a:p>
            <a:r>
              <a:rPr lang="en-US" b="1" dirty="0" smtClean="0"/>
              <a:t>GBS TDR5.2: Gamma-Beam Industrial applications</a:t>
            </a:r>
            <a:r>
              <a:rPr lang="en-US" dirty="0" smtClean="0"/>
              <a:t>, </a:t>
            </a:r>
            <a:r>
              <a:rPr lang="en-US" dirty="0" smtClean="0">
                <a:solidFill>
                  <a:srgbClr val="FF0000"/>
                </a:solidFill>
              </a:rPr>
              <a:t>H. </a:t>
            </a:r>
            <a:r>
              <a:rPr lang="en-US" dirty="0" err="1" smtClean="0">
                <a:solidFill>
                  <a:srgbClr val="FF0000"/>
                </a:solidFill>
              </a:rPr>
              <a:t>Ohgaki</a:t>
            </a:r>
            <a:r>
              <a:rPr lang="en-US" dirty="0" smtClean="0"/>
              <a:t>, G. </a:t>
            </a:r>
            <a:r>
              <a:rPr lang="en-US" dirty="0" err="1" smtClean="0"/>
              <a:t>Suliman</a:t>
            </a:r>
            <a:endParaRPr lang="en-US" dirty="0" smtClean="0"/>
          </a:p>
          <a:p>
            <a:r>
              <a:rPr lang="en-US" b="1" dirty="0" smtClean="0"/>
              <a:t>GBS TDR5.3: Production of Medical Radioisotopes</a:t>
            </a:r>
            <a:r>
              <a:rPr lang="en-US" dirty="0" smtClean="0"/>
              <a:t>, </a:t>
            </a:r>
            <a:r>
              <a:rPr lang="en-US" dirty="0" smtClean="0">
                <a:solidFill>
                  <a:srgbClr val="FF0000"/>
                </a:solidFill>
              </a:rPr>
              <a:t>D. </a:t>
            </a:r>
            <a:r>
              <a:rPr lang="en-US" dirty="0" err="1" smtClean="0">
                <a:solidFill>
                  <a:srgbClr val="FF0000"/>
                </a:solidFill>
              </a:rPr>
              <a:t>Niculae</a:t>
            </a:r>
            <a:r>
              <a:rPr lang="en-US" dirty="0" smtClean="0"/>
              <a:t>, M. </a:t>
            </a:r>
            <a:r>
              <a:rPr lang="en-US" dirty="0" err="1" smtClean="0"/>
              <a:t>Bobeica</a:t>
            </a:r>
            <a:endParaRPr lang="ro-RO" dirty="0"/>
          </a:p>
        </p:txBody>
      </p:sp>
      <p:pic>
        <p:nvPicPr>
          <p:cNvPr id="7" name="Picture 6" descr="sigla_ELI-N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512" y="-27384"/>
            <a:ext cx="1080000" cy="864096"/>
          </a:xfrm>
          <a:prstGeom prst="rect">
            <a:avLst/>
          </a:prstGeom>
        </p:spPr>
      </p:pic>
      <p:sp>
        <p:nvSpPr>
          <p:cNvPr id="8" name="TextBox 7"/>
          <p:cNvSpPr txBox="1"/>
          <p:nvPr/>
        </p:nvSpPr>
        <p:spPr>
          <a:xfrm>
            <a:off x="4572000" y="5733256"/>
            <a:ext cx="3130216" cy="369332"/>
          </a:xfrm>
          <a:prstGeom prst="rect">
            <a:avLst/>
          </a:prstGeom>
          <a:noFill/>
        </p:spPr>
        <p:txBody>
          <a:bodyPr wrap="none" rtlCol="0">
            <a:spAutoFit/>
          </a:bodyPr>
          <a:lstStyle/>
          <a:p>
            <a:r>
              <a:rPr lang="en-US" b="1" i="1" dirty="0" smtClean="0"/>
              <a:t>Rom. Rep. Phys. (2015) in print</a:t>
            </a:r>
            <a:endParaRPr lang="ro-RO" b="1" i="1" dirty="0"/>
          </a:p>
        </p:txBody>
      </p:sp>
    </p:spTree>
    <p:extLst>
      <p:ext uri="{BB962C8B-B14F-4D97-AF65-F5344CB8AC3E}">
        <p14:creationId xmlns:p14="http://schemas.microsoft.com/office/powerpoint/2010/main" val="1245873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725" y="332656"/>
            <a:ext cx="6213033" cy="394718"/>
          </a:xfrm>
        </p:spPr>
        <p:txBody>
          <a:bodyPr>
            <a:noAutofit/>
          </a:bodyPr>
          <a:lstStyle/>
          <a:p>
            <a:pPr algn="ctr"/>
            <a:r>
              <a:rPr lang="en-US" sz="2400" b="1" i="1" u="sng" dirty="0"/>
              <a:t>RA4: </a:t>
            </a:r>
            <a:r>
              <a:rPr lang="en-US" sz="2400" b="1" i="1" u="sng" dirty="0" smtClean="0"/>
              <a:t>Experiments with Brilliant Gamma Beams </a:t>
            </a:r>
            <a:endParaRPr lang="ro-RO" sz="2400" b="1" i="1" u="sng" dirty="0"/>
          </a:p>
        </p:txBody>
      </p:sp>
      <p:grpSp>
        <p:nvGrpSpPr>
          <p:cNvPr id="204" name="Group 203"/>
          <p:cNvGrpSpPr/>
          <p:nvPr/>
        </p:nvGrpSpPr>
        <p:grpSpPr>
          <a:xfrm>
            <a:off x="293908" y="337457"/>
            <a:ext cx="8820985" cy="5437337"/>
            <a:chOff x="293908" y="239485"/>
            <a:chExt cx="11861407" cy="5526570"/>
          </a:xfrm>
        </p:grpSpPr>
        <p:sp>
          <p:nvSpPr>
            <p:cNvPr id="205" name="TextBox 204"/>
            <p:cNvSpPr txBox="1"/>
            <p:nvPr/>
          </p:nvSpPr>
          <p:spPr>
            <a:xfrm>
              <a:off x="293908" y="239485"/>
              <a:ext cx="2751315" cy="406676"/>
            </a:xfrm>
            <a:prstGeom prst="rect">
              <a:avLst/>
            </a:prstGeom>
            <a:noFill/>
            <a:ln>
              <a:solidFill>
                <a:srgbClr val="0070C0"/>
              </a:solidFill>
            </a:ln>
          </p:spPr>
          <p:txBody>
            <a:bodyPr wrap="none" rtlCol="0">
              <a:spAutoFit/>
            </a:bodyPr>
            <a:lstStyle/>
            <a:p>
              <a:r>
                <a:rPr lang="en-US" sz="2000" dirty="0" smtClean="0"/>
                <a:t>RA4 management</a:t>
              </a:r>
              <a:endParaRPr lang="ro-RO" sz="2000" dirty="0"/>
            </a:p>
          </p:txBody>
        </p:sp>
        <p:sp>
          <p:nvSpPr>
            <p:cNvPr id="206" name="TextBox 205"/>
            <p:cNvSpPr txBox="1"/>
            <p:nvPr/>
          </p:nvSpPr>
          <p:spPr>
            <a:xfrm>
              <a:off x="3017632" y="1469571"/>
              <a:ext cx="1054843" cy="344110"/>
            </a:xfrm>
            <a:prstGeom prst="rect">
              <a:avLst/>
            </a:prstGeom>
            <a:noFill/>
            <a:ln>
              <a:solidFill>
                <a:srgbClr val="0070C0"/>
              </a:solidFill>
            </a:ln>
          </p:spPr>
          <p:txBody>
            <a:bodyPr wrap="square" rtlCol="0">
              <a:spAutoFit/>
            </a:bodyPr>
            <a:lstStyle/>
            <a:p>
              <a:r>
                <a:rPr lang="en-US" sz="1600" dirty="0" smtClean="0"/>
                <a:t>ELIADE</a:t>
              </a:r>
              <a:endParaRPr lang="ro-RO" sz="1600" dirty="0"/>
            </a:p>
          </p:txBody>
        </p:sp>
        <p:sp>
          <p:nvSpPr>
            <p:cNvPr id="207" name="TextBox 206"/>
            <p:cNvSpPr txBox="1"/>
            <p:nvPr/>
          </p:nvSpPr>
          <p:spPr>
            <a:xfrm>
              <a:off x="4093016" y="1469567"/>
              <a:ext cx="1332548" cy="344110"/>
            </a:xfrm>
            <a:prstGeom prst="rect">
              <a:avLst/>
            </a:prstGeom>
            <a:noFill/>
            <a:ln>
              <a:solidFill>
                <a:srgbClr val="0070C0"/>
              </a:solidFill>
            </a:ln>
          </p:spPr>
          <p:txBody>
            <a:bodyPr wrap="none" rtlCol="0">
              <a:spAutoFit/>
            </a:bodyPr>
            <a:lstStyle/>
            <a:p>
              <a:r>
                <a:rPr lang="en-US" sz="1600" dirty="0" smtClean="0"/>
                <a:t>GANT-GN</a:t>
              </a:r>
              <a:endParaRPr lang="ro-RO" sz="1600" dirty="0"/>
            </a:p>
          </p:txBody>
        </p:sp>
        <p:sp>
          <p:nvSpPr>
            <p:cNvPr id="208" name="TextBox 207"/>
            <p:cNvSpPr txBox="1"/>
            <p:nvPr/>
          </p:nvSpPr>
          <p:spPr>
            <a:xfrm>
              <a:off x="5323106" y="1480453"/>
              <a:ext cx="1157949" cy="344110"/>
            </a:xfrm>
            <a:prstGeom prst="rect">
              <a:avLst/>
            </a:prstGeom>
            <a:noFill/>
            <a:ln>
              <a:solidFill>
                <a:srgbClr val="0070C0"/>
              </a:solidFill>
            </a:ln>
          </p:spPr>
          <p:txBody>
            <a:bodyPr wrap="none" rtlCol="0">
              <a:spAutoFit/>
            </a:bodyPr>
            <a:lstStyle/>
            <a:p>
              <a:r>
                <a:rPr lang="en-US" sz="1600" dirty="0" smtClean="0"/>
                <a:t>GANT-N</a:t>
              </a:r>
              <a:endParaRPr lang="ro-RO" sz="1600" dirty="0"/>
            </a:p>
          </p:txBody>
        </p:sp>
        <p:sp>
          <p:nvSpPr>
            <p:cNvPr id="209" name="TextBox 208"/>
            <p:cNvSpPr txBox="1"/>
            <p:nvPr/>
          </p:nvSpPr>
          <p:spPr>
            <a:xfrm>
              <a:off x="6389908" y="1480449"/>
              <a:ext cx="912219" cy="344110"/>
            </a:xfrm>
            <a:prstGeom prst="rect">
              <a:avLst/>
            </a:prstGeom>
            <a:noFill/>
            <a:ln>
              <a:solidFill>
                <a:srgbClr val="0070C0"/>
              </a:solidFill>
            </a:ln>
          </p:spPr>
          <p:txBody>
            <a:bodyPr wrap="none" rtlCol="0">
              <a:spAutoFit/>
            </a:bodyPr>
            <a:lstStyle/>
            <a:p>
              <a:r>
                <a:rPr lang="en-US" sz="1600" dirty="0" smtClean="0"/>
                <a:t>DSBIC</a:t>
              </a:r>
              <a:endParaRPr lang="ro-RO" sz="1600" dirty="0"/>
            </a:p>
          </p:txBody>
        </p:sp>
        <p:sp>
          <p:nvSpPr>
            <p:cNvPr id="210" name="TextBox 209"/>
            <p:cNvSpPr txBox="1"/>
            <p:nvPr/>
          </p:nvSpPr>
          <p:spPr>
            <a:xfrm>
              <a:off x="7238993" y="1480449"/>
              <a:ext cx="1099751" cy="344110"/>
            </a:xfrm>
            <a:prstGeom prst="rect">
              <a:avLst/>
            </a:prstGeom>
            <a:noFill/>
            <a:ln>
              <a:solidFill>
                <a:srgbClr val="0070C0"/>
              </a:solidFill>
            </a:ln>
          </p:spPr>
          <p:txBody>
            <a:bodyPr wrap="none" rtlCol="0">
              <a:spAutoFit/>
            </a:bodyPr>
            <a:lstStyle/>
            <a:p>
              <a:r>
                <a:rPr lang="en-US" sz="1600" dirty="0" smtClean="0"/>
                <a:t>THGEM</a:t>
              </a:r>
              <a:endParaRPr lang="ro-RO" sz="1600" dirty="0"/>
            </a:p>
          </p:txBody>
        </p:sp>
        <p:sp>
          <p:nvSpPr>
            <p:cNvPr id="211" name="TextBox 210"/>
            <p:cNvSpPr txBox="1"/>
            <p:nvPr/>
          </p:nvSpPr>
          <p:spPr>
            <a:xfrm>
              <a:off x="8229593" y="1480449"/>
              <a:ext cx="987662" cy="344110"/>
            </a:xfrm>
            <a:prstGeom prst="rect">
              <a:avLst/>
            </a:prstGeom>
            <a:noFill/>
            <a:ln>
              <a:solidFill>
                <a:srgbClr val="0070C0"/>
              </a:solidFill>
            </a:ln>
          </p:spPr>
          <p:txBody>
            <a:bodyPr wrap="none" rtlCol="0">
              <a:spAutoFit/>
            </a:bodyPr>
            <a:lstStyle/>
            <a:p>
              <a:r>
                <a:rPr lang="en-US" sz="1600" dirty="0" smtClean="0"/>
                <a:t>IGISOL</a:t>
              </a:r>
              <a:endParaRPr lang="ro-RO" sz="1600" dirty="0"/>
            </a:p>
          </p:txBody>
        </p:sp>
        <p:sp>
          <p:nvSpPr>
            <p:cNvPr id="212" name="TextBox 211"/>
            <p:cNvSpPr txBox="1"/>
            <p:nvPr/>
          </p:nvSpPr>
          <p:spPr>
            <a:xfrm>
              <a:off x="9133105" y="1480449"/>
              <a:ext cx="1224856" cy="344110"/>
            </a:xfrm>
            <a:prstGeom prst="rect">
              <a:avLst/>
            </a:prstGeom>
            <a:noFill/>
            <a:ln>
              <a:solidFill>
                <a:srgbClr val="0070C0"/>
              </a:solidFill>
            </a:ln>
          </p:spPr>
          <p:txBody>
            <a:bodyPr wrap="none" rtlCol="0">
              <a:spAutoFit/>
            </a:bodyPr>
            <a:lstStyle/>
            <a:p>
              <a:r>
                <a:rPr lang="en-US" sz="1600" dirty="0" smtClean="0"/>
                <a:t>g-factors</a:t>
              </a:r>
              <a:endParaRPr lang="ro-RO" sz="1600" dirty="0"/>
            </a:p>
          </p:txBody>
        </p:sp>
        <p:sp>
          <p:nvSpPr>
            <p:cNvPr id="213" name="TextBox 212"/>
            <p:cNvSpPr txBox="1"/>
            <p:nvPr/>
          </p:nvSpPr>
          <p:spPr>
            <a:xfrm>
              <a:off x="10221675" y="1480448"/>
              <a:ext cx="892819" cy="344110"/>
            </a:xfrm>
            <a:prstGeom prst="rect">
              <a:avLst/>
            </a:prstGeom>
            <a:noFill/>
            <a:ln>
              <a:solidFill>
                <a:srgbClr val="0070C0"/>
              </a:solidFill>
            </a:ln>
          </p:spPr>
          <p:txBody>
            <a:bodyPr wrap="none" rtlCol="0">
              <a:spAutoFit/>
            </a:bodyPr>
            <a:lstStyle/>
            <a:p>
              <a:r>
                <a:rPr lang="en-US" sz="1600" dirty="0" smtClean="0"/>
                <a:t>e-TPC</a:t>
              </a:r>
              <a:endParaRPr lang="ro-RO" sz="1600" dirty="0"/>
            </a:p>
          </p:txBody>
        </p:sp>
        <p:sp>
          <p:nvSpPr>
            <p:cNvPr id="214" name="TextBox 213"/>
            <p:cNvSpPr txBox="1"/>
            <p:nvPr/>
          </p:nvSpPr>
          <p:spPr>
            <a:xfrm>
              <a:off x="11059875" y="1480449"/>
              <a:ext cx="1095440" cy="344110"/>
            </a:xfrm>
            <a:prstGeom prst="rect">
              <a:avLst/>
            </a:prstGeom>
            <a:noFill/>
            <a:ln>
              <a:solidFill>
                <a:srgbClr val="0070C0"/>
              </a:solidFill>
            </a:ln>
          </p:spPr>
          <p:txBody>
            <a:bodyPr wrap="none" rtlCol="0">
              <a:spAutoFit/>
            </a:bodyPr>
            <a:lstStyle/>
            <a:p>
              <a:r>
                <a:rPr lang="en-US" sz="1600" dirty="0" smtClean="0"/>
                <a:t>Si DSSD</a:t>
              </a:r>
              <a:endParaRPr lang="ro-RO" sz="1600" dirty="0"/>
            </a:p>
          </p:txBody>
        </p:sp>
        <p:sp>
          <p:nvSpPr>
            <p:cNvPr id="215" name="TextBox 214"/>
            <p:cNvSpPr txBox="1"/>
            <p:nvPr/>
          </p:nvSpPr>
          <p:spPr>
            <a:xfrm>
              <a:off x="979713" y="1023257"/>
              <a:ext cx="2247611" cy="406676"/>
            </a:xfrm>
            <a:prstGeom prst="rect">
              <a:avLst/>
            </a:prstGeom>
            <a:noFill/>
            <a:ln>
              <a:solidFill>
                <a:srgbClr val="0070C0"/>
              </a:solidFill>
            </a:ln>
          </p:spPr>
          <p:txBody>
            <a:bodyPr wrap="none" rtlCol="0">
              <a:spAutoFit/>
            </a:bodyPr>
            <a:lstStyle/>
            <a:p>
              <a:r>
                <a:rPr lang="en-US" sz="2000" dirty="0" smtClean="0"/>
                <a:t>Basic research</a:t>
              </a:r>
              <a:endParaRPr lang="ro-RO" sz="2000" dirty="0"/>
            </a:p>
          </p:txBody>
        </p:sp>
        <p:sp>
          <p:nvSpPr>
            <p:cNvPr id="216" name="TextBox 215"/>
            <p:cNvSpPr txBox="1"/>
            <p:nvPr/>
          </p:nvSpPr>
          <p:spPr>
            <a:xfrm>
              <a:off x="979713" y="2962166"/>
              <a:ext cx="1948532" cy="375393"/>
            </a:xfrm>
            <a:prstGeom prst="rect">
              <a:avLst/>
            </a:prstGeom>
            <a:noFill/>
            <a:ln>
              <a:solidFill>
                <a:srgbClr val="0070C0"/>
              </a:solidFill>
            </a:ln>
          </p:spPr>
          <p:txBody>
            <a:bodyPr wrap="square" rtlCol="0">
              <a:spAutoFit/>
            </a:bodyPr>
            <a:lstStyle/>
            <a:p>
              <a:r>
                <a:rPr lang="en-US" dirty="0" smtClean="0"/>
                <a:t>Applications</a:t>
              </a:r>
              <a:endParaRPr lang="ro-RO" dirty="0"/>
            </a:p>
          </p:txBody>
        </p:sp>
        <p:sp>
          <p:nvSpPr>
            <p:cNvPr id="217" name="TextBox 216"/>
            <p:cNvSpPr txBox="1"/>
            <p:nvPr/>
          </p:nvSpPr>
          <p:spPr>
            <a:xfrm>
              <a:off x="1001480" y="4913851"/>
              <a:ext cx="1822541" cy="375393"/>
            </a:xfrm>
            <a:prstGeom prst="rect">
              <a:avLst/>
            </a:prstGeom>
            <a:noFill/>
            <a:ln>
              <a:solidFill>
                <a:srgbClr val="0070C0"/>
              </a:solidFill>
            </a:ln>
          </p:spPr>
          <p:txBody>
            <a:bodyPr wrap="none" rtlCol="0">
              <a:spAutoFit/>
            </a:bodyPr>
            <a:lstStyle/>
            <a:p>
              <a:r>
                <a:rPr lang="en-US" dirty="0" smtClean="0"/>
                <a:t>Laboratories</a:t>
              </a:r>
              <a:endParaRPr lang="ro-RO" dirty="0"/>
            </a:p>
          </p:txBody>
        </p:sp>
        <p:cxnSp>
          <p:nvCxnSpPr>
            <p:cNvPr id="218" name="Straight Connector 217"/>
            <p:cNvCxnSpPr/>
            <p:nvPr/>
          </p:nvCxnSpPr>
          <p:spPr>
            <a:xfrm>
              <a:off x="620487" y="701150"/>
              <a:ext cx="40894" cy="4395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a:endCxn id="215" idx="1"/>
            </p:cNvCxnSpPr>
            <p:nvPr/>
          </p:nvCxnSpPr>
          <p:spPr>
            <a:xfrm>
              <a:off x="620485" y="1226595"/>
              <a:ext cx="3592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a:endCxn id="216" idx="1"/>
            </p:cNvCxnSpPr>
            <p:nvPr/>
          </p:nvCxnSpPr>
          <p:spPr>
            <a:xfrm>
              <a:off x="669910" y="3149863"/>
              <a:ext cx="3098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a:endCxn id="217" idx="1"/>
            </p:cNvCxnSpPr>
            <p:nvPr/>
          </p:nvCxnSpPr>
          <p:spPr>
            <a:xfrm>
              <a:off x="669910" y="5097000"/>
              <a:ext cx="331570" cy="4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a:xfrm>
              <a:off x="1023244" y="3967281"/>
              <a:ext cx="1131480" cy="375393"/>
            </a:xfrm>
            <a:prstGeom prst="rect">
              <a:avLst/>
            </a:prstGeom>
            <a:noFill/>
            <a:ln>
              <a:solidFill>
                <a:srgbClr val="0070C0"/>
              </a:solidFill>
            </a:ln>
          </p:spPr>
          <p:txBody>
            <a:bodyPr wrap="none" rtlCol="0">
              <a:spAutoFit/>
            </a:bodyPr>
            <a:lstStyle/>
            <a:p>
              <a:r>
                <a:rPr lang="en-US" dirty="0" smtClean="0"/>
                <a:t>Theory</a:t>
              </a:r>
              <a:endParaRPr lang="ro-RO" dirty="0"/>
            </a:p>
          </p:txBody>
        </p:sp>
        <p:cxnSp>
          <p:nvCxnSpPr>
            <p:cNvPr id="223" name="Straight Arrow Connector 222"/>
            <p:cNvCxnSpPr>
              <a:endCxn id="222" idx="1"/>
            </p:cNvCxnSpPr>
            <p:nvPr/>
          </p:nvCxnSpPr>
          <p:spPr>
            <a:xfrm>
              <a:off x="661381" y="4152558"/>
              <a:ext cx="361863" cy="2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215" idx="3"/>
            </p:cNvCxnSpPr>
            <p:nvPr/>
          </p:nvCxnSpPr>
          <p:spPr>
            <a:xfrm>
              <a:off x="3227323" y="1226595"/>
              <a:ext cx="8380271" cy="212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a:endCxn id="206" idx="0"/>
            </p:cNvCxnSpPr>
            <p:nvPr/>
          </p:nvCxnSpPr>
          <p:spPr>
            <a:xfrm>
              <a:off x="3543142" y="1226595"/>
              <a:ext cx="1912" cy="242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endCxn id="207" idx="0"/>
            </p:cNvCxnSpPr>
            <p:nvPr/>
          </p:nvCxnSpPr>
          <p:spPr>
            <a:xfrm>
              <a:off x="4754832" y="1251543"/>
              <a:ext cx="4459" cy="218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a:endCxn id="208" idx="0"/>
            </p:cNvCxnSpPr>
            <p:nvPr/>
          </p:nvCxnSpPr>
          <p:spPr>
            <a:xfrm>
              <a:off x="5899943" y="1241661"/>
              <a:ext cx="2138" cy="238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a:endCxn id="209" idx="0"/>
            </p:cNvCxnSpPr>
            <p:nvPr/>
          </p:nvCxnSpPr>
          <p:spPr>
            <a:xfrm>
              <a:off x="6844807" y="1234472"/>
              <a:ext cx="1212" cy="245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endCxn id="210" idx="0"/>
            </p:cNvCxnSpPr>
            <p:nvPr/>
          </p:nvCxnSpPr>
          <p:spPr>
            <a:xfrm>
              <a:off x="7778228" y="1267364"/>
              <a:ext cx="10642" cy="213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a:endCxn id="211" idx="0"/>
            </p:cNvCxnSpPr>
            <p:nvPr/>
          </p:nvCxnSpPr>
          <p:spPr>
            <a:xfrm>
              <a:off x="8721079" y="1251543"/>
              <a:ext cx="2345" cy="228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a:endCxn id="212" idx="0"/>
            </p:cNvCxnSpPr>
            <p:nvPr/>
          </p:nvCxnSpPr>
          <p:spPr>
            <a:xfrm>
              <a:off x="9727844" y="1267364"/>
              <a:ext cx="17689" cy="213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a:endCxn id="213" idx="0"/>
            </p:cNvCxnSpPr>
            <p:nvPr/>
          </p:nvCxnSpPr>
          <p:spPr>
            <a:xfrm>
              <a:off x="10666932" y="1251543"/>
              <a:ext cx="1152" cy="228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a:endCxn id="214" idx="0"/>
            </p:cNvCxnSpPr>
            <p:nvPr/>
          </p:nvCxnSpPr>
          <p:spPr>
            <a:xfrm>
              <a:off x="11607594" y="1234472"/>
              <a:ext cx="1" cy="245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4" name="TextBox 233"/>
            <p:cNvSpPr txBox="1"/>
            <p:nvPr/>
          </p:nvSpPr>
          <p:spPr>
            <a:xfrm>
              <a:off x="2948739" y="3346521"/>
              <a:ext cx="2703547" cy="344110"/>
            </a:xfrm>
            <a:prstGeom prst="rect">
              <a:avLst/>
            </a:prstGeom>
            <a:noFill/>
            <a:ln>
              <a:solidFill>
                <a:srgbClr val="0070C0"/>
              </a:solidFill>
            </a:ln>
          </p:spPr>
          <p:txBody>
            <a:bodyPr wrap="none" rtlCol="0">
              <a:spAutoFit/>
            </a:bodyPr>
            <a:lstStyle/>
            <a:p>
              <a:r>
                <a:rPr lang="en-US" sz="1600" dirty="0"/>
                <a:t>m</a:t>
              </a:r>
              <a:r>
                <a:rPr lang="en-US" sz="1600" dirty="0" smtClean="0"/>
                <a:t>edical radioisotopes</a:t>
              </a:r>
              <a:endParaRPr lang="ro-RO" sz="1600" dirty="0"/>
            </a:p>
          </p:txBody>
        </p:sp>
        <p:sp>
          <p:nvSpPr>
            <p:cNvPr id="235" name="TextBox 234"/>
            <p:cNvSpPr txBox="1"/>
            <p:nvPr/>
          </p:nvSpPr>
          <p:spPr>
            <a:xfrm>
              <a:off x="5720372" y="3346517"/>
              <a:ext cx="2110089" cy="344110"/>
            </a:xfrm>
            <a:prstGeom prst="rect">
              <a:avLst/>
            </a:prstGeom>
            <a:noFill/>
            <a:ln>
              <a:solidFill>
                <a:srgbClr val="0070C0"/>
              </a:solidFill>
            </a:ln>
          </p:spPr>
          <p:txBody>
            <a:bodyPr wrap="none" rtlCol="0">
              <a:spAutoFit/>
            </a:bodyPr>
            <a:lstStyle/>
            <a:p>
              <a:r>
                <a:rPr lang="en-US" sz="1600" dirty="0" smtClean="0"/>
                <a:t>NRF applications</a:t>
              </a:r>
              <a:endParaRPr lang="ro-RO" sz="1600" dirty="0"/>
            </a:p>
          </p:txBody>
        </p:sp>
        <p:sp>
          <p:nvSpPr>
            <p:cNvPr id="236" name="TextBox 235"/>
            <p:cNvSpPr txBox="1"/>
            <p:nvPr/>
          </p:nvSpPr>
          <p:spPr>
            <a:xfrm>
              <a:off x="7917576" y="3341913"/>
              <a:ext cx="1293576" cy="344110"/>
            </a:xfrm>
            <a:prstGeom prst="rect">
              <a:avLst/>
            </a:prstGeom>
            <a:noFill/>
            <a:ln>
              <a:solidFill>
                <a:srgbClr val="0070C0"/>
              </a:solidFill>
            </a:ln>
          </p:spPr>
          <p:txBody>
            <a:bodyPr wrap="none" rtlCol="0">
              <a:spAutoFit/>
            </a:bodyPr>
            <a:lstStyle/>
            <a:p>
              <a:r>
                <a:rPr lang="en-US" sz="1600" dirty="0" smtClean="0"/>
                <a:t>positrons</a:t>
              </a:r>
              <a:endParaRPr lang="ro-RO" sz="1600" dirty="0"/>
            </a:p>
          </p:txBody>
        </p:sp>
        <p:cxnSp>
          <p:nvCxnSpPr>
            <p:cNvPr id="237" name="Straight Connector 236"/>
            <p:cNvCxnSpPr>
              <a:stCxn id="216" idx="3"/>
            </p:cNvCxnSpPr>
            <p:nvPr/>
          </p:nvCxnSpPr>
          <p:spPr>
            <a:xfrm flipV="1">
              <a:off x="2928245" y="3120603"/>
              <a:ext cx="5645296" cy="29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a:off x="4360546" y="3143945"/>
              <a:ext cx="4608" cy="217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a:endCxn id="235" idx="0"/>
            </p:cNvCxnSpPr>
            <p:nvPr/>
          </p:nvCxnSpPr>
          <p:spPr>
            <a:xfrm>
              <a:off x="6775416" y="3149863"/>
              <a:ext cx="0" cy="196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flipH="1">
              <a:off x="8564097" y="3120603"/>
              <a:ext cx="266" cy="221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a:stCxn id="217" idx="3"/>
              <a:endCxn id="242" idx="1"/>
            </p:cNvCxnSpPr>
            <p:nvPr/>
          </p:nvCxnSpPr>
          <p:spPr>
            <a:xfrm flipV="1">
              <a:off x="2824021" y="5097000"/>
              <a:ext cx="441693" cy="4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3265714" y="4909304"/>
              <a:ext cx="4714740" cy="375393"/>
            </a:xfrm>
            <a:prstGeom prst="rect">
              <a:avLst/>
            </a:prstGeom>
            <a:noFill/>
            <a:ln>
              <a:solidFill>
                <a:srgbClr val="0070C0"/>
              </a:solidFill>
            </a:ln>
          </p:spPr>
          <p:txBody>
            <a:bodyPr wrap="none" rtlCol="0">
              <a:spAutoFit/>
            </a:bodyPr>
            <a:lstStyle/>
            <a:p>
              <a:r>
                <a:rPr lang="el-GR" dirty="0" smtClean="0"/>
                <a:t>γ</a:t>
              </a:r>
              <a:r>
                <a:rPr lang="en-US" dirty="0" smtClean="0"/>
                <a:t>-spectroscopy/detector laboratory</a:t>
              </a:r>
              <a:endParaRPr lang="ro-RO" dirty="0"/>
            </a:p>
          </p:txBody>
        </p:sp>
        <p:sp>
          <p:nvSpPr>
            <p:cNvPr id="243" name="Flowchart: Multidocument 242"/>
            <p:cNvSpPr/>
            <p:nvPr/>
          </p:nvSpPr>
          <p:spPr>
            <a:xfrm>
              <a:off x="3067843" y="2054385"/>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44" name="Flowchart: Multidocument 243"/>
            <p:cNvSpPr/>
            <p:nvPr/>
          </p:nvSpPr>
          <p:spPr>
            <a:xfrm>
              <a:off x="4271048" y="2054381"/>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45" name="Flowchart: Multidocument 244"/>
            <p:cNvSpPr/>
            <p:nvPr/>
          </p:nvSpPr>
          <p:spPr>
            <a:xfrm>
              <a:off x="5425576" y="2054380"/>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46" name="Flowchart: Multidocument 245"/>
            <p:cNvSpPr/>
            <p:nvPr/>
          </p:nvSpPr>
          <p:spPr>
            <a:xfrm>
              <a:off x="6363024" y="2054377"/>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47" name="Flowchart: Multidocument 246"/>
            <p:cNvSpPr/>
            <p:nvPr/>
          </p:nvSpPr>
          <p:spPr>
            <a:xfrm>
              <a:off x="7315997" y="2054377"/>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48" name="Flowchart: Multidocument 247"/>
            <p:cNvSpPr/>
            <p:nvPr/>
          </p:nvSpPr>
          <p:spPr>
            <a:xfrm>
              <a:off x="8238679" y="2054382"/>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49" name="Flowchart: Multidocument 248"/>
            <p:cNvSpPr/>
            <p:nvPr/>
          </p:nvSpPr>
          <p:spPr>
            <a:xfrm>
              <a:off x="9262798" y="2054381"/>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0" name="Flowchart: Multidocument 249"/>
            <p:cNvSpPr/>
            <p:nvPr/>
          </p:nvSpPr>
          <p:spPr>
            <a:xfrm>
              <a:off x="10200336" y="2054381"/>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1" name="Flowchart: Multidocument 250"/>
            <p:cNvSpPr/>
            <p:nvPr/>
          </p:nvSpPr>
          <p:spPr>
            <a:xfrm>
              <a:off x="11133265" y="2054381"/>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2" name="Flowchart: Multidocument 251"/>
            <p:cNvSpPr/>
            <p:nvPr/>
          </p:nvSpPr>
          <p:spPr>
            <a:xfrm>
              <a:off x="3963401" y="3926728"/>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3" name="Flowchart: Multidocument 252"/>
            <p:cNvSpPr/>
            <p:nvPr/>
          </p:nvSpPr>
          <p:spPr>
            <a:xfrm>
              <a:off x="6302124" y="3948498"/>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4" name="Flowchart: Multidocument 253"/>
            <p:cNvSpPr/>
            <p:nvPr/>
          </p:nvSpPr>
          <p:spPr>
            <a:xfrm>
              <a:off x="8090619" y="3959385"/>
              <a:ext cx="840296" cy="68095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255" name="Straight Arrow Connector 254"/>
            <p:cNvCxnSpPr>
              <a:stCxn id="206" idx="2"/>
              <a:endCxn id="243" idx="0"/>
            </p:cNvCxnSpPr>
            <p:nvPr/>
          </p:nvCxnSpPr>
          <p:spPr>
            <a:xfrm>
              <a:off x="3545054" y="1813681"/>
              <a:ext cx="746" cy="240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a:stCxn id="207" idx="2"/>
              <a:endCxn id="244" idx="0"/>
            </p:cNvCxnSpPr>
            <p:nvPr/>
          </p:nvCxnSpPr>
          <p:spPr>
            <a:xfrm flipH="1">
              <a:off x="4749005" y="1813677"/>
              <a:ext cx="10285" cy="240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a:stCxn id="208" idx="2"/>
              <a:endCxn id="245" idx="0"/>
            </p:cNvCxnSpPr>
            <p:nvPr/>
          </p:nvCxnSpPr>
          <p:spPr>
            <a:xfrm>
              <a:off x="5902081" y="1824563"/>
              <a:ext cx="1452" cy="229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a:stCxn id="209" idx="2"/>
              <a:endCxn id="246" idx="0"/>
            </p:cNvCxnSpPr>
            <p:nvPr/>
          </p:nvCxnSpPr>
          <p:spPr>
            <a:xfrm flipH="1">
              <a:off x="6840981" y="1824559"/>
              <a:ext cx="5037" cy="229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a:stCxn id="210" idx="2"/>
              <a:endCxn id="247" idx="0"/>
            </p:cNvCxnSpPr>
            <p:nvPr/>
          </p:nvCxnSpPr>
          <p:spPr>
            <a:xfrm>
              <a:off x="7788870" y="1824559"/>
              <a:ext cx="5084" cy="229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a:stCxn id="211" idx="2"/>
              <a:endCxn id="248" idx="0"/>
            </p:cNvCxnSpPr>
            <p:nvPr/>
          </p:nvCxnSpPr>
          <p:spPr>
            <a:xfrm flipH="1">
              <a:off x="8716636" y="1824559"/>
              <a:ext cx="6788" cy="229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a:stCxn id="212" idx="2"/>
              <a:endCxn id="249" idx="0"/>
            </p:cNvCxnSpPr>
            <p:nvPr/>
          </p:nvCxnSpPr>
          <p:spPr>
            <a:xfrm flipH="1">
              <a:off x="9740755" y="1824559"/>
              <a:ext cx="4778" cy="229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a:stCxn id="213" idx="2"/>
              <a:endCxn id="250" idx="0"/>
            </p:cNvCxnSpPr>
            <p:nvPr/>
          </p:nvCxnSpPr>
          <p:spPr>
            <a:xfrm>
              <a:off x="10668085" y="1824558"/>
              <a:ext cx="10209" cy="229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a:stCxn id="214" idx="2"/>
              <a:endCxn id="251" idx="0"/>
            </p:cNvCxnSpPr>
            <p:nvPr/>
          </p:nvCxnSpPr>
          <p:spPr>
            <a:xfrm>
              <a:off x="11607596" y="1824559"/>
              <a:ext cx="3627" cy="229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flipH="1">
              <a:off x="4395895" y="3675141"/>
              <a:ext cx="4608" cy="25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a:stCxn id="235" idx="2"/>
              <a:endCxn id="253" idx="0"/>
            </p:cNvCxnSpPr>
            <p:nvPr/>
          </p:nvCxnSpPr>
          <p:spPr>
            <a:xfrm>
              <a:off x="6775416" y="3690627"/>
              <a:ext cx="4665" cy="257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a:stCxn id="236" idx="2"/>
              <a:endCxn id="254" idx="0"/>
            </p:cNvCxnSpPr>
            <p:nvPr/>
          </p:nvCxnSpPr>
          <p:spPr>
            <a:xfrm>
              <a:off x="8564364" y="3686023"/>
              <a:ext cx="4212" cy="273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9" name="TextBox 278"/>
            <p:cNvSpPr txBox="1"/>
            <p:nvPr/>
          </p:nvSpPr>
          <p:spPr>
            <a:xfrm>
              <a:off x="3276596" y="5390662"/>
              <a:ext cx="2877456" cy="375393"/>
            </a:xfrm>
            <a:prstGeom prst="rect">
              <a:avLst/>
            </a:prstGeom>
            <a:noFill/>
            <a:ln>
              <a:solidFill>
                <a:srgbClr val="0070C0"/>
              </a:solidFill>
            </a:ln>
          </p:spPr>
          <p:txBody>
            <a:bodyPr wrap="none" rtlCol="0">
              <a:spAutoFit/>
            </a:bodyPr>
            <a:lstStyle/>
            <a:p>
              <a:r>
                <a:rPr lang="en-US" dirty="0"/>
                <a:t>e</a:t>
              </a:r>
              <a:r>
                <a:rPr lang="en-US" dirty="0" smtClean="0"/>
                <a:t>lectronic </a:t>
              </a:r>
              <a:r>
                <a:rPr lang="en-US" dirty="0" smtClean="0"/>
                <a:t>laboratory</a:t>
              </a:r>
              <a:endParaRPr lang="ro-RO" dirty="0">
                <a:solidFill>
                  <a:srgbClr val="FF0000"/>
                </a:solidFill>
              </a:endParaRPr>
            </a:p>
          </p:txBody>
        </p:sp>
        <p:cxnSp>
          <p:nvCxnSpPr>
            <p:cNvPr id="280" name="Straight Connector 279"/>
            <p:cNvCxnSpPr/>
            <p:nvPr/>
          </p:nvCxnSpPr>
          <p:spPr>
            <a:xfrm flipH="1">
              <a:off x="1872343" y="5305278"/>
              <a:ext cx="1652" cy="311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flipV="1">
              <a:off x="1872343" y="5600218"/>
              <a:ext cx="1404253" cy="7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1259632" y="1896654"/>
            <a:ext cx="1648978" cy="369332"/>
          </a:xfrm>
          <a:prstGeom prst="rect">
            <a:avLst/>
          </a:prstGeom>
          <a:solidFill>
            <a:schemeClr val="tx1"/>
          </a:solidFill>
          <a:ln>
            <a:solidFill>
              <a:srgbClr val="FFFF00"/>
            </a:solidFill>
          </a:ln>
        </p:spPr>
        <p:txBody>
          <a:bodyPr wrap="none" rtlCol="0">
            <a:spAutoFit/>
          </a:bodyPr>
          <a:lstStyle/>
          <a:p>
            <a:r>
              <a:rPr lang="en-US" b="1" dirty="0" smtClean="0">
                <a:solidFill>
                  <a:srgbClr val="FFFF00"/>
                </a:solidFill>
              </a:rPr>
              <a:t>Ge Clover array</a:t>
            </a:r>
            <a:endParaRPr lang="ro-RO" b="1" dirty="0">
              <a:solidFill>
                <a:srgbClr val="FFFF00"/>
              </a:solidFill>
            </a:endParaRPr>
          </a:p>
        </p:txBody>
      </p:sp>
      <p:sp>
        <p:nvSpPr>
          <p:cNvPr id="288" name="TextBox 287"/>
          <p:cNvSpPr txBox="1"/>
          <p:nvPr/>
        </p:nvSpPr>
        <p:spPr>
          <a:xfrm>
            <a:off x="2483768" y="2276872"/>
            <a:ext cx="1635384" cy="646331"/>
          </a:xfrm>
          <a:prstGeom prst="rect">
            <a:avLst/>
          </a:prstGeom>
          <a:solidFill>
            <a:schemeClr val="tx1"/>
          </a:solidFill>
          <a:ln>
            <a:solidFill>
              <a:srgbClr val="FFFF00"/>
            </a:solidFill>
          </a:ln>
        </p:spPr>
        <p:txBody>
          <a:bodyPr wrap="none" rtlCol="0">
            <a:spAutoFit/>
          </a:bodyPr>
          <a:lstStyle/>
          <a:p>
            <a:r>
              <a:rPr lang="en-US" b="1" dirty="0" smtClean="0">
                <a:solidFill>
                  <a:srgbClr val="FFFF00"/>
                </a:solidFill>
              </a:rPr>
              <a:t>LaBr</a:t>
            </a:r>
            <a:r>
              <a:rPr lang="en-US" b="1" baseline="-25000" dirty="0" smtClean="0">
                <a:solidFill>
                  <a:srgbClr val="FFFF00"/>
                </a:solidFill>
              </a:rPr>
              <a:t>3</a:t>
            </a:r>
            <a:r>
              <a:rPr lang="en-US" b="1" dirty="0" smtClean="0">
                <a:solidFill>
                  <a:srgbClr val="FFFF00"/>
                </a:solidFill>
              </a:rPr>
              <a:t> and </a:t>
            </a:r>
            <a:r>
              <a:rPr lang="en-US" b="1" dirty="0" err="1" smtClean="0">
                <a:solidFill>
                  <a:srgbClr val="FFFF00"/>
                </a:solidFill>
              </a:rPr>
              <a:t>LqSci</a:t>
            </a:r>
            <a:endParaRPr lang="en-US" b="1" dirty="0" smtClean="0">
              <a:solidFill>
                <a:srgbClr val="FFFF00"/>
              </a:solidFill>
            </a:endParaRPr>
          </a:p>
          <a:p>
            <a:pPr algn="ctr"/>
            <a:r>
              <a:rPr lang="en-US" b="1" dirty="0" smtClean="0">
                <a:solidFill>
                  <a:srgbClr val="FFFF00"/>
                </a:solidFill>
              </a:rPr>
              <a:t>array</a:t>
            </a:r>
            <a:endParaRPr lang="ro-RO" b="1" dirty="0">
              <a:solidFill>
                <a:srgbClr val="FFFF00"/>
              </a:solidFill>
            </a:endParaRPr>
          </a:p>
        </p:txBody>
      </p:sp>
      <p:sp>
        <p:nvSpPr>
          <p:cNvPr id="289" name="TextBox 288"/>
          <p:cNvSpPr txBox="1"/>
          <p:nvPr/>
        </p:nvSpPr>
        <p:spPr>
          <a:xfrm>
            <a:off x="2915816" y="1895060"/>
            <a:ext cx="1690591" cy="369332"/>
          </a:xfrm>
          <a:prstGeom prst="rect">
            <a:avLst/>
          </a:prstGeom>
          <a:solidFill>
            <a:schemeClr val="tx1"/>
          </a:solidFill>
          <a:ln>
            <a:solidFill>
              <a:srgbClr val="FFFF00"/>
            </a:solidFill>
          </a:ln>
        </p:spPr>
        <p:txBody>
          <a:bodyPr wrap="none" rtlCol="0">
            <a:spAutoFit/>
          </a:bodyPr>
          <a:lstStyle/>
          <a:p>
            <a:r>
              <a:rPr lang="en-US" b="1" dirty="0" smtClean="0">
                <a:solidFill>
                  <a:srgbClr val="FFFF00"/>
                </a:solidFill>
              </a:rPr>
              <a:t>30 </a:t>
            </a:r>
            <a:r>
              <a:rPr lang="en-US" b="1" baseline="30000" dirty="0" smtClean="0">
                <a:solidFill>
                  <a:srgbClr val="FFFF00"/>
                </a:solidFill>
              </a:rPr>
              <a:t>3</a:t>
            </a:r>
            <a:r>
              <a:rPr lang="en-US" b="1" dirty="0" smtClean="0">
                <a:solidFill>
                  <a:srgbClr val="FFFF00"/>
                </a:solidFill>
              </a:rPr>
              <a:t>He counters</a:t>
            </a:r>
            <a:endParaRPr lang="ro-RO" b="1" dirty="0">
              <a:solidFill>
                <a:srgbClr val="FFFF00"/>
              </a:solidFill>
            </a:endParaRPr>
          </a:p>
        </p:txBody>
      </p:sp>
      <p:sp>
        <p:nvSpPr>
          <p:cNvPr id="290" name="TextBox 289"/>
          <p:cNvSpPr txBox="1"/>
          <p:nvPr/>
        </p:nvSpPr>
        <p:spPr>
          <a:xfrm>
            <a:off x="4129066" y="2276872"/>
            <a:ext cx="1374159" cy="646331"/>
          </a:xfrm>
          <a:prstGeom prst="rect">
            <a:avLst/>
          </a:prstGeom>
          <a:solidFill>
            <a:schemeClr val="tx1"/>
          </a:solidFill>
          <a:ln>
            <a:solidFill>
              <a:srgbClr val="FFFF00"/>
            </a:solidFill>
          </a:ln>
        </p:spPr>
        <p:txBody>
          <a:bodyPr wrap="none" rtlCol="0">
            <a:spAutoFit/>
          </a:bodyPr>
          <a:lstStyle/>
          <a:p>
            <a:r>
              <a:rPr lang="en-US" b="1" dirty="0" smtClean="0">
                <a:solidFill>
                  <a:srgbClr val="FFFF00"/>
                </a:solidFill>
              </a:rPr>
              <a:t>Bragg IC and</a:t>
            </a:r>
          </a:p>
          <a:p>
            <a:r>
              <a:rPr lang="en-US" b="1" dirty="0" smtClean="0">
                <a:solidFill>
                  <a:srgbClr val="FFFF00"/>
                </a:solidFill>
              </a:rPr>
              <a:t>DSSD array</a:t>
            </a:r>
            <a:endParaRPr lang="ro-RO" b="1" dirty="0">
              <a:solidFill>
                <a:srgbClr val="FFFF00"/>
              </a:solidFill>
            </a:endParaRPr>
          </a:p>
        </p:txBody>
      </p:sp>
      <p:sp>
        <p:nvSpPr>
          <p:cNvPr id="291" name="TextBox 290"/>
          <p:cNvSpPr txBox="1"/>
          <p:nvPr/>
        </p:nvSpPr>
        <p:spPr>
          <a:xfrm>
            <a:off x="5344871" y="6096000"/>
            <a:ext cx="3547446" cy="369332"/>
          </a:xfrm>
          <a:prstGeom prst="rect">
            <a:avLst/>
          </a:prstGeom>
          <a:noFill/>
          <a:ln>
            <a:solidFill>
              <a:srgbClr val="FF0000"/>
            </a:solidFill>
          </a:ln>
        </p:spPr>
        <p:txBody>
          <a:bodyPr wrap="none" rtlCol="0">
            <a:spAutoFit/>
          </a:bodyPr>
          <a:lstStyle/>
          <a:p>
            <a:r>
              <a:rPr lang="en-US" b="1" dirty="0">
                <a:solidFill>
                  <a:srgbClr val="FF0000"/>
                </a:solidFill>
                <a:effectLst>
                  <a:outerShdw blurRad="38100" dist="38100" dir="2700000" algn="tl">
                    <a:srgbClr val="000000">
                      <a:alpha val="43137"/>
                    </a:srgbClr>
                  </a:outerShdw>
                </a:effectLst>
              </a:rPr>
              <a:t>t</a:t>
            </a:r>
            <a:r>
              <a:rPr lang="en-US" b="1" dirty="0" smtClean="0">
                <a:solidFill>
                  <a:srgbClr val="FF0000"/>
                </a:solidFill>
                <a:effectLst>
                  <a:outerShdw blurRad="38100" dist="38100" dir="2700000" algn="tl">
                    <a:srgbClr val="000000">
                      <a:alpha val="43137"/>
                    </a:srgbClr>
                  </a:outerShdw>
                </a:effectLst>
              </a:rPr>
              <a:t>otal of ~60 WP have been defined </a:t>
            </a:r>
            <a:endParaRPr lang="ro-RO" b="1" dirty="0">
              <a:solidFill>
                <a:srgbClr val="FF0000"/>
              </a:solidFill>
              <a:effectLst>
                <a:outerShdw blurRad="38100" dist="38100" dir="2700000" algn="tl">
                  <a:srgbClr val="000000">
                    <a:alpha val="43137"/>
                  </a:srgbClr>
                </a:outerShdw>
              </a:effectLst>
            </a:endParaRPr>
          </a:p>
        </p:txBody>
      </p:sp>
      <p:sp>
        <p:nvSpPr>
          <p:cNvPr id="293" name="TextBox 292"/>
          <p:cNvSpPr txBox="1"/>
          <p:nvPr/>
        </p:nvSpPr>
        <p:spPr>
          <a:xfrm>
            <a:off x="4572000" y="1895060"/>
            <a:ext cx="1752788" cy="369332"/>
          </a:xfrm>
          <a:prstGeom prst="rect">
            <a:avLst/>
          </a:prstGeom>
          <a:solidFill>
            <a:schemeClr val="tx1"/>
          </a:solidFill>
          <a:ln>
            <a:solidFill>
              <a:srgbClr val="FFFF00"/>
            </a:solidFill>
          </a:ln>
        </p:spPr>
        <p:txBody>
          <a:bodyPr wrap="none" rtlCol="0">
            <a:spAutoFit/>
          </a:bodyPr>
          <a:lstStyle/>
          <a:p>
            <a:r>
              <a:rPr lang="en-US" b="1" dirty="0" smtClean="0">
                <a:solidFill>
                  <a:srgbClr val="FFFF00"/>
                </a:solidFill>
              </a:rPr>
              <a:t>THGEM 4</a:t>
            </a:r>
            <a:r>
              <a:rPr lang="el-GR" b="1" dirty="0" smtClean="0">
                <a:solidFill>
                  <a:srgbClr val="FFFF00"/>
                </a:solidFill>
              </a:rPr>
              <a:t>π</a:t>
            </a:r>
            <a:r>
              <a:rPr lang="en-US" b="1" dirty="0" smtClean="0">
                <a:solidFill>
                  <a:srgbClr val="FFFF00"/>
                </a:solidFill>
              </a:rPr>
              <a:t> array</a:t>
            </a:r>
            <a:endParaRPr lang="ro-RO" b="1" dirty="0">
              <a:solidFill>
                <a:srgbClr val="FFFF00"/>
              </a:solidFill>
            </a:endParaRPr>
          </a:p>
        </p:txBody>
      </p:sp>
      <p:sp>
        <p:nvSpPr>
          <p:cNvPr id="294" name="TextBox 293"/>
          <p:cNvSpPr txBox="1"/>
          <p:nvPr/>
        </p:nvSpPr>
        <p:spPr>
          <a:xfrm>
            <a:off x="5453949" y="2265986"/>
            <a:ext cx="2150315" cy="646331"/>
          </a:xfrm>
          <a:prstGeom prst="rect">
            <a:avLst/>
          </a:prstGeom>
          <a:solidFill>
            <a:schemeClr val="tx1"/>
          </a:solidFill>
          <a:ln>
            <a:solidFill>
              <a:srgbClr val="FFFF00"/>
            </a:solidFill>
          </a:ln>
        </p:spPr>
        <p:txBody>
          <a:bodyPr wrap="square" rtlCol="0">
            <a:spAutoFit/>
          </a:bodyPr>
          <a:lstStyle/>
          <a:p>
            <a:r>
              <a:rPr lang="en-US" b="1" dirty="0" smtClean="0">
                <a:solidFill>
                  <a:srgbClr val="FFFF00"/>
                </a:solidFill>
              </a:rPr>
              <a:t>IGISOL facility: CSC, RFQ, MR-</a:t>
            </a:r>
            <a:r>
              <a:rPr lang="en-US" b="1" dirty="0" err="1" smtClean="0">
                <a:solidFill>
                  <a:srgbClr val="FFFF00"/>
                </a:solidFill>
              </a:rPr>
              <a:t>MoF</a:t>
            </a:r>
            <a:r>
              <a:rPr lang="en-US" b="1" dirty="0" smtClean="0">
                <a:solidFill>
                  <a:srgbClr val="FFFF00"/>
                </a:solidFill>
              </a:rPr>
              <a:t>-MS</a:t>
            </a:r>
            <a:endParaRPr lang="ro-RO" b="1" dirty="0">
              <a:solidFill>
                <a:srgbClr val="FFFF00"/>
              </a:solidFill>
            </a:endParaRPr>
          </a:p>
        </p:txBody>
      </p:sp>
      <p:sp>
        <p:nvSpPr>
          <p:cNvPr id="295" name="TextBox 294"/>
          <p:cNvSpPr txBox="1"/>
          <p:nvPr/>
        </p:nvSpPr>
        <p:spPr>
          <a:xfrm>
            <a:off x="7589291" y="2265986"/>
            <a:ext cx="1458091" cy="646331"/>
          </a:xfrm>
          <a:prstGeom prst="rect">
            <a:avLst/>
          </a:prstGeom>
          <a:solidFill>
            <a:schemeClr val="tx1"/>
          </a:solidFill>
          <a:ln>
            <a:solidFill>
              <a:srgbClr val="FFFF00"/>
            </a:solidFill>
          </a:ln>
        </p:spPr>
        <p:txBody>
          <a:bodyPr wrap="none" rtlCol="0">
            <a:spAutoFit/>
          </a:bodyPr>
          <a:lstStyle/>
          <a:p>
            <a:r>
              <a:rPr lang="en-US" b="1" dirty="0" smtClean="0">
                <a:solidFill>
                  <a:srgbClr val="FFFF00"/>
                </a:solidFill>
              </a:rPr>
              <a:t>TPC with</a:t>
            </a:r>
          </a:p>
          <a:p>
            <a:r>
              <a:rPr lang="en-US" b="1" dirty="0" smtClean="0">
                <a:solidFill>
                  <a:srgbClr val="FFFF00"/>
                </a:solidFill>
              </a:rPr>
              <a:t>GEM readout</a:t>
            </a:r>
            <a:endParaRPr lang="ro-RO" b="1" dirty="0">
              <a:solidFill>
                <a:srgbClr val="FFFF00"/>
              </a:solidFill>
            </a:endParaRPr>
          </a:p>
        </p:txBody>
      </p:sp>
      <p:sp>
        <p:nvSpPr>
          <p:cNvPr id="296" name="TextBox 295"/>
          <p:cNvSpPr txBox="1"/>
          <p:nvPr/>
        </p:nvSpPr>
        <p:spPr>
          <a:xfrm>
            <a:off x="7639321" y="1895060"/>
            <a:ext cx="1541191" cy="369332"/>
          </a:xfrm>
          <a:prstGeom prst="rect">
            <a:avLst/>
          </a:prstGeom>
          <a:solidFill>
            <a:schemeClr val="tx1"/>
          </a:solidFill>
          <a:ln>
            <a:solidFill>
              <a:srgbClr val="FFFF00"/>
            </a:solidFill>
          </a:ln>
        </p:spPr>
        <p:txBody>
          <a:bodyPr wrap="none" rtlCol="0">
            <a:spAutoFit/>
          </a:bodyPr>
          <a:lstStyle/>
          <a:p>
            <a:r>
              <a:rPr lang="en-US" b="1" dirty="0" smtClean="0">
                <a:solidFill>
                  <a:srgbClr val="FFFF00"/>
                </a:solidFill>
              </a:rPr>
              <a:t>4</a:t>
            </a:r>
            <a:r>
              <a:rPr lang="el-GR" b="1" dirty="0" smtClean="0">
                <a:solidFill>
                  <a:srgbClr val="FFFF00"/>
                </a:solidFill>
              </a:rPr>
              <a:t>π</a:t>
            </a:r>
            <a:r>
              <a:rPr lang="en-US" b="1" dirty="0" smtClean="0">
                <a:solidFill>
                  <a:srgbClr val="FFFF00"/>
                </a:solidFill>
              </a:rPr>
              <a:t> DSSD array</a:t>
            </a:r>
            <a:endParaRPr lang="ro-RO" b="1" dirty="0">
              <a:solidFill>
                <a:srgbClr val="FFFF00"/>
              </a:solidFill>
            </a:endParaRPr>
          </a:p>
        </p:txBody>
      </p:sp>
      <p:sp>
        <p:nvSpPr>
          <p:cNvPr id="297" name="TextBox 296"/>
          <p:cNvSpPr txBox="1"/>
          <p:nvPr/>
        </p:nvSpPr>
        <p:spPr>
          <a:xfrm>
            <a:off x="6300192" y="1896654"/>
            <a:ext cx="1332865" cy="369332"/>
          </a:xfrm>
          <a:prstGeom prst="rect">
            <a:avLst/>
          </a:prstGeom>
          <a:solidFill>
            <a:schemeClr val="tx1"/>
          </a:solidFill>
          <a:ln>
            <a:solidFill>
              <a:srgbClr val="FFFF00"/>
            </a:solidFill>
          </a:ln>
        </p:spPr>
        <p:txBody>
          <a:bodyPr wrap="none" rtlCol="0">
            <a:spAutoFit/>
          </a:bodyPr>
          <a:lstStyle/>
          <a:p>
            <a:r>
              <a:rPr lang="en-US" b="1" dirty="0" smtClean="0">
                <a:solidFill>
                  <a:srgbClr val="FFFF00"/>
                </a:solidFill>
              </a:rPr>
              <a:t>HTS magnet</a:t>
            </a:r>
            <a:endParaRPr lang="ro-RO" b="1" dirty="0">
              <a:solidFill>
                <a:srgbClr val="FFFF00"/>
              </a:solidFill>
            </a:endParaRPr>
          </a:p>
        </p:txBody>
      </p:sp>
      <p:sp>
        <p:nvSpPr>
          <p:cNvPr id="80" name="Date Placeholder 79"/>
          <p:cNvSpPr>
            <a:spLocks noGrp="1"/>
          </p:cNvSpPr>
          <p:nvPr>
            <p:ph type="dt" sz="half" idx="10"/>
          </p:nvPr>
        </p:nvSpPr>
        <p:spPr/>
        <p:txBody>
          <a:bodyPr/>
          <a:lstStyle/>
          <a:p>
            <a:r>
              <a:rPr lang="ro-RO" smtClean="0"/>
              <a:t>19.11.2015</a:t>
            </a:r>
            <a:endParaRPr lang="bg-BG"/>
          </a:p>
        </p:txBody>
      </p:sp>
      <p:sp>
        <p:nvSpPr>
          <p:cNvPr id="81" name="Footer Placeholder 80"/>
          <p:cNvSpPr>
            <a:spLocks noGrp="1"/>
          </p:cNvSpPr>
          <p:nvPr>
            <p:ph type="ftr" sz="quarter" idx="11"/>
          </p:nvPr>
        </p:nvSpPr>
        <p:spPr/>
        <p:txBody>
          <a:bodyPr/>
          <a:lstStyle/>
          <a:p>
            <a:r>
              <a:rPr lang="en-US" smtClean="0"/>
              <a:t>D.L. Balabanski, Osaka</a:t>
            </a:r>
            <a:endParaRPr lang="bg-BG"/>
          </a:p>
        </p:txBody>
      </p:sp>
      <p:sp>
        <p:nvSpPr>
          <p:cNvPr id="298" name="Slide Number Placeholder 297"/>
          <p:cNvSpPr>
            <a:spLocks noGrp="1"/>
          </p:cNvSpPr>
          <p:nvPr>
            <p:ph type="sldNum" sz="quarter" idx="12"/>
          </p:nvPr>
        </p:nvSpPr>
        <p:spPr/>
        <p:txBody>
          <a:bodyPr/>
          <a:lstStyle/>
          <a:p>
            <a:fld id="{DBDE5A35-3D9C-4CCF-A188-2BFF7DFE7733}" type="slidenum">
              <a:rPr lang="bg-BG" smtClean="0"/>
              <a:t>23</a:t>
            </a:fld>
            <a:endParaRPr lang="bg-BG"/>
          </a:p>
        </p:txBody>
      </p:sp>
    </p:spTree>
    <p:extLst>
      <p:ext uri="{BB962C8B-B14F-4D97-AF65-F5344CB8AC3E}">
        <p14:creationId xmlns:p14="http://schemas.microsoft.com/office/powerpoint/2010/main" val="104964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288" grpId="0" animBg="1"/>
      <p:bldP spid="289" grpId="0" animBg="1"/>
      <p:bldP spid="290" grpId="0" animBg="1"/>
      <p:bldP spid="293" grpId="0" animBg="1"/>
      <p:bldP spid="294" grpId="0" animBg="1"/>
      <p:bldP spid="295" grpId="0" animBg="1"/>
      <p:bldP spid="296" grpId="0" animBg="1"/>
      <p:bldP spid="29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4072" y="260648"/>
            <a:ext cx="5331278" cy="455826"/>
          </a:xfrm>
        </p:spPr>
        <p:txBody>
          <a:bodyPr>
            <a:normAutofit fontScale="90000"/>
          </a:bodyPr>
          <a:lstStyle/>
          <a:p>
            <a:pPr algn="ctr"/>
            <a:r>
              <a:rPr lang="en-US" sz="2400" b="1" i="1" u="sng" dirty="0"/>
              <a:t>RA4 Work Packages (implementation phase)</a:t>
            </a:r>
            <a:endParaRPr lang="ro-RO" sz="2400" b="1" i="1" u="sng" dirty="0"/>
          </a:p>
        </p:txBody>
      </p:sp>
      <p:sp>
        <p:nvSpPr>
          <p:cNvPr id="3" name="TextBox 2"/>
          <p:cNvSpPr txBox="1"/>
          <p:nvPr/>
        </p:nvSpPr>
        <p:spPr>
          <a:xfrm>
            <a:off x="408215" y="1273621"/>
            <a:ext cx="853119" cy="369332"/>
          </a:xfrm>
          <a:prstGeom prst="rect">
            <a:avLst/>
          </a:prstGeom>
          <a:noFill/>
          <a:ln>
            <a:solidFill>
              <a:schemeClr val="accent1"/>
            </a:solidFill>
          </a:ln>
        </p:spPr>
        <p:txBody>
          <a:bodyPr wrap="none" rtlCol="0">
            <a:spAutoFit/>
          </a:bodyPr>
          <a:lstStyle/>
          <a:p>
            <a:r>
              <a:rPr lang="en-US" b="1" dirty="0"/>
              <a:t>ELIADE</a:t>
            </a:r>
            <a:endParaRPr lang="ro-RO" b="1" dirty="0"/>
          </a:p>
        </p:txBody>
      </p:sp>
      <p:cxnSp>
        <p:nvCxnSpPr>
          <p:cNvPr id="10" name="Straight Connector 9"/>
          <p:cNvCxnSpPr/>
          <p:nvPr/>
        </p:nvCxnSpPr>
        <p:spPr>
          <a:xfrm flipH="1">
            <a:off x="489857" y="1640430"/>
            <a:ext cx="3" cy="245745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9860" y="1730824"/>
            <a:ext cx="1583869" cy="300082"/>
          </a:xfrm>
          <a:prstGeom prst="rect">
            <a:avLst/>
          </a:prstGeom>
          <a:noFill/>
          <a:ln>
            <a:solidFill>
              <a:schemeClr val="accent1"/>
            </a:solidFill>
          </a:ln>
        </p:spPr>
        <p:txBody>
          <a:bodyPr wrap="square" rtlCol="0">
            <a:spAutoFit/>
          </a:bodyPr>
          <a:lstStyle/>
          <a:p>
            <a:r>
              <a:rPr lang="en-US" sz="1350" dirty="0"/>
              <a:t>WP1: Ge detectors</a:t>
            </a:r>
            <a:endParaRPr lang="ro-RO" sz="1350" dirty="0"/>
          </a:p>
        </p:txBody>
      </p:sp>
      <p:sp>
        <p:nvSpPr>
          <p:cNvPr id="15" name="TextBox 14"/>
          <p:cNvSpPr txBox="1"/>
          <p:nvPr/>
        </p:nvSpPr>
        <p:spPr>
          <a:xfrm>
            <a:off x="489857" y="2098216"/>
            <a:ext cx="1583872" cy="507831"/>
          </a:xfrm>
          <a:prstGeom prst="rect">
            <a:avLst/>
          </a:prstGeom>
          <a:noFill/>
          <a:ln>
            <a:solidFill>
              <a:schemeClr val="accent1"/>
            </a:solidFill>
          </a:ln>
        </p:spPr>
        <p:txBody>
          <a:bodyPr wrap="square" rtlCol="0">
            <a:spAutoFit/>
          </a:bodyPr>
          <a:lstStyle/>
          <a:p>
            <a:r>
              <a:rPr lang="en-US" sz="1350" dirty="0"/>
              <a:t>WP2: electronics and digital read-out</a:t>
            </a:r>
            <a:endParaRPr lang="ro-RO" sz="1350" dirty="0"/>
          </a:p>
        </p:txBody>
      </p:sp>
      <p:sp>
        <p:nvSpPr>
          <p:cNvPr id="16" name="TextBox 15"/>
          <p:cNvSpPr txBox="1"/>
          <p:nvPr/>
        </p:nvSpPr>
        <p:spPr>
          <a:xfrm>
            <a:off x="489857" y="2661548"/>
            <a:ext cx="1583869" cy="300082"/>
          </a:xfrm>
          <a:prstGeom prst="rect">
            <a:avLst/>
          </a:prstGeom>
          <a:noFill/>
          <a:ln>
            <a:solidFill>
              <a:schemeClr val="accent1"/>
            </a:solidFill>
          </a:ln>
        </p:spPr>
        <p:txBody>
          <a:bodyPr wrap="square" rtlCol="0">
            <a:spAutoFit/>
          </a:bodyPr>
          <a:lstStyle/>
          <a:p>
            <a:r>
              <a:rPr lang="en-US" sz="1350" dirty="0"/>
              <a:t>WP3: DAQ</a:t>
            </a:r>
            <a:endParaRPr lang="ro-RO" sz="1350" dirty="0"/>
          </a:p>
        </p:txBody>
      </p:sp>
      <p:sp>
        <p:nvSpPr>
          <p:cNvPr id="17" name="TextBox 16"/>
          <p:cNvSpPr txBox="1"/>
          <p:nvPr/>
        </p:nvSpPr>
        <p:spPr>
          <a:xfrm>
            <a:off x="489857" y="3037108"/>
            <a:ext cx="1583869" cy="715581"/>
          </a:xfrm>
          <a:prstGeom prst="rect">
            <a:avLst/>
          </a:prstGeom>
          <a:noFill/>
          <a:ln>
            <a:solidFill>
              <a:schemeClr val="accent1"/>
            </a:solidFill>
          </a:ln>
        </p:spPr>
        <p:txBody>
          <a:bodyPr wrap="square" rtlCol="0">
            <a:spAutoFit/>
          </a:bodyPr>
          <a:lstStyle/>
          <a:p>
            <a:r>
              <a:rPr lang="en-US" sz="1350" dirty="0"/>
              <a:t>WP4: mechanics, vacuum and integration</a:t>
            </a:r>
            <a:endParaRPr lang="ro-RO" sz="1350" dirty="0"/>
          </a:p>
        </p:txBody>
      </p:sp>
      <p:sp>
        <p:nvSpPr>
          <p:cNvPr id="18" name="TextBox 17"/>
          <p:cNvSpPr txBox="1"/>
          <p:nvPr/>
        </p:nvSpPr>
        <p:spPr>
          <a:xfrm>
            <a:off x="489860" y="3820885"/>
            <a:ext cx="1583869" cy="300082"/>
          </a:xfrm>
          <a:prstGeom prst="rect">
            <a:avLst/>
          </a:prstGeom>
          <a:noFill/>
          <a:ln>
            <a:solidFill>
              <a:schemeClr val="accent1"/>
            </a:solidFill>
          </a:ln>
        </p:spPr>
        <p:txBody>
          <a:bodyPr wrap="square" rtlCol="0">
            <a:spAutoFit/>
          </a:bodyPr>
          <a:lstStyle/>
          <a:p>
            <a:r>
              <a:rPr lang="en-US" sz="1350" dirty="0"/>
              <a:t>WP5: LN</a:t>
            </a:r>
            <a:r>
              <a:rPr lang="en-US" sz="1350" baseline="-25000" dirty="0"/>
              <a:t>2</a:t>
            </a:r>
            <a:r>
              <a:rPr lang="en-US" sz="1350" dirty="0"/>
              <a:t> system</a:t>
            </a:r>
            <a:endParaRPr lang="ro-RO" sz="1350" dirty="0"/>
          </a:p>
        </p:txBody>
      </p:sp>
      <p:sp>
        <p:nvSpPr>
          <p:cNvPr id="20" name="TextBox 19"/>
          <p:cNvSpPr txBox="1"/>
          <p:nvPr/>
        </p:nvSpPr>
        <p:spPr>
          <a:xfrm>
            <a:off x="2457451" y="1273618"/>
            <a:ext cx="1378904" cy="369332"/>
          </a:xfrm>
          <a:prstGeom prst="rect">
            <a:avLst/>
          </a:prstGeom>
          <a:noFill/>
          <a:ln>
            <a:solidFill>
              <a:schemeClr val="accent1"/>
            </a:solidFill>
          </a:ln>
        </p:spPr>
        <p:txBody>
          <a:bodyPr wrap="none" rtlCol="0">
            <a:spAutoFit/>
          </a:bodyPr>
          <a:lstStyle/>
          <a:p>
            <a:r>
              <a:rPr lang="en-US" b="1" dirty="0" smtClean="0"/>
              <a:t>ELIGANT-GN</a:t>
            </a:r>
            <a:endParaRPr lang="ro-RO" b="1" dirty="0"/>
          </a:p>
        </p:txBody>
      </p:sp>
      <p:cxnSp>
        <p:nvCxnSpPr>
          <p:cNvPr id="21" name="Straight Connector 20"/>
          <p:cNvCxnSpPr/>
          <p:nvPr/>
        </p:nvCxnSpPr>
        <p:spPr>
          <a:xfrm flipH="1">
            <a:off x="2539090" y="1640426"/>
            <a:ext cx="6" cy="2823963"/>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39096" y="1730822"/>
            <a:ext cx="1583869" cy="507831"/>
          </a:xfrm>
          <a:prstGeom prst="rect">
            <a:avLst/>
          </a:prstGeom>
          <a:noFill/>
          <a:ln>
            <a:solidFill>
              <a:schemeClr val="accent1"/>
            </a:solidFill>
          </a:ln>
        </p:spPr>
        <p:txBody>
          <a:bodyPr wrap="square" rtlCol="0">
            <a:spAutoFit/>
          </a:bodyPr>
          <a:lstStyle/>
          <a:p>
            <a:r>
              <a:rPr lang="en-US" sz="1350" dirty="0"/>
              <a:t>WP1: LaBr</a:t>
            </a:r>
            <a:r>
              <a:rPr lang="en-US" sz="1350" baseline="-25000" dirty="0"/>
              <a:t>3</a:t>
            </a:r>
            <a:r>
              <a:rPr lang="en-US" sz="1350" dirty="0"/>
              <a:t> and CeBr</a:t>
            </a:r>
            <a:r>
              <a:rPr lang="en-US" sz="1350" baseline="-25000" dirty="0"/>
              <a:t>3</a:t>
            </a:r>
            <a:r>
              <a:rPr lang="en-US" sz="1350" dirty="0"/>
              <a:t> detectors</a:t>
            </a:r>
            <a:endParaRPr lang="ro-RO" sz="1350" dirty="0"/>
          </a:p>
        </p:txBody>
      </p:sp>
      <p:sp>
        <p:nvSpPr>
          <p:cNvPr id="23" name="TextBox 22"/>
          <p:cNvSpPr txBox="1"/>
          <p:nvPr/>
        </p:nvSpPr>
        <p:spPr>
          <a:xfrm>
            <a:off x="2539093" y="2833001"/>
            <a:ext cx="1583872" cy="507831"/>
          </a:xfrm>
          <a:prstGeom prst="rect">
            <a:avLst/>
          </a:prstGeom>
          <a:noFill/>
          <a:ln>
            <a:solidFill>
              <a:schemeClr val="accent1"/>
            </a:solidFill>
          </a:ln>
        </p:spPr>
        <p:txBody>
          <a:bodyPr wrap="square" rtlCol="0">
            <a:spAutoFit/>
          </a:bodyPr>
          <a:lstStyle/>
          <a:p>
            <a:r>
              <a:rPr lang="en-US" sz="1350" dirty="0"/>
              <a:t>WP3: electronics and digital read-out</a:t>
            </a:r>
            <a:endParaRPr lang="ro-RO" sz="1350" dirty="0"/>
          </a:p>
        </p:txBody>
      </p:sp>
      <p:sp>
        <p:nvSpPr>
          <p:cNvPr id="24" name="TextBox 23"/>
          <p:cNvSpPr txBox="1"/>
          <p:nvPr/>
        </p:nvSpPr>
        <p:spPr>
          <a:xfrm>
            <a:off x="2539093" y="3396333"/>
            <a:ext cx="1583869" cy="300082"/>
          </a:xfrm>
          <a:prstGeom prst="rect">
            <a:avLst/>
          </a:prstGeom>
          <a:noFill/>
          <a:ln>
            <a:solidFill>
              <a:schemeClr val="accent1"/>
            </a:solidFill>
          </a:ln>
        </p:spPr>
        <p:txBody>
          <a:bodyPr wrap="square" rtlCol="0">
            <a:spAutoFit/>
          </a:bodyPr>
          <a:lstStyle/>
          <a:p>
            <a:r>
              <a:rPr lang="en-US" sz="1350" dirty="0"/>
              <a:t>WP4: DAQ</a:t>
            </a:r>
            <a:endParaRPr lang="ro-RO" sz="1350" dirty="0"/>
          </a:p>
        </p:txBody>
      </p:sp>
      <p:sp>
        <p:nvSpPr>
          <p:cNvPr id="25" name="TextBox 24"/>
          <p:cNvSpPr txBox="1"/>
          <p:nvPr/>
        </p:nvSpPr>
        <p:spPr>
          <a:xfrm>
            <a:off x="2539093" y="3771892"/>
            <a:ext cx="1583869" cy="715581"/>
          </a:xfrm>
          <a:prstGeom prst="rect">
            <a:avLst/>
          </a:prstGeom>
          <a:noFill/>
          <a:ln>
            <a:solidFill>
              <a:schemeClr val="accent1"/>
            </a:solidFill>
          </a:ln>
        </p:spPr>
        <p:txBody>
          <a:bodyPr wrap="square" rtlCol="0">
            <a:spAutoFit/>
          </a:bodyPr>
          <a:lstStyle/>
          <a:p>
            <a:r>
              <a:rPr lang="en-US" sz="1350" dirty="0"/>
              <a:t>WP5: mechanics, vacuum and integration</a:t>
            </a:r>
            <a:endParaRPr lang="ro-RO" sz="1350" dirty="0"/>
          </a:p>
        </p:txBody>
      </p:sp>
      <p:sp>
        <p:nvSpPr>
          <p:cNvPr id="28" name="TextBox 27"/>
          <p:cNvSpPr txBox="1"/>
          <p:nvPr/>
        </p:nvSpPr>
        <p:spPr>
          <a:xfrm>
            <a:off x="2539093" y="2277832"/>
            <a:ext cx="1583869" cy="507831"/>
          </a:xfrm>
          <a:prstGeom prst="rect">
            <a:avLst/>
          </a:prstGeom>
          <a:noFill/>
          <a:ln>
            <a:solidFill>
              <a:schemeClr val="accent1"/>
            </a:solidFill>
          </a:ln>
        </p:spPr>
        <p:txBody>
          <a:bodyPr wrap="square" rtlCol="0">
            <a:spAutoFit/>
          </a:bodyPr>
          <a:lstStyle/>
          <a:p>
            <a:r>
              <a:rPr lang="en-US" sz="1350" dirty="0"/>
              <a:t>WP2: neutron detectors</a:t>
            </a:r>
            <a:endParaRPr lang="ro-RO" sz="1350" dirty="0"/>
          </a:p>
        </p:txBody>
      </p:sp>
      <p:sp>
        <p:nvSpPr>
          <p:cNvPr id="30" name="TextBox 29"/>
          <p:cNvSpPr txBox="1"/>
          <p:nvPr/>
        </p:nvSpPr>
        <p:spPr>
          <a:xfrm>
            <a:off x="4400551" y="1273618"/>
            <a:ext cx="1000595" cy="369332"/>
          </a:xfrm>
          <a:prstGeom prst="rect">
            <a:avLst/>
          </a:prstGeom>
          <a:noFill/>
          <a:ln>
            <a:solidFill>
              <a:schemeClr val="accent1"/>
            </a:solidFill>
          </a:ln>
        </p:spPr>
        <p:txBody>
          <a:bodyPr wrap="none" rtlCol="0">
            <a:spAutoFit/>
          </a:bodyPr>
          <a:lstStyle/>
          <a:p>
            <a:r>
              <a:rPr lang="en-US" b="1" dirty="0" smtClean="0"/>
              <a:t>ELI-</a:t>
            </a:r>
            <a:r>
              <a:rPr lang="en-US" b="1" dirty="0" err="1" smtClean="0"/>
              <a:t>eTPC</a:t>
            </a:r>
            <a:endParaRPr lang="ro-RO" b="1" dirty="0"/>
          </a:p>
        </p:txBody>
      </p:sp>
      <p:cxnSp>
        <p:nvCxnSpPr>
          <p:cNvPr id="31" name="Straight Connector 30"/>
          <p:cNvCxnSpPr/>
          <p:nvPr/>
        </p:nvCxnSpPr>
        <p:spPr>
          <a:xfrm>
            <a:off x="4482196" y="1640427"/>
            <a:ext cx="6227" cy="207737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482196" y="1730822"/>
            <a:ext cx="1583869" cy="507831"/>
          </a:xfrm>
          <a:prstGeom prst="rect">
            <a:avLst/>
          </a:prstGeom>
          <a:noFill/>
          <a:ln>
            <a:solidFill>
              <a:schemeClr val="accent1"/>
            </a:solidFill>
          </a:ln>
        </p:spPr>
        <p:txBody>
          <a:bodyPr wrap="square" rtlCol="0">
            <a:spAutoFit/>
          </a:bodyPr>
          <a:lstStyle/>
          <a:p>
            <a:r>
              <a:rPr lang="en-US" sz="1350" dirty="0"/>
              <a:t>WP1: GEM read-out and electronics</a:t>
            </a:r>
            <a:endParaRPr lang="ro-RO" sz="1350" dirty="0"/>
          </a:p>
        </p:txBody>
      </p:sp>
      <p:sp>
        <p:nvSpPr>
          <p:cNvPr id="33" name="TextBox 32"/>
          <p:cNvSpPr txBox="1"/>
          <p:nvPr/>
        </p:nvSpPr>
        <p:spPr>
          <a:xfrm>
            <a:off x="4482193" y="2294158"/>
            <a:ext cx="1583872" cy="507831"/>
          </a:xfrm>
          <a:prstGeom prst="rect">
            <a:avLst/>
          </a:prstGeom>
          <a:noFill/>
          <a:ln>
            <a:solidFill>
              <a:schemeClr val="accent1"/>
            </a:solidFill>
          </a:ln>
        </p:spPr>
        <p:txBody>
          <a:bodyPr wrap="square" rtlCol="0">
            <a:spAutoFit/>
          </a:bodyPr>
          <a:lstStyle/>
          <a:p>
            <a:r>
              <a:rPr lang="en-US" sz="1350" dirty="0"/>
              <a:t>WP2: TPC design and mechanics</a:t>
            </a:r>
            <a:endParaRPr lang="ro-RO" sz="1350" dirty="0"/>
          </a:p>
        </p:txBody>
      </p:sp>
      <p:sp>
        <p:nvSpPr>
          <p:cNvPr id="34" name="TextBox 33"/>
          <p:cNvSpPr txBox="1"/>
          <p:nvPr/>
        </p:nvSpPr>
        <p:spPr>
          <a:xfrm>
            <a:off x="4482193" y="2857489"/>
            <a:ext cx="1583869" cy="300082"/>
          </a:xfrm>
          <a:prstGeom prst="rect">
            <a:avLst/>
          </a:prstGeom>
          <a:noFill/>
          <a:ln>
            <a:solidFill>
              <a:schemeClr val="accent1"/>
            </a:solidFill>
          </a:ln>
        </p:spPr>
        <p:txBody>
          <a:bodyPr wrap="square" rtlCol="0">
            <a:spAutoFit/>
          </a:bodyPr>
          <a:lstStyle/>
          <a:p>
            <a:r>
              <a:rPr lang="en-US" sz="1350" dirty="0"/>
              <a:t>WP3: DAQ</a:t>
            </a:r>
            <a:endParaRPr lang="ro-RO" sz="1350" dirty="0"/>
          </a:p>
        </p:txBody>
      </p:sp>
      <p:sp>
        <p:nvSpPr>
          <p:cNvPr id="35" name="TextBox 34"/>
          <p:cNvSpPr txBox="1"/>
          <p:nvPr/>
        </p:nvSpPr>
        <p:spPr>
          <a:xfrm>
            <a:off x="4490358" y="3233049"/>
            <a:ext cx="1583869" cy="507831"/>
          </a:xfrm>
          <a:prstGeom prst="rect">
            <a:avLst/>
          </a:prstGeom>
          <a:noFill/>
          <a:ln>
            <a:solidFill>
              <a:schemeClr val="accent1"/>
            </a:solidFill>
          </a:ln>
        </p:spPr>
        <p:txBody>
          <a:bodyPr wrap="square" rtlCol="0">
            <a:spAutoFit/>
          </a:bodyPr>
          <a:lstStyle/>
          <a:p>
            <a:r>
              <a:rPr lang="en-US" sz="1350" dirty="0"/>
              <a:t>WP4: gas-flow system and control</a:t>
            </a:r>
            <a:endParaRPr lang="ro-RO" sz="1350" dirty="0"/>
          </a:p>
        </p:txBody>
      </p:sp>
      <p:sp>
        <p:nvSpPr>
          <p:cNvPr id="39" name="TextBox 38"/>
          <p:cNvSpPr txBox="1"/>
          <p:nvPr/>
        </p:nvSpPr>
        <p:spPr>
          <a:xfrm>
            <a:off x="6368137" y="1273622"/>
            <a:ext cx="1140056" cy="369332"/>
          </a:xfrm>
          <a:prstGeom prst="rect">
            <a:avLst/>
          </a:prstGeom>
          <a:noFill/>
          <a:ln>
            <a:solidFill>
              <a:schemeClr val="accent1"/>
            </a:solidFill>
          </a:ln>
        </p:spPr>
        <p:txBody>
          <a:bodyPr wrap="none" rtlCol="0">
            <a:spAutoFit/>
          </a:bodyPr>
          <a:lstStyle/>
          <a:p>
            <a:r>
              <a:rPr lang="en-US" b="1" dirty="0" smtClean="0"/>
              <a:t>ELI IGISOL</a:t>
            </a:r>
            <a:endParaRPr lang="ro-RO" b="1" dirty="0"/>
          </a:p>
        </p:txBody>
      </p:sp>
      <p:cxnSp>
        <p:nvCxnSpPr>
          <p:cNvPr id="40" name="Straight Connector 39"/>
          <p:cNvCxnSpPr/>
          <p:nvPr/>
        </p:nvCxnSpPr>
        <p:spPr>
          <a:xfrm flipH="1">
            <a:off x="6449779" y="1640431"/>
            <a:ext cx="3" cy="4303169"/>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449782" y="1730826"/>
            <a:ext cx="1583869" cy="300082"/>
          </a:xfrm>
          <a:prstGeom prst="rect">
            <a:avLst/>
          </a:prstGeom>
          <a:noFill/>
          <a:ln>
            <a:solidFill>
              <a:schemeClr val="accent1"/>
            </a:solidFill>
          </a:ln>
        </p:spPr>
        <p:txBody>
          <a:bodyPr wrap="square" rtlCol="0">
            <a:spAutoFit/>
          </a:bodyPr>
          <a:lstStyle/>
          <a:p>
            <a:r>
              <a:rPr lang="en-US" sz="1350" dirty="0"/>
              <a:t>WP1: gas-cell (CSC) </a:t>
            </a:r>
            <a:endParaRPr lang="ro-RO" sz="1350" dirty="0"/>
          </a:p>
        </p:txBody>
      </p:sp>
      <p:sp>
        <p:nvSpPr>
          <p:cNvPr id="42" name="TextBox 41"/>
          <p:cNvSpPr txBox="1"/>
          <p:nvPr/>
        </p:nvSpPr>
        <p:spPr>
          <a:xfrm>
            <a:off x="6449779" y="2424787"/>
            <a:ext cx="1583872" cy="507831"/>
          </a:xfrm>
          <a:prstGeom prst="rect">
            <a:avLst/>
          </a:prstGeom>
          <a:noFill/>
          <a:ln>
            <a:solidFill>
              <a:schemeClr val="accent1"/>
            </a:solidFill>
          </a:ln>
        </p:spPr>
        <p:txBody>
          <a:bodyPr wrap="square" rtlCol="0">
            <a:spAutoFit/>
          </a:bodyPr>
          <a:lstStyle/>
          <a:p>
            <a:r>
              <a:rPr lang="en-US" sz="1350" dirty="0"/>
              <a:t>WP3: cryostat and LN</a:t>
            </a:r>
            <a:r>
              <a:rPr lang="en-US" sz="1350" baseline="-25000" dirty="0"/>
              <a:t>2</a:t>
            </a:r>
            <a:r>
              <a:rPr lang="en-US" sz="1350" dirty="0"/>
              <a:t> system</a:t>
            </a:r>
            <a:endParaRPr lang="ro-RO" sz="1350" dirty="0"/>
          </a:p>
        </p:txBody>
      </p:sp>
      <p:sp>
        <p:nvSpPr>
          <p:cNvPr id="43" name="TextBox 42"/>
          <p:cNvSpPr txBox="1"/>
          <p:nvPr/>
        </p:nvSpPr>
        <p:spPr>
          <a:xfrm>
            <a:off x="6449779" y="2979954"/>
            <a:ext cx="1583869" cy="507831"/>
          </a:xfrm>
          <a:prstGeom prst="rect">
            <a:avLst/>
          </a:prstGeom>
          <a:noFill/>
          <a:ln>
            <a:solidFill>
              <a:schemeClr val="accent1"/>
            </a:solidFill>
          </a:ln>
        </p:spPr>
        <p:txBody>
          <a:bodyPr wrap="square" rtlCol="0">
            <a:spAutoFit/>
          </a:bodyPr>
          <a:lstStyle/>
          <a:p>
            <a:r>
              <a:rPr lang="en-US" sz="1350" dirty="0"/>
              <a:t>WP4: gas-flow system and control</a:t>
            </a:r>
            <a:endParaRPr lang="ro-RO" sz="1350" dirty="0"/>
          </a:p>
        </p:txBody>
      </p:sp>
      <p:sp>
        <p:nvSpPr>
          <p:cNvPr id="44" name="TextBox 43"/>
          <p:cNvSpPr txBox="1"/>
          <p:nvPr/>
        </p:nvSpPr>
        <p:spPr>
          <a:xfrm>
            <a:off x="6449779" y="3869865"/>
            <a:ext cx="1583869" cy="715581"/>
          </a:xfrm>
          <a:prstGeom prst="rect">
            <a:avLst/>
          </a:prstGeom>
          <a:noFill/>
          <a:ln>
            <a:solidFill>
              <a:schemeClr val="accent1"/>
            </a:solidFill>
          </a:ln>
        </p:spPr>
        <p:txBody>
          <a:bodyPr wrap="square" rtlCol="0">
            <a:spAutoFit/>
          </a:bodyPr>
          <a:lstStyle/>
          <a:p>
            <a:r>
              <a:rPr lang="en-US" sz="1350" dirty="0"/>
              <a:t>WP6: mechanics, vacuum, alignment  and integration</a:t>
            </a:r>
            <a:endParaRPr lang="ro-RO" sz="1350" dirty="0"/>
          </a:p>
        </p:txBody>
      </p:sp>
      <p:sp>
        <p:nvSpPr>
          <p:cNvPr id="45" name="TextBox 44"/>
          <p:cNvSpPr txBox="1"/>
          <p:nvPr/>
        </p:nvSpPr>
        <p:spPr>
          <a:xfrm>
            <a:off x="6449782" y="3526973"/>
            <a:ext cx="1583869" cy="300082"/>
          </a:xfrm>
          <a:prstGeom prst="rect">
            <a:avLst/>
          </a:prstGeom>
          <a:noFill/>
          <a:ln>
            <a:solidFill>
              <a:schemeClr val="accent1"/>
            </a:solidFill>
          </a:ln>
        </p:spPr>
        <p:txBody>
          <a:bodyPr wrap="square" rtlCol="0">
            <a:spAutoFit/>
          </a:bodyPr>
          <a:lstStyle/>
          <a:p>
            <a:r>
              <a:rPr lang="en-US" sz="1350" dirty="0"/>
              <a:t>WP5: RFQ system</a:t>
            </a:r>
            <a:endParaRPr lang="ro-RO" sz="1350" dirty="0"/>
          </a:p>
        </p:txBody>
      </p:sp>
      <p:sp>
        <p:nvSpPr>
          <p:cNvPr id="49" name="TextBox 48"/>
          <p:cNvSpPr txBox="1"/>
          <p:nvPr/>
        </p:nvSpPr>
        <p:spPr>
          <a:xfrm>
            <a:off x="6449779" y="2081899"/>
            <a:ext cx="1583869" cy="300082"/>
          </a:xfrm>
          <a:prstGeom prst="rect">
            <a:avLst/>
          </a:prstGeom>
          <a:noFill/>
          <a:ln>
            <a:solidFill>
              <a:schemeClr val="accent1"/>
            </a:solidFill>
          </a:ln>
        </p:spPr>
        <p:txBody>
          <a:bodyPr wrap="square" rtlCol="0">
            <a:spAutoFit/>
          </a:bodyPr>
          <a:lstStyle/>
          <a:p>
            <a:r>
              <a:rPr lang="en-US" sz="1350" dirty="0"/>
              <a:t>WP2: targets</a:t>
            </a:r>
            <a:endParaRPr lang="ro-RO" sz="1350" dirty="0"/>
          </a:p>
        </p:txBody>
      </p:sp>
      <p:sp>
        <p:nvSpPr>
          <p:cNvPr id="50" name="TextBox 49"/>
          <p:cNvSpPr txBox="1"/>
          <p:nvPr/>
        </p:nvSpPr>
        <p:spPr>
          <a:xfrm>
            <a:off x="6449779" y="4645484"/>
            <a:ext cx="1583869" cy="507831"/>
          </a:xfrm>
          <a:prstGeom prst="rect">
            <a:avLst/>
          </a:prstGeom>
          <a:noFill/>
          <a:ln>
            <a:solidFill>
              <a:schemeClr val="accent1"/>
            </a:solidFill>
          </a:ln>
        </p:spPr>
        <p:txBody>
          <a:bodyPr wrap="square" rtlCol="0">
            <a:spAutoFit/>
          </a:bodyPr>
          <a:lstStyle/>
          <a:p>
            <a:r>
              <a:rPr lang="en-US" sz="1350" dirty="0"/>
              <a:t>WP7: mass spectrometer</a:t>
            </a:r>
            <a:endParaRPr lang="ro-RO" sz="1350" dirty="0"/>
          </a:p>
        </p:txBody>
      </p:sp>
      <p:sp>
        <p:nvSpPr>
          <p:cNvPr id="51" name="TextBox 50"/>
          <p:cNvSpPr txBox="1"/>
          <p:nvPr/>
        </p:nvSpPr>
        <p:spPr>
          <a:xfrm>
            <a:off x="6449780" y="5192491"/>
            <a:ext cx="1583869" cy="507831"/>
          </a:xfrm>
          <a:prstGeom prst="rect">
            <a:avLst/>
          </a:prstGeom>
          <a:noFill/>
          <a:ln>
            <a:solidFill>
              <a:schemeClr val="accent1"/>
            </a:solidFill>
          </a:ln>
        </p:spPr>
        <p:txBody>
          <a:bodyPr wrap="square" rtlCol="0">
            <a:spAutoFit/>
          </a:bodyPr>
          <a:lstStyle/>
          <a:p>
            <a:r>
              <a:rPr lang="en-US" sz="1350" dirty="0"/>
              <a:t>WP8: beamline and beam diagnostics</a:t>
            </a:r>
            <a:endParaRPr lang="ro-RO" sz="1350" dirty="0"/>
          </a:p>
        </p:txBody>
      </p:sp>
      <p:sp>
        <p:nvSpPr>
          <p:cNvPr id="53" name="TextBox 52"/>
          <p:cNvSpPr txBox="1"/>
          <p:nvPr/>
        </p:nvSpPr>
        <p:spPr>
          <a:xfrm>
            <a:off x="6449782" y="5723173"/>
            <a:ext cx="1583869" cy="300082"/>
          </a:xfrm>
          <a:prstGeom prst="rect">
            <a:avLst/>
          </a:prstGeom>
          <a:noFill/>
          <a:ln>
            <a:solidFill>
              <a:schemeClr val="accent1"/>
            </a:solidFill>
          </a:ln>
        </p:spPr>
        <p:txBody>
          <a:bodyPr wrap="square" rtlCol="0">
            <a:spAutoFit/>
          </a:bodyPr>
          <a:lstStyle/>
          <a:p>
            <a:r>
              <a:rPr lang="en-US" sz="1350" dirty="0"/>
              <a:t>WP9: </a:t>
            </a:r>
            <a:r>
              <a:rPr lang="el-GR" sz="1350" dirty="0"/>
              <a:t>β</a:t>
            </a:r>
            <a:r>
              <a:rPr lang="en-US" sz="1350" dirty="0"/>
              <a:t>-decay array</a:t>
            </a:r>
            <a:endParaRPr lang="ro-RO" sz="1350" dirty="0"/>
          </a:p>
        </p:txBody>
      </p:sp>
      <p:sp>
        <p:nvSpPr>
          <p:cNvPr id="54" name="Striped Right Arrow 53"/>
          <p:cNvSpPr/>
          <p:nvPr/>
        </p:nvSpPr>
        <p:spPr>
          <a:xfrm flipH="1">
            <a:off x="5984417" y="5796644"/>
            <a:ext cx="457207" cy="162992"/>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50"/>
          </a:p>
        </p:txBody>
      </p:sp>
      <p:sp>
        <p:nvSpPr>
          <p:cNvPr id="55" name="TextBox 54"/>
          <p:cNvSpPr txBox="1"/>
          <p:nvPr/>
        </p:nvSpPr>
        <p:spPr>
          <a:xfrm>
            <a:off x="4400553" y="3894364"/>
            <a:ext cx="1583869" cy="300082"/>
          </a:xfrm>
          <a:prstGeom prst="rect">
            <a:avLst/>
          </a:prstGeom>
          <a:noFill/>
          <a:ln>
            <a:solidFill>
              <a:srgbClr val="FF0000"/>
            </a:solidFill>
          </a:ln>
        </p:spPr>
        <p:txBody>
          <a:bodyPr wrap="square" rtlCol="0">
            <a:spAutoFit/>
          </a:bodyPr>
          <a:lstStyle/>
          <a:p>
            <a:r>
              <a:rPr lang="en-US" sz="1350" dirty="0"/>
              <a:t>WP1: Ge detectors</a:t>
            </a:r>
            <a:endParaRPr lang="ro-RO" sz="1350" dirty="0"/>
          </a:p>
        </p:txBody>
      </p:sp>
      <p:sp>
        <p:nvSpPr>
          <p:cNvPr id="56" name="TextBox 55"/>
          <p:cNvSpPr txBox="1"/>
          <p:nvPr/>
        </p:nvSpPr>
        <p:spPr>
          <a:xfrm>
            <a:off x="4400550" y="4261756"/>
            <a:ext cx="1583872" cy="507831"/>
          </a:xfrm>
          <a:prstGeom prst="rect">
            <a:avLst/>
          </a:prstGeom>
          <a:noFill/>
          <a:ln>
            <a:solidFill>
              <a:srgbClr val="FF0000"/>
            </a:solidFill>
          </a:ln>
        </p:spPr>
        <p:txBody>
          <a:bodyPr wrap="square" rtlCol="0">
            <a:spAutoFit/>
          </a:bodyPr>
          <a:lstStyle/>
          <a:p>
            <a:r>
              <a:rPr lang="en-US" sz="1350" dirty="0"/>
              <a:t>WP2: electronics and digital read-out</a:t>
            </a:r>
            <a:endParaRPr lang="ro-RO" sz="1350" dirty="0"/>
          </a:p>
        </p:txBody>
      </p:sp>
      <p:sp>
        <p:nvSpPr>
          <p:cNvPr id="57" name="TextBox 56"/>
          <p:cNvSpPr txBox="1"/>
          <p:nvPr/>
        </p:nvSpPr>
        <p:spPr>
          <a:xfrm>
            <a:off x="4400550" y="4825087"/>
            <a:ext cx="1583869" cy="300082"/>
          </a:xfrm>
          <a:prstGeom prst="rect">
            <a:avLst/>
          </a:prstGeom>
          <a:noFill/>
          <a:ln>
            <a:solidFill>
              <a:srgbClr val="FF0000"/>
            </a:solidFill>
          </a:ln>
        </p:spPr>
        <p:txBody>
          <a:bodyPr wrap="square" rtlCol="0">
            <a:spAutoFit/>
          </a:bodyPr>
          <a:lstStyle/>
          <a:p>
            <a:r>
              <a:rPr lang="en-US" sz="1350" dirty="0"/>
              <a:t>WP3: DAQ</a:t>
            </a:r>
            <a:endParaRPr lang="ro-RO" sz="1350" dirty="0"/>
          </a:p>
        </p:txBody>
      </p:sp>
      <p:sp>
        <p:nvSpPr>
          <p:cNvPr id="58" name="TextBox 57"/>
          <p:cNvSpPr txBox="1"/>
          <p:nvPr/>
        </p:nvSpPr>
        <p:spPr>
          <a:xfrm>
            <a:off x="4400550" y="5200647"/>
            <a:ext cx="1583869" cy="507831"/>
          </a:xfrm>
          <a:prstGeom prst="rect">
            <a:avLst/>
          </a:prstGeom>
          <a:noFill/>
          <a:ln>
            <a:solidFill>
              <a:srgbClr val="FF0000"/>
            </a:solidFill>
          </a:ln>
        </p:spPr>
        <p:txBody>
          <a:bodyPr wrap="square" rtlCol="0">
            <a:spAutoFit/>
          </a:bodyPr>
          <a:lstStyle/>
          <a:p>
            <a:r>
              <a:rPr lang="en-US" sz="1350" dirty="0"/>
              <a:t>WP4: mechanics and integration</a:t>
            </a:r>
            <a:endParaRPr lang="ro-RO" sz="1350" dirty="0"/>
          </a:p>
        </p:txBody>
      </p:sp>
      <p:sp>
        <p:nvSpPr>
          <p:cNvPr id="59" name="TextBox 58"/>
          <p:cNvSpPr txBox="1"/>
          <p:nvPr/>
        </p:nvSpPr>
        <p:spPr>
          <a:xfrm>
            <a:off x="4400553" y="5731328"/>
            <a:ext cx="1583869" cy="300082"/>
          </a:xfrm>
          <a:prstGeom prst="rect">
            <a:avLst/>
          </a:prstGeom>
          <a:noFill/>
          <a:ln>
            <a:solidFill>
              <a:srgbClr val="FF0000"/>
            </a:solidFill>
          </a:ln>
        </p:spPr>
        <p:txBody>
          <a:bodyPr wrap="square" rtlCol="0">
            <a:spAutoFit/>
          </a:bodyPr>
          <a:lstStyle/>
          <a:p>
            <a:r>
              <a:rPr lang="en-US" sz="1350" dirty="0"/>
              <a:t>WP5: LN</a:t>
            </a:r>
            <a:r>
              <a:rPr lang="en-US" sz="1350" baseline="-25000" dirty="0"/>
              <a:t>2</a:t>
            </a:r>
            <a:r>
              <a:rPr lang="en-US" sz="1350" dirty="0"/>
              <a:t> system</a:t>
            </a:r>
            <a:endParaRPr lang="ro-RO" sz="1350" dirty="0"/>
          </a:p>
        </p:txBody>
      </p:sp>
      <p:cxnSp>
        <p:nvCxnSpPr>
          <p:cNvPr id="61" name="Straight Connector 60"/>
          <p:cNvCxnSpPr/>
          <p:nvPr/>
        </p:nvCxnSpPr>
        <p:spPr>
          <a:xfrm>
            <a:off x="5984418" y="3894364"/>
            <a:ext cx="0" cy="21139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r>
              <a:rPr lang="ro-RO" smtClean="0"/>
              <a:t>19.11.2015</a:t>
            </a:r>
            <a:endParaRPr lang="bg-BG"/>
          </a:p>
        </p:txBody>
      </p:sp>
      <p:sp>
        <p:nvSpPr>
          <p:cNvPr id="6" name="Footer Placeholder 5"/>
          <p:cNvSpPr>
            <a:spLocks noGrp="1"/>
          </p:cNvSpPr>
          <p:nvPr>
            <p:ph type="ftr" sz="quarter" idx="11"/>
          </p:nvPr>
        </p:nvSpPr>
        <p:spPr/>
        <p:txBody>
          <a:bodyPr/>
          <a:lstStyle/>
          <a:p>
            <a:r>
              <a:rPr lang="en-US" smtClean="0"/>
              <a:t>D.L. Balabanski, Osaka</a:t>
            </a:r>
            <a:endParaRPr lang="bg-BG"/>
          </a:p>
        </p:txBody>
      </p:sp>
      <p:sp>
        <p:nvSpPr>
          <p:cNvPr id="7" name="Slide Number Placeholder 6"/>
          <p:cNvSpPr>
            <a:spLocks noGrp="1"/>
          </p:cNvSpPr>
          <p:nvPr>
            <p:ph type="sldNum" sz="quarter" idx="12"/>
          </p:nvPr>
        </p:nvSpPr>
        <p:spPr/>
        <p:txBody>
          <a:bodyPr/>
          <a:lstStyle/>
          <a:p>
            <a:fld id="{DBDE5A35-3D9C-4CCF-A188-2BFF7DFE7733}" type="slidenum">
              <a:rPr lang="bg-BG" smtClean="0"/>
              <a:t>24</a:t>
            </a:fld>
            <a:endParaRPr lang="bg-BG"/>
          </a:p>
        </p:txBody>
      </p:sp>
    </p:spTree>
    <p:extLst>
      <p:ext uri="{BB962C8B-B14F-4D97-AF65-F5344CB8AC3E}">
        <p14:creationId xmlns:p14="http://schemas.microsoft.com/office/powerpoint/2010/main" val="25352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animBg="1"/>
      <p:bldP spid="28" grpId="0" animBg="1"/>
      <p:bldP spid="30" grpId="0" animBg="1"/>
      <p:bldP spid="32" grpId="0" animBg="1"/>
      <p:bldP spid="33" grpId="0" animBg="1"/>
      <p:bldP spid="34" grpId="0" animBg="1"/>
      <p:bldP spid="35" grpId="0" animBg="1"/>
      <p:bldP spid="39" grpId="0" animBg="1"/>
      <p:bldP spid="41" grpId="0" animBg="1"/>
      <p:bldP spid="42" grpId="0" animBg="1"/>
      <p:bldP spid="43" grpId="0" animBg="1"/>
      <p:bldP spid="44" grpId="0" animBg="1"/>
      <p:bldP spid="45" grpId="0" animBg="1"/>
      <p:bldP spid="49" grpId="0" animBg="1"/>
      <p:bldP spid="50" grpId="0" animBg="1"/>
      <p:bldP spid="51" grpId="0" animBg="1"/>
      <p:bldP spid="53" grpId="0" animBg="1"/>
      <p:bldP spid="54" grpId="0" animBg="1"/>
      <p:bldP spid="55" grpId="0" animBg="1"/>
      <p:bldP spid="56" grpId="0" animBg="1"/>
      <p:bldP spid="57" grpId="0" animBg="1"/>
      <p:bldP spid="58"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55575"/>
            <a:ext cx="6804248" cy="760413"/>
          </a:xfrm>
        </p:spPr>
        <p:txBody>
          <a:bodyPr rtlCol="0">
            <a:normAutofit fontScale="90000"/>
          </a:bodyPr>
          <a:lstStyle/>
          <a:p>
            <a:pPr eaLnBrk="1" fontAlgn="auto" hangingPunct="1">
              <a:spcAft>
                <a:spcPts val="0"/>
              </a:spcAft>
              <a:defRPr/>
            </a:pPr>
            <a:r>
              <a:rPr lang="en-US" dirty="0" smtClean="0"/>
              <a:t>Nuclear </a:t>
            </a:r>
            <a:r>
              <a:rPr lang="en-US" dirty="0" smtClean="0"/>
              <a:t>Photonics</a:t>
            </a:r>
            <a:endParaRPr lang="en-US" dirty="0"/>
          </a:p>
        </p:txBody>
      </p:sp>
      <p:sp>
        <p:nvSpPr>
          <p:cNvPr id="6" name="Rectangle 1"/>
          <p:cNvSpPr txBox="1">
            <a:spLocks noChangeArrowheads="1"/>
          </p:cNvSpPr>
          <p:nvPr/>
        </p:nvSpPr>
        <p:spPr>
          <a:xfrm>
            <a:off x="163107" y="1125376"/>
            <a:ext cx="6951133" cy="634818"/>
          </a:xfrm>
          <a:prstGeom prst="rect">
            <a:avLst/>
          </a:prstGeom>
        </p:spPr>
        <p:txBody>
          <a:bodyPr rIns="4572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defTabSz="457200"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800" dirty="0" smtClean="0">
                <a:solidFill>
                  <a:srgbClr val="FF0000"/>
                </a:solidFill>
                <a:latin typeface="Helvetica Neue"/>
                <a:cs typeface="Helvetica Neue"/>
              </a:rPr>
              <a:t> Electromagnetic dipole response of nuclei</a:t>
            </a:r>
            <a:endParaRPr lang="en-GB" sz="1800" dirty="0">
              <a:solidFill>
                <a:srgbClr val="FF0000"/>
              </a:solidFill>
              <a:latin typeface="Helvetica Neue"/>
              <a:cs typeface="Helvetica Neue"/>
            </a:endParaRPr>
          </a:p>
        </p:txBody>
      </p:sp>
      <p:grpSp>
        <p:nvGrpSpPr>
          <p:cNvPr id="5" name="Group 4"/>
          <p:cNvGrpSpPr/>
          <p:nvPr/>
        </p:nvGrpSpPr>
        <p:grpSpPr>
          <a:xfrm>
            <a:off x="755576" y="4446240"/>
            <a:ext cx="1836737" cy="1143000"/>
            <a:chOff x="6313488" y="3327400"/>
            <a:chExt cx="1836737" cy="1143000"/>
          </a:xfrm>
        </p:grpSpPr>
        <p:pic>
          <p:nvPicPr>
            <p:cNvPr id="7" name="Picture 4"/>
            <p:cNvPicPr>
              <a:picLocks noChangeArrowheads="1"/>
            </p:cNvPicPr>
            <p:nvPr/>
          </p:nvPicPr>
          <p:blipFill>
            <a:blip r:embed="rId2" cstate="print"/>
            <a:srcRect/>
            <a:stretch>
              <a:fillRect/>
            </a:stretch>
          </p:blipFill>
          <p:spPr bwMode="auto">
            <a:xfrm>
              <a:off x="7177088" y="3606800"/>
              <a:ext cx="97313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 name="Gruppieren 39"/>
            <p:cNvGrpSpPr>
              <a:grpSpLocks noChangeAspect="1"/>
            </p:cNvGrpSpPr>
            <p:nvPr/>
          </p:nvGrpSpPr>
          <p:grpSpPr bwMode="auto">
            <a:xfrm>
              <a:off x="6313488" y="3327400"/>
              <a:ext cx="863600" cy="1000125"/>
              <a:chOff x="4888870" y="3023374"/>
              <a:chExt cx="1581150" cy="1379474"/>
            </a:xfrm>
          </p:grpSpPr>
          <p:pic>
            <p:nvPicPr>
              <p:cNvPr id="9" name="Picture 19"/>
              <p:cNvPicPr>
                <a:picLocks noChangeAspect="1" noChangeArrowheads="1"/>
              </p:cNvPicPr>
              <p:nvPr/>
            </p:nvPicPr>
            <p:blipFill>
              <a:blip r:embed="rId3" cstate="print"/>
              <a:srcRect/>
              <a:stretch>
                <a:fillRect/>
              </a:stretch>
            </p:blipFill>
            <p:spPr bwMode="auto">
              <a:xfrm>
                <a:off x="4888870" y="3735008"/>
                <a:ext cx="1581150" cy="66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696" name="Textfeld 41"/>
              <p:cNvSpPr txBox="1">
                <a:spLocks noChangeArrowheads="1"/>
              </p:cNvSpPr>
              <p:nvPr/>
            </p:nvSpPr>
            <p:spPr bwMode="auto">
              <a:xfrm>
                <a:off x="5314135" y="3023374"/>
                <a:ext cx="375424" cy="646331"/>
              </a:xfrm>
              <a:prstGeom prst="rect">
                <a:avLst/>
              </a:prstGeom>
              <a:noFill/>
              <a:ln w="9525">
                <a:noFill/>
                <a:miter lim="800000"/>
                <a:headEnd/>
                <a:tailEnd/>
              </a:ln>
            </p:spPr>
            <p:txBody>
              <a:bodyPr wrap="none">
                <a:spAutoFit/>
              </a:bodyPr>
              <a:lstStyle/>
              <a:p>
                <a:pPr defTabSz="457200" eaLnBrk="1" hangingPunct="1"/>
                <a:r>
                  <a:rPr lang="de-DE" altLang="fr-FR" sz="3600" b="1">
                    <a:solidFill>
                      <a:srgbClr val="000000"/>
                    </a:solidFill>
                    <a:latin typeface="Symbol" pitchFamily="18" charset="2"/>
                    <a:ea typeface="MS PGothic" pitchFamily="34" charset="-128"/>
                  </a:rPr>
                  <a:t>g</a:t>
                </a:r>
              </a:p>
            </p:txBody>
          </p:sp>
        </p:grpSp>
      </p:grpSp>
      <p:grpSp>
        <p:nvGrpSpPr>
          <p:cNvPr id="8" name="Group 7"/>
          <p:cNvGrpSpPr/>
          <p:nvPr/>
        </p:nvGrpSpPr>
        <p:grpSpPr>
          <a:xfrm>
            <a:off x="2959744" y="3422650"/>
            <a:ext cx="5500688" cy="3292475"/>
            <a:chOff x="101600" y="3422650"/>
            <a:chExt cx="5500688" cy="3292475"/>
          </a:xfrm>
        </p:grpSpPr>
        <p:sp>
          <p:nvSpPr>
            <p:cNvPr id="71686" name="Textfeld 1"/>
            <p:cNvSpPr txBox="1">
              <a:spLocks noChangeArrowheads="1"/>
            </p:cNvSpPr>
            <p:nvPr/>
          </p:nvSpPr>
          <p:spPr bwMode="auto">
            <a:xfrm>
              <a:off x="1720850" y="6375400"/>
              <a:ext cx="2316163" cy="339725"/>
            </a:xfrm>
            <a:prstGeom prst="rect">
              <a:avLst/>
            </a:prstGeom>
            <a:noFill/>
            <a:ln w="9525">
              <a:noFill/>
              <a:miter lim="800000"/>
              <a:headEnd/>
              <a:tailEnd/>
            </a:ln>
          </p:spPr>
          <p:txBody>
            <a:bodyPr wrap="none">
              <a:spAutoFit/>
            </a:bodyPr>
            <a:lstStyle/>
            <a:p>
              <a:pPr defTabSz="457200" eaLnBrk="1" hangingPunct="1"/>
              <a:r>
                <a:rPr lang="de-DE" altLang="fr-FR" sz="1600">
                  <a:solidFill>
                    <a:srgbClr val="000000"/>
                  </a:solidFill>
                  <a:latin typeface="Helvetica Neue"/>
                  <a:ea typeface="MS PGothic" pitchFamily="34" charset="-128"/>
                  <a:cs typeface="Helvetica Neue"/>
                </a:rPr>
                <a:t>E1 strength distribution</a:t>
              </a:r>
            </a:p>
          </p:txBody>
        </p:sp>
        <p:sp>
          <p:nvSpPr>
            <p:cNvPr id="3" name="Left Brace 2"/>
            <p:cNvSpPr/>
            <p:nvPr/>
          </p:nvSpPr>
          <p:spPr>
            <a:xfrm rot="5400000">
              <a:off x="1517650" y="2500313"/>
              <a:ext cx="249237" cy="2827338"/>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defTabSz="457200" eaLnBrk="1" fontAlgn="auto" hangingPunct="1">
                <a:spcBef>
                  <a:spcPts val="0"/>
                </a:spcBef>
                <a:spcAft>
                  <a:spcPts val="0"/>
                </a:spcAft>
                <a:defRPr/>
              </a:pPr>
              <a:endParaRPr lang="en-US" sz="1800">
                <a:solidFill>
                  <a:prstClr val="black"/>
                </a:solidFill>
              </a:endParaRPr>
            </a:p>
          </p:txBody>
        </p:sp>
        <p:sp>
          <p:nvSpPr>
            <p:cNvPr id="71688" name="TextBox 14"/>
            <p:cNvSpPr txBox="1">
              <a:spLocks noChangeArrowheads="1"/>
            </p:cNvSpPr>
            <p:nvPr/>
          </p:nvSpPr>
          <p:spPr bwMode="auto">
            <a:xfrm>
              <a:off x="1319213" y="3422650"/>
              <a:ext cx="660400" cy="369888"/>
            </a:xfrm>
            <a:prstGeom prst="rect">
              <a:avLst/>
            </a:prstGeom>
            <a:noFill/>
            <a:ln w="9525">
              <a:noFill/>
              <a:miter lim="800000"/>
              <a:headEnd/>
              <a:tailEnd/>
            </a:ln>
          </p:spPr>
          <p:txBody>
            <a:bodyPr wrap="none">
              <a:spAutoFit/>
            </a:bodyPr>
            <a:lstStyle/>
            <a:p>
              <a:pPr defTabSz="457200" eaLnBrk="1" hangingPunct="1"/>
              <a:r>
                <a:rPr lang="en-US" altLang="fr-FR" sz="1800">
                  <a:solidFill>
                    <a:srgbClr val="B48200"/>
                  </a:solidFill>
                  <a:latin typeface="Helvetica" pitchFamily="-84" charset="0"/>
                  <a:ea typeface="Helvetica" pitchFamily="-84" charset="0"/>
                  <a:cs typeface="Helvetica" pitchFamily="-84" charset="0"/>
                </a:rPr>
                <a:t>NRF</a:t>
              </a:r>
            </a:p>
          </p:txBody>
        </p:sp>
        <p:pic>
          <p:nvPicPr>
            <p:cNvPr id="71689" name="Picture 3" descr="Screen Shot 2013-12-02 at 07.45.02.png"/>
            <p:cNvPicPr>
              <a:picLocks noChangeAspect="1"/>
            </p:cNvPicPr>
            <p:nvPr/>
          </p:nvPicPr>
          <p:blipFill>
            <a:blip r:embed="rId4" cstate="print"/>
            <a:srcRect/>
            <a:stretch>
              <a:fillRect/>
            </a:stretch>
          </p:blipFill>
          <p:spPr bwMode="auto">
            <a:xfrm>
              <a:off x="101600" y="4164013"/>
              <a:ext cx="5500688" cy="2297112"/>
            </a:xfrm>
            <a:prstGeom prst="rect">
              <a:avLst/>
            </a:prstGeom>
            <a:noFill/>
            <a:ln w="9525">
              <a:noFill/>
              <a:miter lim="800000"/>
              <a:headEnd/>
              <a:tailEnd/>
            </a:ln>
          </p:spPr>
        </p:pic>
      </p:grpSp>
      <p:sp>
        <p:nvSpPr>
          <p:cNvPr id="11" name="Rectangle 10"/>
          <p:cNvSpPr/>
          <p:nvPr/>
        </p:nvSpPr>
        <p:spPr>
          <a:xfrm>
            <a:off x="228600" y="1652588"/>
            <a:ext cx="8237538" cy="1400383"/>
          </a:xfrm>
          <a:prstGeom prst="rect">
            <a:avLst/>
          </a:prstGeom>
        </p:spPr>
        <p:txBody>
          <a:bodyPr>
            <a:spAutoFit/>
          </a:bodyPr>
          <a:lstStyle/>
          <a:p>
            <a:pPr defTabSz="457200" eaLnBrk="1" fontAlgn="auto" hangingPunct="1">
              <a:spcBef>
                <a:spcPts val="0"/>
              </a:spcBef>
              <a:spcAft>
                <a:spcPts val="0"/>
              </a:spcAft>
              <a:defRPr/>
            </a:pPr>
            <a:r>
              <a:rPr lang="en-US" sz="1600" dirty="0">
                <a:solidFill>
                  <a:srgbClr val="000090"/>
                </a:solidFill>
                <a:latin typeface="Helvetica"/>
                <a:cs typeface="Helvetica"/>
              </a:rPr>
              <a:t>Nuclear structure</a:t>
            </a:r>
          </a:p>
          <a:p>
            <a:pPr marL="285750" indent="-285750" defTabSz="457200" eaLnBrk="1" fontAlgn="auto" hangingPunct="1">
              <a:spcBef>
                <a:spcPts val="0"/>
              </a:spcBef>
              <a:spcAft>
                <a:spcPts val="0"/>
              </a:spcAft>
              <a:buFont typeface="Arial"/>
              <a:buChar char="•"/>
              <a:defRPr/>
            </a:pPr>
            <a:r>
              <a:rPr lang="en-US" sz="1600" dirty="0">
                <a:solidFill>
                  <a:srgbClr val="800000"/>
                </a:solidFill>
                <a:latin typeface="Helvetica"/>
                <a:cs typeface="Helvetica"/>
              </a:rPr>
              <a:t>Modes of excitation below the </a:t>
            </a:r>
            <a:r>
              <a:rPr lang="en-US" sz="1600" dirty="0" smtClean="0">
                <a:solidFill>
                  <a:srgbClr val="800000"/>
                </a:solidFill>
                <a:latin typeface="Helvetica"/>
                <a:cs typeface="Helvetica"/>
              </a:rPr>
              <a:t>GDR </a:t>
            </a:r>
            <a:r>
              <a:rPr lang="en-US" sz="1600" dirty="0" smtClean="0">
                <a:solidFill>
                  <a:srgbClr val="000090"/>
                </a:solidFill>
                <a:latin typeface="Helvetica"/>
                <a:cs typeface="Helvetica"/>
              </a:rPr>
              <a:t>Impact </a:t>
            </a:r>
            <a:r>
              <a:rPr lang="en-US" sz="1600" dirty="0">
                <a:solidFill>
                  <a:srgbClr val="000090"/>
                </a:solidFill>
                <a:latin typeface="Helvetica"/>
                <a:cs typeface="Helvetica"/>
              </a:rPr>
              <a:t>on nucleosynthesis</a:t>
            </a:r>
          </a:p>
          <a:p>
            <a:pPr marL="285750" indent="-285750" defTabSz="457200" eaLnBrk="1" fontAlgn="auto" hangingPunct="1">
              <a:spcBef>
                <a:spcPts val="0"/>
              </a:spcBef>
              <a:spcAft>
                <a:spcPts val="0"/>
              </a:spcAft>
              <a:buFont typeface="Arial"/>
              <a:buChar char="•"/>
              <a:defRPr/>
            </a:pPr>
            <a:r>
              <a:rPr lang="en-US" sz="1600" dirty="0">
                <a:solidFill>
                  <a:srgbClr val="800000"/>
                </a:solidFill>
                <a:latin typeface="Helvetica"/>
                <a:cs typeface="Helvetica"/>
              </a:rPr>
              <a:t>Gamow window for photo–induced reactions in explosive stellar events</a:t>
            </a:r>
          </a:p>
          <a:p>
            <a:pPr defTabSz="457200" eaLnBrk="1" fontAlgn="auto" hangingPunct="1">
              <a:spcBef>
                <a:spcPts val="600"/>
              </a:spcBef>
              <a:spcAft>
                <a:spcPts val="0"/>
              </a:spcAft>
              <a:defRPr/>
            </a:pPr>
            <a:r>
              <a:rPr lang="en-US" sz="1600" dirty="0">
                <a:solidFill>
                  <a:srgbClr val="000090"/>
                </a:solidFill>
                <a:latin typeface="Helvetica"/>
                <a:cs typeface="Helvetica"/>
              </a:rPr>
              <a:t>Understanding exotic nuclei</a:t>
            </a:r>
          </a:p>
          <a:p>
            <a:pPr marL="285750" indent="-285750" defTabSz="457200" eaLnBrk="1" fontAlgn="auto" hangingPunct="1">
              <a:spcBef>
                <a:spcPts val="0"/>
              </a:spcBef>
              <a:spcAft>
                <a:spcPts val="0"/>
              </a:spcAft>
              <a:buFont typeface="Arial"/>
              <a:buChar char="•"/>
              <a:defRPr/>
            </a:pPr>
            <a:r>
              <a:rPr lang="en-US" sz="1600" dirty="0">
                <a:solidFill>
                  <a:srgbClr val="800000"/>
                </a:solidFill>
                <a:latin typeface="Helvetica"/>
                <a:cs typeface="Helvetica"/>
              </a:rPr>
              <a:t>E1 strength will be shifted to lower energies in neutron rich system</a:t>
            </a:r>
          </a:p>
        </p:txBody>
      </p:sp>
      <p:pic>
        <p:nvPicPr>
          <p:cNvPr id="71694" name="Picture 3" descr="ELI_NP_Logo_First_New"/>
          <p:cNvPicPr>
            <a:picLocks noChangeAspect="1" noChangeArrowheads="1"/>
          </p:cNvPicPr>
          <p:nvPr/>
        </p:nvPicPr>
        <p:blipFill>
          <a:blip r:embed="rId5" cstate="print"/>
          <a:srcRect/>
          <a:stretch>
            <a:fillRect/>
          </a:stretch>
        </p:blipFill>
        <p:spPr bwMode="auto">
          <a:xfrm>
            <a:off x="0" y="50800"/>
            <a:ext cx="1760538" cy="1074738"/>
          </a:xfrm>
          <a:prstGeom prst="rect">
            <a:avLst/>
          </a:prstGeom>
          <a:noFill/>
          <a:ln w="9525">
            <a:noFill/>
            <a:miter lim="800000"/>
            <a:headEnd/>
            <a:tailEnd/>
          </a:ln>
        </p:spPr>
      </p:pic>
      <p:sp>
        <p:nvSpPr>
          <p:cNvPr id="10" name="Date Placeholder 9"/>
          <p:cNvSpPr>
            <a:spLocks noGrp="1"/>
          </p:cNvSpPr>
          <p:nvPr>
            <p:ph type="dt" sz="half" idx="10"/>
          </p:nvPr>
        </p:nvSpPr>
        <p:spPr/>
        <p:txBody>
          <a:bodyPr/>
          <a:lstStyle/>
          <a:p>
            <a:r>
              <a:rPr lang="ro-RO" smtClean="0"/>
              <a:t>19.11.2015</a:t>
            </a:r>
            <a:endParaRPr lang="bg-BG"/>
          </a:p>
        </p:txBody>
      </p:sp>
      <p:sp>
        <p:nvSpPr>
          <p:cNvPr id="12" name="Footer Placeholder 11"/>
          <p:cNvSpPr>
            <a:spLocks noGrp="1"/>
          </p:cNvSpPr>
          <p:nvPr>
            <p:ph type="ftr" sz="quarter" idx="11"/>
          </p:nvPr>
        </p:nvSpPr>
        <p:spPr>
          <a:xfrm>
            <a:off x="3124200" y="6578982"/>
            <a:ext cx="2895600" cy="365125"/>
          </a:xfrm>
        </p:spPr>
        <p:txBody>
          <a:bodyPr/>
          <a:lstStyle/>
          <a:p>
            <a:r>
              <a:rPr lang="en-US" smtClean="0"/>
              <a:t>D.L. Balabanski, Osaka</a:t>
            </a:r>
            <a:endParaRPr lang="bg-BG" dirty="0"/>
          </a:p>
        </p:txBody>
      </p:sp>
      <p:sp>
        <p:nvSpPr>
          <p:cNvPr id="13" name="Slide Number Placeholder 12"/>
          <p:cNvSpPr>
            <a:spLocks noGrp="1"/>
          </p:cNvSpPr>
          <p:nvPr>
            <p:ph type="sldNum" sz="quarter" idx="12"/>
          </p:nvPr>
        </p:nvSpPr>
        <p:spPr/>
        <p:txBody>
          <a:bodyPr/>
          <a:lstStyle/>
          <a:p>
            <a:fld id="{DBDE5A35-3D9C-4CCF-A188-2BFF7DFE7733}" type="slidenum">
              <a:rPr lang="bg-BG" smtClean="0"/>
              <a:t>25</a:t>
            </a:fld>
            <a:r>
              <a:rPr lang="fr-FR" dirty="0"/>
              <a:t> </a:t>
            </a:r>
            <a:endParaRPr lang="bg-BG" dirty="0"/>
          </a:p>
        </p:txBody>
      </p:sp>
    </p:spTree>
    <p:extLst>
      <p:ext uri="{BB962C8B-B14F-4D97-AF65-F5344CB8AC3E}">
        <p14:creationId xmlns:p14="http://schemas.microsoft.com/office/powerpoint/2010/main" val="12229639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40768"/>
          </a:xfrm>
          <a:solidFill>
            <a:schemeClr val="tx1"/>
          </a:solidFill>
        </p:spPr>
        <p:txBody>
          <a:bodyPr/>
          <a:lstStyle/>
          <a:p>
            <a:r>
              <a:rPr lang="el-GR" dirty="0" smtClean="0">
                <a:solidFill>
                  <a:srgbClr val="FFFF00"/>
                </a:solidFill>
              </a:rPr>
              <a:t>γ</a:t>
            </a:r>
            <a:r>
              <a:rPr lang="en-US" dirty="0" smtClean="0">
                <a:solidFill>
                  <a:srgbClr val="FFFF00"/>
                </a:solidFill>
              </a:rPr>
              <a:t>-ray spectroscopy</a:t>
            </a:r>
            <a:endParaRPr lang="bg-BG" dirty="0">
              <a:solidFill>
                <a:srgbClr val="FFFF00"/>
              </a:solidFill>
            </a:endParaRPr>
          </a:p>
        </p:txBody>
      </p:sp>
      <p:pic>
        <p:nvPicPr>
          <p:cNvPr id="5" name="Picture 4" descr="ELIADE2.jpg"/>
          <p:cNvPicPr>
            <a:picLocks noChangeAspect="1"/>
          </p:cNvPicPr>
          <p:nvPr/>
        </p:nvPicPr>
        <p:blipFill rotWithShape="1">
          <a:blip r:embed="rId2">
            <a:extLst>
              <a:ext uri="{28A0092B-C50C-407E-A947-70E740481C1C}">
                <a14:useLocalDpi xmlns:a14="http://schemas.microsoft.com/office/drawing/2010/main" val="0"/>
              </a:ext>
            </a:extLst>
          </a:blip>
          <a:srcRect l="26853" r="25925"/>
          <a:stretch/>
        </p:blipFill>
        <p:spPr>
          <a:xfrm>
            <a:off x="-36512" y="1340767"/>
            <a:ext cx="4922950" cy="5517233"/>
          </a:xfrm>
          <a:prstGeom prst="rect">
            <a:avLst/>
          </a:prstGeom>
        </p:spPr>
      </p:pic>
      <p:sp>
        <p:nvSpPr>
          <p:cNvPr id="7" name="TextBox 6"/>
          <p:cNvSpPr txBox="1"/>
          <p:nvPr/>
        </p:nvSpPr>
        <p:spPr>
          <a:xfrm>
            <a:off x="179512" y="1484784"/>
            <a:ext cx="2076274" cy="523220"/>
          </a:xfrm>
          <a:prstGeom prst="rect">
            <a:avLst/>
          </a:prstGeom>
          <a:noFill/>
        </p:spPr>
        <p:txBody>
          <a:bodyPr wrap="none" rtlCol="0">
            <a:spAutoFit/>
          </a:bodyPr>
          <a:lstStyle/>
          <a:p>
            <a:r>
              <a:rPr lang="en-US" sz="2800" b="1" dirty="0" smtClean="0">
                <a:solidFill>
                  <a:schemeClr val="bg1"/>
                </a:solidFill>
              </a:rPr>
              <a:t>ELIADE array</a:t>
            </a:r>
            <a:endParaRPr lang="bg-BG" sz="2800" b="1" dirty="0">
              <a:solidFill>
                <a:schemeClr val="bg1"/>
              </a:solidFill>
            </a:endParaRPr>
          </a:p>
        </p:txBody>
      </p:sp>
      <p:pic>
        <p:nvPicPr>
          <p:cNvPr id="8" name="Picture 7" descr="Screen Shot 2014-01-08 at 06.1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52" y="3192630"/>
            <a:ext cx="2088000" cy="3692754"/>
          </a:xfrm>
          <a:prstGeom prst="rect">
            <a:avLst/>
          </a:prstGeom>
        </p:spPr>
      </p:pic>
      <p:pic>
        <p:nvPicPr>
          <p:cNvPr id="9" name="Picture 8"/>
          <p:cNvPicPr>
            <a:picLocks noChangeAspect="1"/>
          </p:cNvPicPr>
          <p:nvPr/>
        </p:nvPicPr>
        <p:blipFill>
          <a:blip r:embed="rId4"/>
          <a:stretch>
            <a:fillRect/>
          </a:stretch>
        </p:blipFill>
        <p:spPr>
          <a:xfrm>
            <a:off x="6637108" y="3570505"/>
            <a:ext cx="2506892" cy="1874720"/>
          </a:xfrm>
          <a:prstGeom prst="rect">
            <a:avLst/>
          </a:prstGeom>
        </p:spPr>
      </p:pic>
      <p:pic>
        <p:nvPicPr>
          <p:cNvPr id="10" name="Picture 9"/>
          <p:cNvPicPr>
            <a:picLocks noChangeAspect="1"/>
          </p:cNvPicPr>
          <p:nvPr/>
        </p:nvPicPr>
        <p:blipFill>
          <a:blip r:embed="rId5"/>
          <a:stretch>
            <a:fillRect/>
          </a:stretch>
        </p:blipFill>
        <p:spPr>
          <a:xfrm>
            <a:off x="5724448" y="1484784"/>
            <a:ext cx="2880000" cy="1474609"/>
          </a:xfrm>
          <a:prstGeom prst="rect">
            <a:avLst/>
          </a:prstGeom>
        </p:spPr>
      </p:pic>
      <p:sp>
        <p:nvSpPr>
          <p:cNvPr id="11" name="Slide Number Placeholder 10"/>
          <p:cNvSpPr>
            <a:spLocks noGrp="1"/>
          </p:cNvSpPr>
          <p:nvPr>
            <p:ph type="sldNum" sz="quarter" idx="12"/>
          </p:nvPr>
        </p:nvSpPr>
        <p:spPr/>
        <p:txBody>
          <a:bodyPr/>
          <a:lstStyle/>
          <a:p>
            <a:fld id="{DBDE5A35-3D9C-4CCF-A188-2BFF7DFE7733}" type="slidenum">
              <a:rPr lang="bg-BG" smtClean="0"/>
              <a:t>26</a:t>
            </a:fld>
            <a:r>
              <a:rPr lang="fr-FR" dirty="0"/>
              <a:t> </a:t>
            </a:r>
            <a:endParaRPr lang="bg-BG" dirty="0"/>
          </a:p>
        </p:txBody>
      </p:sp>
      <p:sp>
        <p:nvSpPr>
          <p:cNvPr id="4" name="TextBox 3"/>
          <p:cNvSpPr txBox="1"/>
          <p:nvPr/>
        </p:nvSpPr>
        <p:spPr>
          <a:xfrm>
            <a:off x="323528" y="936363"/>
            <a:ext cx="8035148" cy="461665"/>
          </a:xfrm>
          <a:prstGeom prst="rect">
            <a:avLst/>
          </a:prstGeom>
          <a:noFill/>
        </p:spPr>
        <p:txBody>
          <a:bodyPr wrap="none" rtlCol="0">
            <a:spAutoFit/>
          </a:bodyPr>
          <a:lstStyle/>
          <a:p>
            <a:r>
              <a:rPr lang="en-US" sz="2400" b="1" dirty="0">
                <a:solidFill>
                  <a:srgbClr val="DCE6F2"/>
                </a:solidFill>
              </a:rPr>
              <a:t>d</a:t>
            </a:r>
            <a:r>
              <a:rPr lang="en-US" sz="2400" b="1" dirty="0" smtClean="0">
                <a:solidFill>
                  <a:srgbClr val="DCE6F2"/>
                </a:solidFill>
              </a:rPr>
              <a:t>elivery of 4 Tigress-type Clovers and electronics is underway</a:t>
            </a:r>
            <a:endParaRPr lang="bg-BG" dirty="0">
              <a:solidFill>
                <a:srgbClr val="DCE6F2"/>
              </a:solidFill>
            </a:endParaRPr>
          </a:p>
        </p:txBody>
      </p:sp>
      <p:sp>
        <p:nvSpPr>
          <p:cNvPr id="6" name="Date Placeholder 5"/>
          <p:cNvSpPr>
            <a:spLocks noGrp="1"/>
          </p:cNvSpPr>
          <p:nvPr>
            <p:ph type="dt" sz="half" idx="10"/>
          </p:nvPr>
        </p:nvSpPr>
        <p:spPr/>
        <p:txBody>
          <a:bodyPr/>
          <a:lstStyle/>
          <a:p>
            <a:r>
              <a:rPr lang="ro-RO" smtClean="0">
                <a:solidFill>
                  <a:srgbClr val="0070C0"/>
                </a:solidFill>
              </a:rPr>
              <a:t>19.11.2015</a:t>
            </a:r>
            <a:endParaRPr lang="bg-BG" dirty="0">
              <a:solidFill>
                <a:srgbClr val="0070C0"/>
              </a:solidFill>
            </a:endParaRPr>
          </a:p>
        </p:txBody>
      </p:sp>
      <p:pic>
        <p:nvPicPr>
          <p:cNvPr id="12" name="Picture 11" descr="sigla_ELI-NP.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45" y="-27384"/>
            <a:ext cx="1198241" cy="729719"/>
          </a:xfrm>
          <a:prstGeom prst="rect">
            <a:avLst/>
          </a:prstGeom>
          <a:solidFill>
            <a:srgbClr val="FFF0C9"/>
          </a:solidFill>
        </p:spPr>
      </p:pic>
      <p:sp>
        <p:nvSpPr>
          <p:cNvPr id="13" name="TextBox 12"/>
          <p:cNvSpPr txBox="1"/>
          <p:nvPr/>
        </p:nvSpPr>
        <p:spPr>
          <a:xfrm>
            <a:off x="6964852" y="5805264"/>
            <a:ext cx="1196225" cy="369332"/>
          </a:xfrm>
          <a:prstGeom prst="rect">
            <a:avLst/>
          </a:prstGeom>
          <a:noFill/>
        </p:spPr>
        <p:txBody>
          <a:bodyPr wrap="none" rtlCol="0">
            <a:spAutoFit/>
          </a:bodyPr>
          <a:lstStyle/>
          <a:p>
            <a:r>
              <a:rPr lang="en-US" b="1" dirty="0" err="1" smtClean="0"/>
              <a:t>Calin</a:t>
            </a:r>
            <a:r>
              <a:rPr lang="en-US" b="1" dirty="0" smtClean="0"/>
              <a:t> A. Ur</a:t>
            </a:r>
            <a:endParaRPr lang="ro-RO" b="1" dirty="0"/>
          </a:p>
        </p:txBody>
      </p:sp>
      <p:sp>
        <p:nvSpPr>
          <p:cNvPr id="3" name="Footer Placeholder 2"/>
          <p:cNvSpPr>
            <a:spLocks noGrp="1"/>
          </p:cNvSpPr>
          <p:nvPr>
            <p:ph type="ftr" sz="quarter" idx="11"/>
          </p:nvPr>
        </p:nvSpPr>
        <p:spPr/>
        <p:txBody>
          <a:bodyPr/>
          <a:lstStyle/>
          <a:p>
            <a:r>
              <a:rPr lang="en-US" smtClean="0"/>
              <a:t>D.L. Balabanski, Osaka</a:t>
            </a:r>
            <a:endParaRPr lang="bg-BG"/>
          </a:p>
        </p:txBody>
      </p:sp>
    </p:spTree>
    <p:extLst>
      <p:ext uri="{BB962C8B-B14F-4D97-AF65-F5344CB8AC3E}">
        <p14:creationId xmlns:p14="http://schemas.microsoft.com/office/powerpoint/2010/main" val="31151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ELIADE array</a:t>
            </a:r>
            <a:endParaRPr lang="ro-RO" dirty="0"/>
          </a:p>
        </p:txBody>
      </p:sp>
      <p:pic>
        <p:nvPicPr>
          <p:cNvPr id="7" name="Content Placeholder 6"/>
          <p:cNvPicPr>
            <a:picLocks noGrp="1" noChangeAspect="1"/>
          </p:cNvPicPr>
          <p:nvPr>
            <p:ph idx="1"/>
          </p:nvPr>
        </p:nvPicPr>
        <p:blipFill>
          <a:blip r:embed="rId2"/>
          <a:stretch>
            <a:fillRect/>
          </a:stretch>
        </p:blipFill>
        <p:spPr>
          <a:xfrm>
            <a:off x="1566356" y="1600200"/>
            <a:ext cx="4157772" cy="4525963"/>
          </a:xfrm>
          <a:prstGeom prst="rect">
            <a:avLst/>
          </a:prstGeom>
        </p:spPr>
      </p:pic>
      <p:sp>
        <p:nvSpPr>
          <p:cNvPr id="4" name="Date Placeholder 3"/>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27</a:t>
            </a:fld>
            <a:endParaRPr lang="bg-BG"/>
          </a:p>
        </p:txBody>
      </p:sp>
      <p:cxnSp>
        <p:nvCxnSpPr>
          <p:cNvPr id="9" name="Straight Arrow Connector 8"/>
          <p:cNvCxnSpPr/>
          <p:nvPr/>
        </p:nvCxnSpPr>
        <p:spPr>
          <a:xfrm>
            <a:off x="2590800" y="2852936"/>
            <a:ext cx="2629272" cy="19442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2140950">
            <a:off x="5179593" y="4899152"/>
            <a:ext cx="885179" cy="369332"/>
          </a:xfrm>
          <a:prstGeom prst="rect">
            <a:avLst/>
          </a:prstGeom>
          <a:noFill/>
        </p:spPr>
        <p:txBody>
          <a:bodyPr wrap="none" rtlCol="0">
            <a:spAutoFit/>
          </a:bodyPr>
          <a:lstStyle/>
          <a:p>
            <a:r>
              <a:rPr lang="el-GR" b="1" dirty="0" smtClean="0">
                <a:solidFill>
                  <a:srgbClr val="0070C0"/>
                </a:solidFill>
              </a:rPr>
              <a:t>γ</a:t>
            </a:r>
            <a:r>
              <a:rPr lang="en-US" b="1" dirty="0" smtClean="0">
                <a:solidFill>
                  <a:srgbClr val="0070C0"/>
                </a:solidFill>
              </a:rPr>
              <a:t> beam</a:t>
            </a:r>
            <a:endParaRPr lang="ro-RO" b="1" dirty="0">
              <a:solidFill>
                <a:srgbClr val="0070C0"/>
              </a:solidFill>
            </a:endParaRPr>
          </a:p>
        </p:txBody>
      </p:sp>
      <p:sp>
        <p:nvSpPr>
          <p:cNvPr id="12" name="TextBox 11"/>
          <p:cNvSpPr txBox="1"/>
          <p:nvPr/>
        </p:nvSpPr>
        <p:spPr>
          <a:xfrm>
            <a:off x="5077907" y="3140968"/>
            <a:ext cx="3598549" cy="1200329"/>
          </a:xfrm>
          <a:prstGeom prst="rect">
            <a:avLst/>
          </a:prstGeom>
          <a:noFill/>
        </p:spPr>
        <p:txBody>
          <a:bodyPr wrap="none" rtlCol="0">
            <a:spAutoFit/>
          </a:bodyPr>
          <a:lstStyle/>
          <a:p>
            <a:pPr algn="r"/>
            <a:r>
              <a:rPr lang="el-GR" sz="2400" dirty="0" smtClean="0"/>
              <a:t>γγ</a:t>
            </a:r>
            <a:r>
              <a:rPr lang="en-US" sz="2400" dirty="0" smtClean="0"/>
              <a:t> coincidences</a:t>
            </a:r>
          </a:p>
          <a:p>
            <a:pPr algn="r"/>
            <a:r>
              <a:rPr lang="ro-RO" sz="2400" dirty="0" smtClean="0"/>
              <a:t>angular distributions</a:t>
            </a:r>
            <a:endParaRPr lang="en-US" sz="2400" dirty="0" smtClean="0"/>
          </a:p>
          <a:p>
            <a:pPr algn="r"/>
            <a:r>
              <a:rPr lang="en-US" sz="2400" dirty="0" smtClean="0"/>
              <a:t>polarization measurements</a:t>
            </a:r>
            <a:endParaRPr lang="ro-RO" sz="2400" dirty="0"/>
          </a:p>
        </p:txBody>
      </p:sp>
    </p:spTree>
    <p:extLst>
      <p:ext uri="{BB962C8B-B14F-4D97-AF65-F5344CB8AC3E}">
        <p14:creationId xmlns:p14="http://schemas.microsoft.com/office/powerpoint/2010/main" val="475365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NRF experiments</a:t>
            </a:r>
            <a:endParaRPr lang="ro-RO" dirty="0"/>
          </a:p>
        </p:txBody>
      </p:sp>
      <p:pic>
        <p:nvPicPr>
          <p:cNvPr id="7" name="Content Placeholder 6"/>
          <p:cNvPicPr>
            <a:picLocks noGrp="1" noChangeAspect="1"/>
          </p:cNvPicPr>
          <p:nvPr>
            <p:ph idx="1"/>
          </p:nvPr>
        </p:nvPicPr>
        <p:blipFill>
          <a:blip r:embed="rId2"/>
          <a:stretch>
            <a:fillRect/>
          </a:stretch>
        </p:blipFill>
        <p:spPr>
          <a:xfrm>
            <a:off x="457200" y="1800918"/>
            <a:ext cx="8229600" cy="4124527"/>
          </a:xfrm>
          <a:prstGeom prst="rect">
            <a:avLst/>
          </a:prstGeom>
        </p:spPr>
      </p:pic>
      <p:sp>
        <p:nvSpPr>
          <p:cNvPr id="4" name="Date Placeholder 3"/>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28</a:t>
            </a:fld>
            <a:endParaRPr lang="bg-BG"/>
          </a:p>
        </p:txBody>
      </p:sp>
    </p:spTree>
    <p:extLst>
      <p:ext uri="{BB962C8B-B14F-4D97-AF65-F5344CB8AC3E}">
        <p14:creationId xmlns:p14="http://schemas.microsoft.com/office/powerpoint/2010/main" val="549215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apr.kansai.jaea.go.jp/aprc-en/wp-content/blogs.dir/5/files/2011/06/fig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052736"/>
            <a:ext cx="3495675" cy="1552576"/>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wwwapr.kansai.jaea.go.jp/aprc-en/wp-content/blogs.dir/5/files/2011/06/fig0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51639"/>
            <a:ext cx="8972193" cy="3541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9144000" cy="830997"/>
          </a:xfrm>
          <a:prstGeom prst="rect">
            <a:avLst/>
          </a:prstGeom>
          <a:solidFill>
            <a:schemeClr val="tx1"/>
          </a:solidFill>
          <a:ln>
            <a:noFill/>
          </a:ln>
        </p:spPr>
        <p:txBody>
          <a:bodyPr wrap="square" rtlCol="0">
            <a:spAutoFit/>
          </a:bodyPr>
          <a:lstStyle/>
          <a:p>
            <a:pPr algn="ctr"/>
            <a:r>
              <a:rPr lang="en-US" sz="4800" i="1" dirty="0" smtClean="0">
                <a:solidFill>
                  <a:srgbClr val="FFFF00"/>
                </a:solidFill>
              </a:rPr>
              <a:t>Nuclear Resonance Fluorescence</a:t>
            </a:r>
            <a:endParaRPr lang="bg-BG" sz="4800" i="1" dirty="0">
              <a:solidFill>
                <a:srgbClr val="FFFF00"/>
              </a:solidFill>
            </a:endParaRPr>
          </a:p>
        </p:txBody>
      </p:sp>
      <p:sp>
        <p:nvSpPr>
          <p:cNvPr id="5" name="Date Placeholder 4"/>
          <p:cNvSpPr>
            <a:spLocks noGrp="1"/>
          </p:cNvSpPr>
          <p:nvPr>
            <p:ph type="dt" sz="half" idx="10"/>
          </p:nvPr>
        </p:nvSpPr>
        <p:spPr/>
        <p:txBody>
          <a:bodyPr/>
          <a:lstStyle/>
          <a:p>
            <a:r>
              <a:rPr lang="ro-RO" smtClean="0"/>
              <a:t>19.11.2015</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29</a:t>
            </a:fld>
            <a:endParaRPr lang="bg-BG"/>
          </a:p>
        </p:txBody>
      </p:sp>
      <p:sp>
        <p:nvSpPr>
          <p:cNvPr id="3" name="Footer Placeholder 2"/>
          <p:cNvSpPr>
            <a:spLocks noGrp="1"/>
          </p:cNvSpPr>
          <p:nvPr>
            <p:ph type="ftr" sz="quarter" idx="11"/>
          </p:nvPr>
        </p:nvSpPr>
        <p:spPr/>
        <p:txBody>
          <a:bodyPr/>
          <a:lstStyle/>
          <a:p>
            <a:r>
              <a:rPr lang="en-US" smtClean="0"/>
              <a:t>D.L. Balabanski, Osaka</a:t>
            </a:r>
            <a:endParaRPr lang="bg-BG"/>
          </a:p>
        </p:txBody>
      </p:sp>
    </p:spTree>
    <p:extLst>
      <p:ext uri="{BB962C8B-B14F-4D97-AF65-F5344CB8AC3E}">
        <p14:creationId xmlns:p14="http://schemas.microsoft.com/office/powerpoint/2010/main" val="3663137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6844"/>
          </a:xfrm>
          <a:solidFill>
            <a:schemeClr val="tx1"/>
          </a:solidFill>
        </p:spPr>
        <p:txBody>
          <a:bodyPr>
            <a:normAutofit/>
          </a:bodyPr>
          <a:lstStyle/>
          <a:p>
            <a:r>
              <a:rPr lang="en-US" dirty="0" smtClean="0">
                <a:solidFill>
                  <a:srgbClr val="FFFF00"/>
                </a:solidFill>
              </a:rPr>
              <a:t>ELI Road Map</a:t>
            </a:r>
            <a:endParaRPr lang="en-US" dirty="0">
              <a:solidFill>
                <a:srgbClr val="FFFF00"/>
              </a:solidFill>
            </a:endParaRPr>
          </a:p>
        </p:txBody>
      </p:sp>
      <p:sp>
        <p:nvSpPr>
          <p:cNvPr id="28" name="Text Box 11"/>
          <p:cNvSpPr txBox="1">
            <a:spLocks noChangeArrowheads="1"/>
          </p:cNvSpPr>
          <p:nvPr/>
        </p:nvSpPr>
        <p:spPr bwMode="auto">
          <a:xfrm>
            <a:off x="5867400" y="968569"/>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endParaRPr lang="en-US">
              <a:latin typeface="Symbol" charset="0"/>
              <a:ea typeface="MS PGothic" charset="0"/>
              <a:cs typeface="MS PGothic" charset="0"/>
            </a:endParaRPr>
          </a:p>
        </p:txBody>
      </p:sp>
      <p:pic>
        <p:nvPicPr>
          <p:cNvPr id="3" name="Picture 2"/>
          <p:cNvPicPr>
            <a:picLocks noChangeAspect="1"/>
          </p:cNvPicPr>
          <p:nvPr/>
        </p:nvPicPr>
        <p:blipFill>
          <a:blip r:embed="rId3"/>
          <a:stretch>
            <a:fillRect/>
          </a:stretch>
        </p:blipFill>
        <p:spPr>
          <a:xfrm>
            <a:off x="0" y="1196752"/>
            <a:ext cx="9144000" cy="4867979"/>
          </a:xfrm>
          <a:prstGeom prst="rect">
            <a:avLst/>
          </a:prstGeom>
        </p:spPr>
      </p:pic>
      <p:sp>
        <p:nvSpPr>
          <p:cNvPr id="4" name="TextBox 3"/>
          <p:cNvSpPr txBox="1"/>
          <p:nvPr/>
        </p:nvSpPr>
        <p:spPr>
          <a:xfrm>
            <a:off x="7691495" y="6588127"/>
            <a:ext cx="1459634" cy="253916"/>
          </a:xfrm>
          <a:prstGeom prst="rect">
            <a:avLst/>
          </a:prstGeom>
          <a:noFill/>
        </p:spPr>
        <p:txBody>
          <a:bodyPr wrap="none" rtlCol="0">
            <a:spAutoFit/>
          </a:bodyPr>
          <a:lstStyle/>
          <a:p>
            <a:r>
              <a:rPr lang="en-US" sz="1050" b="1" i="1" dirty="0" smtClean="0">
                <a:solidFill>
                  <a:srgbClr val="000090"/>
                </a:solidFill>
                <a:latin typeface="Helvetica Neue"/>
                <a:cs typeface="Helvetica Neue"/>
              </a:rPr>
              <a:t>W. </a:t>
            </a:r>
            <a:r>
              <a:rPr lang="en-US" sz="1050" b="1" i="1" dirty="0" err="1" smtClean="0">
                <a:solidFill>
                  <a:srgbClr val="000090"/>
                </a:solidFill>
                <a:latin typeface="Helvetica Neue"/>
                <a:cs typeface="Helvetica Neue"/>
              </a:rPr>
              <a:t>Sandner</a:t>
            </a:r>
            <a:r>
              <a:rPr lang="en-US" sz="1050" b="1" i="1" dirty="0" smtClean="0">
                <a:solidFill>
                  <a:srgbClr val="000090"/>
                </a:solidFill>
                <a:latin typeface="Helvetica Neue"/>
                <a:cs typeface="Helvetica Neue"/>
              </a:rPr>
              <a:t>, ELI DC</a:t>
            </a:r>
            <a:endParaRPr lang="en-US" sz="1050" b="1" i="1" dirty="0">
              <a:solidFill>
                <a:srgbClr val="000090"/>
              </a:solidFill>
              <a:latin typeface="Helvetica Neue"/>
              <a:cs typeface="Helvetica Neue"/>
            </a:endParaRPr>
          </a:p>
        </p:txBody>
      </p:sp>
      <p:pic>
        <p:nvPicPr>
          <p:cNvPr id="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979712" cy="115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p:cNvSpPr>
            <a:spLocks noGrp="1"/>
          </p:cNvSpPr>
          <p:nvPr>
            <p:ph type="dt" sz="half" idx="10"/>
          </p:nvPr>
        </p:nvSpPr>
        <p:spPr/>
        <p:txBody>
          <a:bodyPr/>
          <a:lstStyle/>
          <a:p>
            <a:r>
              <a:rPr lang="ro-RO" smtClean="0"/>
              <a:t>19.11.2015</a:t>
            </a:r>
            <a:endParaRPr lang="bg-BG"/>
          </a:p>
        </p:txBody>
      </p:sp>
      <p:sp>
        <p:nvSpPr>
          <p:cNvPr id="9" name="Slide Number Placeholder 8"/>
          <p:cNvSpPr>
            <a:spLocks noGrp="1"/>
          </p:cNvSpPr>
          <p:nvPr>
            <p:ph type="sldNum" sz="quarter" idx="12"/>
          </p:nvPr>
        </p:nvSpPr>
        <p:spPr/>
        <p:txBody>
          <a:bodyPr/>
          <a:lstStyle/>
          <a:p>
            <a:fld id="{DBDE5A35-3D9C-4CCF-A188-2BFF7DFE7733}" type="slidenum">
              <a:rPr lang="bg-BG" smtClean="0"/>
              <a:t>3</a:t>
            </a:fld>
            <a:endParaRPr lang="bg-BG" dirty="0"/>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7" name="TextBox 6"/>
          <p:cNvSpPr txBox="1"/>
          <p:nvPr/>
        </p:nvSpPr>
        <p:spPr>
          <a:xfrm>
            <a:off x="899592" y="5877272"/>
            <a:ext cx="7643824" cy="400110"/>
          </a:xfrm>
          <a:prstGeom prst="rect">
            <a:avLst/>
          </a:prstGeom>
          <a:solidFill>
            <a:schemeClr val="tx1"/>
          </a:solidFill>
        </p:spPr>
        <p:txBody>
          <a:bodyPr wrap="none" rtlCol="0">
            <a:spAutoFit/>
          </a:bodyPr>
          <a:lstStyle/>
          <a:p>
            <a:r>
              <a:rPr lang="en-US" sz="2000" b="1" dirty="0">
                <a:solidFill>
                  <a:srgbClr val="FFFF00"/>
                </a:solidFill>
              </a:rPr>
              <a:t>t</a:t>
            </a:r>
            <a:r>
              <a:rPr lang="en-US" sz="2000" b="1" dirty="0" smtClean="0">
                <a:solidFill>
                  <a:srgbClr val="FFFF00"/>
                </a:solidFill>
              </a:rPr>
              <a:t>otal cost of the ELI project: ≈ 1 B€; ~300 M€ per pillar,;87% EC funding</a:t>
            </a:r>
            <a:endParaRPr lang="ro-RO" sz="2000" b="1" dirty="0">
              <a:solidFill>
                <a:srgbClr val="FFFF00"/>
              </a:solidFill>
            </a:endParaRPr>
          </a:p>
        </p:txBody>
      </p:sp>
    </p:spTree>
    <p:extLst>
      <p:ext uri="{BB962C8B-B14F-4D97-AF65-F5344CB8AC3E}">
        <p14:creationId xmlns:p14="http://schemas.microsoft.com/office/powerpoint/2010/main" val="268553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84784"/>
          </a:xfrm>
          <a:solidFill>
            <a:schemeClr val="tx1"/>
          </a:solidFill>
        </p:spPr>
        <p:txBody>
          <a:bodyPr/>
          <a:lstStyle/>
          <a:p>
            <a:r>
              <a:rPr lang="en-US" i="1" dirty="0" smtClean="0">
                <a:solidFill>
                  <a:srgbClr val="FFFF00"/>
                </a:solidFill>
              </a:rPr>
              <a:t>NRF Physics cases @ ELI-NP</a:t>
            </a:r>
            <a:endParaRPr lang="bg-BG" i="1" dirty="0">
              <a:solidFill>
                <a:srgbClr val="FFFF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Self-absorption measurements (</a:t>
            </a:r>
            <a:r>
              <a:rPr lang="el-GR" dirty="0" smtClean="0"/>
              <a:t>Γ</a:t>
            </a:r>
            <a:r>
              <a:rPr lang="en-US" baseline="-25000" dirty="0" smtClean="0"/>
              <a:t>0</a:t>
            </a:r>
            <a:r>
              <a:rPr lang="en-US" dirty="0" smtClean="0"/>
              <a:t>/</a:t>
            </a:r>
            <a:r>
              <a:rPr lang="el-GR" dirty="0" smtClean="0"/>
              <a:t>Γ</a:t>
            </a:r>
            <a:r>
              <a:rPr lang="en-US" baseline="-25000" dirty="0" err="1" smtClean="0"/>
              <a:t>i</a:t>
            </a:r>
            <a:r>
              <a:rPr lang="en-US" dirty="0" smtClean="0"/>
              <a:t>)</a:t>
            </a:r>
          </a:p>
          <a:p>
            <a:r>
              <a:rPr lang="en-US" dirty="0" smtClean="0">
                <a:solidFill>
                  <a:srgbClr val="C00000"/>
                </a:solidFill>
              </a:rPr>
              <a:t>Low-energy dipole response (e.g. Actinides)</a:t>
            </a:r>
          </a:p>
          <a:p>
            <a:r>
              <a:rPr lang="en-US" dirty="0" smtClean="0"/>
              <a:t>Dipole response and parity measurements for weakly-bound nuclei</a:t>
            </a:r>
          </a:p>
          <a:p>
            <a:r>
              <a:rPr lang="en-US" dirty="0" smtClean="0">
                <a:solidFill>
                  <a:srgbClr val="C00000"/>
                </a:solidFill>
              </a:rPr>
              <a:t>Investigation of the Pigmy </a:t>
            </a:r>
            <a:r>
              <a:rPr lang="en-US" dirty="0">
                <a:solidFill>
                  <a:srgbClr val="C00000"/>
                </a:solidFill>
              </a:rPr>
              <a:t>D</a:t>
            </a:r>
            <a:r>
              <a:rPr lang="en-US" dirty="0" smtClean="0">
                <a:solidFill>
                  <a:srgbClr val="C00000"/>
                </a:solidFill>
              </a:rPr>
              <a:t>ipole Resonance</a:t>
            </a:r>
          </a:p>
          <a:p>
            <a:r>
              <a:rPr lang="en-US" dirty="0" smtClean="0"/>
              <a:t>Rotational 2</a:t>
            </a:r>
            <a:r>
              <a:rPr lang="en-US" baseline="30000" dirty="0" smtClean="0"/>
              <a:t>+</a:t>
            </a:r>
            <a:r>
              <a:rPr lang="en-US" dirty="0" smtClean="0"/>
              <a:t> states of the scissor mode</a:t>
            </a:r>
          </a:p>
          <a:p>
            <a:r>
              <a:rPr lang="en-US" dirty="0" smtClean="0"/>
              <a:t>Parity violation in nuclear excitation: </a:t>
            </a:r>
            <a:r>
              <a:rPr lang="en-US" baseline="30000" dirty="0" smtClean="0"/>
              <a:t>20</a:t>
            </a:r>
            <a:r>
              <a:rPr lang="en-US" dirty="0" smtClean="0"/>
              <a:t>Ne</a:t>
            </a:r>
          </a:p>
          <a:p>
            <a:r>
              <a:rPr lang="en-US" dirty="0" smtClean="0"/>
              <a:t>Constraints on the 0</a:t>
            </a:r>
            <a:r>
              <a:rPr lang="el-GR" dirty="0" smtClean="0"/>
              <a:t>νββ</a:t>
            </a:r>
            <a:r>
              <a:rPr lang="en-US" dirty="0" smtClean="0"/>
              <a:t>-decay matrix elements of the scissors mode decay channel: </a:t>
            </a:r>
            <a:r>
              <a:rPr lang="en-US" baseline="30000" dirty="0" smtClean="0"/>
              <a:t>150</a:t>
            </a:r>
            <a:r>
              <a:rPr lang="en-US" dirty="0" smtClean="0"/>
              <a:t>Sm </a:t>
            </a:r>
            <a:endParaRPr lang="en-US" dirty="0"/>
          </a:p>
          <a:p>
            <a:endParaRPr lang="en-US" dirty="0" smtClean="0"/>
          </a:p>
          <a:p>
            <a:endParaRPr lang="bg-BG" dirty="0"/>
          </a:p>
        </p:txBody>
      </p:sp>
      <p:sp>
        <p:nvSpPr>
          <p:cNvPr id="4" name="Slide Number Placeholder 3"/>
          <p:cNvSpPr>
            <a:spLocks noGrp="1"/>
          </p:cNvSpPr>
          <p:nvPr>
            <p:ph type="sldNum" sz="quarter" idx="12"/>
          </p:nvPr>
        </p:nvSpPr>
        <p:spPr/>
        <p:txBody>
          <a:bodyPr/>
          <a:lstStyle/>
          <a:p>
            <a:fld id="{DBDE5A35-3D9C-4CCF-A188-2BFF7DFE7733}" type="slidenum">
              <a:rPr lang="bg-BG" smtClean="0"/>
              <a:t>30</a:t>
            </a:fld>
            <a:endParaRPr lang="bg-BG"/>
          </a:p>
        </p:txBody>
      </p:sp>
      <p:sp>
        <p:nvSpPr>
          <p:cNvPr id="5" name="Date Placeholder 4"/>
          <p:cNvSpPr>
            <a:spLocks noGrp="1"/>
          </p:cNvSpPr>
          <p:nvPr>
            <p:ph type="dt" sz="half" idx="10"/>
          </p:nvPr>
        </p:nvSpPr>
        <p:spPr/>
        <p:txBody>
          <a:bodyPr/>
          <a:lstStyle/>
          <a:p>
            <a:r>
              <a:rPr lang="ro-RO" smtClean="0"/>
              <a:t>19.11.2015</a:t>
            </a:r>
            <a:endParaRPr lang="bg-BG"/>
          </a:p>
        </p:txBody>
      </p:sp>
      <p:sp>
        <p:nvSpPr>
          <p:cNvPr id="6" name="Footer Placeholder 5"/>
          <p:cNvSpPr>
            <a:spLocks noGrp="1"/>
          </p:cNvSpPr>
          <p:nvPr>
            <p:ph type="ftr" sz="quarter" idx="11"/>
          </p:nvPr>
        </p:nvSpPr>
        <p:spPr/>
        <p:txBody>
          <a:bodyPr/>
          <a:lstStyle/>
          <a:p>
            <a:r>
              <a:rPr lang="en-US" smtClean="0"/>
              <a:t>D.L. Balabanski, Osaka</a:t>
            </a:r>
            <a:endParaRPr lang="bg-BG"/>
          </a:p>
        </p:txBody>
      </p:sp>
    </p:spTree>
    <p:extLst>
      <p:ext uri="{BB962C8B-B14F-4D97-AF65-F5344CB8AC3E}">
        <p14:creationId xmlns:p14="http://schemas.microsoft.com/office/powerpoint/2010/main" val="1819039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706090"/>
          </a:xfrm>
        </p:spPr>
        <p:txBody>
          <a:bodyPr>
            <a:normAutofit fontScale="90000"/>
          </a:bodyPr>
          <a:lstStyle/>
          <a:p>
            <a:r>
              <a:rPr lang="en-US" dirty="0" smtClean="0"/>
              <a:t>NRF Physics Case (cont’d)</a:t>
            </a:r>
            <a:endParaRPr lang="ro-RO" dirty="0"/>
          </a:p>
        </p:txBody>
      </p:sp>
      <p:sp>
        <p:nvSpPr>
          <p:cNvPr id="4" name="Date Placeholder 3"/>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31</a:t>
            </a:fld>
            <a:endParaRPr lang="bg-BG"/>
          </a:p>
        </p:txBody>
      </p:sp>
      <p:pic>
        <p:nvPicPr>
          <p:cNvPr id="7" name="Picture 6"/>
          <p:cNvPicPr>
            <a:picLocks noChangeAspect="1"/>
          </p:cNvPicPr>
          <p:nvPr/>
        </p:nvPicPr>
        <p:blipFill>
          <a:blip r:embed="rId2"/>
          <a:stretch>
            <a:fillRect/>
          </a:stretch>
        </p:blipFill>
        <p:spPr>
          <a:xfrm>
            <a:off x="1716220" y="2784996"/>
            <a:ext cx="6321364" cy="3742599"/>
          </a:xfrm>
          <a:prstGeom prst="rect">
            <a:avLst/>
          </a:prstGeom>
        </p:spPr>
      </p:pic>
      <p:sp>
        <p:nvSpPr>
          <p:cNvPr id="8" name="TextBox 7"/>
          <p:cNvSpPr txBox="1"/>
          <p:nvPr/>
        </p:nvSpPr>
        <p:spPr>
          <a:xfrm>
            <a:off x="683568" y="476672"/>
            <a:ext cx="7125349" cy="2308324"/>
          </a:xfrm>
          <a:prstGeom prst="rect">
            <a:avLst/>
          </a:prstGeom>
          <a:noFill/>
        </p:spPr>
        <p:txBody>
          <a:bodyPr wrap="none" rtlCol="0">
            <a:spAutoFit/>
          </a:bodyPr>
          <a:lstStyle/>
          <a:p>
            <a:r>
              <a:rPr lang="en-US" dirty="0" smtClean="0"/>
              <a:t>(1) </a:t>
            </a:r>
            <a:r>
              <a:rPr lang="ro-RO" dirty="0" smtClean="0"/>
              <a:t>PYGMY </a:t>
            </a:r>
            <a:r>
              <a:rPr lang="ro-RO" dirty="0"/>
              <a:t>DIPOLE </a:t>
            </a:r>
            <a:r>
              <a:rPr lang="ro-RO" dirty="0" smtClean="0"/>
              <a:t>RESONANCE</a:t>
            </a:r>
            <a:r>
              <a:rPr lang="en-US" dirty="0" smtClean="0"/>
              <a:t> </a:t>
            </a:r>
          </a:p>
          <a:p>
            <a:r>
              <a:rPr lang="en-US" dirty="0"/>
              <a:t>	</a:t>
            </a:r>
            <a:r>
              <a:rPr lang="en-US" b="1" dirty="0" smtClean="0"/>
              <a:t>ambition</a:t>
            </a:r>
            <a:r>
              <a:rPr lang="en-US" dirty="0" smtClean="0"/>
              <a:t>: derive </a:t>
            </a:r>
            <a:r>
              <a:rPr lang="en-US" dirty="0"/>
              <a:t>proper photon strength functions from </a:t>
            </a:r>
            <a:r>
              <a:rPr lang="en-US" dirty="0" smtClean="0"/>
              <a:t>data</a:t>
            </a:r>
          </a:p>
          <a:p>
            <a:r>
              <a:rPr lang="en-US" dirty="0"/>
              <a:t>	</a:t>
            </a:r>
            <a:r>
              <a:rPr lang="en-US" b="1" dirty="0" smtClean="0"/>
              <a:t>goal</a:t>
            </a:r>
            <a:r>
              <a:rPr lang="en-US" dirty="0" smtClean="0"/>
              <a:t>: determine </a:t>
            </a:r>
            <a:r>
              <a:rPr lang="en-US" dirty="0"/>
              <a:t>the neutron-skin </a:t>
            </a:r>
            <a:r>
              <a:rPr lang="en-US" dirty="0" smtClean="0"/>
              <a:t>thickness</a:t>
            </a:r>
          </a:p>
          <a:p>
            <a:r>
              <a:rPr lang="en-US" dirty="0"/>
              <a:t>	</a:t>
            </a:r>
            <a:r>
              <a:rPr lang="en-US" b="1" dirty="0" smtClean="0"/>
              <a:t>experiment</a:t>
            </a:r>
            <a:r>
              <a:rPr lang="en-US" dirty="0" smtClean="0"/>
              <a:t>: </a:t>
            </a:r>
            <a:r>
              <a:rPr lang="ro-RO" dirty="0" smtClean="0"/>
              <a:t>spherical</a:t>
            </a:r>
            <a:r>
              <a:rPr lang="en-US" dirty="0" smtClean="0"/>
              <a:t> nuclei </a:t>
            </a:r>
            <a:r>
              <a:rPr lang="en-US" dirty="0"/>
              <a:t>at or near magic </a:t>
            </a:r>
            <a:r>
              <a:rPr lang="en-US" dirty="0" smtClean="0"/>
              <a:t>shells</a:t>
            </a:r>
          </a:p>
          <a:p>
            <a:r>
              <a:rPr lang="en-US" dirty="0"/>
              <a:t>	</a:t>
            </a:r>
            <a:r>
              <a:rPr lang="en-US" dirty="0" smtClean="0"/>
              <a:t>	      </a:t>
            </a:r>
            <a:r>
              <a:rPr lang="ro-RO" dirty="0"/>
              <a:t>investigations into deformed </a:t>
            </a:r>
            <a:r>
              <a:rPr lang="ro-RO" dirty="0" smtClean="0"/>
              <a:t>regions</a:t>
            </a:r>
            <a:endParaRPr lang="en-US" dirty="0" smtClean="0"/>
          </a:p>
          <a:p>
            <a:r>
              <a:rPr lang="en-US" dirty="0"/>
              <a:t>	</a:t>
            </a:r>
            <a:r>
              <a:rPr lang="en-US" b="1" dirty="0" smtClean="0"/>
              <a:t>day one</a:t>
            </a:r>
            <a:r>
              <a:rPr lang="en-US" dirty="0" smtClean="0"/>
              <a:t>: </a:t>
            </a:r>
            <a:r>
              <a:rPr lang="ro-RO" baseline="30000" dirty="0" smtClean="0"/>
              <a:t>204,208</a:t>
            </a:r>
            <a:r>
              <a:rPr lang="ro-RO" dirty="0" smtClean="0"/>
              <a:t>Pb</a:t>
            </a:r>
            <a:r>
              <a:rPr lang="en-US" dirty="0" smtClean="0"/>
              <a:t> and </a:t>
            </a:r>
            <a:r>
              <a:rPr lang="en-US" baseline="30000" dirty="0" smtClean="0"/>
              <a:t>1</a:t>
            </a:r>
            <a:r>
              <a:rPr lang="ro-RO" baseline="30000" dirty="0" smtClean="0"/>
              <a:t>16,124</a:t>
            </a:r>
            <a:r>
              <a:rPr lang="ro-RO" dirty="0" smtClean="0"/>
              <a:t>Sn</a:t>
            </a:r>
            <a:endParaRPr lang="en-US" dirty="0" smtClean="0"/>
          </a:p>
          <a:p>
            <a:r>
              <a:rPr lang="en-US" dirty="0"/>
              <a:t>	</a:t>
            </a:r>
            <a:r>
              <a:rPr lang="en-US" b="1" dirty="0" smtClean="0"/>
              <a:t>new data</a:t>
            </a:r>
            <a:r>
              <a:rPr lang="en-US" dirty="0" smtClean="0"/>
              <a:t>: </a:t>
            </a:r>
            <a:r>
              <a:rPr lang="en-US" dirty="0"/>
              <a:t>detailed strength distributions, knowledge on γ-decay</a:t>
            </a:r>
          </a:p>
          <a:p>
            <a:r>
              <a:rPr lang="en-US" dirty="0" smtClean="0"/>
              <a:t>		 branches</a:t>
            </a:r>
            <a:r>
              <a:rPr lang="en-US" dirty="0"/>
              <a:t>, and spin and parity information</a:t>
            </a:r>
            <a:endParaRPr lang="ro-RO" dirty="0"/>
          </a:p>
        </p:txBody>
      </p:sp>
    </p:spTree>
    <p:extLst>
      <p:ext uri="{BB962C8B-B14F-4D97-AF65-F5344CB8AC3E}">
        <p14:creationId xmlns:p14="http://schemas.microsoft.com/office/powerpoint/2010/main" val="7725416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930" y="3356992"/>
            <a:ext cx="3176622" cy="3013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1403648"/>
          </a:xfrm>
          <a:solidFill>
            <a:schemeClr val="tx1"/>
          </a:solidFill>
          <a:ln>
            <a:noFill/>
          </a:ln>
        </p:spPr>
        <p:txBody>
          <a:bodyPr>
            <a:normAutofit/>
          </a:bodyPr>
          <a:lstStyle/>
          <a:p>
            <a:r>
              <a:rPr lang="en-US" i="1" dirty="0" smtClean="0">
                <a:solidFill>
                  <a:srgbClr val="FFFF00"/>
                </a:solidFill>
              </a:rPr>
              <a:t>Physics above </a:t>
            </a:r>
            <a:r>
              <a:rPr lang="en-US" i="1" dirty="0" smtClean="0">
                <a:solidFill>
                  <a:srgbClr val="FFFF00"/>
                </a:solidFill>
              </a:rPr>
              <a:t>S</a:t>
            </a:r>
            <a:r>
              <a:rPr lang="en-US" i="1" baseline="-25000" dirty="0" smtClean="0">
                <a:solidFill>
                  <a:srgbClr val="FFFF00"/>
                </a:solidFill>
              </a:rPr>
              <a:t>n</a:t>
            </a:r>
            <a:endParaRPr lang="bg-BG" i="1" baseline="-25000" dirty="0">
              <a:solidFill>
                <a:srgbClr val="FFFF00"/>
              </a:solidFill>
            </a:endParaRPr>
          </a:p>
        </p:txBody>
      </p:sp>
      <p:sp>
        <p:nvSpPr>
          <p:cNvPr id="3" name="Content Placeholder 2"/>
          <p:cNvSpPr>
            <a:spLocks noGrp="1"/>
          </p:cNvSpPr>
          <p:nvPr>
            <p:ph idx="1"/>
          </p:nvPr>
        </p:nvSpPr>
        <p:spPr>
          <a:xfrm>
            <a:off x="97160" y="1600200"/>
            <a:ext cx="6563072" cy="4525963"/>
          </a:xfrm>
        </p:spPr>
        <p:txBody>
          <a:bodyPr>
            <a:normAutofit fontScale="92500" lnSpcReduction="20000"/>
          </a:bodyPr>
          <a:lstStyle/>
          <a:p>
            <a:r>
              <a:rPr lang="en-US" dirty="0" smtClean="0">
                <a:solidFill>
                  <a:srgbClr val="C00000"/>
                </a:solidFill>
              </a:rPr>
              <a:t>Studies of GDR and PDR decay</a:t>
            </a:r>
          </a:p>
          <a:p>
            <a:r>
              <a:rPr lang="en-US" dirty="0" smtClean="0"/>
              <a:t>Studies of spin-flip M1 resonances</a:t>
            </a:r>
          </a:p>
          <a:p>
            <a:r>
              <a:rPr lang="en-US" dirty="0"/>
              <a:t>(γ, n) cross section </a:t>
            </a:r>
            <a:r>
              <a:rPr lang="en-US" dirty="0" smtClean="0"/>
              <a:t>measurements, </a:t>
            </a:r>
            <a:r>
              <a:rPr lang="en-US" i="1" dirty="0" smtClean="0"/>
              <a:t>e.g.</a:t>
            </a:r>
            <a:r>
              <a:rPr lang="en-US" dirty="0" smtClean="0"/>
              <a:t> p process related measurements: </a:t>
            </a:r>
          </a:p>
          <a:p>
            <a:pPr lvl="1"/>
            <a:r>
              <a:rPr lang="en-US" dirty="0"/>
              <a:t>t</a:t>
            </a:r>
            <a:r>
              <a:rPr lang="en-US" dirty="0" smtClean="0"/>
              <a:t>he </a:t>
            </a:r>
            <a:r>
              <a:rPr lang="en-US" baseline="30000" dirty="0"/>
              <a:t>138</a:t>
            </a:r>
            <a:r>
              <a:rPr lang="en-US" dirty="0"/>
              <a:t>La(</a:t>
            </a:r>
            <a:r>
              <a:rPr lang="el-GR" dirty="0"/>
              <a:t>γ</a:t>
            </a:r>
            <a:r>
              <a:rPr lang="el-GR" i="1" dirty="0"/>
              <a:t>,</a:t>
            </a:r>
            <a:r>
              <a:rPr lang="en-US" i="1" dirty="0"/>
              <a:t>n</a:t>
            </a:r>
            <a:r>
              <a:rPr lang="en-US" dirty="0"/>
              <a:t>) </a:t>
            </a:r>
            <a:r>
              <a:rPr lang="en-US" baseline="30000" dirty="0"/>
              <a:t>137</a:t>
            </a:r>
            <a:r>
              <a:rPr lang="en-US" dirty="0"/>
              <a:t>La </a:t>
            </a:r>
            <a:r>
              <a:rPr lang="en-US" dirty="0" smtClean="0"/>
              <a:t>reaction, </a:t>
            </a:r>
          </a:p>
          <a:p>
            <a:pPr lvl="1"/>
            <a:r>
              <a:rPr lang="en-US" dirty="0"/>
              <a:t>t</a:t>
            </a:r>
            <a:r>
              <a:rPr lang="en-US" dirty="0" smtClean="0"/>
              <a:t>he </a:t>
            </a:r>
            <a:r>
              <a:rPr lang="en-US" baseline="30000" dirty="0" smtClean="0"/>
              <a:t>180m</a:t>
            </a:r>
            <a:r>
              <a:rPr lang="en-US" dirty="0" smtClean="0"/>
              <a:t>Ta(</a:t>
            </a:r>
            <a:r>
              <a:rPr lang="el-GR" dirty="0"/>
              <a:t>γ,</a:t>
            </a:r>
            <a:r>
              <a:rPr lang="en-US" dirty="0" smtClean="0"/>
              <a:t>n)</a:t>
            </a:r>
            <a:r>
              <a:rPr lang="en-US" baseline="30000" dirty="0" smtClean="0"/>
              <a:t>179</a:t>
            </a:r>
            <a:r>
              <a:rPr lang="en-US" dirty="0" smtClean="0"/>
              <a:t>Ta reaction.</a:t>
            </a:r>
          </a:p>
          <a:p>
            <a:pPr marL="0" indent="0">
              <a:buNone/>
            </a:pPr>
            <a:endParaRPr lang="en-US" sz="900" dirty="0" smtClean="0"/>
          </a:p>
          <a:p>
            <a:pPr marL="0" indent="0">
              <a:buNone/>
            </a:pPr>
            <a:r>
              <a:rPr lang="en-US" u="sng" dirty="0" smtClean="0"/>
              <a:t>Instrumentation:</a:t>
            </a:r>
            <a:r>
              <a:rPr lang="en-US" dirty="0" smtClean="0"/>
              <a:t> </a:t>
            </a:r>
          </a:p>
          <a:p>
            <a:pPr marL="571500" indent="-571500">
              <a:buAutoNum type="romanLcParenBoth"/>
            </a:pPr>
            <a:r>
              <a:rPr lang="en-US" dirty="0" smtClean="0"/>
              <a:t>LaBr</a:t>
            </a:r>
            <a:r>
              <a:rPr lang="en-US" baseline="-25000" dirty="0" smtClean="0"/>
              <a:t>3</a:t>
            </a:r>
            <a:r>
              <a:rPr lang="en-US" dirty="0" smtClean="0"/>
              <a:t>(Ce) array, </a:t>
            </a:r>
          </a:p>
          <a:p>
            <a:pPr marL="571500" indent="-571500">
              <a:buAutoNum type="romanLcParenBoth"/>
            </a:pPr>
            <a:r>
              <a:rPr lang="en-US" dirty="0" smtClean="0"/>
              <a:t>Fast-neutron detector array</a:t>
            </a:r>
          </a:p>
          <a:p>
            <a:pPr marL="571500" indent="-571500">
              <a:buAutoNum type="romanLcParenBoth"/>
            </a:pPr>
            <a:r>
              <a:rPr lang="en-US" dirty="0"/>
              <a:t>NE213 liquid </a:t>
            </a:r>
            <a:r>
              <a:rPr lang="en-US" dirty="0" smtClean="0"/>
              <a:t>scintillator array</a:t>
            </a:r>
          </a:p>
          <a:p>
            <a:endParaRPr lang="bg-BG" dirty="0"/>
          </a:p>
        </p:txBody>
      </p:sp>
      <p:pic>
        <p:nvPicPr>
          <p:cNvPr id="7" name="Picture 6"/>
          <p:cNvPicPr>
            <a:picLocks noChangeAspect="1"/>
          </p:cNvPicPr>
          <p:nvPr/>
        </p:nvPicPr>
        <p:blipFill>
          <a:blip r:embed="rId3"/>
          <a:stretch>
            <a:fillRect/>
          </a:stretch>
        </p:blipFill>
        <p:spPr>
          <a:xfrm>
            <a:off x="7308504" y="1484784"/>
            <a:ext cx="1800000" cy="1477333"/>
          </a:xfrm>
          <a:prstGeom prst="rect">
            <a:avLst/>
          </a:prstGeom>
        </p:spPr>
      </p:pic>
      <p:sp>
        <p:nvSpPr>
          <p:cNvPr id="10" name="Slide Number Placeholder 9"/>
          <p:cNvSpPr>
            <a:spLocks noGrp="1"/>
          </p:cNvSpPr>
          <p:nvPr>
            <p:ph type="sldNum" sz="quarter" idx="12"/>
          </p:nvPr>
        </p:nvSpPr>
        <p:spPr/>
        <p:txBody>
          <a:bodyPr/>
          <a:lstStyle/>
          <a:p>
            <a:fld id="{DBDE5A35-3D9C-4CCF-A188-2BFF7DFE7733}" type="slidenum">
              <a:rPr lang="bg-BG" smtClean="0"/>
              <a:t>32</a:t>
            </a:fld>
            <a:r>
              <a:rPr lang="fr-FR" dirty="0"/>
              <a:t> </a:t>
            </a:r>
            <a:endParaRPr lang="bg-BG" dirty="0"/>
          </a:p>
        </p:txBody>
      </p:sp>
      <p:sp>
        <p:nvSpPr>
          <p:cNvPr id="4" name="Footer Placeholder 3"/>
          <p:cNvSpPr>
            <a:spLocks noGrp="1"/>
          </p:cNvSpPr>
          <p:nvPr>
            <p:ph type="ftr" sz="quarter" idx="11"/>
          </p:nvPr>
        </p:nvSpPr>
        <p:spPr/>
        <p:txBody>
          <a:bodyPr/>
          <a:lstStyle/>
          <a:p>
            <a:r>
              <a:rPr lang="en-US" smtClean="0"/>
              <a:t>D.L. Balabanski, Osaka</a:t>
            </a:r>
            <a:endParaRPr lang="bg-BG"/>
          </a:p>
        </p:txBody>
      </p:sp>
      <p:sp>
        <p:nvSpPr>
          <p:cNvPr id="11" name="TextBox 10"/>
          <p:cNvSpPr txBox="1"/>
          <p:nvPr/>
        </p:nvSpPr>
        <p:spPr>
          <a:xfrm>
            <a:off x="467544" y="936363"/>
            <a:ext cx="8144730" cy="461665"/>
          </a:xfrm>
          <a:prstGeom prst="rect">
            <a:avLst/>
          </a:prstGeom>
          <a:noFill/>
        </p:spPr>
        <p:txBody>
          <a:bodyPr wrap="none" rtlCol="0">
            <a:spAutoFit/>
          </a:bodyPr>
          <a:lstStyle/>
          <a:p>
            <a:r>
              <a:rPr lang="en-US" sz="2400" b="1" dirty="0" smtClean="0">
                <a:solidFill>
                  <a:srgbClr val="DCE6F2"/>
                </a:solidFill>
              </a:rPr>
              <a:t>30 </a:t>
            </a:r>
            <a:r>
              <a:rPr lang="en-US" sz="2400" b="1" baseline="30000" dirty="0" smtClean="0">
                <a:solidFill>
                  <a:srgbClr val="DCE6F2"/>
                </a:solidFill>
              </a:rPr>
              <a:t>3</a:t>
            </a:r>
            <a:r>
              <a:rPr lang="en-US" sz="2400" b="1" dirty="0" smtClean="0">
                <a:solidFill>
                  <a:srgbClr val="DCE6F2"/>
                </a:solidFill>
              </a:rPr>
              <a:t>He, 15 LaBr</a:t>
            </a:r>
            <a:r>
              <a:rPr lang="en-US" sz="2400" b="1" baseline="-25000" dirty="0" smtClean="0">
                <a:solidFill>
                  <a:srgbClr val="DCE6F2"/>
                </a:solidFill>
              </a:rPr>
              <a:t>3</a:t>
            </a:r>
            <a:r>
              <a:rPr lang="en-US" sz="2400" b="1" dirty="0" smtClean="0">
                <a:solidFill>
                  <a:srgbClr val="DCE6F2"/>
                </a:solidFill>
              </a:rPr>
              <a:t> , 15 CeBr</a:t>
            </a:r>
            <a:r>
              <a:rPr lang="en-US" sz="2400" b="1" baseline="-25000" dirty="0" smtClean="0">
                <a:solidFill>
                  <a:srgbClr val="DCE6F2"/>
                </a:solidFill>
              </a:rPr>
              <a:t>3</a:t>
            </a:r>
            <a:r>
              <a:rPr lang="en-US" sz="2400" b="1" dirty="0" smtClean="0">
                <a:solidFill>
                  <a:srgbClr val="DCE6F2"/>
                </a:solidFill>
              </a:rPr>
              <a:t>, 20 NE213 detectors and electronics</a:t>
            </a:r>
            <a:endParaRPr lang="bg-BG" dirty="0">
              <a:solidFill>
                <a:srgbClr val="DCE6F2"/>
              </a:solidFill>
            </a:endParaRPr>
          </a:p>
        </p:txBody>
      </p:sp>
      <p:pic>
        <p:nvPicPr>
          <p:cNvPr id="12" name="Picture 11" descr="sigla_ELI-N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616" y="-37022"/>
            <a:ext cx="856150" cy="521388"/>
          </a:xfrm>
          <a:prstGeom prst="rect">
            <a:avLst/>
          </a:prstGeom>
          <a:solidFill>
            <a:srgbClr val="FFF0C9"/>
          </a:solidFill>
        </p:spPr>
      </p:pic>
      <p:sp>
        <p:nvSpPr>
          <p:cNvPr id="5" name="Date Placeholder 4"/>
          <p:cNvSpPr>
            <a:spLocks noGrp="1"/>
          </p:cNvSpPr>
          <p:nvPr>
            <p:ph type="dt" sz="half" idx="10"/>
          </p:nvPr>
        </p:nvSpPr>
        <p:spPr/>
        <p:txBody>
          <a:bodyPr/>
          <a:lstStyle/>
          <a:p>
            <a:r>
              <a:rPr lang="ro-RO" smtClean="0"/>
              <a:t>19.11.2015</a:t>
            </a:r>
            <a:endParaRPr lang="bg-BG" dirty="0"/>
          </a:p>
        </p:txBody>
      </p:sp>
      <p:sp>
        <p:nvSpPr>
          <p:cNvPr id="8" name="Rectangle 7"/>
          <p:cNvSpPr/>
          <p:nvPr/>
        </p:nvSpPr>
        <p:spPr>
          <a:xfrm>
            <a:off x="0" y="1340768"/>
            <a:ext cx="7020272" cy="2862322"/>
          </a:xfrm>
          <a:prstGeom prst="rect">
            <a:avLst/>
          </a:prstGeom>
          <a:solidFill>
            <a:schemeClr val="tx1"/>
          </a:solidFill>
        </p:spPr>
        <p:txBody>
          <a:bodyPr wrap="square">
            <a:spAutoFit/>
          </a:bodyPr>
          <a:lstStyle/>
          <a:p>
            <a:pPr algn="just">
              <a:spcAft>
                <a:spcPts val="0"/>
              </a:spcAft>
            </a:pPr>
            <a:r>
              <a:rPr lang="en-US" dirty="0">
                <a:solidFill>
                  <a:srgbClr val="FFFF00"/>
                </a:solidFill>
                <a:latin typeface="Times New Roman" panose="02020603050405020304" pitchFamily="18" charset="0"/>
                <a:ea typeface="Times New Roman" panose="02020603050405020304" pitchFamily="18" charset="0"/>
              </a:rPr>
              <a:t>One very important aspect of giant resonances rather poorly known is the </a:t>
            </a:r>
            <a:r>
              <a:rPr lang="en-US" u="sng" dirty="0">
                <a:solidFill>
                  <a:schemeClr val="accent1">
                    <a:lumMod val="60000"/>
                    <a:lumOff val="40000"/>
                  </a:schemeClr>
                </a:solidFill>
                <a:latin typeface="Times New Roman" panose="02020603050405020304" pitchFamily="18" charset="0"/>
                <a:ea typeface="Times New Roman" panose="02020603050405020304" pitchFamily="18" charset="0"/>
              </a:rPr>
              <a:t>properties of their particle and gamma decays</a:t>
            </a:r>
            <a:r>
              <a:rPr lang="en-US" dirty="0">
                <a:solidFill>
                  <a:srgbClr val="FFFF00"/>
                </a:solidFill>
                <a:latin typeface="Times New Roman" panose="02020603050405020304" pitchFamily="18" charset="0"/>
                <a:ea typeface="Times New Roman" panose="02020603050405020304" pitchFamily="18" charset="0"/>
              </a:rPr>
              <a:t>. In fact, gamma decay measurements are extremely difficult as the nucleus has an excitation energy higher than the particle binding energy. Therefore high intensities and efficient detector systems are mandatory. The measurement of the neutron decay requires either an accurate measurement of the neutron kinetic energy or, alternatively, an extremely precise knowledge of the excitation energy of the nucleus. Also in this case an extremely intense beam with a very small bandwidth and an efficient detector system are mandatory.</a:t>
            </a:r>
            <a:endParaRPr lang="ro-RO"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602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a:solidFill>
            <a:schemeClr val="tx1"/>
          </a:solidFill>
          <a:ln>
            <a:noFill/>
          </a:ln>
        </p:spPr>
        <p:txBody>
          <a:bodyPr>
            <a:normAutofit/>
          </a:bodyPr>
          <a:lstStyle/>
          <a:p>
            <a:r>
              <a:rPr lang="en-US" i="1" dirty="0" smtClean="0">
                <a:solidFill>
                  <a:srgbClr val="FFFF00"/>
                </a:solidFill>
              </a:rPr>
              <a:t>Nuclear Astrophysics</a:t>
            </a:r>
            <a:endParaRPr lang="bg-BG" i="1" dirty="0">
              <a:solidFill>
                <a:srgbClr val="FFFF00"/>
              </a:solidFill>
            </a:endParaRPr>
          </a:p>
        </p:txBody>
      </p:sp>
      <p:sp>
        <p:nvSpPr>
          <p:cNvPr id="3" name="Content Placeholder 2"/>
          <p:cNvSpPr>
            <a:spLocks noGrp="1"/>
          </p:cNvSpPr>
          <p:nvPr>
            <p:ph idx="1"/>
          </p:nvPr>
        </p:nvSpPr>
        <p:spPr>
          <a:xfrm>
            <a:off x="323528" y="1600200"/>
            <a:ext cx="7211144" cy="4525963"/>
          </a:xfrm>
        </p:spPr>
        <p:txBody>
          <a:bodyPr>
            <a:normAutofit fontScale="77500" lnSpcReduction="20000"/>
          </a:bodyPr>
          <a:lstStyle/>
          <a:p>
            <a:r>
              <a:rPr lang="en-US" dirty="0" smtClean="0"/>
              <a:t>Molecular states and symmetries in light nuclei</a:t>
            </a:r>
          </a:p>
          <a:p>
            <a:r>
              <a:rPr lang="en-US" dirty="0" smtClean="0"/>
              <a:t>The </a:t>
            </a:r>
            <a:r>
              <a:rPr lang="en-US" baseline="30000" dirty="0" smtClean="0"/>
              <a:t>16</a:t>
            </a:r>
            <a:r>
              <a:rPr lang="en-US" dirty="0" smtClean="0"/>
              <a:t>O(</a:t>
            </a:r>
            <a:r>
              <a:rPr lang="el-GR" dirty="0" smtClean="0"/>
              <a:t>γ</a:t>
            </a:r>
            <a:r>
              <a:rPr lang="en-US" dirty="0" smtClean="0"/>
              <a:t>,</a:t>
            </a:r>
            <a:r>
              <a:rPr lang="el-GR" dirty="0" smtClean="0"/>
              <a:t>α</a:t>
            </a:r>
            <a:r>
              <a:rPr lang="en-US" dirty="0" smtClean="0"/>
              <a:t>)</a:t>
            </a:r>
            <a:r>
              <a:rPr lang="en-US" baseline="30000" dirty="0" smtClean="0"/>
              <a:t>12</a:t>
            </a:r>
            <a:r>
              <a:rPr lang="en-US" dirty="0" smtClean="0"/>
              <a:t>C reaction</a:t>
            </a:r>
          </a:p>
          <a:p>
            <a:r>
              <a:rPr lang="en-US" dirty="0"/>
              <a:t>The </a:t>
            </a:r>
            <a:r>
              <a:rPr lang="en-US" baseline="30000" dirty="0" smtClean="0"/>
              <a:t>24</a:t>
            </a:r>
            <a:r>
              <a:rPr lang="en-US" dirty="0" smtClean="0"/>
              <a:t>Mg(</a:t>
            </a:r>
            <a:r>
              <a:rPr lang="el-GR" dirty="0"/>
              <a:t>γ</a:t>
            </a:r>
            <a:r>
              <a:rPr lang="en-US" dirty="0"/>
              <a:t>,</a:t>
            </a:r>
            <a:r>
              <a:rPr lang="el-GR" dirty="0"/>
              <a:t>α</a:t>
            </a:r>
            <a:r>
              <a:rPr lang="en-US" dirty="0" smtClean="0"/>
              <a:t>)</a:t>
            </a:r>
            <a:r>
              <a:rPr lang="en-US" baseline="30000" dirty="0" smtClean="0"/>
              <a:t>20</a:t>
            </a:r>
            <a:r>
              <a:rPr lang="en-US" dirty="0" smtClean="0"/>
              <a:t>Ne </a:t>
            </a:r>
            <a:r>
              <a:rPr lang="en-US" dirty="0"/>
              <a:t>reaction</a:t>
            </a:r>
            <a:endParaRPr lang="en-US" dirty="0" smtClean="0"/>
          </a:p>
          <a:p>
            <a:r>
              <a:rPr lang="en-US" dirty="0"/>
              <a:t>The </a:t>
            </a:r>
            <a:r>
              <a:rPr lang="en-US" baseline="30000" dirty="0" smtClean="0"/>
              <a:t>22</a:t>
            </a:r>
            <a:r>
              <a:rPr lang="en-US" dirty="0" smtClean="0"/>
              <a:t>Ne(</a:t>
            </a:r>
            <a:r>
              <a:rPr lang="el-GR" dirty="0"/>
              <a:t>γ</a:t>
            </a:r>
            <a:r>
              <a:rPr lang="en-US" dirty="0"/>
              <a:t>,</a:t>
            </a:r>
            <a:r>
              <a:rPr lang="el-GR" dirty="0"/>
              <a:t>α</a:t>
            </a:r>
            <a:r>
              <a:rPr lang="en-US" dirty="0" smtClean="0"/>
              <a:t>)</a:t>
            </a:r>
            <a:r>
              <a:rPr lang="en-US" baseline="30000" dirty="0" smtClean="0"/>
              <a:t>18</a:t>
            </a:r>
            <a:r>
              <a:rPr lang="en-US" dirty="0"/>
              <a:t>O</a:t>
            </a:r>
            <a:r>
              <a:rPr lang="en-US" dirty="0" smtClean="0"/>
              <a:t> </a:t>
            </a:r>
            <a:r>
              <a:rPr lang="en-US" dirty="0"/>
              <a:t>reaction </a:t>
            </a:r>
            <a:endParaRPr lang="en-US" dirty="0" smtClean="0"/>
          </a:p>
          <a:p>
            <a:r>
              <a:rPr lang="en-US" dirty="0"/>
              <a:t>The </a:t>
            </a:r>
            <a:r>
              <a:rPr lang="en-US" baseline="30000" dirty="0" smtClean="0"/>
              <a:t>19</a:t>
            </a:r>
            <a:r>
              <a:rPr lang="en-US" dirty="0" smtClean="0"/>
              <a:t>F(</a:t>
            </a:r>
            <a:r>
              <a:rPr lang="el-GR" dirty="0"/>
              <a:t>γ</a:t>
            </a:r>
            <a:r>
              <a:rPr lang="en-US" dirty="0" smtClean="0"/>
              <a:t>,p)</a:t>
            </a:r>
            <a:r>
              <a:rPr lang="en-US" baseline="30000" dirty="0" smtClean="0"/>
              <a:t>18</a:t>
            </a:r>
            <a:r>
              <a:rPr lang="en-US" dirty="0" smtClean="0"/>
              <a:t>O </a:t>
            </a:r>
            <a:r>
              <a:rPr lang="en-US" dirty="0"/>
              <a:t>reaction </a:t>
            </a:r>
            <a:endParaRPr lang="en-US" dirty="0" smtClean="0"/>
          </a:p>
          <a:p>
            <a:r>
              <a:rPr lang="en-US" dirty="0"/>
              <a:t>The </a:t>
            </a:r>
            <a:r>
              <a:rPr lang="en-US" baseline="30000" dirty="0" smtClean="0"/>
              <a:t>21</a:t>
            </a:r>
            <a:r>
              <a:rPr lang="en-US" dirty="0" smtClean="0"/>
              <a:t>Ne(</a:t>
            </a:r>
            <a:r>
              <a:rPr lang="el-GR" dirty="0"/>
              <a:t>γ</a:t>
            </a:r>
            <a:r>
              <a:rPr lang="en-US" dirty="0"/>
              <a:t>,</a:t>
            </a:r>
            <a:r>
              <a:rPr lang="el-GR" dirty="0"/>
              <a:t>α</a:t>
            </a:r>
            <a:r>
              <a:rPr lang="en-US" dirty="0" smtClean="0"/>
              <a:t>)</a:t>
            </a:r>
            <a:r>
              <a:rPr lang="en-US" baseline="30000" dirty="0" smtClean="0"/>
              <a:t>17</a:t>
            </a:r>
            <a:r>
              <a:rPr lang="en-US" dirty="0"/>
              <a:t>O</a:t>
            </a:r>
            <a:r>
              <a:rPr lang="en-US" dirty="0" smtClean="0"/>
              <a:t> </a:t>
            </a:r>
            <a:r>
              <a:rPr lang="en-US" dirty="0"/>
              <a:t>reaction</a:t>
            </a:r>
            <a:endParaRPr lang="en-US" dirty="0" smtClean="0"/>
          </a:p>
          <a:p>
            <a:pPr marL="0" indent="0">
              <a:buNone/>
            </a:pPr>
            <a:endParaRPr lang="en-US" dirty="0" smtClean="0"/>
          </a:p>
          <a:p>
            <a:pPr marL="0" indent="0">
              <a:buNone/>
            </a:pPr>
            <a:r>
              <a:rPr lang="en-US" u="sng" dirty="0" smtClean="0"/>
              <a:t>Instrumentation:</a:t>
            </a:r>
            <a:r>
              <a:rPr lang="en-US" dirty="0" smtClean="0"/>
              <a:t> </a:t>
            </a:r>
          </a:p>
          <a:p>
            <a:pPr marL="571500" indent="-571500">
              <a:buAutoNum type="romanLcParenBoth"/>
            </a:pPr>
            <a:r>
              <a:rPr lang="en-US" dirty="0" smtClean="0"/>
              <a:t>Large-area Si DSSD array, </a:t>
            </a:r>
          </a:p>
          <a:p>
            <a:pPr marL="571500" indent="-571500">
              <a:buAutoNum type="romanLcParenBoth"/>
            </a:pPr>
            <a:r>
              <a:rPr lang="en-US" dirty="0" err="1" smtClean="0"/>
              <a:t>eTPC</a:t>
            </a:r>
            <a:endParaRPr lang="en-US" dirty="0" smtClean="0"/>
          </a:p>
          <a:p>
            <a:pPr marL="571500" indent="-571500">
              <a:buAutoNum type="romanLcParenBoth"/>
            </a:pPr>
            <a:r>
              <a:rPr lang="en-US" dirty="0" smtClean="0"/>
              <a:t>Bubble-chamber detector</a:t>
            </a:r>
            <a:endParaRPr lang="en-US" dirty="0"/>
          </a:p>
          <a:p>
            <a:endParaRPr lang="en-US" dirty="0" smtClean="0"/>
          </a:p>
          <a:p>
            <a:endParaRPr lang="bg-BG" dirty="0"/>
          </a:p>
        </p:txBody>
      </p:sp>
      <p:pic>
        <p:nvPicPr>
          <p:cNvPr id="16" name="Picture 15" descr=":eTPC_26Apr14:Pages from etpc_schemes-2.pdf"/>
          <p:cNvPicPr/>
          <p:nvPr/>
        </p:nvPicPr>
        <p:blipFill>
          <a:blip r:embed="rId2"/>
          <a:srcRect/>
          <a:stretch>
            <a:fillRect/>
          </a:stretch>
        </p:blipFill>
        <p:spPr bwMode="auto">
          <a:xfrm>
            <a:off x="6876256" y="4548846"/>
            <a:ext cx="2243175" cy="1832482"/>
          </a:xfrm>
          <a:prstGeom prst="rect">
            <a:avLst/>
          </a:prstGeom>
          <a:noFill/>
          <a:ln w="9525">
            <a:noFill/>
            <a:miter lim="800000"/>
            <a:headEnd/>
            <a:tailEnd/>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132856"/>
            <a:ext cx="3328382" cy="1126986"/>
          </a:xfrm>
          <a:prstGeom prst="rect">
            <a:avLst/>
          </a:prstGeom>
          <a:noFill/>
          <a:ln>
            <a:noFill/>
          </a:ln>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789040"/>
            <a:ext cx="2533050" cy="259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3679314"/>
            <a:ext cx="1469474" cy="87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84609" y="3789040"/>
            <a:ext cx="8723895" cy="2554545"/>
          </a:xfrm>
          <a:prstGeom prst="rect">
            <a:avLst/>
          </a:prstGeom>
          <a:solidFill>
            <a:schemeClr val="accent2"/>
          </a:solidFill>
        </p:spPr>
        <p:txBody>
          <a:bodyPr wrap="square" rtlCol="0">
            <a:spAutoFit/>
          </a:bodyPr>
          <a:lstStyle/>
          <a:p>
            <a:r>
              <a:rPr lang="en-US" sz="3600" u="sng" dirty="0" smtClean="0"/>
              <a:t>Day One experiment:</a:t>
            </a:r>
            <a:r>
              <a:rPr lang="en-US" sz="3600" dirty="0" smtClean="0"/>
              <a:t> </a:t>
            </a:r>
          </a:p>
          <a:p>
            <a:r>
              <a:rPr lang="en-US" sz="3600" b="1" i="1" dirty="0" smtClean="0"/>
              <a:t>The </a:t>
            </a:r>
            <a:r>
              <a:rPr lang="en-US" sz="3600" b="1" i="1" baseline="30000" dirty="0" smtClean="0"/>
              <a:t>7</a:t>
            </a:r>
            <a:r>
              <a:rPr lang="en-US" sz="3600" b="1" i="1" dirty="0" smtClean="0"/>
              <a:t>Li cosmological problem</a:t>
            </a:r>
          </a:p>
          <a:p>
            <a:endParaRPr lang="en-US" sz="1600" dirty="0" smtClean="0"/>
          </a:p>
          <a:p>
            <a:r>
              <a:rPr lang="en-US" sz="3600" dirty="0" smtClean="0"/>
              <a:t>ELI-NP will be the ideal cite to study the </a:t>
            </a:r>
          </a:p>
          <a:p>
            <a:r>
              <a:rPr lang="en-US" sz="3600" baseline="30000" dirty="0"/>
              <a:t>	</a:t>
            </a:r>
            <a:r>
              <a:rPr lang="en-US" sz="3600" baseline="30000" dirty="0" smtClean="0"/>
              <a:t>	</a:t>
            </a:r>
            <a:r>
              <a:rPr lang="en-US" sz="3600" b="1" baseline="30000" dirty="0" smtClean="0"/>
              <a:t>7</a:t>
            </a:r>
            <a:r>
              <a:rPr lang="en-US" sz="3600" b="1" dirty="0" smtClean="0"/>
              <a:t>Li(</a:t>
            </a:r>
            <a:r>
              <a:rPr lang="el-GR" sz="3600" b="1" dirty="0" smtClean="0"/>
              <a:t>γ</a:t>
            </a:r>
            <a:r>
              <a:rPr lang="en-US" sz="3600" b="1" dirty="0" smtClean="0"/>
              <a:t>, </a:t>
            </a:r>
            <a:r>
              <a:rPr lang="el-GR" sz="3600" b="1" dirty="0" smtClean="0"/>
              <a:t>α</a:t>
            </a:r>
            <a:r>
              <a:rPr lang="en-US" sz="3600" b="1" dirty="0" smtClean="0"/>
              <a:t>)</a:t>
            </a:r>
            <a:r>
              <a:rPr lang="en-US" sz="3600" b="1" baseline="30000" dirty="0" smtClean="0"/>
              <a:t>3</a:t>
            </a:r>
            <a:r>
              <a:rPr lang="en-US" sz="3600" b="1" dirty="0" smtClean="0"/>
              <a:t>H</a:t>
            </a:r>
            <a:r>
              <a:rPr lang="en-US" sz="3600" dirty="0" smtClean="0"/>
              <a:t> reaction</a:t>
            </a:r>
            <a:endParaRPr lang="bg-BG" sz="3600" dirty="0"/>
          </a:p>
        </p:txBody>
      </p:sp>
      <p:sp>
        <p:nvSpPr>
          <p:cNvPr id="14" name="Slide Number Placeholder 13"/>
          <p:cNvSpPr>
            <a:spLocks noGrp="1"/>
          </p:cNvSpPr>
          <p:nvPr>
            <p:ph type="sldNum" sz="quarter" idx="12"/>
          </p:nvPr>
        </p:nvSpPr>
        <p:spPr/>
        <p:txBody>
          <a:bodyPr/>
          <a:lstStyle/>
          <a:p>
            <a:fld id="{DBDE5A35-3D9C-4CCF-A188-2BFF7DFE7733}" type="slidenum">
              <a:rPr lang="bg-BG" smtClean="0"/>
              <a:t>33</a:t>
            </a:fld>
            <a:r>
              <a:rPr lang="fr-FR" dirty="0"/>
              <a:t> </a:t>
            </a:r>
            <a:r>
              <a:rPr lang="fr-FR" dirty="0" smtClean="0"/>
              <a:t>/</a:t>
            </a:r>
            <a:r>
              <a:rPr lang="fr-FR" dirty="0"/>
              <a:t>3</a:t>
            </a:r>
            <a:r>
              <a:rPr lang="fr-FR" dirty="0" smtClean="0"/>
              <a:t>0</a:t>
            </a:r>
            <a:endParaRPr lang="bg-BG" dirty="0"/>
          </a:p>
        </p:txBody>
      </p:sp>
      <p:sp>
        <p:nvSpPr>
          <p:cNvPr id="4" name="Footer Placeholder 3"/>
          <p:cNvSpPr>
            <a:spLocks noGrp="1"/>
          </p:cNvSpPr>
          <p:nvPr>
            <p:ph type="ftr" sz="quarter" idx="11"/>
          </p:nvPr>
        </p:nvSpPr>
        <p:spPr/>
        <p:txBody>
          <a:bodyPr/>
          <a:lstStyle/>
          <a:p>
            <a:r>
              <a:rPr lang="en-US" smtClean="0"/>
              <a:t>D.L. Balabanski, Osaka</a:t>
            </a:r>
            <a:endParaRPr lang="bg-BG" dirty="0"/>
          </a:p>
        </p:txBody>
      </p:sp>
      <p:sp>
        <p:nvSpPr>
          <p:cNvPr id="15" name="TextBox 14"/>
          <p:cNvSpPr txBox="1"/>
          <p:nvPr/>
        </p:nvSpPr>
        <p:spPr>
          <a:xfrm>
            <a:off x="2013712" y="936363"/>
            <a:ext cx="5222584" cy="461665"/>
          </a:xfrm>
          <a:prstGeom prst="rect">
            <a:avLst/>
          </a:prstGeom>
          <a:noFill/>
        </p:spPr>
        <p:txBody>
          <a:bodyPr wrap="none" rtlCol="0">
            <a:spAutoFit/>
          </a:bodyPr>
          <a:lstStyle/>
          <a:p>
            <a:r>
              <a:rPr lang="en-US" sz="2400" b="1" dirty="0" smtClean="0">
                <a:solidFill>
                  <a:srgbClr val="DCE6F2"/>
                </a:solidFill>
              </a:rPr>
              <a:t>tender for 20 DSSD Si detectors  is open</a:t>
            </a:r>
            <a:endParaRPr lang="bg-BG" dirty="0">
              <a:solidFill>
                <a:srgbClr val="DCE6F2"/>
              </a:solidFill>
            </a:endParaRPr>
          </a:p>
        </p:txBody>
      </p:sp>
      <p:pic>
        <p:nvPicPr>
          <p:cNvPr id="13" name="Picture 12" descr="sigla_ELI-NP.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45" y="-27384"/>
            <a:ext cx="1198241" cy="729719"/>
          </a:xfrm>
          <a:prstGeom prst="rect">
            <a:avLst/>
          </a:prstGeom>
          <a:solidFill>
            <a:srgbClr val="FFF0C9"/>
          </a:solidFill>
        </p:spPr>
      </p:pic>
      <p:sp>
        <p:nvSpPr>
          <p:cNvPr id="9" name="Date Placeholder 8"/>
          <p:cNvSpPr>
            <a:spLocks noGrp="1"/>
          </p:cNvSpPr>
          <p:nvPr>
            <p:ph type="dt" sz="half" idx="10"/>
          </p:nvPr>
        </p:nvSpPr>
        <p:spPr/>
        <p:txBody>
          <a:bodyPr/>
          <a:lstStyle/>
          <a:p>
            <a:r>
              <a:rPr lang="ro-RO" smtClean="0"/>
              <a:t>19.11.2015</a:t>
            </a:r>
            <a:endParaRPr lang="bg-BG" dirty="0"/>
          </a:p>
        </p:txBody>
      </p:sp>
    </p:spTree>
    <p:extLst>
      <p:ext uri="{BB962C8B-B14F-4D97-AF65-F5344CB8AC3E}">
        <p14:creationId xmlns:p14="http://schemas.microsoft.com/office/powerpoint/2010/main" val="69565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384"/>
            <a:ext cx="9144000" cy="2268374"/>
          </a:xfrm>
          <a:solidFill>
            <a:schemeClr val="tx1"/>
          </a:solidFill>
        </p:spPr>
        <p:txBody>
          <a:bodyPr>
            <a:normAutofit/>
          </a:bodyPr>
          <a:lstStyle/>
          <a:p>
            <a:r>
              <a:rPr lang="en-US" sz="4800" dirty="0" err="1" smtClean="0">
                <a:solidFill>
                  <a:srgbClr val="FFFF00"/>
                </a:solidFill>
              </a:rPr>
              <a:t>Photofission</a:t>
            </a:r>
            <a:endParaRPr lang="bg-BG" sz="4800" dirty="0">
              <a:solidFill>
                <a:srgbClr val="FFFF00"/>
              </a:solidFill>
            </a:endParaRPr>
          </a:p>
        </p:txBody>
      </p:sp>
      <p:sp>
        <p:nvSpPr>
          <p:cNvPr id="3" name="Subtitle 2"/>
          <p:cNvSpPr>
            <a:spLocks noGrp="1"/>
          </p:cNvSpPr>
          <p:nvPr>
            <p:ph type="subTitle" idx="1"/>
          </p:nvPr>
        </p:nvSpPr>
        <p:spPr>
          <a:xfrm>
            <a:off x="395536" y="3068960"/>
            <a:ext cx="8496944" cy="3240360"/>
          </a:xfrm>
        </p:spPr>
        <p:txBody>
          <a:bodyPr>
            <a:normAutofit/>
          </a:bodyPr>
          <a:lstStyle/>
          <a:p>
            <a:pPr marL="514350" indent="-514350" algn="l">
              <a:buAutoNum type="arabicPeriod"/>
            </a:pPr>
            <a:r>
              <a:rPr lang="en-US" dirty="0" smtClean="0">
                <a:solidFill>
                  <a:schemeClr val="tx1"/>
                </a:solidFill>
              </a:rPr>
              <a:t>Studies in the 2</a:t>
            </a:r>
            <a:r>
              <a:rPr lang="en-US" baseline="30000" dirty="0" smtClean="0">
                <a:solidFill>
                  <a:schemeClr val="tx1"/>
                </a:solidFill>
              </a:rPr>
              <a:t>nd</a:t>
            </a:r>
            <a:r>
              <a:rPr lang="en-US" dirty="0" smtClean="0">
                <a:solidFill>
                  <a:schemeClr val="tx1"/>
                </a:solidFill>
              </a:rPr>
              <a:t> and 3</a:t>
            </a:r>
            <a:r>
              <a:rPr lang="en-US" baseline="30000" dirty="0" smtClean="0">
                <a:solidFill>
                  <a:schemeClr val="tx1"/>
                </a:solidFill>
              </a:rPr>
              <a:t>rd</a:t>
            </a:r>
            <a:r>
              <a:rPr lang="en-US" dirty="0" smtClean="0">
                <a:solidFill>
                  <a:schemeClr val="tx1"/>
                </a:solidFill>
              </a:rPr>
              <a:t> minimum of the fission barrier: transmission resonances</a:t>
            </a:r>
          </a:p>
          <a:p>
            <a:pPr marL="514350" indent="-514350" algn="l">
              <a:buAutoNum type="arabicPeriod"/>
            </a:pPr>
            <a:r>
              <a:rPr lang="en-US" dirty="0" smtClean="0">
                <a:solidFill>
                  <a:schemeClr val="tx1"/>
                </a:solidFill>
              </a:rPr>
              <a:t>Rare fission modes: ternary fission</a:t>
            </a:r>
          </a:p>
          <a:p>
            <a:pPr marL="514350" indent="-514350" algn="l">
              <a:buAutoNum type="arabicPeriod"/>
            </a:pPr>
            <a:r>
              <a:rPr lang="en-US" dirty="0" smtClean="0">
                <a:solidFill>
                  <a:schemeClr val="tx1"/>
                </a:solidFill>
              </a:rPr>
              <a:t>Structure of neutron-rich nuclei: the rare-earth neutron-rich deformed region</a:t>
            </a:r>
            <a:endParaRPr lang="bg-BG" dirty="0">
              <a:solidFill>
                <a:schemeClr val="tx1"/>
              </a:solidFill>
            </a:endParaRPr>
          </a:p>
        </p:txBody>
      </p:sp>
      <p:sp>
        <p:nvSpPr>
          <p:cNvPr id="9" name="TextBox 8"/>
          <p:cNvSpPr txBox="1"/>
          <p:nvPr/>
        </p:nvSpPr>
        <p:spPr>
          <a:xfrm>
            <a:off x="107504" y="1412776"/>
            <a:ext cx="8928991" cy="830997"/>
          </a:xfrm>
          <a:prstGeom prst="rect">
            <a:avLst/>
          </a:prstGeom>
          <a:noFill/>
        </p:spPr>
        <p:txBody>
          <a:bodyPr wrap="square" rtlCol="0">
            <a:spAutoFit/>
          </a:bodyPr>
          <a:lstStyle/>
          <a:p>
            <a:pPr algn="ctr"/>
            <a:r>
              <a:rPr lang="en-US" sz="2400" b="1" dirty="0" smtClean="0">
                <a:solidFill>
                  <a:srgbClr val="DCE6F2"/>
                </a:solidFill>
              </a:rPr>
              <a:t>tenders for 5 BICs, 8 Si DSSD, THGEM array, electronics and support infrastructure are open or in preparation</a:t>
            </a:r>
            <a:endParaRPr lang="bg-BG" dirty="0">
              <a:solidFill>
                <a:srgbClr val="DCE6F2"/>
              </a:solidFill>
            </a:endParaRPr>
          </a:p>
        </p:txBody>
      </p:sp>
      <p:pic>
        <p:nvPicPr>
          <p:cNvPr id="5" name="Picture 4" descr="sigla_ELI-N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46" y="-27384"/>
            <a:ext cx="1655379" cy="1008112"/>
          </a:xfrm>
          <a:prstGeom prst="rect">
            <a:avLst/>
          </a:prstGeom>
          <a:solidFill>
            <a:srgbClr val="FFF0C9"/>
          </a:solidFill>
        </p:spPr>
      </p:pic>
    </p:spTree>
    <p:extLst>
      <p:ext uri="{BB962C8B-B14F-4D97-AF65-F5344CB8AC3E}">
        <p14:creationId xmlns:p14="http://schemas.microsoft.com/office/powerpoint/2010/main" val="66892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833" y="0"/>
            <a:ext cx="7427167" cy="1143000"/>
          </a:xfrm>
          <a:solidFill>
            <a:schemeClr val="tx1"/>
          </a:solidFill>
        </p:spPr>
        <p:txBody>
          <a:bodyPr>
            <a:normAutofit fontScale="90000"/>
          </a:bodyPr>
          <a:lstStyle/>
          <a:p>
            <a:r>
              <a:rPr lang="en-US" dirty="0" smtClean="0">
                <a:solidFill>
                  <a:srgbClr val="FFFF00"/>
                </a:solidFill>
              </a:rPr>
              <a:t>Studies of the 2</a:t>
            </a:r>
            <a:r>
              <a:rPr lang="en-US" baseline="30000" dirty="0" smtClean="0">
                <a:solidFill>
                  <a:srgbClr val="FFFF00"/>
                </a:solidFill>
              </a:rPr>
              <a:t>nd</a:t>
            </a:r>
            <a:r>
              <a:rPr lang="en-US" dirty="0" smtClean="0">
                <a:solidFill>
                  <a:srgbClr val="FFFF00"/>
                </a:solidFill>
              </a:rPr>
              <a:t> and 3</a:t>
            </a:r>
            <a:r>
              <a:rPr lang="en-US" baseline="30000" dirty="0" smtClean="0">
                <a:solidFill>
                  <a:srgbClr val="FFFF00"/>
                </a:solidFill>
              </a:rPr>
              <a:t>rd</a:t>
            </a:r>
            <a:r>
              <a:rPr lang="en-US" dirty="0" smtClean="0">
                <a:solidFill>
                  <a:srgbClr val="FFFF00"/>
                </a:solidFill>
              </a:rPr>
              <a:t> minimum</a:t>
            </a:r>
            <a:endParaRPr lang="bg-BG" dirty="0">
              <a:solidFill>
                <a:srgbClr val="FFFF00"/>
              </a:solidFill>
            </a:endParaRPr>
          </a:p>
        </p:txBody>
      </p:sp>
      <p:sp>
        <p:nvSpPr>
          <p:cNvPr id="7" name="Rectangle 1"/>
          <p:cNvSpPr>
            <a:spLocks noChangeArrowheads="1"/>
          </p:cNvSpPr>
          <p:nvPr/>
        </p:nvSpPr>
        <p:spPr bwMode="auto">
          <a:xfrm>
            <a:off x="457200" y="2217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bg-BG" altLang="bg-BG" sz="1800" b="0" i="0" u="none" strike="noStrike" cap="none" normalizeH="0" baseline="0" smtClean="0">
                <a:ln>
                  <a:noFill/>
                </a:ln>
                <a:solidFill>
                  <a:schemeClr val="tx1"/>
                </a:solidFill>
                <a:effectLst/>
                <a:latin typeface="Arial" charset="0"/>
                <a:cs typeface="Arial" charset="0"/>
              </a:rPr>
              <a:t/>
            </a:r>
            <a:br>
              <a:rPr kumimoji="0" lang="bg-BG" altLang="bg-BG" sz="1800" b="0" i="0" u="none" strike="noStrike" cap="none" normalizeH="0" baseline="0" smtClean="0">
                <a:ln>
                  <a:noFill/>
                </a:ln>
                <a:solidFill>
                  <a:schemeClr val="tx1"/>
                </a:solidFill>
                <a:effectLst/>
                <a:latin typeface="Arial" charset="0"/>
                <a:cs typeface="Arial" charset="0"/>
              </a:rPr>
            </a:br>
            <a:endParaRPr kumimoji="0" lang="bg-BG" altLang="bg-BG" sz="1800" b="0" i="0" u="none" strike="noStrike" cap="none" normalizeH="0" baseline="0" smtClean="0">
              <a:ln>
                <a:noFill/>
              </a:ln>
              <a:solidFill>
                <a:schemeClr val="tx1"/>
              </a:solidFill>
              <a:effectLst/>
              <a:latin typeface="Arial" charset="0"/>
              <a:cs typeface="Arial"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259633" y="1340768"/>
            <a:ext cx="6408711" cy="3744416"/>
          </a:xfrm>
          <a:prstGeom prst="rect">
            <a:avLst/>
          </a:prstGeom>
          <a:noFill/>
          <a:ln>
            <a:noFill/>
          </a:ln>
        </p:spPr>
      </p:pic>
      <p:sp>
        <p:nvSpPr>
          <p:cNvPr id="4" name="TextBox 3"/>
          <p:cNvSpPr txBox="1"/>
          <p:nvPr/>
        </p:nvSpPr>
        <p:spPr>
          <a:xfrm>
            <a:off x="1245643" y="5085184"/>
            <a:ext cx="6710733" cy="1569660"/>
          </a:xfrm>
          <a:prstGeom prst="rect">
            <a:avLst/>
          </a:prstGeom>
          <a:noFill/>
        </p:spPr>
        <p:txBody>
          <a:bodyPr wrap="square" rtlCol="0">
            <a:spAutoFit/>
          </a:bodyPr>
          <a:lstStyle/>
          <a:p>
            <a:pPr algn="ctr"/>
            <a:r>
              <a:rPr lang="en-US" sz="3200" dirty="0">
                <a:solidFill>
                  <a:srgbClr val="FF0000"/>
                </a:solidFill>
              </a:rPr>
              <a:t>s</a:t>
            </a:r>
            <a:r>
              <a:rPr lang="bg-BG" sz="3200" dirty="0" smtClean="0">
                <a:solidFill>
                  <a:srgbClr val="FF0000"/>
                </a:solidFill>
              </a:rPr>
              <a:t>chematical </a:t>
            </a:r>
            <a:r>
              <a:rPr lang="bg-BG" sz="3200" dirty="0">
                <a:solidFill>
                  <a:srgbClr val="FF0000"/>
                </a:solidFill>
              </a:rPr>
              <a:t>description of the occurrence of transmission </a:t>
            </a:r>
            <a:r>
              <a:rPr lang="bg-BG" sz="3200" dirty="0" smtClean="0">
                <a:solidFill>
                  <a:srgbClr val="FF0000"/>
                </a:solidFill>
              </a:rPr>
              <a:t>resonances</a:t>
            </a:r>
            <a:endParaRPr lang="en-US" sz="3200" dirty="0" smtClean="0">
              <a:solidFill>
                <a:srgbClr val="FF0000"/>
              </a:solidFill>
            </a:endParaRPr>
          </a:p>
          <a:p>
            <a:pPr algn="r"/>
            <a:r>
              <a:rPr lang="bg-BG" sz="3200" dirty="0" smtClean="0">
                <a:solidFill>
                  <a:srgbClr val="FF0000"/>
                </a:solidFill>
              </a:rPr>
              <a:t> </a:t>
            </a:r>
            <a:r>
              <a:rPr lang="en-US" b="1" dirty="0" smtClean="0"/>
              <a:t>P.G. </a:t>
            </a:r>
            <a:r>
              <a:rPr lang="en-US" b="1" dirty="0" err="1" smtClean="0"/>
              <a:t>Thirolf</a:t>
            </a:r>
            <a:r>
              <a:rPr lang="en-US" b="1" dirty="0" smtClean="0"/>
              <a:t> et al., EPJ Web of Conferences 38, 08001 (2012) </a:t>
            </a:r>
            <a:endParaRPr lang="bg-BG" b="1" dirty="0"/>
          </a:p>
        </p:txBody>
      </p:sp>
      <p:sp>
        <p:nvSpPr>
          <p:cNvPr id="3" name="Date Placeholder 2"/>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a:xfrm>
            <a:off x="3124200" y="6448251"/>
            <a:ext cx="2895600" cy="365125"/>
          </a:xfrm>
        </p:spPr>
        <p:txBody>
          <a:bodyPr/>
          <a:lstStyle/>
          <a:p>
            <a:r>
              <a:rPr lang="en-US" smtClean="0"/>
              <a:t>D.L. Balabanski, Osaka</a:t>
            </a:r>
            <a:endParaRPr lang="bg-BG" dirty="0"/>
          </a:p>
        </p:txBody>
      </p:sp>
      <p:sp>
        <p:nvSpPr>
          <p:cNvPr id="8" name="Slide Number Placeholder 7"/>
          <p:cNvSpPr>
            <a:spLocks noGrp="1"/>
          </p:cNvSpPr>
          <p:nvPr>
            <p:ph type="sldNum" sz="quarter" idx="12"/>
          </p:nvPr>
        </p:nvSpPr>
        <p:spPr/>
        <p:txBody>
          <a:bodyPr/>
          <a:lstStyle/>
          <a:p>
            <a:fld id="{DBDE5A35-3D9C-4CCF-A188-2BFF7DFE7733}" type="slidenum">
              <a:rPr lang="bg-BG" smtClean="0"/>
              <a:t>35</a:t>
            </a:fld>
            <a:r>
              <a:rPr lang="fr-FR" dirty="0"/>
              <a:t> </a:t>
            </a:r>
            <a:r>
              <a:rPr lang="fr-FR" dirty="0" smtClean="0"/>
              <a:t>/30</a:t>
            </a:r>
            <a:endParaRPr lang="bg-BG" dirty="0"/>
          </a:p>
        </p:txBody>
      </p:sp>
      <p:pic>
        <p:nvPicPr>
          <p:cNvPr id="9" name="Picture 8" descr="sigla_ELI-N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96" y="116632"/>
            <a:ext cx="1655379" cy="1008112"/>
          </a:xfrm>
          <a:prstGeom prst="rect">
            <a:avLst/>
          </a:prstGeom>
          <a:solidFill>
            <a:srgbClr val="FFF0C9"/>
          </a:solidFill>
        </p:spPr>
      </p:pic>
    </p:spTree>
    <p:extLst>
      <p:ext uri="{BB962C8B-B14F-4D97-AF65-F5344CB8AC3E}">
        <p14:creationId xmlns:p14="http://schemas.microsoft.com/office/powerpoint/2010/main" val="9137602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DE5A35-3D9C-4CCF-A188-2BFF7DFE7733}" type="slidenum">
              <a:rPr lang="bg-BG" smtClean="0"/>
              <a:t>36</a:t>
            </a:fld>
            <a:endParaRPr lang="bg-BG"/>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3" y="980728"/>
            <a:ext cx="9075174"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71600" y="332656"/>
            <a:ext cx="7231147" cy="461665"/>
          </a:xfrm>
          <a:prstGeom prst="rect">
            <a:avLst/>
          </a:prstGeom>
          <a:noFill/>
        </p:spPr>
        <p:txBody>
          <a:bodyPr wrap="none" rtlCol="0">
            <a:spAutoFit/>
          </a:bodyPr>
          <a:lstStyle/>
          <a:p>
            <a:r>
              <a:rPr lang="en-US" sz="2400" b="1" dirty="0" smtClean="0"/>
              <a:t>(</a:t>
            </a:r>
            <a:r>
              <a:rPr lang="el-GR" sz="2400" b="1" dirty="0" smtClean="0">
                <a:latin typeface="Calibri"/>
              </a:rPr>
              <a:t>γ</a:t>
            </a:r>
            <a:r>
              <a:rPr lang="en-US" sz="2400" b="1" dirty="0" smtClean="0">
                <a:latin typeface="Calibri"/>
              </a:rPr>
              <a:t>,f) experiment at HI</a:t>
            </a:r>
            <a:r>
              <a:rPr lang="el-GR" sz="2400" b="1" dirty="0" smtClean="0">
                <a:latin typeface="Calibri"/>
              </a:rPr>
              <a:t>γ</a:t>
            </a:r>
            <a:r>
              <a:rPr lang="en-US" sz="2400" b="1" dirty="0" smtClean="0">
                <a:latin typeface="Calibri"/>
              </a:rPr>
              <a:t>S, </a:t>
            </a:r>
            <a:r>
              <a:rPr lang="en-US" sz="2400" b="1" dirty="0" err="1" smtClean="0">
                <a:latin typeface="Calibri"/>
              </a:rPr>
              <a:t>Csige</a:t>
            </a:r>
            <a:r>
              <a:rPr lang="en-US" sz="2400" b="1" dirty="0" smtClean="0">
                <a:latin typeface="Calibri"/>
              </a:rPr>
              <a:t> et al., Phys. Rev. C (2013</a:t>
            </a:r>
            <a:r>
              <a:rPr lang="en-US" dirty="0" smtClean="0">
                <a:latin typeface="Calibri"/>
              </a:rPr>
              <a:t>)</a:t>
            </a:r>
            <a:endParaRPr lang="bg-BG" dirty="0"/>
          </a:p>
        </p:txBody>
      </p:sp>
      <p:sp>
        <p:nvSpPr>
          <p:cNvPr id="2" name="Date Placeholder 1"/>
          <p:cNvSpPr>
            <a:spLocks noGrp="1"/>
          </p:cNvSpPr>
          <p:nvPr>
            <p:ph type="dt" sz="half" idx="10"/>
          </p:nvPr>
        </p:nvSpPr>
        <p:spPr/>
        <p:txBody>
          <a:bodyPr/>
          <a:lstStyle/>
          <a:p>
            <a:r>
              <a:rPr lang="ro-RO" smtClean="0"/>
              <a:t>19.11.2015</a:t>
            </a:r>
            <a:endParaRPr lang="bg-BG"/>
          </a:p>
        </p:txBody>
      </p:sp>
      <p:sp>
        <p:nvSpPr>
          <p:cNvPr id="3" name="Footer Placeholder 2"/>
          <p:cNvSpPr>
            <a:spLocks noGrp="1"/>
          </p:cNvSpPr>
          <p:nvPr>
            <p:ph type="ftr" sz="quarter" idx="11"/>
          </p:nvPr>
        </p:nvSpPr>
        <p:spPr/>
        <p:txBody>
          <a:bodyPr/>
          <a:lstStyle/>
          <a:p>
            <a:r>
              <a:rPr lang="en-US" smtClean="0"/>
              <a:t>D.L. Balabanski, Osaka</a:t>
            </a:r>
            <a:endParaRPr lang="bg-BG"/>
          </a:p>
        </p:txBody>
      </p:sp>
    </p:spTree>
    <p:extLst>
      <p:ext uri="{BB962C8B-B14F-4D97-AF65-F5344CB8AC3E}">
        <p14:creationId xmlns:p14="http://schemas.microsoft.com/office/powerpoint/2010/main" val="24192742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4" y="980728"/>
            <a:ext cx="9057530" cy="116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4" y="3212976"/>
            <a:ext cx="9057530" cy="116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188640"/>
            <a:ext cx="2960490" cy="584775"/>
          </a:xfrm>
          <a:prstGeom prst="rect">
            <a:avLst/>
          </a:prstGeom>
          <a:noFill/>
        </p:spPr>
        <p:txBody>
          <a:bodyPr wrap="none" rtlCol="0">
            <a:spAutoFit/>
          </a:bodyPr>
          <a:lstStyle/>
          <a:p>
            <a:r>
              <a:rPr lang="en-US" sz="3200" dirty="0" smtClean="0"/>
              <a:t>ALTO, ARIEL, etc.</a:t>
            </a:r>
            <a:endParaRPr lang="bg-BG" sz="3200" dirty="0"/>
          </a:p>
        </p:txBody>
      </p:sp>
      <p:sp>
        <p:nvSpPr>
          <p:cNvPr id="3" name="Rectangle 2"/>
          <p:cNvSpPr/>
          <p:nvPr/>
        </p:nvSpPr>
        <p:spPr>
          <a:xfrm>
            <a:off x="1744577" y="3386472"/>
            <a:ext cx="1008112" cy="864096"/>
          </a:xfrm>
          <a:prstGeom prst="rect">
            <a:avLst/>
          </a:prstGeom>
          <a:solidFill>
            <a:srgbClr val="33B9D9"/>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bg2">
                    <a:lumMod val="10000"/>
                  </a:schemeClr>
                </a:solidFill>
              </a:rPr>
              <a:t>Laser Compton back-scattering</a:t>
            </a:r>
            <a:endParaRPr lang="bg-BG" sz="1600" i="1" dirty="0">
              <a:solidFill>
                <a:schemeClr val="bg2">
                  <a:lumMod val="10000"/>
                </a:schemeClr>
              </a:solidFill>
            </a:endParaRPr>
          </a:p>
        </p:txBody>
      </p:sp>
      <p:sp>
        <p:nvSpPr>
          <p:cNvPr id="5" name="TextBox 4"/>
          <p:cNvSpPr txBox="1"/>
          <p:nvPr/>
        </p:nvSpPr>
        <p:spPr>
          <a:xfrm>
            <a:off x="3707904" y="2564904"/>
            <a:ext cx="1263487" cy="584775"/>
          </a:xfrm>
          <a:prstGeom prst="rect">
            <a:avLst/>
          </a:prstGeom>
          <a:noFill/>
        </p:spPr>
        <p:txBody>
          <a:bodyPr wrap="none" rtlCol="0">
            <a:spAutoFit/>
          </a:bodyPr>
          <a:lstStyle/>
          <a:p>
            <a:r>
              <a:rPr lang="en-US" sz="3200" dirty="0" smtClean="0"/>
              <a:t>ELI-NP</a:t>
            </a:r>
            <a:endParaRPr lang="bg-BG" sz="3200" dirty="0"/>
          </a:p>
        </p:txBody>
      </p:sp>
      <p:sp>
        <p:nvSpPr>
          <p:cNvPr id="7" name="TextBox 6"/>
          <p:cNvSpPr txBox="1"/>
          <p:nvPr/>
        </p:nvSpPr>
        <p:spPr>
          <a:xfrm>
            <a:off x="6170966" y="4449958"/>
            <a:ext cx="2793522" cy="646331"/>
          </a:xfrm>
          <a:prstGeom prst="rect">
            <a:avLst/>
          </a:prstGeom>
          <a:noFill/>
        </p:spPr>
        <p:txBody>
          <a:bodyPr wrap="none" rtlCol="0">
            <a:spAutoFit/>
          </a:bodyPr>
          <a:lstStyle/>
          <a:p>
            <a:r>
              <a:rPr lang="el-GR" dirty="0" smtClean="0"/>
              <a:t>γ</a:t>
            </a:r>
            <a:r>
              <a:rPr lang="en-US" dirty="0" smtClean="0"/>
              <a:t>–beam spectrum at the IP </a:t>
            </a:r>
          </a:p>
          <a:p>
            <a:r>
              <a:rPr lang="en-US" dirty="0"/>
              <a:t> </a:t>
            </a:r>
            <a:r>
              <a:rPr lang="en-US" dirty="0" smtClean="0"/>
              <a:t>         (without collimator)  </a:t>
            </a:r>
            <a:endParaRPr lang="bg-BG" dirty="0"/>
          </a:p>
        </p:txBody>
      </p:sp>
      <p:sp>
        <p:nvSpPr>
          <p:cNvPr id="10" name="TextBox 9"/>
          <p:cNvSpPr txBox="1"/>
          <p:nvPr/>
        </p:nvSpPr>
        <p:spPr>
          <a:xfrm>
            <a:off x="6516216" y="5252499"/>
            <a:ext cx="2154629" cy="707886"/>
          </a:xfrm>
          <a:prstGeom prst="rect">
            <a:avLst/>
          </a:prstGeom>
          <a:noFill/>
        </p:spPr>
        <p:txBody>
          <a:bodyPr wrap="none" rtlCol="0">
            <a:spAutoFit/>
          </a:bodyPr>
          <a:lstStyle/>
          <a:p>
            <a:r>
              <a:rPr lang="en-US" sz="6000" baseline="-25000" dirty="0" smtClean="0"/>
              <a:t>~</a:t>
            </a:r>
            <a:r>
              <a:rPr lang="en-US" sz="4000" dirty="0" smtClean="0"/>
              <a:t> 10</a:t>
            </a:r>
            <a:r>
              <a:rPr lang="en-US" sz="4000" baseline="30000" dirty="0" smtClean="0"/>
              <a:t>11</a:t>
            </a:r>
            <a:r>
              <a:rPr lang="en-US" sz="4000" dirty="0" smtClean="0"/>
              <a:t> </a:t>
            </a:r>
            <a:r>
              <a:rPr lang="el-GR" sz="4000" dirty="0" smtClean="0"/>
              <a:t>γ</a:t>
            </a:r>
            <a:r>
              <a:rPr lang="en-US" sz="4000" dirty="0" smtClean="0"/>
              <a:t>/s</a:t>
            </a:r>
            <a:endParaRPr lang="bg-BG" sz="4000" dirty="0"/>
          </a:p>
        </p:txBody>
      </p:sp>
      <p:pic>
        <p:nvPicPr>
          <p:cNvPr id="12" name="Immagine 4" descr="screenshot_01.jpg"/>
          <p:cNvPicPr/>
          <p:nvPr/>
        </p:nvPicPr>
        <p:blipFill rotWithShape="1">
          <a:blip r:embed="rId3" cstate="print">
            <a:extLst>
              <a:ext uri="{28A0092B-C50C-407E-A947-70E740481C1C}">
                <a14:useLocalDpi xmlns:a14="http://schemas.microsoft.com/office/drawing/2010/main" val="0"/>
              </a:ext>
            </a:extLst>
          </a:blip>
          <a:srcRect r="50000"/>
          <a:stretch/>
        </p:blipFill>
        <p:spPr bwMode="auto">
          <a:xfrm>
            <a:off x="3707904" y="4376209"/>
            <a:ext cx="2520280" cy="220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283968" y="4606089"/>
            <a:ext cx="1224136" cy="17281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3" name="Immagine 4" descr="screenshot_01.jpg"/>
          <p:cNvPicPr/>
          <p:nvPr/>
        </p:nvPicPr>
        <p:blipFill rotWithShape="1">
          <a:blip r:embed="rId3" cstate="print">
            <a:extLst>
              <a:ext uri="{28A0092B-C50C-407E-A947-70E740481C1C}">
                <a14:useLocalDpi xmlns:a14="http://schemas.microsoft.com/office/drawing/2010/main" val="0"/>
              </a:ext>
            </a:extLst>
          </a:blip>
          <a:srcRect l="50000"/>
          <a:stretch/>
        </p:blipFill>
        <p:spPr bwMode="auto">
          <a:xfrm>
            <a:off x="1115616" y="4449959"/>
            <a:ext cx="2592288" cy="212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2330521" y="4718531"/>
            <a:ext cx="0" cy="1561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86840" y="4726369"/>
            <a:ext cx="0" cy="1561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Date Placeholder 13"/>
          <p:cNvSpPr>
            <a:spLocks noGrp="1"/>
          </p:cNvSpPr>
          <p:nvPr>
            <p:ph type="dt" sz="half" idx="10"/>
          </p:nvPr>
        </p:nvSpPr>
        <p:spPr>
          <a:xfrm>
            <a:off x="323528" y="6381328"/>
            <a:ext cx="2133600" cy="365125"/>
          </a:xfrm>
        </p:spPr>
        <p:txBody>
          <a:bodyPr/>
          <a:lstStyle/>
          <a:p>
            <a:r>
              <a:rPr lang="ro-RO" smtClean="0"/>
              <a:t>19.11.2015</a:t>
            </a:r>
            <a:endParaRPr lang="bg-BG" dirty="0"/>
          </a:p>
        </p:txBody>
      </p:sp>
      <p:sp>
        <p:nvSpPr>
          <p:cNvPr id="16" name="Slide Number Placeholder 15"/>
          <p:cNvSpPr>
            <a:spLocks noGrp="1"/>
          </p:cNvSpPr>
          <p:nvPr>
            <p:ph type="sldNum" sz="quarter" idx="12"/>
          </p:nvPr>
        </p:nvSpPr>
        <p:spPr>
          <a:xfrm>
            <a:off x="6553200" y="6376243"/>
            <a:ext cx="2133600" cy="365125"/>
          </a:xfrm>
        </p:spPr>
        <p:txBody>
          <a:bodyPr/>
          <a:lstStyle/>
          <a:p>
            <a:fld id="{DBDE5A35-3D9C-4CCF-A188-2BFF7DFE7733}" type="slidenum">
              <a:rPr lang="bg-BG" smtClean="0"/>
              <a:t>37</a:t>
            </a:fld>
            <a:r>
              <a:rPr lang="fr-FR" dirty="0"/>
              <a:t> </a:t>
            </a:r>
            <a:r>
              <a:rPr lang="fr-FR" dirty="0" smtClean="0"/>
              <a:t>/</a:t>
            </a:r>
            <a:r>
              <a:rPr lang="fr-FR" dirty="0"/>
              <a:t>3</a:t>
            </a:r>
            <a:r>
              <a:rPr lang="fr-FR" dirty="0" smtClean="0"/>
              <a:t>0</a:t>
            </a:r>
            <a:endParaRPr lang="bg-BG" dirty="0"/>
          </a:p>
        </p:txBody>
      </p:sp>
      <p:sp>
        <p:nvSpPr>
          <p:cNvPr id="6" name="Footer Placeholder 5"/>
          <p:cNvSpPr>
            <a:spLocks noGrp="1"/>
          </p:cNvSpPr>
          <p:nvPr>
            <p:ph type="ftr" sz="quarter" idx="11"/>
          </p:nvPr>
        </p:nvSpPr>
        <p:spPr>
          <a:xfrm>
            <a:off x="3131840" y="6520259"/>
            <a:ext cx="2895600" cy="365125"/>
          </a:xfrm>
        </p:spPr>
        <p:txBody>
          <a:bodyPr/>
          <a:lstStyle/>
          <a:p>
            <a:r>
              <a:rPr lang="en-US" smtClean="0"/>
              <a:t>D.L. Balabanski, Osaka</a:t>
            </a:r>
            <a:endParaRPr lang="bg-BG" dirty="0"/>
          </a:p>
        </p:txBody>
      </p:sp>
      <p:grpSp>
        <p:nvGrpSpPr>
          <p:cNvPr id="17" name="Group 16"/>
          <p:cNvGrpSpPr/>
          <p:nvPr/>
        </p:nvGrpSpPr>
        <p:grpSpPr>
          <a:xfrm>
            <a:off x="1043608" y="4509120"/>
            <a:ext cx="2664296" cy="2171851"/>
            <a:chOff x="1043608" y="1700808"/>
            <a:chExt cx="7200800" cy="4320480"/>
          </a:xfrm>
        </p:grpSpPr>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700808"/>
              <a:ext cx="7200800" cy="4320480"/>
            </a:xfrm>
            <a:prstGeom prst="rect">
              <a:avLst/>
            </a:prstGeom>
            <a:noFill/>
            <a:ln>
              <a:noFill/>
            </a:ln>
          </p:spPr>
        </p:pic>
        <p:cxnSp>
          <p:nvCxnSpPr>
            <p:cNvPr id="19" name="Straight Connector 18"/>
            <p:cNvCxnSpPr/>
            <p:nvPr/>
          </p:nvCxnSpPr>
          <p:spPr>
            <a:xfrm>
              <a:off x="4394613" y="1844824"/>
              <a:ext cx="0" cy="30963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95425" y="1891074"/>
              <a:ext cx="0" cy="30963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662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10"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o-RO" smtClean="0"/>
              <a:t>19.11.2015</a:t>
            </a:r>
            <a:endParaRPr lang="bg-BG"/>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38</a:t>
            </a:fld>
            <a:r>
              <a:rPr lang="fr-FR" dirty="0"/>
              <a:t> </a:t>
            </a:r>
            <a:r>
              <a:rPr lang="fr-FR" dirty="0" smtClean="0"/>
              <a:t>/</a:t>
            </a:r>
            <a:r>
              <a:rPr lang="fr-FR" dirty="0"/>
              <a:t>3</a:t>
            </a:r>
            <a:r>
              <a:rPr lang="fr-FR" dirty="0" smtClean="0"/>
              <a:t>0</a:t>
            </a:r>
            <a:endParaRPr lang="bg-BG"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563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27584" y="188640"/>
            <a:ext cx="7841698" cy="584775"/>
          </a:xfrm>
          <a:prstGeom prst="rect">
            <a:avLst/>
          </a:prstGeom>
          <a:noFill/>
        </p:spPr>
        <p:txBody>
          <a:bodyPr wrap="none" rtlCol="0">
            <a:spAutoFit/>
          </a:bodyPr>
          <a:lstStyle/>
          <a:p>
            <a:r>
              <a:rPr lang="en-US" sz="3200" dirty="0" smtClean="0"/>
              <a:t>Fragment Yields at the IGISOL-4 facility at JYFL</a:t>
            </a:r>
            <a:endParaRPr lang="bg-BG" sz="3200" dirty="0"/>
          </a:p>
        </p:txBody>
      </p:sp>
      <p:sp>
        <p:nvSpPr>
          <p:cNvPr id="8" name="Oval 7"/>
          <p:cNvSpPr/>
          <p:nvPr/>
        </p:nvSpPr>
        <p:spPr>
          <a:xfrm rot="19557226">
            <a:off x="6311402" y="2292374"/>
            <a:ext cx="2142631" cy="936104"/>
          </a:xfrm>
          <a:prstGeom prst="ellipse">
            <a:avLst/>
          </a:prstGeom>
          <a:noFill/>
          <a:ln>
            <a:solidFill>
              <a:srgbClr val="F92B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6712"/>
            <a:ext cx="4538836" cy="307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340" y="3784148"/>
            <a:ext cx="4466827" cy="302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67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440738" cy="760413"/>
          </a:xfrm>
        </p:spPr>
        <p:txBody>
          <a:bodyPr rtlCol="0">
            <a:normAutofit fontScale="90000"/>
          </a:bodyPr>
          <a:lstStyle/>
          <a:p>
            <a:pPr eaLnBrk="1" fontAlgn="auto" hangingPunct="1">
              <a:spcAft>
                <a:spcPts val="0"/>
              </a:spcAft>
              <a:defRPr/>
            </a:pPr>
            <a:r>
              <a:rPr lang="en-US" dirty="0" smtClean="0"/>
              <a:t>Human Resources</a:t>
            </a:r>
            <a:endParaRPr lang="en-US" dirty="0"/>
          </a:p>
        </p:txBody>
      </p:sp>
      <p:sp>
        <p:nvSpPr>
          <p:cNvPr id="6" name="Rectangle 5"/>
          <p:cNvSpPr/>
          <p:nvPr/>
        </p:nvSpPr>
        <p:spPr>
          <a:xfrm>
            <a:off x="50800" y="1428750"/>
            <a:ext cx="3035300" cy="4878388"/>
          </a:xfrm>
          <a:prstGeom prst="rect">
            <a:avLst/>
          </a:prstGeom>
        </p:spPr>
        <p:txBody>
          <a:bodyPr>
            <a:spAutoFit/>
          </a:bodyPr>
          <a:lstStyle/>
          <a:p>
            <a:pPr defTabSz="457200" fontAlgn="auto">
              <a:lnSpc>
                <a:spcPct val="150000"/>
              </a:lnSpc>
              <a:spcBef>
                <a:spcPts val="0"/>
              </a:spcBef>
              <a:spcAft>
                <a:spcPts val="0"/>
              </a:spcAft>
              <a:defRPr/>
            </a:pPr>
            <a:r>
              <a:rPr lang="en-US" sz="1600" b="1" dirty="0">
                <a:solidFill>
                  <a:prstClr val="black"/>
                </a:solidFill>
                <a:latin typeface="Helvetica Neue"/>
                <a:cs typeface="Helvetica Neue"/>
              </a:rPr>
              <a:t>Attracting the best competencies:</a:t>
            </a:r>
          </a:p>
          <a:p>
            <a:pPr marL="285750" indent="-285750" algn="just" defTabSz="457200" fontAlgn="auto">
              <a:lnSpc>
                <a:spcPct val="150000"/>
              </a:lnSpc>
              <a:spcBef>
                <a:spcPts val="0"/>
              </a:spcBef>
              <a:spcAft>
                <a:spcPts val="0"/>
              </a:spcAft>
              <a:buFont typeface="Arial" pitchFamily="34" charset="0"/>
              <a:buChar char="•"/>
              <a:defRPr/>
            </a:pPr>
            <a:r>
              <a:rPr lang="en-US" sz="1600" dirty="0">
                <a:solidFill>
                  <a:prstClr val="black"/>
                </a:solidFill>
                <a:latin typeface="Helvetica Neue"/>
                <a:cs typeface="Helvetica Neue"/>
              </a:rPr>
              <a:t>public announcements</a:t>
            </a:r>
          </a:p>
          <a:p>
            <a:pPr marL="285750" indent="-285750" algn="just" defTabSz="457200" fontAlgn="auto">
              <a:lnSpc>
                <a:spcPct val="150000"/>
              </a:lnSpc>
              <a:spcBef>
                <a:spcPts val="0"/>
              </a:spcBef>
              <a:spcAft>
                <a:spcPts val="0"/>
              </a:spcAft>
              <a:buFont typeface="Arial" pitchFamily="34" charset="0"/>
              <a:buChar char="•"/>
              <a:defRPr/>
            </a:pPr>
            <a:r>
              <a:rPr lang="en-US" sz="1600" dirty="0">
                <a:solidFill>
                  <a:prstClr val="black"/>
                </a:solidFill>
                <a:latin typeface="Helvetica Neue"/>
                <a:cs typeface="Helvetica Neue"/>
              </a:rPr>
              <a:t>international recruitment </a:t>
            </a:r>
          </a:p>
          <a:p>
            <a:pPr marL="285750" indent="-285750" algn="just" defTabSz="457200" fontAlgn="auto">
              <a:lnSpc>
                <a:spcPct val="150000"/>
              </a:lnSpc>
              <a:spcBef>
                <a:spcPts val="0"/>
              </a:spcBef>
              <a:spcAft>
                <a:spcPts val="0"/>
              </a:spcAft>
              <a:buFont typeface="Arial" pitchFamily="34" charset="0"/>
              <a:buChar char="•"/>
              <a:defRPr/>
            </a:pPr>
            <a:r>
              <a:rPr lang="en-US" sz="1600" dirty="0">
                <a:solidFill>
                  <a:prstClr val="black"/>
                </a:solidFill>
                <a:latin typeface="Helvetica Neue"/>
                <a:cs typeface="Helvetica Neue"/>
              </a:rPr>
              <a:t>head–hunting for </a:t>
            </a:r>
          </a:p>
          <a:p>
            <a:pPr algn="just" defTabSz="457200" fontAlgn="auto">
              <a:spcBef>
                <a:spcPts val="300"/>
              </a:spcBef>
              <a:spcAft>
                <a:spcPts val="0"/>
              </a:spcAft>
              <a:defRPr/>
            </a:pPr>
            <a:r>
              <a:rPr lang="en-US" sz="1600" dirty="0">
                <a:solidFill>
                  <a:prstClr val="black"/>
                </a:solidFill>
                <a:latin typeface="Helvetica Neue"/>
                <a:cs typeface="Helvetica Neue"/>
              </a:rPr>
              <a:t>     management positions</a:t>
            </a:r>
          </a:p>
          <a:p>
            <a:pPr marL="285750" indent="-285750" algn="just" defTabSz="457200" fontAlgn="auto">
              <a:lnSpc>
                <a:spcPct val="150000"/>
              </a:lnSpc>
              <a:spcBef>
                <a:spcPts val="0"/>
              </a:spcBef>
              <a:spcAft>
                <a:spcPts val="0"/>
              </a:spcAft>
              <a:buFont typeface="Arial" pitchFamily="34" charset="0"/>
              <a:buChar char="•"/>
              <a:defRPr/>
            </a:pPr>
            <a:r>
              <a:rPr lang="en-US" sz="1600" dirty="0">
                <a:solidFill>
                  <a:prstClr val="black"/>
                </a:solidFill>
                <a:latin typeface="Helvetica Neue"/>
                <a:cs typeface="Helvetica Neue"/>
              </a:rPr>
              <a:t>junior researchers</a:t>
            </a:r>
          </a:p>
          <a:p>
            <a:pPr algn="just" defTabSz="457200" fontAlgn="auto">
              <a:spcBef>
                <a:spcPts val="300"/>
              </a:spcBef>
              <a:spcAft>
                <a:spcPts val="0"/>
              </a:spcAft>
              <a:defRPr/>
            </a:pPr>
            <a:r>
              <a:rPr lang="en-US" sz="1600" dirty="0">
                <a:solidFill>
                  <a:prstClr val="black"/>
                </a:solidFill>
                <a:latin typeface="Helvetica Neue"/>
                <a:cs typeface="Helvetica Neue"/>
              </a:rPr>
              <a:t>     specializing in a unique and  </a:t>
            </a:r>
          </a:p>
          <a:p>
            <a:pPr algn="just" defTabSz="457200" fontAlgn="auto">
              <a:spcBef>
                <a:spcPts val="300"/>
              </a:spcBef>
              <a:spcAft>
                <a:spcPts val="0"/>
              </a:spcAft>
              <a:defRPr/>
            </a:pPr>
            <a:r>
              <a:rPr lang="en-US" sz="1600" dirty="0">
                <a:solidFill>
                  <a:prstClr val="black"/>
                </a:solidFill>
                <a:latin typeface="Helvetica Neue"/>
                <a:cs typeface="Helvetica Neue"/>
              </a:rPr>
              <a:t>     top-level field of research</a:t>
            </a:r>
          </a:p>
          <a:p>
            <a:pPr marL="285750" indent="-285750" defTabSz="457200" fontAlgn="auto">
              <a:lnSpc>
                <a:spcPct val="150000"/>
              </a:lnSpc>
              <a:spcBef>
                <a:spcPts val="0"/>
              </a:spcBef>
              <a:spcAft>
                <a:spcPts val="0"/>
              </a:spcAft>
              <a:buFont typeface="Arial" pitchFamily="34" charset="0"/>
              <a:buChar char="•"/>
              <a:defRPr/>
            </a:pPr>
            <a:r>
              <a:rPr lang="en-US" sz="1600" dirty="0">
                <a:solidFill>
                  <a:prstClr val="black"/>
                </a:solidFill>
                <a:latin typeface="Helvetica Neue"/>
                <a:cs typeface="Helvetica Neue"/>
              </a:rPr>
              <a:t>PhD students will benefit of</a:t>
            </a:r>
          </a:p>
          <a:p>
            <a:pPr defTabSz="457200" fontAlgn="auto">
              <a:spcBef>
                <a:spcPts val="300"/>
              </a:spcBef>
              <a:spcAft>
                <a:spcPts val="0"/>
              </a:spcAft>
              <a:defRPr/>
            </a:pPr>
            <a:r>
              <a:rPr lang="en-US" sz="1600" dirty="0">
                <a:solidFill>
                  <a:prstClr val="black"/>
                </a:solidFill>
                <a:latin typeface="Helvetica Neue"/>
                <a:cs typeface="Helvetica Neue"/>
              </a:rPr>
              <a:t>     a very high specialization </a:t>
            </a:r>
          </a:p>
          <a:p>
            <a:pPr defTabSz="457200" fontAlgn="auto">
              <a:spcBef>
                <a:spcPts val="300"/>
              </a:spcBef>
              <a:spcAft>
                <a:spcPts val="0"/>
              </a:spcAft>
              <a:defRPr/>
            </a:pPr>
            <a:r>
              <a:rPr lang="en-US" sz="1600" dirty="0">
                <a:solidFill>
                  <a:prstClr val="black"/>
                </a:solidFill>
                <a:latin typeface="Helvetica Neue"/>
                <a:cs typeface="Helvetica Neue"/>
              </a:rPr>
              <a:t>     with enormous possibilities </a:t>
            </a:r>
          </a:p>
          <a:p>
            <a:pPr defTabSz="457200" fontAlgn="auto">
              <a:spcBef>
                <a:spcPts val="0"/>
              </a:spcBef>
              <a:spcAft>
                <a:spcPts val="0"/>
              </a:spcAft>
              <a:defRPr/>
            </a:pPr>
            <a:endParaRPr lang="en-US" sz="1600" dirty="0">
              <a:solidFill>
                <a:prstClr val="black"/>
              </a:solidFill>
              <a:latin typeface="Helvetica Neue"/>
              <a:cs typeface="Helvetica Neue"/>
            </a:endParaRPr>
          </a:p>
          <a:p>
            <a:pPr marL="285750" indent="-285750" algn="just" defTabSz="457200" fontAlgn="auto">
              <a:spcBef>
                <a:spcPts val="0"/>
              </a:spcBef>
              <a:spcAft>
                <a:spcPts val="0"/>
              </a:spcAft>
              <a:buFont typeface="Arial" pitchFamily="34" charset="0"/>
              <a:buChar char="•"/>
              <a:defRPr/>
            </a:pPr>
            <a:endParaRPr lang="en-US" sz="1600" dirty="0">
              <a:solidFill>
                <a:prstClr val="black"/>
              </a:solidFill>
              <a:latin typeface="Helvetica Neue"/>
              <a:cs typeface="Helvetica Neue"/>
            </a:endParaRPr>
          </a:p>
          <a:p>
            <a:pPr marL="285750" indent="-285750" defTabSz="457200" fontAlgn="auto">
              <a:spcBef>
                <a:spcPts val="0"/>
              </a:spcBef>
              <a:spcAft>
                <a:spcPts val="0"/>
              </a:spcAft>
              <a:buFont typeface="Arial" pitchFamily="34" charset="0"/>
              <a:buChar char="•"/>
              <a:defRPr/>
            </a:pPr>
            <a:endParaRPr lang="en-US" sz="1600" dirty="0">
              <a:solidFill>
                <a:prstClr val="black"/>
              </a:solidFill>
              <a:latin typeface="Helvetica Neue"/>
              <a:cs typeface="Helvetica Neue"/>
            </a:endParaRPr>
          </a:p>
        </p:txBody>
      </p:sp>
      <p:pic>
        <p:nvPicPr>
          <p:cNvPr id="100356" name="Imag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1628775"/>
            <a:ext cx="607695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6588224" y="1376363"/>
            <a:ext cx="0" cy="3995737"/>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12160" y="1052736"/>
            <a:ext cx="736600" cy="338138"/>
          </a:xfrm>
          <a:prstGeom prst="rect">
            <a:avLst/>
          </a:prstGeom>
        </p:spPr>
        <p:txBody>
          <a:bodyPr wrap="none">
            <a:spAutoFit/>
          </a:bodyPr>
          <a:lstStyle/>
          <a:p>
            <a:pPr defTabSz="457200" fontAlgn="auto">
              <a:spcBef>
                <a:spcPts val="0"/>
              </a:spcBef>
              <a:spcAft>
                <a:spcPts val="0"/>
              </a:spcAft>
              <a:defRPr/>
            </a:pPr>
            <a:r>
              <a:rPr lang="en-US" sz="1600" dirty="0">
                <a:solidFill>
                  <a:srgbClr val="FF0000"/>
                </a:solidFill>
                <a:latin typeface="Helvetica Neue"/>
                <a:cs typeface="Helvetica Neue"/>
              </a:rPr>
              <a:t>Today</a:t>
            </a:r>
            <a:endParaRPr lang="en-US" sz="1600" dirty="0">
              <a:solidFill>
                <a:srgbClr val="FF0000"/>
              </a:solidFill>
              <a:latin typeface="Corbel"/>
              <a:cs typeface="+mn-cs"/>
            </a:endParaRPr>
          </a:p>
        </p:txBody>
      </p:sp>
      <p:cxnSp>
        <p:nvCxnSpPr>
          <p:cNvPr id="4" name="Straight Connector 3"/>
          <p:cNvCxnSpPr/>
          <p:nvPr/>
        </p:nvCxnSpPr>
        <p:spPr>
          <a:xfrm flipV="1">
            <a:off x="3067050" y="3903252"/>
            <a:ext cx="6076950" cy="72008"/>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225371" y="5877272"/>
            <a:ext cx="4811125" cy="523220"/>
          </a:xfrm>
          <a:prstGeom prst="rect">
            <a:avLst/>
          </a:prstGeom>
          <a:noFill/>
        </p:spPr>
        <p:txBody>
          <a:bodyPr wrap="none" rtlCol="0">
            <a:spAutoFit/>
          </a:bodyPr>
          <a:lstStyle/>
          <a:p>
            <a:r>
              <a:rPr lang="en-US" sz="2800" b="1" dirty="0"/>
              <a:t>http://</a:t>
            </a:r>
            <a:r>
              <a:rPr lang="en-US" sz="2800" b="1" dirty="0" smtClean="0"/>
              <a:t>www.eli-np.ro/jobs.php</a:t>
            </a:r>
            <a:endParaRPr lang="bg-BG" sz="2800" b="1" dirty="0"/>
          </a:p>
        </p:txBody>
      </p:sp>
      <p:sp>
        <p:nvSpPr>
          <p:cNvPr id="8" name="Date Placeholder 7"/>
          <p:cNvSpPr>
            <a:spLocks noGrp="1"/>
          </p:cNvSpPr>
          <p:nvPr>
            <p:ph type="dt" sz="half" idx="10"/>
          </p:nvPr>
        </p:nvSpPr>
        <p:spPr/>
        <p:txBody>
          <a:bodyPr/>
          <a:lstStyle/>
          <a:p>
            <a:r>
              <a:rPr lang="ro-RO" smtClean="0"/>
              <a:t>19.11.2015</a:t>
            </a:r>
            <a:endParaRPr lang="bg-BG"/>
          </a:p>
        </p:txBody>
      </p:sp>
      <p:sp>
        <p:nvSpPr>
          <p:cNvPr id="9" name="Slide Number Placeholder 8"/>
          <p:cNvSpPr>
            <a:spLocks noGrp="1"/>
          </p:cNvSpPr>
          <p:nvPr>
            <p:ph type="sldNum" sz="quarter" idx="12"/>
          </p:nvPr>
        </p:nvSpPr>
        <p:spPr/>
        <p:txBody>
          <a:bodyPr/>
          <a:lstStyle/>
          <a:p>
            <a:fld id="{DBDE5A35-3D9C-4CCF-A188-2BFF7DFE7733}" type="slidenum">
              <a:rPr lang="bg-BG" smtClean="0"/>
              <a:t>39</a:t>
            </a:fld>
            <a:r>
              <a:rPr lang="fr-FR" dirty="0"/>
              <a:t> </a:t>
            </a:r>
            <a:r>
              <a:rPr lang="fr-FR" dirty="0" smtClean="0"/>
              <a:t>/</a:t>
            </a:r>
            <a:r>
              <a:rPr lang="fr-FR" dirty="0"/>
              <a:t>3</a:t>
            </a:r>
            <a:r>
              <a:rPr lang="fr-FR" dirty="0" smtClean="0"/>
              <a:t>0</a:t>
            </a:r>
            <a:endParaRPr lang="bg-BG" dirty="0"/>
          </a:p>
        </p:txBody>
      </p:sp>
      <p:sp>
        <p:nvSpPr>
          <p:cNvPr id="5" name="Footer Placeholder 4"/>
          <p:cNvSpPr>
            <a:spLocks noGrp="1"/>
          </p:cNvSpPr>
          <p:nvPr>
            <p:ph type="ftr" sz="quarter" idx="11"/>
          </p:nvPr>
        </p:nvSpPr>
        <p:spPr/>
        <p:txBody>
          <a:bodyPr/>
          <a:lstStyle/>
          <a:p>
            <a:r>
              <a:rPr lang="en-US" smtClean="0"/>
              <a:t>D.L. Balabanski, Osaka</a:t>
            </a:r>
            <a:endParaRPr lang="bg-BG"/>
          </a:p>
        </p:txBody>
      </p:sp>
      <p:pic>
        <p:nvPicPr>
          <p:cNvPr id="12" name="Picture 4"/>
          <p:cNvPicPr>
            <a:picLocks noChangeAspect="1" noChangeArrowheads="1"/>
          </p:cNvPicPr>
          <p:nvPr/>
        </p:nvPicPr>
        <p:blipFill>
          <a:blip r:embed="rId3" cstate="screen"/>
          <a:srcRect/>
          <a:stretch>
            <a:fillRect/>
          </a:stretch>
        </p:blipFill>
        <p:spPr bwMode="auto">
          <a:xfrm>
            <a:off x="-1246" y="-27384"/>
            <a:ext cx="4332055" cy="6364228"/>
          </a:xfrm>
          <a:prstGeom prst="rect">
            <a:avLst/>
          </a:prstGeom>
          <a:noFill/>
          <a:ln w="9525">
            <a:noFill/>
            <a:miter lim="800000"/>
            <a:headEnd/>
            <a:tailEnd/>
          </a:ln>
        </p:spPr>
      </p:pic>
    </p:spTree>
    <p:extLst>
      <p:ext uri="{BB962C8B-B14F-4D97-AF65-F5344CB8AC3E}">
        <p14:creationId xmlns:p14="http://schemas.microsoft.com/office/powerpoint/2010/main" val="32287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D4607F-ED67-467E-9DFF-902F0D6750F6}" type="slidenum">
              <a:rPr lang="bg-BG" smtClean="0">
                <a:solidFill>
                  <a:prstClr val="black">
                    <a:tint val="75000"/>
                  </a:prstClr>
                </a:solidFill>
              </a:rPr>
              <a:pPr/>
              <a:t>4</a:t>
            </a:fld>
            <a:endParaRPr lang="bg-BG">
              <a:solidFill>
                <a:prstClr val="black">
                  <a:tint val="75000"/>
                </a:prstClr>
              </a:solidFill>
            </a:endParaRPr>
          </a:p>
        </p:txBody>
      </p:sp>
      <p:pic>
        <p:nvPicPr>
          <p:cNvPr id="3074" name="Picture 2" descr="F:\ifin\eli\presentation\Images ELI-NP\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2386089"/>
            <a:ext cx="9396536" cy="9343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1" y="-89219"/>
            <a:ext cx="1759954" cy="114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58911" y="-126687"/>
            <a:ext cx="6645537" cy="1323439"/>
          </a:xfrm>
          <a:prstGeom prst="rect">
            <a:avLst/>
          </a:prstGeom>
          <a:noFill/>
        </p:spPr>
        <p:txBody>
          <a:bodyPr wrap="none" rtlCol="0">
            <a:spAutoFit/>
          </a:bodyPr>
          <a:lstStyle/>
          <a:p>
            <a:pPr algn="ctr"/>
            <a:r>
              <a:rPr lang="en-US" sz="4000" b="1" dirty="0" smtClean="0">
                <a:solidFill>
                  <a:srgbClr val="FF0000"/>
                </a:solidFill>
              </a:rPr>
              <a:t>Extreme Light </a:t>
            </a:r>
            <a:r>
              <a:rPr lang="en-US" sz="4000" b="1" dirty="0">
                <a:solidFill>
                  <a:srgbClr val="FF0000"/>
                </a:solidFill>
              </a:rPr>
              <a:t>I</a:t>
            </a:r>
            <a:r>
              <a:rPr lang="en-US" sz="4000" b="1" dirty="0" smtClean="0">
                <a:solidFill>
                  <a:srgbClr val="FF0000"/>
                </a:solidFill>
              </a:rPr>
              <a:t>nfrastructure – </a:t>
            </a:r>
          </a:p>
          <a:p>
            <a:pPr algn="ctr"/>
            <a:r>
              <a:rPr lang="en-US" sz="4000" b="1" dirty="0" smtClean="0">
                <a:solidFill>
                  <a:srgbClr val="FF0000"/>
                </a:solidFill>
              </a:rPr>
              <a:t>Nuclear Physics</a:t>
            </a:r>
            <a:endParaRPr lang="bg-BG" sz="4000" b="1" dirty="0">
              <a:solidFill>
                <a:srgbClr val="FF0000"/>
              </a:solidFill>
            </a:endParaRPr>
          </a:p>
        </p:txBody>
      </p:sp>
      <p:pic>
        <p:nvPicPr>
          <p:cNvPr id="7" name="Picture 6"/>
          <p:cNvPicPr>
            <a:picLocks noChangeAspect="1"/>
          </p:cNvPicPr>
          <p:nvPr/>
        </p:nvPicPr>
        <p:blipFill>
          <a:blip r:embed="rId4"/>
          <a:stretch>
            <a:fillRect/>
          </a:stretch>
        </p:blipFill>
        <p:spPr>
          <a:xfrm>
            <a:off x="359517" y="5733256"/>
            <a:ext cx="8100915" cy="1176431"/>
          </a:xfrm>
          <a:prstGeom prst="rect">
            <a:avLst/>
          </a:prstGeom>
        </p:spPr>
      </p:pic>
      <p:sp>
        <p:nvSpPr>
          <p:cNvPr id="8" name="TextBox 7"/>
          <p:cNvSpPr txBox="1"/>
          <p:nvPr/>
        </p:nvSpPr>
        <p:spPr>
          <a:xfrm>
            <a:off x="467544" y="1340768"/>
            <a:ext cx="3672408" cy="1200329"/>
          </a:xfrm>
          <a:prstGeom prst="rect">
            <a:avLst/>
          </a:prstGeom>
          <a:solidFill>
            <a:srgbClr val="00B0F0"/>
          </a:solidFill>
        </p:spPr>
        <p:txBody>
          <a:bodyPr wrap="square" rtlCol="0">
            <a:spAutoFit/>
          </a:bodyPr>
          <a:lstStyle/>
          <a:p>
            <a:r>
              <a:rPr lang="en-US" sz="2400" b="1" u="sng" dirty="0" smtClean="0"/>
              <a:t>Mission:</a:t>
            </a:r>
            <a:r>
              <a:rPr lang="en-US" sz="2400" b="1" dirty="0" smtClean="0"/>
              <a:t> Nuclear Physics studies with high-intensity lasers and brilliant </a:t>
            </a:r>
            <a:r>
              <a:rPr lang="el-GR" sz="2400" b="1" dirty="0" smtClean="0"/>
              <a:t>γ</a:t>
            </a:r>
            <a:r>
              <a:rPr lang="en-US" sz="2400" b="1" dirty="0" smtClean="0"/>
              <a:t> beams</a:t>
            </a:r>
            <a:endParaRPr lang="bg-BG" sz="2400" b="1" dirty="0"/>
          </a:p>
        </p:txBody>
      </p:sp>
      <p:sp>
        <p:nvSpPr>
          <p:cNvPr id="2" name="Date Placeholder 1"/>
          <p:cNvSpPr>
            <a:spLocks noGrp="1"/>
          </p:cNvSpPr>
          <p:nvPr>
            <p:ph type="dt" sz="half" idx="10"/>
          </p:nvPr>
        </p:nvSpPr>
        <p:spPr/>
        <p:txBody>
          <a:bodyPr/>
          <a:lstStyle/>
          <a:p>
            <a:r>
              <a:rPr lang="ro-RO" smtClean="0"/>
              <a:t>19.11.2015</a:t>
            </a:r>
            <a:endParaRPr lang="bg-BG"/>
          </a:p>
        </p:txBody>
      </p:sp>
      <p:sp>
        <p:nvSpPr>
          <p:cNvPr id="3" name="Footer Placeholder 2"/>
          <p:cNvSpPr>
            <a:spLocks noGrp="1"/>
          </p:cNvSpPr>
          <p:nvPr>
            <p:ph type="ftr" sz="quarter" idx="11"/>
          </p:nvPr>
        </p:nvSpPr>
        <p:spPr/>
        <p:txBody>
          <a:bodyPr/>
          <a:lstStyle/>
          <a:p>
            <a:r>
              <a:rPr lang="en-US" smtClean="0"/>
              <a:t>D.L. Balabanski, Osaka</a:t>
            </a:r>
            <a:endParaRPr lang="bg-BG"/>
          </a:p>
        </p:txBody>
      </p:sp>
    </p:spTree>
    <p:extLst>
      <p:ext uri="{BB962C8B-B14F-4D97-AF65-F5344CB8AC3E}">
        <p14:creationId xmlns:p14="http://schemas.microsoft.com/office/powerpoint/2010/main" val="3454169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US" dirty="0" smtClean="0"/>
              <a:t>Summary</a:t>
            </a:r>
            <a:endParaRPr lang="bg-BG" dirty="0"/>
          </a:p>
        </p:txBody>
      </p:sp>
      <p:sp>
        <p:nvSpPr>
          <p:cNvPr id="3" name="Content Placeholder 2"/>
          <p:cNvSpPr>
            <a:spLocks noGrp="1"/>
          </p:cNvSpPr>
          <p:nvPr>
            <p:ph idx="1"/>
          </p:nvPr>
        </p:nvSpPr>
        <p:spPr>
          <a:xfrm>
            <a:off x="251520" y="1124744"/>
            <a:ext cx="8686800" cy="4525963"/>
          </a:xfrm>
        </p:spPr>
        <p:txBody>
          <a:bodyPr>
            <a:normAutofit fontScale="92500" lnSpcReduction="20000"/>
          </a:bodyPr>
          <a:lstStyle/>
          <a:p>
            <a:r>
              <a:rPr lang="en-US" dirty="0" smtClean="0"/>
              <a:t>The laser-driven and gamma-beam science program at ELI-NP address key problems of present-day research.</a:t>
            </a:r>
          </a:p>
          <a:p>
            <a:r>
              <a:rPr lang="en-US" dirty="0" smtClean="0"/>
              <a:t>ELI-NP provides beyond-state-of-the-art gamma beams in terms of intensity, </a:t>
            </a:r>
            <a:r>
              <a:rPr lang="en-US" dirty="0" err="1" smtClean="0"/>
              <a:t>monochromaticity</a:t>
            </a:r>
            <a:r>
              <a:rPr lang="en-US" dirty="0" smtClean="0"/>
              <a:t> and polarizability, as well as intense laser pulses at much higher frequencies compared to existing facilities, which define experiments that cannot be done anywhere else. </a:t>
            </a:r>
          </a:p>
          <a:p>
            <a:r>
              <a:rPr lang="en-US" dirty="0" smtClean="0"/>
              <a:t>The facility will push ahead laser-driven research and photonuclear physics and their applications.  </a:t>
            </a:r>
            <a:endParaRPr lang="bg-BG" dirty="0"/>
          </a:p>
        </p:txBody>
      </p:sp>
      <p:sp>
        <p:nvSpPr>
          <p:cNvPr id="5" name="Footer Placeholder 4"/>
          <p:cNvSpPr>
            <a:spLocks noGrp="1"/>
          </p:cNvSpPr>
          <p:nvPr>
            <p:ph type="ftr" sz="quarter" idx="11"/>
          </p:nvPr>
        </p:nvSpPr>
        <p:spPr/>
        <p:txBody>
          <a:bodyPr/>
          <a:lstStyle/>
          <a:p>
            <a:r>
              <a:rPr lang="en-US" smtClean="0"/>
              <a:t>D.L. Balabanski, Osaka</a:t>
            </a:r>
            <a:endParaRPr lang="bg-BG"/>
          </a:p>
        </p:txBody>
      </p:sp>
      <p:sp>
        <p:nvSpPr>
          <p:cNvPr id="6" name="Slide Number Placeholder 5"/>
          <p:cNvSpPr>
            <a:spLocks noGrp="1"/>
          </p:cNvSpPr>
          <p:nvPr>
            <p:ph type="sldNum" sz="quarter" idx="12"/>
          </p:nvPr>
        </p:nvSpPr>
        <p:spPr/>
        <p:txBody>
          <a:bodyPr/>
          <a:lstStyle/>
          <a:p>
            <a:fld id="{DBDE5A35-3D9C-4CCF-A188-2BFF7DFE7733}" type="slidenum">
              <a:rPr lang="bg-BG" smtClean="0"/>
              <a:t>40</a:t>
            </a:fld>
            <a:r>
              <a:rPr lang="fr-FR" dirty="0"/>
              <a:t> </a:t>
            </a:r>
            <a:r>
              <a:rPr lang="fr-FR" dirty="0" smtClean="0"/>
              <a:t>/</a:t>
            </a:r>
            <a:r>
              <a:rPr lang="fr-FR" dirty="0"/>
              <a:t>3</a:t>
            </a:r>
            <a:r>
              <a:rPr lang="fr-FR" dirty="0" smtClean="0"/>
              <a:t>0</a:t>
            </a:r>
            <a:endParaRPr lang="bg-BG" dirty="0"/>
          </a:p>
        </p:txBody>
      </p:sp>
      <p:sp>
        <p:nvSpPr>
          <p:cNvPr id="4" name="Date Placeholder 3"/>
          <p:cNvSpPr>
            <a:spLocks noGrp="1"/>
          </p:cNvSpPr>
          <p:nvPr>
            <p:ph type="dt" sz="half" idx="10"/>
          </p:nvPr>
        </p:nvSpPr>
        <p:spPr/>
        <p:txBody>
          <a:bodyPr/>
          <a:lstStyle/>
          <a:p>
            <a:r>
              <a:rPr lang="ro-RO" smtClean="0"/>
              <a:t>19.11.2015</a:t>
            </a:r>
            <a:endParaRPr lang="bg-BG"/>
          </a:p>
        </p:txBody>
      </p:sp>
      <p:sp>
        <p:nvSpPr>
          <p:cNvPr id="7" name="TextBox 6"/>
          <p:cNvSpPr txBox="1"/>
          <p:nvPr/>
        </p:nvSpPr>
        <p:spPr>
          <a:xfrm>
            <a:off x="2843808" y="5313982"/>
            <a:ext cx="3550972" cy="923330"/>
          </a:xfrm>
          <a:prstGeom prst="rect">
            <a:avLst/>
          </a:prstGeom>
          <a:noFill/>
        </p:spPr>
        <p:txBody>
          <a:bodyPr wrap="none" rtlCol="0">
            <a:spAutoFit/>
          </a:bodyPr>
          <a:lstStyle/>
          <a:p>
            <a:r>
              <a:rPr lang="en-US" sz="5400" b="1" i="1" dirty="0" smtClean="0">
                <a:solidFill>
                  <a:srgbClr val="FF0000"/>
                </a:solidFill>
                <a:latin typeface="Times New Roman" pitchFamily="18" charset="0"/>
                <a:cs typeface="Times New Roman" pitchFamily="18" charset="0"/>
              </a:rPr>
              <a:t>Thank you!</a:t>
            </a:r>
            <a:endParaRPr lang="en-US" sz="54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5864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836712"/>
            <a:ext cx="5935835" cy="537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90249"/>
            <a:ext cx="9144000" cy="1383030"/>
          </a:xfrm>
          <a:solidFill>
            <a:schemeClr val="tx1"/>
          </a:solidFill>
        </p:spPr>
        <p:txBody>
          <a:bodyPr>
            <a:normAutofit/>
          </a:bodyPr>
          <a:lstStyle/>
          <a:p>
            <a:r>
              <a:rPr lang="en-US" dirty="0" smtClean="0">
                <a:solidFill>
                  <a:srgbClr val="FFFF00"/>
                </a:solidFill>
              </a:rPr>
              <a:t>ESFRI Nuclear Physics Infrastructures</a:t>
            </a:r>
            <a:endParaRPr lang="bg-BG" dirty="0">
              <a:solidFill>
                <a:srgbClr val="FFFF00"/>
              </a:solidFill>
            </a:endParaRPr>
          </a:p>
        </p:txBody>
      </p:sp>
      <p:pic>
        <p:nvPicPr>
          <p:cNvPr id="5" name="Picture 5" descr="3_GSI_FAIR_Gruendung_300dp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2408"/>
            <a:ext cx="4499992" cy="213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755576" y="3471391"/>
            <a:ext cx="2970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bg-BG" sz="2400" dirty="0" smtClean="0">
                <a:latin typeface="Comic Sans MS" pitchFamily="66" charset="0"/>
              </a:rPr>
              <a:t>FAIR </a:t>
            </a:r>
            <a:r>
              <a:rPr lang="en-US" altLang="bg-BG" sz="2400" dirty="0">
                <a:latin typeface="Comic Sans MS" pitchFamily="66" charset="0"/>
              </a:rPr>
              <a:t>@ Darmstadt</a:t>
            </a:r>
            <a:endParaRPr lang="en-GB" altLang="bg-BG" sz="2400" dirty="0">
              <a:latin typeface="Comic Sans MS" pitchFamily="66" charset="0"/>
            </a:endParaRPr>
          </a:p>
        </p:txBody>
      </p:sp>
      <p:sp>
        <p:nvSpPr>
          <p:cNvPr id="8" name="Text Box 5"/>
          <p:cNvSpPr txBox="1">
            <a:spLocks noChangeArrowheads="1"/>
          </p:cNvSpPr>
          <p:nvPr/>
        </p:nvSpPr>
        <p:spPr bwMode="auto">
          <a:xfrm>
            <a:off x="6372200" y="5013176"/>
            <a:ext cx="2645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bg-BG" sz="2400" dirty="0" smtClean="0">
                <a:latin typeface="Comic Sans MS" pitchFamily="66" charset="0"/>
              </a:rPr>
              <a:t>SPIRAL2 </a:t>
            </a:r>
            <a:r>
              <a:rPr lang="en-US" altLang="bg-BG" sz="2400" dirty="0">
                <a:latin typeface="Comic Sans MS" pitchFamily="66" charset="0"/>
              </a:rPr>
              <a:t>@ </a:t>
            </a:r>
            <a:r>
              <a:rPr lang="en-US" altLang="bg-BG" sz="2400" dirty="0" smtClean="0">
                <a:latin typeface="Comic Sans MS" pitchFamily="66" charset="0"/>
              </a:rPr>
              <a:t>Caen</a:t>
            </a:r>
            <a:endParaRPr lang="en-GB" altLang="bg-BG" sz="2400" dirty="0">
              <a:latin typeface="Comic Sans MS" pitchFamily="66" charset="0"/>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 y="4067796"/>
            <a:ext cx="4512907" cy="278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499992" y="6207695"/>
            <a:ext cx="3175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bg-BG" sz="2400" dirty="0" smtClean="0">
                <a:latin typeface="Comic Sans MS" pitchFamily="66" charset="0"/>
              </a:rPr>
              <a:t>ELI-NP </a:t>
            </a:r>
            <a:r>
              <a:rPr lang="en-US" altLang="bg-BG" sz="2400" dirty="0">
                <a:latin typeface="Comic Sans MS" pitchFamily="66" charset="0"/>
              </a:rPr>
              <a:t>@ </a:t>
            </a:r>
            <a:r>
              <a:rPr lang="en-US" altLang="bg-BG" sz="2400" dirty="0" smtClean="0">
                <a:latin typeface="Comic Sans MS" pitchFamily="66" charset="0"/>
              </a:rPr>
              <a:t>Bucharest</a:t>
            </a:r>
            <a:endParaRPr lang="en-GB" altLang="bg-BG" sz="2400" dirty="0">
              <a:latin typeface="Comic Sans MS" pitchFamily="66" charset="0"/>
            </a:endParaRPr>
          </a:p>
        </p:txBody>
      </p:sp>
      <p:sp>
        <p:nvSpPr>
          <p:cNvPr id="11" name="Date Placeholder 10"/>
          <p:cNvSpPr>
            <a:spLocks noGrp="1"/>
          </p:cNvSpPr>
          <p:nvPr>
            <p:ph type="dt" sz="half" idx="10"/>
          </p:nvPr>
        </p:nvSpPr>
        <p:spPr/>
        <p:txBody>
          <a:bodyPr/>
          <a:lstStyle/>
          <a:p>
            <a:r>
              <a:rPr lang="ro-RO" smtClean="0"/>
              <a:t>19.11.2015</a:t>
            </a:r>
            <a:endParaRPr lang="bg-BG"/>
          </a:p>
        </p:txBody>
      </p:sp>
      <p:sp>
        <p:nvSpPr>
          <p:cNvPr id="12" name="Slide Number Placeholder 11"/>
          <p:cNvSpPr>
            <a:spLocks noGrp="1"/>
          </p:cNvSpPr>
          <p:nvPr>
            <p:ph type="sldNum" sz="quarter" idx="12"/>
          </p:nvPr>
        </p:nvSpPr>
        <p:spPr/>
        <p:txBody>
          <a:bodyPr/>
          <a:lstStyle/>
          <a:p>
            <a:fld id="{DBDE5A35-3D9C-4CCF-A188-2BFF7DFE7733}" type="slidenum">
              <a:rPr lang="bg-BG" smtClean="0"/>
              <a:t>5</a:t>
            </a:fld>
            <a:endParaRPr lang="bg-BG"/>
          </a:p>
        </p:txBody>
      </p:sp>
      <p:sp>
        <p:nvSpPr>
          <p:cNvPr id="3" name="Footer Placeholder 2"/>
          <p:cNvSpPr>
            <a:spLocks noGrp="1"/>
          </p:cNvSpPr>
          <p:nvPr>
            <p:ph type="ftr" sz="quarter" idx="11"/>
          </p:nvPr>
        </p:nvSpPr>
        <p:spPr/>
        <p:txBody>
          <a:bodyPr/>
          <a:lstStyle/>
          <a:p>
            <a:r>
              <a:rPr lang="en-US" smtClean="0"/>
              <a:t>D.L. Balabanski, Osaka</a:t>
            </a:r>
            <a:endParaRPr lang="bg-BG"/>
          </a:p>
        </p:txBody>
      </p:sp>
    </p:spTree>
    <p:extLst>
      <p:ext uri="{BB962C8B-B14F-4D97-AF65-F5344CB8AC3E}">
        <p14:creationId xmlns:p14="http://schemas.microsoft.com/office/powerpoint/2010/main" val="4017372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Grp="1" noChangeAspect="1" noChangeArrowheads="1"/>
          </p:cNvPicPr>
          <p:nvPr>
            <p:ph idx="4294967295"/>
          </p:nvPr>
        </p:nvPicPr>
        <p:blipFill>
          <a:blip r:embed="rId4" cstate="print"/>
          <a:srcRect/>
          <a:stretch>
            <a:fillRect/>
          </a:stretch>
        </p:blipFill>
        <p:spPr>
          <a:xfrm>
            <a:off x="0" y="1291034"/>
            <a:ext cx="9233082" cy="5594350"/>
          </a:xfrm>
          <a:solidFill>
            <a:srgbClr val="FFFF00">
              <a:alpha val="50195"/>
            </a:srgbClr>
          </a:solidFill>
        </p:spPr>
      </p:pic>
      <p:sp>
        <p:nvSpPr>
          <p:cNvPr id="5" name="Oval Callout 4"/>
          <p:cNvSpPr>
            <a:spLocks noChangeArrowheads="1"/>
          </p:cNvSpPr>
          <p:nvPr/>
        </p:nvSpPr>
        <p:spPr bwMode="auto">
          <a:xfrm>
            <a:off x="7092950" y="3124200"/>
            <a:ext cx="1727200" cy="892175"/>
          </a:xfrm>
          <a:prstGeom prst="wedgeEllipseCallout">
            <a:avLst>
              <a:gd name="adj1" fmla="val -78125"/>
              <a:gd name="adj2" fmla="val -24731"/>
            </a:avLst>
          </a:prstGeom>
          <a:solidFill>
            <a:srgbClr val="FFFF00"/>
          </a:solidFill>
          <a:ln w="25400" algn="ctr">
            <a:solidFill>
              <a:srgbClr val="0070C0"/>
            </a:solidFill>
            <a:miter lim="800000"/>
            <a:headEnd/>
            <a:tailEnd/>
          </a:ln>
        </p:spPr>
        <p:txBody>
          <a:bodyPr anchor="ctr"/>
          <a:lstStyle/>
          <a:p>
            <a:pPr eaLnBrk="1" fontAlgn="auto" hangingPunct="1">
              <a:spcBef>
                <a:spcPts val="0"/>
              </a:spcBef>
              <a:spcAft>
                <a:spcPts val="0"/>
              </a:spcAft>
              <a:defRPr/>
            </a:pPr>
            <a:r>
              <a:rPr lang="en-US" sz="2400" b="1" dirty="0">
                <a:solidFill>
                  <a:srgbClr val="0070C0"/>
                </a:solidFill>
                <a:latin typeface="+mn-lt"/>
              </a:rPr>
              <a:t>ELI</a:t>
            </a:r>
            <a:r>
              <a:rPr lang="ro-RO" sz="2400" b="1" dirty="0">
                <a:solidFill>
                  <a:srgbClr val="0070C0"/>
                </a:solidFill>
                <a:latin typeface="+mn-lt"/>
              </a:rPr>
              <a:t>-NP</a:t>
            </a:r>
            <a:endParaRPr lang="en-US" sz="2400" b="1" dirty="0">
              <a:solidFill>
                <a:srgbClr val="0070C0"/>
              </a:solidFill>
              <a:latin typeface="+mn-lt"/>
            </a:endParaRPr>
          </a:p>
        </p:txBody>
      </p:sp>
      <p:sp>
        <p:nvSpPr>
          <p:cNvPr id="6" name="Rounded Rectangular Callout 5"/>
          <p:cNvSpPr>
            <a:spLocks noChangeArrowheads="1"/>
          </p:cNvSpPr>
          <p:nvPr/>
        </p:nvSpPr>
        <p:spPr bwMode="auto">
          <a:xfrm>
            <a:off x="6443787" y="1306264"/>
            <a:ext cx="1944637" cy="1690688"/>
          </a:xfrm>
          <a:prstGeom prst="wedgeRoundRectCallout">
            <a:avLst>
              <a:gd name="adj1" fmla="val -26066"/>
              <a:gd name="adj2" fmla="val -50322"/>
              <a:gd name="adj3" fmla="val 16667"/>
            </a:avLst>
          </a:prstGeom>
          <a:solidFill>
            <a:srgbClr val="FFFF99"/>
          </a:solidFill>
          <a:ln w="25400" algn="ctr">
            <a:solidFill>
              <a:srgbClr val="0070C0"/>
            </a:solidFill>
            <a:miter lim="800000"/>
            <a:headEnd/>
            <a:tailEnd/>
          </a:ln>
        </p:spPr>
        <p:txBody>
          <a:bodyPr/>
          <a:lstStyle/>
          <a:p>
            <a:pPr algn="ctr" eaLnBrk="1" fontAlgn="auto" hangingPunct="1">
              <a:spcBef>
                <a:spcPts val="0"/>
              </a:spcBef>
              <a:spcAft>
                <a:spcPts val="0"/>
              </a:spcAft>
              <a:defRPr/>
            </a:pPr>
            <a:r>
              <a:rPr lang="en-US" sz="1200" b="1" dirty="0">
                <a:solidFill>
                  <a:schemeClr val="tx2">
                    <a:lumMod val="60000"/>
                    <a:lumOff val="40000"/>
                  </a:schemeClr>
                </a:solidFill>
                <a:latin typeface="Times New Roman" pitchFamily="18" charset="0"/>
                <a:cs typeface="Times New Roman" pitchFamily="18" charset="0"/>
              </a:rPr>
              <a:t>NUCLEAR</a:t>
            </a:r>
          </a:p>
          <a:p>
            <a:pPr algn="ctr" eaLnBrk="1" fontAlgn="auto" hangingPunct="1">
              <a:spcBef>
                <a:spcPts val="0"/>
              </a:spcBef>
              <a:spcAft>
                <a:spcPts val="0"/>
              </a:spcAft>
              <a:defRPr/>
            </a:pPr>
            <a:r>
              <a:rPr lang="en-US" sz="1200" b="1" dirty="0">
                <a:solidFill>
                  <a:schemeClr val="tx2">
                    <a:lumMod val="60000"/>
                    <a:lumOff val="40000"/>
                  </a:schemeClr>
                </a:solidFill>
                <a:latin typeface="Times New Roman" pitchFamily="18" charset="0"/>
                <a:cs typeface="Times New Roman" pitchFamily="18" charset="0"/>
              </a:rPr>
              <a:t>Tandem </a:t>
            </a:r>
            <a:r>
              <a:rPr lang="en-US" sz="1200" b="1" dirty="0" smtClean="0">
                <a:solidFill>
                  <a:schemeClr val="tx2">
                    <a:lumMod val="60000"/>
                    <a:lumOff val="40000"/>
                  </a:schemeClr>
                </a:solidFill>
                <a:latin typeface="Times New Roman" pitchFamily="18" charset="0"/>
                <a:cs typeface="Times New Roman" pitchFamily="18" charset="0"/>
              </a:rPr>
              <a:t>accelerators </a:t>
            </a:r>
            <a:r>
              <a:rPr lang="en-US" sz="1200" b="1" dirty="0">
                <a:solidFill>
                  <a:schemeClr val="tx2">
                    <a:lumMod val="60000"/>
                    <a:lumOff val="40000"/>
                  </a:schemeClr>
                </a:solidFill>
                <a:latin typeface="Times New Roman" pitchFamily="18" charset="0"/>
                <a:cs typeface="Times New Roman" pitchFamily="18" charset="0"/>
              </a:rPr>
              <a:t>Cyclotrons</a:t>
            </a:r>
          </a:p>
          <a:p>
            <a:pPr algn="ctr" eaLnBrk="1" fontAlgn="auto" hangingPunct="1">
              <a:spcBef>
                <a:spcPts val="0"/>
              </a:spcBef>
              <a:spcAft>
                <a:spcPts val="0"/>
              </a:spcAft>
              <a:defRPr/>
            </a:pPr>
            <a:r>
              <a:rPr lang="el-GR" sz="1200" b="1" dirty="0">
                <a:solidFill>
                  <a:schemeClr val="tx2">
                    <a:lumMod val="60000"/>
                    <a:lumOff val="40000"/>
                  </a:schemeClr>
                </a:solidFill>
                <a:latin typeface="Times New Roman" pitchFamily="18" charset="0"/>
                <a:cs typeface="Times New Roman" pitchFamily="18" charset="0"/>
              </a:rPr>
              <a:t>γ</a:t>
            </a:r>
            <a:r>
              <a:rPr lang="en-US" sz="1200" b="1" dirty="0">
                <a:solidFill>
                  <a:schemeClr val="tx2">
                    <a:lumMod val="60000"/>
                    <a:lumOff val="40000"/>
                  </a:schemeClr>
                </a:solidFill>
                <a:latin typeface="Times New Roman" pitchFamily="18" charset="0"/>
                <a:cs typeface="Times New Roman" pitchFamily="18" charset="0"/>
              </a:rPr>
              <a:t> – Irradiator</a:t>
            </a:r>
          </a:p>
          <a:p>
            <a:pPr algn="ctr" eaLnBrk="1" fontAlgn="auto" hangingPunct="1">
              <a:spcBef>
                <a:spcPts val="0"/>
              </a:spcBef>
              <a:spcAft>
                <a:spcPts val="0"/>
              </a:spcAft>
              <a:defRPr/>
            </a:pPr>
            <a:r>
              <a:rPr lang="en-US" sz="1200" b="1" dirty="0" smtClean="0">
                <a:solidFill>
                  <a:schemeClr val="tx2">
                    <a:lumMod val="60000"/>
                    <a:lumOff val="40000"/>
                  </a:schemeClr>
                </a:solidFill>
                <a:latin typeface="Times New Roman" pitchFamily="18" charset="0"/>
                <a:cs typeface="Times New Roman" pitchFamily="18" charset="0"/>
              </a:rPr>
              <a:t>Advanced </a:t>
            </a:r>
            <a:r>
              <a:rPr lang="en-US" sz="1200" b="1" dirty="0">
                <a:solidFill>
                  <a:schemeClr val="tx2">
                    <a:lumMod val="60000"/>
                    <a:lumOff val="40000"/>
                  </a:schemeClr>
                </a:solidFill>
                <a:latin typeface="Times New Roman" pitchFamily="18" charset="0"/>
                <a:cs typeface="Times New Roman" pitchFamily="18" charset="0"/>
              </a:rPr>
              <a:t>Detectors</a:t>
            </a:r>
          </a:p>
          <a:p>
            <a:pPr algn="ctr" eaLnBrk="1" fontAlgn="auto" hangingPunct="1">
              <a:spcBef>
                <a:spcPts val="0"/>
              </a:spcBef>
              <a:spcAft>
                <a:spcPts val="0"/>
              </a:spcAft>
              <a:defRPr/>
            </a:pPr>
            <a:r>
              <a:rPr lang="en-US" sz="1200" b="1" dirty="0">
                <a:solidFill>
                  <a:schemeClr val="tx2">
                    <a:lumMod val="60000"/>
                    <a:lumOff val="40000"/>
                  </a:schemeClr>
                </a:solidFill>
                <a:latin typeface="Times New Roman" pitchFamily="18" charset="0"/>
                <a:cs typeface="Times New Roman" pitchFamily="18" charset="0"/>
              </a:rPr>
              <a:t>Biophysics </a:t>
            </a:r>
          </a:p>
          <a:p>
            <a:pPr algn="ctr" eaLnBrk="1" fontAlgn="auto" hangingPunct="1">
              <a:spcBef>
                <a:spcPts val="0"/>
              </a:spcBef>
              <a:spcAft>
                <a:spcPts val="0"/>
              </a:spcAft>
              <a:defRPr/>
            </a:pPr>
            <a:r>
              <a:rPr lang="en-US" sz="1200" b="1" dirty="0">
                <a:solidFill>
                  <a:schemeClr val="tx2">
                    <a:lumMod val="60000"/>
                    <a:lumOff val="40000"/>
                  </a:schemeClr>
                </a:solidFill>
                <a:latin typeface="Times New Roman" pitchFamily="18" charset="0"/>
                <a:cs typeface="Times New Roman" pitchFamily="18" charset="0"/>
              </a:rPr>
              <a:t> Environmental </a:t>
            </a:r>
            <a:r>
              <a:rPr lang="en-US" sz="1200" b="1" dirty="0" smtClean="0">
                <a:solidFill>
                  <a:schemeClr val="tx2">
                    <a:lumMod val="60000"/>
                    <a:lumOff val="40000"/>
                  </a:schemeClr>
                </a:solidFill>
                <a:latin typeface="Times New Roman" pitchFamily="18" charset="0"/>
                <a:cs typeface="Times New Roman" pitchFamily="18" charset="0"/>
              </a:rPr>
              <a:t>Physics</a:t>
            </a:r>
            <a:endParaRPr lang="en-US" sz="1200" b="1" dirty="0">
              <a:solidFill>
                <a:schemeClr val="tx2">
                  <a:lumMod val="60000"/>
                  <a:lumOff val="40000"/>
                </a:schemeClr>
              </a:solidFill>
              <a:latin typeface="Times New Roman" pitchFamily="18" charset="0"/>
              <a:cs typeface="Times New Roman" pitchFamily="18" charset="0"/>
            </a:endParaRPr>
          </a:p>
          <a:p>
            <a:pPr algn="ctr" eaLnBrk="1" fontAlgn="auto" hangingPunct="1">
              <a:spcBef>
                <a:spcPts val="0"/>
              </a:spcBef>
              <a:spcAft>
                <a:spcPts val="0"/>
              </a:spcAft>
              <a:defRPr/>
            </a:pPr>
            <a:r>
              <a:rPr lang="en-US" sz="1200" b="1" dirty="0">
                <a:solidFill>
                  <a:schemeClr val="tx2">
                    <a:lumMod val="60000"/>
                    <a:lumOff val="40000"/>
                  </a:schemeClr>
                </a:solidFill>
                <a:latin typeface="Times New Roman" pitchFamily="18" charset="0"/>
                <a:cs typeface="Times New Roman" pitchFamily="18" charset="0"/>
              </a:rPr>
              <a:t>Radioisotopes</a:t>
            </a:r>
          </a:p>
          <a:p>
            <a:pPr algn="ctr" eaLnBrk="1" fontAlgn="auto" hangingPunct="1">
              <a:spcBef>
                <a:spcPts val="0"/>
              </a:spcBef>
              <a:spcAft>
                <a:spcPts val="0"/>
              </a:spcAft>
              <a:defRPr/>
            </a:pPr>
            <a:endParaRPr lang="en-US" sz="1200" b="1" dirty="0">
              <a:solidFill>
                <a:schemeClr val="bg1">
                  <a:lumMod val="75000"/>
                </a:schemeClr>
              </a:solidFill>
              <a:latin typeface="Times New Roman" pitchFamily="18" charset="0"/>
              <a:cs typeface="Times New Roman" pitchFamily="18" charset="0"/>
            </a:endParaRPr>
          </a:p>
          <a:p>
            <a:pPr algn="ctr" eaLnBrk="1" fontAlgn="auto" hangingPunct="1">
              <a:spcBef>
                <a:spcPts val="0"/>
              </a:spcBef>
              <a:spcAft>
                <a:spcPts val="0"/>
              </a:spcAft>
              <a:defRPr/>
            </a:pPr>
            <a:endParaRPr lang="en-US" sz="1600" b="1" dirty="0">
              <a:solidFill>
                <a:srgbClr val="0070C0"/>
              </a:solidFill>
              <a:latin typeface="+mn-lt"/>
            </a:endParaRPr>
          </a:p>
        </p:txBody>
      </p:sp>
      <p:sp>
        <p:nvSpPr>
          <p:cNvPr id="14341" name="TextBox 7"/>
          <p:cNvSpPr txBox="1">
            <a:spLocks noChangeArrowheads="1"/>
          </p:cNvSpPr>
          <p:nvPr/>
        </p:nvSpPr>
        <p:spPr bwMode="auto">
          <a:xfrm>
            <a:off x="323850" y="2338388"/>
            <a:ext cx="1449388" cy="369887"/>
          </a:xfrm>
          <a:prstGeom prst="rect">
            <a:avLst/>
          </a:prstGeom>
          <a:noFill/>
          <a:ln w="9525">
            <a:noFill/>
            <a:miter lim="800000"/>
            <a:headEnd/>
            <a:tailEnd/>
          </a:ln>
        </p:spPr>
        <p:txBody>
          <a:bodyPr wrap="none">
            <a:spAutoFit/>
          </a:bodyPr>
          <a:lstStyle/>
          <a:p>
            <a:pPr eaLnBrk="1" hangingPunct="1"/>
            <a:r>
              <a:rPr lang="en-US" b="1">
                <a:solidFill>
                  <a:srgbClr val="FFC000"/>
                </a:solidFill>
                <a:latin typeface="Calibri" pitchFamily="34" charset="0"/>
              </a:rPr>
              <a:t>ring rail/road</a:t>
            </a:r>
          </a:p>
        </p:txBody>
      </p:sp>
      <p:sp>
        <p:nvSpPr>
          <p:cNvPr id="9" name="Up Arrow 8"/>
          <p:cNvSpPr/>
          <p:nvPr/>
        </p:nvSpPr>
        <p:spPr>
          <a:xfrm>
            <a:off x="2743200" y="1546225"/>
            <a:ext cx="228600" cy="381000"/>
          </a:xfrm>
          <a:prstGeom prst="upArrow">
            <a:avLst>
              <a:gd name="adj1" fmla="val 50000"/>
              <a:gd name="adj2" fmla="val 4662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43" name="TextBox 9"/>
          <p:cNvSpPr txBox="1">
            <a:spLocks noChangeArrowheads="1"/>
          </p:cNvSpPr>
          <p:nvPr/>
        </p:nvSpPr>
        <p:spPr bwMode="auto">
          <a:xfrm>
            <a:off x="1123950" y="1570038"/>
            <a:ext cx="1619250" cy="366712"/>
          </a:xfrm>
          <a:prstGeom prst="rect">
            <a:avLst/>
          </a:prstGeom>
          <a:noFill/>
          <a:ln w="9525">
            <a:noFill/>
            <a:miter lim="800000"/>
            <a:headEnd/>
            <a:tailEnd/>
          </a:ln>
        </p:spPr>
        <p:txBody>
          <a:bodyPr wrap="none">
            <a:spAutoFit/>
          </a:bodyPr>
          <a:lstStyle/>
          <a:p>
            <a:pPr eaLnBrk="1" hangingPunct="1"/>
            <a:r>
              <a:rPr lang="en-US" b="1">
                <a:solidFill>
                  <a:srgbClr val="FFC000"/>
                </a:solidFill>
                <a:latin typeface="Calibri" pitchFamily="34" charset="0"/>
              </a:rPr>
              <a:t>BUCHAREST</a:t>
            </a:r>
          </a:p>
        </p:txBody>
      </p:sp>
      <p:sp>
        <p:nvSpPr>
          <p:cNvPr id="11" name="Left-Right Arrow 10"/>
          <p:cNvSpPr/>
          <p:nvPr/>
        </p:nvSpPr>
        <p:spPr>
          <a:xfrm>
            <a:off x="684213" y="2205038"/>
            <a:ext cx="682625" cy="228600"/>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45" name="Rectangle 4"/>
          <p:cNvSpPr>
            <a:spLocks noChangeArrowheads="1"/>
          </p:cNvSpPr>
          <p:nvPr/>
        </p:nvSpPr>
        <p:spPr bwMode="auto">
          <a:xfrm>
            <a:off x="1901612" y="-100156"/>
            <a:ext cx="7370762" cy="1419581"/>
          </a:xfrm>
          <a:prstGeom prst="rect">
            <a:avLst/>
          </a:prstGeom>
          <a:solidFill>
            <a:schemeClr val="accent1"/>
          </a:solidFill>
          <a:ln w="9525">
            <a:noFill/>
            <a:miter lim="800000"/>
            <a:headEnd/>
            <a:tailEnd/>
          </a:ln>
        </p:spPr>
        <p:txBody>
          <a:bodyPr wrap="square" anchor="ctr">
            <a:spAutoFit/>
          </a:bodyPr>
          <a:lstStyle/>
          <a:p>
            <a:pPr algn="ctr" eaLnBrk="1" hangingPunct="1"/>
            <a:r>
              <a:rPr lang="en-US" sz="3200" b="1" i="1" dirty="0">
                <a:solidFill>
                  <a:srgbClr val="FFFF00"/>
                </a:solidFill>
                <a:latin typeface="Times New Roman" pitchFamily="18" charset="0"/>
              </a:rPr>
              <a:t>Bucharest-</a:t>
            </a:r>
            <a:r>
              <a:rPr lang="en-US" sz="3200" b="1" i="1" dirty="0" err="1">
                <a:solidFill>
                  <a:srgbClr val="FFFF00"/>
                </a:solidFill>
                <a:latin typeface="Times New Roman" pitchFamily="18" charset="0"/>
              </a:rPr>
              <a:t>Magurele</a:t>
            </a:r>
            <a:endParaRPr lang="en-US" sz="3200" b="1" i="1" dirty="0">
              <a:solidFill>
                <a:srgbClr val="FFFF00"/>
              </a:solidFill>
              <a:latin typeface="Times New Roman" pitchFamily="18" charset="0"/>
            </a:endParaRPr>
          </a:p>
          <a:p>
            <a:pPr algn="ctr" eaLnBrk="1" hangingPunct="1"/>
            <a:r>
              <a:rPr lang="en-US" sz="3200" b="1" i="1" dirty="0">
                <a:solidFill>
                  <a:srgbClr val="FFFF00"/>
                </a:solidFill>
                <a:latin typeface="Times New Roman" pitchFamily="18" charset="0"/>
              </a:rPr>
              <a:t>National Physics Institutes</a:t>
            </a:r>
          </a:p>
        </p:txBody>
      </p:sp>
      <p:sp>
        <p:nvSpPr>
          <p:cNvPr id="16" name="Oval 15"/>
          <p:cNvSpPr/>
          <p:nvPr/>
        </p:nvSpPr>
        <p:spPr>
          <a:xfrm>
            <a:off x="2438400" y="4724400"/>
            <a:ext cx="1447800" cy="1371600"/>
          </a:xfrm>
          <a:prstGeom prst="ellipse">
            <a:avLst/>
          </a:prstGeom>
          <a:noFill/>
          <a:ln w="412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ounded Rectangular Callout 12"/>
          <p:cNvSpPr>
            <a:spLocks noChangeArrowheads="1"/>
          </p:cNvSpPr>
          <p:nvPr/>
        </p:nvSpPr>
        <p:spPr bwMode="auto">
          <a:xfrm>
            <a:off x="349250" y="4941168"/>
            <a:ext cx="1912938" cy="1698328"/>
          </a:xfrm>
          <a:prstGeom prst="wedgeRoundRectCallout">
            <a:avLst>
              <a:gd name="adj1" fmla="val -16654"/>
              <a:gd name="adj2" fmla="val -50424"/>
              <a:gd name="adj3" fmla="val 16667"/>
            </a:avLst>
          </a:prstGeom>
          <a:solidFill>
            <a:srgbClr val="FFFF99"/>
          </a:solidFill>
          <a:ln w="25400" algn="ctr">
            <a:solidFill>
              <a:srgbClr val="0070C0"/>
            </a:solidFill>
            <a:miter lim="800000"/>
            <a:headEnd/>
            <a:tailEnd/>
          </a:ln>
        </p:spPr>
        <p:txBody>
          <a:bodyPr/>
          <a:lstStyle/>
          <a:p>
            <a:pPr algn="ctr" eaLnBrk="1" fontAlgn="auto" hangingPunct="1">
              <a:spcBef>
                <a:spcPts val="0"/>
              </a:spcBef>
              <a:spcAft>
                <a:spcPts val="0"/>
              </a:spcAft>
              <a:defRPr/>
            </a:pPr>
            <a:r>
              <a:rPr lang="en-US" sz="1200" b="1" dirty="0">
                <a:solidFill>
                  <a:srgbClr val="0070C0"/>
                </a:solidFill>
                <a:latin typeface="+mn-lt"/>
              </a:rPr>
              <a:t>Lasers</a:t>
            </a:r>
          </a:p>
          <a:p>
            <a:pPr algn="ctr" eaLnBrk="1" fontAlgn="auto" hangingPunct="1">
              <a:spcBef>
                <a:spcPts val="0"/>
              </a:spcBef>
              <a:spcAft>
                <a:spcPts val="0"/>
              </a:spcAft>
              <a:defRPr/>
            </a:pPr>
            <a:r>
              <a:rPr lang="en-US" sz="1200" b="1" dirty="0">
                <a:solidFill>
                  <a:srgbClr val="0070C0"/>
                </a:solidFill>
                <a:latin typeface="+mn-lt"/>
              </a:rPr>
              <a:t>Plasma</a:t>
            </a:r>
          </a:p>
          <a:p>
            <a:pPr algn="ctr" eaLnBrk="1" fontAlgn="auto" hangingPunct="1">
              <a:spcBef>
                <a:spcPts val="0"/>
              </a:spcBef>
              <a:spcAft>
                <a:spcPts val="0"/>
              </a:spcAft>
              <a:defRPr/>
            </a:pPr>
            <a:r>
              <a:rPr lang="en-US" sz="1200" b="1" dirty="0">
                <a:solidFill>
                  <a:srgbClr val="0070C0"/>
                </a:solidFill>
                <a:latin typeface="+mn-lt"/>
              </a:rPr>
              <a:t>Optoelectronics</a:t>
            </a:r>
          </a:p>
          <a:p>
            <a:pPr algn="ctr" eaLnBrk="1" fontAlgn="auto" hangingPunct="1">
              <a:spcBef>
                <a:spcPts val="0"/>
              </a:spcBef>
              <a:spcAft>
                <a:spcPts val="0"/>
              </a:spcAft>
              <a:defRPr/>
            </a:pPr>
            <a:r>
              <a:rPr lang="en-US" sz="1200" b="1" dirty="0">
                <a:solidFill>
                  <a:srgbClr val="0070C0"/>
                </a:solidFill>
                <a:latin typeface="+mn-lt"/>
              </a:rPr>
              <a:t>Material Physics</a:t>
            </a:r>
          </a:p>
          <a:p>
            <a:pPr algn="ctr" eaLnBrk="1" fontAlgn="auto" hangingPunct="1">
              <a:spcBef>
                <a:spcPts val="0"/>
              </a:spcBef>
              <a:spcAft>
                <a:spcPts val="0"/>
              </a:spcAft>
              <a:defRPr/>
            </a:pPr>
            <a:r>
              <a:rPr lang="en-US" sz="1200" b="1" dirty="0">
                <a:solidFill>
                  <a:srgbClr val="0070C0"/>
                </a:solidFill>
                <a:latin typeface="+mn-lt"/>
              </a:rPr>
              <a:t>Theoretical Physics</a:t>
            </a:r>
          </a:p>
          <a:p>
            <a:pPr algn="ctr" eaLnBrk="1" fontAlgn="auto" hangingPunct="1">
              <a:spcBef>
                <a:spcPts val="0"/>
              </a:spcBef>
              <a:spcAft>
                <a:spcPts val="0"/>
              </a:spcAft>
              <a:defRPr/>
            </a:pPr>
            <a:r>
              <a:rPr lang="en-US" sz="1200" b="1" dirty="0">
                <a:solidFill>
                  <a:srgbClr val="0070C0"/>
                </a:solidFill>
                <a:latin typeface="+mn-lt"/>
              </a:rPr>
              <a:t>Particle </a:t>
            </a:r>
            <a:r>
              <a:rPr lang="en-US" sz="1200" b="1" dirty="0" smtClean="0">
                <a:solidFill>
                  <a:srgbClr val="0070C0"/>
                </a:solidFill>
                <a:latin typeface="+mn-lt"/>
              </a:rPr>
              <a:t>Physics</a:t>
            </a:r>
          </a:p>
          <a:p>
            <a:pPr algn="ctr" eaLnBrk="1" fontAlgn="auto" hangingPunct="1">
              <a:spcBef>
                <a:spcPts val="0"/>
              </a:spcBef>
              <a:spcAft>
                <a:spcPts val="0"/>
              </a:spcAft>
              <a:defRPr/>
            </a:pPr>
            <a:r>
              <a:rPr lang="en-US" sz="1200" b="1" dirty="0" smtClean="0">
                <a:solidFill>
                  <a:srgbClr val="0070C0"/>
                </a:solidFill>
              </a:rPr>
              <a:t>Physics Faculty, Uni. Bucharest</a:t>
            </a:r>
            <a:endParaRPr lang="en-US" sz="1200" b="1" dirty="0">
              <a:solidFill>
                <a:srgbClr val="0070C0"/>
              </a:solidFill>
              <a:latin typeface="+mn-lt"/>
            </a:endParaRPr>
          </a:p>
        </p:txBody>
      </p:sp>
      <p:graphicFrame>
        <p:nvGraphicFramePr>
          <p:cNvPr id="14348" name="Object 1"/>
          <p:cNvGraphicFramePr>
            <a:graphicFrameLocks noChangeAspect="1"/>
          </p:cNvGraphicFramePr>
          <p:nvPr>
            <p:extLst/>
          </p:nvPr>
        </p:nvGraphicFramePr>
        <p:xfrm>
          <a:off x="0" y="-17463"/>
          <a:ext cx="1903880" cy="1345134"/>
        </p:xfrm>
        <a:graphic>
          <a:graphicData uri="http://schemas.openxmlformats.org/presentationml/2006/ole">
            <mc:AlternateContent xmlns:mc="http://schemas.openxmlformats.org/markup-compatibility/2006">
              <mc:Choice xmlns:v="urn:schemas-microsoft-com:vml" Requires="v">
                <p:oleObj spid="_x0000_s28678" name="Acrobat Document" r:id="rId5" imgW="10699200" imgH="7547760" progId="AcroExch.Document.7">
                  <p:embed/>
                </p:oleObj>
              </mc:Choice>
              <mc:Fallback>
                <p:oleObj name="Acrobat Document" r:id="rId5" imgW="10699200" imgH="7547760"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463"/>
                        <a:ext cx="1903880" cy="1345134"/>
                      </a:xfrm>
                      <a:prstGeom prst="rect">
                        <a:avLst/>
                      </a:prstGeom>
                      <a:noFill/>
                      <a:extLst/>
                    </p:spPr>
                  </p:pic>
                </p:oleObj>
              </mc:Fallback>
            </mc:AlternateContent>
          </a:graphicData>
        </a:graphic>
      </p:graphicFrame>
      <p:pic>
        <p:nvPicPr>
          <p:cNvPr id="14349" name="Picture 4" descr="PICT0015"/>
          <p:cNvPicPr>
            <a:picLocks noChangeAspect="1" noChangeArrowheads="1"/>
          </p:cNvPicPr>
          <p:nvPr/>
        </p:nvPicPr>
        <p:blipFill>
          <a:blip r:embed="rId7" cstate="print"/>
          <a:srcRect/>
          <a:stretch>
            <a:fillRect/>
          </a:stretch>
        </p:blipFill>
        <p:spPr bwMode="auto">
          <a:xfrm>
            <a:off x="5857875" y="4651375"/>
            <a:ext cx="3251200" cy="2162175"/>
          </a:xfrm>
          <a:prstGeom prst="rect">
            <a:avLst/>
          </a:prstGeom>
          <a:noFill/>
          <a:ln w="9525">
            <a:noFill/>
            <a:miter lim="800000"/>
            <a:headEnd/>
            <a:tailEnd/>
          </a:ln>
        </p:spPr>
      </p:pic>
      <p:sp>
        <p:nvSpPr>
          <p:cNvPr id="14" name="Oval Callout 13"/>
          <p:cNvSpPr/>
          <p:nvPr/>
        </p:nvSpPr>
        <p:spPr>
          <a:xfrm>
            <a:off x="5868144" y="4776192"/>
            <a:ext cx="1600200" cy="381000"/>
          </a:xfrm>
          <a:prstGeom prst="wedgeEllipseCallout">
            <a:avLst>
              <a:gd name="adj1" fmla="val 54436"/>
              <a:gd name="adj2" fmla="val 16665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chemeClr val="bg2">
                    <a:lumMod val="50000"/>
                  </a:schemeClr>
                </a:solidFill>
              </a:rPr>
              <a:t>ELI-</a:t>
            </a:r>
            <a:r>
              <a:rPr lang="ro-RO" b="1" dirty="0">
                <a:solidFill>
                  <a:schemeClr val="bg2">
                    <a:lumMod val="50000"/>
                  </a:schemeClr>
                </a:solidFill>
              </a:rPr>
              <a:t>NP</a:t>
            </a:r>
            <a:endParaRPr lang="en-US" b="1" dirty="0">
              <a:solidFill>
                <a:schemeClr val="bg2">
                  <a:lumMod val="50000"/>
                </a:schemeClr>
              </a:solidFill>
            </a:endParaRPr>
          </a:p>
        </p:txBody>
      </p:sp>
      <p:sp>
        <p:nvSpPr>
          <p:cNvPr id="4" name="Date Placeholder 3"/>
          <p:cNvSpPr>
            <a:spLocks noGrp="1"/>
          </p:cNvSpPr>
          <p:nvPr>
            <p:ph type="dt" sz="half" idx="10"/>
          </p:nvPr>
        </p:nvSpPr>
        <p:spPr/>
        <p:txBody>
          <a:bodyPr/>
          <a:lstStyle/>
          <a:p>
            <a:r>
              <a:rPr lang="ro-RO" smtClean="0"/>
              <a:t>19.11.2015</a:t>
            </a:r>
            <a:endParaRPr lang="bg-BG"/>
          </a:p>
        </p:txBody>
      </p:sp>
      <p:sp>
        <p:nvSpPr>
          <p:cNvPr id="7" name="Slide Number Placeholder 6"/>
          <p:cNvSpPr>
            <a:spLocks noGrp="1"/>
          </p:cNvSpPr>
          <p:nvPr>
            <p:ph type="sldNum" sz="quarter" idx="12"/>
          </p:nvPr>
        </p:nvSpPr>
        <p:spPr/>
        <p:txBody>
          <a:bodyPr/>
          <a:lstStyle/>
          <a:p>
            <a:fld id="{DBDE5A35-3D9C-4CCF-A188-2BFF7DFE7733}" type="slidenum">
              <a:rPr lang="bg-BG" smtClean="0"/>
              <a:t>6</a:t>
            </a:fld>
            <a:endParaRPr lang="bg-BG"/>
          </a:p>
        </p:txBody>
      </p:sp>
      <p:sp>
        <p:nvSpPr>
          <p:cNvPr id="2" name="Footer Placeholder 1"/>
          <p:cNvSpPr>
            <a:spLocks noGrp="1"/>
          </p:cNvSpPr>
          <p:nvPr>
            <p:ph type="ftr" sz="quarter" idx="11"/>
          </p:nvPr>
        </p:nvSpPr>
        <p:spPr/>
        <p:txBody>
          <a:bodyPr/>
          <a:lstStyle/>
          <a:p>
            <a:r>
              <a:rPr lang="en-US" smtClean="0"/>
              <a:t>D.L. Balabanski, Osaka</a:t>
            </a:r>
            <a:endParaRPr lang="bg-BG"/>
          </a:p>
        </p:txBody>
      </p:sp>
    </p:spTree>
    <p:extLst>
      <p:ext uri="{BB962C8B-B14F-4D97-AF65-F5344CB8AC3E}">
        <p14:creationId xmlns:p14="http://schemas.microsoft.com/office/powerpoint/2010/main" val="2298616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115615" cy="78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04248" y="97468"/>
            <a:ext cx="2209259" cy="523220"/>
          </a:xfrm>
          <a:prstGeom prst="rect">
            <a:avLst/>
          </a:prstGeom>
          <a:noFill/>
        </p:spPr>
        <p:txBody>
          <a:bodyPr wrap="none" rtlCol="0">
            <a:spAutoFit/>
          </a:bodyPr>
          <a:lstStyle/>
          <a:p>
            <a:r>
              <a:rPr lang="en-US" sz="2800" i="1" dirty="0" smtClean="0"/>
              <a:t>June 7</a:t>
            </a:r>
            <a:r>
              <a:rPr lang="en-US" sz="2800" i="1" baseline="30000" dirty="0" smtClean="0"/>
              <a:t>th</a:t>
            </a:r>
            <a:r>
              <a:rPr lang="en-US" sz="2800" i="1" dirty="0" smtClean="0"/>
              <a:t>, 2013</a:t>
            </a:r>
            <a:endParaRPr lang="bg-BG" sz="2800" i="1" dirty="0"/>
          </a:p>
        </p:txBody>
      </p:sp>
      <p:pic>
        <p:nvPicPr>
          <p:cNvPr id="7" name="Picture 6" descr="C:\2013\ELI-NP_2013full\Poze_santierELI-NP\June06_2013.JPG"/>
          <p:cNvPicPr/>
          <p:nvPr/>
        </p:nvPicPr>
        <p:blipFill>
          <a:blip r:embed="rId3" cstate="print"/>
          <a:srcRect/>
          <a:stretch>
            <a:fillRect/>
          </a:stretch>
        </p:blipFill>
        <p:spPr bwMode="auto">
          <a:xfrm>
            <a:off x="0" y="810768"/>
            <a:ext cx="9143999" cy="6047232"/>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ro-RO" smtClean="0">
                <a:solidFill>
                  <a:srgbClr val="FFFF00"/>
                </a:solidFill>
              </a:rPr>
              <a:t>19.11.2015</a:t>
            </a:r>
            <a:endParaRPr lang="bg-BG" dirty="0">
              <a:solidFill>
                <a:srgbClr val="FFFF00"/>
              </a:solidFill>
            </a:endParaRPr>
          </a:p>
        </p:txBody>
      </p:sp>
      <p:sp>
        <p:nvSpPr>
          <p:cNvPr id="8" name="Slide Number Placeholder 7"/>
          <p:cNvSpPr>
            <a:spLocks noGrp="1"/>
          </p:cNvSpPr>
          <p:nvPr>
            <p:ph type="sldNum" sz="quarter" idx="12"/>
          </p:nvPr>
        </p:nvSpPr>
        <p:spPr/>
        <p:txBody>
          <a:bodyPr/>
          <a:lstStyle/>
          <a:p>
            <a:fld id="{DBDE5A35-3D9C-4CCF-A188-2BFF7DFE7733}" type="slidenum">
              <a:rPr lang="bg-BG" smtClean="0">
                <a:solidFill>
                  <a:srgbClr val="FFFF00"/>
                </a:solidFill>
              </a:rPr>
              <a:t>7</a:t>
            </a:fld>
            <a:r>
              <a:rPr lang="fr-FR" dirty="0"/>
              <a:t> </a:t>
            </a:r>
            <a:endParaRPr lang="bg-BG" dirty="0">
              <a:solidFill>
                <a:srgbClr val="FFFF00"/>
              </a:solidFill>
            </a:endParaRPr>
          </a:p>
        </p:txBody>
      </p:sp>
      <p:sp>
        <p:nvSpPr>
          <p:cNvPr id="2" name="Footer Placeholder 1"/>
          <p:cNvSpPr>
            <a:spLocks noGrp="1"/>
          </p:cNvSpPr>
          <p:nvPr>
            <p:ph type="ftr" sz="quarter" idx="11"/>
          </p:nvPr>
        </p:nvSpPr>
        <p:spPr/>
        <p:txBody>
          <a:bodyPr/>
          <a:lstStyle/>
          <a:p>
            <a:r>
              <a:rPr lang="en-US" smtClean="0">
                <a:solidFill>
                  <a:srgbClr val="FFFF00"/>
                </a:solidFill>
              </a:rPr>
              <a:t>D.L. Balabanski, Osaka</a:t>
            </a:r>
            <a:endParaRPr lang="bg-BG" dirty="0">
              <a:solidFill>
                <a:srgbClr val="FFFF00"/>
              </a:solidFill>
            </a:endParaRPr>
          </a:p>
        </p:txBody>
      </p:sp>
    </p:spTree>
    <p:extLst>
      <p:ext uri="{BB962C8B-B14F-4D97-AF65-F5344CB8AC3E}">
        <p14:creationId xmlns:p14="http://schemas.microsoft.com/office/powerpoint/2010/main" val="593100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eli-np.ro/civil-construction/photos/2015_08_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 y="764704"/>
            <a:ext cx="9181020" cy="612068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ro-RO" smtClean="0">
                <a:solidFill>
                  <a:srgbClr val="FFFF00"/>
                </a:solidFill>
              </a:rPr>
              <a:t>19.11.2015</a:t>
            </a:r>
            <a:endParaRPr lang="bg-BG" dirty="0">
              <a:solidFill>
                <a:srgbClr val="FFFF00"/>
              </a:solidFill>
            </a:endParaRPr>
          </a:p>
        </p:txBody>
      </p:sp>
      <p:sp>
        <p:nvSpPr>
          <p:cNvPr id="5" name="Slide Number Placeholder 4"/>
          <p:cNvSpPr>
            <a:spLocks noGrp="1"/>
          </p:cNvSpPr>
          <p:nvPr>
            <p:ph type="sldNum" sz="quarter" idx="12"/>
          </p:nvPr>
        </p:nvSpPr>
        <p:spPr/>
        <p:txBody>
          <a:bodyPr/>
          <a:lstStyle/>
          <a:p>
            <a:fld id="{DBDE5A35-3D9C-4CCF-A188-2BFF7DFE7733}" type="slidenum">
              <a:rPr lang="bg-BG" smtClean="0">
                <a:solidFill>
                  <a:srgbClr val="FFFF00"/>
                </a:solidFill>
              </a:rPr>
              <a:t>8</a:t>
            </a:fld>
            <a:r>
              <a:rPr lang="fr-FR" dirty="0"/>
              <a:t> </a:t>
            </a:r>
            <a:endParaRPr lang="bg-BG" dirty="0">
              <a:solidFill>
                <a:srgbClr val="FFFF00"/>
              </a:solidFill>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
            <a:ext cx="1081611" cy="76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1"/>
          <p:cNvSpPr txBox="1">
            <a:spLocks noChangeArrowheads="1"/>
          </p:cNvSpPr>
          <p:nvPr/>
        </p:nvSpPr>
        <p:spPr bwMode="auto">
          <a:xfrm>
            <a:off x="7267383" y="87015"/>
            <a:ext cx="1845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altLang="bg-BG" i="1" dirty="0" err="1">
                <a:solidFill>
                  <a:srgbClr val="FF0000"/>
                </a:solidFill>
              </a:rPr>
              <a:t>c</a:t>
            </a:r>
            <a:r>
              <a:rPr lang="fr-FR" altLang="bg-BG" i="1" dirty="0" err="1" smtClean="0">
                <a:solidFill>
                  <a:srgbClr val="FF0000"/>
                </a:solidFill>
              </a:rPr>
              <a:t>urrent</a:t>
            </a:r>
            <a:r>
              <a:rPr lang="fr-FR" altLang="bg-BG" i="1" dirty="0" smtClean="0">
                <a:solidFill>
                  <a:srgbClr val="FF0000"/>
                </a:solidFill>
              </a:rPr>
              <a:t> </a:t>
            </a:r>
            <a:r>
              <a:rPr lang="fr-FR" altLang="bg-BG" i="1" dirty="0" err="1" smtClean="0">
                <a:solidFill>
                  <a:srgbClr val="FF0000"/>
                </a:solidFill>
              </a:rPr>
              <a:t>view</a:t>
            </a:r>
            <a:endParaRPr lang="fr-FR" altLang="bg-BG" i="1" dirty="0">
              <a:solidFill>
                <a:srgbClr val="FF0000"/>
              </a:solidFill>
            </a:endParaRPr>
          </a:p>
        </p:txBody>
      </p:sp>
      <p:sp>
        <p:nvSpPr>
          <p:cNvPr id="9" name="Rectangle 1"/>
          <p:cNvSpPr>
            <a:spLocks noChangeArrowheads="1"/>
          </p:cNvSpPr>
          <p:nvPr/>
        </p:nvSpPr>
        <p:spPr bwMode="auto">
          <a:xfrm>
            <a:off x="2" y="933114"/>
            <a:ext cx="5401992"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lnSpc>
                <a:spcPct val="150000"/>
              </a:lnSpc>
              <a:spcBef>
                <a:spcPct val="20000"/>
              </a:spcBef>
            </a:pPr>
            <a:r>
              <a:rPr lang="en-US" altLang="bg-BG" sz="1600" b="1" dirty="0">
                <a:solidFill>
                  <a:srgbClr val="FF0000"/>
                </a:solidFill>
                <a:latin typeface="Helvetica Neue"/>
                <a:ea typeface="Helvetica Neue"/>
                <a:cs typeface="Helvetica Neue"/>
              </a:rPr>
              <a:t>Buildings – one contractor, 33000 m</a:t>
            </a:r>
            <a:r>
              <a:rPr lang="en-US" altLang="bg-BG" sz="1600" b="1" baseline="30000" dirty="0">
                <a:solidFill>
                  <a:srgbClr val="FF0000"/>
                </a:solidFill>
                <a:latin typeface="Helvetica Neue"/>
                <a:ea typeface="Helvetica Neue"/>
                <a:cs typeface="Helvetica Neue"/>
              </a:rPr>
              <a:t>2</a:t>
            </a:r>
            <a:r>
              <a:rPr lang="en-US" altLang="bg-BG" sz="1600" b="1" dirty="0">
                <a:solidFill>
                  <a:srgbClr val="FF0000"/>
                </a:solidFill>
                <a:latin typeface="Helvetica Neue"/>
                <a:ea typeface="Helvetica Neue"/>
                <a:cs typeface="Helvetica Neue"/>
              </a:rPr>
              <a:t> </a:t>
            </a:r>
            <a:r>
              <a:rPr lang="en-US" altLang="bg-BG" sz="1600" b="1" dirty="0" smtClean="0">
                <a:solidFill>
                  <a:srgbClr val="FF0000"/>
                </a:solidFill>
                <a:latin typeface="Helvetica Neue"/>
                <a:ea typeface="Helvetica Neue"/>
                <a:cs typeface="Helvetica Neue"/>
              </a:rPr>
              <a:t>total</a:t>
            </a:r>
            <a:endParaRPr lang="en-US" altLang="bg-BG" sz="1600" b="1" dirty="0">
              <a:solidFill>
                <a:srgbClr val="FF0000"/>
              </a:solidFill>
              <a:latin typeface="Helvetica Neue"/>
              <a:ea typeface="Helvetica Neue"/>
              <a:cs typeface="Helvetica Neue"/>
            </a:endParaRPr>
          </a:p>
        </p:txBody>
      </p:sp>
      <p:sp>
        <p:nvSpPr>
          <p:cNvPr id="6" name="Footer Placeholder 5"/>
          <p:cNvSpPr>
            <a:spLocks noGrp="1"/>
          </p:cNvSpPr>
          <p:nvPr>
            <p:ph type="ftr" sz="quarter" idx="11"/>
          </p:nvPr>
        </p:nvSpPr>
        <p:spPr/>
        <p:txBody>
          <a:bodyPr/>
          <a:lstStyle/>
          <a:p>
            <a:r>
              <a:rPr lang="en-US" smtClean="0">
                <a:solidFill>
                  <a:srgbClr val="FFFF00"/>
                </a:solidFill>
              </a:rPr>
              <a:t>D.L. Balabanski, Osaka</a:t>
            </a:r>
            <a:endParaRPr lang="bg-BG" dirty="0">
              <a:solidFill>
                <a:srgbClr val="FFFF00"/>
              </a:solidFill>
            </a:endParaRPr>
          </a:p>
        </p:txBody>
      </p:sp>
    </p:spTree>
    <p:extLst>
      <p:ext uri="{BB962C8B-B14F-4D97-AF65-F5344CB8AC3E}">
        <p14:creationId xmlns:p14="http://schemas.microsoft.com/office/powerpoint/2010/main" val="2146948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864" y="-3946"/>
            <a:ext cx="7825327" cy="919772"/>
          </a:xfrm>
          <a:solidFill>
            <a:schemeClr val="tx1"/>
          </a:solidFill>
        </p:spPr>
        <p:txBody>
          <a:bodyPr>
            <a:normAutofit/>
          </a:bodyPr>
          <a:lstStyle/>
          <a:p>
            <a:pPr marL="180000"/>
            <a:r>
              <a:rPr lang="en-US" dirty="0" smtClean="0">
                <a:solidFill>
                  <a:srgbClr val="FFFF00"/>
                </a:solidFill>
              </a:rPr>
              <a:t>ELI–NP Building Structure</a:t>
            </a:r>
            <a:endParaRPr lang="en-US" dirty="0">
              <a:solidFill>
                <a:srgbClr val="FFFF00"/>
              </a:solidFill>
            </a:endParaRPr>
          </a:p>
        </p:txBody>
      </p:sp>
      <p:pic>
        <p:nvPicPr>
          <p:cNvPr id="7" name="Picture 6" descr="sigla_ELI-N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512" y="257048"/>
            <a:ext cx="1080000" cy="657711"/>
          </a:xfrm>
          <a:prstGeom prst="rect">
            <a:avLst/>
          </a:prstGeom>
        </p:spPr>
      </p:pic>
      <p:pic>
        <p:nvPicPr>
          <p:cNvPr id="6" name="Picture 5"/>
          <p:cNvPicPr>
            <a:picLocks noChangeAspect="1"/>
          </p:cNvPicPr>
          <p:nvPr/>
        </p:nvPicPr>
        <p:blipFill rotWithShape="1">
          <a:blip r:embed="rId3"/>
          <a:srcRect t="3159"/>
          <a:stretch/>
        </p:blipFill>
        <p:spPr>
          <a:xfrm>
            <a:off x="25400" y="1313846"/>
            <a:ext cx="5318709" cy="5370832"/>
          </a:xfrm>
          <a:prstGeom prst="rect">
            <a:avLst/>
          </a:prstGeom>
        </p:spPr>
      </p:pic>
      <p:grpSp>
        <p:nvGrpSpPr>
          <p:cNvPr id="14" name="Group 13"/>
          <p:cNvGrpSpPr/>
          <p:nvPr/>
        </p:nvGrpSpPr>
        <p:grpSpPr>
          <a:xfrm>
            <a:off x="1049867" y="1600200"/>
            <a:ext cx="1490133" cy="2658533"/>
            <a:chOff x="1481667" y="1600200"/>
            <a:chExt cx="1490133" cy="2658533"/>
          </a:xfrm>
          <a:solidFill>
            <a:schemeClr val="accent1">
              <a:lumMod val="40000"/>
              <a:lumOff val="60000"/>
              <a:alpha val="30000"/>
            </a:schemeClr>
          </a:solidFill>
          <a:effectLst/>
        </p:grpSpPr>
        <p:sp>
          <p:nvSpPr>
            <p:cNvPr id="12" name="Rectangle 11"/>
            <p:cNvSpPr/>
            <p:nvPr/>
          </p:nvSpPr>
          <p:spPr>
            <a:xfrm>
              <a:off x="1481667" y="1998133"/>
              <a:ext cx="1490133" cy="22606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HPLS</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Rectangle 12"/>
            <p:cNvSpPr/>
            <p:nvPr/>
          </p:nvSpPr>
          <p:spPr>
            <a:xfrm>
              <a:off x="1778000" y="1600200"/>
              <a:ext cx="575733" cy="397933"/>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rot="16200000">
            <a:off x="2103968" y="2205565"/>
            <a:ext cx="2794001" cy="1312333"/>
          </a:xfrm>
          <a:prstGeom prst="rect">
            <a:avLst/>
          </a:prstGeom>
          <a:solidFill>
            <a:srgbClr val="CCFFCC">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Laboratories</a:t>
            </a:r>
            <a:endParaRPr lang="en-US" sz="1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25" name="Group 24"/>
          <p:cNvGrpSpPr/>
          <p:nvPr/>
        </p:nvGrpSpPr>
        <p:grpSpPr>
          <a:xfrm>
            <a:off x="533400" y="4546597"/>
            <a:ext cx="3623734" cy="1858436"/>
            <a:chOff x="965200" y="4546597"/>
            <a:chExt cx="3814936" cy="1858436"/>
          </a:xfrm>
          <a:solidFill>
            <a:srgbClr val="3366FF">
              <a:alpha val="28000"/>
            </a:srgbClr>
          </a:solidFill>
        </p:grpSpPr>
        <p:grpSp>
          <p:nvGrpSpPr>
            <p:cNvPr id="21" name="Group 20"/>
            <p:cNvGrpSpPr/>
            <p:nvPr/>
          </p:nvGrpSpPr>
          <p:grpSpPr>
            <a:xfrm>
              <a:off x="965200" y="4546597"/>
              <a:ext cx="3814936" cy="1858436"/>
              <a:chOff x="1536700" y="5376332"/>
              <a:chExt cx="3814936" cy="1858436"/>
            </a:xfrm>
            <a:grpFill/>
          </p:grpSpPr>
          <p:sp>
            <p:nvSpPr>
              <p:cNvPr id="22" name="Rectangle 21"/>
              <p:cNvSpPr/>
              <p:nvPr/>
            </p:nvSpPr>
            <p:spPr>
              <a:xfrm>
                <a:off x="1778000" y="5376332"/>
                <a:ext cx="3573636" cy="829735"/>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Experiments</a:t>
                </a:r>
                <a:endParaRPr lang="en-US"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3" name="Rectangle 22"/>
              <p:cNvSpPr/>
              <p:nvPr/>
            </p:nvSpPr>
            <p:spPr>
              <a:xfrm>
                <a:off x="1536700" y="6104467"/>
                <a:ext cx="812799" cy="1130301"/>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endParaRPr>
              </a:p>
            </p:txBody>
          </p:sp>
        </p:grpSp>
        <p:sp>
          <p:nvSpPr>
            <p:cNvPr id="24" name="Rectangle 23"/>
            <p:cNvSpPr/>
            <p:nvPr/>
          </p:nvSpPr>
          <p:spPr>
            <a:xfrm>
              <a:off x="2429934" y="5376333"/>
              <a:ext cx="1032934" cy="262468"/>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endParaRPr>
            </a:p>
          </p:txBody>
        </p:sp>
      </p:grpSp>
      <p:grpSp>
        <p:nvGrpSpPr>
          <p:cNvPr id="117" name="Group 116"/>
          <p:cNvGrpSpPr/>
          <p:nvPr/>
        </p:nvGrpSpPr>
        <p:grpSpPr>
          <a:xfrm>
            <a:off x="347133" y="1608666"/>
            <a:ext cx="8180818" cy="4806951"/>
            <a:chOff x="347133" y="1608666"/>
            <a:chExt cx="8180818" cy="4806951"/>
          </a:xfrm>
        </p:grpSpPr>
        <p:grpSp>
          <p:nvGrpSpPr>
            <p:cNvPr id="100" name="Group 99"/>
            <p:cNvGrpSpPr/>
            <p:nvPr/>
          </p:nvGrpSpPr>
          <p:grpSpPr>
            <a:xfrm>
              <a:off x="347133" y="1608666"/>
              <a:ext cx="4715933" cy="4806951"/>
              <a:chOff x="778933" y="1608666"/>
              <a:chExt cx="4715933" cy="4806951"/>
            </a:xfrm>
          </p:grpSpPr>
          <p:cxnSp>
            <p:nvCxnSpPr>
              <p:cNvPr id="84" name="Straight Connector 83"/>
              <p:cNvCxnSpPr/>
              <p:nvPr/>
            </p:nvCxnSpPr>
            <p:spPr>
              <a:xfrm flipH="1">
                <a:off x="2956984" y="3426883"/>
                <a:ext cx="365886"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a:off x="778933" y="1608666"/>
                <a:ext cx="4715933" cy="4806951"/>
                <a:chOff x="778933" y="1608666"/>
                <a:chExt cx="4715933" cy="4806951"/>
              </a:xfrm>
            </p:grpSpPr>
            <p:grpSp>
              <p:nvGrpSpPr>
                <p:cNvPr id="78" name="Group 77"/>
                <p:cNvGrpSpPr/>
                <p:nvPr/>
              </p:nvGrpSpPr>
              <p:grpSpPr>
                <a:xfrm>
                  <a:off x="778933" y="1608666"/>
                  <a:ext cx="4715933" cy="4806951"/>
                  <a:chOff x="778933" y="1608666"/>
                  <a:chExt cx="4715933" cy="4806951"/>
                </a:xfrm>
                <a:effectLst/>
              </p:grpSpPr>
              <p:cxnSp>
                <p:nvCxnSpPr>
                  <p:cNvPr id="29" name="Straight Connector 28"/>
                  <p:cNvCxnSpPr/>
                  <p:nvPr/>
                </p:nvCxnSpPr>
                <p:spPr>
                  <a:xfrm flipV="1">
                    <a:off x="1475317" y="1991783"/>
                    <a:ext cx="0" cy="231775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2353733" y="1985433"/>
                    <a:ext cx="618068"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1735665" y="1608666"/>
                    <a:ext cx="618068"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2353733" y="1608666"/>
                    <a:ext cx="0" cy="39793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778000" y="1608666"/>
                    <a:ext cx="0" cy="39793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1481667" y="1985433"/>
                    <a:ext cx="296333" cy="846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961217" y="1993901"/>
                    <a:ext cx="10583" cy="132503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963333" y="4309533"/>
                    <a:ext cx="2531533"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457977" y="4286253"/>
                    <a:ext cx="7255" cy="154939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778933" y="4309533"/>
                    <a:ext cx="707573"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795865" y="4292602"/>
                    <a:ext cx="0" cy="157479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1132720" y="6409267"/>
                    <a:ext cx="867530"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2512484" y="6233583"/>
                    <a:ext cx="459317"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3598334" y="6231466"/>
                    <a:ext cx="529166"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4853516" y="6231466"/>
                    <a:ext cx="442384"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1999947" y="5848350"/>
                    <a:ext cx="512537"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2963334" y="5848350"/>
                    <a:ext cx="635000"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4127500" y="5848350"/>
                    <a:ext cx="707573"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795866" y="5848350"/>
                    <a:ext cx="336854"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132720" y="5867400"/>
                    <a:ext cx="0" cy="54821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2000250" y="5856817"/>
                    <a:ext cx="0" cy="54821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512484" y="5842000"/>
                    <a:ext cx="0" cy="39581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961217" y="5867400"/>
                    <a:ext cx="0" cy="39581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596218" y="5844117"/>
                    <a:ext cx="0" cy="39581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127500" y="5842000"/>
                    <a:ext cx="0" cy="39581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835073" y="5842000"/>
                    <a:ext cx="0" cy="39581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293784" y="5844117"/>
                    <a:ext cx="0" cy="39581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5293784" y="5825067"/>
                    <a:ext cx="176893"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1" name="Straight Connector 80"/>
                <p:cNvCxnSpPr/>
                <p:nvPr/>
              </p:nvCxnSpPr>
              <p:spPr>
                <a:xfrm flipH="1">
                  <a:off x="2959101" y="3318933"/>
                  <a:ext cx="357419"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2960159" y="3426883"/>
                  <a:ext cx="11642" cy="88265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3767665" y="2683935"/>
                  <a:ext cx="0" cy="84666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3276601" y="2700868"/>
                  <a:ext cx="491064"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282952" y="3520018"/>
                  <a:ext cx="491064"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295653" y="2683935"/>
                  <a:ext cx="0" cy="63499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94" name="Straight Connector 93"/>
              <p:cNvCxnSpPr/>
              <p:nvPr/>
            </p:nvCxnSpPr>
            <p:spPr>
              <a:xfrm flipV="1">
                <a:off x="3295653" y="3426883"/>
                <a:ext cx="1" cy="12065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16" name="Rectangle 115"/>
            <p:cNvSpPr/>
            <p:nvPr/>
          </p:nvSpPr>
          <p:spPr>
            <a:xfrm>
              <a:off x="6013312" y="5274732"/>
              <a:ext cx="2514639" cy="923330"/>
            </a:xfrm>
            <a:prstGeom prst="rect">
              <a:avLst/>
            </a:prstGeom>
          </p:spPr>
          <p:txBody>
            <a:bodyPr wrap="none">
              <a:spAutoFit/>
            </a:bodyPr>
            <a:lstStyle/>
            <a:p>
              <a:r>
                <a:rPr lang="en-US" dirty="0" smtClean="0">
                  <a:solidFill>
                    <a:srgbClr val="FF0000"/>
                  </a:solidFill>
                  <a:effectLst>
                    <a:outerShdw blurRad="50800" dist="38100" dir="2700000" algn="tl" rotWithShape="0">
                      <a:srgbClr val="000000">
                        <a:alpha val="43000"/>
                      </a:srgbClr>
                    </a:outerShdw>
                  </a:effectLst>
                  <a:latin typeface="Helvetica Neue"/>
                  <a:cs typeface="Helvetica Neue"/>
                </a:rPr>
                <a:t>Anti–vibration platform</a:t>
              </a:r>
            </a:p>
            <a:p>
              <a:endParaRPr lang="en-US" dirty="0" smtClean="0">
                <a:solidFill>
                  <a:srgbClr val="FF0000"/>
                </a:solidFill>
                <a:effectLst>
                  <a:outerShdw blurRad="50800" dist="38100" dir="2700000" algn="tl" rotWithShape="0">
                    <a:srgbClr val="000000">
                      <a:alpha val="43000"/>
                    </a:srgbClr>
                  </a:outerShdw>
                </a:effectLst>
                <a:latin typeface="Helvetica Neue"/>
                <a:cs typeface="Helvetica Neue"/>
              </a:endParaRPr>
            </a:p>
            <a:p>
              <a:r>
                <a:rPr lang="en-US" dirty="0" smtClean="0">
                  <a:solidFill>
                    <a:srgbClr val="FF0000"/>
                  </a:solidFill>
                  <a:effectLst>
                    <a:outerShdw blurRad="50800" dist="38100" dir="2700000" algn="tl" rotWithShape="0">
                      <a:srgbClr val="000000">
                        <a:alpha val="43000"/>
                      </a:srgbClr>
                    </a:outerShdw>
                  </a:effectLst>
                  <a:latin typeface="Helvetica Neue"/>
                  <a:cs typeface="Helvetica Neue"/>
                </a:rPr>
                <a:t>±1 </a:t>
              </a:r>
              <a:r>
                <a:rPr lang="en-US" dirty="0" smtClean="0">
                  <a:solidFill>
                    <a:srgbClr val="FF0000"/>
                  </a:solidFill>
                  <a:effectLst>
                    <a:outerShdw blurRad="50800" dist="38100" dir="2700000" algn="tl" rotWithShape="0">
                      <a:srgbClr val="000000">
                        <a:alpha val="43000"/>
                      </a:srgbClr>
                    </a:outerShdw>
                  </a:effectLst>
                  <a:latin typeface="Symbol" charset="2"/>
                  <a:cs typeface="Symbol" charset="2"/>
                </a:rPr>
                <a:t>m</a:t>
              </a:r>
              <a:r>
                <a:rPr lang="en-US" dirty="0" smtClean="0">
                  <a:solidFill>
                    <a:srgbClr val="FF0000"/>
                  </a:solidFill>
                  <a:effectLst>
                    <a:outerShdw blurRad="50800" dist="38100" dir="2700000" algn="tl" rotWithShape="0">
                      <a:srgbClr val="000000">
                        <a:alpha val="43000"/>
                      </a:srgbClr>
                    </a:outerShdw>
                  </a:effectLst>
                  <a:latin typeface="Helvetica Neue"/>
                  <a:cs typeface="Helvetica Neue"/>
                </a:rPr>
                <a:t>m @ &lt; 10 Hz</a:t>
              </a:r>
            </a:p>
          </p:txBody>
        </p:sp>
      </p:grpSp>
      <p:grpSp>
        <p:nvGrpSpPr>
          <p:cNvPr id="119" name="Group 118"/>
          <p:cNvGrpSpPr/>
          <p:nvPr/>
        </p:nvGrpSpPr>
        <p:grpSpPr>
          <a:xfrm>
            <a:off x="4368439" y="1239334"/>
            <a:ext cx="4767888" cy="5597744"/>
            <a:chOff x="4368439" y="1239334"/>
            <a:chExt cx="4767888" cy="5597744"/>
          </a:xfrm>
        </p:grpSpPr>
        <p:pic>
          <p:nvPicPr>
            <p:cNvPr id="101" name="Picture 100" descr="section.pdf"/>
            <p:cNvPicPr>
              <a:picLocks noChangeAspect="1"/>
            </p:cNvPicPr>
            <p:nvPr/>
          </p:nvPicPr>
          <p:blipFill rotWithShape="1">
            <a:blip r:embed="rId4">
              <a:extLst>
                <a:ext uri="{28A0092B-C50C-407E-A947-70E740481C1C}">
                  <a14:useLocalDpi xmlns:a14="http://schemas.microsoft.com/office/drawing/2010/main" val="0"/>
                </a:ext>
              </a:extLst>
            </a:blip>
            <a:srcRect l="11604" t="37171" r="47485" b="30792"/>
            <a:stretch/>
          </p:blipFill>
          <p:spPr>
            <a:xfrm>
              <a:off x="4368439" y="1464732"/>
              <a:ext cx="4767888" cy="2638400"/>
            </a:xfrm>
            <a:prstGeom prst="rect">
              <a:avLst/>
            </a:prstGeom>
          </p:spPr>
        </p:pic>
        <p:grpSp>
          <p:nvGrpSpPr>
            <p:cNvPr id="113" name="Group 112"/>
            <p:cNvGrpSpPr/>
            <p:nvPr/>
          </p:nvGrpSpPr>
          <p:grpSpPr>
            <a:xfrm>
              <a:off x="4696959" y="3886200"/>
              <a:ext cx="438018" cy="2950878"/>
              <a:chOff x="4696959" y="3886200"/>
              <a:chExt cx="438018" cy="2950878"/>
            </a:xfrm>
          </p:grpSpPr>
          <p:cxnSp>
            <p:nvCxnSpPr>
              <p:cNvPr id="103" name="Straight Connector 102"/>
              <p:cNvCxnSpPr/>
              <p:nvPr/>
            </p:nvCxnSpPr>
            <p:spPr>
              <a:xfrm>
                <a:off x="4696959" y="3886200"/>
                <a:ext cx="0" cy="295087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4796423" y="6451602"/>
                <a:ext cx="338554" cy="369332"/>
              </a:xfrm>
              <a:prstGeom prst="rect">
                <a:avLst/>
              </a:prstGeom>
              <a:noFill/>
            </p:spPr>
            <p:txBody>
              <a:bodyPr wrap="none" rtlCol="0">
                <a:spAutoFit/>
              </a:bodyPr>
              <a:lstStyle/>
              <a:p>
                <a:r>
                  <a:rPr lang="en-US" dirty="0"/>
                  <a:t>A</a:t>
                </a:r>
              </a:p>
            </p:txBody>
          </p:sp>
          <p:cxnSp>
            <p:nvCxnSpPr>
              <p:cNvPr id="108" name="Straight Arrow Connector 107"/>
              <p:cNvCxnSpPr/>
              <p:nvPr/>
            </p:nvCxnSpPr>
            <p:spPr>
              <a:xfrm flipH="1">
                <a:off x="4715989" y="4103134"/>
                <a:ext cx="347077" cy="0"/>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4720250" y="6786278"/>
                <a:ext cx="347077" cy="0"/>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114" name="TextBox 113"/>
            <p:cNvSpPr txBox="1"/>
            <p:nvPr/>
          </p:nvSpPr>
          <p:spPr>
            <a:xfrm>
              <a:off x="4796423" y="3733800"/>
              <a:ext cx="338554" cy="369332"/>
            </a:xfrm>
            <a:prstGeom prst="rect">
              <a:avLst/>
            </a:prstGeom>
            <a:noFill/>
          </p:spPr>
          <p:txBody>
            <a:bodyPr wrap="none" rtlCol="0">
              <a:spAutoFit/>
            </a:bodyPr>
            <a:lstStyle/>
            <a:p>
              <a:r>
                <a:rPr lang="en-US" dirty="0"/>
                <a:t>A</a:t>
              </a:r>
            </a:p>
          </p:txBody>
        </p:sp>
        <p:sp>
          <p:nvSpPr>
            <p:cNvPr id="115" name="TextBox 114"/>
            <p:cNvSpPr txBox="1"/>
            <p:nvPr/>
          </p:nvSpPr>
          <p:spPr>
            <a:xfrm>
              <a:off x="7141190" y="1239334"/>
              <a:ext cx="684803" cy="369332"/>
            </a:xfrm>
            <a:prstGeom prst="rect">
              <a:avLst/>
            </a:prstGeom>
            <a:noFill/>
          </p:spPr>
          <p:txBody>
            <a:bodyPr wrap="none" rtlCol="0">
              <a:spAutoFit/>
            </a:bodyPr>
            <a:lstStyle/>
            <a:p>
              <a:r>
                <a:rPr lang="en-US" dirty="0" smtClean="0"/>
                <a:t>A – A</a:t>
              </a:r>
              <a:endParaRPr lang="en-US" dirty="0"/>
            </a:p>
          </p:txBody>
        </p:sp>
        <p:sp>
          <p:nvSpPr>
            <p:cNvPr id="118" name="Rectangle 117"/>
            <p:cNvSpPr/>
            <p:nvPr/>
          </p:nvSpPr>
          <p:spPr>
            <a:xfrm>
              <a:off x="5540706" y="4634518"/>
              <a:ext cx="3481360" cy="369332"/>
            </a:xfrm>
            <a:prstGeom prst="rect">
              <a:avLst/>
            </a:prstGeom>
          </p:spPr>
          <p:txBody>
            <a:bodyPr wrap="none">
              <a:spAutoFit/>
            </a:bodyPr>
            <a:lstStyle/>
            <a:p>
              <a:r>
                <a:rPr lang="en-US" dirty="0" smtClean="0">
                  <a:effectLst>
                    <a:outerShdw blurRad="50800" dist="38100" dir="2700000" algn="tl" rotWithShape="0">
                      <a:srgbClr val="000000">
                        <a:alpha val="43000"/>
                      </a:srgbClr>
                    </a:outerShdw>
                  </a:effectLst>
                  <a:latin typeface="Helvetica Neue"/>
                  <a:cs typeface="Helvetica Neue"/>
                </a:rPr>
                <a:t>Platform </a:t>
              </a:r>
              <a:r>
                <a:rPr lang="en-US" dirty="0">
                  <a:effectLst>
                    <a:outerShdw blurRad="50800" dist="38100" dir="2700000" algn="tl" rotWithShape="0">
                      <a:srgbClr val="000000">
                        <a:alpha val="43000"/>
                      </a:srgbClr>
                    </a:outerShdw>
                  </a:effectLst>
                  <a:latin typeface="Helvetica Neue"/>
                  <a:cs typeface="Helvetica Neue"/>
                </a:rPr>
                <a:t>supported on dampers</a:t>
              </a:r>
              <a:endParaRPr lang="en-US" dirty="0">
                <a:effectLst>
                  <a:outerShdw blurRad="50800" dist="38100" dir="2700000" algn="tl" rotWithShape="0">
                    <a:srgbClr val="000000">
                      <a:alpha val="43000"/>
                    </a:srgbClr>
                  </a:outerShdw>
                </a:effectLst>
              </a:endParaRPr>
            </a:p>
          </p:txBody>
        </p:sp>
      </p:grpSp>
      <p:grpSp>
        <p:nvGrpSpPr>
          <p:cNvPr id="123" name="Group 122"/>
          <p:cNvGrpSpPr/>
          <p:nvPr/>
        </p:nvGrpSpPr>
        <p:grpSpPr>
          <a:xfrm>
            <a:off x="1269999" y="5376333"/>
            <a:ext cx="3683001" cy="1028701"/>
            <a:chOff x="1269999" y="5376333"/>
            <a:chExt cx="3683001" cy="1028701"/>
          </a:xfrm>
        </p:grpSpPr>
        <p:grpSp>
          <p:nvGrpSpPr>
            <p:cNvPr id="20" name="Group 19"/>
            <p:cNvGrpSpPr/>
            <p:nvPr/>
          </p:nvGrpSpPr>
          <p:grpSpPr>
            <a:xfrm>
              <a:off x="1269999" y="5376333"/>
              <a:ext cx="3683001" cy="1028701"/>
              <a:chOff x="1701799" y="5376333"/>
              <a:chExt cx="3683001" cy="1028701"/>
            </a:xfrm>
            <a:solidFill>
              <a:srgbClr val="FF0000">
                <a:alpha val="26000"/>
              </a:srgbClr>
            </a:solidFill>
          </p:grpSpPr>
          <p:sp>
            <p:nvSpPr>
              <p:cNvPr id="18" name="Rectangle 17"/>
              <p:cNvSpPr/>
              <p:nvPr/>
            </p:nvSpPr>
            <p:spPr>
              <a:xfrm>
                <a:off x="1778000" y="5376333"/>
                <a:ext cx="3606800" cy="3937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GBS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 name="Rectangle 18"/>
              <p:cNvSpPr/>
              <p:nvPr/>
            </p:nvSpPr>
            <p:spPr>
              <a:xfrm>
                <a:off x="1701799" y="5770033"/>
                <a:ext cx="249767" cy="635001"/>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endParaRPr>
              </a:p>
            </p:txBody>
          </p:sp>
        </p:grpSp>
        <p:sp>
          <p:nvSpPr>
            <p:cNvPr id="120" name="Rectangle 119"/>
            <p:cNvSpPr/>
            <p:nvPr/>
          </p:nvSpPr>
          <p:spPr>
            <a:xfrm>
              <a:off x="1568147" y="5816601"/>
              <a:ext cx="3228276" cy="414865"/>
            </a:xfrm>
            <a:prstGeom prst="rect">
              <a:avLst/>
            </a:prstGeom>
            <a:solidFill>
              <a:srgbClr val="FF00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endParaRPr>
            </a:p>
          </p:txBody>
        </p:sp>
      </p:grpSp>
      <p:sp>
        <p:nvSpPr>
          <p:cNvPr id="3" name="Rectangle 2"/>
          <p:cNvSpPr/>
          <p:nvPr/>
        </p:nvSpPr>
        <p:spPr>
          <a:xfrm>
            <a:off x="7942066" y="4064968"/>
            <a:ext cx="1002962" cy="415498"/>
          </a:xfrm>
          <a:prstGeom prst="rect">
            <a:avLst/>
          </a:prstGeom>
        </p:spPr>
        <p:txBody>
          <a:bodyPr wrap="none">
            <a:spAutoFit/>
          </a:bodyPr>
          <a:lstStyle/>
          <a:p>
            <a:pPr algn="ctr"/>
            <a:r>
              <a:rPr lang="en-US" sz="1050" dirty="0">
                <a:solidFill>
                  <a:srgbClr val="FF0000"/>
                </a:solidFill>
                <a:effectLst>
                  <a:outerShdw blurRad="50800" dist="38100" dir="2700000" algn="tl" rotWithShape="0">
                    <a:srgbClr val="000000">
                      <a:alpha val="43000"/>
                    </a:srgbClr>
                  </a:outerShdw>
                </a:effectLst>
                <a:latin typeface="Helvetica Neue"/>
                <a:cs typeface="Helvetica Neue"/>
              </a:rPr>
              <a:t>a</a:t>
            </a:r>
            <a:r>
              <a:rPr lang="en-US" sz="1050" dirty="0" smtClean="0">
                <a:solidFill>
                  <a:srgbClr val="FF0000"/>
                </a:solidFill>
                <a:effectLst>
                  <a:outerShdw blurRad="50800" dist="38100" dir="2700000" algn="tl" rotWithShape="0">
                    <a:srgbClr val="000000">
                      <a:alpha val="43000"/>
                    </a:srgbClr>
                  </a:outerShdw>
                </a:effectLst>
                <a:latin typeface="Helvetica Neue"/>
                <a:cs typeface="Helvetica Neue"/>
              </a:rPr>
              <a:t>nti–vibration</a:t>
            </a:r>
          </a:p>
          <a:p>
            <a:pPr algn="ctr"/>
            <a:r>
              <a:rPr lang="en-US" sz="1050" dirty="0" smtClean="0">
                <a:solidFill>
                  <a:srgbClr val="FF0000"/>
                </a:solidFill>
                <a:effectLst>
                  <a:outerShdw blurRad="50800" dist="38100" dir="2700000" algn="tl" rotWithShape="0">
                    <a:srgbClr val="000000">
                      <a:alpha val="43000"/>
                    </a:srgbClr>
                  </a:outerShdw>
                </a:effectLst>
                <a:latin typeface="Helvetica Neue"/>
                <a:cs typeface="Helvetica Neue"/>
              </a:rPr>
              <a:t>mounts </a:t>
            </a:r>
            <a:endParaRPr lang="en-US" sz="1050" dirty="0"/>
          </a:p>
        </p:txBody>
      </p:sp>
      <p:cxnSp>
        <p:nvCxnSpPr>
          <p:cNvPr id="5" name="Straight Connector 4"/>
          <p:cNvCxnSpPr/>
          <p:nvPr/>
        </p:nvCxnSpPr>
        <p:spPr>
          <a:xfrm flipH="1" flipV="1">
            <a:off x="8176846" y="3547533"/>
            <a:ext cx="263769" cy="585818"/>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6564151" y="4084853"/>
            <a:ext cx="780897" cy="253916"/>
          </a:xfrm>
          <a:prstGeom prst="rect">
            <a:avLst/>
          </a:prstGeom>
        </p:spPr>
        <p:txBody>
          <a:bodyPr wrap="none">
            <a:spAutoFit/>
          </a:bodyPr>
          <a:lstStyle/>
          <a:p>
            <a:pPr algn="ctr"/>
            <a:r>
              <a:rPr lang="en-US" sz="1050" dirty="0" smtClean="0">
                <a:solidFill>
                  <a:srgbClr val="FF0000"/>
                </a:solidFill>
                <a:effectLst>
                  <a:outerShdw blurRad="50800" dist="38100" dir="2700000" algn="tl" rotWithShape="0">
                    <a:srgbClr val="000000">
                      <a:alpha val="43000"/>
                    </a:srgbClr>
                  </a:outerShdw>
                </a:effectLst>
                <a:latin typeface="Helvetica Neue"/>
                <a:cs typeface="Helvetica Neue"/>
              </a:rPr>
              <a:t>basement</a:t>
            </a:r>
            <a:endParaRPr lang="en-US" sz="1050" dirty="0"/>
          </a:p>
        </p:txBody>
      </p:sp>
      <p:cxnSp>
        <p:nvCxnSpPr>
          <p:cNvPr id="77" name="Straight Connector 76"/>
          <p:cNvCxnSpPr/>
          <p:nvPr/>
        </p:nvCxnSpPr>
        <p:spPr>
          <a:xfrm flipH="1" flipV="1">
            <a:off x="6555154" y="3663462"/>
            <a:ext cx="396514" cy="48977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6906467" y="2138121"/>
            <a:ext cx="877163" cy="415498"/>
          </a:xfrm>
          <a:prstGeom prst="rect">
            <a:avLst/>
          </a:prstGeom>
        </p:spPr>
        <p:txBody>
          <a:bodyPr wrap="none">
            <a:spAutoFit/>
          </a:bodyPr>
          <a:lstStyle/>
          <a:p>
            <a:pPr algn="ctr"/>
            <a:r>
              <a:rPr lang="en-US" sz="1050" dirty="0" smtClean="0">
                <a:solidFill>
                  <a:srgbClr val="FF0000"/>
                </a:solidFill>
                <a:effectLst>
                  <a:outerShdw blurRad="50800" dist="38100" dir="2700000" algn="tl" rotWithShape="0">
                    <a:srgbClr val="000000">
                      <a:alpha val="43000"/>
                    </a:srgbClr>
                  </a:outerShdw>
                </a:effectLst>
                <a:latin typeface="Helvetica Neue"/>
                <a:cs typeface="Helvetica Neue"/>
              </a:rPr>
              <a:t>accelerator</a:t>
            </a:r>
          </a:p>
          <a:p>
            <a:pPr algn="ctr"/>
            <a:r>
              <a:rPr lang="en-US" sz="1050" dirty="0" smtClean="0">
                <a:solidFill>
                  <a:srgbClr val="FF0000"/>
                </a:solidFill>
                <a:effectLst>
                  <a:outerShdw blurRad="50800" dist="38100" dir="2700000" algn="tl" rotWithShape="0">
                    <a:srgbClr val="000000">
                      <a:alpha val="43000"/>
                    </a:srgbClr>
                  </a:outerShdw>
                </a:effectLst>
                <a:latin typeface="Helvetica Neue"/>
                <a:cs typeface="Helvetica Neue"/>
              </a:rPr>
              <a:t>bays</a:t>
            </a:r>
            <a:endParaRPr lang="en-US" sz="1050" dirty="0"/>
          </a:p>
        </p:txBody>
      </p:sp>
      <p:cxnSp>
        <p:nvCxnSpPr>
          <p:cNvPr id="80" name="Straight Connector 79"/>
          <p:cNvCxnSpPr/>
          <p:nvPr/>
        </p:nvCxnSpPr>
        <p:spPr>
          <a:xfrm flipV="1">
            <a:off x="7078348" y="2553619"/>
            <a:ext cx="141114" cy="646713"/>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5576209" y="4009619"/>
            <a:ext cx="569387" cy="415498"/>
          </a:xfrm>
          <a:prstGeom prst="rect">
            <a:avLst/>
          </a:prstGeom>
        </p:spPr>
        <p:txBody>
          <a:bodyPr wrap="none">
            <a:spAutoFit/>
          </a:bodyPr>
          <a:lstStyle/>
          <a:p>
            <a:pPr algn="ctr"/>
            <a:r>
              <a:rPr lang="en-US" sz="1050" dirty="0" smtClean="0">
                <a:solidFill>
                  <a:srgbClr val="FF0000"/>
                </a:solidFill>
                <a:effectLst>
                  <a:outerShdw blurRad="50800" dist="38100" dir="2700000" algn="tl" rotWithShape="0">
                    <a:srgbClr val="000000">
                      <a:alpha val="43000"/>
                    </a:srgbClr>
                  </a:outerShdw>
                </a:effectLst>
                <a:latin typeface="Helvetica Neue"/>
                <a:cs typeface="Helvetica Neue"/>
              </a:rPr>
              <a:t>laser</a:t>
            </a:r>
          </a:p>
          <a:p>
            <a:pPr algn="ctr"/>
            <a:r>
              <a:rPr lang="en-US" sz="1050" dirty="0" smtClean="0">
                <a:solidFill>
                  <a:srgbClr val="FF0000"/>
                </a:solidFill>
                <a:effectLst>
                  <a:outerShdw blurRad="50800" dist="38100" dir="2700000" algn="tl" rotWithShape="0">
                    <a:srgbClr val="000000">
                      <a:alpha val="43000"/>
                    </a:srgbClr>
                  </a:outerShdw>
                </a:effectLst>
                <a:latin typeface="Helvetica Neue"/>
                <a:cs typeface="Helvetica Neue"/>
              </a:rPr>
              <a:t>rooms</a:t>
            </a:r>
            <a:endParaRPr lang="en-US" sz="1050" dirty="0"/>
          </a:p>
        </p:txBody>
      </p:sp>
      <p:cxnSp>
        <p:nvCxnSpPr>
          <p:cNvPr id="83" name="Straight Connector 82"/>
          <p:cNvCxnSpPr/>
          <p:nvPr/>
        </p:nvCxnSpPr>
        <p:spPr>
          <a:xfrm flipV="1">
            <a:off x="5857971" y="3200332"/>
            <a:ext cx="423644" cy="87767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26805" y="4938323"/>
            <a:ext cx="2705635" cy="191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Date Placeholder 3"/>
          <p:cNvSpPr>
            <a:spLocks noGrp="1"/>
          </p:cNvSpPr>
          <p:nvPr>
            <p:ph type="dt" sz="half" idx="10"/>
          </p:nvPr>
        </p:nvSpPr>
        <p:spPr>
          <a:xfrm>
            <a:off x="457200" y="6520259"/>
            <a:ext cx="2133600" cy="365125"/>
          </a:xfrm>
        </p:spPr>
        <p:txBody>
          <a:bodyPr/>
          <a:lstStyle/>
          <a:p>
            <a:r>
              <a:rPr lang="ro-RO" smtClean="0"/>
              <a:t>19.11.2015</a:t>
            </a:r>
            <a:endParaRPr lang="bg-BG" dirty="0"/>
          </a:p>
        </p:txBody>
      </p:sp>
      <p:sp>
        <p:nvSpPr>
          <p:cNvPr id="8" name="Footer Placeholder 7"/>
          <p:cNvSpPr>
            <a:spLocks noGrp="1"/>
          </p:cNvSpPr>
          <p:nvPr>
            <p:ph type="ftr" sz="quarter" idx="11"/>
          </p:nvPr>
        </p:nvSpPr>
        <p:spPr>
          <a:xfrm>
            <a:off x="2411760" y="6520259"/>
            <a:ext cx="2895600" cy="365125"/>
          </a:xfrm>
        </p:spPr>
        <p:txBody>
          <a:bodyPr/>
          <a:lstStyle/>
          <a:p>
            <a:r>
              <a:rPr lang="en-US" smtClean="0"/>
              <a:t>D.L. Balabanski, Osaka</a:t>
            </a:r>
            <a:endParaRPr lang="bg-BG" dirty="0"/>
          </a:p>
        </p:txBody>
      </p:sp>
      <p:sp>
        <p:nvSpPr>
          <p:cNvPr id="9" name="Slide Number Placeholder 8"/>
          <p:cNvSpPr>
            <a:spLocks noGrp="1"/>
          </p:cNvSpPr>
          <p:nvPr>
            <p:ph type="sldNum" sz="quarter" idx="12"/>
          </p:nvPr>
        </p:nvSpPr>
        <p:spPr>
          <a:xfrm>
            <a:off x="6902896" y="6520259"/>
            <a:ext cx="2133600" cy="365125"/>
          </a:xfrm>
        </p:spPr>
        <p:txBody>
          <a:bodyPr/>
          <a:lstStyle/>
          <a:p>
            <a:fld id="{DBDE5A35-3D9C-4CCF-A188-2BFF7DFE7733}" type="slidenum">
              <a:rPr lang="bg-BG" smtClean="0"/>
              <a:t>9</a:t>
            </a:fld>
            <a:r>
              <a:rPr lang="fr-FR" dirty="0"/>
              <a:t> </a:t>
            </a:r>
            <a:endParaRPr lang="bg-BG" dirty="0"/>
          </a:p>
        </p:txBody>
      </p:sp>
    </p:spTree>
    <p:extLst>
      <p:ext uri="{BB962C8B-B14F-4D97-AF65-F5344CB8AC3E}">
        <p14:creationId xmlns:p14="http://schemas.microsoft.com/office/powerpoint/2010/main" val="3293145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blinds(horizontal)">
                                      <p:cBhvr>
                                        <p:cTn id="11" dur="500"/>
                                        <p:tgtEl>
                                          <p:spTgt spid="12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7"/>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8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 calcmode="lin" valueType="num">
                                      <p:cBhvr additive="base">
                                        <p:cTn id="32" dur="500" fill="hold"/>
                                        <p:tgtEl>
                                          <p:spTgt spid="119"/>
                                        </p:tgtEl>
                                        <p:attrNameLst>
                                          <p:attrName>ppt_x</p:attrName>
                                        </p:attrNameLst>
                                      </p:cBhvr>
                                      <p:tavLst>
                                        <p:tav tm="0">
                                          <p:val>
                                            <p:strVal val="#ppt_x"/>
                                          </p:val>
                                        </p:tav>
                                        <p:tav tm="100000">
                                          <p:val>
                                            <p:strVal val="#ppt_x"/>
                                          </p:val>
                                        </p:tav>
                                      </p:tavLst>
                                    </p:anim>
                                    <p:anim calcmode="lin" valueType="num">
                                      <p:cBhvr additive="base">
                                        <p:cTn id="33"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7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76" grpId="0"/>
      <p:bldP spid="79" grpId="0"/>
      <p:bldP spid="8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13491</TotalTime>
  <Words>2150</Words>
  <Application>Microsoft Office PowerPoint</Application>
  <PresentationFormat>On-screen Show (4:3)</PresentationFormat>
  <Paragraphs>550</Paragraphs>
  <Slides>40</Slides>
  <Notes>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4" baseType="lpstr">
      <vt:lpstr>ＭＳ Ｐゴシック</vt:lpstr>
      <vt:lpstr>ＭＳ Ｐゴシック</vt:lpstr>
      <vt:lpstr>Arial</vt:lpstr>
      <vt:lpstr>Calibri</vt:lpstr>
      <vt:lpstr>Comic Sans MS</vt:lpstr>
      <vt:lpstr>Corbel</vt:lpstr>
      <vt:lpstr>Helvetica</vt:lpstr>
      <vt:lpstr>Helvetica Neue</vt:lpstr>
      <vt:lpstr>Symbol</vt:lpstr>
      <vt:lpstr>Times New Roman</vt:lpstr>
      <vt:lpstr>Wingdings</vt:lpstr>
      <vt:lpstr>Office Theme</vt:lpstr>
      <vt:lpstr>Acrobat Document</vt:lpstr>
      <vt:lpstr>Equation</vt:lpstr>
      <vt:lpstr>PowerPoint Presentation</vt:lpstr>
      <vt:lpstr>Infrastructure for Intense Light</vt:lpstr>
      <vt:lpstr>ELI Road Map</vt:lpstr>
      <vt:lpstr>PowerPoint Presentation</vt:lpstr>
      <vt:lpstr>ESFRI Nuclear Physics Infrastructures</vt:lpstr>
      <vt:lpstr>PowerPoint Presentation</vt:lpstr>
      <vt:lpstr>PowerPoint Presentation</vt:lpstr>
      <vt:lpstr>PowerPoint Presentation</vt:lpstr>
      <vt:lpstr>ELI–NP Building Structure</vt:lpstr>
      <vt:lpstr>PowerPoint Presentation</vt:lpstr>
      <vt:lpstr>ELI–NP HPLS</vt:lpstr>
      <vt:lpstr>PowerPoint Presentation</vt:lpstr>
      <vt:lpstr>Nuclear isomer spectroscopy </vt:lpstr>
      <vt:lpstr>γ-ray spectra</vt:lpstr>
      <vt:lpstr>Laser-induced nuclear studies</vt:lpstr>
      <vt:lpstr>PowerPoint Presentation</vt:lpstr>
      <vt:lpstr>PowerPoint Presentation</vt:lpstr>
      <vt:lpstr>ELI-NP Gamma Beam System (GBS)</vt:lpstr>
      <vt:lpstr>Gamma Beam System – Layout </vt:lpstr>
      <vt:lpstr>The Electron LINAC</vt:lpstr>
      <vt:lpstr>Photonuclear Reactions</vt:lpstr>
      <vt:lpstr>  TDRs on GBS experiments (2013-2015) approved by the ELI-NP ISAC in June 2015</vt:lpstr>
      <vt:lpstr>RA4: Experiments with Brilliant Gamma Beams </vt:lpstr>
      <vt:lpstr>RA4 Work Packages (implementation phase)</vt:lpstr>
      <vt:lpstr>Nuclear Photonics</vt:lpstr>
      <vt:lpstr>γ-ray spectroscopy</vt:lpstr>
      <vt:lpstr>ELIADE array</vt:lpstr>
      <vt:lpstr>NRF experiments</vt:lpstr>
      <vt:lpstr>PowerPoint Presentation</vt:lpstr>
      <vt:lpstr>NRF Physics cases @ ELI-NP</vt:lpstr>
      <vt:lpstr>NRF Physics Case (cont’d)</vt:lpstr>
      <vt:lpstr>Physics above Sn</vt:lpstr>
      <vt:lpstr>Nuclear Astrophysics</vt:lpstr>
      <vt:lpstr>Photofission</vt:lpstr>
      <vt:lpstr>Studies of the 2nd and 3rd minimum</vt:lpstr>
      <vt:lpstr>PowerPoint Presentation</vt:lpstr>
      <vt:lpstr>PowerPoint Presentation</vt:lpstr>
      <vt:lpstr>PowerPoint Presentation</vt:lpstr>
      <vt:lpstr>Human Resources</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Dimiter</dc:creator>
  <cp:lastModifiedBy>Dimiter Balabanski</cp:lastModifiedBy>
  <cp:revision>230</cp:revision>
  <dcterms:created xsi:type="dcterms:W3CDTF">2014-02-20T14:52:46Z</dcterms:created>
  <dcterms:modified xsi:type="dcterms:W3CDTF">2015-11-18T15:08:28Z</dcterms:modified>
</cp:coreProperties>
</file>