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46" r:id="rId2"/>
    <p:sldId id="399" r:id="rId3"/>
    <p:sldId id="746" r:id="rId4"/>
    <p:sldId id="474" r:id="rId5"/>
    <p:sldId id="457" r:id="rId6"/>
    <p:sldId id="460" r:id="rId7"/>
    <p:sldId id="398" r:id="rId8"/>
    <p:sldId id="400" r:id="rId9"/>
    <p:sldId id="449" r:id="rId10"/>
    <p:sldId id="778" r:id="rId11"/>
    <p:sldId id="440" r:id="rId12"/>
    <p:sldId id="439" r:id="rId13"/>
    <p:sldId id="451" r:id="rId14"/>
    <p:sldId id="476" r:id="rId15"/>
    <p:sldId id="418" r:id="rId16"/>
    <p:sldId id="453" r:id="rId17"/>
    <p:sldId id="454" r:id="rId18"/>
    <p:sldId id="715" r:id="rId19"/>
    <p:sldId id="442" r:id="rId20"/>
    <p:sldId id="448" r:id="rId21"/>
    <p:sldId id="375" r:id="rId22"/>
    <p:sldId id="419" r:id="rId23"/>
    <p:sldId id="433" r:id="rId24"/>
    <p:sldId id="729" r:id="rId25"/>
    <p:sldId id="639" r:id="rId26"/>
    <p:sldId id="389" r:id="rId27"/>
    <p:sldId id="640" r:id="rId28"/>
    <p:sldId id="490" r:id="rId29"/>
    <p:sldId id="717" r:id="rId30"/>
    <p:sldId id="756" r:id="rId31"/>
    <p:sldId id="689" r:id="rId32"/>
    <p:sldId id="465" r:id="rId33"/>
    <p:sldId id="690" r:id="rId34"/>
    <p:sldId id="468" r:id="rId35"/>
    <p:sldId id="727" r:id="rId36"/>
    <p:sldId id="777" r:id="rId37"/>
    <p:sldId id="691" r:id="rId38"/>
    <p:sldId id="700" r:id="rId39"/>
    <p:sldId id="706" r:id="rId40"/>
    <p:sldId id="712" r:id="rId41"/>
    <p:sldId id="731" r:id="rId42"/>
    <p:sldId id="487" r:id="rId43"/>
    <p:sldId id="610" r:id="rId44"/>
    <p:sldId id="664" r:id="rId45"/>
    <p:sldId id="784" r:id="rId46"/>
    <p:sldId id="785" r:id="rId47"/>
    <p:sldId id="751" r:id="rId48"/>
    <p:sldId id="779" r:id="rId49"/>
    <p:sldId id="780" r:id="rId50"/>
    <p:sldId id="781" r:id="rId51"/>
    <p:sldId id="754" r:id="rId52"/>
    <p:sldId id="782" r:id="rId53"/>
    <p:sldId id="783" r:id="rId54"/>
    <p:sldId id="766" r:id="rId55"/>
    <p:sldId id="768" r:id="rId56"/>
    <p:sldId id="769" r:id="rId57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28F"/>
    <a:srgbClr val="009900"/>
    <a:srgbClr val="CC0099"/>
    <a:srgbClr val="000AFE"/>
    <a:srgbClr val="66FF33"/>
    <a:srgbClr val="CCECFF"/>
    <a:srgbClr val="FFFF66"/>
    <a:srgbClr val="00FF00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2881" autoAdjust="0"/>
  </p:normalViewPr>
  <p:slideViewPr>
    <p:cSldViewPr snapToGrid="0">
      <p:cViewPr varScale="1">
        <p:scale>
          <a:sx n="89" d="100"/>
          <a:sy n="89" d="100"/>
        </p:scale>
        <p:origin x="1267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3BCCD7-CF92-474E-9BEA-638005EA6DC1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2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3825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6440" rIns="946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53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774700"/>
            <a:ext cx="5094287" cy="38195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98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917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733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06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82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42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1683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26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6" tIns="47773" rIns="95546" bIns="47773" anchor="b"/>
          <a:lstStyle/>
          <a:p>
            <a:pPr algn="r" defTabSz="955675" eaLnBrk="1" hangingPunct="1">
              <a:buClrTx/>
              <a:buSzTx/>
              <a:buFontTx/>
              <a:buNone/>
            </a:pPr>
            <a:fld id="{E4826B13-70B7-422E-9A90-E35BD93F5C5C}" type="slidenum">
              <a:rPr lang="en-US" altLang="zh-CN" sz="1300">
                <a:solidFill>
                  <a:schemeClr val="tx1"/>
                </a:solidFill>
                <a:latin typeface="Arial" charset="0"/>
              </a:rPr>
              <a:pPr algn="r" defTabSz="955675" eaLnBrk="1" hangingPunct="1">
                <a:buClrTx/>
                <a:buSzTx/>
                <a:buFontTx/>
                <a:buNone/>
              </a:pPr>
              <a:t>21</a:t>
            </a:fld>
            <a:endParaRPr lang="en-US" altLang="zh-CN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5546" tIns="47773" rIns="95546" bIns="47773"/>
          <a:lstStyle/>
          <a:p>
            <a:pPr defTabSz="9144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8597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216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24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558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6" tIns="47773" rIns="95546" bIns="47773" anchor="b"/>
          <a:lstStyle/>
          <a:p>
            <a:pPr algn="r" defTabSz="955675" eaLnBrk="1" hangingPunct="1">
              <a:buClrTx/>
              <a:buSzTx/>
              <a:buFontTx/>
              <a:buNone/>
            </a:pPr>
            <a:fld id="{2BF929C8-A62F-452D-BA46-5ED33A6D035E}" type="slidenum">
              <a:rPr lang="en-US" altLang="zh-CN" sz="1300">
                <a:solidFill>
                  <a:schemeClr val="tx1"/>
                </a:solidFill>
                <a:latin typeface="Arial" charset="0"/>
              </a:rPr>
              <a:pPr algn="r" defTabSz="955675" eaLnBrk="1" hangingPunct="1">
                <a:buClrTx/>
                <a:buSzTx/>
                <a:buFontTx/>
                <a:buNone/>
              </a:pPr>
              <a:t>24</a:t>
            </a:fld>
            <a:endParaRPr lang="en-US" altLang="zh-CN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5546" tIns="47773" rIns="95546" bIns="47773"/>
          <a:lstStyle/>
          <a:p>
            <a:pPr defTabSz="9144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804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5546" tIns="47773" rIns="95546" bIns="47773"/>
          <a:lstStyle/>
          <a:p>
            <a:pPr defTabSz="914400"/>
            <a:endParaRPr lang="en-US" dirty="0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6" tIns="47773" rIns="95546" bIns="47773" anchor="b"/>
          <a:lstStyle/>
          <a:p>
            <a:pPr algn="r" defTabSz="955675" eaLnBrk="1" hangingPunct="1">
              <a:buClrTx/>
              <a:buSzTx/>
              <a:buFontTx/>
              <a:buNone/>
            </a:pPr>
            <a:fld id="{52DE35F6-05C2-4C46-918C-8656B06D57F3}" type="slidenum">
              <a:rPr lang="en-US" altLang="zh-CN" sz="1300">
                <a:solidFill>
                  <a:schemeClr val="tx1"/>
                </a:solidFill>
                <a:latin typeface="Arial" charset="0"/>
              </a:rPr>
              <a:pPr algn="r" defTabSz="955675" eaLnBrk="1" hangingPunct="1">
                <a:buClrTx/>
                <a:buSzTx/>
                <a:buFontTx/>
                <a:buNone/>
              </a:pPr>
              <a:t>26</a:t>
            </a:fld>
            <a:endParaRPr lang="en-US" altLang="zh-CN" sz="13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0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554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692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8607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dirty="0" smtClean="0">
              <a:cs typeface="Arial" panose="020B0604020202020204" pitchFamily="34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0575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90575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90575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790575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790575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22B3915-736E-4482-8488-3FA822F88110}" type="slidenum">
              <a:rPr lang="fr-FR" altLang="fr-FR" sz="1000" smtClean="0">
                <a:latin typeface="Times New Roman" panose="02020603050405020304" pitchFamily="18" charset="0"/>
              </a:rPr>
              <a:pPr/>
              <a:t>44</a:t>
            </a:fld>
            <a:endParaRPr lang="fr-FR" altLang="fr-FR" sz="10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30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0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2225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61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282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25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49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03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9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/>
          <p:cNvSpPr>
            <a:spLocks/>
          </p:cNvSpPr>
          <p:nvPr userDrawn="1"/>
        </p:nvSpPr>
        <p:spPr bwMode="auto">
          <a:xfrm>
            <a:off x="819150" y="6324600"/>
            <a:ext cx="74866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16" y="0"/>
              </a:cxn>
            </a:cxnLst>
            <a:rect l="0" t="0" r="r" b="b"/>
            <a:pathLst>
              <a:path w="4716" h="1">
                <a:moveTo>
                  <a:pt x="0" y="0"/>
                </a:moveTo>
                <a:lnTo>
                  <a:pt x="471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2" name="Picture 12" descr="RUGR_logoEN_rood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49065" y="6375400"/>
            <a:ext cx="175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KVI_logo_klein_rgb_colo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401" y="6367463"/>
            <a:ext cx="1295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Rectangle 13"/>
          <p:cNvSpPr>
            <a:spLocks noChangeArrowheads="1"/>
          </p:cNvSpPr>
          <p:nvPr userDrawn="1"/>
        </p:nvSpPr>
        <p:spPr bwMode="auto">
          <a:xfrm>
            <a:off x="6554263" y="6356349"/>
            <a:ext cx="63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buClrTx/>
              <a:buSzTx/>
              <a:buFontTx/>
              <a:buNone/>
              <a:defRPr/>
            </a:pPr>
            <a:fld id="{49113C26-34A2-422B-A15B-545C8C3FC5EB}" type="slidenum">
              <a:rPr lang="en-US" sz="1400">
                <a:solidFill>
                  <a:schemeClr val="tx1"/>
                </a:solidFill>
                <a:effectLst/>
                <a:latin typeface="Arial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‹N°›</a:t>
            </a:fld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 userDrawn="1"/>
        </p:nvSpPr>
        <p:spPr bwMode="auto">
          <a:xfrm>
            <a:off x="2531533" y="6381750"/>
            <a:ext cx="3674533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  <a:cs typeface="+mn-cs"/>
              </a:rPr>
              <a:t>Osaka, Japan</a:t>
            </a:r>
            <a:r>
              <a:rPr lang="en-GB" sz="1400" b="1" dirty="0" smtClean="0">
                <a:solidFill>
                  <a:schemeClr val="tx1"/>
                </a:solidFill>
              </a:rPr>
              <a:t>; 16-19 November 2015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4028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AFE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AFE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7822"/>
            <a:ext cx="9144000" cy="2166938"/>
          </a:xfrm>
          <a:noFill/>
          <a:ln>
            <a:round/>
            <a:headEnd/>
            <a:tailEnd/>
          </a:ln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modes: past, present and future perspectives</a:t>
            </a:r>
            <a:b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65"/>
          <p:cNvSpPr>
            <a:spLocks noChangeShapeType="1"/>
          </p:cNvSpPr>
          <p:nvPr/>
        </p:nvSpPr>
        <p:spPr bwMode="auto">
          <a:xfrm flipV="1">
            <a:off x="0" y="1846125"/>
            <a:ext cx="9144000" cy="127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439948" y="2138226"/>
            <a:ext cx="82468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</a:rPr>
              <a:t>Muhsin N. Harakeh</a:t>
            </a:r>
          </a:p>
          <a:p>
            <a:pPr algn="ctr"/>
            <a:endParaRPr lang="en-GB" sz="1600" b="1" dirty="0">
              <a:solidFill>
                <a:srgbClr val="00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KVI</a:t>
            </a:r>
            <a:r>
              <a:rPr lang="en-GB" sz="3200" b="1" dirty="0">
                <a:solidFill>
                  <a:srgbClr val="FF0000"/>
                </a:solidFill>
              </a:rPr>
              <a:t>, </a:t>
            </a:r>
            <a:r>
              <a:rPr lang="en-GB" sz="3200" b="1" dirty="0" smtClean="0">
                <a:solidFill>
                  <a:srgbClr val="FF0000"/>
                </a:solidFill>
              </a:rPr>
              <a:t>Groningen; GANIL, Caen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International Symposium on </a:t>
            </a:r>
            <a:r>
              <a:rPr lang="en-GB" sz="3200" b="1" i="1" dirty="0" smtClean="0">
                <a:solidFill>
                  <a:schemeClr val="tx1"/>
                </a:solidFill>
              </a:rPr>
              <a:t>High-resolution </a:t>
            </a:r>
            <a:r>
              <a:rPr lang="en-GB" sz="3200" b="1" i="1" dirty="0">
                <a:solidFill>
                  <a:schemeClr val="tx1"/>
                </a:solidFill>
              </a:rPr>
              <a:t>Spectroscopy and Tensor </a:t>
            </a:r>
            <a:r>
              <a:rPr lang="en-GB" sz="3200" b="1" i="1" dirty="0" smtClean="0">
                <a:solidFill>
                  <a:schemeClr val="tx1"/>
                </a:solidFill>
              </a:rPr>
              <a:t>interactions </a:t>
            </a:r>
            <a:r>
              <a:rPr lang="en-GB" sz="3200" b="1" dirty="0">
                <a:solidFill>
                  <a:schemeClr val="tx1"/>
                </a:solidFill>
              </a:rPr>
              <a:t>(HST15)</a:t>
            </a:r>
            <a:endParaRPr lang="en-GB" sz="3200" b="1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 smtClean="0">
              <a:solidFill>
                <a:srgbClr val="04028F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4028F"/>
                </a:solidFill>
              </a:rPr>
              <a:t>Osaka, Japan</a:t>
            </a:r>
          </a:p>
          <a:p>
            <a:pPr algn="ctr"/>
            <a:endParaRPr lang="en-GB" sz="800" b="1" dirty="0">
              <a:solidFill>
                <a:srgbClr val="04028F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4028F"/>
                </a:solidFill>
              </a:rPr>
              <a:t>16-19 November 2015</a:t>
            </a:r>
            <a:endParaRPr lang="en-US" sz="3200" b="1" dirty="0">
              <a:solidFill>
                <a:srgbClr val="0402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90" y="38099"/>
            <a:ext cx="5415547" cy="61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1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wba_ca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390525"/>
            <a:ext cx="6843713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781321" y="1033463"/>
            <a:ext cx="24748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1" dirty="0">
                <a:solidFill>
                  <a:srgbClr val="000AFE"/>
                </a:solidFill>
                <a:ea typeface="ＭＳ Ｐゴシック" pitchFamily="34" charset="-128"/>
              </a:rPr>
              <a:t>ISGMR,</a:t>
            </a:r>
            <a:r>
              <a:rPr lang="en-US" altLang="ja-JP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ja-JP" b="1" dirty="0">
                <a:solidFill>
                  <a:srgbClr val="FB1503"/>
                </a:solidFill>
                <a:ea typeface="ＭＳ Ｐゴシック" pitchFamily="34" charset="-128"/>
              </a:rPr>
              <a:t>ISGDR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ja-JP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1" dirty="0">
                <a:solidFill>
                  <a:srgbClr val="66FF33"/>
                </a:solidFill>
                <a:ea typeface="ＭＳ Ｐゴシック" pitchFamily="34" charset="-128"/>
              </a:rPr>
              <a:t>ISGQR,</a:t>
            </a:r>
            <a:r>
              <a:rPr lang="en-US" altLang="ja-JP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ja-JP" b="1" dirty="0">
                <a:solidFill>
                  <a:srgbClr val="FFFF66"/>
                </a:solidFill>
                <a:ea typeface="ＭＳ Ｐゴシック" pitchFamily="34" charset="-128"/>
              </a:rPr>
              <a:t>HEOR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ja-JP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1" dirty="0">
                <a:solidFill>
                  <a:srgbClr val="000000"/>
                </a:solidFill>
                <a:ea typeface="ＭＳ Ｐゴシック" pitchFamily="34" charset="-128"/>
              </a:rPr>
              <a:t>100 % EWSR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ja-JP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1" dirty="0">
                <a:solidFill>
                  <a:srgbClr val="000000"/>
                </a:solidFill>
                <a:ea typeface="ＭＳ Ｐゴシック" pitchFamily="34" charset="-128"/>
              </a:rPr>
              <a:t>At E</a:t>
            </a:r>
            <a:r>
              <a:rPr lang="en-US" altLang="ja-JP" b="1" baseline="-25000" dirty="0">
                <a:solidFill>
                  <a:srgbClr val="000000"/>
                </a:solidFill>
                <a:ea typeface="ＭＳ Ｐゴシック" pitchFamily="34" charset="-128"/>
              </a:rPr>
              <a:t>x</a:t>
            </a:r>
            <a:r>
              <a:rPr lang="en-US" altLang="ja-JP" b="1" dirty="0">
                <a:solidFill>
                  <a:srgbClr val="000000"/>
                </a:solidFill>
                <a:ea typeface="ＭＳ Ｐゴシック" pitchFamily="34" charset="-128"/>
              </a:rPr>
              <a:t>= 14.5 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3841750"/>
            <a:ext cx="407828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Lab_011_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211138"/>
            <a:ext cx="537845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gr_co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36538"/>
            <a:ext cx="334803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1225550" y="5973763"/>
            <a:ext cx="211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BBS@KVI</a:t>
            </a:r>
          </a:p>
        </p:txBody>
      </p:sp>
      <p:sp>
        <p:nvSpPr>
          <p:cNvPr id="24582" name="Text Box 18"/>
          <p:cNvSpPr txBox="1">
            <a:spLocks noChangeArrowheads="1"/>
          </p:cNvSpPr>
          <p:nvPr/>
        </p:nvSpPr>
        <p:spPr bwMode="auto">
          <a:xfrm>
            <a:off x="6316663" y="2928938"/>
            <a:ext cx="2339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Grand Raiden@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RCNP</a:t>
            </a:r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5705475" y="4064000"/>
            <a:ext cx="3059113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800" b="1" dirty="0" smtClean="0">
                <a:solidFill>
                  <a:srgbClr val="04028F"/>
                </a:solidFill>
                <a:ea typeface="ＭＳ Ｐゴシック" pitchFamily="34" charset="-128"/>
              </a:rPr>
              <a:t>(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,) at E</a:t>
            </a:r>
            <a:r>
              <a:rPr kumimoji="1" lang="en-US" altLang="ja-JP" sz="2800" b="1" baseline="-25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~ </a:t>
            </a:r>
            <a:r>
              <a:rPr kumimoji="1" lang="en-US" altLang="ja-JP" sz="2800" b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400</a:t>
            </a:r>
            <a:r>
              <a:rPr kumimoji="1" lang="en-US" altLang="ja-JP" sz="2800" b="1" dirty="0" smtClean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&amp; </a:t>
            </a:r>
            <a:r>
              <a:rPr kumimoji="1" lang="en-US" altLang="ja-JP" sz="2800" b="1" dirty="0">
                <a:solidFill>
                  <a:srgbClr val="FB1503"/>
                </a:solidFill>
                <a:ea typeface="ＭＳ Ｐゴシック" pitchFamily="34" charset="-128"/>
                <a:sym typeface="Symbol" pitchFamily="18" charset="2"/>
              </a:rPr>
              <a:t>200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MeV at </a:t>
            </a:r>
            <a:r>
              <a:rPr kumimoji="1" lang="en-US" altLang="ja-JP" sz="2800" b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RCNP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&amp; </a:t>
            </a:r>
            <a:r>
              <a:rPr kumimoji="1" lang="en-US" altLang="ja-JP" sz="2800" b="1" dirty="0">
                <a:solidFill>
                  <a:srgbClr val="FB1503"/>
                </a:solidFill>
                <a:ea typeface="ＭＳ Ｐゴシック" pitchFamily="34" charset="-128"/>
                <a:sym typeface="Symbol" pitchFamily="18" charset="2"/>
              </a:rPr>
              <a:t>KVI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,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respectively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74638"/>
            <a:ext cx="9144000" cy="160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solidFill>
                  <a:srgbClr val="010090"/>
                </a:solidFill>
                <a:ea typeface="+mj-ea"/>
                <a:cs typeface="Times New Roman" pitchFamily="18" charset="0"/>
              </a:rPr>
              <a:t>ISGQR at </a:t>
            </a:r>
            <a:r>
              <a:rPr lang="en-GB" sz="2800" b="1" kern="0" dirty="0" smtClean="0">
                <a:solidFill>
                  <a:srgbClr val="010090"/>
                </a:solidFill>
                <a:ea typeface="+mj-ea"/>
                <a:cs typeface="Times New Roman" pitchFamily="18" charset="0"/>
              </a:rPr>
              <a:t>10.9 </a:t>
            </a:r>
            <a:r>
              <a:rPr lang="en-GB" sz="2800" b="1" kern="0" dirty="0">
                <a:solidFill>
                  <a:srgbClr val="010090"/>
                </a:solidFill>
                <a:ea typeface="+mj-ea"/>
                <a:cs typeface="Times New Roman" pitchFamily="18" charset="0"/>
              </a:rPr>
              <a:t>MeV</a:t>
            </a:r>
            <a:br>
              <a:rPr lang="en-GB" sz="2800" b="1" kern="0" dirty="0">
                <a:solidFill>
                  <a:srgbClr val="010090"/>
                </a:solidFill>
                <a:ea typeface="+mj-ea"/>
                <a:cs typeface="Times New Roman" pitchFamily="18" charset="0"/>
              </a:rPr>
            </a:br>
            <a:endParaRPr lang="en-GB" sz="2800" b="1" kern="0" dirty="0">
              <a:solidFill>
                <a:srgbClr val="010090"/>
              </a:solidFill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GB" sz="2800" b="1" kern="0" dirty="0">
                <a:solidFill>
                  <a:srgbClr val="FB1503"/>
                </a:solidFill>
                <a:ea typeface="+mj-ea"/>
                <a:cs typeface="Times New Roman" pitchFamily="18" charset="0"/>
              </a:rPr>
              <a:t>ISGMR at </a:t>
            </a:r>
            <a:r>
              <a:rPr lang="en-GB" sz="2800" b="1" kern="0" dirty="0" smtClean="0">
                <a:solidFill>
                  <a:srgbClr val="FB1503"/>
                </a:solidFill>
                <a:ea typeface="+mj-ea"/>
                <a:cs typeface="Times New Roman" pitchFamily="18" charset="0"/>
              </a:rPr>
              <a:t>13.9 </a:t>
            </a:r>
            <a:r>
              <a:rPr lang="en-GB" sz="2800" b="1" kern="0" dirty="0">
                <a:solidFill>
                  <a:srgbClr val="FB1503"/>
                </a:solidFill>
                <a:ea typeface="+mj-ea"/>
                <a:cs typeface="Times New Roman" pitchFamily="18" charset="0"/>
              </a:rPr>
              <a:t>MeV</a:t>
            </a:r>
            <a:br>
              <a:rPr lang="en-GB" sz="2800" b="1" kern="0" dirty="0">
                <a:solidFill>
                  <a:srgbClr val="FB1503"/>
                </a:solidFill>
                <a:ea typeface="+mj-ea"/>
                <a:cs typeface="Times New Roman" pitchFamily="18" charset="0"/>
              </a:rPr>
            </a:br>
            <a:r>
              <a:rPr lang="en-GB" sz="2600" b="1" kern="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/>
            </a:r>
            <a:br>
              <a:rPr lang="en-GB" sz="2600" b="1" kern="0" dirty="0">
                <a:solidFill>
                  <a:schemeClr val="tx1"/>
                </a:solidFill>
                <a:ea typeface="+mj-ea"/>
                <a:cs typeface="Times New Roman" pitchFamily="18" charset="0"/>
              </a:rPr>
            </a:br>
            <a:endParaRPr lang="en-GB" sz="2600" b="1" kern="0" dirty="0">
              <a:solidFill>
                <a:schemeClr val="tx1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1657350"/>
            <a:ext cx="7304087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79925" y="3130595"/>
            <a:ext cx="368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 dirty="0">
                <a:solidFill>
                  <a:srgbClr val="FB1503"/>
                </a:solidFill>
                <a:sym typeface="Symbol" pitchFamily="18" charset="2"/>
              </a:rPr>
              <a:t>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805179" y="2918796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4028F"/>
                </a:solidFill>
                <a:sym typeface="Symbol" pitchFamily="18" charset="2"/>
              </a:rPr>
              <a:t>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326" y="1659"/>
            <a:ext cx="3575067" cy="630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16200000" flipV="1">
            <a:off x="5581936" y="2279175"/>
            <a:ext cx="368491" cy="1365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007292" y="2279173"/>
            <a:ext cx="461751" cy="228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92575" y="711953"/>
            <a:ext cx="194636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0°  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′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 3°</a:t>
            </a:r>
            <a:endParaRPr lang="nl-NL" sz="28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08495" y="2051729"/>
            <a:ext cx="22156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0°  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′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 1.5°</a:t>
            </a:r>
            <a:endParaRPr lang="nl-NL" sz="28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06223" y="3482497"/>
            <a:ext cx="22156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1.5°  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′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 3°</a:t>
            </a:r>
            <a:endParaRPr lang="nl-NL" sz="28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022143" y="4904161"/>
            <a:ext cx="17122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Difference</a:t>
            </a:r>
            <a:endParaRPr lang="nl-NL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32063" y="143281"/>
            <a:ext cx="320626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Difference of spectra</a:t>
            </a:r>
            <a:endParaRPr lang="nl-NL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692"/>
          <p:cNvGrpSpPr>
            <a:grpSpLocks/>
          </p:cNvGrpSpPr>
          <p:nvPr/>
        </p:nvGrpSpPr>
        <p:grpSpPr bwMode="auto">
          <a:xfrm>
            <a:off x="800100" y="190752"/>
            <a:ext cx="7772400" cy="6083300"/>
            <a:chOff x="504" y="256"/>
            <a:chExt cx="4896" cy="3832"/>
          </a:xfrm>
        </p:grpSpPr>
        <p:sp>
          <p:nvSpPr>
            <p:cNvPr id="27652" name="Rectangle 849"/>
            <p:cNvSpPr>
              <a:spLocks noChangeArrowheads="1"/>
            </p:cNvSpPr>
            <p:nvPr/>
          </p:nvSpPr>
          <p:spPr bwMode="auto">
            <a:xfrm>
              <a:off x="504" y="256"/>
              <a:ext cx="4896" cy="3832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653" name="Freeform 850"/>
            <p:cNvSpPr>
              <a:spLocks/>
            </p:cNvSpPr>
            <p:nvPr/>
          </p:nvSpPr>
          <p:spPr bwMode="auto">
            <a:xfrm>
              <a:off x="3413" y="1084"/>
              <a:ext cx="151" cy="788"/>
            </a:xfrm>
            <a:custGeom>
              <a:avLst/>
              <a:gdLst>
                <a:gd name="T0" fmla="*/ 48 w 111"/>
                <a:gd name="T1" fmla="*/ 2603 h 690"/>
                <a:gd name="T2" fmla="*/ 0 w 111"/>
                <a:gd name="T3" fmla="*/ 2603 h 690"/>
                <a:gd name="T4" fmla="*/ 0 w 111"/>
                <a:gd name="T5" fmla="*/ 2582 h 690"/>
                <a:gd name="T6" fmla="*/ 120 w 111"/>
                <a:gd name="T7" fmla="*/ 2582 h 690"/>
                <a:gd name="T8" fmla="*/ 120 w 111"/>
                <a:gd name="T9" fmla="*/ 2532 h 690"/>
                <a:gd name="T10" fmla="*/ 173 w 111"/>
                <a:gd name="T11" fmla="*/ 2532 h 690"/>
                <a:gd name="T12" fmla="*/ 173 w 111"/>
                <a:gd name="T13" fmla="*/ 2322 h 690"/>
                <a:gd name="T14" fmla="*/ 235 w 111"/>
                <a:gd name="T15" fmla="*/ 2322 h 690"/>
                <a:gd name="T16" fmla="*/ 235 w 111"/>
                <a:gd name="T17" fmla="*/ 1969 h 690"/>
                <a:gd name="T18" fmla="*/ 320 w 111"/>
                <a:gd name="T19" fmla="*/ 1969 h 690"/>
                <a:gd name="T20" fmla="*/ 320 w 111"/>
                <a:gd name="T21" fmla="*/ 1476 h 690"/>
                <a:gd name="T22" fmla="*/ 386 w 111"/>
                <a:gd name="T23" fmla="*/ 1476 h 690"/>
                <a:gd name="T24" fmla="*/ 386 w 111"/>
                <a:gd name="T25" fmla="*/ 788 h 690"/>
                <a:gd name="T26" fmla="*/ 456 w 111"/>
                <a:gd name="T27" fmla="*/ 788 h 690"/>
                <a:gd name="T28" fmla="*/ 456 w 111"/>
                <a:gd name="T29" fmla="*/ 407 h 690"/>
                <a:gd name="T30" fmla="*/ 559 w 111"/>
                <a:gd name="T31" fmla="*/ 407 h 690"/>
                <a:gd name="T32" fmla="*/ 559 w 111"/>
                <a:gd name="T33" fmla="*/ 306 h 690"/>
                <a:gd name="T34" fmla="*/ 620 w 111"/>
                <a:gd name="T35" fmla="*/ 306 h 690"/>
                <a:gd name="T36" fmla="*/ 620 w 111"/>
                <a:gd name="T37" fmla="*/ 344 h 690"/>
                <a:gd name="T38" fmla="*/ 714 w 111"/>
                <a:gd name="T39" fmla="*/ 344 h 690"/>
                <a:gd name="T40" fmla="*/ 714 w 111"/>
                <a:gd name="T41" fmla="*/ 448 h 690"/>
                <a:gd name="T42" fmla="*/ 789 w 111"/>
                <a:gd name="T43" fmla="*/ 448 h 690"/>
                <a:gd name="T44" fmla="*/ 789 w 111"/>
                <a:gd name="T45" fmla="*/ 512 h 690"/>
                <a:gd name="T46" fmla="*/ 843 w 111"/>
                <a:gd name="T47" fmla="*/ 512 h 690"/>
                <a:gd name="T48" fmla="*/ 843 w 111"/>
                <a:gd name="T49" fmla="*/ 448 h 690"/>
                <a:gd name="T50" fmla="*/ 966 w 111"/>
                <a:gd name="T51" fmla="*/ 448 h 690"/>
                <a:gd name="T52" fmla="*/ 966 w 111"/>
                <a:gd name="T53" fmla="*/ 549 h 690"/>
                <a:gd name="T54" fmla="*/ 1020 w 111"/>
                <a:gd name="T55" fmla="*/ 549 h 690"/>
                <a:gd name="T56" fmla="*/ 1020 w 111"/>
                <a:gd name="T57" fmla="*/ 556 h 690"/>
                <a:gd name="T58" fmla="*/ 1095 w 111"/>
                <a:gd name="T59" fmla="*/ 556 h 690"/>
                <a:gd name="T60" fmla="*/ 1095 w 111"/>
                <a:gd name="T61" fmla="*/ 588 h 690"/>
                <a:gd name="T62" fmla="*/ 1166 w 111"/>
                <a:gd name="T63" fmla="*/ 588 h 690"/>
                <a:gd name="T64" fmla="*/ 1166 w 111"/>
                <a:gd name="T65" fmla="*/ 751 h 690"/>
                <a:gd name="T66" fmla="*/ 1336 w 111"/>
                <a:gd name="T67" fmla="*/ 751 h 690"/>
                <a:gd name="T68" fmla="*/ 1336 w 111"/>
                <a:gd name="T69" fmla="*/ 637 h 690"/>
                <a:gd name="T70" fmla="*/ 1407 w 111"/>
                <a:gd name="T71" fmla="*/ 637 h 690"/>
                <a:gd name="T72" fmla="*/ 1407 w 111"/>
                <a:gd name="T73" fmla="*/ 672 h 690"/>
                <a:gd name="T74" fmla="*/ 1490 w 111"/>
                <a:gd name="T75" fmla="*/ 672 h 690"/>
                <a:gd name="T76" fmla="*/ 1490 w 111"/>
                <a:gd name="T77" fmla="*/ 468 h 690"/>
                <a:gd name="T78" fmla="*/ 1560 w 111"/>
                <a:gd name="T79" fmla="*/ 468 h 690"/>
                <a:gd name="T80" fmla="*/ 1560 w 111"/>
                <a:gd name="T81" fmla="*/ 343 h 690"/>
                <a:gd name="T82" fmla="*/ 1632 w 111"/>
                <a:gd name="T83" fmla="*/ 343 h 690"/>
                <a:gd name="T84" fmla="*/ 1632 w 111"/>
                <a:gd name="T85" fmla="*/ 373 h 690"/>
                <a:gd name="T86" fmla="*/ 1730 w 111"/>
                <a:gd name="T87" fmla="*/ 373 h 690"/>
                <a:gd name="T88" fmla="*/ 1730 w 111"/>
                <a:gd name="T89" fmla="*/ 263 h 690"/>
                <a:gd name="T90" fmla="*/ 1797 w 111"/>
                <a:gd name="T91" fmla="*/ 263 h 690"/>
                <a:gd name="T92" fmla="*/ 1797 w 111"/>
                <a:gd name="T93" fmla="*/ 286 h 690"/>
                <a:gd name="T94" fmla="*/ 1864 w 111"/>
                <a:gd name="T95" fmla="*/ 286 h 690"/>
                <a:gd name="T96" fmla="*/ 1864 w 111"/>
                <a:gd name="T97" fmla="*/ 191 h 690"/>
                <a:gd name="T98" fmla="*/ 1948 w 111"/>
                <a:gd name="T99" fmla="*/ 191 h 690"/>
                <a:gd name="T100" fmla="*/ 1948 w 111"/>
                <a:gd name="T101" fmla="*/ 83 h 690"/>
                <a:gd name="T102" fmla="*/ 2027 w 111"/>
                <a:gd name="T103" fmla="*/ 83 h 690"/>
                <a:gd name="T104" fmla="*/ 2027 w 111"/>
                <a:gd name="T105" fmla="*/ 56 h 690"/>
                <a:gd name="T106" fmla="*/ 2084 w 111"/>
                <a:gd name="T107" fmla="*/ 56 h 690"/>
                <a:gd name="T108" fmla="*/ 2084 w 111"/>
                <a:gd name="T109" fmla="*/ 1 h 690"/>
                <a:gd name="T110" fmla="*/ 2182 w 111"/>
                <a:gd name="T111" fmla="*/ 1 h 690"/>
                <a:gd name="T112" fmla="*/ 2182 w 111"/>
                <a:gd name="T113" fmla="*/ 46 h 690"/>
                <a:gd name="T114" fmla="*/ 2250 w 111"/>
                <a:gd name="T115" fmla="*/ 46 h 690"/>
                <a:gd name="T116" fmla="*/ 2250 w 111"/>
                <a:gd name="T117" fmla="*/ 128 h 690"/>
                <a:gd name="T118" fmla="*/ 2341 w 111"/>
                <a:gd name="T119" fmla="*/ 128 h 690"/>
                <a:gd name="T120" fmla="*/ 2341 w 111"/>
                <a:gd name="T121" fmla="*/ 0 h 690"/>
                <a:gd name="T122" fmla="*/ 2408 w 111"/>
                <a:gd name="T123" fmla="*/ 0 h 6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"/>
                <a:gd name="T187" fmla="*/ 0 h 690"/>
                <a:gd name="T188" fmla="*/ 111 w 111"/>
                <a:gd name="T189" fmla="*/ 690 h 6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" h="690">
                  <a:moveTo>
                    <a:pt x="2" y="690"/>
                  </a:moveTo>
                  <a:lnTo>
                    <a:pt x="0" y="690"/>
                  </a:lnTo>
                  <a:lnTo>
                    <a:pt x="0" y="684"/>
                  </a:lnTo>
                  <a:lnTo>
                    <a:pt x="5" y="684"/>
                  </a:lnTo>
                  <a:lnTo>
                    <a:pt x="5" y="672"/>
                  </a:lnTo>
                  <a:lnTo>
                    <a:pt x="8" y="672"/>
                  </a:lnTo>
                  <a:lnTo>
                    <a:pt x="8" y="615"/>
                  </a:lnTo>
                  <a:lnTo>
                    <a:pt x="11" y="615"/>
                  </a:lnTo>
                  <a:lnTo>
                    <a:pt x="11" y="522"/>
                  </a:lnTo>
                  <a:lnTo>
                    <a:pt x="15" y="522"/>
                  </a:lnTo>
                  <a:lnTo>
                    <a:pt x="15" y="391"/>
                  </a:lnTo>
                  <a:lnTo>
                    <a:pt x="18" y="391"/>
                  </a:lnTo>
                  <a:lnTo>
                    <a:pt x="18" y="208"/>
                  </a:lnTo>
                  <a:lnTo>
                    <a:pt x="21" y="208"/>
                  </a:lnTo>
                  <a:lnTo>
                    <a:pt x="21" y="108"/>
                  </a:lnTo>
                  <a:lnTo>
                    <a:pt x="26" y="108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3" y="91"/>
                  </a:lnTo>
                  <a:lnTo>
                    <a:pt x="33" y="118"/>
                  </a:lnTo>
                  <a:lnTo>
                    <a:pt x="36" y="118"/>
                  </a:lnTo>
                  <a:lnTo>
                    <a:pt x="36" y="135"/>
                  </a:lnTo>
                  <a:lnTo>
                    <a:pt x="39" y="135"/>
                  </a:lnTo>
                  <a:lnTo>
                    <a:pt x="39" y="118"/>
                  </a:lnTo>
                  <a:lnTo>
                    <a:pt x="44" y="118"/>
                  </a:lnTo>
                  <a:lnTo>
                    <a:pt x="44" y="145"/>
                  </a:lnTo>
                  <a:lnTo>
                    <a:pt x="47" y="145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0" y="156"/>
                  </a:lnTo>
                  <a:lnTo>
                    <a:pt x="54" y="156"/>
                  </a:lnTo>
                  <a:lnTo>
                    <a:pt x="54" y="199"/>
                  </a:lnTo>
                  <a:lnTo>
                    <a:pt x="62" y="199"/>
                  </a:lnTo>
                  <a:lnTo>
                    <a:pt x="62" y="169"/>
                  </a:lnTo>
                  <a:lnTo>
                    <a:pt x="65" y="169"/>
                  </a:lnTo>
                  <a:lnTo>
                    <a:pt x="65" y="178"/>
                  </a:lnTo>
                  <a:lnTo>
                    <a:pt x="68" y="178"/>
                  </a:lnTo>
                  <a:lnTo>
                    <a:pt x="68" y="124"/>
                  </a:lnTo>
                  <a:lnTo>
                    <a:pt x="72" y="124"/>
                  </a:lnTo>
                  <a:lnTo>
                    <a:pt x="72" y="90"/>
                  </a:lnTo>
                  <a:lnTo>
                    <a:pt x="75" y="90"/>
                  </a:lnTo>
                  <a:lnTo>
                    <a:pt x="75" y="99"/>
                  </a:lnTo>
                  <a:lnTo>
                    <a:pt x="80" y="99"/>
                  </a:lnTo>
                  <a:lnTo>
                    <a:pt x="80" y="69"/>
                  </a:lnTo>
                  <a:lnTo>
                    <a:pt x="83" y="69"/>
                  </a:lnTo>
                  <a:lnTo>
                    <a:pt x="83" y="76"/>
                  </a:lnTo>
                  <a:lnTo>
                    <a:pt x="86" y="76"/>
                  </a:lnTo>
                  <a:lnTo>
                    <a:pt x="86" y="51"/>
                  </a:lnTo>
                  <a:lnTo>
                    <a:pt x="90" y="51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1" y="12"/>
                  </a:lnTo>
                  <a:lnTo>
                    <a:pt x="104" y="12"/>
                  </a:lnTo>
                  <a:lnTo>
                    <a:pt x="104" y="34"/>
                  </a:lnTo>
                  <a:lnTo>
                    <a:pt x="108" y="34"/>
                  </a:lnTo>
                  <a:lnTo>
                    <a:pt x="108" y="0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54" name="Freeform 851"/>
            <p:cNvSpPr>
              <a:spLocks/>
            </p:cNvSpPr>
            <p:nvPr/>
          </p:nvSpPr>
          <p:spPr bwMode="auto">
            <a:xfrm>
              <a:off x="3564" y="715"/>
              <a:ext cx="490" cy="582"/>
            </a:xfrm>
            <a:custGeom>
              <a:avLst/>
              <a:gdLst>
                <a:gd name="T0" fmla="*/ 65 w 360"/>
                <a:gd name="T1" fmla="*/ 1092 h 510"/>
                <a:gd name="T2" fmla="*/ 235 w 360"/>
                <a:gd name="T3" fmla="*/ 1012 h 510"/>
                <a:gd name="T4" fmla="*/ 400 w 360"/>
                <a:gd name="T5" fmla="*/ 1065 h 510"/>
                <a:gd name="T6" fmla="*/ 559 w 360"/>
                <a:gd name="T7" fmla="*/ 923 h 510"/>
                <a:gd name="T8" fmla="*/ 712 w 360"/>
                <a:gd name="T9" fmla="*/ 765 h 510"/>
                <a:gd name="T10" fmla="*/ 845 w 360"/>
                <a:gd name="T11" fmla="*/ 749 h 510"/>
                <a:gd name="T12" fmla="*/ 1025 w 360"/>
                <a:gd name="T13" fmla="*/ 561 h 510"/>
                <a:gd name="T14" fmla="*/ 1168 w 360"/>
                <a:gd name="T15" fmla="*/ 468 h 510"/>
                <a:gd name="T16" fmla="*/ 1319 w 360"/>
                <a:gd name="T17" fmla="*/ 550 h 510"/>
                <a:gd name="T18" fmla="*/ 1495 w 360"/>
                <a:gd name="T19" fmla="*/ 592 h 510"/>
                <a:gd name="T20" fmla="*/ 1633 w 360"/>
                <a:gd name="T21" fmla="*/ 587 h 510"/>
                <a:gd name="T22" fmla="*/ 1816 w 360"/>
                <a:gd name="T23" fmla="*/ 557 h 510"/>
                <a:gd name="T24" fmla="*/ 1949 w 360"/>
                <a:gd name="T25" fmla="*/ 528 h 510"/>
                <a:gd name="T26" fmla="*/ 2093 w 360"/>
                <a:gd name="T27" fmla="*/ 530 h 510"/>
                <a:gd name="T28" fmla="*/ 2274 w 360"/>
                <a:gd name="T29" fmla="*/ 425 h 510"/>
                <a:gd name="T30" fmla="*/ 2423 w 360"/>
                <a:gd name="T31" fmla="*/ 292 h 510"/>
                <a:gd name="T32" fmla="*/ 2540 w 360"/>
                <a:gd name="T33" fmla="*/ 140 h 510"/>
                <a:gd name="T34" fmla="*/ 2715 w 360"/>
                <a:gd name="T35" fmla="*/ 256 h 510"/>
                <a:gd name="T36" fmla="*/ 2883 w 360"/>
                <a:gd name="T37" fmla="*/ 232 h 510"/>
                <a:gd name="T38" fmla="*/ 3064 w 360"/>
                <a:gd name="T39" fmla="*/ 0 h 510"/>
                <a:gd name="T40" fmla="*/ 3192 w 360"/>
                <a:gd name="T41" fmla="*/ 56 h 510"/>
                <a:gd name="T42" fmla="*/ 3329 w 360"/>
                <a:gd name="T43" fmla="*/ 187 h 510"/>
                <a:gd name="T44" fmla="*/ 3518 w 360"/>
                <a:gd name="T45" fmla="*/ 347 h 510"/>
                <a:gd name="T46" fmla="*/ 3675 w 360"/>
                <a:gd name="T47" fmla="*/ 516 h 510"/>
                <a:gd name="T48" fmla="*/ 3806 w 360"/>
                <a:gd name="T49" fmla="*/ 695 h 510"/>
                <a:gd name="T50" fmla="*/ 3981 w 360"/>
                <a:gd name="T51" fmla="*/ 809 h 510"/>
                <a:gd name="T52" fmla="*/ 4119 w 360"/>
                <a:gd name="T53" fmla="*/ 960 h 510"/>
                <a:gd name="T54" fmla="*/ 4296 w 360"/>
                <a:gd name="T55" fmla="*/ 1202 h 510"/>
                <a:gd name="T56" fmla="*/ 4436 w 360"/>
                <a:gd name="T57" fmla="*/ 1440 h 510"/>
                <a:gd name="T58" fmla="*/ 4580 w 360"/>
                <a:gd name="T59" fmla="*/ 1457 h 510"/>
                <a:gd name="T60" fmla="*/ 4761 w 360"/>
                <a:gd name="T61" fmla="*/ 1515 h 510"/>
                <a:gd name="T62" fmla="*/ 4915 w 360"/>
                <a:gd name="T63" fmla="*/ 1602 h 510"/>
                <a:gd name="T64" fmla="*/ 5029 w 360"/>
                <a:gd name="T65" fmla="*/ 1673 h 510"/>
                <a:gd name="T66" fmla="*/ 5209 w 360"/>
                <a:gd name="T67" fmla="*/ 1810 h 510"/>
                <a:gd name="T68" fmla="*/ 5371 w 360"/>
                <a:gd name="T69" fmla="*/ 1828 h 510"/>
                <a:gd name="T70" fmla="*/ 5547 w 360"/>
                <a:gd name="T71" fmla="*/ 1875 h 510"/>
                <a:gd name="T72" fmla="*/ 5676 w 360"/>
                <a:gd name="T73" fmla="*/ 1828 h 510"/>
                <a:gd name="T74" fmla="*/ 5817 w 360"/>
                <a:gd name="T75" fmla="*/ 1814 h 510"/>
                <a:gd name="T76" fmla="*/ 5998 w 360"/>
                <a:gd name="T77" fmla="*/ 1882 h 510"/>
                <a:gd name="T78" fmla="*/ 6160 w 360"/>
                <a:gd name="T79" fmla="*/ 1840 h 510"/>
                <a:gd name="T80" fmla="*/ 6336 w 360"/>
                <a:gd name="T81" fmla="*/ 1908 h 510"/>
                <a:gd name="T82" fmla="*/ 6465 w 360"/>
                <a:gd name="T83" fmla="*/ 1909 h 510"/>
                <a:gd name="T84" fmla="*/ 6614 w 360"/>
                <a:gd name="T85" fmla="*/ 1854 h 510"/>
                <a:gd name="T86" fmla="*/ 6782 w 360"/>
                <a:gd name="T87" fmla="*/ 1828 h 510"/>
                <a:gd name="T88" fmla="*/ 6946 w 360"/>
                <a:gd name="T89" fmla="*/ 1814 h 510"/>
                <a:gd name="T90" fmla="*/ 7074 w 360"/>
                <a:gd name="T91" fmla="*/ 1810 h 510"/>
                <a:gd name="T92" fmla="*/ 7242 w 360"/>
                <a:gd name="T93" fmla="*/ 1806 h 510"/>
                <a:gd name="T94" fmla="*/ 7383 w 360"/>
                <a:gd name="T95" fmla="*/ 1819 h 510"/>
                <a:gd name="T96" fmla="*/ 7696 w 360"/>
                <a:gd name="T97" fmla="*/ 1862 h 5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0"/>
                <a:gd name="T148" fmla="*/ 0 h 510"/>
                <a:gd name="T149" fmla="*/ 360 w 360"/>
                <a:gd name="T150" fmla="*/ 510 h 5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0" h="510">
                  <a:moveTo>
                    <a:pt x="0" y="323"/>
                  </a:moveTo>
                  <a:lnTo>
                    <a:pt x="0" y="339"/>
                  </a:lnTo>
                  <a:lnTo>
                    <a:pt x="3" y="339"/>
                  </a:lnTo>
                  <a:lnTo>
                    <a:pt x="3" y="291"/>
                  </a:lnTo>
                  <a:lnTo>
                    <a:pt x="8" y="291"/>
                  </a:lnTo>
                  <a:lnTo>
                    <a:pt x="8" y="288"/>
                  </a:lnTo>
                  <a:lnTo>
                    <a:pt x="11" y="288"/>
                  </a:lnTo>
                  <a:lnTo>
                    <a:pt x="11" y="270"/>
                  </a:lnTo>
                  <a:lnTo>
                    <a:pt x="14" y="270"/>
                  </a:lnTo>
                  <a:lnTo>
                    <a:pt x="14" y="290"/>
                  </a:lnTo>
                  <a:lnTo>
                    <a:pt x="18" y="290"/>
                  </a:lnTo>
                  <a:lnTo>
                    <a:pt x="18" y="284"/>
                  </a:lnTo>
                  <a:lnTo>
                    <a:pt x="21" y="284"/>
                  </a:lnTo>
                  <a:lnTo>
                    <a:pt x="21" y="282"/>
                  </a:lnTo>
                  <a:lnTo>
                    <a:pt x="26" y="282"/>
                  </a:lnTo>
                  <a:lnTo>
                    <a:pt x="26" y="246"/>
                  </a:lnTo>
                  <a:lnTo>
                    <a:pt x="29" y="246"/>
                  </a:lnTo>
                  <a:lnTo>
                    <a:pt x="29" y="243"/>
                  </a:lnTo>
                  <a:lnTo>
                    <a:pt x="32" y="243"/>
                  </a:lnTo>
                  <a:lnTo>
                    <a:pt x="32" y="203"/>
                  </a:lnTo>
                  <a:lnTo>
                    <a:pt x="36" y="203"/>
                  </a:lnTo>
                  <a:lnTo>
                    <a:pt x="36" y="249"/>
                  </a:lnTo>
                  <a:lnTo>
                    <a:pt x="39" y="249"/>
                  </a:lnTo>
                  <a:lnTo>
                    <a:pt x="39" y="200"/>
                  </a:lnTo>
                  <a:lnTo>
                    <a:pt x="42" y="200"/>
                  </a:lnTo>
                  <a:lnTo>
                    <a:pt x="42" y="197"/>
                  </a:lnTo>
                  <a:lnTo>
                    <a:pt x="47" y="197"/>
                  </a:lnTo>
                  <a:lnTo>
                    <a:pt x="47" y="150"/>
                  </a:lnTo>
                  <a:lnTo>
                    <a:pt x="50" y="150"/>
                  </a:lnTo>
                  <a:lnTo>
                    <a:pt x="50" y="186"/>
                  </a:lnTo>
                  <a:lnTo>
                    <a:pt x="54" y="186"/>
                  </a:lnTo>
                  <a:lnTo>
                    <a:pt x="54" y="125"/>
                  </a:lnTo>
                  <a:lnTo>
                    <a:pt x="57" y="125"/>
                  </a:lnTo>
                  <a:lnTo>
                    <a:pt x="57" y="162"/>
                  </a:lnTo>
                  <a:lnTo>
                    <a:pt x="60" y="162"/>
                  </a:lnTo>
                  <a:lnTo>
                    <a:pt x="60" y="146"/>
                  </a:lnTo>
                  <a:lnTo>
                    <a:pt x="65" y="146"/>
                  </a:lnTo>
                  <a:lnTo>
                    <a:pt x="65" y="195"/>
                  </a:lnTo>
                  <a:lnTo>
                    <a:pt x="68" y="195"/>
                  </a:lnTo>
                  <a:lnTo>
                    <a:pt x="68" y="159"/>
                  </a:lnTo>
                  <a:lnTo>
                    <a:pt x="71" y="159"/>
                  </a:lnTo>
                  <a:lnTo>
                    <a:pt x="71" y="221"/>
                  </a:lnTo>
                  <a:lnTo>
                    <a:pt x="75" y="221"/>
                  </a:lnTo>
                  <a:lnTo>
                    <a:pt x="75" y="156"/>
                  </a:lnTo>
                  <a:lnTo>
                    <a:pt x="78" y="156"/>
                  </a:lnTo>
                  <a:lnTo>
                    <a:pt x="78" y="174"/>
                  </a:lnTo>
                  <a:lnTo>
                    <a:pt x="83" y="174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86" y="176"/>
                  </a:lnTo>
                  <a:lnTo>
                    <a:pt x="89" y="176"/>
                  </a:lnTo>
                  <a:lnTo>
                    <a:pt x="89" y="140"/>
                  </a:lnTo>
                  <a:lnTo>
                    <a:pt x="93" y="140"/>
                  </a:lnTo>
                  <a:lnTo>
                    <a:pt x="93" y="203"/>
                  </a:lnTo>
                  <a:lnTo>
                    <a:pt x="96" y="203"/>
                  </a:lnTo>
                  <a:lnTo>
                    <a:pt x="96" y="141"/>
                  </a:lnTo>
                  <a:lnTo>
                    <a:pt x="99" y="141"/>
                  </a:lnTo>
                  <a:lnTo>
                    <a:pt x="99" y="158"/>
                  </a:lnTo>
                  <a:lnTo>
                    <a:pt x="104" y="158"/>
                  </a:lnTo>
                  <a:lnTo>
                    <a:pt x="104" y="114"/>
                  </a:lnTo>
                  <a:lnTo>
                    <a:pt x="107" y="114"/>
                  </a:lnTo>
                  <a:lnTo>
                    <a:pt x="107" y="143"/>
                  </a:lnTo>
                  <a:lnTo>
                    <a:pt x="111" y="143"/>
                  </a:lnTo>
                  <a:lnTo>
                    <a:pt x="111" y="78"/>
                  </a:lnTo>
                  <a:lnTo>
                    <a:pt x="114" y="78"/>
                  </a:lnTo>
                  <a:lnTo>
                    <a:pt x="114" y="83"/>
                  </a:lnTo>
                  <a:lnTo>
                    <a:pt x="117" y="83"/>
                  </a:lnTo>
                  <a:lnTo>
                    <a:pt x="117" y="38"/>
                  </a:lnTo>
                  <a:lnTo>
                    <a:pt x="122" y="38"/>
                  </a:lnTo>
                  <a:lnTo>
                    <a:pt x="122" y="92"/>
                  </a:lnTo>
                  <a:lnTo>
                    <a:pt x="125" y="92"/>
                  </a:lnTo>
                  <a:lnTo>
                    <a:pt x="125" y="68"/>
                  </a:lnTo>
                  <a:lnTo>
                    <a:pt x="129" y="68"/>
                  </a:lnTo>
                  <a:lnTo>
                    <a:pt x="129" y="93"/>
                  </a:lnTo>
                  <a:lnTo>
                    <a:pt x="132" y="93"/>
                  </a:lnTo>
                  <a:lnTo>
                    <a:pt x="132" y="62"/>
                  </a:lnTo>
                  <a:lnTo>
                    <a:pt x="135" y="62"/>
                  </a:lnTo>
                  <a:lnTo>
                    <a:pt x="135" y="56"/>
                  </a:lnTo>
                  <a:lnTo>
                    <a:pt x="140" y="56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3" y="14"/>
                  </a:lnTo>
                  <a:lnTo>
                    <a:pt x="146" y="14"/>
                  </a:lnTo>
                  <a:lnTo>
                    <a:pt x="146" y="15"/>
                  </a:lnTo>
                  <a:lnTo>
                    <a:pt x="150" y="15"/>
                  </a:lnTo>
                  <a:lnTo>
                    <a:pt x="150" y="21"/>
                  </a:lnTo>
                  <a:lnTo>
                    <a:pt x="153" y="21"/>
                  </a:lnTo>
                  <a:lnTo>
                    <a:pt x="153" y="50"/>
                  </a:lnTo>
                  <a:lnTo>
                    <a:pt x="158" y="50"/>
                  </a:lnTo>
                  <a:lnTo>
                    <a:pt x="158" y="56"/>
                  </a:lnTo>
                  <a:lnTo>
                    <a:pt x="161" y="56"/>
                  </a:lnTo>
                  <a:lnTo>
                    <a:pt x="161" y="93"/>
                  </a:lnTo>
                  <a:lnTo>
                    <a:pt x="164" y="93"/>
                  </a:lnTo>
                  <a:lnTo>
                    <a:pt x="164" y="126"/>
                  </a:lnTo>
                  <a:lnTo>
                    <a:pt x="168" y="126"/>
                  </a:lnTo>
                  <a:lnTo>
                    <a:pt x="168" y="138"/>
                  </a:lnTo>
                  <a:lnTo>
                    <a:pt x="171" y="138"/>
                  </a:lnTo>
                  <a:lnTo>
                    <a:pt x="171" y="170"/>
                  </a:lnTo>
                  <a:lnTo>
                    <a:pt x="174" y="170"/>
                  </a:lnTo>
                  <a:lnTo>
                    <a:pt x="174" y="186"/>
                  </a:lnTo>
                  <a:lnTo>
                    <a:pt x="179" y="186"/>
                  </a:lnTo>
                  <a:lnTo>
                    <a:pt x="179" y="201"/>
                  </a:lnTo>
                  <a:lnTo>
                    <a:pt x="182" y="201"/>
                  </a:lnTo>
                  <a:lnTo>
                    <a:pt x="182" y="216"/>
                  </a:lnTo>
                  <a:lnTo>
                    <a:pt x="186" y="216"/>
                  </a:lnTo>
                  <a:lnTo>
                    <a:pt x="186" y="242"/>
                  </a:lnTo>
                  <a:lnTo>
                    <a:pt x="189" y="242"/>
                  </a:lnTo>
                  <a:lnTo>
                    <a:pt x="189" y="257"/>
                  </a:lnTo>
                  <a:lnTo>
                    <a:pt x="192" y="257"/>
                  </a:lnTo>
                  <a:lnTo>
                    <a:pt x="192" y="297"/>
                  </a:lnTo>
                  <a:lnTo>
                    <a:pt x="197" y="297"/>
                  </a:lnTo>
                  <a:lnTo>
                    <a:pt x="197" y="321"/>
                  </a:lnTo>
                  <a:lnTo>
                    <a:pt x="200" y="321"/>
                  </a:lnTo>
                  <a:lnTo>
                    <a:pt x="200" y="327"/>
                  </a:lnTo>
                  <a:lnTo>
                    <a:pt x="203" y="327"/>
                  </a:lnTo>
                  <a:lnTo>
                    <a:pt x="203" y="384"/>
                  </a:lnTo>
                  <a:lnTo>
                    <a:pt x="207" y="384"/>
                  </a:lnTo>
                  <a:lnTo>
                    <a:pt x="207" y="381"/>
                  </a:lnTo>
                  <a:lnTo>
                    <a:pt x="210" y="381"/>
                  </a:lnTo>
                  <a:lnTo>
                    <a:pt x="210" y="389"/>
                  </a:lnTo>
                  <a:lnTo>
                    <a:pt x="215" y="389"/>
                  </a:lnTo>
                  <a:lnTo>
                    <a:pt x="215" y="380"/>
                  </a:lnTo>
                  <a:lnTo>
                    <a:pt x="218" y="380"/>
                  </a:lnTo>
                  <a:lnTo>
                    <a:pt x="218" y="405"/>
                  </a:lnTo>
                  <a:lnTo>
                    <a:pt x="221" y="405"/>
                  </a:lnTo>
                  <a:lnTo>
                    <a:pt x="221" y="402"/>
                  </a:lnTo>
                  <a:lnTo>
                    <a:pt x="225" y="402"/>
                  </a:lnTo>
                  <a:lnTo>
                    <a:pt x="225" y="428"/>
                  </a:lnTo>
                  <a:lnTo>
                    <a:pt x="228" y="428"/>
                  </a:lnTo>
                  <a:lnTo>
                    <a:pt x="228" y="420"/>
                  </a:lnTo>
                  <a:lnTo>
                    <a:pt x="231" y="420"/>
                  </a:lnTo>
                  <a:lnTo>
                    <a:pt x="231" y="447"/>
                  </a:lnTo>
                  <a:lnTo>
                    <a:pt x="236" y="447"/>
                  </a:lnTo>
                  <a:lnTo>
                    <a:pt x="236" y="467"/>
                  </a:lnTo>
                  <a:lnTo>
                    <a:pt x="239" y="467"/>
                  </a:lnTo>
                  <a:lnTo>
                    <a:pt x="239" y="483"/>
                  </a:lnTo>
                  <a:lnTo>
                    <a:pt x="243" y="483"/>
                  </a:lnTo>
                  <a:lnTo>
                    <a:pt x="243" y="461"/>
                  </a:lnTo>
                  <a:lnTo>
                    <a:pt x="246" y="461"/>
                  </a:lnTo>
                  <a:lnTo>
                    <a:pt x="246" y="488"/>
                  </a:lnTo>
                  <a:lnTo>
                    <a:pt x="249" y="488"/>
                  </a:lnTo>
                  <a:lnTo>
                    <a:pt x="249" y="480"/>
                  </a:lnTo>
                  <a:lnTo>
                    <a:pt x="254" y="480"/>
                  </a:lnTo>
                  <a:lnTo>
                    <a:pt x="254" y="500"/>
                  </a:lnTo>
                  <a:lnTo>
                    <a:pt x="257" y="500"/>
                  </a:lnTo>
                  <a:lnTo>
                    <a:pt x="257" y="468"/>
                  </a:lnTo>
                  <a:lnTo>
                    <a:pt x="260" y="468"/>
                  </a:lnTo>
                  <a:lnTo>
                    <a:pt x="260" y="488"/>
                  </a:lnTo>
                  <a:lnTo>
                    <a:pt x="264" y="488"/>
                  </a:lnTo>
                  <a:lnTo>
                    <a:pt x="264" y="470"/>
                  </a:lnTo>
                  <a:lnTo>
                    <a:pt x="267" y="470"/>
                  </a:lnTo>
                  <a:lnTo>
                    <a:pt x="267" y="485"/>
                  </a:lnTo>
                  <a:lnTo>
                    <a:pt x="272" y="485"/>
                  </a:lnTo>
                  <a:lnTo>
                    <a:pt x="272" y="465"/>
                  </a:lnTo>
                  <a:lnTo>
                    <a:pt x="275" y="465"/>
                  </a:lnTo>
                  <a:lnTo>
                    <a:pt x="275" y="503"/>
                  </a:lnTo>
                  <a:lnTo>
                    <a:pt x="278" y="503"/>
                  </a:lnTo>
                  <a:lnTo>
                    <a:pt x="278" y="470"/>
                  </a:lnTo>
                  <a:lnTo>
                    <a:pt x="282" y="470"/>
                  </a:lnTo>
                  <a:lnTo>
                    <a:pt x="282" y="492"/>
                  </a:lnTo>
                  <a:lnTo>
                    <a:pt x="285" y="492"/>
                  </a:lnTo>
                  <a:lnTo>
                    <a:pt x="285" y="471"/>
                  </a:lnTo>
                  <a:lnTo>
                    <a:pt x="290" y="471"/>
                  </a:lnTo>
                  <a:lnTo>
                    <a:pt x="290" y="509"/>
                  </a:lnTo>
                  <a:lnTo>
                    <a:pt x="293" y="509"/>
                  </a:lnTo>
                  <a:lnTo>
                    <a:pt x="293" y="465"/>
                  </a:lnTo>
                  <a:lnTo>
                    <a:pt x="296" y="465"/>
                  </a:lnTo>
                  <a:lnTo>
                    <a:pt x="296" y="510"/>
                  </a:lnTo>
                  <a:lnTo>
                    <a:pt x="300" y="510"/>
                  </a:lnTo>
                  <a:lnTo>
                    <a:pt x="300" y="461"/>
                  </a:lnTo>
                  <a:lnTo>
                    <a:pt x="303" y="461"/>
                  </a:lnTo>
                  <a:lnTo>
                    <a:pt x="303" y="495"/>
                  </a:lnTo>
                  <a:lnTo>
                    <a:pt x="306" y="495"/>
                  </a:lnTo>
                  <a:lnTo>
                    <a:pt x="306" y="471"/>
                  </a:lnTo>
                  <a:lnTo>
                    <a:pt x="311" y="471"/>
                  </a:lnTo>
                  <a:lnTo>
                    <a:pt x="311" y="488"/>
                  </a:lnTo>
                  <a:lnTo>
                    <a:pt x="314" y="488"/>
                  </a:lnTo>
                  <a:lnTo>
                    <a:pt x="314" y="459"/>
                  </a:lnTo>
                  <a:lnTo>
                    <a:pt x="318" y="459"/>
                  </a:lnTo>
                  <a:lnTo>
                    <a:pt x="318" y="485"/>
                  </a:lnTo>
                  <a:lnTo>
                    <a:pt x="321" y="485"/>
                  </a:lnTo>
                  <a:lnTo>
                    <a:pt x="321" y="470"/>
                  </a:lnTo>
                  <a:lnTo>
                    <a:pt x="324" y="470"/>
                  </a:lnTo>
                  <a:lnTo>
                    <a:pt x="324" y="483"/>
                  </a:lnTo>
                  <a:lnTo>
                    <a:pt x="329" y="483"/>
                  </a:lnTo>
                  <a:lnTo>
                    <a:pt x="329" y="477"/>
                  </a:lnTo>
                  <a:lnTo>
                    <a:pt x="332" y="477"/>
                  </a:lnTo>
                  <a:lnTo>
                    <a:pt x="332" y="482"/>
                  </a:lnTo>
                  <a:lnTo>
                    <a:pt x="335" y="482"/>
                  </a:lnTo>
                  <a:lnTo>
                    <a:pt x="335" y="467"/>
                  </a:lnTo>
                  <a:lnTo>
                    <a:pt x="339" y="467"/>
                  </a:lnTo>
                  <a:lnTo>
                    <a:pt x="339" y="486"/>
                  </a:lnTo>
                  <a:lnTo>
                    <a:pt x="342" y="486"/>
                  </a:lnTo>
                  <a:lnTo>
                    <a:pt x="342" y="470"/>
                  </a:lnTo>
                  <a:lnTo>
                    <a:pt x="353" y="470"/>
                  </a:lnTo>
                  <a:lnTo>
                    <a:pt x="353" y="498"/>
                  </a:lnTo>
                  <a:lnTo>
                    <a:pt x="357" y="498"/>
                  </a:lnTo>
                  <a:lnTo>
                    <a:pt x="357" y="468"/>
                  </a:lnTo>
                  <a:lnTo>
                    <a:pt x="360" y="46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55" name="Freeform 852"/>
            <p:cNvSpPr>
              <a:spLocks/>
            </p:cNvSpPr>
            <p:nvPr/>
          </p:nvSpPr>
          <p:spPr bwMode="auto">
            <a:xfrm>
              <a:off x="4054" y="1221"/>
              <a:ext cx="489" cy="165"/>
            </a:xfrm>
            <a:custGeom>
              <a:avLst/>
              <a:gdLst>
                <a:gd name="T0" fmla="*/ 65 w 360"/>
                <a:gd name="T1" fmla="*/ 76 h 145"/>
                <a:gd name="T2" fmla="*/ 231 w 360"/>
                <a:gd name="T3" fmla="*/ 98 h 145"/>
                <a:gd name="T4" fmla="*/ 384 w 360"/>
                <a:gd name="T5" fmla="*/ 86 h 145"/>
                <a:gd name="T6" fmla="*/ 554 w 360"/>
                <a:gd name="T7" fmla="*/ 53 h 145"/>
                <a:gd name="T8" fmla="*/ 777 w 360"/>
                <a:gd name="T9" fmla="*/ 77 h 145"/>
                <a:gd name="T10" fmla="*/ 932 w 360"/>
                <a:gd name="T11" fmla="*/ 122 h 145"/>
                <a:gd name="T12" fmla="*/ 1142 w 360"/>
                <a:gd name="T13" fmla="*/ 145 h 145"/>
                <a:gd name="T14" fmla="*/ 1266 w 360"/>
                <a:gd name="T15" fmla="*/ 122 h 145"/>
                <a:gd name="T16" fmla="*/ 1453 w 360"/>
                <a:gd name="T17" fmla="*/ 158 h 145"/>
                <a:gd name="T18" fmla="*/ 1615 w 360"/>
                <a:gd name="T19" fmla="*/ 130 h 145"/>
                <a:gd name="T20" fmla="*/ 1777 w 360"/>
                <a:gd name="T21" fmla="*/ 157 h 145"/>
                <a:gd name="T22" fmla="*/ 1922 w 360"/>
                <a:gd name="T23" fmla="*/ 157 h 145"/>
                <a:gd name="T24" fmla="*/ 2050 w 360"/>
                <a:gd name="T25" fmla="*/ 165 h 145"/>
                <a:gd name="T26" fmla="*/ 2230 w 360"/>
                <a:gd name="T27" fmla="*/ 217 h 145"/>
                <a:gd name="T28" fmla="*/ 2373 w 360"/>
                <a:gd name="T29" fmla="*/ 233 h 145"/>
                <a:gd name="T30" fmla="*/ 2547 w 360"/>
                <a:gd name="T31" fmla="*/ 244 h 145"/>
                <a:gd name="T32" fmla="*/ 2681 w 360"/>
                <a:gd name="T33" fmla="*/ 255 h 145"/>
                <a:gd name="T34" fmla="*/ 2813 w 360"/>
                <a:gd name="T35" fmla="*/ 319 h 145"/>
                <a:gd name="T36" fmla="*/ 2982 w 360"/>
                <a:gd name="T37" fmla="*/ 255 h 145"/>
                <a:gd name="T38" fmla="*/ 3147 w 360"/>
                <a:gd name="T39" fmla="*/ 271 h 145"/>
                <a:gd name="T40" fmla="*/ 3279 w 360"/>
                <a:gd name="T41" fmla="*/ 255 h 145"/>
                <a:gd name="T42" fmla="*/ 3435 w 360"/>
                <a:gd name="T43" fmla="*/ 288 h 145"/>
                <a:gd name="T44" fmla="*/ 3590 w 360"/>
                <a:gd name="T45" fmla="*/ 284 h 145"/>
                <a:gd name="T46" fmla="*/ 3764 w 360"/>
                <a:gd name="T47" fmla="*/ 222 h 145"/>
                <a:gd name="T48" fmla="*/ 3888 w 360"/>
                <a:gd name="T49" fmla="*/ 271 h 145"/>
                <a:gd name="T50" fmla="*/ 4048 w 360"/>
                <a:gd name="T51" fmla="*/ 238 h 145"/>
                <a:gd name="T52" fmla="*/ 4211 w 360"/>
                <a:gd name="T53" fmla="*/ 284 h 145"/>
                <a:gd name="T54" fmla="*/ 4360 w 360"/>
                <a:gd name="T55" fmla="*/ 271 h 145"/>
                <a:gd name="T56" fmla="*/ 4485 w 360"/>
                <a:gd name="T57" fmla="*/ 255 h 145"/>
                <a:gd name="T58" fmla="*/ 4660 w 360"/>
                <a:gd name="T59" fmla="*/ 328 h 145"/>
                <a:gd name="T60" fmla="*/ 4818 w 360"/>
                <a:gd name="T61" fmla="*/ 238 h 145"/>
                <a:gd name="T62" fmla="*/ 4978 w 360"/>
                <a:gd name="T63" fmla="*/ 308 h 145"/>
                <a:gd name="T64" fmla="*/ 5113 w 360"/>
                <a:gd name="T65" fmla="*/ 271 h 145"/>
                <a:gd name="T66" fmla="*/ 5264 w 360"/>
                <a:gd name="T67" fmla="*/ 363 h 145"/>
                <a:gd name="T68" fmla="*/ 5433 w 360"/>
                <a:gd name="T69" fmla="*/ 440 h 145"/>
                <a:gd name="T70" fmla="*/ 5588 w 360"/>
                <a:gd name="T71" fmla="*/ 195 h 145"/>
                <a:gd name="T72" fmla="*/ 5716 w 360"/>
                <a:gd name="T73" fmla="*/ 222 h 145"/>
                <a:gd name="T74" fmla="*/ 5887 w 360"/>
                <a:gd name="T75" fmla="*/ 165 h 145"/>
                <a:gd name="T76" fmla="*/ 6024 w 360"/>
                <a:gd name="T77" fmla="*/ 209 h 145"/>
                <a:gd name="T78" fmla="*/ 6205 w 360"/>
                <a:gd name="T79" fmla="*/ 222 h 145"/>
                <a:gd name="T80" fmla="*/ 6330 w 360"/>
                <a:gd name="T81" fmla="*/ 222 h 145"/>
                <a:gd name="T82" fmla="*/ 6497 w 360"/>
                <a:gd name="T83" fmla="*/ 233 h 145"/>
                <a:gd name="T84" fmla="*/ 6642 w 360"/>
                <a:gd name="T85" fmla="*/ 222 h 145"/>
                <a:gd name="T86" fmla="*/ 6803 w 360"/>
                <a:gd name="T87" fmla="*/ 341 h 145"/>
                <a:gd name="T88" fmla="*/ 6926 w 360"/>
                <a:gd name="T89" fmla="*/ 179 h 145"/>
                <a:gd name="T90" fmla="*/ 7100 w 360"/>
                <a:gd name="T91" fmla="*/ 222 h 145"/>
                <a:gd name="T92" fmla="*/ 7240 w 360"/>
                <a:gd name="T93" fmla="*/ 284 h 145"/>
                <a:gd name="T94" fmla="*/ 7411 w 360"/>
                <a:gd name="T95" fmla="*/ 238 h 145"/>
                <a:gd name="T96" fmla="*/ 7541 w 360"/>
                <a:gd name="T97" fmla="*/ 180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0"/>
                <a:gd name="T148" fmla="*/ 0 h 145"/>
                <a:gd name="T149" fmla="*/ 360 w 36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0" h="145">
                  <a:moveTo>
                    <a:pt x="0" y="25"/>
                  </a:moveTo>
                  <a:lnTo>
                    <a:pt x="0" y="51"/>
                  </a:lnTo>
                  <a:lnTo>
                    <a:pt x="3" y="51"/>
                  </a:lnTo>
                  <a:lnTo>
                    <a:pt x="3" y="21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18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32" y="15"/>
                  </a:lnTo>
                  <a:lnTo>
                    <a:pt x="32" y="40"/>
                  </a:lnTo>
                  <a:lnTo>
                    <a:pt x="36" y="40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39" y="39"/>
                  </a:lnTo>
                  <a:lnTo>
                    <a:pt x="44" y="39"/>
                  </a:lnTo>
                  <a:lnTo>
                    <a:pt x="44" y="33"/>
                  </a:lnTo>
                  <a:lnTo>
                    <a:pt x="50" y="33"/>
                  </a:lnTo>
                  <a:lnTo>
                    <a:pt x="50" y="27"/>
                  </a:lnTo>
                  <a:lnTo>
                    <a:pt x="54" y="27"/>
                  </a:lnTo>
                  <a:lnTo>
                    <a:pt x="54" y="40"/>
                  </a:lnTo>
                  <a:lnTo>
                    <a:pt x="57" y="40"/>
                  </a:lnTo>
                  <a:lnTo>
                    <a:pt x="57" y="21"/>
                  </a:lnTo>
                  <a:lnTo>
                    <a:pt x="60" y="21"/>
                  </a:lnTo>
                  <a:lnTo>
                    <a:pt x="60" y="33"/>
                  </a:lnTo>
                  <a:lnTo>
                    <a:pt x="65" y="33"/>
                  </a:lnTo>
                  <a:lnTo>
                    <a:pt x="65" y="22"/>
                  </a:lnTo>
                  <a:lnTo>
                    <a:pt x="68" y="22"/>
                  </a:lnTo>
                  <a:lnTo>
                    <a:pt x="68" y="43"/>
                  </a:lnTo>
                  <a:lnTo>
                    <a:pt x="72" y="43"/>
                  </a:lnTo>
                  <a:lnTo>
                    <a:pt x="72" y="4"/>
                  </a:lnTo>
                  <a:lnTo>
                    <a:pt x="75" y="4"/>
                  </a:lnTo>
                  <a:lnTo>
                    <a:pt x="75" y="36"/>
                  </a:lnTo>
                  <a:lnTo>
                    <a:pt x="78" y="36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3" y="42"/>
                  </a:lnTo>
                  <a:lnTo>
                    <a:pt x="86" y="42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0" y="42"/>
                  </a:lnTo>
                  <a:lnTo>
                    <a:pt x="93" y="42"/>
                  </a:lnTo>
                  <a:lnTo>
                    <a:pt x="93" y="33"/>
                  </a:lnTo>
                  <a:lnTo>
                    <a:pt x="96" y="33"/>
                  </a:lnTo>
                  <a:lnTo>
                    <a:pt x="96" y="46"/>
                  </a:lnTo>
                  <a:lnTo>
                    <a:pt x="101" y="46"/>
                  </a:lnTo>
                  <a:lnTo>
                    <a:pt x="101" y="13"/>
                  </a:lnTo>
                  <a:lnTo>
                    <a:pt x="104" y="13"/>
                  </a:lnTo>
                  <a:lnTo>
                    <a:pt x="104" y="60"/>
                  </a:lnTo>
                  <a:lnTo>
                    <a:pt x="107" y="60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1" y="64"/>
                  </a:lnTo>
                  <a:lnTo>
                    <a:pt x="114" y="64"/>
                  </a:lnTo>
                  <a:lnTo>
                    <a:pt x="114" y="18"/>
                  </a:lnTo>
                  <a:lnTo>
                    <a:pt x="119" y="18"/>
                  </a:lnTo>
                  <a:lnTo>
                    <a:pt x="119" y="67"/>
                  </a:lnTo>
                  <a:lnTo>
                    <a:pt x="122" y="67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25" y="70"/>
                  </a:lnTo>
                  <a:lnTo>
                    <a:pt x="129" y="70"/>
                  </a:lnTo>
                  <a:lnTo>
                    <a:pt x="129" y="39"/>
                  </a:lnTo>
                  <a:lnTo>
                    <a:pt x="132" y="39"/>
                  </a:lnTo>
                  <a:lnTo>
                    <a:pt x="132" y="87"/>
                  </a:lnTo>
                  <a:lnTo>
                    <a:pt x="135" y="87"/>
                  </a:lnTo>
                  <a:lnTo>
                    <a:pt x="135" y="60"/>
                  </a:lnTo>
                  <a:lnTo>
                    <a:pt x="140" y="6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3" y="51"/>
                  </a:lnTo>
                  <a:lnTo>
                    <a:pt x="147" y="51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0" y="52"/>
                  </a:lnTo>
                  <a:lnTo>
                    <a:pt x="153" y="52"/>
                  </a:lnTo>
                  <a:lnTo>
                    <a:pt x="153" y="70"/>
                  </a:lnTo>
                  <a:lnTo>
                    <a:pt x="158" y="70"/>
                  </a:lnTo>
                  <a:lnTo>
                    <a:pt x="158" y="45"/>
                  </a:lnTo>
                  <a:lnTo>
                    <a:pt x="161" y="45"/>
                  </a:lnTo>
                  <a:lnTo>
                    <a:pt x="161" y="79"/>
                  </a:lnTo>
                  <a:lnTo>
                    <a:pt x="164" y="79"/>
                  </a:lnTo>
                  <a:lnTo>
                    <a:pt x="164" y="61"/>
                  </a:lnTo>
                  <a:lnTo>
                    <a:pt x="168" y="61"/>
                  </a:lnTo>
                  <a:lnTo>
                    <a:pt x="168" y="78"/>
                  </a:lnTo>
                  <a:lnTo>
                    <a:pt x="171" y="78"/>
                  </a:lnTo>
                  <a:lnTo>
                    <a:pt x="171" y="70"/>
                  </a:lnTo>
                  <a:lnTo>
                    <a:pt x="176" y="70"/>
                  </a:lnTo>
                  <a:lnTo>
                    <a:pt x="176" y="61"/>
                  </a:lnTo>
                  <a:lnTo>
                    <a:pt x="179" y="61"/>
                  </a:lnTo>
                  <a:lnTo>
                    <a:pt x="179" y="69"/>
                  </a:lnTo>
                  <a:lnTo>
                    <a:pt x="182" y="69"/>
                  </a:lnTo>
                  <a:lnTo>
                    <a:pt x="182" y="75"/>
                  </a:lnTo>
                  <a:lnTo>
                    <a:pt x="186" y="75"/>
                  </a:lnTo>
                  <a:lnTo>
                    <a:pt x="186" y="82"/>
                  </a:lnTo>
                  <a:lnTo>
                    <a:pt x="189" y="82"/>
                  </a:lnTo>
                  <a:lnTo>
                    <a:pt x="189" y="66"/>
                  </a:lnTo>
                  <a:lnTo>
                    <a:pt x="192" y="66"/>
                  </a:lnTo>
                  <a:lnTo>
                    <a:pt x="192" y="76"/>
                  </a:lnTo>
                  <a:lnTo>
                    <a:pt x="197" y="76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200" y="94"/>
                  </a:lnTo>
                  <a:lnTo>
                    <a:pt x="204" y="94"/>
                  </a:lnTo>
                  <a:lnTo>
                    <a:pt x="204" y="75"/>
                  </a:lnTo>
                  <a:lnTo>
                    <a:pt x="207" y="75"/>
                  </a:lnTo>
                  <a:lnTo>
                    <a:pt x="207" y="76"/>
                  </a:lnTo>
                  <a:lnTo>
                    <a:pt x="210" y="76"/>
                  </a:lnTo>
                  <a:lnTo>
                    <a:pt x="210" y="70"/>
                  </a:lnTo>
                  <a:lnTo>
                    <a:pt x="215" y="70"/>
                  </a:lnTo>
                  <a:lnTo>
                    <a:pt x="215" y="88"/>
                  </a:lnTo>
                  <a:lnTo>
                    <a:pt x="218" y="88"/>
                  </a:lnTo>
                  <a:lnTo>
                    <a:pt x="218" y="90"/>
                  </a:lnTo>
                  <a:lnTo>
                    <a:pt x="221" y="90"/>
                  </a:lnTo>
                  <a:lnTo>
                    <a:pt x="221" y="94"/>
                  </a:lnTo>
                  <a:lnTo>
                    <a:pt x="225" y="94"/>
                  </a:lnTo>
                  <a:lnTo>
                    <a:pt x="225" y="66"/>
                  </a:lnTo>
                  <a:lnTo>
                    <a:pt x="228" y="66"/>
                  </a:lnTo>
                  <a:lnTo>
                    <a:pt x="228" y="97"/>
                  </a:lnTo>
                  <a:lnTo>
                    <a:pt x="233" y="97"/>
                  </a:lnTo>
                  <a:lnTo>
                    <a:pt x="233" y="85"/>
                  </a:lnTo>
                  <a:lnTo>
                    <a:pt x="236" y="85"/>
                  </a:lnTo>
                  <a:lnTo>
                    <a:pt x="236" y="48"/>
                  </a:lnTo>
                  <a:lnTo>
                    <a:pt x="239" y="48"/>
                  </a:lnTo>
                  <a:lnTo>
                    <a:pt x="239" y="75"/>
                  </a:lnTo>
                  <a:lnTo>
                    <a:pt x="243" y="75"/>
                  </a:lnTo>
                  <a:lnTo>
                    <a:pt x="243" y="145"/>
                  </a:lnTo>
                  <a:lnTo>
                    <a:pt x="246" y="145"/>
                  </a:lnTo>
                  <a:lnTo>
                    <a:pt x="246" y="99"/>
                  </a:lnTo>
                  <a:lnTo>
                    <a:pt x="251" y="99"/>
                  </a:lnTo>
                  <a:lnTo>
                    <a:pt x="251" y="91"/>
                  </a:lnTo>
                  <a:lnTo>
                    <a:pt x="254" y="91"/>
                  </a:lnTo>
                  <a:lnTo>
                    <a:pt x="254" y="120"/>
                  </a:lnTo>
                  <a:lnTo>
                    <a:pt x="257" y="120"/>
                  </a:lnTo>
                  <a:lnTo>
                    <a:pt x="257" y="52"/>
                  </a:lnTo>
                  <a:lnTo>
                    <a:pt x="261" y="52"/>
                  </a:lnTo>
                  <a:lnTo>
                    <a:pt x="261" y="54"/>
                  </a:lnTo>
                  <a:lnTo>
                    <a:pt x="264" y="54"/>
                  </a:lnTo>
                  <a:lnTo>
                    <a:pt x="264" y="90"/>
                  </a:lnTo>
                  <a:lnTo>
                    <a:pt x="267" y="90"/>
                  </a:lnTo>
                  <a:lnTo>
                    <a:pt x="267" y="61"/>
                  </a:lnTo>
                  <a:lnTo>
                    <a:pt x="272" y="61"/>
                  </a:lnTo>
                  <a:lnTo>
                    <a:pt x="272" y="108"/>
                  </a:lnTo>
                  <a:lnTo>
                    <a:pt x="275" y="108"/>
                  </a:lnTo>
                  <a:lnTo>
                    <a:pt x="275" y="46"/>
                  </a:lnTo>
                  <a:lnTo>
                    <a:pt x="279" y="46"/>
                  </a:lnTo>
                  <a:lnTo>
                    <a:pt x="279" y="99"/>
                  </a:lnTo>
                  <a:lnTo>
                    <a:pt x="282" y="99"/>
                  </a:lnTo>
                  <a:lnTo>
                    <a:pt x="282" y="58"/>
                  </a:lnTo>
                  <a:lnTo>
                    <a:pt x="285" y="58"/>
                  </a:lnTo>
                  <a:lnTo>
                    <a:pt x="285" y="102"/>
                  </a:lnTo>
                  <a:lnTo>
                    <a:pt x="290" y="102"/>
                  </a:lnTo>
                  <a:lnTo>
                    <a:pt x="290" y="61"/>
                  </a:lnTo>
                  <a:lnTo>
                    <a:pt x="293" y="61"/>
                  </a:lnTo>
                  <a:lnTo>
                    <a:pt x="293" y="114"/>
                  </a:lnTo>
                  <a:lnTo>
                    <a:pt x="296" y="114"/>
                  </a:lnTo>
                  <a:lnTo>
                    <a:pt x="296" y="61"/>
                  </a:lnTo>
                  <a:lnTo>
                    <a:pt x="300" y="61"/>
                  </a:lnTo>
                  <a:lnTo>
                    <a:pt x="300" y="103"/>
                  </a:lnTo>
                  <a:lnTo>
                    <a:pt x="303" y="103"/>
                  </a:lnTo>
                  <a:lnTo>
                    <a:pt x="303" y="64"/>
                  </a:lnTo>
                  <a:lnTo>
                    <a:pt x="308" y="64"/>
                  </a:lnTo>
                  <a:lnTo>
                    <a:pt x="308" y="109"/>
                  </a:lnTo>
                  <a:lnTo>
                    <a:pt x="311" y="109"/>
                  </a:lnTo>
                  <a:lnTo>
                    <a:pt x="311" y="61"/>
                  </a:lnTo>
                  <a:lnTo>
                    <a:pt x="314" y="61"/>
                  </a:lnTo>
                  <a:lnTo>
                    <a:pt x="314" y="120"/>
                  </a:lnTo>
                  <a:lnTo>
                    <a:pt x="318" y="120"/>
                  </a:lnTo>
                  <a:lnTo>
                    <a:pt x="318" y="93"/>
                  </a:lnTo>
                  <a:lnTo>
                    <a:pt x="321" y="93"/>
                  </a:lnTo>
                  <a:lnTo>
                    <a:pt x="321" y="94"/>
                  </a:lnTo>
                  <a:lnTo>
                    <a:pt x="324" y="94"/>
                  </a:lnTo>
                  <a:lnTo>
                    <a:pt x="324" y="48"/>
                  </a:lnTo>
                  <a:lnTo>
                    <a:pt x="329" y="48"/>
                  </a:lnTo>
                  <a:lnTo>
                    <a:pt x="329" y="102"/>
                  </a:lnTo>
                  <a:lnTo>
                    <a:pt x="332" y="102"/>
                  </a:lnTo>
                  <a:lnTo>
                    <a:pt x="332" y="61"/>
                  </a:lnTo>
                  <a:lnTo>
                    <a:pt x="336" y="61"/>
                  </a:lnTo>
                  <a:lnTo>
                    <a:pt x="336" y="109"/>
                  </a:lnTo>
                  <a:lnTo>
                    <a:pt x="339" y="109"/>
                  </a:lnTo>
                  <a:lnTo>
                    <a:pt x="339" y="78"/>
                  </a:lnTo>
                  <a:lnTo>
                    <a:pt x="342" y="78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47" y="66"/>
                  </a:lnTo>
                  <a:lnTo>
                    <a:pt x="350" y="66"/>
                  </a:lnTo>
                  <a:lnTo>
                    <a:pt x="350" y="103"/>
                  </a:lnTo>
                  <a:lnTo>
                    <a:pt x="353" y="103"/>
                  </a:lnTo>
                  <a:lnTo>
                    <a:pt x="353" y="49"/>
                  </a:lnTo>
                  <a:lnTo>
                    <a:pt x="357" y="49"/>
                  </a:lnTo>
                  <a:lnTo>
                    <a:pt x="357" y="111"/>
                  </a:lnTo>
                  <a:lnTo>
                    <a:pt x="360" y="1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56" name="Freeform 853"/>
            <p:cNvSpPr>
              <a:spLocks/>
            </p:cNvSpPr>
            <p:nvPr/>
          </p:nvSpPr>
          <p:spPr bwMode="auto">
            <a:xfrm>
              <a:off x="4543" y="1267"/>
              <a:ext cx="375" cy="85"/>
            </a:xfrm>
            <a:custGeom>
              <a:avLst/>
              <a:gdLst>
                <a:gd name="T0" fmla="*/ 121 w 275"/>
                <a:gd name="T1" fmla="*/ 125 h 75"/>
                <a:gd name="T2" fmla="*/ 173 w 275"/>
                <a:gd name="T3" fmla="*/ 78 h 75"/>
                <a:gd name="T4" fmla="*/ 322 w 275"/>
                <a:gd name="T5" fmla="*/ 142 h 75"/>
                <a:gd name="T6" fmla="*/ 405 w 275"/>
                <a:gd name="T7" fmla="*/ 138 h 75"/>
                <a:gd name="T8" fmla="*/ 571 w 275"/>
                <a:gd name="T9" fmla="*/ 156 h 75"/>
                <a:gd name="T10" fmla="*/ 656 w 275"/>
                <a:gd name="T11" fmla="*/ 138 h 75"/>
                <a:gd name="T12" fmla="*/ 796 w 275"/>
                <a:gd name="T13" fmla="*/ 181 h 75"/>
                <a:gd name="T14" fmla="*/ 865 w 275"/>
                <a:gd name="T15" fmla="*/ 232 h 75"/>
                <a:gd name="T16" fmla="*/ 1039 w 275"/>
                <a:gd name="T17" fmla="*/ 194 h 75"/>
                <a:gd name="T18" fmla="*/ 1139 w 275"/>
                <a:gd name="T19" fmla="*/ 75 h 75"/>
                <a:gd name="T20" fmla="*/ 1274 w 275"/>
                <a:gd name="T21" fmla="*/ 113 h 75"/>
                <a:gd name="T22" fmla="*/ 1381 w 275"/>
                <a:gd name="T23" fmla="*/ 125 h 75"/>
                <a:gd name="T24" fmla="*/ 1519 w 275"/>
                <a:gd name="T25" fmla="*/ 206 h 75"/>
                <a:gd name="T26" fmla="*/ 1609 w 275"/>
                <a:gd name="T27" fmla="*/ 164 h 75"/>
                <a:gd name="T28" fmla="*/ 1780 w 275"/>
                <a:gd name="T29" fmla="*/ 185 h 75"/>
                <a:gd name="T30" fmla="*/ 1840 w 275"/>
                <a:gd name="T31" fmla="*/ 142 h 75"/>
                <a:gd name="T32" fmla="*/ 2006 w 275"/>
                <a:gd name="T33" fmla="*/ 145 h 75"/>
                <a:gd name="T34" fmla="*/ 2071 w 275"/>
                <a:gd name="T35" fmla="*/ 210 h 75"/>
                <a:gd name="T36" fmla="*/ 2245 w 275"/>
                <a:gd name="T37" fmla="*/ 125 h 75"/>
                <a:gd name="T38" fmla="*/ 2321 w 275"/>
                <a:gd name="T39" fmla="*/ 85 h 75"/>
                <a:gd name="T40" fmla="*/ 2461 w 275"/>
                <a:gd name="T41" fmla="*/ 201 h 75"/>
                <a:gd name="T42" fmla="*/ 2530 w 275"/>
                <a:gd name="T43" fmla="*/ 186 h 75"/>
                <a:gd name="T44" fmla="*/ 2700 w 275"/>
                <a:gd name="T45" fmla="*/ 42 h 75"/>
                <a:gd name="T46" fmla="*/ 2775 w 275"/>
                <a:gd name="T47" fmla="*/ 85 h 75"/>
                <a:gd name="T48" fmla="*/ 2921 w 275"/>
                <a:gd name="T49" fmla="*/ 238 h 75"/>
                <a:gd name="T50" fmla="*/ 3055 w 275"/>
                <a:gd name="T51" fmla="*/ 185 h 75"/>
                <a:gd name="T52" fmla="*/ 3181 w 275"/>
                <a:gd name="T53" fmla="*/ 96 h 75"/>
                <a:gd name="T54" fmla="*/ 3258 w 275"/>
                <a:gd name="T55" fmla="*/ 108 h 75"/>
                <a:gd name="T56" fmla="*/ 3410 w 275"/>
                <a:gd name="T57" fmla="*/ 145 h 75"/>
                <a:gd name="T58" fmla="*/ 3502 w 275"/>
                <a:gd name="T59" fmla="*/ 220 h 75"/>
                <a:gd name="T60" fmla="*/ 3672 w 275"/>
                <a:gd name="T61" fmla="*/ 48 h 75"/>
                <a:gd name="T62" fmla="*/ 3730 w 275"/>
                <a:gd name="T63" fmla="*/ 69 h 75"/>
                <a:gd name="T64" fmla="*/ 3907 w 275"/>
                <a:gd name="T65" fmla="*/ 239 h 75"/>
                <a:gd name="T66" fmla="*/ 3982 w 275"/>
                <a:gd name="T67" fmla="*/ 215 h 75"/>
                <a:gd name="T68" fmla="*/ 4137 w 275"/>
                <a:gd name="T69" fmla="*/ 0 h 75"/>
                <a:gd name="T70" fmla="*/ 4212 w 275"/>
                <a:gd name="T71" fmla="*/ 37 h 75"/>
                <a:gd name="T72" fmla="*/ 4384 w 275"/>
                <a:gd name="T73" fmla="*/ 186 h 75"/>
                <a:gd name="T74" fmla="*/ 4443 w 275"/>
                <a:gd name="T75" fmla="*/ 156 h 75"/>
                <a:gd name="T76" fmla="*/ 4602 w 275"/>
                <a:gd name="T77" fmla="*/ 0 h 75"/>
                <a:gd name="T78" fmla="*/ 4706 w 275"/>
                <a:gd name="T79" fmla="*/ 26 h 75"/>
                <a:gd name="T80" fmla="*/ 4841 w 275"/>
                <a:gd name="T81" fmla="*/ 194 h 75"/>
                <a:gd name="T82" fmla="*/ 4936 w 275"/>
                <a:gd name="T83" fmla="*/ 194 h 75"/>
                <a:gd name="T84" fmla="*/ 5069 w 275"/>
                <a:gd name="T85" fmla="*/ 110 h 75"/>
                <a:gd name="T86" fmla="*/ 5186 w 275"/>
                <a:gd name="T87" fmla="*/ 96 h 75"/>
                <a:gd name="T88" fmla="*/ 5393 w 275"/>
                <a:gd name="T89" fmla="*/ 113 h 75"/>
                <a:gd name="T90" fmla="*/ 5465 w 275"/>
                <a:gd name="T91" fmla="*/ 59 h 75"/>
                <a:gd name="T92" fmla="*/ 5641 w 275"/>
                <a:gd name="T93" fmla="*/ 110 h 75"/>
                <a:gd name="T94" fmla="*/ 5696 w 275"/>
                <a:gd name="T95" fmla="*/ 163 h 75"/>
                <a:gd name="T96" fmla="*/ 5876 w 275"/>
                <a:gd name="T97" fmla="*/ 88 h 75"/>
                <a:gd name="T98" fmla="*/ 5978 w 275"/>
                <a:gd name="T99" fmla="*/ 2 h 75"/>
                <a:gd name="T100" fmla="*/ 6106 w 275"/>
                <a:gd name="T101" fmla="*/ 29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5"/>
                <a:gd name="T154" fmla="*/ 0 h 75"/>
                <a:gd name="T155" fmla="*/ 275 w 2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5" h="75">
                  <a:moveTo>
                    <a:pt x="0" y="71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75"/>
                  </a:lnTo>
                  <a:lnTo>
                    <a:pt x="8" y="75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9" y="39"/>
                  </a:lnTo>
                  <a:lnTo>
                    <a:pt x="33" y="39"/>
                  </a:lnTo>
                  <a:lnTo>
                    <a:pt x="33" y="51"/>
                  </a:lnTo>
                  <a:lnTo>
                    <a:pt x="36" y="51"/>
                  </a:lnTo>
                  <a:lnTo>
                    <a:pt x="36" y="71"/>
                  </a:lnTo>
                  <a:lnTo>
                    <a:pt x="39" y="71"/>
                  </a:lnTo>
                  <a:lnTo>
                    <a:pt x="39" y="66"/>
                  </a:lnTo>
                  <a:lnTo>
                    <a:pt x="44" y="66"/>
                  </a:lnTo>
                  <a:lnTo>
                    <a:pt x="44" y="56"/>
                  </a:lnTo>
                  <a:lnTo>
                    <a:pt x="47" y="56"/>
                  </a:lnTo>
                  <a:lnTo>
                    <a:pt x="47" y="35"/>
                  </a:lnTo>
                  <a:lnTo>
                    <a:pt x="51" y="35"/>
                  </a:lnTo>
                  <a:lnTo>
                    <a:pt x="51" y="21"/>
                  </a:lnTo>
                  <a:lnTo>
                    <a:pt x="54" y="21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57" y="63"/>
                  </a:lnTo>
                  <a:lnTo>
                    <a:pt x="62" y="63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5" y="59"/>
                  </a:lnTo>
                  <a:lnTo>
                    <a:pt x="68" y="59"/>
                  </a:lnTo>
                  <a:lnTo>
                    <a:pt x="68" y="35"/>
                  </a:lnTo>
                  <a:lnTo>
                    <a:pt x="72" y="35"/>
                  </a:lnTo>
                  <a:lnTo>
                    <a:pt x="72" y="48"/>
                  </a:lnTo>
                  <a:lnTo>
                    <a:pt x="75" y="48"/>
                  </a:lnTo>
                  <a:lnTo>
                    <a:pt x="75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3" y="54"/>
                  </a:lnTo>
                  <a:lnTo>
                    <a:pt x="83" y="41"/>
                  </a:lnTo>
                  <a:lnTo>
                    <a:pt x="86" y="41"/>
                  </a:lnTo>
                  <a:lnTo>
                    <a:pt x="86" y="42"/>
                  </a:lnTo>
                  <a:lnTo>
                    <a:pt x="90" y="42"/>
                  </a:lnTo>
                  <a:lnTo>
                    <a:pt x="90" y="32"/>
                  </a:lnTo>
                  <a:lnTo>
                    <a:pt x="93" y="32"/>
                  </a:lnTo>
                  <a:lnTo>
                    <a:pt x="93" y="60"/>
                  </a:lnTo>
                  <a:lnTo>
                    <a:pt x="96" y="60"/>
                  </a:lnTo>
                  <a:lnTo>
                    <a:pt x="96" y="36"/>
                  </a:lnTo>
                  <a:lnTo>
                    <a:pt x="101" y="36"/>
                  </a:lnTo>
                  <a:lnTo>
                    <a:pt x="101" y="35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8" y="24"/>
                  </a:lnTo>
                  <a:lnTo>
                    <a:pt x="108" y="57"/>
                  </a:lnTo>
                  <a:lnTo>
                    <a:pt x="111" y="57"/>
                  </a:lnTo>
                  <a:lnTo>
                    <a:pt x="111" y="26"/>
                  </a:lnTo>
                  <a:lnTo>
                    <a:pt x="114" y="26"/>
                  </a:lnTo>
                  <a:lnTo>
                    <a:pt x="114" y="54"/>
                  </a:lnTo>
                  <a:lnTo>
                    <a:pt x="119" y="54"/>
                  </a:lnTo>
                  <a:lnTo>
                    <a:pt x="119" y="12"/>
                  </a:lnTo>
                  <a:lnTo>
                    <a:pt x="122" y="12"/>
                  </a:lnTo>
                  <a:lnTo>
                    <a:pt x="122" y="51"/>
                  </a:lnTo>
                  <a:lnTo>
                    <a:pt x="125" y="51"/>
                  </a:lnTo>
                  <a:lnTo>
                    <a:pt x="125" y="24"/>
                  </a:lnTo>
                  <a:lnTo>
                    <a:pt x="129" y="24"/>
                  </a:lnTo>
                  <a:lnTo>
                    <a:pt x="129" y="68"/>
                  </a:lnTo>
                  <a:lnTo>
                    <a:pt x="132" y="68"/>
                  </a:lnTo>
                  <a:lnTo>
                    <a:pt x="132" y="18"/>
                  </a:lnTo>
                  <a:lnTo>
                    <a:pt x="137" y="18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3" y="63"/>
                  </a:lnTo>
                  <a:lnTo>
                    <a:pt x="147" y="63"/>
                  </a:lnTo>
                  <a:lnTo>
                    <a:pt x="147" y="3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3" y="42"/>
                  </a:lnTo>
                  <a:lnTo>
                    <a:pt x="153" y="20"/>
                  </a:lnTo>
                  <a:lnTo>
                    <a:pt x="158" y="20"/>
                  </a:lnTo>
                  <a:lnTo>
                    <a:pt x="158" y="63"/>
                  </a:lnTo>
                  <a:lnTo>
                    <a:pt x="161" y="63"/>
                  </a:lnTo>
                  <a:lnTo>
                    <a:pt x="161" y="14"/>
                  </a:lnTo>
                  <a:lnTo>
                    <a:pt x="165" y="14"/>
                  </a:lnTo>
                  <a:lnTo>
                    <a:pt x="165" y="66"/>
                  </a:lnTo>
                  <a:lnTo>
                    <a:pt x="168" y="66"/>
                  </a:lnTo>
                  <a:lnTo>
                    <a:pt x="168" y="20"/>
                  </a:lnTo>
                  <a:lnTo>
                    <a:pt x="171" y="20"/>
                  </a:lnTo>
                  <a:lnTo>
                    <a:pt x="171" y="69"/>
                  </a:lnTo>
                  <a:lnTo>
                    <a:pt x="176" y="69"/>
                  </a:lnTo>
                  <a:lnTo>
                    <a:pt x="176" y="6"/>
                  </a:lnTo>
                  <a:lnTo>
                    <a:pt x="179" y="6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86" y="57"/>
                  </a:lnTo>
                  <a:lnTo>
                    <a:pt x="189" y="57"/>
                  </a:lnTo>
                  <a:lnTo>
                    <a:pt x="189" y="11"/>
                  </a:lnTo>
                  <a:lnTo>
                    <a:pt x="194" y="11"/>
                  </a:lnTo>
                  <a:lnTo>
                    <a:pt x="194" y="54"/>
                  </a:lnTo>
                  <a:lnTo>
                    <a:pt x="197" y="54"/>
                  </a:lnTo>
                  <a:lnTo>
                    <a:pt x="197" y="12"/>
                  </a:lnTo>
                  <a:lnTo>
                    <a:pt x="200" y="12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07" y="59"/>
                  </a:lnTo>
                  <a:lnTo>
                    <a:pt x="212" y="59"/>
                  </a:lnTo>
                  <a:lnTo>
                    <a:pt x="212" y="8"/>
                  </a:lnTo>
                  <a:lnTo>
                    <a:pt x="215" y="8"/>
                  </a:lnTo>
                  <a:lnTo>
                    <a:pt x="215" y="56"/>
                  </a:lnTo>
                  <a:lnTo>
                    <a:pt x="218" y="56"/>
                  </a:lnTo>
                  <a:lnTo>
                    <a:pt x="218" y="20"/>
                  </a:lnTo>
                  <a:lnTo>
                    <a:pt x="222" y="20"/>
                  </a:lnTo>
                  <a:lnTo>
                    <a:pt x="222" y="56"/>
                  </a:lnTo>
                  <a:lnTo>
                    <a:pt x="225" y="56"/>
                  </a:lnTo>
                  <a:lnTo>
                    <a:pt x="225" y="32"/>
                  </a:lnTo>
                  <a:lnTo>
                    <a:pt x="228" y="32"/>
                  </a:lnTo>
                  <a:lnTo>
                    <a:pt x="228" y="50"/>
                  </a:lnTo>
                  <a:lnTo>
                    <a:pt x="233" y="50"/>
                  </a:lnTo>
                  <a:lnTo>
                    <a:pt x="233" y="27"/>
                  </a:lnTo>
                  <a:lnTo>
                    <a:pt x="240" y="27"/>
                  </a:lnTo>
                  <a:lnTo>
                    <a:pt x="240" y="33"/>
                  </a:lnTo>
                  <a:lnTo>
                    <a:pt x="243" y="33"/>
                  </a:lnTo>
                  <a:lnTo>
                    <a:pt x="243" y="51"/>
                  </a:lnTo>
                  <a:lnTo>
                    <a:pt x="246" y="51"/>
                  </a:lnTo>
                  <a:lnTo>
                    <a:pt x="246" y="17"/>
                  </a:lnTo>
                  <a:lnTo>
                    <a:pt x="251" y="17"/>
                  </a:lnTo>
                  <a:lnTo>
                    <a:pt x="251" y="32"/>
                  </a:lnTo>
                  <a:lnTo>
                    <a:pt x="254" y="32"/>
                  </a:lnTo>
                  <a:lnTo>
                    <a:pt x="254" y="26"/>
                  </a:lnTo>
                  <a:lnTo>
                    <a:pt x="257" y="26"/>
                  </a:lnTo>
                  <a:lnTo>
                    <a:pt x="257" y="47"/>
                  </a:lnTo>
                  <a:lnTo>
                    <a:pt x="261" y="47"/>
                  </a:lnTo>
                  <a:lnTo>
                    <a:pt x="261" y="26"/>
                  </a:lnTo>
                  <a:lnTo>
                    <a:pt x="264" y="26"/>
                  </a:lnTo>
                  <a:lnTo>
                    <a:pt x="264" y="17"/>
                  </a:lnTo>
                  <a:lnTo>
                    <a:pt x="269" y="17"/>
                  </a:lnTo>
                  <a:lnTo>
                    <a:pt x="269" y="2"/>
                  </a:lnTo>
                  <a:lnTo>
                    <a:pt x="272" y="2"/>
                  </a:lnTo>
                  <a:lnTo>
                    <a:pt x="272" y="9"/>
                  </a:lnTo>
                  <a:lnTo>
                    <a:pt x="275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57" name="Line 854"/>
            <p:cNvSpPr>
              <a:spLocks noChangeShapeType="1"/>
            </p:cNvSpPr>
            <p:nvPr/>
          </p:nvSpPr>
          <p:spPr bwMode="auto">
            <a:xfrm>
              <a:off x="3556" y="1894"/>
              <a:ext cx="48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58" name="Line 855"/>
            <p:cNvSpPr>
              <a:spLocks noChangeShapeType="1"/>
            </p:cNvSpPr>
            <p:nvPr/>
          </p:nvSpPr>
          <p:spPr bwMode="auto">
            <a:xfrm>
              <a:off x="4045" y="1894"/>
              <a:ext cx="49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59" name="Rectangle 856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660" name="Line 857"/>
            <p:cNvSpPr>
              <a:spLocks noChangeShapeType="1"/>
            </p:cNvSpPr>
            <p:nvPr/>
          </p:nvSpPr>
          <p:spPr bwMode="auto">
            <a:xfrm flipV="1">
              <a:off x="3412" y="533"/>
              <a:ext cx="1" cy="13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1" name="Rectangle 858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662" name="Line 859"/>
            <p:cNvSpPr>
              <a:spLocks noChangeShapeType="1"/>
            </p:cNvSpPr>
            <p:nvPr/>
          </p:nvSpPr>
          <p:spPr bwMode="auto">
            <a:xfrm flipH="1">
              <a:off x="3412" y="1894"/>
              <a:ext cx="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3" name="Line 860"/>
            <p:cNvSpPr>
              <a:spLocks noChangeShapeType="1"/>
            </p:cNvSpPr>
            <p:nvPr/>
          </p:nvSpPr>
          <p:spPr bwMode="auto">
            <a:xfrm flipH="1">
              <a:off x="3412" y="1854"/>
              <a:ext cx="3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4" name="Line 861"/>
            <p:cNvSpPr>
              <a:spLocks noChangeShapeType="1"/>
            </p:cNvSpPr>
            <p:nvPr/>
          </p:nvSpPr>
          <p:spPr bwMode="auto">
            <a:xfrm flipH="1">
              <a:off x="3412" y="1815"/>
              <a:ext cx="3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5" name="Line 862"/>
            <p:cNvSpPr>
              <a:spLocks noChangeShapeType="1"/>
            </p:cNvSpPr>
            <p:nvPr/>
          </p:nvSpPr>
          <p:spPr bwMode="auto">
            <a:xfrm flipH="1">
              <a:off x="3412" y="177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6" name="Line 863"/>
            <p:cNvSpPr>
              <a:spLocks noChangeShapeType="1"/>
            </p:cNvSpPr>
            <p:nvPr/>
          </p:nvSpPr>
          <p:spPr bwMode="auto">
            <a:xfrm flipH="1">
              <a:off x="3412" y="173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7" name="Line 864"/>
            <p:cNvSpPr>
              <a:spLocks noChangeShapeType="1"/>
            </p:cNvSpPr>
            <p:nvPr/>
          </p:nvSpPr>
          <p:spPr bwMode="auto">
            <a:xfrm flipH="1">
              <a:off x="3412" y="1698"/>
              <a:ext cx="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8" name="Line 865"/>
            <p:cNvSpPr>
              <a:spLocks noChangeShapeType="1"/>
            </p:cNvSpPr>
            <p:nvPr/>
          </p:nvSpPr>
          <p:spPr bwMode="auto">
            <a:xfrm flipH="1">
              <a:off x="3412" y="166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9" name="Line 866"/>
            <p:cNvSpPr>
              <a:spLocks noChangeShapeType="1"/>
            </p:cNvSpPr>
            <p:nvPr/>
          </p:nvSpPr>
          <p:spPr bwMode="auto">
            <a:xfrm flipH="1">
              <a:off x="3412" y="162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0" name="Line 867"/>
            <p:cNvSpPr>
              <a:spLocks noChangeShapeType="1"/>
            </p:cNvSpPr>
            <p:nvPr/>
          </p:nvSpPr>
          <p:spPr bwMode="auto">
            <a:xfrm flipH="1">
              <a:off x="3412" y="158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1" name="Line 868"/>
            <p:cNvSpPr>
              <a:spLocks noChangeShapeType="1"/>
            </p:cNvSpPr>
            <p:nvPr/>
          </p:nvSpPr>
          <p:spPr bwMode="auto">
            <a:xfrm flipH="1">
              <a:off x="3412" y="154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2" name="Line 869"/>
            <p:cNvSpPr>
              <a:spLocks noChangeShapeType="1"/>
            </p:cNvSpPr>
            <p:nvPr/>
          </p:nvSpPr>
          <p:spPr bwMode="auto">
            <a:xfrm flipH="1">
              <a:off x="3412" y="1506"/>
              <a:ext cx="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3" name="Line 870"/>
            <p:cNvSpPr>
              <a:spLocks noChangeShapeType="1"/>
            </p:cNvSpPr>
            <p:nvPr/>
          </p:nvSpPr>
          <p:spPr bwMode="auto">
            <a:xfrm flipH="1">
              <a:off x="3412" y="1465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4" name="Line 871"/>
            <p:cNvSpPr>
              <a:spLocks noChangeShapeType="1"/>
            </p:cNvSpPr>
            <p:nvPr/>
          </p:nvSpPr>
          <p:spPr bwMode="auto">
            <a:xfrm flipH="1">
              <a:off x="3412" y="142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5" name="Line 872"/>
            <p:cNvSpPr>
              <a:spLocks noChangeShapeType="1"/>
            </p:cNvSpPr>
            <p:nvPr/>
          </p:nvSpPr>
          <p:spPr bwMode="auto">
            <a:xfrm flipH="1">
              <a:off x="3412" y="138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6" name="Line 873"/>
            <p:cNvSpPr>
              <a:spLocks noChangeShapeType="1"/>
            </p:cNvSpPr>
            <p:nvPr/>
          </p:nvSpPr>
          <p:spPr bwMode="auto">
            <a:xfrm flipH="1">
              <a:off x="3412" y="134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7" name="Line 874"/>
            <p:cNvSpPr>
              <a:spLocks noChangeShapeType="1"/>
            </p:cNvSpPr>
            <p:nvPr/>
          </p:nvSpPr>
          <p:spPr bwMode="auto">
            <a:xfrm flipH="1">
              <a:off x="3412" y="1309"/>
              <a:ext cx="69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8" name="Line 875"/>
            <p:cNvSpPr>
              <a:spLocks noChangeShapeType="1"/>
            </p:cNvSpPr>
            <p:nvPr/>
          </p:nvSpPr>
          <p:spPr bwMode="auto">
            <a:xfrm flipH="1">
              <a:off x="3412" y="127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79" name="Line 876"/>
            <p:cNvSpPr>
              <a:spLocks noChangeShapeType="1"/>
            </p:cNvSpPr>
            <p:nvPr/>
          </p:nvSpPr>
          <p:spPr bwMode="auto">
            <a:xfrm flipH="1">
              <a:off x="3412" y="123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0" name="Line 877"/>
            <p:cNvSpPr>
              <a:spLocks noChangeShapeType="1"/>
            </p:cNvSpPr>
            <p:nvPr/>
          </p:nvSpPr>
          <p:spPr bwMode="auto">
            <a:xfrm flipH="1">
              <a:off x="3412" y="119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1" name="Line 878"/>
            <p:cNvSpPr>
              <a:spLocks noChangeShapeType="1"/>
            </p:cNvSpPr>
            <p:nvPr/>
          </p:nvSpPr>
          <p:spPr bwMode="auto">
            <a:xfrm flipH="1">
              <a:off x="3412" y="115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2" name="Line 879"/>
            <p:cNvSpPr>
              <a:spLocks noChangeShapeType="1"/>
            </p:cNvSpPr>
            <p:nvPr/>
          </p:nvSpPr>
          <p:spPr bwMode="auto">
            <a:xfrm flipH="1">
              <a:off x="3412" y="1115"/>
              <a:ext cx="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3" name="Line 880"/>
            <p:cNvSpPr>
              <a:spLocks noChangeShapeType="1"/>
            </p:cNvSpPr>
            <p:nvPr/>
          </p:nvSpPr>
          <p:spPr bwMode="auto">
            <a:xfrm flipH="1">
              <a:off x="3412" y="107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4" name="Line 881"/>
            <p:cNvSpPr>
              <a:spLocks noChangeShapeType="1"/>
            </p:cNvSpPr>
            <p:nvPr/>
          </p:nvSpPr>
          <p:spPr bwMode="auto">
            <a:xfrm flipH="1">
              <a:off x="3412" y="104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5" name="Line 882"/>
            <p:cNvSpPr>
              <a:spLocks noChangeShapeType="1"/>
            </p:cNvSpPr>
            <p:nvPr/>
          </p:nvSpPr>
          <p:spPr bwMode="auto">
            <a:xfrm flipH="1">
              <a:off x="3412" y="99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6" name="Line 883"/>
            <p:cNvSpPr>
              <a:spLocks noChangeShapeType="1"/>
            </p:cNvSpPr>
            <p:nvPr/>
          </p:nvSpPr>
          <p:spPr bwMode="auto">
            <a:xfrm flipH="1">
              <a:off x="3412" y="96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7" name="Line 884"/>
            <p:cNvSpPr>
              <a:spLocks noChangeShapeType="1"/>
            </p:cNvSpPr>
            <p:nvPr/>
          </p:nvSpPr>
          <p:spPr bwMode="auto">
            <a:xfrm flipH="1">
              <a:off x="3412" y="922"/>
              <a:ext cx="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8" name="Line 885"/>
            <p:cNvSpPr>
              <a:spLocks noChangeShapeType="1"/>
            </p:cNvSpPr>
            <p:nvPr/>
          </p:nvSpPr>
          <p:spPr bwMode="auto">
            <a:xfrm flipH="1">
              <a:off x="3412" y="88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89" name="Line 886"/>
            <p:cNvSpPr>
              <a:spLocks noChangeShapeType="1"/>
            </p:cNvSpPr>
            <p:nvPr/>
          </p:nvSpPr>
          <p:spPr bwMode="auto">
            <a:xfrm flipH="1">
              <a:off x="3412" y="844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0" name="Line 887"/>
            <p:cNvSpPr>
              <a:spLocks noChangeShapeType="1"/>
            </p:cNvSpPr>
            <p:nvPr/>
          </p:nvSpPr>
          <p:spPr bwMode="auto">
            <a:xfrm flipH="1">
              <a:off x="3412" y="80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1" name="Line 888"/>
            <p:cNvSpPr>
              <a:spLocks noChangeShapeType="1"/>
            </p:cNvSpPr>
            <p:nvPr/>
          </p:nvSpPr>
          <p:spPr bwMode="auto">
            <a:xfrm flipH="1">
              <a:off x="3412" y="76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2" name="Line 889"/>
            <p:cNvSpPr>
              <a:spLocks noChangeShapeType="1"/>
            </p:cNvSpPr>
            <p:nvPr/>
          </p:nvSpPr>
          <p:spPr bwMode="auto">
            <a:xfrm flipH="1">
              <a:off x="3412" y="727"/>
              <a:ext cx="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3" name="Line 890"/>
            <p:cNvSpPr>
              <a:spLocks noChangeShapeType="1"/>
            </p:cNvSpPr>
            <p:nvPr/>
          </p:nvSpPr>
          <p:spPr bwMode="auto">
            <a:xfrm flipH="1">
              <a:off x="3412" y="69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4" name="Line 891"/>
            <p:cNvSpPr>
              <a:spLocks noChangeShapeType="1"/>
            </p:cNvSpPr>
            <p:nvPr/>
          </p:nvSpPr>
          <p:spPr bwMode="auto">
            <a:xfrm flipH="1">
              <a:off x="3412" y="65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5" name="Line 892"/>
            <p:cNvSpPr>
              <a:spLocks noChangeShapeType="1"/>
            </p:cNvSpPr>
            <p:nvPr/>
          </p:nvSpPr>
          <p:spPr bwMode="auto">
            <a:xfrm flipH="1">
              <a:off x="3412" y="61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6" name="Line 893"/>
            <p:cNvSpPr>
              <a:spLocks noChangeShapeType="1"/>
            </p:cNvSpPr>
            <p:nvPr/>
          </p:nvSpPr>
          <p:spPr bwMode="auto">
            <a:xfrm flipH="1">
              <a:off x="3412" y="57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7" name="Line 894"/>
            <p:cNvSpPr>
              <a:spLocks noChangeShapeType="1"/>
            </p:cNvSpPr>
            <p:nvPr/>
          </p:nvSpPr>
          <p:spPr bwMode="auto">
            <a:xfrm flipH="1">
              <a:off x="3412" y="533"/>
              <a:ext cx="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8" name="Freeform 895"/>
            <p:cNvSpPr>
              <a:spLocks noEditPoints="1"/>
            </p:cNvSpPr>
            <p:nvPr/>
          </p:nvSpPr>
          <p:spPr bwMode="auto">
            <a:xfrm>
              <a:off x="3274" y="1865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99" name="Freeform 896"/>
            <p:cNvSpPr>
              <a:spLocks/>
            </p:cNvSpPr>
            <p:nvPr/>
          </p:nvSpPr>
          <p:spPr bwMode="auto">
            <a:xfrm>
              <a:off x="3136" y="1671"/>
              <a:ext cx="24" cy="55"/>
            </a:xfrm>
            <a:custGeom>
              <a:avLst/>
              <a:gdLst>
                <a:gd name="T0" fmla="*/ 0 w 18"/>
                <a:gd name="T1" fmla="*/ 19 h 48"/>
                <a:gd name="T2" fmla="*/ 201 w 18"/>
                <a:gd name="T3" fmla="*/ 0 h 48"/>
                <a:gd name="T4" fmla="*/ 207 w 18"/>
                <a:gd name="T5" fmla="*/ 0 h 48"/>
                <a:gd name="T6" fmla="*/ 207 w 18"/>
                <a:gd name="T7" fmla="*/ 162 h 48"/>
                <a:gd name="T8" fmla="*/ 207 w 18"/>
                <a:gd name="T9" fmla="*/ 167 h 48"/>
                <a:gd name="T10" fmla="*/ 207 w 18"/>
                <a:gd name="T11" fmla="*/ 179 h 48"/>
                <a:gd name="T12" fmla="*/ 249 w 18"/>
                <a:gd name="T13" fmla="*/ 186 h 48"/>
                <a:gd name="T14" fmla="*/ 249 w 18"/>
                <a:gd name="T15" fmla="*/ 186 h 48"/>
                <a:gd name="T16" fmla="*/ 268 w 18"/>
                <a:gd name="T17" fmla="*/ 186 h 48"/>
                <a:gd name="T18" fmla="*/ 320 w 18"/>
                <a:gd name="T19" fmla="*/ 188 h 48"/>
                <a:gd name="T20" fmla="*/ 320 w 18"/>
                <a:gd name="T21" fmla="*/ 188 h 48"/>
                <a:gd name="T22" fmla="*/ 0 w 18"/>
                <a:gd name="T23" fmla="*/ 188 h 48"/>
                <a:gd name="T24" fmla="*/ 0 w 18"/>
                <a:gd name="T25" fmla="*/ 188 h 48"/>
                <a:gd name="T26" fmla="*/ 49 w 18"/>
                <a:gd name="T27" fmla="*/ 186 h 48"/>
                <a:gd name="T28" fmla="*/ 87 w 18"/>
                <a:gd name="T29" fmla="*/ 186 h 48"/>
                <a:gd name="T30" fmla="*/ 113 w 18"/>
                <a:gd name="T31" fmla="*/ 186 h 48"/>
                <a:gd name="T32" fmla="*/ 113 w 18"/>
                <a:gd name="T33" fmla="*/ 179 h 48"/>
                <a:gd name="T34" fmla="*/ 113 w 18"/>
                <a:gd name="T35" fmla="*/ 167 h 48"/>
                <a:gd name="T36" fmla="*/ 113 w 18"/>
                <a:gd name="T37" fmla="*/ 162 h 48"/>
                <a:gd name="T38" fmla="*/ 113 w 18"/>
                <a:gd name="T39" fmla="*/ 55 h 48"/>
                <a:gd name="T40" fmla="*/ 113 w 18"/>
                <a:gd name="T41" fmla="*/ 33 h 48"/>
                <a:gd name="T42" fmla="*/ 113 w 18"/>
                <a:gd name="T43" fmla="*/ 22 h 48"/>
                <a:gd name="T44" fmla="*/ 113 w 18"/>
                <a:gd name="T45" fmla="*/ 22 h 48"/>
                <a:gd name="T46" fmla="*/ 87 w 18"/>
                <a:gd name="T47" fmla="*/ 19 h 48"/>
                <a:gd name="T48" fmla="*/ 87 w 18"/>
                <a:gd name="T49" fmla="*/ 19 h 48"/>
                <a:gd name="T50" fmla="*/ 49 w 18"/>
                <a:gd name="T51" fmla="*/ 19 h 48"/>
                <a:gd name="T52" fmla="*/ 37 w 18"/>
                <a:gd name="T53" fmla="*/ 19 h 48"/>
                <a:gd name="T54" fmla="*/ 0 w 18"/>
                <a:gd name="T55" fmla="*/ 22 h 48"/>
                <a:gd name="T56" fmla="*/ 0 w 18"/>
                <a:gd name="T57" fmla="*/ 19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48"/>
                <a:gd name="T89" fmla="*/ 18 w 18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48">
                  <a:moveTo>
                    <a:pt x="0" y="5"/>
                  </a:moveTo>
                  <a:lnTo>
                    <a:pt x="11" y="0"/>
                  </a:lnTo>
                  <a:lnTo>
                    <a:pt x="12" y="0"/>
                  </a:lnTo>
                  <a:lnTo>
                    <a:pt x="12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6" y="14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0" name="Freeform 897"/>
            <p:cNvSpPr>
              <a:spLocks noEditPoints="1"/>
            </p:cNvSpPr>
            <p:nvPr/>
          </p:nvSpPr>
          <p:spPr bwMode="auto">
            <a:xfrm>
              <a:off x="3176" y="167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1" name="Freeform 898"/>
            <p:cNvSpPr>
              <a:spLocks noEditPoints="1"/>
            </p:cNvSpPr>
            <p:nvPr/>
          </p:nvSpPr>
          <p:spPr bwMode="auto">
            <a:xfrm>
              <a:off x="3225" y="167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2" name="Freeform 899"/>
            <p:cNvSpPr>
              <a:spLocks noEditPoints="1"/>
            </p:cNvSpPr>
            <p:nvPr/>
          </p:nvSpPr>
          <p:spPr bwMode="auto">
            <a:xfrm>
              <a:off x="3274" y="167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3" name="Freeform 900"/>
            <p:cNvSpPr>
              <a:spLocks/>
            </p:cNvSpPr>
            <p:nvPr/>
          </p:nvSpPr>
          <p:spPr bwMode="auto">
            <a:xfrm>
              <a:off x="3126" y="1478"/>
              <a:ext cx="42" cy="55"/>
            </a:xfrm>
            <a:custGeom>
              <a:avLst/>
              <a:gdLst>
                <a:gd name="T0" fmla="*/ 645 w 31"/>
                <a:gd name="T1" fmla="*/ 156 h 48"/>
                <a:gd name="T2" fmla="*/ 576 w 31"/>
                <a:gd name="T3" fmla="*/ 188 h 48"/>
                <a:gd name="T4" fmla="*/ 0 w 31"/>
                <a:gd name="T5" fmla="*/ 188 h 48"/>
                <a:gd name="T6" fmla="*/ 0 w 31"/>
                <a:gd name="T7" fmla="*/ 180 h 48"/>
                <a:gd name="T8" fmla="*/ 140 w 31"/>
                <a:gd name="T9" fmla="*/ 156 h 48"/>
                <a:gd name="T10" fmla="*/ 279 w 31"/>
                <a:gd name="T11" fmla="*/ 127 h 48"/>
                <a:gd name="T12" fmla="*/ 378 w 31"/>
                <a:gd name="T13" fmla="*/ 109 h 48"/>
                <a:gd name="T14" fmla="*/ 425 w 31"/>
                <a:gd name="T15" fmla="*/ 95 h 48"/>
                <a:gd name="T16" fmla="*/ 471 w 31"/>
                <a:gd name="T17" fmla="*/ 74 h 48"/>
                <a:gd name="T18" fmla="*/ 471 w 31"/>
                <a:gd name="T19" fmla="*/ 57 h 48"/>
                <a:gd name="T20" fmla="*/ 471 w 31"/>
                <a:gd name="T21" fmla="*/ 38 h 48"/>
                <a:gd name="T22" fmla="*/ 398 w 31"/>
                <a:gd name="T23" fmla="*/ 25 h 48"/>
                <a:gd name="T24" fmla="*/ 348 w 31"/>
                <a:gd name="T25" fmla="*/ 22 h 48"/>
                <a:gd name="T26" fmla="*/ 279 w 31"/>
                <a:gd name="T27" fmla="*/ 17 h 48"/>
                <a:gd name="T28" fmla="*/ 190 w 31"/>
                <a:gd name="T29" fmla="*/ 17 h 48"/>
                <a:gd name="T30" fmla="*/ 125 w 31"/>
                <a:gd name="T31" fmla="*/ 22 h 48"/>
                <a:gd name="T32" fmla="*/ 76 w 31"/>
                <a:gd name="T33" fmla="*/ 33 h 48"/>
                <a:gd name="T34" fmla="*/ 56 w 31"/>
                <a:gd name="T35" fmla="*/ 50 h 48"/>
                <a:gd name="T36" fmla="*/ 1 w 31"/>
                <a:gd name="T37" fmla="*/ 50 h 48"/>
                <a:gd name="T38" fmla="*/ 56 w 31"/>
                <a:gd name="T39" fmla="*/ 25 h 48"/>
                <a:gd name="T40" fmla="*/ 125 w 31"/>
                <a:gd name="T41" fmla="*/ 3 h 48"/>
                <a:gd name="T42" fmla="*/ 217 w 31"/>
                <a:gd name="T43" fmla="*/ 0 h 48"/>
                <a:gd name="T44" fmla="*/ 310 w 31"/>
                <a:gd name="T45" fmla="*/ 0 h 48"/>
                <a:gd name="T46" fmla="*/ 425 w 31"/>
                <a:gd name="T47" fmla="*/ 0 h 48"/>
                <a:gd name="T48" fmla="*/ 519 w 31"/>
                <a:gd name="T49" fmla="*/ 3 h 48"/>
                <a:gd name="T50" fmla="*/ 576 w 31"/>
                <a:gd name="T51" fmla="*/ 25 h 48"/>
                <a:gd name="T52" fmla="*/ 576 w 31"/>
                <a:gd name="T53" fmla="*/ 48 h 48"/>
                <a:gd name="T54" fmla="*/ 576 w 31"/>
                <a:gd name="T55" fmla="*/ 57 h 48"/>
                <a:gd name="T56" fmla="*/ 569 w 31"/>
                <a:gd name="T57" fmla="*/ 74 h 48"/>
                <a:gd name="T58" fmla="*/ 512 w 31"/>
                <a:gd name="T59" fmla="*/ 97 h 48"/>
                <a:gd name="T60" fmla="*/ 378 w 31"/>
                <a:gd name="T61" fmla="*/ 123 h 48"/>
                <a:gd name="T62" fmla="*/ 279 w 31"/>
                <a:gd name="T63" fmla="*/ 141 h 48"/>
                <a:gd name="T64" fmla="*/ 190 w 31"/>
                <a:gd name="T65" fmla="*/ 157 h 48"/>
                <a:gd name="T66" fmla="*/ 140 w 31"/>
                <a:gd name="T67" fmla="*/ 165 h 48"/>
                <a:gd name="T68" fmla="*/ 398 w 31"/>
                <a:gd name="T69" fmla="*/ 165 h 48"/>
                <a:gd name="T70" fmla="*/ 471 w 31"/>
                <a:gd name="T71" fmla="*/ 164 h 48"/>
                <a:gd name="T72" fmla="*/ 519 w 31"/>
                <a:gd name="T73" fmla="*/ 164 h 48"/>
                <a:gd name="T74" fmla="*/ 569 w 31"/>
                <a:gd name="T75" fmla="*/ 164 h 48"/>
                <a:gd name="T76" fmla="*/ 576 w 31"/>
                <a:gd name="T77" fmla="*/ 164 h 48"/>
                <a:gd name="T78" fmla="*/ 638 w 31"/>
                <a:gd name="T79" fmla="*/ 157 h 48"/>
                <a:gd name="T80" fmla="*/ 638 w 31"/>
                <a:gd name="T81" fmla="*/ 156 h 48"/>
                <a:gd name="T82" fmla="*/ 645 w 31"/>
                <a:gd name="T83" fmla="*/ 15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8"/>
                <a:gd name="T128" fmla="*/ 31 w 3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8">
                  <a:moveTo>
                    <a:pt x="31" y="39"/>
                  </a:moveTo>
                  <a:lnTo>
                    <a:pt x="28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7" y="39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1" y="24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7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7" y="19"/>
                  </a:lnTo>
                  <a:lnTo>
                    <a:pt x="24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9" y="40"/>
                  </a:lnTo>
                  <a:lnTo>
                    <a:pt x="7" y="43"/>
                  </a:lnTo>
                  <a:lnTo>
                    <a:pt x="19" y="43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4" name="Freeform 901"/>
            <p:cNvSpPr>
              <a:spLocks noEditPoints="1"/>
            </p:cNvSpPr>
            <p:nvPr/>
          </p:nvSpPr>
          <p:spPr bwMode="auto">
            <a:xfrm>
              <a:off x="3176" y="1478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5" name="Freeform 902"/>
            <p:cNvSpPr>
              <a:spLocks noEditPoints="1"/>
            </p:cNvSpPr>
            <p:nvPr/>
          </p:nvSpPr>
          <p:spPr bwMode="auto">
            <a:xfrm>
              <a:off x="3225" y="1478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6" name="Freeform 903"/>
            <p:cNvSpPr>
              <a:spLocks noEditPoints="1"/>
            </p:cNvSpPr>
            <p:nvPr/>
          </p:nvSpPr>
          <p:spPr bwMode="auto">
            <a:xfrm>
              <a:off x="3274" y="1478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7" name="Freeform 904"/>
            <p:cNvSpPr>
              <a:spLocks/>
            </p:cNvSpPr>
            <p:nvPr/>
          </p:nvSpPr>
          <p:spPr bwMode="auto">
            <a:xfrm>
              <a:off x="3127" y="1282"/>
              <a:ext cx="37" cy="57"/>
            </a:xfrm>
            <a:custGeom>
              <a:avLst/>
              <a:gdLst>
                <a:gd name="T0" fmla="*/ 67 w 27"/>
                <a:gd name="T1" fmla="*/ 19 h 49"/>
                <a:gd name="T2" fmla="*/ 199 w 27"/>
                <a:gd name="T3" fmla="*/ 0 h 49"/>
                <a:gd name="T4" fmla="*/ 426 w 27"/>
                <a:gd name="T5" fmla="*/ 0 h 49"/>
                <a:gd name="T6" fmla="*/ 541 w 27"/>
                <a:gd name="T7" fmla="*/ 3 h 49"/>
                <a:gd name="T8" fmla="*/ 610 w 27"/>
                <a:gd name="T9" fmla="*/ 41 h 49"/>
                <a:gd name="T10" fmla="*/ 541 w 27"/>
                <a:gd name="T11" fmla="*/ 76 h 49"/>
                <a:gd name="T12" fmla="*/ 541 w 27"/>
                <a:gd name="T13" fmla="*/ 102 h 49"/>
                <a:gd name="T14" fmla="*/ 639 w 27"/>
                <a:gd name="T15" fmla="*/ 126 h 49"/>
                <a:gd name="T16" fmla="*/ 639 w 27"/>
                <a:gd name="T17" fmla="*/ 166 h 49"/>
                <a:gd name="T18" fmla="*/ 466 w 27"/>
                <a:gd name="T19" fmla="*/ 211 h 49"/>
                <a:gd name="T20" fmla="*/ 199 w 27"/>
                <a:gd name="T21" fmla="*/ 223 h 49"/>
                <a:gd name="T22" fmla="*/ 49 w 27"/>
                <a:gd name="T23" fmla="*/ 218 h 49"/>
                <a:gd name="T24" fmla="*/ 0 w 27"/>
                <a:gd name="T25" fmla="*/ 200 h 49"/>
                <a:gd name="T26" fmla="*/ 49 w 27"/>
                <a:gd name="T27" fmla="*/ 193 h 49"/>
                <a:gd name="T28" fmla="*/ 67 w 27"/>
                <a:gd name="T29" fmla="*/ 193 h 49"/>
                <a:gd name="T30" fmla="*/ 126 w 27"/>
                <a:gd name="T31" fmla="*/ 193 h 49"/>
                <a:gd name="T32" fmla="*/ 193 w 27"/>
                <a:gd name="T33" fmla="*/ 193 h 49"/>
                <a:gd name="T34" fmla="*/ 264 w 27"/>
                <a:gd name="T35" fmla="*/ 200 h 49"/>
                <a:gd name="T36" fmla="*/ 325 w 27"/>
                <a:gd name="T37" fmla="*/ 211 h 49"/>
                <a:gd name="T38" fmla="*/ 466 w 27"/>
                <a:gd name="T39" fmla="*/ 193 h 49"/>
                <a:gd name="T40" fmla="*/ 541 w 27"/>
                <a:gd name="T41" fmla="*/ 165 h 49"/>
                <a:gd name="T42" fmla="*/ 496 w 27"/>
                <a:gd name="T43" fmla="*/ 142 h 49"/>
                <a:gd name="T44" fmla="*/ 466 w 27"/>
                <a:gd name="T45" fmla="*/ 126 h 49"/>
                <a:gd name="T46" fmla="*/ 362 w 27"/>
                <a:gd name="T47" fmla="*/ 116 h 49"/>
                <a:gd name="T48" fmla="*/ 199 w 27"/>
                <a:gd name="T49" fmla="*/ 108 h 49"/>
                <a:gd name="T50" fmla="*/ 199 w 27"/>
                <a:gd name="T51" fmla="*/ 108 h 49"/>
                <a:gd name="T52" fmla="*/ 362 w 27"/>
                <a:gd name="T53" fmla="*/ 93 h 49"/>
                <a:gd name="T54" fmla="*/ 426 w 27"/>
                <a:gd name="T55" fmla="*/ 76 h 49"/>
                <a:gd name="T56" fmla="*/ 466 w 27"/>
                <a:gd name="T57" fmla="*/ 56 h 49"/>
                <a:gd name="T58" fmla="*/ 426 w 27"/>
                <a:gd name="T59" fmla="*/ 26 h 49"/>
                <a:gd name="T60" fmla="*/ 273 w 27"/>
                <a:gd name="T61" fmla="*/ 19 h 49"/>
                <a:gd name="T62" fmla="*/ 126 w 27"/>
                <a:gd name="T63" fmla="*/ 26 h 49"/>
                <a:gd name="T64" fmla="*/ 49 w 27"/>
                <a:gd name="T65" fmla="*/ 41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9"/>
                <a:gd name="T101" fmla="*/ 27 w 2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9">
                  <a:moveTo>
                    <a:pt x="2" y="9"/>
                  </a:move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6"/>
                  </a:lnTo>
                  <a:lnTo>
                    <a:pt x="18" y="19"/>
                  </a:lnTo>
                  <a:lnTo>
                    <a:pt x="23" y="22"/>
                  </a:lnTo>
                  <a:lnTo>
                    <a:pt x="26" y="24"/>
                  </a:lnTo>
                  <a:lnTo>
                    <a:pt x="27" y="28"/>
                  </a:lnTo>
                  <a:lnTo>
                    <a:pt x="27" y="31"/>
                  </a:lnTo>
                  <a:lnTo>
                    <a:pt x="27" y="37"/>
                  </a:lnTo>
                  <a:lnTo>
                    <a:pt x="24" y="43"/>
                  </a:lnTo>
                  <a:lnTo>
                    <a:pt x="20" y="46"/>
                  </a:lnTo>
                  <a:lnTo>
                    <a:pt x="15" y="48"/>
                  </a:lnTo>
                  <a:lnTo>
                    <a:pt x="9" y="49"/>
                  </a:lnTo>
                  <a:lnTo>
                    <a:pt x="5" y="48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8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7" y="45"/>
                  </a:lnTo>
                  <a:lnTo>
                    <a:pt x="20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0" y="28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18" y="16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8" name="Freeform 905"/>
            <p:cNvSpPr>
              <a:spLocks noEditPoints="1"/>
            </p:cNvSpPr>
            <p:nvPr/>
          </p:nvSpPr>
          <p:spPr bwMode="auto">
            <a:xfrm>
              <a:off x="3176" y="1282"/>
              <a:ext cx="41" cy="57"/>
            </a:xfrm>
            <a:custGeom>
              <a:avLst/>
              <a:gdLst>
                <a:gd name="T0" fmla="*/ 0 w 30"/>
                <a:gd name="T1" fmla="*/ 108 h 49"/>
                <a:gd name="T2" fmla="*/ 49 w 30"/>
                <a:gd name="T3" fmla="*/ 76 h 49"/>
                <a:gd name="T4" fmla="*/ 67 w 30"/>
                <a:gd name="T5" fmla="*/ 48 h 49"/>
                <a:gd name="T6" fmla="*/ 141 w 30"/>
                <a:gd name="T7" fmla="*/ 19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9 h 49"/>
                <a:gd name="T20" fmla="*/ 674 w 30"/>
                <a:gd name="T21" fmla="*/ 48 h 49"/>
                <a:gd name="T22" fmla="*/ 687 w 30"/>
                <a:gd name="T23" fmla="*/ 76 h 49"/>
                <a:gd name="T24" fmla="*/ 687 w 30"/>
                <a:gd name="T25" fmla="*/ 108 h 49"/>
                <a:gd name="T26" fmla="*/ 687 w 30"/>
                <a:gd name="T27" fmla="*/ 142 h 49"/>
                <a:gd name="T28" fmla="*/ 674 w 30"/>
                <a:gd name="T29" fmla="*/ 166 h 49"/>
                <a:gd name="T30" fmla="*/ 600 w 30"/>
                <a:gd name="T31" fmla="*/ 193 h 49"/>
                <a:gd name="T32" fmla="*/ 510 w 30"/>
                <a:gd name="T33" fmla="*/ 211 h 49"/>
                <a:gd name="T34" fmla="*/ 411 w 30"/>
                <a:gd name="T35" fmla="*/ 218 h 49"/>
                <a:gd name="T36" fmla="*/ 361 w 30"/>
                <a:gd name="T37" fmla="*/ 223 h 49"/>
                <a:gd name="T38" fmla="*/ 264 w 30"/>
                <a:gd name="T39" fmla="*/ 218 h 49"/>
                <a:gd name="T40" fmla="*/ 193 w 30"/>
                <a:gd name="T41" fmla="*/ 200 h 49"/>
                <a:gd name="T42" fmla="*/ 126 w 30"/>
                <a:gd name="T43" fmla="*/ 183 h 49"/>
                <a:gd name="T44" fmla="*/ 49 w 30"/>
                <a:gd name="T45" fmla="*/ 165 h 49"/>
                <a:gd name="T46" fmla="*/ 0 w 30"/>
                <a:gd name="T47" fmla="*/ 138 h 49"/>
                <a:gd name="T48" fmla="*/ 0 w 30"/>
                <a:gd name="T49" fmla="*/ 108 h 49"/>
                <a:gd name="T50" fmla="*/ 193 w 30"/>
                <a:gd name="T51" fmla="*/ 116 h 49"/>
                <a:gd name="T52" fmla="*/ 193 w 30"/>
                <a:gd name="T53" fmla="*/ 157 h 49"/>
                <a:gd name="T54" fmla="*/ 197 w 30"/>
                <a:gd name="T55" fmla="*/ 192 h 49"/>
                <a:gd name="T56" fmla="*/ 264 w 30"/>
                <a:gd name="T57" fmla="*/ 193 h 49"/>
                <a:gd name="T58" fmla="*/ 321 w 30"/>
                <a:gd name="T59" fmla="*/ 211 h 49"/>
                <a:gd name="T60" fmla="*/ 361 w 30"/>
                <a:gd name="T61" fmla="*/ 211 h 49"/>
                <a:gd name="T62" fmla="*/ 373 w 30"/>
                <a:gd name="T63" fmla="*/ 211 h 49"/>
                <a:gd name="T64" fmla="*/ 458 w 30"/>
                <a:gd name="T65" fmla="*/ 200 h 49"/>
                <a:gd name="T66" fmla="*/ 493 w 30"/>
                <a:gd name="T67" fmla="*/ 192 h 49"/>
                <a:gd name="T68" fmla="*/ 510 w 30"/>
                <a:gd name="T69" fmla="*/ 172 h 49"/>
                <a:gd name="T70" fmla="*/ 510 w 30"/>
                <a:gd name="T71" fmla="*/ 157 h 49"/>
                <a:gd name="T72" fmla="*/ 555 w 30"/>
                <a:gd name="T73" fmla="*/ 126 h 49"/>
                <a:gd name="T74" fmla="*/ 555 w 30"/>
                <a:gd name="T75" fmla="*/ 102 h 49"/>
                <a:gd name="T76" fmla="*/ 510 w 30"/>
                <a:gd name="T77" fmla="*/ 66 h 49"/>
                <a:gd name="T78" fmla="*/ 510 w 30"/>
                <a:gd name="T79" fmla="*/ 41 h 49"/>
                <a:gd name="T80" fmla="*/ 493 w 30"/>
                <a:gd name="T81" fmla="*/ 19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30 h 49"/>
                <a:gd name="T94" fmla="*/ 193 w 30"/>
                <a:gd name="T95" fmla="*/ 57 h 49"/>
                <a:gd name="T96" fmla="*/ 193 w 30"/>
                <a:gd name="T97" fmla="*/ 88 h 49"/>
                <a:gd name="T98" fmla="*/ 193 w 30"/>
                <a:gd name="T99" fmla="*/ 116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09" name="Freeform 906"/>
            <p:cNvSpPr>
              <a:spLocks noEditPoints="1"/>
            </p:cNvSpPr>
            <p:nvPr/>
          </p:nvSpPr>
          <p:spPr bwMode="auto">
            <a:xfrm>
              <a:off x="3225" y="1282"/>
              <a:ext cx="41" cy="57"/>
            </a:xfrm>
            <a:custGeom>
              <a:avLst/>
              <a:gdLst>
                <a:gd name="T0" fmla="*/ 0 w 30"/>
                <a:gd name="T1" fmla="*/ 108 h 49"/>
                <a:gd name="T2" fmla="*/ 49 w 30"/>
                <a:gd name="T3" fmla="*/ 76 h 49"/>
                <a:gd name="T4" fmla="*/ 67 w 30"/>
                <a:gd name="T5" fmla="*/ 48 h 49"/>
                <a:gd name="T6" fmla="*/ 141 w 30"/>
                <a:gd name="T7" fmla="*/ 19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9 h 49"/>
                <a:gd name="T20" fmla="*/ 674 w 30"/>
                <a:gd name="T21" fmla="*/ 48 h 49"/>
                <a:gd name="T22" fmla="*/ 687 w 30"/>
                <a:gd name="T23" fmla="*/ 76 h 49"/>
                <a:gd name="T24" fmla="*/ 687 w 30"/>
                <a:gd name="T25" fmla="*/ 108 h 49"/>
                <a:gd name="T26" fmla="*/ 687 w 30"/>
                <a:gd name="T27" fmla="*/ 142 h 49"/>
                <a:gd name="T28" fmla="*/ 674 w 30"/>
                <a:gd name="T29" fmla="*/ 166 h 49"/>
                <a:gd name="T30" fmla="*/ 600 w 30"/>
                <a:gd name="T31" fmla="*/ 193 h 49"/>
                <a:gd name="T32" fmla="*/ 510 w 30"/>
                <a:gd name="T33" fmla="*/ 211 h 49"/>
                <a:gd name="T34" fmla="*/ 411 w 30"/>
                <a:gd name="T35" fmla="*/ 218 h 49"/>
                <a:gd name="T36" fmla="*/ 361 w 30"/>
                <a:gd name="T37" fmla="*/ 223 h 49"/>
                <a:gd name="T38" fmla="*/ 264 w 30"/>
                <a:gd name="T39" fmla="*/ 218 h 49"/>
                <a:gd name="T40" fmla="*/ 193 w 30"/>
                <a:gd name="T41" fmla="*/ 200 h 49"/>
                <a:gd name="T42" fmla="*/ 126 w 30"/>
                <a:gd name="T43" fmla="*/ 183 h 49"/>
                <a:gd name="T44" fmla="*/ 49 w 30"/>
                <a:gd name="T45" fmla="*/ 165 h 49"/>
                <a:gd name="T46" fmla="*/ 0 w 30"/>
                <a:gd name="T47" fmla="*/ 138 h 49"/>
                <a:gd name="T48" fmla="*/ 0 w 30"/>
                <a:gd name="T49" fmla="*/ 108 h 49"/>
                <a:gd name="T50" fmla="*/ 193 w 30"/>
                <a:gd name="T51" fmla="*/ 116 h 49"/>
                <a:gd name="T52" fmla="*/ 193 w 30"/>
                <a:gd name="T53" fmla="*/ 157 h 49"/>
                <a:gd name="T54" fmla="*/ 197 w 30"/>
                <a:gd name="T55" fmla="*/ 192 h 49"/>
                <a:gd name="T56" fmla="*/ 264 w 30"/>
                <a:gd name="T57" fmla="*/ 193 h 49"/>
                <a:gd name="T58" fmla="*/ 321 w 30"/>
                <a:gd name="T59" fmla="*/ 211 h 49"/>
                <a:gd name="T60" fmla="*/ 361 w 30"/>
                <a:gd name="T61" fmla="*/ 211 h 49"/>
                <a:gd name="T62" fmla="*/ 373 w 30"/>
                <a:gd name="T63" fmla="*/ 211 h 49"/>
                <a:gd name="T64" fmla="*/ 458 w 30"/>
                <a:gd name="T65" fmla="*/ 200 h 49"/>
                <a:gd name="T66" fmla="*/ 493 w 30"/>
                <a:gd name="T67" fmla="*/ 192 h 49"/>
                <a:gd name="T68" fmla="*/ 510 w 30"/>
                <a:gd name="T69" fmla="*/ 172 h 49"/>
                <a:gd name="T70" fmla="*/ 510 w 30"/>
                <a:gd name="T71" fmla="*/ 157 h 49"/>
                <a:gd name="T72" fmla="*/ 555 w 30"/>
                <a:gd name="T73" fmla="*/ 126 h 49"/>
                <a:gd name="T74" fmla="*/ 555 w 30"/>
                <a:gd name="T75" fmla="*/ 102 h 49"/>
                <a:gd name="T76" fmla="*/ 510 w 30"/>
                <a:gd name="T77" fmla="*/ 66 h 49"/>
                <a:gd name="T78" fmla="*/ 510 w 30"/>
                <a:gd name="T79" fmla="*/ 41 h 49"/>
                <a:gd name="T80" fmla="*/ 493 w 30"/>
                <a:gd name="T81" fmla="*/ 19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30 h 49"/>
                <a:gd name="T94" fmla="*/ 193 w 30"/>
                <a:gd name="T95" fmla="*/ 57 h 49"/>
                <a:gd name="T96" fmla="*/ 193 w 30"/>
                <a:gd name="T97" fmla="*/ 88 h 49"/>
                <a:gd name="T98" fmla="*/ 193 w 30"/>
                <a:gd name="T99" fmla="*/ 116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0" name="Freeform 907"/>
            <p:cNvSpPr>
              <a:spLocks noEditPoints="1"/>
            </p:cNvSpPr>
            <p:nvPr/>
          </p:nvSpPr>
          <p:spPr bwMode="auto">
            <a:xfrm>
              <a:off x="3274" y="1282"/>
              <a:ext cx="41" cy="57"/>
            </a:xfrm>
            <a:custGeom>
              <a:avLst/>
              <a:gdLst>
                <a:gd name="T0" fmla="*/ 0 w 30"/>
                <a:gd name="T1" fmla="*/ 108 h 49"/>
                <a:gd name="T2" fmla="*/ 49 w 30"/>
                <a:gd name="T3" fmla="*/ 76 h 49"/>
                <a:gd name="T4" fmla="*/ 67 w 30"/>
                <a:gd name="T5" fmla="*/ 48 h 49"/>
                <a:gd name="T6" fmla="*/ 141 w 30"/>
                <a:gd name="T7" fmla="*/ 19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9 h 49"/>
                <a:gd name="T20" fmla="*/ 674 w 30"/>
                <a:gd name="T21" fmla="*/ 48 h 49"/>
                <a:gd name="T22" fmla="*/ 687 w 30"/>
                <a:gd name="T23" fmla="*/ 76 h 49"/>
                <a:gd name="T24" fmla="*/ 687 w 30"/>
                <a:gd name="T25" fmla="*/ 108 h 49"/>
                <a:gd name="T26" fmla="*/ 687 w 30"/>
                <a:gd name="T27" fmla="*/ 142 h 49"/>
                <a:gd name="T28" fmla="*/ 674 w 30"/>
                <a:gd name="T29" fmla="*/ 166 h 49"/>
                <a:gd name="T30" fmla="*/ 600 w 30"/>
                <a:gd name="T31" fmla="*/ 193 h 49"/>
                <a:gd name="T32" fmla="*/ 510 w 30"/>
                <a:gd name="T33" fmla="*/ 211 h 49"/>
                <a:gd name="T34" fmla="*/ 411 w 30"/>
                <a:gd name="T35" fmla="*/ 218 h 49"/>
                <a:gd name="T36" fmla="*/ 361 w 30"/>
                <a:gd name="T37" fmla="*/ 223 h 49"/>
                <a:gd name="T38" fmla="*/ 264 w 30"/>
                <a:gd name="T39" fmla="*/ 218 h 49"/>
                <a:gd name="T40" fmla="*/ 193 w 30"/>
                <a:gd name="T41" fmla="*/ 200 h 49"/>
                <a:gd name="T42" fmla="*/ 126 w 30"/>
                <a:gd name="T43" fmla="*/ 183 h 49"/>
                <a:gd name="T44" fmla="*/ 49 w 30"/>
                <a:gd name="T45" fmla="*/ 165 h 49"/>
                <a:gd name="T46" fmla="*/ 0 w 30"/>
                <a:gd name="T47" fmla="*/ 138 h 49"/>
                <a:gd name="T48" fmla="*/ 0 w 30"/>
                <a:gd name="T49" fmla="*/ 108 h 49"/>
                <a:gd name="T50" fmla="*/ 193 w 30"/>
                <a:gd name="T51" fmla="*/ 116 h 49"/>
                <a:gd name="T52" fmla="*/ 193 w 30"/>
                <a:gd name="T53" fmla="*/ 157 h 49"/>
                <a:gd name="T54" fmla="*/ 197 w 30"/>
                <a:gd name="T55" fmla="*/ 192 h 49"/>
                <a:gd name="T56" fmla="*/ 264 w 30"/>
                <a:gd name="T57" fmla="*/ 193 h 49"/>
                <a:gd name="T58" fmla="*/ 321 w 30"/>
                <a:gd name="T59" fmla="*/ 211 h 49"/>
                <a:gd name="T60" fmla="*/ 361 w 30"/>
                <a:gd name="T61" fmla="*/ 211 h 49"/>
                <a:gd name="T62" fmla="*/ 373 w 30"/>
                <a:gd name="T63" fmla="*/ 211 h 49"/>
                <a:gd name="T64" fmla="*/ 458 w 30"/>
                <a:gd name="T65" fmla="*/ 200 h 49"/>
                <a:gd name="T66" fmla="*/ 493 w 30"/>
                <a:gd name="T67" fmla="*/ 192 h 49"/>
                <a:gd name="T68" fmla="*/ 510 w 30"/>
                <a:gd name="T69" fmla="*/ 172 h 49"/>
                <a:gd name="T70" fmla="*/ 510 w 30"/>
                <a:gd name="T71" fmla="*/ 157 h 49"/>
                <a:gd name="T72" fmla="*/ 555 w 30"/>
                <a:gd name="T73" fmla="*/ 126 h 49"/>
                <a:gd name="T74" fmla="*/ 555 w 30"/>
                <a:gd name="T75" fmla="*/ 102 h 49"/>
                <a:gd name="T76" fmla="*/ 510 w 30"/>
                <a:gd name="T77" fmla="*/ 66 h 49"/>
                <a:gd name="T78" fmla="*/ 510 w 30"/>
                <a:gd name="T79" fmla="*/ 41 h 49"/>
                <a:gd name="T80" fmla="*/ 493 w 30"/>
                <a:gd name="T81" fmla="*/ 19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30 h 49"/>
                <a:gd name="T94" fmla="*/ 193 w 30"/>
                <a:gd name="T95" fmla="*/ 57 h 49"/>
                <a:gd name="T96" fmla="*/ 193 w 30"/>
                <a:gd name="T97" fmla="*/ 88 h 49"/>
                <a:gd name="T98" fmla="*/ 193 w 30"/>
                <a:gd name="T99" fmla="*/ 116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1" name="Freeform 908"/>
            <p:cNvSpPr>
              <a:spLocks noEditPoints="1"/>
            </p:cNvSpPr>
            <p:nvPr/>
          </p:nvSpPr>
          <p:spPr bwMode="auto">
            <a:xfrm>
              <a:off x="3126" y="1088"/>
              <a:ext cx="42" cy="55"/>
            </a:xfrm>
            <a:custGeom>
              <a:avLst/>
              <a:gdLst>
                <a:gd name="T0" fmla="*/ 645 w 31"/>
                <a:gd name="T1" fmla="*/ 125 h 48"/>
                <a:gd name="T2" fmla="*/ 645 w 31"/>
                <a:gd name="T3" fmla="*/ 141 h 48"/>
                <a:gd name="T4" fmla="*/ 519 w 31"/>
                <a:gd name="T5" fmla="*/ 141 h 48"/>
                <a:gd name="T6" fmla="*/ 519 w 31"/>
                <a:gd name="T7" fmla="*/ 188 h 48"/>
                <a:gd name="T8" fmla="*/ 398 w 31"/>
                <a:gd name="T9" fmla="*/ 188 h 48"/>
                <a:gd name="T10" fmla="*/ 398 w 31"/>
                <a:gd name="T11" fmla="*/ 141 h 48"/>
                <a:gd name="T12" fmla="*/ 0 w 31"/>
                <a:gd name="T13" fmla="*/ 141 h 48"/>
                <a:gd name="T14" fmla="*/ 0 w 31"/>
                <a:gd name="T15" fmla="*/ 125 h 48"/>
                <a:gd name="T16" fmla="*/ 425 w 31"/>
                <a:gd name="T17" fmla="*/ 0 h 48"/>
                <a:gd name="T18" fmla="*/ 519 w 31"/>
                <a:gd name="T19" fmla="*/ 0 h 48"/>
                <a:gd name="T20" fmla="*/ 519 w 31"/>
                <a:gd name="T21" fmla="*/ 125 h 48"/>
                <a:gd name="T22" fmla="*/ 645 w 31"/>
                <a:gd name="T23" fmla="*/ 125 h 48"/>
                <a:gd name="T24" fmla="*/ 398 w 31"/>
                <a:gd name="T25" fmla="*/ 125 h 48"/>
                <a:gd name="T26" fmla="*/ 398 w 31"/>
                <a:gd name="T27" fmla="*/ 22 h 48"/>
                <a:gd name="T28" fmla="*/ 56 w 31"/>
                <a:gd name="T29" fmla="*/ 125 h 48"/>
                <a:gd name="T30" fmla="*/ 398 w 31"/>
                <a:gd name="T31" fmla="*/ 125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48"/>
                <a:gd name="T50" fmla="*/ 31 w 31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48">
                  <a:moveTo>
                    <a:pt x="31" y="32"/>
                  </a:moveTo>
                  <a:lnTo>
                    <a:pt x="31" y="36"/>
                  </a:lnTo>
                  <a:lnTo>
                    <a:pt x="25" y="36"/>
                  </a:lnTo>
                  <a:lnTo>
                    <a:pt x="25" y="48"/>
                  </a:lnTo>
                  <a:lnTo>
                    <a:pt x="19" y="48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32"/>
                  </a:lnTo>
                  <a:lnTo>
                    <a:pt x="31" y="32"/>
                  </a:lnTo>
                  <a:close/>
                  <a:moveTo>
                    <a:pt x="19" y="32"/>
                  </a:moveTo>
                  <a:lnTo>
                    <a:pt x="19" y="6"/>
                  </a:lnTo>
                  <a:lnTo>
                    <a:pt x="3" y="32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2" name="Freeform 909"/>
            <p:cNvSpPr>
              <a:spLocks noEditPoints="1"/>
            </p:cNvSpPr>
            <p:nvPr/>
          </p:nvSpPr>
          <p:spPr bwMode="auto">
            <a:xfrm>
              <a:off x="3176" y="1088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3" name="Freeform 910"/>
            <p:cNvSpPr>
              <a:spLocks noEditPoints="1"/>
            </p:cNvSpPr>
            <p:nvPr/>
          </p:nvSpPr>
          <p:spPr bwMode="auto">
            <a:xfrm>
              <a:off x="3225" y="1088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4" name="Freeform 911"/>
            <p:cNvSpPr>
              <a:spLocks noEditPoints="1"/>
            </p:cNvSpPr>
            <p:nvPr/>
          </p:nvSpPr>
          <p:spPr bwMode="auto">
            <a:xfrm>
              <a:off x="3274" y="1088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5" name="Freeform 912"/>
            <p:cNvSpPr>
              <a:spLocks/>
            </p:cNvSpPr>
            <p:nvPr/>
          </p:nvSpPr>
          <p:spPr bwMode="auto">
            <a:xfrm>
              <a:off x="3131" y="893"/>
              <a:ext cx="36" cy="57"/>
            </a:xfrm>
            <a:custGeom>
              <a:avLst/>
              <a:gdLst>
                <a:gd name="T0" fmla="*/ 476 w 27"/>
                <a:gd name="T1" fmla="*/ 0 h 50"/>
                <a:gd name="T2" fmla="*/ 427 w 27"/>
                <a:gd name="T3" fmla="*/ 22 h 50"/>
                <a:gd name="T4" fmla="*/ 155 w 27"/>
                <a:gd name="T5" fmla="*/ 22 h 50"/>
                <a:gd name="T6" fmla="*/ 113 w 27"/>
                <a:gd name="T7" fmla="*/ 46 h 50"/>
                <a:gd name="T8" fmla="*/ 207 w 27"/>
                <a:gd name="T9" fmla="*/ 52 h 50"/>
                <a:gd name="T10" fmla="*/ 320 w 27"/>
                <a:gd name="T11" fmla="*/ 64 h 50"/>
                <a:gd name="T12" fmla="*/ 368 w 27"/>
                <a:gd name="T13" fmla="*/ 74 h 50"/>
                <a:gd name="T14" fmla="*/ 427 w 27"/>
                <a:gd name="T15" fmla="*/ 84 h 50"/>
                <a:gd name="T16" fmla="*/ 443 w 27"/>
                <a:gd name="T17" fmla="*/ 99 h 50"/>
                <a:gd name="T18" fmla="*/ 443 w 27"/>
                <a:gd name="T19" fmla="*/ 120 h 50"/>
                <a:gd name="T20" fmla="*/ 443 w 27"/>
                <a:gd name="T21" fmla="*/ 129 h 50"/>
                <a:gd name="T22" fmla="*/ 427 w 27"/>
                <a:gd name="T23" fmla="*/ 140 h 50"/>
                <a:gd name="T24" fmla="*/ 389 w 27"/>
                <a:gd name="T25" fmla="*/ 156 h 50"/>
                <a:gd name="T26" fmla="*/ 368 w 27"/>
                <a:gd name="T27" fmla="*/ 161 h 50"/>
                <a:gd name="T28" fmla="*/ 320 w 27"/>
                <a:gd name="T29" fmla="*/ 166 h 50"/>
                <a:gd name="T30" fmla="*/ 268 w 27"/>
                <a:gd name="T31" fmla="*/ 178 h 50"/>
                <a:gd name="T32" fmla="*/ 207 w 27"/>
                <a:gd name="T33" fmla="*/ 179 h 50"/>
                <a:gd name="T34" fmla="*/ 116 w 27"/>
                <a:gd name="T35" fmla="*/ 184 h 50"/>
                <a:gd name="T36" fmla="*/ 65 w 27"/>
                <a:gd name="T37" fmla="*/ 179 h 50"/>
                <a:gd name="T38" fmla="*/ 1 w 27"/>
                <a:gd name="T39" fmla="*/ 179 h 50"/>
                <a:gd name="T40" fmla="*/ 0 w 27"/>
                <a:gd name="T41" fmla="*/ 178 h 50"/>
                <a:gd name="T42" fmla="*/ 0 w 27"/>
                <a:gd name="T43" fmla="*/ 161 h 50"/>
                <a:gd name="T44" fmla="*/ 0 w 27"/>
                <a:gd name="T45" fmla="*/ 161 h 50"/>
                <a:gd name="T46" fmla="*/ 0 w 27"/>
                <a:gd name="T47" fmla="*/ 157 h 50"/>
                <a:gd name="T48" fmla="*/ 1 w 27"/>
                <a:gd name="T49" fmla="*/ 157 h 50"/>
                <a:gd name="T50" fmla="*/ 49 w 27"/>
                <a:gd name="T51" fmla="*/ 157 h 50"/>
                <a:gd name="T52" fmla="*/ 49 w 27"/>
                <a:gd name="T53" fmla="*/ 157 h 50"/>
                <a:gd name="T54" fmla="*/ 65 w 27"/>
                <a:gd name="T55" fmla="*/ 157 h 50"/>
                <a:gd name="T56" fmla="*/ 65 w 27"/>
                <a:gd name="T57" fmla="*/ 157 h 50"/>
                <a:gd name="T58" fmla="*/ 113 w 27"/>
                <a:gd name="T59" fmla="*/ 161 h 50"/>
                <a:gd name="T60" fmla="*/ 155 w 27"/>
                <a:gd name="T61" fmla="*/ 166 h 50"/>
                <a:gd name="T62" fmla="*/ 207 w 27"/>
                <a:gd name="T63" fmla="*/ 166 h 50"/>
                <a:gd name="T64" fmla="*/ 268 w 27"/>
                <a:gd name="T65" fmla="*/ 166 h 50"/>
                <a:gd name="T66" fmla="*/ 320 w 27"/>
                <a:gd name="T67" fmla="*/ 157 h 50"/>
                <a:gd name="T68" fmla="*/ 368 w 27"/>
                <a:gd name="T69" fmla="*/ 141 h 50"/>
                <a:gd name="T70" fmla="*/ 368 w 27"/>
                <a:gd name="T71" fmla="*/ 129 h 50"/>
                <a:gd name="T72" fmla="*/ 368 w 27"/>
                <a:gd name="T73" fmla="*/ 109 h 50"/>
                <a:gd name="T74" fmla="*/ 320 w 27"/>
                <a:gd name="T75" fmla="*/ 99 h 50"/>
                <a:gd name="T76" fmla="*/ 268 w 27"/>
                <a:gd name="T77" fmla="*/ 84 h 50"/>
                <a:gd name="T78" fmla="*/ 172 w 27"/>
                <a:gd name="T79" fmla="*/ 76 h 50"/>
                <a:gd name="T80" fmla="*/ 113 w 27"/>
                <a:gd name="T81" fmla="*/ 74 h 50"/>
                <a:gd name="T82" fmla="*/ 1 w 27"/>
                <a:gd name="T83" fmla="*/ 74 h 50"/>
                <a:gd name="T84" fmla="*/ 172 w 27"/>
                <a:gd name="T85" fmla="*/ 0 h 50"/>
                <a:gd name="T86" fmla="*/ 476 w 27"/>
                <a:gd name="T87" fmla="*/ 0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50"/>
                <a:gd name="T134" fmla="*/ 27 w 27"/>
                <a:gd name="T135" fmla="*/ 50 h 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50">
                  <a:moveTo>
                    <a:pt x="27" y="0"/>
                  </a:moveTo>
                  <a:lnTo>
                    <a:pt x="24" y="6"/>
                  </a:lnTo>
                  <a:lnTo>
                    <a:pt x="9" y="6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4" y="23"/>
                  </a:lnTo>
                  <a:lnTo>
                    <a:pt x="25" y="27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2" y="41"/>
                  </a:lnTo>
                  <a:lnTo>
                    <a:pt x="21" y="44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8" y="42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8" y="27"/>
                  </a:lnTo>
                  <a:lnTo>
                    <a:pt x="15" y="23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1" y="20"/>
                  </a:lnTo>
                  <a:lnTo>
                    <a:pt x="1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6" name="Freeform 913"/>
            <p:cNvSpPr>
              <a:spLocks noEditPoints="1"/>
            </p:cNvSpPr>
            <p:nvPr/>
          </p:nvSpPr>
          <p:spPr bwMode="auto">
            <a:xfrm>
              <a:off x="3176" y="893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7" name="Freeform 914"/>
            <p:cNvSpPr>
              <a:spLocks noEditPoints="1"/>
            </p:cNvSpPr>
            <p:nvPr/>
          </p:nvSpPr>
          <p:spPr bwMode="auto">
            <a:xfrm>
              <a:off x="3225" y="893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8" name="Freeform 915"/>
            <p:cNvSpPr>
              <a:spLocks noEditPoints="1"/>
            </p:cNvSpPr>
            <p:nvPr/>
          </p:nvSpPr>
          <p:spPr bwMode="auto">
            <a:xfrm>
              <a:off x="3274" y="893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19" name="Freeform 916"/>
            <p:cNvSpPr>
              <a:spLocks noEditPoints="1"/>
            </p:cNvSpPr>
            <p:nvPr/>
          </p:nvSpPr>
          <p:spPr bwMode="auto">
            <a:xfrm>
              <a:off x="3127" y="700"/>
              <a:ext cx="41" cy="56"/>
            </a:xfrm>
            <a:custGeom>
              <a:avLst/>
              <a:gdLst>
                <a:gd name="T0" fmla="*/ 687 w 30"/>
                <a:gd name="T1" fmla="*/ 0 h 49"/>
                <a:gd name="T2" fmla="*/ 687 w 30"/>
                <a:gd name="T3" fmla="*/ 1 h 49"/>
                <a:gd name="T4" fmla="*/ 600 w 30"/>
                <a:gd name="T5" fmla="*/ 1 h 49"/>
                <a:gd name="T6" fmla="*/ 510 w 30"/>
                <a:gd name="T7" fmla="*/ 3 h 49"/>
                <a:gd name="T8" fmla="*/ 458 w 30"/>
                <a:gd name="T9" fmla="*/ 17 h 49"/>
                <a:gd name="T10" fmla="*/ 373 w 30"/>
                <a:gd name="T11" fmla="*/ 25 h 49"/>
                <a:gd name="T12" fmla="*/ 321 w 30"/>
                <a:gd name="T13" fmla="*/ 38 h 49"/>
                <a:gd name="T14" fmla="*/ 269 w 30"/>
                <a:gd name="T15" fmla="*/ 49 h 49"/>
                <a:gd name="T16" fmla="*/ 264 w 30"/>
                <a:gd name="T17" fmla="*/ 61 h 49"/>
                <a:gd name="T18" fmla="*/ 197 w 30"/>
                <a:gd name="T19" fmla="*/ 80 h 49"/>
                <a:gd name="T20" fmla="*/ 321 w 30"/>
                <a:gd name="T21" fmla="*/ 73 h 49"/>
                <a:gd name="T22" fmla="*/ 411 w 30"/>
                <a:gd name="T23" fmla="*/ 70 h 49"/>
                <a:gd name="T24" fmla="*/ 510 w 30"/>
                <a:gd name="T25" fmla="*/ 73 h 49"/>
                <a:gd name="T26" fmla="*/ 626 w 30"/>
                <a:gd name="T27" fmla="*/ 83 h 49"/>
                <a:gd name="T28" fmla="*/ 687 w 30"/>
                <a:gd name="T29" fmla="*/ 104 h 49"/>
                <a:gd name="T30" fmla="*/ 687 w 30"/>
                <a:gd name="T31" fmla="*/ 119 h 49"/>
                <a:gd name="T32" fmla="*/ 687 w 30"/>
                <a:gd name="T33" fmla="*/ 139 h 49"/>
                <a:gd name="T34" fmla="*/ 626 w 30"/>
                <a:gd name="T35" fmla="*/ 163 h 49"/>
                <a:gd name="T36" fmla="*/ 555 w 30"/>
                <a:gd name="T37" fmla="*/ 177 h 49"/>
                <a:gd name="T38" fmla="*/ 458 w 30"/>
                <a:gd name="T39" fmla="*/ 182 h 49"/>
                <a:gd name="T40" fmla="*/ 361 w 30"/>
                <a:gd name="T41" fmla="*/ 186 h 49"/>
                <a:gd name="T42" fmla="*/ 264 w 30"/>
                <a:gd name="T43" fmla="*/ 182 h 49"/>
                <a:gd name="T44" fmla="*/ 193 w 30"/>
                <a:gd name="T45" fmla="*/ 167 h 49"/>
                <a:gd name="T46" fmla="*/ 67 w 30"/>
                <a:gd name="T47" fmla="*/ 155 h 49"/>
                <a:gd name="T48" fmla="*/ 49 w 30"/>
                <a:gd name="T49" fmla="*/ 138 h 49"/>
                <a:gd name="T50" fmla="*/ 0 w 30"/>
                <a:gd name="T51" fmla="*/ 107 h 49"/>
                <a:gd name="T52" fmla="*/ 49 w 30"/>
                <a:gd name="T53" fmla="*/ 83 h 49"/>
                <a:gd name="T54" fmla="*/ 67 w 30"/>
                <a:gd name="T55" fmla="*/ 61 h 49"/>
                <a:gd name="T56" fmla="*/ 141 w 30"/>
                <a:gd name="T57" fmla="*/ 46 h 49"/>
                <a:gd name="T58" fmla="*/ 264 w 30"/>
                <a:gd name="T59" fmla="*/ 25 h 49"/>
                <a:gd name="T60" fmla="*/ 361 w 30"/>
                <a:gd name="T61" fmla="*/ 3 h 49"/>
                <a:gd name="T62" fmla="*/ 458 w 30"/>
                <a:gd name="T63" fmla="*/ 1 h 49"/>
                <a:gd name="T64" fmla="*/ 555 w 30"/>
                <a:gd name="T65" fmla="*/ 0 h 49"/>
                <a:gd name="T66" fmla="*/ 626 w 30"/>
                <a:gd name="T67" fmla="*/ 0 h 49"/>
                <a:gd name="T68" fmla="*/ 687 w 30"/>
                <a:gd name="T69" fmla="*/ 0 h 49"/>
                <a:gd name="T70" fmla="*/ 193 w 30"/>
                <a:gd name="T71" fmla="*/ 91 h 49"/>
                <a:gd name="T72" fmla="*/ 193 w 30"/>
                <a:gd name="T73" fmla="*/ 107 h 49"/>
                <a:gd name="T74" fmla="*/ 193 w 30"/>
                <a:gd name="T75" fmla="*/ 119 h 49"/>
                <a:gd name="T76" fmla="*/ 193 w 30"/>
                <a:gd name="T77" fmla="*/ 128 h 49"/>
                <a:gd name="T78" fmla="*/ 197 w 30"/>
                <a:gd name="T79" fmla="*/ 146 h 49"/>
                <a:gd name="T80" fmla="*/ 197 w 30"/>
                <a:gd name="T81" fmla="*/ 159 h 49"/>
                <a:gd name="T82" fmla="*/ 269 w 30"/>
                <a:gd name="T83" fmla="*/ 167 h 49"/>
                <a:gd name="T84" fmla="*/ 321 w 30"/>
                <a:gd name="T85" fmla="*/ 177 h 49"/>
                <a:gd name="T86" fmla="*/ 373 w 30"/>
                <a:gd name="T87" fmla="*/ 177 h 49"/>
                <a:gd name="T88" fmla="*/ 458 w 30"/>
                <a:gd name="T89" fmla="*/ 177 h 49"/>
                <a:gd name="T90" fmla="*/ 493 w 30"/>
                <a:gd name="T91" fmla="*/ 163 h 49"/>
                <a:gd name="T92" fmla="*/ 510 w 30"/>
                <a:gd name="T93" fmla="*/ 155 h 49"/>
                <a:gd name="T94" fmla="*/ 555 w 30"/>
                <a:gd name="T95" fmla="*/ 138 h 49"/>
                <a:gd name="T96" fmla="*/ 510 w 30"/>
                <a:gd name="T97" fmla="*/ 112 h 49"/>
                <a:gd name="T98" fmla="*/ 493 w 30"/>
                <a:gd name="T99" fmla="*/ 95 h 49"/>
                <a:gd name="T100" fmla="*/ 458 w 30"/>
                <a:gd name="T101" fmla="*/ 83 h 49"/>
                <a:gd name="T102" fmla="*/ 411 w 30"/>
                <a:gd name="T103" fmla="*/ 80 h 49"/>
                <a:gd name="T104" fmla="*/ 361 w 30"/>
                <a:gd name="T105" fmla="*/ 80 h 49"/>
                <a:gd name="T106" fmla="*/ 321 w 30"/>
                <a:gd name="T107" fmla="*/ 80 h 49"/>
                <a:gd name="T108" fmla="*/ 269 w 30"/>
                <a:gd name="T109" fmla="*/ 80 h 49"/>
                <a:gd name="T110" fmla="*/ 264 w 30"/>
                <a:gd name="T111" fmla="*/ 83 h 49"/>
                <a:gd name="T112" fmla="*/ 193 w 30"/>
                <a:gd name="T113" fmla="*/ 91 h 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9"/>
                <a:gd name="T173" fmla="*/ 30 w 30"/>
                <a:gd name="T174" fmla="*/ 49 h 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9">
                  <a:moveTo>
                    <a:pt x="30" y="0"/>
                  </a:moveTo>
                  <a:lnTo>
                    <a:pt x="30" y="1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0" y="4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8" y="18"/>
                  </a:lnTo>
                  <a:lnTo>
                    <a:pt x="23" y="19"/>
                  </a:lnTo>
                  <a:lnTo>
                    <a:pt x="27" y="22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7"/>
                  </a:lnTo>
                  <a:lnTo>
                    <a:pt x="27" y="43"/>
                  </a:lnTo>
                  <a:lnTo>
                    <a:pt x="24" y="46"/>
                  </a:lnTo>
                  <a:lnTo>
                    <a:pt x="20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close/>
                  <a:moveTo>
                    <a:pt x="8" y="24"/>
                  </a:moveTo>
                  <a:lnTo>
                    <a:pt x="8" y="28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7" y="46"/>
                  </a:lnTo>
                  <a:lnTo>
                    <a:pt x="20" y="46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4" y="36"/>
                  </a:lnTo>
                  <a:lnTo>
                    <a:pt x="23" y="30"/>
                  </a:lnTo>
                  <a:lnTo>
                    <a:pt x="21" y="25"/>
                  </a:lnTo>
                  <a:lnTo>
                    <a:pt x="20" y="22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0" name="Freeform 917"/>
            <p:cNvSpPr>
              <a:spLocks noEditPoints="1"/>
            </p:cNvSpPr>
            <p:nvPr/>
          </p:nvSpPr>
          <p:spPr bwMode="auto">
            <a:xfrm>
              <a:off x="3176" y="700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1" name="Freeform 918"/>
            <p:cNvSpPr>
              <a:spLocks noEditPoints="1"/>
            </p:cNvSpPr>
            <p:nvPr/>
          </p:nvSpPr>
          <p:spPr bwMode="auto">
            <a:xfrm>
              <a:off x="3225" y="700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2" name="Freeform 919"/>
            <p:cNvSpPr>
              <a:spLocks noEditPoints="1"/>
            </p:cNvSpPr>
            <p:nvPr/>
          </p:nvSpPr>
          <p:spPr bwMode="auto">
            <a:xfrm>
              <a:off x="3274" y="700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3" name="Freeform 920"/>
            <p:cNvSpPr>
              <a:spLocks/>
            </p:cNvSpPr>
            <p:nvPr/>
          </p:nvSpPr>
          <p:spPr bwMode="auto">
            <a:xfrm>
              <a:off x="3127" y="506"/>
              <a:ext cx="41" cy="57"/>
            </a:xfrm>
            <a:custGeom>
              <a:avLst/>
              <a:gdLst>
                <a:gd name="T0" fmla="*/ 126 w 30"/>
                <a:gd name="T1" fmla="*/ 0 h 50"/>
                <a:gd name="T2" fmla="*/ 687 w 30"/>
                <a:gd name="T3" fmla="*/ 0 h 50"/>
                <a:gd name="T4" fmla="*/ 687 w 30"/>
                <a:gd name="T5" fmla="*/ 2 h 50"/>
                <a:gd name="T6" fmla="*/ 321 w 30"/>
                <a:gd name="T7" fmla="*/ 184 h 50"/>
                <a:gd name="T8" fmla="*/ 197 w 30"/>
                <a:gd name="T9" fmla="*/ 184 h 50"/>
                <a:gd name="T10" fmla="*/ 555 w 30"/>
                <a:gd name="T11" fmla="*/ 22 h 50"/>
                <a:gd name="T12" fmla="*/ 269 w 30"/>
                <a:gd name="T13" fmla="*/ 22 h 50"/>
                <a:gd name="T14" fmla="*/ 193 w 30"/>
                <a:gd name="T15" fmla="*/ 22 h 50"/>
                <a:gd name="T16" fmla="*/ 141 w 30"/>
                <a:gd name="T17" fmla="*/ 29 h 50"/>
                <a:gd name="T18" fmla="*/ 67 w 30"/>
                <a:gd name="T19" fmla="*/ 33 h 50"/>
                <a:gd name="T20" fmla="*/ 49 w 30"/>
                <a:gd name="T21" fmla="*/ 46 h 50"/>
                <a:gd name="T22" fmla="*/ 0 w 30"/>
                <a:gd name="T23" fmla="*/ 46 h 50"/>
                <a:gd name="T24" fmla="*/ 126 w 30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5" y="0"/>
                  </a:moveTo>
                  <a:lnTo>
                    <a:pt x="30" y="0"/>
                  </a:lnTo>
                  <a:lnTo>
                    <a:pt x="30" y="2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4" name="Freeform 921"/>
            <p:cNvSpPr>
              <a:spLocks noEditPoints="1"/>
            </p:cNvSpPr>
            <p:nvPr/>
          </p:nvSpPr>
          <p:spPr bwMode="auto">
            <a:xfrm>
              <a:off x="3176" y="506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5" name="Freeform 922"/>
            <p:cNvSpPr>
              <a:spLocks noEditPoints="1"/>
            </p:cNvSpPr>
            <p:nvPr/>
          </p:nvSpPr>
          <p:spPr bwMode="auto">
            <a:xfrm>
              <a:off x="3225" y="506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6" name="Freeform 923"/>
            <p:cNvSpPr>
              <a:spLocks noEditPoints="1"/>
            </p:cNvSpPr>
            <p:nvPr/>
          </p:nvSpPr>
          <p:spPr bwMode="auto">
            <a:xfrm>
              <a:off x="3274" y="506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7" name="Line 924"/>
            <p:cNvSpPr>
              <a:spLocks noChangeShapeType="1"/>
            </p:cNvSpPr>
            <p:nvPr/>
          </p:nvSpPr>
          <p:spPr bwMode="auto">
            <a:xfrm>
              <a:off x="3412" y="1894"/>
              <a:ext cx="15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8" name="Line 925"/>
            <p:cNvSpPr>
              <a:spLocks noChangeShapeType="1"/>
            </p:cNvSpPr>
            <p:nvPr/>
          </p:nvSpPr>
          <p:spPr bwMode="auto">
            <a:xfrm>
              <a:off x="3556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29" name="Line 926"/>
            <p:cNvSpPr>
              <a:spLocks noChangeShapeType="1"/>
            </p:cNvSpPr>
            <p:nvPr/>
          </p:nvSpPr>
          <p:spPr bwMode="auto">
            <a:xfrm>
              <a:off x="3654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0" name="Line 927"/>
            <p:cNvSpPr>
              <a:spLocks noChangeShapeType="1"/>
            </p:cNvSpPr>
            <p:nvPr/>
          </p:nvSpPr>
          <p:spPr bwMode="auto">
            <a:xfrm>
              <a:off x="3752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1" name="Line 928"/>
            <p:cNvSpPr>
              <a:spLocks noChangeShapeType="1"/>
            </p:cNvSpPr>
            <p:nvPr/>
          </p:nvSpPr>
          <p:spPr bwMode="auto">
            <a:xfrm>
              <a:off x="3849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2" name="Line 929"/>
            <p:cNvSpPr>
              <a:spLocks noChangeShapeType="1"/>
            </p:cNvSpPr>
            <p:nvPr/>
          </p:nvSpPr>
          <p:spPr bwMode="auto">
            <a:xfrm>
              <a:off x="3947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3" name="Line 930"/>
            <p:cNvSpPr>
              <a:spLocks noChangeShapeType="1"/>
            </p:cNvSpPr>
            <p:nvPr/>
          </p:nvSpPr>
          <p:spPr bwMode="auto">
            <a:xfrm>
              <a:off x="4041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4" name="Line 931"/>
            <p:cNvSpPr>
              <a:spLocks noChangeShapeType="1"/>
            </p:cNvSpPr>
            <p:nvPr/>
          </p:nvSpPr>
          <p:spPr bwMode="auto">
            <a:xfrm>
              <a:off x="4139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5" name="Line 932"/>
            <p:cNvSpPr>
              <a:spLocks noChangeShapeType="1"/>
            </p:cNvSpPr>
            <p:nvPr/>
          </p:nvSpPr>
          <p:spPr bwMode="auto">
            <a:xfrm>
              <a:off x="4236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6" name="Line 933"/>
            <p:cNvSpPr>
              <a:spLocks noChangeShapeType="1"/>
            </p:cNvSpPr>
            <p:nvPr/>
          </p:nvSpPr>
          <p:spPr bwMode="auto">
            <a:xfrm>
              <a:off x="4334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7" name="Line 934"/>
            <p:cNvSpPr>
              <a:spLocks noChangeShapeType="1"/>
            </p:cNvSpPr>
            <p:nvPr/>
          </p:nvSpPr>
          <p:spPr bwMode="auto">
            <a:xfrm>
              <a:off x="4429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8" name="Line 935"/>
            <p:cNvSpPr>
              <a:spLocks noChangeShapeType="1"/>
            </p:cNvSpPr>
            <p:nvPr/>
          </p:nvSpPr>
          <p:spPr bwMode="auto">
            <a:xfrm>
              <a:off x="4527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39" name="Line 936"/>
            <p:cNvSpPr>
              <a:spLocks noChangeShapeType="1"/>
            </p:cNvSpPr>
            <p:nvPr/>
          </p:nvSpPr>
          <p:spPr bwMode="auto">
            <a:xfrm>
              <a:off x="3556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0" name="Line 937"/>
            <p:cNvSpPr>
              <a:spLocks noChangeShapeType="1"/>
            </p:cNvSpPr>
            <p:nvPr/>
          </p:nvSpPr>
          <p:spPr bwMode="auto">
            <a:xfrm>
              <a:off x="3461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1" name="Line 938"/>
            <p:cNvSpPr>
              <a:spLocks noChangeShapeType="1"/>
            </p:cNvSpPr>
            <p:nvPr/>
          </p:nvSpPr>
          <p:spPr bwMode="auto">
            <a:xfrm>
              <a:off x="4527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2" name="Line 939"/>
            <p:cNvSpPr>
              <a:spLocks noChangeShapeType="1"/>
            </p:cNvSpPr>
            <p:nvPr/>
          </p:nvSpPr>
          <p:spPr bwMode="auto">
            <a:xfrm>
              <a:off x="4625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3" name="Line 940"/>
            <p:cNvSpPr>
              <a:spLocks noChangeShapeType="1"/>
            </p:cNvSpPr>
            <p:nvPr/>
          </p:nvSpPr>
          <p:spPr bwMode="auto">
            <a:xfrm>
              <a:off x="4722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4" name="Line 941"/>
            <p:cNvSpPr>
              <a:spLocks noChangeShapeType="1"/>
            </p:cNvSpPr>
            <p:nvPr/>
          </p:nvSpPr>
          <p:spPr bwMode="auto">
            <a:xfrm>
              <a:off x="4820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5" name="Line 942"/>
            <p:cNvSpPr>
              <a:spLocks noChangeShapeType="1"/>
            </p:cNvSpPr>
            <p:nvPr/>
          </p:nvSpPr>
          <p:spPr bwMode="auto">
            <a:xfrm>
              <a:off x="4914" y="1865"/>
              <a:ext cx="2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6" name="Freeform 943"/>
            <p:cNvSpPr>
              <a:spLocks/>
            </p:cNvSpPr>
            <p:nvPr/>
          </p:nvSpPr>
          <p:spPr bwMode="auto">
            <a:xfrm>
              <a:off x="3519" y="1931"/>
              <a:ext cx="25" cy="55"/>
            </a:xfrm>
            <a:custGeom>
              <a:avLst/>
              <a:gdLst>
                <a:gd name="T0" fmla="*/ 0 w 18"/>
                <a:gd name="T1" fmla="*/ 19 h 48"/>
                <a:gd name="T2" fmla="*/ 289 w 18"/>
                <a:gd name="T3" fmla="*/ 0 h 48"/>
                <a:gd name="T4" fmla="*/ 332 w 18"/>
                <a:gd name="T5" fmla="*/ 0 h 48"/>
                <a:gd name="T6" fmla="*/ 332 w 18"/>
                <a:gd name="T7" fmla="*/ 162 h 48"/>
                <a:gd name="T8" fmla="*/ 332 w 18"/>
                <a:gd name="T9" fmla="*/ 167 h 48"/>
                <a:gd name="T10" fmla="*/ 332 w 18"/>
                <a:gd name="T11" fmla="*/ 179 h 48"/>
                <a:gd name="T12" fmla="*/ 357 w 18"/>
                <a:gd name="T13" fmla="*/ 186 h 48"/>
                <a:gd name="T14" fmla="*/ 357 w 18"/>
                <a:gd name="T15" fmla="*/ 186 h 48"/>
                <a:gd name="T16" fmla="*/ 401 w 18"/>
                <a:gd name="T17" fmla="*/ 186 h 48"/>
                <a:gd name="T18" fmla="*/ 487 w 18"/>
                <a:gd name="T19" fmla="*/ 188 h 48"/>
                <a:gd name="T20" fmla="*/ 487 w 18"/>
                <a:gd name="T21" fmla="*/ 188 h 48"/>
                <a:gd name="T22" fmla="*/ 0 w 18"/>
                <a:gd name="T23" fmla="*/ 188 h 48"/>
                <a:gd name="T24" fmla="*/ 0 w 18"/>
                <a:gd name="T25" fmla="*/ 188 h 48"/>
                <a:gd name="T26" fmla="*/ 78 w 18"/>
                <a:gd name="T27" fmla="*/ 186 h 48"/>
                <a:gd name="T28" fmla="*/ 133 w 18"/>
                <a:gd name="T29" fmla="*/ 186 h 48"/>
                <a:gd name="T30" fmla="*/ 150 w 18"/>
                <a:gd name="T31" fmla="*/ 186 h 48"/>
                <a:gd name="T32" fmla="*/ 150 w 18"/>
                <a:gd name="T33" fmla="*/ 179 h 48"/>
                <a:gd name="T34" fmla="*/ 150 w 18"/>
                <a:gd name="T35" fmla="*/ 167 h 48"/>
                <a:gd name="T36" fmla="*/ 150 w 18"/>
                <a:gd name="T37" fmla="*/ 162 h 48"/>
                <a:gd name="T38" fmla="*/ 150 w 18"/>
                <a:gd name="T39" fmla="*/ 55 h 48"/>
                <a:gd name="T40" fmla="*/ 150 w 18"/>
                <a:gd name="T41" fmla="*/ 33 h 48"/>
                <a:gd name="T42" fmla="*/ 150 w 18"/>
                <a:gd name="T43" fmla="*/ 22 h 48"/>
                <a:gd name="T44" fmla="*/ 150 w 18"/>
                <a:gd name="T45" fmla="*/ 22 h 48"/>
                <a:gd name="T46" fmla="*/ 133 w 18"/>
                <a:gd name="T47" fmla="*/ 19 h 48"/>
                <a:gd name="T48" fmla="*/ 133 w 18"/>
                <a:gd name="T49" fmla="*/ 19 h 48"/>
                <a:gd name="T50" fmla="*/ 78 w 18"/>
                <a:gd name="T51" fmla="*/ 19 h 48"/>
                <a:gd name="T52" fmla="*/ 56 w 18"/>
                <a:gd name="T53" fmla="*/ 19 h 48"/>
                <a:gd name="T54" fmla="*/ 0 w 18"/>
                <a:gd name="T55" fmla="*/ 22 h 48"/>
                <a:gd name="T56" fmla="*/ 0 w 18"/>
                <a:gd name="T57" fmla="*/ 19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48"/>
                <a:gd name="T89" fmla="*/ 18 w 18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48">
                  <a:moveTo>
                    <a:pt x="0" y="5"/>
                  </a:moveTo>
                  <a:lnTo>
                    <a:pt x="11" y="0"/>
                  </a:lnTo>
                  <a:lnTo>
                    <a:pt x="12" y="0"/>
                  </a:lnTo>
                  <a:lnTo>
                    <a:pt x="12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6" y="14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7" name="Freeform 944"/>
            <p:cNvSpPr>
              <a:spLocks noEditPoints="1"/>
            </p:cNvSpPr>
            <p:nvPr/>
          </p:nvSpPr>
          <p:spPr bwMode="auto">
            <a:xfrm>
              <a:off x="3560" y="193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8" name="Freeform 945"/>
            <p:cNvSpPr>
              <a:spLocks/>
            </p:cNvSpPr>
            <p:nvPr/>
          </p:nvSpPr>
          <p:spPr bwMode="auto">
            <a:xfrm>
              <a:off x="3995" y="1931"/>
              <a:ext cx="42" cy="55"/>
            </a:xfrm>
            <a:custGeom>
              <a:avLst/>
              <a:gdLst>
                <a:gd name="T0" fmla="*/ 645 w 31"/>
                <a:gd name="T1" fmla="*/ 156 h 48"/>
                <a:gd name="T2" fmla="*/ 576 w 31"/>
                <a:gd name="T3" fmla="*/ 188 h 48"/>
                <a:gd name="T4" fmla="*/ 0 w 31"/>
                <a:gd name="T5" fmla="*/ 188 h 48"/>
                <a:gd name="T6" fmla="*/ 0 w 31"/>
                <a:gd name="T7" fmla="*/ 186 h 48"/>
                <a:gd name="T8" fmla="*/ 140 w 31"/>
                <a:gd name="T9" fmla="*/ 156 h 48"/>
                <a:gd name="T10" fmla="*/ 279 w 31"/>
                <a:gd name="T11" fmla="*/ 127 h 48"/>
                <a:gd name="T12" fmla="*/ 378 w 31"/>
                <a:gd name="T13" fmla="*/ 111 h 48"/>
                <a:gd name="T14" fmla="*/ 425 w 31"/>
                <a:gd name="T15" fmla="*/ 95 h 48"/>
                <a:gd name="T16" fmla="*/ 471 w 31"/>
                <a:gd name="T17" fmla="*/ 79 h 48"/>
                <a:gd name="T18" fmla="*/ 471 w 31"/>
                <a:gd name="T19" fmla="*/ 57 h 48"/>
                <a:gd name="T20" fmla="*/ 471 w 31"/>
                <a:gd name="T21" fmla="*/ 44 h 48"/>
                <a:gd name="T22" fmla="*/ 398 w 31"/>
                <a:gd name="T23" fmla="*/ 29 h 48"/>
                <a:gd name="T24" fmla="*/ 348 w 31"/>
                <a:gd name="T25" fmla="*/ 22 h 48"/>
                <a:gd name="T26" fmla="*/ 279 w 31"/>
                <a:gd name="T27" fmla="*/ 19 h 48"/>
                <a:gd name="T28" fmla="*/ 190 w 31"/>
                <a:gd name="T29" fmla="*/ 19 h 48"/>
                <a:gd name="T30" fmla="*/ 125 w 31"/>
                <a:gd name="T31" fmla="*/ 22 h 48"/>
                <a:gd name="T32" fmla="*/ 76 w 31"/>
                <a:gd name="T33" fmla="*/ 33 h 48"/>
                <a:gd name="T34" fmla="*/ 56 w 31"/>
                <a:gd name="T35" fmla="*/ 55 h 48"/>
                <a:gd name="T36" fmla="*/ 1 w 31"/>
                <a:gd name="T37" fmla="*/ 55 h 48"/>
                <a:gd name="T38" fmla="*/ 56 w 31"/>
                <a:gd name="T39" fmla="*/ 29 h 48"/>
                <a:gd name="T40" fmla="*/ 125 w 31"/>
                <a:gd name="T41" fmla="*/ 3 h 48"/>
                <a:gd name="T42" fmla="*/ 217 w 31"/>
                <a:gd name="T43" fmla="*/ 0 h 48"/>
                <a:gd name="T44" fmla="*/ 310 w 31"/>
                <a:gd name="T45" fmla="*/ 0 h 48"/>
                <a:gd name="T46" fmla="*/ 425 w 31"/>
                <a:gd name="T47" fmla="*/ 0 h 48"/>
                <a:gd name="T48" fmla="*/ 519 w 31"/>
                <a:gd name="T49" fmla="*/ 3 h 48"/>
                <a:gd name="T50" fmla="*/ 576 w 31"/>
                <a:gd name="T51" fmla="*/ 29 h 48"/>
                <a:gd name="T52" fmla="*/ 576 w 31"/>
                <a:gd name="T53" fmla="*/ 48 h 48"/>
                <a:gd name="T54" fmla="*/ 576 w 31"/>
                <a:gd name="T55" fmla="*/ 57 h 48"/>
                <a:gd name="T56" fmla="*/ 569 w 31"/>
                <a:gd name="T57" fmla="*/ 79 h 48"/>
                <a:gd name="T58" fmla="*/ 512 w 31"/>
                <a:gd name="T59" fmla="*/ 104 h 48"/>
                <a:gd name="T60" fmla="*/ 378 w 31"/>
                <a:gd name="T61" fmla="*/ 125 h 48"/>
                <a:gd name="T62" fmla="*/ 279 w 31"/>
                <a:gd name="T63" fmla="*/ 141 h 48"/>
                <a:gd name="T64" fmla="*/ 190 w 31"/>
                <a:gd name="T65" fmla="*/ 162 h 48"/>
                <a:gd name="T66" fmla="*/ 140 w 31"/>
                <a:gd name="T67" fmla="*/ 167 h 48"/>
                <a:gd name="T68" fmla="*/ 398 w 31"/>
                <a:gd name="T69" fmla="*/ 167 h 48"/>
                <a:gd name="T70" fmla="*/ 471 w 31"/>
                <a:gd name="T71" fmla="*/ 164 h 48"/>
                <a:gd name="T72" fmla="*/ 519 w 31"/>
                <a:gd name="T73" fmla="*/ 164 h 48"/>
                <a:gd name="T74" fmla="*/ 569 w 31"/>
                <a:gd name="T75" fmla="*/ 164 h 48"/>
                <a:gd name="T76" fmla="*/ 576 w 31"/>
                <a:gd name="T77" fmla="*/ 164 h 48"/>
                <a:gd name="T78" fmla="*/ 638 w 31"/>
                <a:gd name="T79" fmla="*/ 162 h 48"/>
                <a:gd name="T80" fmla="*/ 638 w 31"/>
                <a:gd name="T81" fmla="*/ 156 h 48"/>
                <a:gd name="T82" fmla="*/ 645 w 31"/>
                <a:gd name="T83" fmla="*/ 15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8"/>
                <a:gd name="T128" fmla="*/ 31 w 3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8">
                  <a:moveTo>
                    <a:pt x="31" y="39"/>
                  </a:moveTo>
                  <a:lnTo>
                    <a:pt x="28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7" y="39"/>
                  </a:lnTo>
                  <a:lnTo>
                    <a:pt x="13" y="33"/>
                  </a:lnTo>
                  <a:lnTo>
                    <a:pt x="18" y="29"/>
                  </a:lnTo>
                  <a:lnTo>
                    <a:pt x="21" y="24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19" y="8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7" y="20"/>
                  </a:lnTo>
                  <a:lnTo>
                    <a:pt x="24" y="26"/>
                  </a:lnTo>
                  <a:lnTo>
                    <a:pt x="18" y="32"/>
                  </a:lnTo>
                  <a:lnTo>
                    <a:pt x="13" y="36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49" name="Freeform 946"/>
            <p:cNvSpPr>
              <a:spLocks noEditPoints="1"/>
            </p:cNvSpPr>
            <p:nvPr/>
          </p:nvSpPr>
          <p:spPr bwMode="auto">
            <a:xfrm>
              <a:off x="4045" y="193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0" name="Freeform 947"/>
            <p:cNvSpPr>
              <a:spLocks/>
            </p:cNvSpPr>
            <p:nvPr/>
          </p:nvSpPr>
          <p:spPr bwMode="auto">
            <a:xfrm>
              <a:off x="4482" y="1931"/>
              <a:ext cx="37" cy="57"/>
            </a:xfrm>
            <a:custGeom>
              <a:avLst/>
              <a:gdLst>
                <a:gd name="T0" fmla="*/ 67 w 27"/>
                <a:gd name="T1" fmla="*/ 19 h 50"/>
                <a:gd name="T2" fmla="*/ 199 w 27"/>
                <a:gd name="T3" fmla="*/ 0 h 50"/>
                <a:gd name="T4" fmla="*/ 426 w 27"/>
                <a:gd name="T5" fmla="*/ 0 h 50"/>
                <a:gd name="T6" fmla="*/ 541 w 27"/>
                <a:gd name="T7" fmla="*/ 3 h 50"/>
                <a:gd name="T8" fmla="*/ 610 w 27"/>
                <a:gd name="T9" fmla="*/ 33 h 50"/>
                <a:gd name="T10" fmla="*/ 541 w 27"/>
                <a:gd name="T11" fmla="*/ 64 h 50"/>
                <a:gd name="T12" fmla="*/ 541 w 27"/>
                <a:gd name="T13" fmla="*/ 84 h 50"/>
                <a:gd name="T14" fmla="*/ 639 w 27"/>
                <a:gd name="T15" fmla="*/ 108 h 50"/>
                <a:gd name="T16" fmla="*/ 639 w 27"/>
                <a:gd name="T17" fmla="*/ 140 h 50"/>
                <a:gd name="T18" fmla="*/ 466 w 27"/>
                <a:gd name="T19" fmla="*/ 178 h 50"/>
                <a:gd name="T20" fmla="*/ 199 w 27"/>
                <a:gd name="T21" fmla="*/ 184 h 50"/>
                <a:gd name="T22" fmla="*/ 49 w 27"/>
                <a:gd name="T23" fmla="*/ 179 h 50"/>
                <a:gd name="T24" fmla="*/ 0 w 27"/>
                <a:gd name="T25" fmla="*/ 166 h 50"/>
                <a:gd name="T26" fmla="*/ 49 w 27"/>
                <a:gd name="T27" fmla="*/ 161 h 50"/>
                <a:gd name="T28" fmla="*/ 67 w 27"/>
                <a:gd name="T29" fmla="*/ 161 h 50"/>
                <a:gd name="T30" fmla="*/ 126 w 27"/>
                <a:gd name="T31" fmla="*/ 161 h 50"/>
                <a:gd name="T32" fmla="*/ 193 w 27"/>
                <a:gd name="T33" fmla="*/ 161 h 50"/>
                <a:gd name="T34" fmla="*/ 264 w 27"/>
                <a:gd name="T35" fmla="*/ 166 h 50"/>
                <a:gd name="T36" fmla="*/ 325 w 27"/>
                <a:gd name="T37" fmla="*/ 178 h 50"/>
                <a:gd name="T38" fmla="*/ 466 w 27"/>
                <a:gd name="T39" fmla="*/ 161 h 50"/>
                <a:gd name="T40" fmla="*/ 541 w 27"/>
                <a:gd name="T41" fmla="*/ 137 h 50"/>
                <a:gd name="T42" fmla="*/ 496 w 27"/>
                <a:gd name="T43" fmla="*/ 120 h 50"/>
                <a:gd name="T44" fmla="*/ 466 w 27"/>
                <a:gd name="T45" fmla="*/ 108 h 50"/>
                <a:gd name="T46" fmla="*/ 362 w 27"/>
                <a:gd name="T47" fmla="*/ 96 h 50"/>
                <a:gd name="T48" fmla="*/ 199 w 27"/>
                <a:gd name="T49" fmla="*/ 87 h 50"/>
                <a:gd name="T50" fmla="*/ 199 w 27"/>
                <a:gd name="T51" fmla="*/ 87 h 50"/>
                <a:gd name="T52" fmla="*/ 362 w 27"/>
                <a:gd name="T53" fmla="*/ 76 h 50"/>
                <a:gd name="T54" fmla="*/ 426 w 27"/>
                <a:gd name="T55" fmla="*/ 64 h 50"/>
                <a:gd name="T56" fmla="*/ 466 w 27"/>
                <a:gd name="T57" fmla="*/ 46 h 50"/>
                <a:gd name="T58" fmla="*/ 426 w 27"/>
                <a:gd name="T59" fmla="*/ 22 h 50"/>
                <a:gd name="T60" fmla="*/ 273 w 27"/>
                <a:gd name="T61" fmla="*/ 19 h 50"/>
                <a:gd name="T62" fmla="*/ 126 w 27"/>
                <a:gd name="T63" fmla="*/ 22 h 50"/>
                <a:gd name="T64" fmla="*/ 49 w 27"/>
                <a:gd name="T65" fmla="*/ 33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50"/>
                <a:gd name="T101" fmla="*/ 27 w 27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50">
                  <a:moveTo>
                    <a:pt x="2" y="9"/>
                  </a:move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7"/>
                  </a:lnTo>
                  <a:lnTo>
                    <a:pt x="18" y="20"/>
                  </a:lnTo>
                  <a:lnTo>
                    <a:pt x="23" y="23"/>
                  </a:lnTo>
                  <a:lnTo>
                    <a:pt x="26" y="24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7" y="38"/>
                  </a:lnTo>
                  <a:lnTo>
                    <a:pt x="24" y="44"/>
                  </a:lnTo>
                  <a:lnTo>
                    <a:pt x="20" y="47"/>
                  </a:lnTo>
                  <a:lnTo>
                    <a:pt x="15" y="48"/>
                  </a:lnTo>
                  <a:lnTo>
                    <a:pt x="9" y="50"/>
                  </a:lnTo>
                  <a:lnTo>
                    <a:pt x="5" y="48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7" y="45"/>
                  </a:lnTo>
                  <a:lnTo>
                    <a:pt x="20" y="44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1" y="32"/>
                  </a:lnTo>
                  <a:lnTo>
                    <a:pt x="20" y="29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1" name="Freeform 948"/>
            <p:cNvSpPr>
              <a:spLocks noEditPoints="1"/>
            </p:cNvSpPr>
            <p:nvPr/>
          </p:nvSpPr>
          <p:spPr bwMode="auto">
            <a:xfrm>
              <a:off x="4531" y="193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2" name="Freeform 949"/>
            <p:cNvSpPr>
              <a:spLocks/>
            </p:cNvSpPr>
            <p:nvPr/>
          </p:nvSpPr>
          <p:spPr bwMode="auto">
            <a:xfrm>
              <a:off x="3412" y="1410"/>
              <a:ext cx="151" cy="468"/>
            </a:xfrm>
            <a:custGeom>
              <a:avLst/>
              <a:gdLst>
                <a:gd name="T0" fmla="*/ 0 w 111"/>
                <a:gd name="T1" fmla="*/ 1538 h 410"/>
                <a:gd name="T2" fmla="*/ 0 w 111"/>
                <a:gd name="T3" fmla="*/ 1534 h 410"/>
                <a:gd name="T4" fmla="*/ 65 w 111"/>
                <a:gd name="T5" fmla="*/ 1534 h 410"/>
                <a:gd name="T6" fmla="*/ 65 w 111"/>
                <a:gd name="T7" fmla="*/ 1486 h 410"/>
                <a:gd name="T8" fmla="*/ 163 w 111"/>
                <a:gd name="T9" fmla="*/ 1486 h 410"/>
                <a:gd name="T10" fmla="*/ 163 w 111"/>
                <a:gd name="T11" fmla="*/ 1328 h 410"/>
                <a:gd name="T12" fmla="*/ 222 w 111"/>
                <a:gd name="T13" fmla="*/ 1328 h 410"/>
                <a:gd name="T14" fmla="*/ 222 w 111"/>
                <a:gd name="T15" fmla="*/ 1106 h 410"/>
                <a:gd name="T16" fmla="*/ 320 w 111"/>
                <a:gd name="T17" fmla="*/ 1106 h 410"/>
                <a:gd name="T18" fmla="*/ 320 w 111"/>
                <a:gd name="T19" fmla="*/ 820 h 410"/>
                <a:gd name="T20" fmla="*/ 386 w 111"/>
                <a:gd name="T21" fmla="*/ 820 h 410"/>
                <a:gd name="T22" fmla="*/ 386 w 111"/>
                <a:gd name="T23" fmla="*/ 423 h 410"/>
                <a:gd name="T24" fmla="*/ 456 w 111"/>
                <a:gd name="T25" fmla="*/ 423 h 410"/>
                <a:gd name="T26" fmla="*/ 456 w 111"/>
                <a:gd name="T27" fmla="*/ 159 h 410"/>
                <a:gd name="T28" fmla="*/ 544 w 111"/>
                <a:gd name="T29" fmla="*/ 159 h 410"/>
                <a:gd name="T30" fmla="*/ 544 w 111"/>
                <a:gd name="T31" fmla="*/ 0 h 410"/>
                <a:gd name="T32" fmla="*/ 616 w 111"/>
                <a:gd name="T33" fmla="*/ 0 h 410"/>
                <a:gd name="T34" fmla="*/ 616 w 111"/>
                <a:gd name="T35" fmla="*/ 29 h 410"/>
                <a:gd name="T36" fmla="*/ 672 w 111"/>
                <a:gd name="T37" fmla="*/ 29 h 410"/>
                <a:gd name="T38" fmla="*/ 672 w 111"/>
                <a:gd name="T39" fmla="*/ 89 h 410"/>
                <a:gd name="T40" fmla="*/ 789 w 111"/>
                <a:gd name="T41" fmla="*/ 89 h 410"/>
                <a:gd name="T42" fmla="*/ 789 w 111"/>
                <a:gd name="T43" fmla="*/ 159 h 410"/>
                <a:gd name="T44" fmla="*/ 843 w 111"/>
                <a:gd name="T45" fmla="*/ 159 h 410"/>
                <a:gd name="T46" fmla="*/ 843 w 111"/>
                <a:gd name="T47" fmla="*/ 112 h 410"/>
                <a:gd name="T48" fmla="*/ 1007 w 111"/>
                <a:gd name="T49" fmla="*/ 112 h 410"/>
                <a:gd name="T50" fmla="*/ 1007 w 111"/>
                <a:gd name="T51" fmla="*/ 140 h 410"/>
                <a:gd name="T52" fmla="*/ 1073 w 111"/>
                <a:gd name="T53" fmla="*/ 140 h 410"/>
                <a:gd name="T54" fmla="*/ 1073 w 111"/>
                <a:gd name="T55" fmla="*/ 187 h 410"/>
                <a:gd name="T56" fmla="*/ 1166 w 111"/>
                <a:gd name="T57" fmla="*/ 187 h 410"/>
                <a:gd name="T58" fmla="*/ 1166 w 111"/>
                <a:gd name="T59" fmla="*/ 265 h 410"/>
                <a:gd name="T60" fmla="*/ 1243 w 111"/>
                <a:gd name="T61" fmla="*/ 265 h 410"/>
                <a:gd name="T62" fmla="*/ 1243 w 111"/>
                <a:gd name="T63" fmla="*/ 284 h 410"/>
                <a:gd name="T64" fmla="*/ 1321 w 111"/>
                <a:gd name="T65" fmla="*/ 284 h 410"/>
                <a:gd name="T66" fmla="*/ 1321 w 111"/>
                <a:gd name="T67" fmla="*/ 213 h 410"/>
                <a:gd name="T68" fmla="*/ 1388 w 111"/>
                <a:gd name="T69" fmla="*/ 213 h 410"/>
                <a:gd name="T70" fmla="*/ 1388 w 111"/>
                <a:gd name="T71" fmla="*/ 209 h 410"/>
                <a:gd name="T72" fmla="*/ 1460 w 111"/>
                <a:gd name="T73" fmla="*/ 209 h 410"/>
                <a:gd name="T74" fmla="*/ 1460 w 111"/>
                <a:gd name="T75" fmla="*/ 224 h 410"/>
                <a:gd name="T76" fmla="*/ 1560 w 111"/>
                <a:gd name="T77" fmla="*/ 224 h 410"/>
                <a:gd name="T78" fmla="*/ 1560 w 111"/>
                <a:gd name="T79" fmla="*/ 203 h 410"/>
                <a:gd name="T80" fmla="*/ 1632 w 111"/>
                <a:gd name="T81" fmla="*/ 203 h 410"/>
                <a:gd name="T82" fmla="*/ 1632 w 111"/>
                <a:gd name="T83" fmla="*/ 236 h 410"/>
                <a:gd name="T84" fmla="*/ 1691 w 111"/>
                <a:gd name="T85" fmla="*/ 236 h 410"/>
                <a:gd name="T86" fmla="*/ 1691 w 111"/>
                <a:gd name="T87" fmla="*/ 187 h 410"/>
                <a:gd name="T88" fmla="*/ 1788 w 111"/>
                <a:gd name="T89" fmla="*/ 187 h 410"/>
                <a:gd name="T90" fmla="*/ 1788 w 111"/>
                <a:gd name="T91" fmla="*/ 249 h 410"/>
                <a:gd name="T92" fmla="*/ 1850 w 111"/>
                <a:gd name="T93" fmla="*/ 249 h 410"/>
                <a:gd name="T94" fmla="*/ 1850 w 111"/>
                <a:gd name="T95" fmla="*/ 261 h 410"/>
                <a:gd name="T96" fmla="*/ 1948 w 111"/>
                <a:gd name="T97" fmla="*/ 261 h 410"/>
                <a:gd name="T98" fmla="*/ 1948 w 111"/>
                <a:gd name="T99" fmla="*/ 249 h 410"/>
                <a:gd name="T100" fmla="*/ 2027 w 111"/>
                <a:gd name="T101" fmla="*/ 249 h 410"/>
                <a:gd name="T102" fmla="*/ 2027 w 111"/>
                <a:gd name="T103" fmla="*/ 209 h 410"/>
                <a:gd name="T104" fmla="*/ 2084 w 111"/>
                <a:gd name="T105" fmla="*/ 209 h 410"/>
                <a:gd name="T106" fmla="*/ 2084 w 111"/>
                <a:gd name="T107" fmla="*/ 236 h 410"/>
                <a:gd name="T108" fmla="*/ 2174 w 111"/>
                <a:gd name="T109" fmla="*/ 236 h 410"/>
                <a:gd name="T110" fmla="*/ 2174 w 111"/>
                <a:gd name="T111" fmla="*/ 292 h 410"/>
                <a:gd name="T112" fmla="*/ 2223 w 111"/>
                <a:gd name="T113" fmla="*/ 292 h 410"/>
                <a:gd name="T114" fmla="*/ 2223 w 111"/>
                <a:gd name="T115" fmla="*/ 265 h 410"/>
                <a:gd name="T116" fmla="*/ 2300 w 111"/>
                <a:gd name="T117" fmla="*/ 265 h 410"/>
                <a:gd name="T118" fmla="*/ 2300 w 111"/>
                <a:gd name="T119" fmla="*/ 243 h 410"/>
                <a:gd name="T120" fmla="*/ 2408 w 111"/>
                <a:gd name="T121" fmla="*/ 243 h 4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"/>
                <a:gd name="T184" fmla="*/ 0 h 410"/>
                <a:gd name="T185" fmla="*/ 111 w 111"/>
                <a:gd name="T186" fmla="*/ 410 h 4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" h="410">
                  <a:moveTo>
                    <a:pt x="0" y="410"/>
                  </a:moveTo>
                  <a:lnTo>
                    <a:pt x="0" y="408"/>
                  </a:lnTo>
                  <a:lnTo>
                    <a:pt x="3" y="408"/>
                  </a:lnTo>
                  <a:lnTo>
                    <a:pt x="3" y="396"/>
                  </a:lnTo>
                  <a:lnTo>
                    <a:pt x="7" y="396"/>
                  </a:lnTo>
                  <a:lnTo>
                    <a:pt x="7" y="354"/>
                  </a:lnTo>
                  <a:lnTo>
                    <a:pt x="10" y="354"/>
                  </a:lnTo>
                  <a:lnTo>
                    <a:pt x="10" y="294"/>
                  </a:lnTo>
                  <a:lnTo>
                    <a:pt x="15" y="294"/>
                  </a:lnTo>
                  <a:lnTo>
                    <a:pt x="15" y="219"/>
                  </a:lnTo>
                  <a:lnTo>
                    <a:pt x="18" y="219"/>
                  </a:lnTo>
                  <a:lnTo>
                    <a:pt x="18" y="113"/>
                  </a:lnTo>
                  <a:lnTo>
                    <a:pt x="21" y="11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2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39" y="42"/>
                  </a:lnTo>
                  <a:lnTo>
                    <a:pt x="39" y="30"/>
                  </a:lnTo>
                  <a:lnTo>
                    <a:pt x="46" y="30"/>
                  </a:lnTo>
                  <a:lnTo>
                    <a:pt x="46" y="38"/>
                  </a:lnTo>
                  <a:lnTo>
                    <a:pt x="49" y="38"/>
                  </a:lnTo>
                  <a:lnTo>
                    <a:pt x="49" y="50"/>
                  </a:lnTo>
                  <a:lnTo>
                    <a:pt x="54" y="50"/>
                  </a:lnTo>
                  <a:lnTo>
                    <a:pt x="54" y="71"/>
                  </a:lnTo>
                  <a:lnTo>
                    <a:pt x="57" y="71"/>
                  </a:lnTo>
                  <a:lnTo>
                    <a:pt x="57" y="75"/>
                  </a:lnTo>
                  <a:lnTo>
                    <a:pt x="61" y="75"/>
                  </a:lnTo>
                  <a:lnTo>
                    <a:pt x="61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7" y="56"/>
                  </a:lnTo>
                  <a:lnTo>
                    <a:pt x="67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63"/>
                  </a:lnTo>
                  <a:lnTo>
                    <a:pt x="78" y="63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2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90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0" y="78"/>
                  </a:lnTo>
                  <a:lnTo>
                    <a:pt x="103" y="78"/>
                  </a:lnTo>
                  <a:lnTo>
                    <a:pt x="103" y="71"/>
                  </a:lnTo>
                  <a:lnTo>
                    <a:pt x="106" y="71"/>
                  </a:lnTo>
                  <a:lnTo>
                    <a:pt x="106" y="65"/>
                  </a:lnTo>
                  <a:lnTo>
                    <a:pt x="111" y="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3" name="Freeform 950"/>
            <p:cNvSpPr>
              <a:spLocks/>
            </p:cNvSpPr>
            <p:nvPr/>
          </p:nvSpPr>
          <p:spPr bwMode="auto">
            <a:xfrm>
              <a:off x="3563" y="1464"/>
              <a:ext cx="490" cy="80"/>
            </a:xfrm>
            <a:custGeom>
              <a:avLst/>
              <a:gdLst>
                <a:gd name="T0" fmla="*/ 65 w 360"/>
                <a:gd name="T1" fmla="*/ 73 h 70"/>
                <a:gd name="T2" fmla="*/ 222 w 360"/>
                <a:gd name="T3" fmla="*/ 22 h 70"/>
                <a:gd name="T4" fmla="*/ 400 w 360"/>
                <a:gd name="T5" fmla="*/ 104 h 70"/>
                <a:gd name="T6" fmla="*/ 529 w 360"/>
                <a:gd name="T7" fmla="*/ 61 h 70"/>
                <a:gd name="T8" fmla="*/ 845 w 360"/>
                <a:gd name="T9" fmla="*/ 1 h 70"/>
                <a:gd name="T10" fmla="*/ 1007 w 360"/>
                <a:gd name="T11" fmla="*/ 33 h 70"/>
                <a:gd name="T12" fmla="*/ 1143 w 360"/>
                <a:gd name="T13" fmla="*/ 112 h 70"/>
                <a:gd name="T14" fmla="*/ 1319 w 360"/>
                <a:gd name="T15" fmla="*/ 49 h 70"/>
                <a:gd name="T16" fmla="*/ 1529 w 360"/>
                <a:gd name="T17" fmla="*/ 119 h 70"/>
                <a:gd name="T18" fmla="*/ 1695 w 360"/>
                <a:gd name="T19" fmla="*/ 128 h 70"/>
                <a:gd name="T20" fmla="*/ 1863 w 360"/>
                <a:gd name="T21" fmla="*/ 83 h 70"/>
                <a:gd name="T22" fmla="*/ 2035 w 360"/>
                <a:gd name="T23" fmla="*/ 119 h 70"/>
                <a:gd name="T24" fmla="*/ 2164 w 360"/>
                <a:gd name="T25" fmla="*/ 155 h 70"/>
                <a:gd name="T26" fmla="*/ 2307 w 360"/>
                <a:gd name="T27" fmla="*/ 119 h 70"/>
                <a:gd name="T28" fmla="*/ 2484 w 360"/>
                <a:gd name="T29" fmla="*/ 83 h 70"/>
                <a:gd name="T30" fmla="*/ 2653 w 360"/>
                <a:gd name="T31" fmla="*/ 91 h 70"/>
                <a:gd name="T32" fmla="*/ 2770 w 360"/>
                <a:gd name="T33" fmla="*/ 80 h 70"/>
                <a:gd name="T34" fmla="*/ 2945 w 360"/>
                <a:gd name="T35" fmla="*/ 83 h 70"/>
                <a:gd name="T36" fmla="*/ 3095 w 360"/>
                <a:gd name="T37" fmla="*/ 25 h 70"/>
                <a:gd name="T38" fmla="*/ 3269 w 360"/>
                <a:gd name="T39" fmla="*/ 61 h 70"/>
                <a:gd name="T40" fmla="*/ 3401 w 360"/>
                <a:gd name="T41" fmla="*/ 70 h 70"/>
                <a:gd name="T42" fmla="*/ 3555 w 360"/>
                <a:gd name="T43" fmla="*/ 107 h 70"/>
                <a:gd name="T44" fmla="*/ 3806 w 360"/>
                <a:gd name="T45" fmla="*/ 128 h 70"/>
                <a:gd name="T46" fmla="*/ 3946 w 360"/>
                <a:gd name="T47" fmla="*/ 61 h 70"/>
                <a:gd name="T48" fmla="*/ 4119 w 360"/>
                <a:gd name="T49" fmla="*/ 61 h 70"/>
                <a:gd name="T50" fmla="*/ 4274 w 360"/>
                <a:gd name="T51" fmla="*/ 146 h 70"/>
                <a:gd name="T52" fmla="*/ 4407 w 360"/>
                <a:gd name="T53" fmla="*/ 107 h 70"/>
                <a:gd name="T54" fmla="*/ 4580 w 360"/>
                <a:gd name="T55" fmla="*/ 125 h 70"/>
                <a:gd name="T56" fmla="*/ 4735 w 360"/>
                <a:gd name="T57" fmla="*/ 128 h 70"/>
                <a:gd name="T58" fmla="*/ 4915 w 360"/>
                <a:gd name="T59" fmla="*/ 264 h 70"/>
                <a:gd name="T60" fmla="*/ 5029 w 360"/>
                <a:gd name="T61" fmla="*/ 159 h 70"/>
                <a:gd name="T62" fmla="*/ 5197 w 360"/>
                <a:gd name="T63" fmla="*/ 73 h 70"/>
                <a:gd name="T64" fmla="*/ 5371 w 360"/>
                <a:gd name="T65" fmla="*/ 138 h 70"/>
                <a:gd name="T66" fmla="*/ 5511 w 360"/>
                <a:gd name="T67" fmla="*/ 104 h 70"/>
                <a:gd name="T68" fmla="*/ 5654 w 360"/>
                <a:gd name="T69" fmla="*/ 182 h 70"/>
                <a:gd name="T70" fmla="*/ 5817 w 360"/>
                <a:gd name="T71" fmla="*/ 255 h 70"/>
                <a:gd name="T72" fmla="*/ 5986 w 360"/>
                <a:gd name="T73" fmla="*/ 155 h 70"/>
                <a:gd name="T74" fmla="*/ 6160 w 360"/>
                <a:gd name="T75" fmla="*/ 119 h 70"/>
                <a:gd name="T76" fmla="*/ 6291 w 360"/>
                <a:gd name="T77" fmla="*/ 207 h 70"/>
                <a:gd name="T78" fmla="*/ 6445 w 360"/>
                <a:gd name="T79" fmla="*/ 159 h 70"/>
                <a:gd name="T80" fmla="*/ 6614 w 360"/>
                <a:gd name="T81" fmla="*/ 146 h 70"/>
                <a:gd name="T82" fmla="*/ 6761 w 360"/>
                <a:gd name="T83" fmla="*/ 139 h 70"/>
                <a:gd name="T84" fmla="*/ 6885 w 360"/>
                <a:gd name="T85" fmla="*/ 112 h 70"/>
                <a:gd name="T86" fmla="*/ 7074 w 360"/>
                <a:gd name="T87" fmla="*/ 163 h 70"/>
                <a:gd name="T88" fmla="*/ 7234 w 360"/>
                <a:gd name="T89" fmla="*/ 112 h 70"/>
                <a:gd name="T90" fmla="*/ 7383 w 360"/>
                <a:gd name="T91" fmla="*/ 112 h 70"/>
                <a:gd name="T92" fmla="*/ 7541 w 360"/>
                <a:gd name="T93" fmla="*/ 138 h 70"/>
                <a:gd name="T94" fmla="*/ 7787 w 360"/>
                <a:gd name="T95" fmla="*/ 7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70"/>
                <a:gd name="T146" fmla="*/ 360 w 360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70">
                  <a:moveTo>
                    <a:pt x="0" y="1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27"/>
                  </a:lnTo>
                  <a:lnTo>
                    <a:pt x="10" y="2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36" y="16"/>
                  </a:lnTo>
                  <a:lnTo>
                    <a:pt x="36" y="34"/>
                  </a:lnTo>
                  <a:lnTo>
                    <a:pt x="39" y="34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2" y="30"/>
                  </a:lnTo>
                  <a:lnTo>
                    <a:pt x="57" y="30"/>
                  </a:lnTo>
                  <a:lnTo>
                    <a:pt x="57" y="27"/>
                  </a:lnTo>
                  <a:lnTo>
                    <a:pt x="60" y="27"/>
                  </a:lnTo>
                  <a:lnTo>
                    <a:pt x="60" y="13"/>
                  </a:lnTo>
                  <a:lnTo>
                    <a:pt x="67" y="13"/>
                  </a:lnTo>
                  <a:lnTo>
                    <a:pt x="67" y="22"/>
                  </a:lnTo>
                  <a:lnTo>
                    <a:pt x="70" y="22"/>
                  </a:lnTo>
                  <a:lnTo>
                    <a:pt x="70" y="31"/>
                  </a:lnTo>
                  <a:lnTo>
                    <a:pt x="75" y="31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1" y="12"/>
                  </a:lnTo>
                  <a:lnTo>
                    <a:pt x="85" y="12"/>
                  </a:lnTo>
                  <a:lnTo>
                    <a:pt x="85" y="22"/>
                  </a:lnTo>
                  <a:lnTo>
                    <a:pt x="88" y="22"/>
                  </a:lnTo>
                  <a:lnTo>
                    <a:pt x="88" y="12"/>
                  </a:lnTo>
                  <a:lnTo>
                    <a:pt x="93" y="12"/>
                  </a:lnTo>
                  <a:lnTo>
                    <a:pt x="93" y="31"/>
                  </a:lnTo>
                  <a:lnTo>
                    <a:pt x="96" y="31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99" y="40"/>
                  </a:lnTo>
                  <a:lnTo>
                    <a:pt x="103" y="40"/>
                  </a:lnTo>
                  <a:lnTo>
                    <a:pt x="103" y="19"/>
                  </a:lnTo>
                  <a:lnTo>
                    <a:pt x="106" y="19"/>
                  </a:lnTo>
                  <a:lnTo>
                    <a:pt x="106" y="31"/>
                  </a:lnTo>
                  <a:lnTo>
                    <a:pt x="111" y="31"/>
                  </a:lnTo>
                  <a:lnTo>
                    <a:pt x="111" y="4"/>
                  </a:lnTo>
                  <a:lnTo>
                    <a:pt x="114" y="4"/>
                  </a:lnTo>
                  <a:lnTo>
                    <a:pt x="114" y="22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21" y="18"/>
                  </a:lnTo>
                  <a:lnTo>
                    <a:pt x="121" y="24"/>
                  </a:lnTo>
                  <a:lnTo>
                    <a:pt x="124" y="24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27" y="21"/>
                  </a:lnTo>
                  <a:lnTo>
                    <a:pt x="132" y="21"/>
                  </a:lnTo>
                  <a:lnTo>
                    <a:pt x="132" y="15"/>
                  </a:lnTo>
                  <a:lnTo>
                    <a:pt x="135" y="15"/>
                  </a:lnTo>
                  <a:lnTo>
                    <a:pt x="135" y="22"/>
                  </a:lnTo>
                  <a:lnTo>
                    <a:pt x="139" y="22"/>
                  </a:lnTo>
                  <a:lnTo>
                    <a:pt x="139" y="16"/>
                  </a:lnTo>
                  <a:lnTo>
                    <a:pt x="142" y="16"/>
                  </a:lnTo>
                  <a:lnTo>
                    <a:pt x="142" y="7"/>
                  </a:lnTo>
                  <a:lnTo>
                    <a:pt x="145" y="7"/>
                  </a:lnTo>
                  <a:lnTo>
                    <a:pt x="145" y="10"/>
                  </a:lnTo>
                  <a:lnTo>
                    <a:pt x="150" y="10"/>
                  </a:lnTo>
                  <a:lnTo>
                    <a:pt x="150" y="16"/>
                  </a:lnTo>
                  <a:lnTo>
                    <a:pt x="153" y="16"/>
                  </a:lnTo>
                  <a:lnTo>
                    <a:pt x="153" y="33"/>
                  </a:lnTo>
                  <a:lnTo>
                    <a:pt x="156" y="33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63" y="21"/>
                  </a:lnTo>
                  <a:lnTo>
                    <a:pt x="163" y="28"/>
                  </a:lnTo>
                  <a:lnTo>
                    <a:pt x="168" y="28"/>
                  </a:lnTo>
                  <a:lnTo>
                    <a:pt x="168" y="22"/>
                  </a:lnTo>
                  <a:lnTo>
                    <a:pt x="174" y="22"/>
                  </a:lnTo>
                  <a:lnTo>
                    <a:pt x="174" y="34"/>
                  </a:lnTo>
                  <a:lnTo>
                    <a:pt x="178" y="34"/>
                  </a:lnTo>
                  <a:lnTo>
                    <a:pt x="178" y="25"/>
                  </a:lnTo>
                  <a:lnTo>
                    <a:pt x="181" y="25"/>
                  </a:lnTo>
                  <a:lnTo>
                    <a:pt x="181" y="16"/>
                  </a:lnTo>
                  <a:lnTo>
                    <a:pt x="184" y="16"/>
                  </a:lnTo>
                  <a:lnTo>
                    <a:pt x="184" y="15"/>
                  </a:lnTo>
                  <a:lnTo>
                    <a:pt x="189" y="15"/>
                  </a:lnTo>
                  <a:lnTo>
                    <a:pt x="189" y="16"/>
                  </a:lnTo>
                  <a:lnTo>
                    <a:pt x="192" y="16"/>
                  </a:lnTo>
                  <a:lnTo>
                    <a:pt x="192" y="13"/>
                  </a:lnTo>
                  <a:lnTo>
                    <a:pt x="196" y="13"/>
                  </a:lnTo>
                  <a:lnTo>
                    <a:pt x="196" y="39"/>
                  </a:lnTo>
                  <a:lnTo>
                    <a:pt x="199" y="39"/>
                  </a:lnTo>
                  <a:lnTo>
                    <a:pt x="199" y="13"/>
                  </a:lnTo>
                  <a:lnTo>
                    <a:pt x="202" y="13"/>
                  </a:lnTo>
                  <a:lnTo>
                    <a:pt x="202" y="28"/>
                  </a:lnTo>
                  <a:lnTo>
                    <a:pt x="207" y="28"/>
                  </a:lnTo>
                  <a:lnTo>
                    <a:pt x="207" y="31"/>
                  </a:lnTo>
                  <a:lnTo>
                    <a:pt x="210" y="31"/>
                  </a:lnTo>
                  <a:lnTo>
                    <a:pt x="210" y="33"/>
                  </a:lnTo>
                  <a:lnTo>
                    <a:pt x="213" y="33"/>
                  </a:lnTo>
                  <a:lnTo>
                    <a:pt x="213" y="28"/>
                  </a:lnTo>
                  <a:lnTo>
                    <a:pt x="217" y="28"/>
                  </a:lnTo>
                  <a:lnTo>
                    <a:pt x="217" y="34"/>
                  </a:lnTo>
                  <a:lnTo>
                    <a:pt x="220" y="34"/>
                  </a:lnTo>
                  <a:lnTo>
                    <a:pt x="220" y="28"/>
                  </a:lnTo>
                  <a:lnTo>
                    <a:pt x="225" y="28"/>
                  </a:lnTo>
                  <a:lnTo>
                    <a:pt x="225" y="70"/>
                  </a:lnTo>
                  <a:lnTo>
                    <a:pt x="228" y="70"/>
                  </a:lnTo>
                  <a:lnTo>
                    <a:pt x="228" y="43"/>
                  </a:lnTo>
                  <a:lnTo>
                    <a:pt x="231" y="43"/>
                  </a:lnTo>
                  <a:lnTo>
                    <a:pt x="231" y="42"/>
                  </a:lnTo>
                  <a:lnTo>
                    <a:pt x="235" y="42"/>
                  </a:lnTo>
                  <a:lnTo>
                    <a:pt x="235" y="28"/>
                  </a:lnTo>
                  <a:lnTo>
                    <a:pt x="238" y="28"/>
                  </a:lnTo>
                  <a:lnTo>
                    <a:pt x="238" y="19"/>
                  </a:lnTo>
                  <a:lnTo>
                    <a:pt x="241" y="19"/>
                  </a:lnTo>
                  <a:lnTo>
                    <a:pt x="241" y="10"/>
                  </a:lnTo>
                  <a:lnTo>
                    <a:pt x="246" y="10"/>
                  </a:lnTo>
                  <a:lnTo>
                    <a:pt x="246" y="36"/>
                  </a:lnTo>
                  <a:lnTo>
                    <a:pt x="249" y="36"/>
                  </a:lnTo>
                  <a:lnTo>
                    <a:pt x="249" y="15"/>
                  </a:lnTo>
                  <a:lnTo>
                    <a:pt x="253" y="15"/>
                  </a:lnTo>
                  <a:lnTo>
                    <a:pt x="253" y="27"/>
                  </a:lnTo>
                  <a:lnTo>
                    <a:pt x="256" y="27"/>
                  </a:lnTo>
                  <a:lnTo>
                    <a:pt x="256" y="33"/>
                  </a:lnTo>
                  <a:lnTo>
                    <a:pt x="259" y="33"/>
                  </a:lnTo>
                  <a:lnTo>
                    <a:pt x="259" y="48"/>
                  </a:lnTo>
                  <a:lnTo>
                    <a:pt x="264" y="48"/>
                  </a:lnTo>
                  <a:lnTo>
                    <a:pt x="264" y="49"/>
                  </a:lnTo>
                  <a:lnTo>
                    <a:pt x="267" y="49"/>
                  </a:lnTo>
                  <a:lnTo>
                    <a:pt x="267" y="67"/>
                  </a:lnTo>
                  <a:lnTo>
                    <a:pt x="271" y="67"/>
                  </a:lnTo>
                  <a:lnTo>
                    <a:pt x="271" y="39"/>
                  </a:lnTo>
                  <a:lnTo>
                    <a:pt x="274" y="39"/>
                  </a:lnTo>
                  <a:lnTo>
                    <a:pt x="274" y="40"/>
                  </a:lnTo>
                  <a:lnTo>
                    <a:pt x="277" y="40"/>
                  </a:lnTo>
                  <a:lnTo>
                    <a:pt x="277" y="18"/>
                  </a:lnTo>
                  <a:lnTo>
                    <a:pt x="282" y="18"/>
                  </a:lnTo>
                  <a:lnTo>
                    <a:pt x="282" y="31"/>
                  </a:lnTo>
                  <a:lnTo>
                    <a:pt x="285" y="31"/>
                  </a:lnTo>
                  <a:lnTo>
                    <a:pt x="285" y="30"/>
                  </a:lnTo>
                  <a:lnTo>
                    <a:pt x="288" y="30"/>
                  </a:lnTo>
                  <a:lnTo>
                    <a:pt x="288" y="54"/>
                  </a:lnTo>
                  <a:lnTo>
                    <a:pt x="292" y="54"/>
                  </a:lnTo>
                  <a:lnTo>
                    <a:pt x="292" y="16"/>
                  </a:lnTo>
                  <a:lnTo>
                    <a:pt x="295" y="16"/>
                  </a:lnTo>
                  <a:lnTo>
                    <a:pt x="295" y="42"/>
                  </a:lnTo>
                  <a:lnTo>
                    <a:pt x="300" y="42"/>
                  </a:lnTo>
                  <a:lnTo>
                    <a:pt x="300" y="31"/>
                  </a:lnTo>
                  <a:lnTo>
                    <a:pt x="303" y="31"/>
                  </a:lnTo>
                  <a:lnTo>
                    <a:pt x="303" y="39"/>
                  </a:lnTo>
                  <a:lnTo>
                    <a:pt x="306" y="39"/>
                  </a:lnTo>
                  <a:lnTo>
                    <a:pt x="306" y="22"/>
                  </a:lnTo>
                  <a:lnTo>
                    <a:pt x="310" y="22"/>
                  </a:lnTo>
                  <a:lnTo>
                    <a:pt x="310" y="37"/>
                  </a:lnTo>
                  <a:lnTo>
                    <a:pt x="313" y="37"/>
                  </a:lnTo>
                  <a:lnTo>
                    <a:pt x="313" y="33"/>
                  </a:lnTo>
                  <a:lnTo>
                    <a:pt x="316" y="33"/>
                  </a:lnTo>
                  <a:lnTo>
                    <a:pt x="316" y="30"/>
                  </a:lnTo>
                  <a:lnTo>
                    <a:pt x="321" y="30"/>
                  </a:lnTo>
                  <a:lnTo>
                    <a:pt x="321" y="40"/>
                  </a:lnTo>
                  <a:lnTo>
                    <a:pt x="324" y="40"/>
                  </a:lnTo>
                  <a:lnTo>
                    <a:pt x="324" y="43"/>
                  </a:lnTo>
                  <a:lnTo>
                    <a:pt x="328" y="43"/>
                  </a:lnTo>
                  <a:lnTo>
                    <a:pt x="328" y="28"/>
                  </a:lnTo>
                  <a:lnTo>
                    <a:pt x="331" y="28"/>
                  </a:lnTo>
                  <a:lnTo>
                    <a:pt x="331" y="30"/>
                  </a:lnTo>
                  <a:lnTo>
                    <a:pt x="334" y="30"/>
                  </a:lnTo>
                  <a:lnTo>
                    <a:pt x="334" y="13"/>
                  </a:lnTo>
                  <a:lnTo>
                    <a:pt x="339" y="13"/>
                  </a:lnTo>
                  <a:lnTo>
                    <a:pt x="339" y="30"/>
                  </a:lnTo>
                  <a:lnTo>
                    <a:pt x="342" y="30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5" y="36"/>
                  </a:lnTo>
                  <a:lnTo>
                    <a:pt x="349" y="36"/>
                  </a:lnTo>
                  <a:lnTo>
                    <a:pt x="349" y="43"/>
                  </a:lnTo>
                  <a:lnTo>
                    <a:pt x="357" y="43"/>
                  </a:lnTo>
                  <a:lnTo>
                    <a:pt x="357" y="18"/>
                  </a:lnTo>
                  <a:lnTo>
                    <a:pt x="360" y="1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4" name="Freeform 951"/>
            <p:cNvSpPr>
              <a:spLocks/>
            </p:cNvSpPr>
            <p:nvPr/>
          </p:nvSpPr>
          <p:spPr bwMode="auto">
            <a:xfrm>
              <a:off x="4053" y="1427"/>
              <a:ext cx="489" cy="98"/>
            </a:xfrm>
            <a:custGeom>
              <a:avLst/>
              <a:gdLst>
                <a:gd name="T0" fmla="*/ 163 w 360"/>
                <a:gd name="T1" fmla="*/ 181 h 87"/>
                <a:gd name="T2" fmla="*/ 283 w 360"/>
                <a:gd name="T3" fmla="*/ 201 h 87"/>
                <a:gd name="T4" fmla="*/ 454 w 360"/>
                <a:gd name="T5" fmla="*/ 239 h 87"/>
                <a:gd name="T6" fmla="*/ 602 w 360"/>
                <a:gd name="T7" fmla="*/ 219 h 87"/>
                <a:gd name="T8" fmla="*/ 777 w 360"/>
                <a:gd name="T9" fmla="*/ 212 h 87"/>
                <a:gd name="T10" fmla="*/ 901 w 360"/>
                <a:gd name="T11" fmla="*/ 203 h 87"/>
                <a:gd name="T12" fmla="*/ 1055 w 360"/>
                <a:gd name="T13" fmla="*/ 161 h 87"/>
                <a:gd name="T14" fmla="*/ 1224 w 360"/>
                <a:gd name="T15" fmla="*/ 205 h 87"/>
                <a:gd name="T16" fmla="*/ 1365 w 360"/>
                <a:gd name="T17" fmla="*/ 229 h 87"/>
                <a:gd name="T18" fmla="*/ 1546 w 360"/>
                <a:gd name="T19" fmla="*/ 259 h 87"/>
                <a:gd name="T20" fmla="*/ 1669 w 360"/>
                <a:gd name="T21" fmla="*/ 229 h 87"/>
                <a:gd name="T22" fmla="*/ 1807 w 360"/>
                <a:gd name="T23" fmla="*/ 212 h 87"/>
                <a:gd name="T24" fmla="*/ 1978 w 360"/>
                <a:gd name="T25" fmla="*/ 181 h 87"/>
                <a:gd name="T26" fmla="*/ 2141 w 360"/>
                <a:gd name="T27" fmla="*/ 230 h 87"/>
                <a:gd name="T28" fmla="*/ 2267 w 360"/>
                <a:gd name="T29" fmla="*/ 214 h 87"/>
                <a:gd name="T30" fmla="*/ 2450 w 360"/>
                <a:gd name="T31" fmla="*/ 259 h 87"/>
                <a:gd name="T32" fmla="*/ 2592 w 360"/>
                <a:gd name="T33" fmla="*/ 219 h 87"/>
                <a:gd name="T34" fmla="*/ 2756 w 360"/>
                <a:gd name="T35" fmla="*/ 203 h 87"/>
                <a:gd name="T36" fmla="*/ 2880 w 360"/>
                <a:gd name="T37" fmla="*/ 229 h 87"/>
                <a:gd name="T38" fmla="*/ 3037 w 360"/>
                <a:gd name="T39" fmla="*/ 252 h 87"/>
                <a:gd name="T40" fmla="*/ 3210 w 360"/>
                <a:gd name="T41" fmla="*/ 230 h 87"/>
                <a:gd name="T42" fmla="*/ 3352 w 360"/>
                <a:gd name="T43" fmla="*/ 247 h 87"/>
                <a:gd name="T44" fmla="*/ 3484 w 360"/>
                <a:gd name="T45" fmla="*/ 229 h 87"/>
                <a:gd name="T46" fmla="*/ 3650 w 360"/>
                <a:gd name="T47" fmla="*/ 247 h 87"/>
                <a:gd name="T48" fmla="*/ 3817 w 360"/>
                <a:gd name="T49" fmla="*/ 169 h 87"/>
                <a:gd name="T50" fmla="*/ 3981 w 360"/>
                <a:gd name="T51" fmla="*/ 239 h 87"/>
                <a:gd name="T52" fmla="*/ 4114 w 360"/>
                <a:gd name="T53" fmla="*/ 160 h 87"/>
                <a:gd name="T54" fmla="*/ 4258 w 360"/>
                <a:gd name="T55" fmla="*/ 212 h 87"/>
                <a:gd name="T56" fmla="*/ 4428 w 360"/>
                <a:gd name="T57" fmla="*/ 160 h 87"/>
                <a:gd name="T58" fmla="*/ 4645 w 360"/>
                <a:gd name="T59" fmla="*/ 181 h 87"/>
                <a:gd name="T60" fmla="*/ 4818 w 360"/>
                <a:gd name="T61" fmla="*/ 188 h 87"/>
                <a:gd name="T62" fmla="*/ 4958 w 360"/>
                <a:gd name="T63" fmla="*/ 150 h 87"/>
                <a:gd name="T64" fmla="*/ 5086 w 360"/>
                <a:gd name="T65" fmla="*/ 42 h 87"/>
                <a:gd name="T66" fmla="*/ 5264 w 360"/>
                <a:gd name="T67" fmla="*/ 278 h 87"/>
                <a:gd name="T68" fmla="*/ 5408 w 360"/>
                <a:gd name="T69" fmla="*/ 161 h 87"/>
                <a:gd name="T70" fmla="*/ 5588 w 360"/>
                <a:gd name="T71" fmla="*/ 93 h 87"/>
                <a:gd name="T72" fmla="*/ 5716 w 360"/>
                <a:gd name="T73" fmla="*/ 142 h 87"/>
                <a:gd name="T74" fmla="*/ 5854 w 360"/>
                <a:gd name="T75" fmla="*/ 181 h 87"/>
                <a:gd name="T76" fmla="*/ 6024 w 360"/>
                <a:gd name="T77" fmla="*/ 181 h 87"/>
                <a:gd name="T78" fmla="*/ 6184 w 360"/>
                <a:gd name="T79" fmla="*/ 140 h 87"/>
                <a:gd name="T80" fmla="*/ 6309 w 360"/>
                <a:gd name="T81" fmla="*/ 169 h 87"/>
                <a:gd name="T82" fmla="*/ 6497 w 360"/>
                <a:gd name="T83" fmla="*/ 230 h 87"/>
                <a:gd name="T84" fmla="*/ 6623 w 360"/>
                <a:gd name="T85" fmla="*/ 148 h 87"/>
                <a:gd name="T86" fmla="*/ 6803 w 360"/>
                <a:gd name="T87" fmla="*/ 131 h 87"/>
                <a:gd name="T88" fmla="*/ 6926 w 360"/>
                <a:gd name="T89" fmla="*/ 160 h 87"/>
                <a:gd name="T90" fmla="*/ 7080 w 360"/>
                <a:gd name="T91" fmla="*/ 142 h 87"/>
                <a:gd name="T92" fmla="*/ 7240 w 360"/>
                <a:gd name="T93" fmla="*/ 161 h 87"/>
                <a:gd name="T94" fmla="*/ 7399 w 360"/>
                <a:gd name="T95" fmla="*/ 167 h 87"/>
                <a:gd name="T96" fmla="*/ 7524 w 360"/>
                <a:gd name="T97" fmla="*/ 131 h 87"/>
                <a:gd name="T98" fmla="*/ 7694 w 360"/>
                <a:gd name="T99" fmla="*/ 110 h 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0"/>
                <a:gd name="T151" fmla="*/ 0 h 87"/>
                <a:gd name="T152" fmla="*/ 360 w 360"/>
                <a:gd name="T153" fmla="*/ 87 h 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0" h="87">
                  <a:moveTo>
                    <a:pt x="0" y="51"/>
                  </a:moveTo>
                  <a:lnTo>
                    <a:pt x="3" y="51"/>
                  </a:lnTo>
                  <a:lnTo>
                    <a:pt x="3" y="55"/>
                  </a:lnTo>
                  <a:lnTo>
                    <a:pt x="7" y="55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3" y="60"/>
                  </a:lnTo>
                  <a:lnTo>
                    <a:pt x="13" y="61"/>
                  </a:lnTo>
                  <a:lnTo>
                    <a:pt x="18" y="61"/>
                  </a:lnTo>
                  <a:lnTo>
                    <a:pt x="18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5" y="73"/>
                  </a:lnTo>
                  <a:lnTo>
                    <a:pt x="25" y="67"/>
                  </a:lnTo>
                  <a:lnTo>
                    <a:pt x="28" y="67"/>
                  </a:lnTo>
                  <a:lnTo>
                    <a:pt x="28" y="58"/>
                  </a:lnTo>
                  <a:lnTo>
                    <a:pt x="31" y="58"/>
                  </a:lnTo>
                  <a:lnTo>
                    <a:pt x="31" y="64"/>
                  </a:lnTo>
                  <a:lnTo>
                    <a:pt x="36" y="64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9" y="61"/>
                  </a:lnTo>
                  <a:lnTo>
                    <a:pt x="42" y="61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6" y="49"/>
                  </a:lnTo>
                  <a:lnTo>
                    <a:pt x="49" y="49"/>
                  </a:lnTo>
                  <a:lnTo>
                    <a:pt x="49" y="58"/>
                  </a:lnTo>
                  <a:lnTo>
                    <a:pt x="54" y="58"/>
                  </a:lnTo>
                  <a:lnTo>
                    <a:pt x="54" y="63"/>
                  </a:lnTo>
                  <a:lnTo>
                    <a:pt x="57" y="63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0" y="69"/>
                  </a:lnTo>
                  <a:lnTo>
                    <a:pt x="64" y="69"/>
                  </a:lnTo>
                  <a:lnTo>
                    <a:pt x="64" y="67"/>
                  </a:lnTo>
                  <a:lnTo>
                    <a:pt x="67" y="67"/>
                  </a:lnTo>
                  <a:lnTo>
                    <a:pt x="67" y="79"/>
                  </a:lnTo>
                  <a:lnTo>
                    <a:pt x="72" y="79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5" y="46"/>
                  </a:lnTo>
                  <a:lnTo>
                    <a:pt x="88" y="46"/>
                  </a:lnTo>
                  <a:lnTo>
                    <a:pt x="88" y="55"/>
                  </a:lnTo>
                  <a:lnTo>
                    <a:pt x="93" y="55"/>
                  </a:lnTo>
                  <a:lnTo>
                    <a:pt x="93" y="40"/>
                  </a:lnTo>
                  <a:lnTo>
                    <a:pt x="96" y="40"/>
                  </a:lnTo>
                  <a:lnTo>
                    <a:pt x="96" y="70"/>
                  </a:lnTo>
                  <a:lnTo>
                    <a:pt x="100" y="70"/>
                  </a:lnTo>
                  <a:lnTo>
                    <a:pt x="100" y="48"/>
                  </a:lnTo>
                  <a:lnTo>
                    <a:pt x="103" y="48"/>
                  </a:lnTo>
                  <a:lnTo>
                    <a:pt x="103" y="66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11" y="57"/>
                  </a:lnTo>
                  <a:lnTo>
                    <a:pt x="111" y="79"/>
                  </a:lnTo>
                  <a:lnTo>
                    <a:pt x="114" y="79"/>
                  </a:lnTo>
                  <a:lnTo>
                    <a:pt x="114" y="36"/>
                  </a:lnTo>
                  <a:lnTo>
                    <a:pt x="117" y="36"/>
                  </a:lnTo>
                  <a:lnTo>
                    <a:pt x="117" y="67"/>
                  </a:lnTo>
                  <a:lnTo>
                    <a:pt x="121" y="67"/>
                  </a:lnTo>
                  <a:lnTo>
                    <a:pt x="121" y="43"/>
                  </a:lnTo>
                  <a:lnTo>
                    <a:pt x="124" y="43"/>
                  </a:lnTo>
                  <a:lnTo>
                    <a:pt x="124" y="61"/>
                  </a:lnTo>
                  <a:lnTo>
                    <a:pt x="129" y="61"/>
                  </a:lnTo>
                  <a:lnTo>
                    <a:pt x="129" y="37"/>
                  </a:lnTo>
                  <a:lnTo>
                    <a:pt x="132" y="37"/>
                  </a:lnTo>
                  <a:lnTo>
                    <a:pt x="132" y="69"/>
                  </a:lnTo>
                  <a:lnTo>
                    <a:pt x="135" y="69"/>
                  </a:lnTo>
                  <a:lnTo>
                    <a:pt x="135" y="39"/>
                  </a:lnTo>
                  <a:lnTo>
                    <a:pt x="139" y="39"/>
                  </a:lnTo>
                  <a:lnTo>
                    <a:pt x="139" y="76"/>
                  </a:lnTo>
                  <a:lnTo>
                    <a:pt x="142" y="76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5" y="70"/>
                  </a:lnTo>
                  <a:lnTo>
                    <a:pt x="150" y="70"/>
                  </a:lnTo>
                  <a:lnTo>
                    <a:pt x="150" y="57"/>
                  </a:lnTo>
                  <a:lnTo>
                    <a:pt x="153" y="57"/>
                  </a:lnTo>
                  <a:lnTo>
                    <a:pt x="153" y="75"/>
                  </a:lnTo>
                  <a:lnTo>
                    <a:pt x="157" y="75"/>
                  </a:lnTo>
                  <a:lnTo>
                    <a:pt x="157" y="64"/>
                  </a:lnTo>
                  <a:lnTo>
                    <a:pt x="160" y="64"/>
                  </a:lnTo>
                  <a:lnTo>
                    <a:pt x="160" y="69"/>
                  </a:lnTo>
                  <a:lnTo>
                    <a:pt x="163" y="69"/>
                  </a:lnTo>
                  <a:lnTo>
                    <a:pt x="163" y="55"/>
                  </a:lnTo>
                  <a:lnTo>
                    <a:pt x="168" y="55"/>
                  </a:lnTo>
                  <a:lnTo>
                    <a:pt x="168" y="75"/>
                  </a:lnTo>
                  <a:lnTo>
                    <a:pt x="171" y="75"/>
                  </a:lnTo>
                  <a:lnTo>
                    <a:pt x="171" y="37"/>
                  </a:lnTo>
                  <a:lnTo>
                    <a:pt x="174" y="37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78" y="61"/>
                  </a:lnTo>
                  <a:lnTo>
                    <a:pt x="181" y="61"/>
                  </a:lnTo>
                  <a:lnTo>
                    <a:pt x="181" y="72"/>
                  </a:lnTo>
                  <a:lnTo>
                    <a:pt x="186" y="72"/>
                  </a:lnTo>
                  <a:lnTo>
                    <a:pt x="186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55"/>
                  </a:lnTo>
                  <a:lnTo>
                    <a:pt x="196" y="55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199" y="60"/>
                  </a:lnTo>
                  <a:lnTo>
                    <a:pt x="202" y="60"/>
                  </a:lnTo>
                  <a:lnTo>
                    <a:pt x="202" y="48"/>
                  </a:lnTo>
                  <a:lnTo>
                    <a:pt x="207" y="48"/>
                  </a:lnTo>
                  <a:lnTo>
                    <a:pt x="207" y="57"/>
                  </a:lnTo>
                  <a:lnTo>
                    <a:pt x="210" y="57"/>
                  </a:lnTo>
                  <a:lnTo>
                    <a:pt x="210" y="55"/>
                  </a:lnTo>
                  <a:lnTo>
                    <a:pt x="217" y="55"/>
                  </a:lnTo>
                  <a:lnTo>
                    <a:pt x="217" y="43"/>
                  </a:lnTo>
                  <a:lnTo>
                    <a:pt x="220" y="43"/>
                  </a:lnTo>
                  <a:lnTo>
                    <a:pt x="220" y="57"/>
                  </a:lnTo>
                  <a:lnTo>
                    <a:pt x="225" y="57"/>
                  </a:lnTo>
                  <a:lnTo>
                    <a:pt x="225" y="51"/>
                  </a:lnTo>
                  <a:lnTo>
                    <a:pt x="228" y="51"/>
                  </a:lnTo>
                  <a:lnTo>
                    <a:pt x="228" y="46"/>
                  </a:lnTo>
                  <a:lnTo>
                    <a:pt x="232" y="46"/>
                  </a:lnTo>
                  <a:lnTo>
                    <a:pt x="232" y="39"/>
                  </a:lnTo>
                  <a:lnTo>
                    <a:pt x="235" y="39"/>
                  </a:lnTo>
                  <a:lnTo>
                    <a:pt x="235" y="12"/>
                  </a:lnTo>
                  <a:lnTo>
                    <a:pt x="238" y="12"/>
                  </a:lnTo>
                  <a:lnTo>
                    <a:pt x="238" y="37"/>
                  </a:lnTo>
                  <a:lnTo>
                    <a:pt x="243" y="37"/>
                  </a:lnTo>
                  <a:lnTo>
                    <a:pt x="243" y="84"/>
                  </a:lnTo>
                  <a:lnTo>
                    <a:pt x="246" y="84"/>
                  </a:lnTo>
                  <a:lnTo>
                    <a:pt x="246" y="55"/>
                  </a:lnTo>
                  <a:lnTo>
                    <a:pt x="249" y="55"/>
                  </a:lnTo>
                  <a:lnTo>
                    <a:pt x="249" y="49"/>
                  </a:lnTo>
                  <a:lnTo>
                    <a:pt x="253" y="49"/>
                  </a:lnTo>
                  <a:lnTo>
                    <a:pt x="253" y="87"/>
                  </a:lnTo>
                  <a:lnTo>
                    <a:pt x="256" y="87"/>
                  </a:lnTo>
                  <a:lnTo>
                    <a:pt x="256" y="28"/>
                  </a:lnTo>
                  <a:lnTo>
                    <a:pt x="261" y="28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4" y="43"/>
                  </a:lnTo>
                  <a:lnTo>
                    <a:pt x="267" y="43"/>
                  </a:lnTo>
                  <a:lnTo>
                    <a:pt x="267" y="28"/>
                  </a:lnTo>
                  <a:lnTo>
                    <a:pt x="271" y="28"/>
                  </a:lnTo>
                  <a:lnTo>
                    <a:pt x="271" y="55"/>
                  </a:lnTo>
                  <a:lnTo>
                    <a:pt x="274" y="55"/>
                  </a:lnTo>
                  <a:lnTo>
                    <a:pt x="274" y="37"/>
                  </a:lnTo>
                  <a:lnTo>
                    <a:pt x="277" y="37"/>
                  </a:lnTo>
                  <a:lnTo>
                    <a:pt x="277" y="55"/>
                  </a:lnTo>
                  <a:lnTo>
                    <a:pt x="282" y="55"/>
                  </a:lnTo>
                  <a:lnTo>
                    <a:pt x="282" y="27"/>
                  </a:lnTo>
                  <a:lnTo>
                    <a:pt x="285" y="27"/>
                  </a:lnTo>
                  <a:lnTo>
                    <a:pt x="285" y="42"/>
                  </a:lnTo>
                  <a:lnTo>
                    <a:pt x="289" y="42"/>
                  </a:lnTo>
                  <a:lnTo>
                    <a:pt x="289" y="22"/>
                  </a:lnTo>
                  <a:lnTo>
                    <a:pt x="292" y="22"/>
                  </a:lnTo>
                  <a:lnTo>
                    <a:pt x="292" y="52"/>
                  </a:lnTo>
                  <a:lnTo>
                    <a:pt x="295" y="52"/>
                  </a:lnTo>
                  <a:lnTo>
                    <a:pt x="295" y="25"/>
                  </a:lnTo>
                  <a:lnTo>
                    <a:pt x="300" y="25"/>
                  </a:lnTo>
                  <a:lnTo>
                    <a:pt x="300" y="70"/>
                  </a:lnTo>
                  <a:lnTo>
                    <a:pt x="303" y="70"/>
                  </a:lnTo>
                  <a:lnTo>
                    <a:pt x="303" y="30"/>
                  </a:lnTo>
                  <a:lnTo>
                    <a:pt x="306" y="30"/>
                  </a:lnTo>
                  <a:lnTo>
                    <a:pt x="306" y="45"/>
                  </a:lnTo>
                  <a:lnTo>
                    <a:pt x="310" y="45"/>
                  </a:lnTo>
                  <a:lnTo>
                    <a:pt x="310" y="9"/>
                  </a:lnTo>
                  <a:lnTo>
                    <a:pt x="313" y="9"/>
                  </a:lnTo>
                  <a:lnTo>
                    <a:pt x="313" y="40"/>
                  </a:lnTo>
                  <a:lnTo>
                    <a:pt x="318" y="40"/>
                  </a:lnTo>
                  <a:lnTo>
                    <a:pt x="318" y="18"/>
                  </a:lnTo>
                  <a:lnTo>
                    <a:pt x="321" y="18"/>
                  </a:lnTo>
                  <a:lnTo>
                    <a:pt x="321" y="48"/>
                  </a:lnTo>
                  <a:lnTo>
                    <a:pt x="324" y="48"/>
                  </a:lnTo>
                  <a:lnTo>
                    <a:pt x="324" y="37"/>
                  </a:lnTo>
                  <a:lnTo>
                    <a:pt x="328" y="37"/>
                  </a:lnTo>
                  <a:lnTo>
                    <a:pt x="328" y="43"/>
                  </a:lnTo>
                  <a:lnTo>
                    <a:pt x="331" y="43"/>
                  </a:lnTo>
                  <a:lnTo>
                    <a:pt x="331" y="15"/>
                  </a:lnTo>
                  <a:lnTo>
                    <a:pt x="334" y="15"/>
                  </a:lnTo>
                  <a:lnTo>
                    <a:pt x="334" y="49"/>
                  </a:lnTo>
                  <a:lnTo>
                    <a:pt x="339" y="49"/>
                  </a:lnTo>
                  <a:lnTo>
                    <a:pt x="339" y="28"/>
                  </a:lnTo>
                  <a:lnTo>
                    <a:pt x="342" y="28"/>
                  </a:lnTo>
                  <a:lnTo>
                    <a:pt x="342" y="51"/>
                  </a:lnTo>
                  <a:lnTo>
                    <a:pt x="346" y="51"/>
                  </a:lnTo>
                  <a:lnTo>
                    <a:pt x="346" y="12"/>
                  </a:lnTo>
                  <a:lnTo>
                    <a:pt x="349" y="12"/>
                  </a:lnTo>
                  <a:lnTo>
                    <a:pt x="349" y="40"/>
                  </a:lnTo>
                  <a:lnTo>
                    <a:pt x="352" y="40"/>
                  </a:lnTo>
                  <a:lnTo>
                    <a:pt x="352" y="28"/>
                  </a:lnTo>
                  <a:lnTo>
                    <a:pt x="357" y="28"/>
                  </a:lnTo>
                  <a:lnTo>
                    <a:pt x="357" y="33"/>
                  </a:lnTo>
                  <a:lnTo>
                    <a:pt x="360" y="3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5" name="Freeform 952"/>
            <p:cNvSpPr>
              <a:spLocks/>
            </p:cNvSpPr>
            <p:nvPr/>
          </p:nvSpPr>
          <p:spPr bwMode="auto">
            <a:xfrm>
              <a:off x="4542" y="1392"/>
              <a:ext cx="376" cy="84"/>
            </a:xfrm>
            <a:custGeom>
              <a:avLst/>
              <a:gdLst>
                <a:gd name="T0" fmla="*/ 65 w 276"/>
                <a:gd name="T1" fmla="*/ 293 h 73"/>
                <a:gd name="T2" fmla="*/ 165 w 276"/>
                <a:gd name="T3" fmla="*/ 123 h 73"/>
                <a:gd name="T4" fmla="*/ 322 w 276"/>
                <a:gd name="T5" fmla="*/ 299 h 73"/>
                <a:gd name="T6" fmla="*/ 403 w 276"/>
                <a:gd name="T7" fmla="*/ 231 h 73"/>
                <a:gd name="T8" fmla="*/ 549 w 276"/>
                <a:gd name="T9" fmla="*/ 244 h 73"/>
                <a:gd name="T10" fmla="*/ 620 w 276"/>
                <a:gd name="T11" fmla="*/ 244 h 73"/>
                <a:gd name="T12" fmla="*/ 790 w 276"/>
                <a:gd name="T13" fmla="*/ 236 h 73"/>
                <a:gd name="T14" fmla="*/ 857 w 276"/>
                <a:gd name="T15" fmla="*/ 299 h 73"/>
                <a:gd name="T16" fmla="*/ 1019 w 276"/>
                <a:gd name="T17" fmla="*/ 168 h 73"/>
                <a:gd name="T18" fmla="*/ 1076 w 276"/>
                <a:gd name="T19" fmla="*/ 173 h 73"/>
                <a:gd name="T20" fmla="*/ 1255 w 276"/>
                <a:gd name="T21" fmla="*/ 184 h 73"/>
                <a:gd name="T22" fmla="*/ 1342 w 276"/>
                <a:gd name="T23" fmla="*/ 231 h 73"/>
                <a:gd name="T24" fmla="*/ 1466 w 276"/>
                <a:gd name="T25" fmla="*/ 236 h 73"/>
                <a:gd name="T26" fmla="*/ 1591 w 276"/>
                <a:gd name="T27" fmla="*/ 184 h 73"/>
                <a:gd name="T28" fmla="*/ 1813 w 276"/>
                <a:gd name="T29" fmla="*/ 212 h 73"/>
                <a:gd name="T30" fmla="*/ 1873 w 276"/>
                <a:gd name="T31" fmla="*/ 222 h 73"/>
                <a:gd name="T32" fmla="*/ 2060 w 276"/>
                <a:gd name="T33" fmla="*/ 193 h 73"/>
                <a:gd name="T34" fmla="*/ 2112 w 276"/>
                <a:gd name="T35" fmla="*/ 150 h 73"/>
                <a:gd name="T36" fmla="*/ 2263 w 276"/>
                <a:gd name="T37" fmla="*/ 168 h 73"/>
                <a:gd name="T38" fmla="*/ 2330 w 276"/>
                <a:gd name="T39" fmla="*/ 236 h 73"/>
                <a:gd name="T40" fmla="*/ 2500 w 276"/>
                <a:gd name="T41" fmla="*/ 168 h 73"/>
                <a:gd name="T42" fmla="*/ 2595 w 276"/>
                <a:gd name="T43" fmla="*/ 104 h 73"/>
                <a:gd name="T44" fmla="*/ 2721 w 276"/>
                <a:gd name="T45" fmla="*/ 249 h 73"/>
                <a:gd name="T46" fmla="*/ 2845 w 276"/>
                <a:gd name="T47" fmla="*/ 249 h 73"/>
                <a:gd name="T48" fmla="*/ 2979 w 276"/>
                <a:gd name="T49" fmla="*/ 98 h 73"/>
                <a:gd name="T50" fmla="*/ 3052 w 276"/>
                <a:gd name="T51" fmla="*/ 78 h 73"/>
                <a:gd name="T52" fmla="*/ 3226 w 276"/>
                <a:gd name="T53" fmla="*/ 249 h 73"/>
                <a:gd name="T54" fmla="*/ 3300 w 276"/>
                <a:gd name="T55" fmla="*/ 188 h 73"/>
                <a:gd name="T56" fmla="*/ 3462 w 276"/>
                <a:gd name="T57" fmla="*/ 78 h 73"/>
                <a:gd name="T58" fmla="*/ 3526 w 276"/>
                <a:gd name="T59" fmla="*/ 108 h 73"/>
                <a:gd name="T60" fmla="*/ 3700 w 276"/>
                <a:gd name="T61" fmla="*/ 219 h 73"/>
                <a:gd name="T62" fmla="*/ 3764 w 276"/>
                <a:gd name="T63" fmla="*/ 266 h 73"/>
                <a:gd name="T64" fmla="*/ 3919 w 276"/>
                <a:gd name="T65" fmla="*/ 90 h 73"/>
                <a:gd name="T66" fmla="*/ 3990 w 276"/>
                <a:gd name="T67" fmla="*/ 28 h 73"/>
                <a:gd name="T68" fmla="*/ 4158 w 276"/>
                <a:gd name="T69" fmla="*/ 211 h 73"/>
                <a:gd name="T70" fmla="*/ 4250 w 276"/>
                <a:gd name="T71" fmla="*/ 163 h 73"/>
                <a:gd name="T72" fmla="*/ 4380 w 276"/>
                <a:gd name="T73" fmla="*/ 78 h 73"/>
                <a:gd name="T74" fmla="*/ 4496 w 276"/>
                <a:gd name="T75" fmla="*/ 0 h 73"/>
                <a:gd name="T76" fmla="*/ 4621 w 276"/>
                <a:gd name="T77" fmla="*/ 212 h 73"/>
                <a:gd name="T78" fmla="*/ 4716 w 276"/>
                <a:gd name="T79" fmla="*/ 219 h 73"/>
                <a:gd name="T80" fmla="*/ 4876 w 276"/>
                <a:gd name="T81" fmla="*/ 61 h 73"/>
                <a:gd name="T82" fmla="*/ 4955 w 276"/>
                <a:gd name="T83" fmla="*/ 49 h 73"/>
                <a:gd name="T84" fmla="*/ 5102 w 276"/>
                <a:gd name="T85" fmla="*/ 199 h 73"/>
                <a:gd name="T86" fmla="*/ 5170 w 276"/>
                <a:gd name="T87" fmla="*/ 160 h 73"/>
                <a:gd name="T88" fmla="*/ 5344 w 276"/>
                <a:gd name="T89" fmla="*/ 64 h 73"/>
                <a:gd name="T90" fmla="*/ 5410 w 276"/>
                <a:gd name="T91" fmla="*/ 18 h 73"/>
                <a:gd name="T92" fmla="*/ 5573 w 276"/>
                <a:gd name="T93" fmla="*/ 123 h 73"/>
                <a:gd name="T94" fmla="*/ 5630 w 276"/>
                <a:gd name="T95" fmla="*/ 37 h 73"/>
                <a:gd name="T96" fmla="*/ 5818 w 276"/>
                <a:gd name="T97" fmla="*/ 85 h 73"/>
                <a:gd name="T98" fmla="*/ 5891 w 276"/>
                <a:gd name="T99" fmla="*/ 24 h 73"/>
                <a:gd name="T100" fmla="*/ 6030 w 276"/>
                <a:gd name="T101" fmla="*/ 53 h 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73"/>
                <a:gd name="T155" fmla="*/ 276 w 276"/>
                <a:gd name="T156" fmla="*/ 73 h 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73">
                  <a:moveTo>
                    <a:pt x="0" y="63"/>
                  </a:moveTo>
                  <a:lnTo>
                    <a:pt x="0" y="72"/>
                  </a:lnTo>
                  <a:lnTo>
                    <a:pt x="3" y="72"/>
                  </a:lnTo>
                  <a:lnTo>
                    <a:pt x="3" y="61"/>
                  </a:lnTo>
                  <a:lnTo>
                    <a:pt x="7" y="61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73"/>
                  </a:lnTo>
                  <a:lnTo>
                    <a:pt x="15" y="73"/>
                  </a:lnTo>
                  <a:lnTo>
                    <a:pt x="15" y="48"/>
                  </a:lnTo>
                  <a:lnTo>
                    <a:pt x="18" y="48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25" y="60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6" y="58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39" y="73"/>
                  </a:lnTo>
                  <a:lnTo>
                    <a:pt x="43" y="73"/>
                  </a:lnTo>
                  <a:lnTo>
                    <a:pt x="43" y="42"/>
                  </a:lnTo>
                  <a:lnTo>
                    <a:pt x="46" y="42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49" y="43"/>
                  </a:lnTo>
                  <a:lnTo>
                    <a:pt x="54" y="43"/>
                  </a:lnTo>
                  <a:lnTo>
                    <a:pt x="54" y="45"/>
                  </a:lnTo>
                  <a:lnTo>
                    <a:pt x="57" y="45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7" y="58"/>
                  </a:lnTo>
                  <a:lnTo>
                    <a:pt x="67" y="40"/>
                  </a:lnTo>
                  <a:lnTo>
                    <a:pt x="72" y="40"/>
                  </a:lnTo>
                  <a:lnTo>
                    <a:pt x="72" y="45"/>
                  </a:lnTo>
                  <a:lnTo>
                    <a:pt x="78" y="45"/>
                  </a:lnTo>
                  <a:lnTo>
                    <a:pt x="78" y="52"/>
                  </a:lnTo>
                  <a:lnTo>
                    <a:pt x="82" y="52"/>
                  </a:lnTo>
                  <a:lnTo>
                    <a:pt x="82" y="43"/>
                  </a:lnTo>
                  <a:lnTo>
                    <a:pt x="85" y="43"/>
                  </a:lnTo>
                  <a:lnTo>
                    <a:pt x="85" y="55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3" y="58"/>
                  </a:lnTo>
                  <a:lnTo>
                    <a:pt x="96" y="58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0" y="42"/>
                  </a:lnTo>
                  <a:lnTo>
                    <a:pt x="103" y="42"/>
                  </a:lnTo>
                  <a:lnTo>
                    <a:pt x="103" y="46"/>
                  </a:lnTo>
                  <a:lnTo>
                    <a:pt x="106" y="46"/>
                  </a:lnTo>
                  <a:lnTo>
                    <a:pt x="106" y="58"/>
                  </a:lnTo>
                  <a:lnTo>
                    <a:pt x="111" y="58"/>
                  </a:lnTo>
                  <a:lnTo>
                    <a:pt x="111" y="42"/>
                  </a:lnTo>
                  <a:lnTo>
                    <a:pt x="114" y="42"/>
                  </a:lnTo>
                  <a:lnTo>
                    <a:pt x="114" y="43"/>
                  </a:lnTo>
                  <a:lnTo>
                    <a:pt x="118" y="43"/>
                  </a:lnTo>
                  <a:lnTo>
                    <a:pt x="118" y="25"/>
                  </a:lnTo>
                  <a:lnTo>
                    <a:pt x="121" y="25"/>
                  </a:lnTo>
                  <a:lnTo>
                    <a:pt x="121" y="61"/>
                  </a:lnTo>
                  <a:lnTo>
                    <a:pt x="124" y="61"/>
                  </a:lnTo>
                  <a:lnTo>
                    <a:pt x="124" y="42"/>
                  </a:lnTo>
                  <a:lnTo>
                    <a:pt x="129" y="42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2" y="24"/>
                  </a:lnTo>
                  <a:lnTo>
                    <a:pt x="135" y="24"/>
                  </a:lnTo>
                  <a:lnTo>
                    <a:pt x="135" y="58"/>
                  </a:lnTo>
                  <a:lnTo>
                    <a:pt x="139" y="58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2" y="61"/>
                  </a:lnTo>
                  <a:lnTo>
                    <a:pt x="147" y="61"/>
                  </a:lnTo>
                  <a:lnTo>
                    <a:pt x="147" y="21"/>
                  </a:lnTo>
                  <a:lnTo>
                    <a:pt x="150" y="21"/>
                  </a:lnTo>
                  <a:lnTo>
                    <a:pt x="150" y="46"/>
                  </a:lnTo>
                  <a:lnTo>
                    <a:pt x="153" y="46"/>
                  </a:lnTo>
                  <a:lnTo>
                    <a:pt x="153" y="19"/>
                  </a:lnTo>
                  <a:lnTo>
                    <a:pt x="157" y="19"/>
                  </a:lnTo>
                  <a:lnTo>
                    <a:pt x="157" y="51"/>
                  </a:lnTo>
                  <a:lnTo>
                    <a:pt x="160" y="51"/>
                  </a:lnTo>
                  <a:lnTo>
                    <a:pt x="160" y="27"/>
                  </a:lnTo>
                  <a:lnTo>
                    <a:pt x="163" y="27"/>
                  </a:lnTo>
                  <a:lnTo>
                    <a:pt x="163" y="54"/>
                  </a:lnTo>
                  <a:lnTo>
                    <a:pt x="168" y="54"/>
                  </a:lnTo>
                  <a:lnTo>
                    <a:pt x="168" y="15"/>
                  </a:lnTo>
                  <a:lnTo>
                    <a:pt x="171" y="15"/>
                  </a:lnTo>
                  <a:lnTo>
                    <a:pt x="171" y="66"/>
                  </a:lnTo>
                  <a:lnTo>
                    <a:pt x="175" y="66"/>
                  </a:lnTo>
                  <a:lnTo>
                    <a:pt x="175" y="22"/>
                  </a:lnTo>
                  <a:lnTo>
                    <a:pt x="178" y="22"/>
                  </a:lnTo>
                  <a:lnTo>
                    <a:pt x="178" y="60"/>
                  </a:lnTo>
                  <a:lnTo>
                    <a:pt x="181" y="60"/>
                  </a:lnTo>
                  <a:lnTo>
                    <a:pt x="181" y="7"/>
                  </a:lnTo>
                  <a:lnTo>
                    <a:pt x="186" y="7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89" y="22"/>
                  </a:lnTo>
                  <a:lnTo>
                    <a:pt x="193" y="22"/>
                  </a:lnTo>
                  <a:lnTo>
                    <a:pt x="193" y="40"/>
                  </a:lnTo>
                  <a:lnTo>
                    <a:pt x="196" y="40"/>
                  </a:lnTo>
                  <a:lnTo>
                    <a:pt x="196" y="19"/>
                  </a:lnTo>
                  <a:lnTo>
                    <a:pt x="199" y="19"/>
                  </a:lnTo>
                  <a:lnTo>
                    <a:pt x="199" y="48"/>
                  </a:lnTo>
                  <a:lnTo>
                    <a:pt x="204" y="48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07" y="52"/>
                  </a:lnTo>
                  <a:lnTo>
                    <a:pt x="210" y="52"/>
                  </a:lnTo>
                  <a:lnTo>
                    <a:pt x="210" y="19"/>
                  </a:lnTo>
                  <a:lnTo>
                    <a:pt x="214" y="19"/>
                  </a:lnTo>
                  <a:lnTo>
                    <a:pt x="214" y="54"/>
                  </a:lnTo>
                  <a:lnTo>
                    <a:pt x="217" y="54"/>
                  </a:lnTo>
                  <a:lnTo>
                    <a:pt x="217" y="15"/>
                  </a:lnTo>
                  <a:lnTo>
                    <a:pt x="222" y="15"/>
                  </a:lnTo>
                  <a:lnTo>
                    <a:pt x="222" y="33"/>
                  </a:lnTo>
                  <a:lnTo>
                    <a:pt x="225" y="33"/>
                  </a:lnTo>
                  <a:lnTo>
                    <a:pt x="225" y="12"/>
                  </a:lnTo>
                  <a:lnTo>
                    <a:pt x="228" y="12"/>
                  </a:lnTo>
                  <a:lnTo>
                    <a:pt x="228" y="49"/>
                  </a:lnTo>
                  <a:lnTo>
                    <a:pt x="232" y="49"/>
                  </a:lnTo>
                  <a:lnTo>
                    <a:pt x="232" y="19"/>
                  </a:lnTo>
                  <a:lnTo>
                    <a:pt x="235" y="19"/>
                  </a:lnTo>
                  <a:lnTo>
                    <a:pt x="235" y="39"/>
                  </a:lnTo>
                  <a:lnTo>
                    <a:pt x="238" y="39"/>
                  </a:lnTo>
                  <a:lnTo>
                    <a:pt x="238" y="16"/>
                  </a:lnTo>
                  <a:lnTo>
                    <a:pt x="243" y="16"/>
                  </a:lnTo>
                  <a:lnTo>
                    <a:pt x="243" y="34"/>
                  </a:lnTo>
                  <a:lnTo>
                    <a:pt x="246" y="34"/>
                  </a:lnTo>
                  <a:lnTo>
                    <a:pt x="246" y="4"/>
                  </a:lnTo>
                  <a:lnTo>
                    <a:pt x="250" y="4"/>
                  </a:lnTo>
                  <a:lnTo>
                    <a:pt x="250" y="30"/>
                  </a:lnTo>
                  <a:lnTo>
                    <a:pt x="253" y="30"/>
                  </a:lnTo>
                  <a:lnTo>
                    <a:pt x="253" y="16"/>
                  </a:lnTo>
                  <a:lnTo>
                    <a:pt x="256" y="16"/>
                  </a:lnTo>
                  <a:lnTo>
                    <a:pt x="256" y="9"/>
                  </a:lnTo>
                  <a:lnTo>
                    <a:pt x="261" y="9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4" y="22"/>
                  </a:lnTo>
                  <a:lnTo>
                    <a:pt x="267" y="22"/>
                  </a:lnTo>
                  <a:lnTo>
                    <a:pt x="267" y="6"/>
                  </a:lnTo>
                  <a:lnTo>
                    <a:pt x="271" y="6"/>
                  </a:lnTo>
                  <a:lnTo>
                    <a:pt x="271" y="13"/>
                  </a:lnTo>
                  <a:lnTo>
                    <a:pt x="274" y="13"/>
                  </a:lnTo>
                  <a:lnTo>
                    <a:pt x="276" y="2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6" name="Rectangle 953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757" name="Freeform 954"/>
            <p:cNvSpPr>
              <a:spLocks/>
            </p:cNvSpPr>
            <p:nvPr/>
          </p:nvSpPr>
          <p:spPr bwMode="auto">
            <a:xfrm>
              <a:off x="3457" y="2037"/>
              <a:ext cx="82" cy="79"/>
            </a:xfrm>
            <a:custGeom>
              <a:avLst/>
              <a:gdLst>
                <a:gd name="T0" fmla="*/ 439 w 60"/>
                <a:gd name="T1" fmla="*/ 3 h 69"/>
                <a:gd name="T2" fmla="*/ 439 w 60"/>
                <a:gd name="T3" fmla="*/ 124 h 69"/>
                <a:gd name="T4" fmla="*/ 820 w 60"/>
                <a:gd name="T5" fmla="*/ 124 h 69"/>
                <a:gd name="T6" fmla="*/ 921 w 60"/>
                <a:gd name="T7" fmla="*/ 118 h 69"/>
                <a:gd name="T8" fmla="*/ 989 w 60"/>
                <a:gd name="T9" fmla="*/ 118 h 69"/>
                <a:gd name="T10" fmla="*/ 1037 w 60"/>
                <a:gd name="T11" fmla="*/ 105 h 69"/>
                <a:gd name="T12" fmla="*/ 1050 w 60"/>
                <a:gd name="T13" fmla="*/ 80 h 69"/>
                <a:gd name="T14" fmla="*/ 1095 w 60"/>
                <a:gd name="T15" fmla="*/ 80 h 69"/>
                <a:gd name="T16" fmla="*/ 1095 w 60"/>
                <a:gd name="T17" fmla="*/ 166 h 69"/>
                <a:gd name="T18" fmla="*/ 1050 w 60"/>
                <a:gd name="T19" fmla="*/ 166 h 69"/>
                <a:gd name="T20" fmla="*/ 1037 w 60"/>
                <a:gd name="T21" fmla="*/ 159 h 69"/>
                <a:gd name="T22" fmla="*/ 1037 w 60"/>
                <a:gd name="T23" fmla="*/ 145 h 69"/>
                <a:gd name="T24" fmla="*/ 989 w 60"/>
                <a:gd name="T25" fmla="*/ 139 h 69"/>
                <a:gd name="T26" fmla="*/ 953 w 60"/>
                <a:gd name="T27" fmla="*/ 139 h 69"/>
                <a:gd name="T28" fmla="*/ 872 w 60"/>
                <a:gd name="T29" fmla="*/ 137 h 69"/>
                <a:gd name="T30" fmla="*/ 820 w 60"/>
                <a:gd name="T31" fmla="*/ 137 h 69"/>
                <a:gd name="T32" fmla="*/ 439 w 60"/>
                <a:gd name="T33" fmla="*/ 137 h 69"/>
                <a:gd name="T34" fmla="*/ 439 w 60"/>
                <a:gd name="T35" fmla="*/ 218 h 69"/>
                <a:gd name="T36" fmla="*/ 439 w 60"/>
                <a:gd name="T37" fmla="*/ 238 h 69"/>
                <a:gd name="T38" fmla="*/ 439 w 60"/>
                <a:gd name="T39" fmla="*/ 245 h 69"/>
                <a:gd name="T40" fmla="*/ 493 w 60"/>
                <a:gd name="T41" fmla="*/ 250 h 69"/>
                <a:gd name="T42" fmla="*/ 493 w 60"/>
                <a:gd name="T43" fmla="*/ 250 h 69"/>
                <a:gd name="T44" fmla="*/ 503 w 60"/>
                <a:gd name="T45" fmla="*/ 250 h 69"/>
                <a:gd name="T46" fmla="*/ 562 w 60"/>
                <a:gd name="T47" fmla="*/ 250 h 69"/>
                <a:gd name="T48" fmla="*/ 856 w 60"/>
                <a:gd name="T49" fmla="*/ 250 h 69"/>
                <a:gd name="T50" fmla="*/ 953 w 60"/>
                <a:gd name="T51" fmla="*/ 250 h 69"/>
                <a:gd name="T52" fmla="*/ 1050 w 60"/>
                <a:gd name="T53" fmla="*/ 250 h 69"/>
                <a:gd name="T54" fmla="*/ 1121 w 60"/>
                <a:gd name="T55" fmla="*/ 245 h 69"/>
                <a:gd name="T56" fmla="*/ 1170 w 60"/>
                <a:gd name="T57" fmla="*/ 238 h 69"/>
                <a:gd name="T58" fmla="*/ 1231 w 60"/>
                <a:gd name="T59" fmla="*/ 218 h 69"/>
                <a:gd name="T60" fmla="*/ 1315 w 60"/>
                <a:gd name="T61" fmla="*/ 197 h 69"/>
                <a:gd name="T62" fmla="*/ 1364 w 60"/>
                <a:gd name="T63" fmla="*/ 197 h 69"/>
                <a:gd name="T64" fmla="*/ 1231 w 60"/>
                <a:gd name="T65" fmla="*/ 266 h 69"/>
                <a:gd name="T66" fmla="*/ 0 w 60"/>
                <a:gd name="T67" fmla="*/ 266 h 69"/>
                <a:gd name="T68" fmla="*/ 0 w 60"/>
                <a:gd name="T69" fmla="*/ 262 h 69"/>
                <a:gd name="T70" fmla="*/ 67 w 60"/>
                <a:gd name="T71" fmla="*/ 262 h 69"/>
                <a:gd name="T72" fmla="*/ 141 w 60"/>
                <a:gd name="T73" fmla="*/ 262 h 69"/>
                <a:gd name="T74" fmla="*/ 172 w 60"/>
                <a:gd name="T75" fmla="*/ 259 h 69"/>
                <a:gd name="T76" fmla="*/ 197 w 60"/>
                <a:gd name="T77" fmla="*/ 250 h 69"/>
                <a:gd name="T78" fmla="*/ 197 w 60"/>
                <a:gd name="T79" fmla="*/ 245 h 69"/>
                <a:gd name="T80" fmla="*/ 235 w 60"/>
                <a:gd name="T81" fmla="*/ 238 h 69"/>
                <a:gd name="T82" fmla="*/ 235 w 60"/>
                <a:gd name="T83" fmla="*/ 218 h 69"/>
                <a:gd name="T84" fmla="*/ 235 w 60"/>
                <a:gd name="T85" fmla="*/ 46 h 69"/>
                <a:gd name="T86" fmla="*/ 235 w 60"/>
                <a:gd name="T87" fmla="*/ 29 h 69"/>
                <a:gd name="T88" fmla="*/ 197 w 60"/>
                <a:gd name="T89" fmla="*/ 19 h 69"/>
                <a:gd name="T90" fmla="*/ 197 w 60"/>
                <a:gd name="T91" fmla="*/ 3 h 69"/>
                <a:gd name="T92" fmla="*/ 141 w 60"/>
                <a:gd name="T93" fmla="*/ 2 h 69"/>
                <a:gd name="T94" fmla="*/ 67 w 60"/>
                <a:gd name="T95" fmla="*/ 2 h 69"/>
                <a:gd name="T96" fmla="*/ 0 w 60"/>
                <a:gd name="T97" fmla="*/ 2 h 69"/>
                <a:gd name="T98" fmla="*/ 0 w 60"/>
                <a:gd name="T99" fmla="*/ 0 h 69"/>
                <a:gd name="T100" fmla="*/ 1231 w 60"/>
                <a:gd name="T101" fmla="*/ 0 h 69"/>
                <a:gd name="T102" fmla="*/ 1259 w 60"/>
                <a:gd name="T103" fmla="*/ 57 h 69"/>
                <a:gd name="T104" fmla="*/ 1188 w 60"/>
                <a:gd name="T105" fmla="*/ 57 h 69"/>
                <a:gd name="T106" fmla="*/ 1170 w 60"/>
                <a:gd name="T107" fmla="*/ 44 h 69"/>
                <a:gd name="T108" fmla="*/ 1170 w 60"/>
                <a:gd name="T109" fmla="*/ 29 h 69"/>
                <a:gd name="T110" fmla="*/ 1095 w 60"/>
                <a:gd name="T111" fmla="*/ 22 h 69"/>
                <a:gd name="T112" fmla="*/ 1050 w 60"/>
                <a:gd name="T113" fmla="*/ 19 h 69"/>
                <a:gd name="T114" fmla="*/ 989 w 60"/>
                <a:gd name="T115" fmla="*/ 3 h 69"/>
                <a:gd name="T116" fmla="*/ 872 w 60"/>
                <a:gd name="T117" fmla="*/ 3 h 69"/>
                <a:gd name="T118" fmla="*/ 439 w 60"/>
                <a:gd name="T119" fmla="*/ 3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"/>
                <a:gd name="T181" fmla="*/ 0 h 69"/>
                <a:gd name="T182" fmla="*/ 60 w 60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" h="69">
                  <a:moveTo>
                    <a:pt x="19" y="3"/>
                  </a:moveTo>
                  <a:lnTo>
                    <a:pt x="19" y="32"/>
                  </a:lnTo>
                  <a:lnTo>
                    <a:pt x="36" y="32"/>
                  </a:lnTo>
                  <a:lnTo>
                    <a:pt x="40" y="30"/>
                  </a:lnTo>
                  <a:lnTo>
                    <a:pt x="43" y="30"/>
                  </a:lnTo>
                  <a:lnTo>
                    <a:pt x="45" y="27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5" y="41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6" y="35"/>
                  </a:lnTo>
                  <a:lnTo>
                    <a:pt x="19" y="35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5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9" y="63"/>
                  </a:lnTo>
                  <a:lnTo>
                    <a:pt x="51" y="62"/>
                  </a:lnTo>
                  <a:lnTo>
                    <a:pt x="54" y="57"/>
                  </a:lnTo>
                  <a:lnTo>
                    <a:pt x="58" y="51"/>
                  </a:lnTo>
                  <a:lnTo>
                    <a:pt x="60" y="51"/>
                  </a:lnTo>
                  <a:lnTo>
                    <a:pt x="54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6" y="68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5" y="15"/>
                  </a:lnTo>
                  <a:lnTo>
                    <a:pt x="52" y="15"/>
                  </a:lnTo>
                  <a:lnTo>
                    <a:pt x="51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8" name="Freeform 955"/>
            <p:cNvSpPr>
              <a:spLocks/>
            </p:cNvSpPr>
            <p:nvPr/>
          </p:nvSpPr>
          <p:spPr bwMode="auto">
            <a:xfrm>
              <a:off x="3543" y="2063"/>
              <a:ext cx="66" cy="53"/>
            </a:xfrm>
            <a:custGeom>
              <a:avLst/>
              <a:gdLst>
                <a:gd name="T0" fmla="*/ 376 w 49"/>
                <a:gd name="T1" fmla="*/ 0 h 46"/>
                <a:gd name="T2" fmla="*/ 345 w 49"/>
                <a:gd name="T3" fmla="*/ 1 h 46"/>
                <a:gd name="T4" fmla="*/ 323 w 49"/>
                <a:gd name="T5" fmla="*/ 3 h 46"/>
                <a:gd name="T6" fmla="*/ 323 w 49"/>
                <a:gd name="T7" fmla="*/ 24 h 46"/>
                <a:gd name="T8" fmla="*/ 376 w 49"/>
                <a:gd name="T9" fmla="*/ 37 h 46"/>
                <a:gd name="T10" fmla="*/ 501 w 49"/>
                <a:gd name="T11" fmla="*/ 67 h 46"/>
                <a:gd name="T12" fmla="*/ 622 w 49"/>
                <a:gd name="T13" fmla="*/ 37 h 46"/>
                <a:gd name="T14" fmla="*/ 634 w 49"/>
                <a:gd name="T15" fmla="*/ 18 h 46"/>
                <a:gd name="T16" fmla="*/ 634 w 49"/>
                <a:gd name="T17" fmla="*/ 1 h 46"/>
                <a:gd name="T18" fmla="*/ 586 w 49"/>
                <a:gd name="T19" fmla="*/ 1 h 46"/>
                <a:gd name="T20" fmla="*/ 909 w 49"/>
                <a:gd name="T21" fmla="*/ 0 h 46"/>
                <a:gd name="T22" fmla="*/ 843 w 49"/>
                <a:gd name="T23" fmla="*/ 1 h 46"/>
                <a:gd name="T24" fmla="*/ 769 w 49"/>
                <a:gd name="T25" fmla="*/ 18 h 46"/>
                <a:gd name="T26" fmla="*/ 675 w 49"/>
                <a:gd name="T27" fmla="*/ 43 h 46"/>
                <a:gd name="T28" fmla="*/ 769 w 49"/>
                <a:gd name="T29" fmla="*/ 141 h 46"/>
                <a:gd name="T30" fmla="*/ 843 w 49"/>
                <a:gd name="T31" fmla="*/ 164 h 46"/>
                <a:gd name="T32" fmla="*/ 909 w 49"/>
                <a:gd name="T33" fmla="*/ 182 h 46"/>
                <a:gd name="T34" fmla="*/ 967 w 49"/>
                <a:gd name="T35" fmla="*/ 189 h 46"/>
                <a:gd name="T36" fmla="*/ 528 w 49"/>
                <a:gd name="T37" fmla="*/ 182 h 46"/>
                <a:gd name="T38" fmla="*/ 622 w 49"/>
                <a:gd name="T39" fmla="*/ 182 h 46"/>
                <a:gd name="T40" fmla="*/ 622 w 49"/>
                <a:gd name="T41" fmla="*/ 164 h 46"/>
                <a:gd name="T42" fmla="*/ 586 w 49"/>
                <a:gd name="T43" fmla="*/ 158 h 46"/>
                <a:gd name="T44" fmla="*/ 409 w 49"/>
                <a:gd name="T45" fmla="*/ 104 h 46"/>
                <a:gd name="T46" fmla="*/ 240 w 49"/>
                <a:gd name="T47" fmla="*/ 158 h 46"/>
                <a:gd name="T48" fmla="*/ 190 w 49"/>
                <a:gd name="T49" fmla="*/ 164 h 46"/>
                <a:gd name="T50" fmla="*/ 240 w 49"/>
                <a:gd name="T51" fmla="*/ 172 h 46"/>
                <a:gd name="T52" fmla="*/ 323 w 49"/>
                <a:gd name="T53" fmla="*/ 182 h 46"/>
                <a:gd name="T54" fmla="*/ 1 w 49"/>
                <a:gd name="T55" fmla="*/ 189 h 46"/>
                <a:gd name="T56" fmla="*/ 54 w 49"/>
                <a:gd name="T57" fmla="*/ 182 h 46"/>
                <a:gd name="T58" fmla="*/ 119 w 49"/>
                <a:gd name="T59" fmla="*/ 164 h 46"/>
                <a:gd name="T60" fmla="*/ 190 w 49"/>
                <a:gd name="T61" fmla="*/ 141 h 46"/>
                <a:gd name="T62" fmla="*/ 190 w 49"/>
                <a:gd name="T63" fmla="*/ 37 h 46"/>
                <a:gd name="T64" fmla="*/ 73 w 49"/>
                <a:gd name="T65" fmla="*/ 3 h 46"/>
                <a:gd name="T66" fmla="*/ 0 w 49"/>
                <a:gd name="T67" fmla="*/ 1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46"/>
                <a:gd name="T104" fmla="*/ 49 w 49"/>
                <a:gd name="T105" fmla="*/ 46 h 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46">
                  <a:moveTo>
                    <a:pt x="0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1" y="9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39" y="4"/>
                  </a:lnTo>
                  <a:lnTo>
                    <a:pt x="37" y="7"/>
                  </a:lnTo>
                  <a:lnTo>
                    <a:pt x="34" y="10"/>
                  </a:lnTo>
                  <a:lnTo>
                    <a:pt x="27" y="19"/>
                  </a:lnTo>
                  <a:lnTo>
                    <a:pt x="39" y="34"/>
                  </a:lnTo>
                  <a:lnTo>
                    <a:pt x="40" y="39"/>
                  </a:lnTo>
                  <a:lnTo>
                    <a:pt x="43" y="40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9" y="43"/>
                  </a:lnTo>
                  <a:lnTo>
                    <a:pt x="49" y="46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0" y="37"/>
                  </a:lnTo>
                  <a:lnTo>
                    <a:pt x="28" y="36"/>
                  </a:lnTo>
                  <a:lnTo>
                    <a:pt x="21" y="2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7" y="39"/>
                  </a:lnTo>
                  <a:lnTo>
                    <a:pt x="10" y="34"/>
                  </a:lnTo>
                  <a:lnTo>
                    <a:pt x="19" y="22"/>
                  </a:lnTo>
                  <a:lnTo>
                    <a:pt x="10" y="9"/>
                  </a:lnTo>
                  <a:lnTo>
                    <a:pt x="6" y="4"/>
                  </a:lnTo>
                  <a:lnTo>
                    <a:pt x="4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59" name="Freeform 956"/>
            <p:cNvSpPr>
              <a:spLocks/>
            </p:cNvSpPr>
            <p:nvPr/>
          </p:nvSpPr>
          <p:spPr bwMode="auto">
            <a:xfrm>
              <a:off x="3616" y="2061"/>
              <a:ext cx="50" cy="55"/>
            </a:xfrm>
            <a:custGeom>
              <a:avLst/>
              <a:gdLst>
                <a:gd name="T0" fmla="*/ 758 w 37"/>
                <a:gd name="T1" fmla="*/ 111 h 48"/>
                <a:gd name="T2" fmla="*/ 731 w 37"/>
                <a:gd name="T3" fmla="*/ 137 h 48"/>
                <a:gd name="T4" fmla="*/ 676 w 37"/>
                <a:gd name="T5" fmla="*/ 162 h 48"/>
                <a:gd name="T6" fmla="*/ 607 w 37"/>
                <a:gd name="T7" fmla="*/ 167 h 48"/>
                <a:gd name="T8" fmla="*/ 514 w 37"/>
                <a:gd name="T9" fmla="*/ 186 h 48"/>
                <a:gd name="T10" fmla="*/ 350 w 37"/>
                <a:gd name="T11" fmla="*/ 188 h 48"/>
                <a:gd name="T12" fmla="*/ 259 w 37"/>
                <a:gd name="T13" fmla="*/ 188 h 48"/>
                <a:gd name="T14" fmla="*/ 182 w 37"/>
                <a:gd name="T15" fmla="*/ 179 h 48"/>
                <a:gd name="T16" fmla="*/ 74 w 37"/>
                <a:gd name="T17" fmla="*/ 164 h 48"/>
                <a:gd name="T18" fmla="*/ 1 w 37"/>
                <a:gd name="T19" fmla="*/ 146 h 48"/>
                <a:gd name="T20" fmla="*/ 0 w 37"/>
                <a:gd name="T21" fmla="*/ 125 h 48"/>
                <a:gd name="T22" fmla="*/ 0 w 37"/>
                <a:gd name="T23" fmla="*/ 95 h 48"/>
                <a:gd name="T24" fmla="*/ 0 w 37"/>
                <a:gd name="T25" fmla="*/ 72 h 48"/>
                <a:gd name="T26" fmla="*/ 1 w 37"/>
                <a:gd name="T27" fmla="*/ 48 h 48"/>
                <a:gd name="T28" fmla="*/ 120 w 37"/>
                <a:gd name="T29" fmla="*/ 29 h 48"/>
                <a:gd name="T30" fmla="*/ 212 w 37"/>
                <a:gd name="T31" fmla="*/ 3 h 48"/>
                <a:gd name="T32" fmla="*/ 296 w 37"/>
                <a:gd name="T33" fmla="*/ 2 h 48"/>
                <a:gd name="T34" fmla="*/ 420 w 37"/>
                <a:gd name="T35" fmla="*/ 0 h 48"/>
                <a:gd name="T36" fmla="*/ 541 w 37"/>
                <a:gd name="T37" fmla="*/ 2 h 48"/>
                <a:gd name="T38" fmla="*/ 638 w 37"/>
                <a:gd name="T39" fmla="*/ 19 h 48"/>
                <a:gd name="T40" fmla="*/ 695 w 37"/>
                <a:gd name="T41" fmla="*/ 29 h 48"/>
                <a:gd name="T42" fmla="*/ 731 w 37"/>
                <a:gd name="T43" fmla="*/ 48 h 48"/>
                <a:gd name="T44" fmla="*/ 731 w 37"/>
                <a:gd name="T45" fmla="*/ 55 h 48"/>
                <a:gd name="T46" fmla="*/ 695 w 37"/>
                <a:gd name="T47" fmla="*/ 57 h 48"/>
                <a:gd name="T48" fmla="*/ 676 w 37"/>
                <a:gd name="T49" fmla="*/ 57 h 48"/>
                <a:gd name="T50" fmla="*/ 638 w 37"/>
                <a:gd name="T51" fmla="*/ 57 h 48"/>
                <a:gd name="T52" fmla="*/ 568 w 37"/>
                <a:gd name="T53" fmla="*/ 57 h 48"/>
                <a:gd name="T54" fmla="*/ 541 w 37"/>
                <a:gd name="T55" fmla="*/ 55 h 48"/>
                <a:gd name="T56" fmla="*/ 541 w 37"/>
                <a:gd name="T57" fmla="*/ 48 h 48"/>
                <a:gd name="T58" fmla="*/ 514 w 37"/>
                <a:gd name="T59" fmla="*/ 33 h 48"/>
                <a:gd name="T60" fmla="*/ 514 w 37"/>
                <a:gd name="T61" fmla="*/ 29 h 48"/>
                <a:gd name="T62" fmla="*/ 473 w 37"/>
                <a:gd name="T63" fmla="*/ 22 h 48"/>
                <a:gd name="T64" fmla="*/ 449 w 37"/>
                <a:gd name="T65" fmla="*/ 19 h 48"/>
                <a:gd name="T66" fmla="*/ 386 w 37"/>
                <a:gd name="T67" fmla="*/ 19 h 48"/>
                <a:gd name="T68" fmla="*/ 296 w 37"/>
                <a:gd name="T69" fmla="*/ 19 h 48"/>
                <a:gd name="T70" fmla="*/ 246 w 37"/>
                <a:gd name="T71" fmla="*/ 29 h 48"/>
                <a:gd name="T72" fmla="*/ 182 w 37"/>
                <a:gd name="T73" fmla="*/ 44 h 48"/>
                <a:gd name="T74" fmla="*/ 182 w 37"/>
                <a:gd name="T75" fmla="*/ 57 h 48"/>
                <a:gd name="T76" fmla="*/ 135 w 37"/>
                <a:gd name="T77" fmla="*/ 79 h 48"/>
                <a:gd name="T78" fmla="*/ 182 w 37"/>
                <a:gd name="T79" fmla="*/ 107 h 48"/>
                <a:gd name="T80" fmla="*/ 246 w 37"/>
                <a:gd name="T81" fmla="*/ 137 h 48"/>
                <a:gd name="T82" fmla="*/ 296 w 37"/>
                <a:gd name="T83" fmla="*/ 146 h 48"/>
                <a:gd name="T84" fmla="*/ 350 w 37"/>
                <a:gd name="T85" fmla="*/ 156 h 48"/>
                <a:gd name="T86" fmla="*/ 449 w 37"/>
                <a:gd name="T87" fmla="*/ 162 h 48"/>
                <a:gd name="T88" fmla="*/ 541 w 37"/>
                <a:gd name="T89" fmla="*/ 156 h 48"/>
                <a:gd name="T90" fmla="*/ 638 w 37"/>
                <a:gd name="T91" fmla="*/ 146 h 48"/>
                <a:gd name="T92" fmla="*/ 695 w 37"/>
                <a:gd name="T93" fmla="*/ 127 h 48"/>
                <a:gd name="T94" fmla="*/ 731 w 37"/>
                <a:gd name="T95" fmla="*/ 111 h 48"/>
                <a:gd name="T96" fmla="*/ 758 w 37"/>
                <a:gd name="T97" fmla="*/ 111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"/>
                <a:gd name="T148" fmla="*/ 0 h 48"/>
                <a:gd name="T149" fmla="*/ 37 w 37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" h="48">
                  <a:moveTo>
                    <a:pt x="37" y="29"/>
                  </a:moveTo>
                  <a:lnTo>
                    <a:pt x="36" y="35"/>
                  </a:lnTo>
                  <a:lnTo>
                    <a:pt x="33" y="41"/>
                  </a:lnTo>
                  <a:lnTo>
                    <a:pt x="30" y="44"/>
                  </a:lnTo>
                  <a:lnTo>
                    <a:pt x="25" y="47"/>
                  </a:lnTo>
                  <a:lnTo>
                    <a:pt x="18" y="48"/>
                  </a:lnTo>
                  <a:lnTo>
                    <a:pt x="13" y="48"/>
                  </a:lnTo>
                  <a:lnTo>
                    <a:pt x="9" y="45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7" y="20"/>
                  </a:lnTo>
                  <a:lnTo>
                    <a:pt x="9" y="27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8" y="39"/>
                  </a:lnTo>
                  <a:lnTo>
                    <a:pt x="22" y="41"/>
                  </a:lnTo>
                  <a:lnTo>
                    <a:pt x="27" y="39"/>
                  </a:lnTo>
                  <a:lnTo>
                    <a:pt x="31" y="38"/>
                  </a:lnTo>
                  <a:lnTo>
                    <a:pt x="34" y="33"/>
                  </a:lnTo>
                  <a:lnTo>
                    <a:pt x="36" y="29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0" name="Freeform 957"/>
            <p:cNvSpPr>
              <a:spLocks noEditPoints="1"/>
            </p:cNvSpPr>
            <p:nvPr/>
          </p:nvSpPr>
          <p:spPr bwMode="auto">
            <a:xfrm>
              <a:off x="3678" y="2034"/>
              <a:ext cx="29" cy="82"/>
            </a:xfrm>
            <a:custGeom>
              <a:avLst/>
              <a:gdLst>
                <a:gd name="T0" fmla="*/ 276 w 21"/>
                <a:gd name="T1" fmla="*/ 0 h 72"/>
                <a:gd name="T2" fmla="*/ 305 w 21"/>
                <a:gd name="T3" fmla="*/ 0 h 72"/>
                <a:gd name="T4" fmla="*/ 345 w 21"/>
                <a:gd name="T5" fmla="*/ 2 h 72"/>
                <a:gd name="T6" fmla="*/ 381 w 21"/>
                <a:gd name="T7" fmla="*/ 3 h 72"/>
                <a:gd name="T8" fmla="*/ 381 w 21"/>
                <a:gd name="T9" fmla="*/ 22 h 72"/>
                <a:gd name="T10" fmla="*/ 381 w 21"/>
                <a:gd name="T11" fmla="*/ 28 h 72"/>
                <a:gd name="T12" fmla="*/ 345 w 21"/>
                <a:gd name="T13" fmla="*/ 41 h 72"/>
                <a:gd name="T14" fmla="*/ 305 w 21"/>
                <a:gd name="T15" fmla="*/ 46 h 72"/>
                <a:gd name="T16" fmla="*/ 276 w 21"/>
                <a:gd name="T17" fmla="*/ 46 h 72"/>
                <a:gd name="T18" fmla="*/ 200 w 21"/>
                <a:gd name="T19" fmla="*/ 46 h 72"/>
                <a:gd name="T20" fmla="*/ 145 w 21"/>
                <a:gd name="T21" fmla="*/ 41 h 72"/>
                <a:gd name="T22" fmla="*/ 131 w 21"/>
                <a:gd name="T23" fmla="*/ 28 h 72"/>
                <a:gd name="T24" fmla="*/ 131 w 21"/>
                <a:gd name="T25" fmla="*/ 22 h 72"/>
                <a:gd name="T26" fmla="*/ 131 w 21"/>
                <a:gd name="T27" fmla="*/ 3 h 72"/>
                <a:gd name="T28" fmla="*/ 145 w 21"/>
                <a:gd name="T29" fmla="*/ 2 h 72"/>
                <a:gd name="T30" fmla="*/ 200 w 21"/>
                <a:gd name="T31" fmla="*/ 0 h 72"/>
                <a:gd name="T32" fmla="*/ 276 w 21"/>
                <a:gd name="T33" fmla="*/ 0 h 72"/>
                <a:gd name="T34" fmla="*/ 381 w 21"/>
                <a:gd name="T35" fmla="*/ 87 h 72"/>
                <a:gd name="T36" fmla="*/ 381 w 21"/>
                <a:gd name="T37" fmla="*/ 219 h 72"/>
                <a:gd name="T38" fmla="*/ 381 w 21"/>
                <a:gd name="T39" fmla="*/ 237 h 72"/>
                <a:gd name="T40" fmla="*/ 381 w 21"/>
                <a:gd name="T41" fmla="*/ 249 h 72"/>
                <a:gd name="T42" fmla="*/ 421 w 21"/>
                <a:gd name="T43" fmla="*/ 253 h 72"/>
                <a:gd name="T44" fmla="*/ 421 w 21"/>
                <a:gd name="T45" fmla="*/ 253 h 72"/>
                <a:gd name="T46" fmla="*/ 457 w 21"/>
                <a:gd name="T47" fmla="*/ 263 h 72"/>
                <a:gd name="T48" fmla="*/ 526 w 21"/>
                <a:gd name="T49" fmla="*/ 263 h 72"/>
                <a:gd name="T50" fmla="*/ 526 w 21"/>
                <a:gd name="T51" fmla="*/ 264 h 72"/>
                <a:gd name="T52" fmla="*/ 0 w 21"/>
                <a:gd name="T53" fmla="*/ 264 h 72"/>
                <a:gd name="T54" fmla="*/ 0 w 21"/>
                <a:gd name="T55" fmla="*/ 263 h 72"/>
                <a:gd name="T56" fmla="*/ 76 w 21"/>
                <a:gd name="T57" fmla="*/ 263 h 72"/>
                <a:gd name="T58" fmla="*/ 131 w 21"/>
                <a:gd name="T59" fmla="*/ 253 h 72"/>
                <a:gd name="T60" fmla="*/ 131 w 21"/>
                <a:gd name="T61" fmla="*/ 253 h 72"/>
                <a:gd name="T62" fmla="*/ 145 w 21"/>
                <a:gd name="T63" fmla="*/ 249 h 72"/>
                <a:gd name="T64" fmla="*/ 145 w 21"/>
                <a:gd name="T65" fmla="*/ 237 h 72"/>
                <a:gd name="T66" fmla="*/ 145 w 21"/>
                <a:gd name="T67" fmla="*/ 219 h 72"/>
                <a:gd name="T68" fmla="*/ 145 w 21"/>
                <a:gd name="T69" fmla="*/ 161 h 72"/>
                <a:gd name="T70" fmla="*/ 145 w 21"/>
                <a:gd name="T71" fmla="*/ 141 h 72"/>
                <a:gd name="T72" fmla="*/ 145 w 21"/>
                <a:gd name="T73" fmla="*/ 132 h 72"/>
                <a:gd name="T74" fmla="*/ 145 w 21"/>
                <a:gd name="T75" fmla="*/ 123 h 72"/>
                <a:gd name="T76" fmla="*/ 145 w 21"/>
                <a:gd name="T77" fmla="*/ 116 h 72"/>
                <a:gd name="T78" fmla="*/ 131 w 21"/>
                <a:gd name="T79" fmla="*/ 116 h 72"/>
                <a:gd name="T80" fmla="*/ 131 w 21"/>
                <a:gd name="T81" fmla="*/ 109 h 72"/>
                <a:gd name="T82" fmla="*/ 76 w 21"/>
                <a:gd name="T83" fmla="*/ 109 h 72"/>
                <a:gd name="T84" fmla="*/ 55 w 21"/>
                <a:gd name="T85" fmla="*/ 109 h 72"/>
                <a:gd name="T86" fmla="*/ 0 w 21"/>
                <a:gd name="T87" fmla="*/ 116 h 72"/>
                <a:gd name="T88" fmla="*/ 0 w 21"/>
                <a:gd name="T89" fmla="*/ 109 h 72"/>
                <a:gd name="T90" fmla="*/ 305 w 21"/>
                <a:gd name="T91" fmla="*/ 87 h 72"/>
                <a:gd name="T92" fmla="*/ 381 w 21"/>
                <a:gd name="T93" fmla="*/ 87 h 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72"/>
                <a:gd name="T143" fmla="*/ 21 w 21"/>
                <a:gd name="T144" fmla="*/ 72 h 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72">
                  <a:moveTo>
                    <a:pt x="11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close/>
                  <a:moveTo>
                    <a:pt x="15" y="24"/>
                  </a:moveTo>
                  <a:lnTo>
                    <a:pt x="15" y="60"/>
                  </a:lnTo>
                  <a:lnTo>
                    <a:pt x="15" y="65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6" y="44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1" name="Freeform 958"/>
            <p:cNvSpPr>
              <a:spLocks/>
            </p:cNvSpPr>
            <p:nvPr/>
          </p:nvSpPr>
          <p:spPr bwMode="auto">
            <a:xfrm>
              <a:off x="3711" y="2046"/>
              <a:ext cx="40" cy="70"/>
            </a:xfrm>
            <a:custGeom>
              <a:avLst/>
              <a:gdLst>
                <a:gd name="T0" fmla="*/ 421 w 29"/>
                <a:gd name="T1" fmla="*/ 0 h 61"/>
                <a:gd name="T2" fmla="*/ 421 w 29"/>
                <a:gd name="T3" fmla="*/ 60 h 61"/>
                <a:gd name="T4" fmla="*/ 670 w 29"/>
                <a:gd name="T5" fmla="*/ 60 h 61"/>
                <a:gd name="T6" fmla="*/ 670 w 29"/>
                <a:gd name="T7" fmla="*/ 72 h 61"/>
                <a:gd name="T8" fmla="*/ 421 w 29"/>
                <a:gd name="T9" fmla="*/ 72 h 61"/>
                <a:gd name="T10" fmla="*/ 421 w 29"/>
                <a:gd name="T11" fmla="*/ 188 h 61"/>
                <a:gd name="T12" fmla="*/ 421 w 29"/>
                <a:gd name="T13" fmla="*/ 204 h 61"/>
                <a:gd name="T14" fmla="*/ 450 w 29"/>
                <a:gd name="T15" fmla="*/ 213 h 61"/>
                <a:gd name="T16" fmla="*/ 510 w 29"/>
                <a:gd name="T17" fmla="*/ 216 h 61"/>
                <a:gd name="T18" fmla="*/ 526 w 29"/>
                <a:gd name="T19" fmla="*/ 216 h 61"/>
                <a:gd name="T20" fmla="*/ 581 w 29"/>
                <a:gd name="T21" fmla="*/ 216 h 61"/>
                <a:gd name="T22" fmla="*/ 601 w 29"/>
                <a:gd name="T23" fmla="*/ 213 h 61"/>
                <a:gd name="T24" fmla="*/ 657 w 29"/>
                <a:gd name="T25" fmla="*/ 213 h 61"/>
                <a:gd name="T26" fmla="*/ 670 w 29"/>
                <a:gd name="T27" fmla="*/ 207 h 61"/>
                <a:gd name="T28" fmla="*/ 726 w 29"/>
                <a:gd name="T29" fmla="*/ 207 h 61"/>
                <a:gd name="T30" fmla="*/ 670 w 29"/>
                <a:gd name="T31" fmla="*/ 226 h 61"/>
                <a:gd name="T32" fmla="*/ 601 w 29"/>
                <a:gd name="T33" fmla="*/ 238 h 61"/>
                <a:gd name="T34" fmla="*/ 526 w 29"/>
                <a:gd name="T35" fmla="*/ 243 h 61"/>
                <a:gd name="T36" fmla="*/ 421 w 29"/>
                <a:gd name="T37" fmla="*/ 243 h 61"/>
                <a:gd name="T38" fmla="*/ 381 w 29"/>
                <a:gd name="T39" fmla="*/ 243 h 61"/>
                <a:gd name="T40" fmla="*/ 305 w 29"/>
                <a:gd name="T41" fmla="*/ 238 h 61"/>
                <a:gd name="T42" fmla="*/ 276 w 29"/>
                <a:gd name="T43" fmla="*/ 232 h 61"/>
                <a:gd name="T44" fmla="*/ 221 w 29"/>
                <a:gd name="T45" fmla="*/ 226 h 61"/>
                <a:gd name="T46" fmla="*/ 200 w 29"/>
                <a:gd name="T47" fmla="*/ 213 h 61"/>
                <a:gd name="T48" fmla="*/ 200 w 29"/>
                <a:gd name="T49" fmla="*/ 190 h 61"/>
                <a:gd name="T50" fmla="*/ 200 w 29"/>
                <a:gd name="T51" fmla="*/ 72 h 61"/>
                <a:gd name="T52" fmla="*/ 0 w 29"/>
                <a:gd name="T53" fmla="*/ 72 h 61"/>
                <a:gd name="T54" fmla="*/ 0 w 29"/>
                <a:gd name="T55" fmla="*/ 63 h 61"/>
                <a:gd name="T56" fmla="*/ 76 w 29"/>
                <a:gd name="T57" fmla="*/ 60 h 61"/>
                <a:gd name="T58" fmla="*/ 145 w 29"/>
                <a:gd name="T59" fmla="*/ 52 h 61"/>
                <a:gd name="T60" fmla="*/ 221 w 29"/>
                <a:gd name="T61" fmla="*/ 39 h 61"/>
                <a:gd name="T62" fmla="*/ 305 w 29"/>
                <a:gd name="T63" fmla="*/ 26 h 61"/>
                <a:gd name="T64" fmla="*/ 345 w 29"/>
                <a:gd name="T65" fmla="*/ 17 h 61"/>
                <a:gd name="T66" fmla="*/ 381 w 29"/>
                <a:gd name="T67" fmla="*/ 0 h 61"/>
                <a:gd name="T68" fmla="*/ 421 w 29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61"/>
                <a:gd name="T107" fmla="*/ 29 w 2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61">
                  <a:moveTo>
                    <a:pt x="17" y="0"/>
                  </a:moveTo>
                  <a:lnTo>
                    <a:pt x="17" y="15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17" y="18"/>
                  </a:lnTo>
                  <a:lnTo>
                    <a:pt x="17" y="48"/>
                  </a:lnTo>
                  <a:lnTo>
                    <a:pt x="17" y="51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27" y="57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2" y="60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8" y="54"/>
                  </a:lnTo>
                  <a:lnTo>
                    <a:pt x="8" y="49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2" name="Freeform 959"/>
            <p:cNvSpPr>
              <a:spLocks noEditPoints="1"/>
            </p:cNvSpPr>
            <p:nvPr/>
          </p:nvSpPr>
          <p:spPr bwMode="auto">
            <a:xfrm>
              <a:off x="3755" y="2061"/>
              <a:ext cx="57" cy="55"/>
            </a:xfrm>
            <a:custGeom>
              <a:avLst/>
              <a:gdLst>
                <a:gd name="T0" fmla="*/ 475 w 42"/>
                <a:gd name="T1" fmla="*/ 167 h 48"/>
                <a:gd name="T2" fmla="*/ 350 w 42"/>
                <a:gd name="T3" fmla="*/ 186 h 48"/>
                <a:gd name="T4" fmla="*/ 258 w 42"/>
                <a:gd name="T5" fmla="*/ 188 h 48"/>
                <a:gd name="T6" fmla="*/ 56 w 42"/>
                <a:gd name="T7" fmla="*/ 179 h 48"/>
                <a:gd name="T8" fmla="*/ 0 w 42"/>
                <a:gd name="T9" fmla="*/ 146 h 48"/>
                <a:gd name="T10" fmla="*/ 1 w 42"/>
                <a:gd name="T11" fmla="*/ 125 h 48"/>
                <a:gd name="T12" fmla="*/ 190 w 42"/>
                <a:gd name="T13" fmla="*/ 104 h 48"/>
                <a:gd name="T14" fmla="*/ 403 w 42"/>
                <a:gd name="T15" fmla="*/ 83 h 48"/>
                <a:gd name="T16" fmla="*/ 525 w 42"/>
                <a:gd name="T17" fmla="*/ 65 h 48"/>
                <a:gd name="T18" fmla="*/ 525 w 42"/>
                <a:gd name="T19" fmla="*/ 33 h 48"/>
                <a:gd name="T20" fmla="*/ 453 w 42"/>
                <a:gd name="T21" fmla="*/ 19 h 48"/>
                <a:gd name="T22" fmla="*/ 313 w 42"/>
                <a:gd name="T23" fmla="*/ 19 h 48"/>
                <a:gd name="T24" fmla="*/ 258 w 42"/>
                <a:gd name="T25" fmla="*/ 29 h 48"/>
                <a:gd name="T26" fmla="*/ 219 w 42"/>
                <a:gd name="T27" fmla="*/ 48 h 48"/>
                <a:gd name="T28" fmla="*/ 219 w 42"/>
                <a:gd name="T29" fmla="*/ 65 h 48"/>
                <a:gd name="T30" fmla="*/ 140 w 42"/>
                <a:gd name="T31" fmla="*/ 72 h 48"/>
                <a:gd name="T32" fmla="*/ 76 w 42"/>
                <a:gd name="T33" fmla="*/ 65 h 48"/>
                <a:gd name="T34" fmla="*/ 56 w 42"/>
                <a:gd name="T35" fmla="*/ 48 h 48"/>
                <a:gd name="T36" fmla="*/ 140 w 42"/>
                <a:gd name="T37" fmla="*/ 19 h 48"/>
                <a:gd name="T38" fmla="*/ 313 w 42"/>
                <a:gd name="T39" fmla="*/ 2 h 48"/>
                <a:gd name="T40" fmla="*/ 525 w 42"/>
                <a:gd name="T41" fmla="*/ 2 h 48"/>
                <a:gd name="T42" fmla="*/ 655 w 42"/>
                <a:gd name="T43" fmla="*/ 19 h 48"/>
                <a:gd name="T44" fmla="*/ 713 w 42"/>
                <a:gd name="T45" fmla="*/ 44 h 48"/>
                <a:gd name="T46" fmla="*/ 713 w 42"/>
                <a:gd name="T47" fmla="*/ 125 h 48"/>
                <a:gd name="T48" fmla="*/ 713 w 42"/>
                <a:gd name="T49" fmla="*/ 156 h 48"/>
                <a:gd name="T50" fmla="*/ 763 w 42"/>
                <a:gd name="T51" fmla="*/ 164 h 48"/>
                <a:gd name="T52" fmla="*/ 783 w 42"/>
                <a:gd name="T53" fmla="*/ 164 h 48"/>
                <a:gd name="T54" fmla="*/ 783 w 42"/>
                <a:gd name="T55" fmla="*/ 164 h 48"/>
                <a:gd name="T56" fmla="*/ 889 w 42"/>
                <a:gd name="T57" fmla="*/ 156 h 48"/>
                <a:gd name="T58" fmla="*/ 835 w 42"/>
                <a:gd name="T59" fmla="*/ 179 h 48"/>
                <a:gd name="T60" fmla="*/ 655 w 42"/>
                <a:gd name="T61" fmla="*/ 188 h 48"/>
                <a:gd name="T62" fmla="*/ 577 w 42"/>
                <a:gd name="T63" fmla="*/ 186 h 48"/>
                <a:gd name="T64" fmla="*/ 525 w 42"/>
                <a:gd name="T65" fmla="*/ 162 h 48"/>
                <a:gd name="T66" fmla="*/ 525 w 42"/>
                <a:gd name="T67" fmla="*/ 83 h 48"/>
                <a:gd name="T68" fmla="*/ 383 w 42"/>
                <a:gd name="T69" fmla="*/ 95 h 48"/>
                <a:gd name="T70" fmla="*/ 282 w 42"/>
                <a:gd name="T71" fmla="*/ 107 h 48"/>
                <a:gd name="T72" fmla="*/ 190 w 42"/>
                <a:gd name="T73" fmla="*/ 125 h 48"/>
                <a:gd name="T74" fmla="*/ 190 w 42"/>
                <a:gd name="T75" fmla="*/ 146 h 48"/>
                <a:gd name="T76" fmla="*/ 282 w 42"/>
                <a:gd name="T77" fmla="*/ 164 h 48"/>
                <a:gd name="T78" fmla="*/ 403 w 42"/>
                <a:gd name="T79" fmla="*/ 164 h 48"/>
                <a:gd name="T80" fmla="*/ 525 w 42"/>
                <a:gd name="T81" fmla="*/ 146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"/>
                <a:gd name="T124" fmla="*/ 0 h 48"/>
                <a:gd name="T125" fmla="*/ 42 w 42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" h="48">
                  <a:moveTo>
                    <a:pt x="25" y="41"/>
                  </a:moveTo>
                  <a:lnTo>
                    <a:pt x="22" y="44"/>
                  </a:lnTo>
                  <a:lnTo>
                    <a:pt x="19" y="47"/>
                  </a:lnTo>
                  <a:lnTo>
                    <a:pt x="16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4" y="29"/>
                  </a:lnTo>
                  <a:lnTo>
                    <a:pt x="9" y="26"/>
                  </a:lnTo>
                  <a:lnTo>
                    <a:pt x="13" y="23"/>
                  </a:lnTo>
                  <a:lnTo>
                    <a:pt x="19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4" y="6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4" y="32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4" y="41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4" y="48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7" y="47"/>
                  </a:lnTo>
                  <a:lnTo>
                    <a:pt x="27" y="44"/>
                  </a:lnTo>
                  <a:lnTo>
                    <a:pt x="25" y="41"/>
                  </a:lnTo>
                  <a:close/>
                  <a:moveTo>
                    <a:pt x="25" y="38"/>
                  </a:moveTo>
                  <a:lnTo>
                    <a:pt x="25" y="21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2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2" y="41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3" name="Freeform 960"/>
            <p:cNvSpPr>
              <a:spLocks/>
            </p:cNvSpPr>
            <p:nvPr/>
          </p:nvSpPr>
          <p:spPr bwMode="auto">
            <a:xfrm>
              <a:off x="3813" y="2046"/>
              <a:ext cx="40" cy="70"/>
            </a:xfrm>
            <a:custGeom>
              <a:avLst/>
              <a:gdLst>
                <a:gd name="T0" fmla="*/ 381 w 29"/>
                <a:gd name="T1" fmla="*/ 0 h 61"/>
                <a:gd name="T2" fmla="*/ 381 w 29"/>
                <a:gd name="T3" fmla="*/ 60 h 61"/>
                <a:gd name="T4" fmla="*/ 657 w 29"/>
                <a:gd name="T5" fmla="*/ 60 h 61"/>
                <a:gd name="T6" fmla="*/ 657 w 29"/>
                <a:gd name="T7" fmla="*/ 72 h 61"/>
                <a:gd name="T8" fmla="*/ 381 w 29"/>
                <a:gd name="T9" fmla="*/ 72 h 61"/>
                <a:gd name="T10" fmla="*/ 381 w 29"/>
                <a:gd name="T11" fmla="*/ 188 h 61"/>
                <a:gd name="T12" fmla="*/ 421 w 29"/>
                <a:gd name="T13" fmla="*/ 204 h 61"/>
                <a:gd name="T14" fmla="*/ 421 w 29"/>
                <a:gd name="T15" fmla="*/ 213 h 61"/>
                <a:gd name="T16" fmla="*/ 450 w 29"/>
                <a:gd name="T17" fmla="*/ 216 h 61"/>
                <a:gd name="T18" fmla="*/ 510 w 29"/>
                <a:gd name="T19" fmla="*/ 216 h 61"/>
                <a:gd name="T20" fmla="*/ 581 w 29"/>
                <a:gd name="T21" fmla="*/ 216 h 61"/>
                <a:gd name="T22" fmla="*/ 601 w 29"/>
                <a:gd name="T23" fmla="*/ 213 h 61"/>
                <a:gd name="T24" fmla="*/ 657 w 29"/>
                <a:gd name="T25" fmla="*/ 213 h 61"/>
                <a:gd name="T26" fmla="*/ 657 w 29"/>
                <a:gd name="T27" fmla="*/ 207 h 61"/>
                <a:gd name="T28" fmla="*/ 726 w 29"/>
                <a:gd name="T29" fmla="*/ 207 h 61"/>
                <a:gd name="T30" fmla="*/ 657 w 29"/>
                <a:gd name="T31" fmla="*/ 226 h 61"/>
                <a:gd name="T32" fmla="*/ 581 w 29"/>
                <a:gd name="T33" fmla="*/ 238 h 61"/>
                <a:gd name="T34" fmla="*/ 510 w 29"/>
                <a:gd name="T35" fmla="*/ 243 h 61"/>
                <a:gd name="T36" fmla="*/ 421 w 29"/>
                <a:gd name="T37" fmla="*/ 243 h 61"/>
                <a:gd name="T38" fmla="*/ 345 w 29"/>
                <a:gd name="T39" fmla="*/ 243 h 61"/>
                <a:gd name="T40" fmla="*/ 305 w 29"/>
                <a:gd name="T41" fmla="*/ 238 h 61"/>
                <a:gd name="T42" fmla="*/ 221 w 29"/>
                <a:gd name="T43" fmla="*/ 232 h 61"/>
                <a:gd name="T44" fmla="*/ 200 w 29"/>
                <a:gd name="T45" fmla="*/ 226 h 61"/>
                <a:gd name="T46" fmla="*/ 200 w 29"/>
                <a:gd name="T47" fmla="*/ 213 h 61"/>
                <a:gd name="T48" fmla="*/ 200 w 29"/>
                <a:gd name="T49" fmla="*/ 190 h 61"/>
                <a:gd name="T50" fmla="*/ 200 w 29"/>
                <a:gd name="T51" fmla="*/ 72 h 61"/>
                <a:gd name="T52" fmla="*/ 0 w 29"/>
                <a:gd name="T53" fmla="*/ 72 h 61"/>
                <a:gd name="T54" fmla="*/ 0 w 29"/>
                <a:gd name="T55" fmla="*/ 63 h 61"/>
                <a:gd name="T56" fmla="*/ 76 w 29"/>
                <a:gd name="T57" fmla="*/ 60 h 61"/>
                <a:gd name="T58" fmla="*/ 145 w 29"/>
                <a:gd name="T59" fmla="*/ 52 h 61"/>
                <a:gd name="T60" fmla="*/ 200 w 29"/>
                <a:gd name="T61" fmla="*/ 39 h 61"/>
                <a:gd name="T62" fmla="*/ 276 w 29"/>
                <a:gd name="T63" fmla="*/ 26 h 61"/>
                <a:gd name="T64" fmla="*/ 305 w 29"/>
                <a:gd name="T65" fmla="*/ 17 h 61"/>
                <a:gd name="T66" fmla="*/ 381 w 29"/>
                <a:gd name="T67" fmla="*/ 0 h 61"/>
                <a:gd name="T68" fmla="*/ 381 w 29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61"/>
                <a:gd name="T107" fmla="*/ 29 w 2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61">
                  <a:moveTo>
                    <a:pt x="15" y="0"/>
                  </a:moveTo>
                  <a:lnTo>
                    <a:pt x="15" y="15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15" y="18"/>
                  </a:lnTo>
                  <a:lnTo>
                    <a:pt x="15" y="48"/>
                  </a:lnTo>
                  <a:lnTo>
                    <a:pt x="17" y="51"/>
                  </a:lnTo>
                  <a:lnTo>
                    <a:pt x="17" y="54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9" y="52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4" y="61"/>
                  </a:lnTo>
                  <a:lnTo>
                    <a:pt x="12" y="60"/>
                  </a:lnTo>
                  <a:lnTo>
                    <a:pt x="9" y="58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49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4" name="Freeform 961"/>
            <p:cNvSpPr>
              <a:spLocks noEditPoints="1"/>
            </p:cNvSpPr>
            <p:nvPr/>
          </p:nvSpPr>
          <p:spPr bwMode="auto">
            <a:xfrm>
              <a:off x="3858" y="2034"/>
              <a:ext cx="28" cy="82"/>
            </a:xfrm>
            <a:custGeom>
              <a:avLst/>
              <a:gdLst>
                <a:gd name="T0" fmla="*/ 155 w 21"/>
                <a:gd name="T1" fmla="*/ 0 h 72"/>
                <a:gd name="T2" fmla="*/ 207 w 21"/>
                <a:gd name="T3" fmla="*/ 0 h 72"/>
                <a:gd name="T4" fmla="*/ 249 w 21"/>
                <a:gd name="T5" fmla="*/ 2 h 72"/>
                <a:gd name="T6" fmla="*/ 268 w 21"/>
                <a:gd name="T7" fmla="*/ 3 h 72"/>
                <a:gd name="T8" fmla="*/ 268 w 21"/>
                <a:gd name="T9" fmla="*/ 22 h 72"/>
                <a:gd name="T10" fmla="*/ 268 w 21"/>
                <a:gd name="T11" fmla="*/ 28 h 72"/>
                <a:gd name="T12" fmla="*/ 249 w 21"/>
                <a:gd name="T13" fmla="*/ 41 h 72"/>
                <a:gd name="T14" fmla="*/ 207 w 21"/>
                <a:gd name="T15" fmla="*/ 46 h 72"/>
                <a:gd name="T16" fmla="*/ 155 w 21"/>
                <a:gd name="T17" fmla="*/ 46 h 72"/>
                <a:gd name="T18" fmla="*/ 151 w 21"/>
                <a:gd name="T19" fmla="*/ 46 h 72"/>
                <a:gd name="T20" fmla="*/ 113 w 21"/>
                <a:gd name="T21" fmla="*/ 41 h 72"/>
                <a:gd name="T22" fmla="*/ 87 w 21"/>
                <a:gd name="T23" fmla="*/ 28 h 72"/>
                <a:gd name="T24" fmla="*/ 49 w 21"/>
                <a:gd name="T25" fmla="*/ 22 h 72"/>
                <a:gd name="T26" fmla="*/ 87 w 21"/>
                <a:gd name="T27" fmla="*/ 3 h 72"/>
                <a:gd name="T28" fmla="*/ 113 w 21"/>
                <a:gd name="T29" fmla="*/ 2 h 72"/>
                <a:gd name="T30" fmla="*/ 151 w 21"/>
                <a:gd name="T31" fmla="*/ 0 h 72"/>
                <a:gd name="T32" fmla="*/ 155 w 21"/>
                <a:gd name="T33" fmla="*/ 0 h 72"/>
                <a:gd name="T34" fmla="*/ 268 w 21"/>
                <a:gd name="T35" fmla="*/ 87 h 72"/>
                <a:gd name="T36" fmla="*/ 268 w 21"/>
                <a:gd name="T37" fmla="*/ 219 h 72"/>
                <a:gd name="T38" fmla="*/ 268 w 21"/>
                <a:gd name="T39" fmla="*/ 237 h 72"/>
                <a:gd name="T40" fmla="*/ 268 w 21"/>
                <a:gd name="T41" fmla="*/ 249 h 72"/>
                <a:gd name="T42" fmla="*/ 268 w 21"/>
                <a:gd name="T43" fmla="*/ 253 h 72"/>
                <a:gd name="T44" fmla="*/ 305 w 21"/>
                <a:gd name="T45" fmla="*/ 253 h 72"/>
                <a:gd name="T46" fmla="*/ 320 w 21"/>
                <a:gd name="T47" fmla="*/ 263 h 72"/>
                <a:gd name="T48" fmla="*/ 368 w 21"/>
                <a:gd name="T49" fmla="*/ 263 h 72"/>
                <a:gd name="T50" fmla="*/ 368 w 21"/>
                <a:gd name="T51" fmla="*/ 264 h 72"/>
                <a:gd name="T52" fmla="*/ 0 w 21"/>
                <a:gd name="T53" fmla="*/ 264 h 72"/>
                <a:gd name="T54" fmla="*/ 0 w 21"/>
                <a:gd name="T55" fmla="*/ 263 h 72"/>
                <a:gd name="T56" fmla="*/ 37 w 21"/>
                <a:gd name="T57" fmla="*/ 263 h 72"/>
                <a:gd name="T58" fmla="*/ 49 w 21"/>
                <a:gd name="T59" fmla="*/ 253 h 72"/>
                <a:gd name="T60" fmla="*/ 87 w 21"/>
                <a:gd name="T61" fmla="*/ 253 h 72"/>
                <a:gd name="T62" fmla="*/ 87 w 21"/>
                <a:gd name="T63" fmla="*/ 249 h 72"/>
                <a:gd name="T64" fmla="*/ 113 w 21"/>
                <a:gd name="T65" fmla="*/ 237 h 72"/>
                <a:gd name="T66" fmla="*/ 113 w 21"/>
                <a:gd name="T67" fmla="*/ 219 h 72"/>
                <a:gd name="T68" fmla="*/ 113 w 21"/>
                <a:gd name="T69" fmla="*/ 161 h 72"/>
                <a:gd name="T70" fmla="*/ 113 w 21"/>
                <a:gd name="T71" fmla="*/ 141 h 72"/>
                <a:gd name="T72" fmla="*/ 113 w 21"/>
                <a:gd name="T73" fmla="*/ 132 h 72"/>
                <a:gd name="T74" fmla="*/ 113 w 21"/>
                <a:gd name="T75" fmla="*/ 123 h 72"/>
                <a:gd name="T76" fmla="*/ 87 w 21"/>
                <a:gd name="T77" fmla="*/ 116 h 72"/>
                <a:gd name="T78" fmla="*/ 87 w 21"/>
                <a:gd name="T79" fmla="*/ 116 h 72"/>
                <a:gd name="T80" fmla="*/ 87 w 21"/>
                <a:gd name="T81" fmla="*/ 109 h 72"/>
                <a:gd name="T82" fmla="*/ 49 w 21"/>
                <a:gd name="T83" fmla="*/ 109 h 72"/>
                <a:gd name="T84" fmla="*/ 37 w 21"/>
                <a:gd name="T85" fmla="*/ 109 h 72"/>
                <a:gd name="T86" fmla="*/ 0 w 21"/>
                <a:gd name="T87" fmla="*/ 116 h 72"/>
                <a:gd name="T88" fmla="*/ 0 w 21"/>
                <a:gd name="T89" fmla="*/ 109 h 72"/>
                <a:gd name="T90" fmla="*/ 207 w 21"/>
                <a:gd name="T91" fmla="*/ 87 h 72"/>
                <a:gd name="T92" fmla="*/ 268 w 21"/>
                <a:gd name="T93" fmla="*/ 87 h 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72"/>
                <a:gd name="T143" fmla="*/ 21 w 21"/>
                <a:gd name="T144" fmla="*/ 72 h 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72">
                  <a:moveTo>
                    <a:pt x="9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close/>
                  <a:moveTo>
                    <a:pt x="15" y="24"/>
                  </a:moveTo>
                  <a:lnTo>
                    <a:pt x="15" y="60"/>
                  </a:lnTo>
                  <a:lnTo>
                    <a:pt x="15" y="65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3" y="69"/>
                  </a:lnTo>
                  <a:lnTo>
                    <a:pt x="5" y="69"/>
                  </a:lnTo>
                  <a:lnTo>
                    <a:pt x="5" y="68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6" y="44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5" name="Freeform 962"/>
            <p:cNvSpPr>
              <a:spLocks noEditPoints="1"/>
            </p:cNvSpPr>
            <p:nvPr/>
          </p:nvSpPr>
          <p:spPr bwMode="auto">
            <a:xfrm>
              <a:off x="3894" y="2061"/>
              <a:ext cx="61" cy="55"/>
            </a:xfrm>
            <a:custGeom>
              <a:avLst/>
              <a:gdLst>
                <a:gd name="T0" fmla="*/ 606 w 44"/>
                <a:gd name="T1" fmla="*/ 0 h 48"/>
                <a:gd name="T2" fmla="*/ 746 w 44"/>
                <a:gd name="T3" fmla="*/ 2 h 48"/>
                <a:gd name="T4" fmla="*/ 925 w 44"/>
                <a:gd name="T5" fmla="*/ 19 h 48"/>
                <a:gd name="T6" fmla="*/ 1023 w 44"/>
                <a:gd name="T7" fmla="*/ 33 h 48"/>
                <a:gd name="T8" fmla="*/ 1098 w 44"/>
                <a:gd name="T9" fmla="*/ 55 h 48"/>
                <a:gd name="T10" fmla="*/ 1165 w 44"/>
                <a:gd name="T11" fmla="*/ 72 h 48"/>
                <a:gd name="T12" fmla="*/ 1165 w 44"/>
                <a:gd name="T13" fmla="*/ 95 h 48"/>
                <a:gd name="T14" fmla="*/ 1165 w 44"/>
                <a:gd name="T15" fmla="*/ 119 h 48"/>
                <a:gd name="T16" fmla="*/ 1083 w 44"/>
                <a:gd name="T17" fmla="*/ 141 h 48"/>
                <a:gd name="T18" fmla="*/ 994 w 44"/>
                <a:gd name="T19" fmla="*/ 164 h 48"/>
                <a:gd name="T20" fmla="*/ 876 w 44"/>
                <a:gd name="T21" fmla="*/ 179 h 48"/>
                <a:gd name="T22" fmla="*/ 697 w 44"/>
                <a:gd name="T23" fmla="*/ 188 h 48"/>
                <a:gd name="T24" fmla="*/ 538 w 44"/>
                <a:gd name="T25" fmla="*/ 188 h 48"/>
                <a:gd name="T26" fmla="*/ 388 w 44"/>
                <a:gd name="T27" fmla="*/ 188 h 48"/>
                <a:gd name="T28" fmla="*/ 237 w 44"/>
                <a:gd name="T29" fmla="*/ 179 h 48"/>
                <a:gd name="T30" fmla="*/ 133 w 44"/>
                <a:gd name="T31" fmla="*/ 162 h 48"/>
                <a:gd name="T32" fmla="*/ 76 w 44"/>
                <a:gd name="T33" fmla="*/ 141 h 48"/>
                <a:gd name="T34" fmla="*/ 0 w 44"/>
                <a:gd name="T35" fmla="*/ 119 h 48"/>
                <a:gd name="T36" fmla="*/ 0 w 44"/>
                <a:gd name="T37" fmla="*/ 104 h 48"/>
                <a:gd name="T38" fmla="*/ 55 w 44"/>
                <a:gd name="T39" fmla="*/ 72 h 48"/>
                <a:gd name="T40" fmla="*/ 76 w 44"/>
                <a:gd name="T41" fmla="*/ 48 h 48"/>
                <a:gd name="T42" fmla="*/ 146 w 44"/>
                <a:gd name="T43" fmla="*/ 29 h 48"/>
                <a:gd name="T44" fmla="*/ 329 w 44"/>
                <a:gd name="T45" fmla="*/ 3 h 48"/>
                <a:gd name="T46" fmla="*/ 456 w 44"/>
                <a:gd name="T47" fmla="*/ 2 h 48"/>
                <a:gd name="T48" fmla="*/ 606 w 44"/>
                <a:gd name="T49" fmla="*/ 0 h 48"/>
                <a:gd name="T50" fmla="*/ 538 w 44"/>
                <a:gd name="T51" fmla="*/ 19 h 48"/>
                <a:gd name="T52" fmla="*/ 481 w 44"/>
                <a:gd name="T53" fmla="*/ 19 h 48"/>
                <a:gd name="T54" fmla="*/ 388 w 44"/>
                <a:gd name="T55" fmla="*/ 22 h 48"/>
                <a:gd name="T56" fmla="*/ 329 w 44"/>
                <a:gd name="T57" fmla="*/ 29 h 48"/>
                <a:gd name="T58" fmla="*/ 280 w 44"/>
                <a:gd name="T59" fmla="*/ 44 h 48"/>
                <a:gd name="T60" fmla="*/ 237 w 44"/>
                <a:gd name="T61" fmla="*/ 57 h 48"/>
                <a:gd name="T62" fmla="*/ 237 w 44"/>
                <a:gd name="T63" fmla="*/ 83 h 48"/>
                <a:gd name="T64" fmla="*/ 237 w 44"/>
                <a:gd name="T65" fmla="*/ 107 h 48"/>
                <a:gd name="T66" fmla="*/ 280 w 44"/>
                <a:gd name="T67" fmla="*/ 127 h 48"/>
                <a:gd name="T68" fmla="*/ 329 w 44"/>
                <a:gd name="T69" fmla="*/ 146 h 48"/>
                <a:gd name="T70" fmla="*/ 456 w 44"/>
                <a:gd name="T71" fmla="*/ 164 h 48"/>
                <a:gd name="T72" fmla="*/ 532 w 44"/>
                <a:gd name="T73" fmla="*/ 179 h 48"/>
                <a:gd name="T74" fmla="*/ 632 w 44"/>
                <a:gd name="T75" fmla="*/ 179 h 48"/>
                <a:gd name="T76" fmla="*/ 746 w 44"/>
                <a:gd name="T77" fmla="*/ 167 h 48"/>
                <a:gd name="T78" fmla="*/ 840 w 44"/>
                <a:gd name="T79" fmla="*/ 164 h 48"/>
                <a:gd name="T80" fmla="*/ 876 w 44"/>
                <a:gd name="T81" fmla="*/ 146 h 48"/>
                <a:gd name="T82" fmla="*/ 925 w 44"/>
                <a:gd name="T83" fmla="*/ 127 h 48"/>
                <a:gd name="T84" fmla="*/ 925 w 44"/>
                <a:gd name="T85" fmla="*/ 107 h 48"/>
                <a:gd name="T86" fmla="*/ 925 w 44"/>
                <a:gd name="T87" fmla="*/ 79 h 48"/>
                <a:gd name="T88" fmla="*/ 876 w 44"/>
                <a:gd name="T89" fmla="*/ 55 h 48"/>
                <a:gd name="T90" fmla="*/ 792 w 44"/>
                <a:gd name="T91" fmla="*/ 33 h 48"/>
                <a:gd name="T92" fmla="*/ 697 w 44"/>
                <a:gd name="T93" fmla="*/ 22 h 48"/>
                <a:gd name="T94" fmla="*/ 632 w 44"/>
                <a:gd name="T95" fmla="*/ 19 h 48"/>
                <a:gd name="T96" fmla="*/ 538 w 44"/>
                <a:gd name="T97" fmla="*/ 19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8"/>
                <a:gd name="T149" fmla="*/ 44 w 44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8">
                  <a:moveTo>
                    <a:pt x="23" y="0"/>
                  </a:moveTo>
                  <a:lnTo>
                    <a:pt x="29" y="2"/>
                  </a:lnTo>
                  <a:lnTo>
                    <a:pt x="35" y="5"/>
                  </a:lnTo>
                  <a:lnTo>
                    <a:pt x="39" y="9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4" y="24"/>
                  </a:lnTo>
                  <a:lnTo>
                    <a:pt x="44" y="30"/>
                  </a:lnTo>
                  <a:lnTo>
                    <a:pt x="41" y="36"/>
                  </a:lnTo>
                  <a:lnTo>
                    <a:pt x="38" y="42"/>
                  </a:lnTo>
                  <a:lnTo>
                    <a:pt x="33" y="45"/>
                  </a:lnTo>
                  <a:lnTo>
                    <a:pt x="27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3" y="0"/>
                  </a:lnTo>
                  <a:close/>
                  <a:moveTo>
                    <a:pt x="21" y="5"/>
                  </a:moveTo>
                  <a:lnTo>
                    <a:pt x="18" y="5"/>
                  </a:lnTo>
                  <a:lnTo>
                    <a:pt x="15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9" y="27"/>
                  </a:lnTo>
                  <a:lnTo>
                    <a:pt x="11" y="33"/>
                  </a:lnTo>
                  <a:lnTo>
                    <a:pt x="12" y="38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9" y="44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27"/>
                  </a:lnTo>
                  <a:lnTo>
                    <a:pt x="35" y="20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6" name="Freeform 963"/>
            <p:cNvSpPr>
              <a:spLocks/>
            </p:cNvSpPr>
            <p:nvPr/>
          </p:nvSpPr>
          <p:spPr bwMode="auto">
            <a:xfrm>
              <a:off x="3963" y="2061"/>
              <a:ext cx="65" cy="55"/>
            </a:xfrm>
            <a:custGeom>
              <a:avLst/>
              <a:gdLst>
                <a:gd name="T0" fmla="*/ 398 w 48"/>
                <a:gd name="T1" fmla="*/ 19 h 48"/>
                <a:gd name="T2" fmla="*/ 632 w 48"/>
                <a:gd name="T3" fmla="*/ 0 h 48"/>
                <a:gd name="T4" fmla="*/ 748 w 48"/>
                <a:gd name="T5" fmla="*/ 3 h 48"/>
                <a:gd name="T6" fmla="*/ 825 w 48"/>
                <a:gd name="T7" fmla="*/ 33 h 48"/>
                <a:gd name="T8" fmla="*/ 871 w 48"/>
                <a:gd name="T9" fmla="*/ 72 h 48"/>
                <a:gd name="T10" fmla="*/ 871 w 48"/>
                <a:gd name="T11" fmla="*/ 162 h 48"/>
                <a:gd name="T12" fmla="*/ 891 w 48"/>
                <a:gd name="T13" fmla="*/ 179 h 48"/>
                <a:gd name="T14" fmla="*/ 952 w 48"/>
                <a:gd name="T15" fmla="*/ 186 h 48"/>
                <a:gd name="T16" fmla="*/ 990 w 48"/>
                <a:gd name="T17" fmla="*/ 188 h 48"/>
                <a:gd name="T18" fmla="*/ 569 w 48"/>
                <a:gd name="T19" fmla="*/ 186 h 48"/>
                <a:gd name="T20" fmla="*/ 632 w 48"/>
                <a:gd name="T21" fmla="*/ 186 h 48"/>
                <a:gd name="T22" fmla="*/ 693 w 48"/>
                <a:gd name="T23" fmla="*/ 167 h 48"/>
                <a:gd name="T24" fmla="*/ 693 w 48"/>
                <a:gd name="T25" fmla="*/ 162 h 48"/>
                <a:gd name="T26" fmla="*/ 693 w 48"/>
                <a:gd name="T27" fmla="*/ 72 h 48"/>
                <a:gd name="T28" fmla="*/ 643 w 48"/>
                <a:gd name="T29" fmla="*/ 33 h 48"/>
                <a:gd name="T30" fmla="*/ 569 w 48"/>
                <a:gd name="T31" fmla="*/ 29 h 48"/>
                <a:gd name="T32" fmla="*/ 378 w 48"/>
                <a:gd name="T33" fmla="*/ 44 h 48"/>
                <a:gd name="T34" fmla="*/ 310 w 48"/>
                <a:gd name="T35" fmla="*/ 141 h 48"/>
                <a:gd name="T36" fmla="*/ 310 w 48"/>
                <a:gd name="T37" fmla="*/ 167 h 48"/>
                <a:gd name="T38" fmla="*/ 345 w 48"/>
                <a:gd name="T39" fmla="*/ 179 h 48"/>
                <a:gd name="T40" fmla="*/ 425 w 48"/>
                <a:gd name="T41" fmla="*/ 186 h 48"/>
                <a:gd name="T42" fmla="*/ 0 w 48"/>
                <a:gd name="T43" fmla="*/ 188 h 48"/>
                <a:gd name="T44" fmla="*/ 0 w 48"/>
                <a:gd name="T45" fmla="*/ 186 h 48"/>
                <a:gd name="T46" fmla="*/ 76 w 48"/>
                <a:gd name="T47" fmla="*/ 179 h 48"/>
                <a:gd name="T48" fmla="*/ 125 w 48"/>
                <a:gd name="T49" fmla="*/ 141 h 48"/>
                <a:gd name="T50" fmla="*/ 125 w 48"/>
                <a:gd name="T51" fmla="*/ 57 h 48"/>
                <a:gd name="T52" fmla="*/ 125 w 48"/>
                <a:gd name="T53" fmla="*/ 33 h 48"/>
                <a:gd name="T54" fmla="*/ 76 w 48"/>
                <a:gd name="T55" fmla="*/ 29 h 48"/>
                <a:gd name="T56" fmla="*/ 56 w 48"/>
                <a:gd name="T57" fmla="*/ 22 h 48"/>
                <a:gd name="T58" fmla="*/ 0 w 48"/>
                <a:gd name="T59" fmla="*/ 29 h 48"/>
                <a:gd name="T60" fmla="*/ 255 w 48"/>
                <a:gd name="T61" fmla="*/ 0 h 48"/>
                <a:gd name="T62" fmla="*/ 310 w 48"/>
                <a:gd name="T63" fmla="*/ 44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48"/>
                <a:gd name="T98" fmla="*/ 48 w 48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48">
                  <a:moveTo>
                    <a:pt x="15" y="11"/>
                  </a:moveTo>
                  <a:lnTo>
                    <a:pt x="19" y="5"/>
                  </a:lnTo>
                  <a:lnTo>
                    <a:pt x="25" y="2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9" y="5"/>
                  </a:lnTo>
                  <a:lnTo>
                    <a:pt x="40" y="9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3" y="45"/>
                  </a:lnTo>
                  <a:lnTo>
                    <a:pt x="46" y="47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1" y="45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6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2" y="8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1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4" y="45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7" name="Freeform 964"/>
            <p:cNvSpPr>
              <a:spLocks/>
            </p:cNvSpPr>
            <p:nvPr/>
          </p:nvSpPr>
          <p:spPr bwMode="auto">
            <a:xfrm>
              <a:off x="4066" y="2037"/>
              <a:ext cx="80" cy="79"/>
            </a:xfrm>
            <a:custGeom>
              <a:avLst/>
              <a:gdLst>
                <a:gd name="T0" fmla="*/ 381 w 59"/>
                <a:gd name="T1" fmla="*/ 3 h 69"/>
                <a:gd name="T2" fmla="*/ 381 w 59"/>
                <a:gd name="T3" fmla="*/ 124 h 69"/>
                <a:gd name="T4" fmla="*/ 734 w 59"/>
                <a:gd name="T5" fmla="*/ 124 h 69"/>
                <a:gd name="T6" fmla="*/ 826 w 59"/>
                <a:gd name="T7" fmla="*/ 118 h 69"/>
                <a:gd name="T8" fmla="*/ 875 w 59"/>
                <a:gd name="T9" fmla="*/ 118 h 69"/>
                <a:gd name="T10" fmla="*/ 951 w 59"/>
                <a:gd name="T11" fmla="*/ 105 h 69"/>
                <a:gd name="T12" fmla="*/ 951 w 59"/>
                <a:gd name="T13" fmla="*/ 80 h 69"/>
                <a:gd name="T14" fmla="*/ 995 w 59"/>
                <a:gd name="T15" fmla="*/ 80 h 69"/>
                <a:gd name="T16" fmla="*/ 995 w 59"/>
                <a:gd name="T17" fmla="*/ 166 h 69"/>
                <a:gd name="T18" fmla="*/ 951 w 59"/>
                <a:gd name="T19" fmla="*/ 166 h 69"/>
                <a:gd name="T20" fmla="*/ 951 w 59"/>
                <a:gd name="T21" fmla="*/ 159 h 69"/>
                <a:gd name="T22" fmla="*/ 926 w 59"/>
                <a:gd name="T23" fmla="*/ 145 h 69"/>
                <a:gd name="T24" fmla="*/ 875 w 59"/>
                <a:gd name="T25" fmla="*/ 139 h 69"/>
                <a:gd name="T26" fmla="*/ 873 w 59"/>
                <a:gd name="T27" fmla="*/ 139 h 69"/>
                <a:gd name="T28" fmla="*/ 807 w 59"/>
                <a:gd name="T29" fmla="*/ 137 h 69"/>
                <a:gd name="T30" fmla="*/ 734 w 59"/>
                <a:gd name="T31" fmla="*/ 137 h 69"/>
                <a:gd name="T32" fmla="*/ 381 w 59"/>
                <a:gd name="T33" fmla="*/ 137 h 69"/>
                <a:gd name="T34" fmla="*/ 381 w 59"/>
                <a:gd name="T35" fmla="*/ 218 h 69"/>
                <a:gd name="T36" fmla="*/ 381 w 59"/>
                <a:gd name="T37" fmla="*/ 238 h 69"/>
                <a:gd name="T38" fmla="*/ 422 w 59"/>
                <a:gd name="T39" fmla="*/ 245 h 69"/>
                <a:gd name="T40" fmla="*/ 422 w 59"/>
                <a:gd name="T41" fmla="*/ 250 h 69"/>
                <a:gd name="T42" fmla="*/ 439 w 59"/>
                <a:gd name="T43" fmla="*/ 250 h 69"/>
                <a:gd name="T44" fmla="*/ 476 w 59"/>
                <a:gd name="T45" fmla="*/ 250 h 69"/>
                <a:gd name="T46" fmla="*/ 517 w 59"/>
                <a:gd name="T47" fmla="*/ 250 h 69"/>
                <a:gd name="T48" fmla="*/ 750 w 59"/>
                <a:gd name="T49" fmla="*/ 250 h 69"/>
                <a:gd name="T50" fmla="*/ 875 w 59"/>
                <a:gd name="T51" fmla="*/ 250 h 69"/>
                <a:gd name="T52" fmla="*/ 951 w 59"/>
                <a:gd name="T53" fmla="*/ 250 h 69"/>
                <a:gd name="T54" fmla="*/ 1001 w 59"/>
                <a:gd name="T55" fmla="*/ 245 h 69"/>
                <a:gd name="T56" fmla="*/ 1052 w 59"/>
                <a:gd name="T57" fmla="*/ 238 h 69"/>
                <a:gd name="T58" fmla="*/ 1132 w 59"/>
                <a:gd name="T59" fmla="*/ 218 h 69"/>
                <a:gd name="T60" fmla="*/ 1186 w 59"/>
                <a:gd name="T61" fmla="*/ 197 h 69"/>
                <a:gd name="T62" fmla="*/ 1226 w 59"/>
                <a:gd name="T63" fmla="*/ 197 h 69"/>
                <a:gd name="T64" fmla="*/ 1120 w 59"/>
                <a:gd name="T65" fmla="*/ 266 h 69"/>
                <a:gd name="T66" fmla="*/ 0 w 59"/>
                <a:gd name="T67" fmla="*/ 266 h 69"/>
                <a:gd name="T68" fmla="*/ 0 w 59"/>
                <a:gd name="T69" fmla="*/ 262 h 69"/>
                <a:gd name="T70" fmla="*/ 41 w 59"/>
                <a:gd name="T71" fmla="*/ 262 h 69"/>
                <a:gd name="T72" fmla="*/ 103 w 59"/>
                <a:gd name="T73" fmla="*/ 262 h 69"/>
                <a:gd name="T74" fmla="*/ 125 w 59"/>
                <a:gd name="T75" fmla="*/ 259 h 69"/>
                <a:gd name="T76" fmla="*/ 169 w 59"/>
                <a:gd name="T77" fmla="*/ 250 h 69"/>
                <a:gd name="T78" fmla="*/ 190 w 59"/>
                <a:gd name="T79" fmla="*/ 245 h 69"/>
                <a:gd name="T80" fmla="*/ 190 w 59"/>
                <a:gd name="T81" fmla="*/ 238 h 69"/>
                <a:gd name="T82" fmla="*/ 190 w 59"/>
                <a:gd name="T83" fmla="*/ 218 h 69"/>
                <a:gd name="T84" fmla="*/ 190 w 59"/>
                <a:gd name="T85" fmla="*/ 46 h 69"/>
                <a:gd name="T86" fmla="*/ 190 w 59"/>
                <a:gd name="T87" fmla="*/ 29 h 69"/>
                <a:gd name="T88" fmla="*/ 190 w 59"/>
                <a:gd name="T89" fmla="*/ 19 h 69"/>
                <a:gd name="T90" fmla="*/ 169 w 59"/>
                <a:gd name="T91" fmla="*/ 3 h 69"/>
                <a:gd name="T92" fmla="*/ 125 w 59"/>
                <a:gd name="T93" fmla="*/ 2 h 69"/>
                <a:gd name="T94" fmla="*/ 41 w 59"/>
                <a:gd name="T95" fmla="*/ 2 h 69"/>
                <a:gd name="T96" fmla="*/ 0 w 59"/>
                <a:gd name="T97" fmla="*/ 2 h 69"/>
                <a:gd name="T98" fmla="*/ 0 w 59"/>
                <a:gd name="T99" fmla="*/ 0 h 69"/>
                <a:gd name="T100" fmla="*/ 1120 w 59"/>
                <a:gd name="T101" fmla="*/ 0 h 69"/>
                <a:gd name="T102" fmla="*/ 1132 w 59"/>
                <a:gd name="T103" fmla="*/ 57 h 69"/>
                <a:gd name="T104" fmla="*/ 1066 w 59"/>
                <a:gd name="T105" fmla="*/ 57 h 69"/>
                <a:gd name="T106" fmla="*/ 1066 w 59"/>
                <a:gd name="T107" fmla="*/ 44 h 69"/>
                <a:gd name="T108" fmla="*/ 1052 w 59"/>
                <a:gd name="T109" fmla="*/ 29 h 69"/>
                <a:gd name="T110" fmla="*/ 1001 w 59"/>
                <a:gd name="T111" fmla="*/ 22 h 69"/>
                <a:gd name="T112" fmla="*/ 951 w 59"/>
                <a:gd name="T113" fmla="*/ 19 h 69"/>
                <a:gd name="T114" fmla="*/ 875 w 59"/>
                <a:gd name="T115" fmla="*/ 3 h 69"/>
                <a:gd name="T116" fmla="*/ 807 w 59"/>
                <a:gd name="T117" fmla="*/ 3 h 69"/>
                <a:gd name="T118" fmla="*/ 381 w 59"/>
                <a:gd name="T119" fmla="*/ 3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"/>
                <a:gd name="T181" fmla="*/ 0 h 69"/>
                <a:gd name="T182" fmla="*/ 59 w 59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" h="69">
                  <a:moveTo>
                    <a:pt x="18" y="3"/>
                  </a:moveTo>
                  <a:lnTo>
                    <a:pt x="18" y="32"/>
                  </a:lnTo>
                  <a:lnTo>
                    <a:pt x="35" y="32"/>
                  </a:lnTo>
                  <a:lnTo>
                    <a:pt x="39" y="30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18" y="35"/>
                  </a:lnTo>
                  <a:lnTo>
                    <a:pt x="18" y="57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0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36" y="65"/>
                  </a:lnTo>
                  <a:lnTo>
                    <a:pt x="42" y="65"/>
                  </a:lnTo>
                  <a:lnTo>
                    <a:pt x="45" y="65"/>
                  </a:lnTo>
                  <a:lnTo>
                    <a:pt x="48" y="63"/>
                  </a:lnTo>
                  <a:lnTo>
                    <a:pt x="50" y="62"/>
                  </a:lnTo>
                  <a:lnTo>
                    <a:pt x="54" y="57"/>
                  </a:lnTo>
                  <a:lnTo>
                    <a:pt x="57" y="51"/>
                  </a:lnTo>
                  <a:lnTo>
                    <a:pt x="59" y="51"/>
                  </a:lnTo>
                  <a:lnTo>
                    <a:pt x="53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9" y="57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4" y="15"/>
                  </a:lnTo>
                  <a:lnTo>
                    <a:pt x="51" y="15"/>
                  </a:lnTo>
                  <a:lnTo>
                    <a:pt x="51" y="11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5" y="5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8" name="Freeform 965"/>
            <p:cNvSpPr>
              <a:spLocks/>
            </p:cNvSpPr>
            <p:nvPr/>
          </p:nvSpPr>
          <p:spPr bwMode="auto">
            <a:xfrm>
              <a:off x="4151" y="2061"/>
              <a:ext cx="66" cy="55"/>
            </a:xfrm>
            <a:custGeom>
              <a:avLst/>
              <a:gdLst>
                <a:gd name="T0" fmla="*/ 409 w 49"/>
                <a:gd name="T1" fmla="*/ 19 h 48"/>
                <a:gd name="T2" fmla="*/ 622 w 49"/>
                <a:gd name="T3" fmla="*/ 0 h 48"/>
                <a:gd name="T4" fmla="*/ 723 w 49"/>
                <a:gd name="T5" fmla="*/ 3 h 48"/>
                <a:gd name="T6" fmla="*/ 838 w 49"/>
                <a:gd name="T7" fmla="*/ 33 h 48"/>
                <a:gd name="T8" fmla="*/ 843 w 49"/>
                <a:gd name="T9" fmla="*/ 72 h 48"/>
                <a:gd name="T10" fmla="*/ 843 w 49"/>
                <a:gd name="T11" fmla="*/ 162 h 48"/>
                <a:gd name="T12" fmla="*/ 882 w 49"/>
                <a:gd name="T13" fmla="*/ 179 h 48"/>
                <a:gd name="T14" fmla="*/ 909 w 49"/>
                <a:gd name="T15" fmla="*/ 186 h 48"/>
                <a:gd name="T16" fmla="*/ 967 w 49"/>
                <a:gd name="T17" fmla="*/ 188 h 48"/>
                <a:gd name="T18" fmla="*/ 551 w 49"/>
                <a:gd name="T19" fmla="*/ 186 h 48"/>
                <a:gd name="T20" fmla="*/ 622 w 49"/>
                <a:gd name="T21" fmla="*/ 186 h 48"/>
                <a:gd name="T22" fmla="*/ 675 w 49"/>
                <a:gd name="T23" fmla="*/ 167 h 48"/>
                <a:gd name="T24" fmla="*/ 675 w 49"/>
                <a:gd name="T25" fmla="*/ 162 h 48"/>
                <a:gd name="T26" fmla="*/ 675 w 49"/>
                <a:gd name="T27" fmla="*/ 72 h 48"/>
                <a:gd name="T28" fmla="*/ 634 w 49"/>
                <a:gd name="T29" fmla="*/ 33 h 48"/>
                <a:gd name="T30" fmla="*/ 528 w 49"/>
                <a:gd name="T31" fmla="*/ 29 h 48"/>
                <a:gd name="T32" fmla="*/ 376 w 49"/>
                <a:gd name="T33" fmla="*/ 44 h 48"/>
                <a:gd name="T34" fmla="*/ 291 w 49"/>
                <a:gd name="T35" fmla="*/ 141 h 48"/>
                <a:gd name="T36" fmla="*/ 323 w 49"/>
                <a:gd name="T37" fmla="*/ 167 h 48"/>
                <a:gd name="T38" fmla="*/ 345 w 49"/>
                <a:gd name="T39" fmla="*/ 179 h 48"/>
                <a:gd name="T40" fmla="*/ 435 w 49"/>
                <a:gd name="T41" fmla="*/ 186 h 48"/>
                <a:gd name="T42" fmla="*/ 0 w 49"/>
                <a:gd name="T43" fmla="*/ 188 h 48"/>
                <a:gd name="T44" fmla="*/ 1 w 49"/>
                <a:gd name="T45" fmla="*/ 186 h 48"/>
                <a:gd name="T46" fmla="*/ 119 w 49"/>
                <a:gd name="T47" fmla="*/ 179 h 48"/>
                <a:gd name="T48" fmla="*/ 132 w 49"/>
                <a:gd name="T49" fmla="*/ 141 h 48"/>
                <a:gd name="T50" fmla="*/ 132 w 49"/>
                <a:gd name="T51" fmla="*/ 57 h 48"/>
                <a:gd name="T52" fmla="*/ 119 w 49"/>
                <a:gd name="T53" fmla="*/ 33 h 48"/>
                <a:gd name="T54" fmla="*/ 119 w 49"/>
                <a:gd name="T55" fmla="*/ 29 h 48"/>
                <a:gd name="T56" fmla="*/ 73 w 49"/>
                <a:gd name="T57" fmla="*/ 22 h 48"/>
                <a:gd name="T58" fmla="*/ 1 w 49"/>
                <a:gd name="T59" fmla="*/ 29 h 48"/>
                <a:gd name="T60" fmla="*/ 256 w 49"/>
                <a:gd name="T61" fmla="*/ 0 h 48"/>
                <a:gd name="T62" fmla="*/ 291 w 49"/>
                <a:gd name="T63" fmla="*/ 44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48"/>
                <a:gd name="T98" fmla="*/ 49 w 49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48">
                  <a:moveTo>
                    <a:pt x="15" y="11"/>
                  </a:moveTo>
                  <a:lnTo>
                    <a:pt x="21" y="5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42" y="9"/>
                  </a:lnTo>
                  <a:lnTo>
                    <a:pt x="43" y="12"/>
                  </a:lnTo>
                  <a:lnTo>
                    <a:pt x="43" y="18"/>
                  </a:lnTo>
                  <a:lnTo>
                    <a:pt x="43" y="36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5" y="45"/>
                  </a:lnTo>
                  <a:lnTo>
                    <a:pt x="46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3" y="45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4" y="36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4" y="47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7" y="36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6" y="9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69" name="Freeform 966"/>
            <p:cNvSpPr>
              <a:spLocks noEditPoints="1"/>
            </p:cNvSpPr>
            <p:nvPr/>
          </p:nvSpPr>
          <p:spPr bwMode="auto">
            <a:xfrm>
              <a:off x="4224" y="2061"/>
              <a:ext cx="50" cy="55"/>
            </a:xfrm>
            <a:custGeom>
              <a:avLst/>
              <a:gdLst>
                <a:gd name="T0" fmla="*/ 135 w 37"/>
                <a:gd name="T1" fmla="*/ 72 h 48"/>
                <a:gd name="T2" fmla="*/ 135 w 37"/>
                <a:gd name="T3" fmla="*/ 104 h 48"/>
                <a:gd name="T4" fmla="*/ 182 w 37"/>
                <a:gd name="T5" fmla="*/ 119 h 48"/>
                <a:gd name="T6" fmla="*/ 246 w 37"/>
                <a:gd name="T7" fmla="*/ 137 h 48"/>
                <a:gd name="T8" fmla="*/ 296 w 37"/>
                <a:gd name="T9" fmla="*/ 146 h 48"/>
                <a:gd name="T10" fmla="*/ 386 w 37"/>
                <a:gd name="T11" fmla="*/ 156 h 48"/>
                <a:gd name="T12" fmla="*/ 473 w 37"/>
                <a:gd name="T13" fmla="*/ 162 h 48"/>
                <a:gd name="T14" fmla="*/ 568 w 37"/>
                <a:gd name="T15" fmla="*/ 156 h 48"/>
                <a:gd name="T16" fmla="*/ 638 w 37"/>
                <a:gd name="T17" fmla="*/ 146 h 48"/>
                <a:gd name="T18" fmla="*/ 695 w 37"/>
                <a:gd name="T19" fmla="*/ 137 h 48"/>
                <a:gd name="T20" fmla="*/ 758 w 37"/>
                <a:gd name="T21" fmla="*/ 119 h 48"/>
                <a:gd name="T22" fmla="*/ 758 w 37"/>
                <a:gd name="T23" fmla="*/ 119 h 48"/>
                <a:gd name="T24" fmla="*/ 731 w 37"/>
                <a:gd name="T25" fmla="*/ 146 h 48"/>
                <a:gd name="T26" fmla="*/ 638 w 37"/>
                <a:gd name="T27" fmla="*/ 167 h 48"/>
                <a:gd name="T28" fmla="*/ 568 w 37"/>
                <a:gd name="T29" fmla="*/ 186 h 48"/>
                <a:gd name="T30" fmla="*/ 473 w 37"/>
                <a:gd name="T31" fmla="*/ 188 h 48"/>
                <a:gd name="T32" fmla="*/ 386 w 37"/>
                <a:gd name="T33" fmla="*/ 188 h 48"/>
                <a:gd name="T34" fmla="*/ 296 w 37"/>
                <a:gd name="T35" fmla="*/ 188 h 48"/>
                <a:gd name="T36" fmla="*/ 182 w 37"/>
                <a:gd name="T37" fmla="*/ 179 h 48"/>
                <a:gd name="T38" fmla="*/ 120 w 37"/>
                <a:gd name="T39" fmla="*/ 164 h 48"/>
                <a:gd name="T40" fmla="*/ 55 w 37"/>
                <a:gd name="T41" fmla="*/ 146 h 48"/>
                <a:gd name="T42" fmla="*/ 0 w 37"/>
                <a:gd name="T43" fmla="*/ 125 h 48"/>
                <a:gd name="T44" fmla="*/ 0 w 37"/>
                <a:gd name="T45" fmla="*/ 104 h 48"/>
                <a:gd name="T46" fmla="*/ 0 w 37"/>
                <a:gd name="T47" fmla="*/ 72 h 48"/>
                <a:gd name="T48" fmla="*/ 55 w 37"/>
                <a:gd name="T49" fmla="*/ 48 h 48"/>
                <a:gd name="T50" fmla="*/ 120 w 37"/>
                <a:gd name="T51" fmla="*/ 29 h 48"/>
                <a:gd name="T52" fmla="*/ 212 w 37"/>
                <a:gd name="T53" fmla="*/ 3 h 48"/>
                <a:gd name="T54" fmla="*/ 296 w 37"/>
                <a:gd name="T55" fmla="*/ 2 h 48"/>
                <a:gd name="T56" fmla="*/ 420 w 37"/>
                <a:gd name="T57" fmla="*/ 0 h 48"/>
                <a:gd name="T58" fmla="*/ 514 w 37"/>
                <a:gd name="T59" fmla="*/ 2 h 48"/>
                <a:gd name="T60" fmla="*/ 607 w 37"/>
                <a:gd name="T61" fmla="*/ 3 h 48"/>
                <a:gd name="T62" fmla="*/ 676 w 37"/>
                <a:gd name="T63" fmla="*/ 22 h 48"/>
                <a:gd name="T64" fmla="*/ 731 w 37"/>
                <a:gd name="T65" fmla="*/ 33 h 48"/>
                <a:gd name="T66" fmla="*/ 758 w 37"/>
                <a:gd name="T67" fmla="*/ 55 h 48"/>
                <a:gd name="T68" fmla="*/ 758 w 37"/>
                <a:gd name="T69" fmla="*/ 72 h 48"/>
                <a:gd name="T70" fmla="*/ 135 w 37"/>
                <a:gd name="T71" fmla="*/ 72 h 48"/>
                <a:gd name="T72" fmla="*/ 135 w 37"/>
                <a:gd name="T73" fmla="*/ 57 h 48"/>
                <a:gd name="T74" fmla="*/ 541 w 37"/>
                <a:gd name="T75" fmla="*/ 57 h 48"/>
                <a:gd name="T76" fmla="*/ 541 w 37"/>
                <a:gd name="T77" fmla="*/ 48 h 48"/>
                <a:gd name="T78" fmla="*/ 541 w 37"/>
                <a:gd name="T79" fmla="*/ 33 h 48"/>
                <a:gd name="T80" fmla="*/ 514 w 37"/>
                <a:gd name="T81" fmla="*/ 29 h 48"/>
                <a:gd name="T82" fmla="*/ 449 w 37"/>
                <a:gd name="T83" fmla="*/ 22 h 48"/>
                <a:gd name="T84" fmla="*/ 420 w 37"/>
                <a:gd name="T85" fmla="*/ 19 h 48"/>
                <a:gd name="T86" fmla="*/ 350 w 37"/>
                <a:gd name="T87" fmla="*/ 19 h 48"/>
                <a:gd name="T88" fmla="*/ 259 w 37"/>
                <a:gd name="T89" fmla="*/ 19 h 48"/>
                <a:gd name="T90" fmla="*/ 212 w 37"/>
                <a:gd name="T91" fmla="*/ 29 h 48"/>
                <a:gd name="T92" fmla="*/ 182 w 37"/>
                <a:gd name="T93" fmla="*/ 44 h 48"/>
                <a:gd name="T94" fmla="*/ 135 w 37"/>
                <a:gd name="T95" fmla="*/ 57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"/>
                <a:gd name="T145" fmla="*/ 0 h 48"/>
                <a:gd name="T146" fmla="*/ 37 w 3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" h="48">
                  <a:moveTo>
                    <a:pt x="7" y="18"/>
                  </a:moveTo>
                  <a:lnTo>
                    <a:pt x="7" y="26"/>
                  </a:lnTo>
                  <a:lnTo>
                    <a:pt x="9" y="30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9" y="39"/>
                  </a:lnTo>
                  <a:lnTo>
                    <a:pt x="24" y="41"/>
                  </a:lnTo>
                  <a:lnTo>
                    <a:pt x="28" y="39"/>
                  </a:lnTo>
                  <a:lnTo>
                    <a:pt x="31" y="38"/>
                  </a:lnTo>
                  <a:lnTo>
                    <a:pt x="34" y="35"/>
                  </a:lnTo>
                  <a:lnTo>
                    <a:pt x="37" y="30"/>
                  </a:lnTo>
                  <a:lnTo>
                    <a:pt x="36" y="38"/>
                  </a:lnTo>
                  <a:lnTo>
                    <a:pt x="31" y="44"/>
                  </a:lnTo>
                  <a:lnTo>
                    <a:pt x="28" y="47"/>
                  </a:lnTo>
                  <a:lnTo>
                    <a:pt x="24" y="48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6" y="42"/>
                  </a:lnTo>
                  <a:lnTo>
                    <a:pt x="3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18"/>
                  </a:lnTo>
                  <a:lnTo>
                    <a:pt x="7" y="18"/>
                  </a:lnTo>
                  <a:close/>
                  <a:moveTo>
                    <a:pt x="7" y="15"/>
                  </a:moveTo>
                  <a:lnTo>
                    <a:pt x="27" y="15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0" name="Freeform 967"/>
            <p:cNvSpPr>
              <a:spLocks/>
            </p:cNvSpPr>
            <p:nvPr/>
          </p:nvSpPr>
          <p:spPr bwMode="auto">
            <a:xfrm>
              <a:off x="4282" y="2061"/>
              <a:ext cx="45" cy="55"/>
            </a:xfrm>
            <a:custGeom>
              <a:avLst/>
              <a:gdLst>
                <a:gd name="T0" fmla="*/ 322 w 33"/>
                <a:gd name="T1" fmla="*/ 0 h 48"/>
                <a:gd name="T2" fmla="*/ 322 w 33"/>
                <a:gd name="T3" fmla="*/ 48 h 48"/>
                <a:gd name="T4" fmla="*/ 405 w 33"/>
                <a:gd name="T5" fmla="*/ 22 h 48"/>
                <a:gd name="T6" fmla="*/ 502 w 33"/>
                <a:gd name="T7" fmla="*/ 2 h 48"/>
                <a:gd name="T8" fmla="*/ 599 w 33"/>
                <a:gd name="T9" fmla="*/ 0 h 48"/>
                <a:gd name="T10" fmla="*/ 656 w 33"/>
                <a:gd name="T11" fmla="*/ 2 h 48"/>
                <a:gd name="T12" fmla="*/ 723 w 33"/>
                <a:gd name="T13" fmla="*/ 3 h 48"/>
                <a:gd name="T14" fmla="*/ 725 w 33"/>
                <a:gd name="T15" fmla="*/ 19 h 48"/>
                <a:gd name="T16" fmla="*/ 725 w 33"/>
                <a:gd name="T17" fmla="*/ 29 h 48"/>
                <a:gd name="T18" fmla="*/ 725 w 33"/>
                <a:gd name="T19" fmla="*/ 33 h 48"/>
                <a:gd name="T20" fmla="*/ 723 w 33"/>
                <a:gd name="T21" fmla="*/ 44 h 48"/>
                <a:gd name="T22" fmla="*/ 671 w 33"/>
                <a:gd name="T23" fmla="*/ 48 h 48"/>
                <a:gd name="T24" fmla="*/ 656 w 33"/>
                <a:gd name="T25" fmla="*/ 48 h 48"/>
                <a:gd name="T26" fmla="*/ 599 w 33"/>
                <a:gd name="T27" fmla="*/ 48 h 48"/>
                <a:gd name="T28" fmla="*/ 571 w 33"/>
                <a:gd name="T29" fmla="*/ 44 h 48"/>
                <a:gd name="T30" fmla="*/ 502 w 33"/>
                <a:gd name="T31" fmla="*/ 33 h 48"/>
                <a:gd name="T32" fmla="*/ 481 w 33"/>
                <a:gd name="T33" fmla="*/ 29 h 48"/>
                <a:gd name="T34" fmla="*/ 481 w 33"/>
                <a:gd name="T35" fmla="*/ 33 h 48"/>
                <a:gd name="T36" fmla="*/ 439 w 33"/>
                <a:gd name="T37" fmla="*/ 33 h 48"/>
                <a:gd name="T38" fmla="*/ 368 w 33"/>
                <a:gd name="T39" fmla="*/ 48 h 48"/>
                <a:gd name="T40" fmla="*/ 322 w 33"/>
                <a:gd name="T41" fmla="*/ 65 h 48"/>
                <a:gd name="T42" fmla="*/ 322 w 33"/>
                <a:gd name="T43" fmla="*/ 141 h 48"/>
                <a:gd name="T44" fmla="*/ 322 w 33"/>
                <a:gd name="T45" fmla="*/ 162 h 48"/>
                <a:gd name="T46" fmla="*/ 322 w 33"/>
                <a:gd name="T47" fmla="*/ 164 h 48"/>
                <a:gd name="T48" fmla="*/ 368 w 33"/>
                <a:gd name="T49" fmla="*/ 167 h 48"/>
                <a:gd name="T50" fmla="*/ 405 w 33"/>
                <a:gd name="T51" fmla="*/ 179 h 48"/>
                <a:gd name="T52" fmla="*/ 481 w 33"/>
                <a:gd name="T53" fmla="*/ 186 h 48"/>
                <a:gd name="T54" fmla="*/ 502 w 33"/>
                <a:gd name="T55" fmla="*/ 186 h 48"/>
                <a:gd name="T56" fmla="*/ 502 w 33"/>
                <a:gd name="T57" fmla="*/ 188 h 48"/>
                <a:gd name="T58" fmla="*/ 0 w 33"/>
                <a:gd name="T59" fmla="*/ 188 h 48"/>
                <a:gd name="T60" fmla="*/ 0 w 33"/>
                <a:gd name="T61" fmla="*/ 186 h 48"/>
                <a:gd name="T62" fmla="*/ 65 w 33"/>
                <a:gd name="T63" fmla="*/ 186 h 48"/>
                <a:gd name="T64" fmla="*/ 121 w 33"/>
                <a:gd name="T65" fmla="*/ 179 h 48"/>
                <a:gd name="T66" fmla="*/ 127 w 33"/>
                <a:gd name="T67" fmla="*/ 167 h 48"/>
                <a:gd name="T68" fmla="*/ 127 w 33"/>
                <a:gd name="T69" fmla="*/ 164 h 48"/>
                <a:gd name="T70" fmla="*/ 127 w 33"/>
                <a:gd name="T71" fmla="*/ 162 h 48"/>
                <a:gd name="T72" fmla="*/ 127 w 33"/>
                <a:gd name="T73" fmla="*/ 141 h 48"/>
                <a:gd name="T74" fmla="*/ 127 w 33"/>
                <a:gd name="T75" fmla="*/ 79 h 48"/>
                <a:gd name="T76" fmla="*/ 127 w 33"/>
                <a:gd name="T77" fmla="*/ 57 h 48"/>
                <a:gd name="T78" fmla="*/ 127 w 33"/>
                <a:gd name="T79" fmla="*/ 44 h 48"/>
                <a:gd name="T80" fmla="*/ 127 w 33"/>
                <a:gd name="T81" fmla="*/ 33 h 48"/>
                <a:gd name="T82" fmla="*/ 127 w 33"/>
                <a:gd name="T83" fmla="*/ 29 h 48"/>
                <a:gd name="T84" fmla="*/ 121 w 33"/>
                <a:gd name="T85" fmla="*/ 29 h 48"/>
                <a:gd name="T86" fmla="*/ 121 w 33"/>
                <a:gd name="T87" fmla="*/ 22 h 48"/>
                <a:gd name="T88" fmla="*/ 65 w 33"/>
                <a:gd name="T89" fmla="*/ 22 h 48"/>
                <a:gd name="T90" fmla="*/ 48 w 33"/>
                <a:gd name="T91" fmla="*/ 22 h 48"/>
                <a:gd name="T92" fmla="*/ 0 w 33"/>
                <a:gd name="T93" fmla="*/ 29 h 48"/>
                <a:gd name="T94" fmla="*/ 0 w 33"/>
                <a:gd name="T95" fmla="*/ 22 h 48"/>
                <a:gd name="T96" fmla="*/ 307 w 33"/>
                <a:gd name="T97" fmla="*/ 0 h 48"/>
                <a:gd name="T98" fmla="*/ 322 w 33"/>
                <a:gd name="T99" fmla="*/ 0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48"/>
                <a:gd name="T152" fmla="*/ 33 w 33"/>
                <a:gd name="T153" fmla="*/ 48 h 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48">
                  <a:moveTo>
                    <a:pt x="15" y="0"/>
                  </a:moveTo>
                  <a:lnTo>
                    <a:pt x="15" y="12"/>
                  </a:lnTo>
                  <a:lnTo>
                    <a:pt x="18" y="6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7" y="12"/>
                  </a:lnTo>
                  <a:lnTo>
                    <a:pt x="15" y="17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8" y="45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1" name="Freeform 968"/>
            <p:cNvSpPr>
              <a:spLocks noEditPoints="1"/>
            </p:cNvSpPr>
            <p:nvPr/>
          </p:nvSpPr>
          <p:spPr bwMode="auto">
            <a:xfrm>
              <a:off x="4330" y="2061"/>
              <a:ext cx="61" cy="79"/>
            </a:xfrm>
            <a:custGeom>
              <a:avLst/>
              <a:gdLst>
                <a:gd name="T0" fmla="*/ 140 w 45"/>
                <a:gd name="T1" fmla="*/ 111 h 69"/>
                <a:gd name="T2" fmla="*/ 56 w 45"/>
                <a:gd name="T3" fmla="*/ 80 h 69"/>
                <a:gd name="T4" fmla="*/ 56 w 45"/>
                <a:gd name="T5" fmla="*/ 53 h 69"/>
                <a:gd name="T6" fmla="*/ 140 w 45"/>
                <a:gd name="T7" fmla="*/ 22 h 69"/>
                <a:gd name="T8" fmla="*/ 350 w 45"/>
                <a:gd name="T9" fmla="*/ 2 h 69"/>
                <a:gd name="T10" fmla="*/ 569 w 45"/>
                <a:gd name="T11" fmla="*/ 2 h 69"/>
                <a:gd name="T12" fmla="*/ 874 w 45"/>
                <a:gd name="T13" fmla="*/ 19 h 69"/>
                <a:gd name="T14" fmla="*/ 948 w 45"/>
                <a:gd name="T15" fmla="*/ 19 h 69"/>
                <a:gd name="T16" fmla="*/ 948 w 45"/>
                <a:gd name="T17" fmla="*/ 19 h 69"/>
                <a:gd name="T18" fmla="*/ 948 w 45"/>
                <a:gd name="T19" fmla="*/ 22 h 69"/>
                <a:gd name="T20" fmla="*/ 948 w 45"/>
                <a:gd name="T21" fmla="*/ 22 h 69"/>
                <a:gd name="T22" fmla="*/ 948 w 45"/>
                <a:gd name="T23" fmla="*/ 29 h 69"/>
                <a:gd name="T24" fmla="*/ 874 w 45"/>
                <a:gd name="T25" fmla="*/ 29 h 69"/>
                <a:gd name="T26" fmla="*/ 771 w 45"/>
                <a:gd name="T27" fmla="*/ 44 h 69"/>
                <a:gd name="T28" fmla="*/ 826 w 45"/>
                <a:gd name="T29" fmla="*/ 80 h 69"/>
                <a:gd name="T30" fmla="*/ 709 w 45"/>
                <a:gd name="T31" fmla="*/ 111 h 69"/>
                <a:gd name="T32" fmla="*/ 523 w 45"/>
                <a:gd name="T33" fmla="*/ 124 h 69"/>
                <a:gd name="T34" fmla="*/ 381 w 45"/>
                <a:gd name="T35" fmla="*/ 127 h 69"/>
                <a:gd name="T36" fmla="*/ 258 w 45"/>
                <a:gd name="T37" fmla="*/ 127 h 69"/>
                <a:gd name="T38" fmla="*/ 190 w 45"/>
                <a:gd name="T39" fmla="*/ 139 h 69"/>
                <a:gd name="T40" fmla="*/ 190 w 45"/>
                <a:gd name="T41" fmla="*/ 145 h 69"/>
                <a:gd name="T42" fmla="*/ 258 w 45"/>
                <a:gd name="T43" fmla="*/ 155 h 69"/>
                <a:gd name="T44" fmla="*/ 350 w 45"/>
                <a:gd name="T45" fmla="*/ 159 h 69"/>
                <a:gd name="T46" fmla="*/ 569 w 45"/>
                <a:gd name="T47" fmla="*/ 159 h 69"/>
                <a:gd name="T48" fmla="*/ 709 w 45"/>
                <a:gd name="T49" fmla="*/ 159 h 69"/>
                <a:gd name="T50" fmla="*/ 874 w 45"/>
                <a:gd name="T51" fmla="*/ 177 h 69"/>
                <a:gd name="T52" fmla="*/ 903 w 45"/>
                <a:gd name="T53" fmla="*/ 197 h 69"/>
                <a:gd name="T54" fmla="*/ 826 w 45"/>
                <a:gd name="T55" fmla="*/ 238 h 69"/>
                <a:gd name="T56" fmla="*/ 569 w 45"/>
                <a:gd name="T57" fmla="*/ 266 h 69"/>
                <a:gd name="T58" fmla="*/ 281 w 45"/>
                <a:gd name="T59" fmla="*/ 266 h 69"/>
                <a:gd name="T60" fmla="*/ 56 w 45"/>
                <a:gd name="T61" fmla="*/ 259 h 69"/>
                <a:gd name="T62" fmla="*/ 0 w 45"/>
                <a:gd name="T63" fmla="*/ 232 h 69"/>
                <a:gd name="T64" fmla="*/ 0 w 45"/>
                <a:gd name="T65" fmla="*/ 218 h 69"/>
                <a:gd name="T66" fmla="*/ 56 w 45"/>
                <a:gd name="T67" fmla="*/ 206 h 69"/>
                <a:gd name="T68" fmla="*/ 125 w 45"/>
                <a:gd name="T69" fmla="*/ 190 h 69"/>
                <a:gd name="T70" fmla="*/ 125 w 45"/>
                <a:gd name="T71" fmla="*/ 177 h 69"/>
                <a:gd name="T72" fmla="*/ 56 w 45"/>
                <a:gd name="T73" fmla="*/ 166 h 69"/>
                <a:gd name="T74" fmla="*/ 56 w 45"/>
                <a:gd name="T75" fmla="*/ 155 h 69"/>
                <a:gd name="T76" fmla="*/ 140 w 45"/>
                <a:gd name="T77" fmla="*/ 137 h 69"/>
                <a:gd name="T78" fmla="*/ 399 w 45"/>
                <a:gd name="T79" fmla="*/ 3 h 69"/>
                <a:gd name="T80" fmla="*/ 281 w 45"/>
                <a:gd name="T81" fmla="*/ 22 h 69"/>
                <a:gd name="T82" fmla="*/ 258 w 45"/>
                <a:gd name="T83" fmla="*/ 57 h 69"/>
                <a:gd name="T84" fmla="*/ 281 w 45"/>
                <a:gd name="T85" fmla="*/ 92 h 69"/>
                <a:gd name="T86" fmla="*/ 381 w 45"/>
                <a:gd name="T87" fmla="*/ 118 h 69"/>
                <a:gd name="T88" fmla="*/ 523 w 45"/>
                <a:gd name="T89" fmla="*/ 118 h 69"/>
                <a:gd name="T90" fmla="*/ 643 w 45"/>
                <a:gd name="T91" fmla="*/ 92 h 69"/>
                <a:gd name="T92" fmla="*/ 643 w 45"/>
                <a:gd name="T93" fmla="*/ 53 h 69"/>
                <a:gd name="T94" fmla="*/ 569 w 45"/>
                <a:gd name="T95" fmla="*/ 22 h 69"/>
                <a:gd name="T96" fmla="*/ 399 w 45"/>
                <a:gd name="T97" fmla="*/ 3 h 69"/>
                <a:gd name="T98" fmla="*/ 190 w 45"/>
                <a:gd name="T99" fmla="*/ 190 h 69"/>
                <a:gd name="T100" fmla="*/ 125 w 45"/>
                <a:gd name="T101" fmla="*/ 208 h 69"/>
                <a:gd name="T102" fmla="*/ 125 w 45"/>
                <a:gd name="T103" fmla="*/ 229 h 69"/>
                <a:gd name="T104" fmla="*/ 281 w 45"/>
                <a:gd name="T105" fmla="*/ 238 h 69"/>
                <a:gd name="T106" fmla="*/ 516 w 45"/>
                <a:gd name="T107" fmla="*/ 245 h 69"/>
                <a:gd name="T108" fmla="*/ 699 w 45"/>
                <a:gd name="T109" fmla="*/ 238 h 69"/>
                <a:gd name="T110" fmla="*/ 834 w 45"/>
                <a:gd name="T111" fmla="*/ 218 h 69"/>
                <a:gd name="T112" fmla="*/ 834 w 45"/>
                <a:gd name="T113" fmla="*/ 197 h 69"/>
                <a:gd name="T114" fmla="*/ 750 w 45"/>
                <a:gd name="T115" fmla="*/ 190 h 69"/>
                <a:gd name="T116" fmla="*/ 590 w 45"/>
                <a:gd name="T117" fmla="*/ 187 h 69"/>
                <a:gd name="T118" fmla="*/ 217 w 45"/>
                <a:gd name="T119" fmla="*/ 187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"/>
                <a:gd name="T181" fmla="*/ 0 h 69"/>
                <a:gd name="T182" fmla="*/ 45 w 45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" h="69">
                  <a:moveTo>
                    <a:pt x="12" y="32"/>
                  </a:moveTo>
                  <a:lnTo>
                    <a:pt x="7" y="29"/>
                  </a:lnTo>
                  <a:lnTo>
                    <a:pt x="4" y="26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3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36" y="8"/>
                  </a:lnTo>
                  <a:lnTo>
                    <a:pt x="37" y="11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37" y="24"/>
                  </a:lnTo>
                  <a:lnTo>
                    <a:pt x="34" y="29"/>
                  </a:lnTo>
                  <a:lnTo>
                    <a:pt x="30" y="30"/>
                  </a:lnTo>
                  <a:lnTo>
                    <a:pt x="25" y="32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0" y="35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0" y="39"/>
                  </a:lnTo>
                  <a:lnTo>
                    <a:pt x="12" y="39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21" y="41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4" y="41"/>
                  </a:lnTo>
                  <a:lnTo>
                    <a:pt x="37" y="42"/>
                  </a:lnTo>
                  <a:lnTo>
                    <a:pt x="42" y="45"/>
                  </a:lnTo>
                  <a:lnTo>
                    <a:pt x="43" y="48"/>
                  </a:lnTo>
                  <a:lnTo>
                    <a:pt x="43" y="51"/>
                  </a:lnTo>
                  <a:lnTo>
                    <a:pt x="43" y="57"/>
                  </a:lnTo>
                  <a:lnTo>
                    <a:pt x="39" y="62"/>
                  </a:lnTo>
                  <a:lnTo>
                    <a:pt x="33" y="66"/>
                  </a:lnTo>
                  <a:lnTo>
                    <a:pt x="27" y="69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7" y="68"/>
                  </a:lnTo>
                  <a:lnTo>
                    <a:pt x="3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6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7" y="35"/>
                  </a:lnTo>
                  <a:lnTo>
                    <a:pt x="12" y="32"/>
                  </a:lnTo>
                  <a:close/>
                  <a:moveTo>
                    <a:pt x="19" y="3"/>
                  </a:moveTo>
                  <a:lnTo>
                    <a:pt x="16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2" y="15"/>
                  </a:lnTo>
                  <a:lnTo>
                    <a:pt x="12" y="20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8" y="9"/>
                  </a:lnTo>
                  <a:lnTo>
                    <a:pt x="27" y="6"/>
                  </a:lnTo>
                  <a:lnTo>
                    <a:pt x="24" y="3"/>
                  </a:lnTo>
                  <a:lnTo>
                    <a:pt x="19" y="3"/>
                  </a:lnTo>
                  <a:close/>
                  <a:moveTo>
                    <a:pt x="10" y="48"/>
                  </a:moveTo>
                  <a:lnTo>
                    <a:pt x="9" y="50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7" y="60"/>
                  </a:lnTo>
                  <a:lnTo>
                    <a:pt x="40" y="57"/>
                  </a:lnTo>
                  <a:lnTo>
                    <a:pt x="40" y="54"/>
                  </a:lnTo>
                  <a:lnTo>
                    <a:pt x="40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3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2" name="Freeform 969"/>
            <p:cNvSpPr>
              <a:spLocks/>
            </p:cNvSpPr>
            <p:nvPr/>
          </p:nvSpPr>
          <p:spPr bwMode="auto">
            <a:xfrm>
              <a:off x="4392" y="2063"/>
              <a:ext cx="69" cy="77"/>
            </a:xfrm>
            <a:custGeom>
              <a:avLst/>
              <a:gdLst>
                <a:gd name="T0" fmla="*/ 0 w 50"/>
                <a:gd name="T1" fmla="*/ 0 h 67"/>
                <a:gd name="T2" fmla="*/ 581 w 50"/>
                <a:gd name="T3" fmla="*/ 0 h 67"/>
                <a:gd name="T4" fmla="*/ 581 w 50"/>
                <a:gd name="T5" fmla="*/ 1 h 67"/>
                <a:gd name="T6" fmla="*/ 526 w 50"/>
                <a:gd name="T7" fmla="*/ 1 h 67"/>
                <a:gd name="T8" fmla="*/ 524 w 50"/>
                <a:gd name="T9" fmla="*/ 1 h 67"/>
                <a:gd name="T10" fmla="*/ 457 w 50"/>
                <a:gd name="T11" fmla="*/ 3 h 67"/>
                <a:gd name="T12" fmla="*/ 421 w 50"/>
                <a:gd name="T13" fmla="*/ 3 h 67"/>
                <a:gd name="T14" fmla="*/ 421 w 50"/>
                <a:gd name="T15" fmla="*/ 17 h 67"/>
                <a:gd name="T16" fmla="*/ 421 w 50"/>
                <a:gd name="T17" fmla="*/ 26 h 67"/>
                <a:gd name="T18" fmla="*/ 457 w 50"/>
                <a:gd name="T19" fmla="*/ 39 h 67"/>
                <a:gd name="T20" fmla="*/ 726 w 50"/>
                <a:gd name="T21" fmla="*/ 136 h 67"/>
                <a:gd name="T22" fmla="*/ 998 w 50"/>
                <a:gd name="T23" fmla="*/ 34 h 67"/>
                <a:gd name="T24" fmla="*/ 1038 w 50"/>
                <a:gd name="T25" fmla="*/ 23 h 67"/>
                <a:gd name="T26" fmla="*/ 1038 w 50"/>
                <a:gd name="T27" fmla="*/ 17 h 67"/>
                <a:gd name="T28" fmla="*/ 1038 w 50"/>
                <a:gd name="T29" fmla="*/ 3 h 67"/>
                <a:gd name="T30" fmla="*/ 998 w 50"/>
                <a:gd name="T31" fmla="*/ 3 h 67"/>
                <a:gd name="T32" fmla="*/ 998 w 50"/>
                <a:gd name="T33" fmla="*/ 1 h 67"/>
                <a:gd name="T34" fmla="*/ 998 w 50"/>
                <a:gd name="T35" fmla="*/ 1 h 67"/>
                <a:gd name="T36" fmla="*/ 947 w 50"/>
                <a:gd name="T37" fmla="*/ 1 h 67"/>
                <a:gd name="T38" fmla="*/ 907 w 50"/>
                <a:gd name="T39" fmla="*/ 1 h 67"/>
                <a:gd name="T40" fmla="*/ 907 w 50"/>
                <a:gd name="T41" fmla="*/ 0 h 67"/>
                <a:gd name="T42" fmla="*/ 1252 w 50"/>
                <a:gd name="T43" fmla="*/ 0 h 67"/>
                <a:gd name="T44" fmla="*/ 1252 w 50"/>
                <a:gd name="T45" fmla="*/ 1 h 67"/>
                <a:gd name="T46" fmla="*/ 1202 w 50"/>
                <a:gd name="T47" fmla="*/ 1 h 67"/>
                <a:gd name="T48" fmla="*/ 1183 w 50"/>
                <a:gd name="T49" fmla="*/ 1 h 67"/>
                <a:gd name="T50" fmla="*/ 1133 w 50"/>
                <a:gd name="T51" fmla="*/ 3 h 67"/>
                <a:gd name="T52" fmla="*/ 1107 w 50"/>
                <a:gd name="T53" fmla="*/ 17 h 67"/>
                <a:gd name="T54" fmla="*/ 1107 w 50"/>
                <a:gd name="T55" fmla="*/ 23 h 67"/>
                <a:gd name="T56" fmla="*/ 1052 w 50"/>
                <a:gd name="T57" fmla="*/ 34 h 67"/>
                <a:gd name="T58" fmla="*/ 602 w 50"/>
                <a:gd name="T59" fmla="*/ 211 h 67"/>
                <a:gd name="T60" fmla="*/ 526 w 50"/>
                <a:gd name="T61" fmla="*/ 242 h 67"/>
                <a:gd name="T62" fmla="*/ 421 w 50"/>
                <a:gd name="T63" fmla="*/ 260 h 67"/>
                <a:gd name="T64" fmla="*/ 345 w 50"/>
                <a:gd name="T65" fmla="*/ 267 h 67"/>
                <a:gd name="T66" fmla="*/ 221 w 50"/>
                <a:gd name="T67" fmla="*/ 267 h 67"/>
                <a:gd name="T68" fmla="*/ 145 w 50"/>
                <a:gd name="T69" fmla="*/ 267 h 67"/>
                <a:gd name="T70" fmla="*/ 131 w 50"/>
                <a:gd name="T71" fmla="*/ 265 h 67"/>
                <a:gd name="T72" fmla="*/ 76 w 50"/>
                <a:gd name="T73" fmla="*/ 260 h 67"/>
                <a:gd name="T74" fmla="*/ 55 w 50"/>
                <a:gd name="T75" fmla="*/ 245 h 67"/>
                <a:gd name="T76" fmla="*/ 76 w 50"/>
                <a:gd name="T77" fmla="*/ 242 h 67"/>
                <a:gd name="T78" fmla="*/ 76 w 50"/>
                <a:gd name="T79" fmla="*/ 232 h 67"/>
                <a:gd name="T80" fmla="*/ 131 w 50"/>
                <a:gd name="T81" fmla="*/ 231 h 67"/>
                <a:gd name="T82" fmla="*/ 200 w 50"/>
                <a:gd name="T83" fmla="*/ 231 h 67"/>
                <a:gd name="T84" fmla="*/ 221 w 50"/>
                <a:gd name="T85" fmla="*/ 231 h 67"/>
                <a:gd name="T86" fmla="*/ 305 w 50"/>
                <a:gd name="T87" fmla="*/ 231 h 67"/>
                <a:gd name="T88" fmla="*/ 345 w 50"/>
                <a:gd name="T89" fmla="*/ 232 h 67"/>
                <a:gd name="T90" fmla="*/ 381 w 50"/>
                <a:gd name="T91" fmla="*/ 232 h 67"/>
                <a:gd name="T92" fmla="*/ 421 w 50"/>
                <a:gd name="T93" fmla="*/ 232 h 67"/>
                <a:gd name="T94" fmla="*/ 457 w 50"/>
                <a:gd name="T95" fmla="*/ 231 h 67"/>
                <a:gd name="T96" fmla="*/ 524 w 50"/>
                <a:gd name="T97" fmla="*/ 216 h 67"/>
                <a:gd name="T98" fmla="*/ 581 w 50"/>
                <a:gd name="T99" fmla="*/ 206 h 67"/>
                <a:gd name="T100" fmla="*/ 657 w 50"/>
                <a:gd name="T101" fmla="*/ 171 h 67"/>
                <a:gd name="T102" fmla="*/ 200 w 50"/>
                <a:gd name="T103" fmla="*/ 34 h 67"/>
                <a:gd name="T104" fmla="*/ 200 w 50"/>
                <a:gd name="T105" fmla="*/ 26 h 67"/>
                <a:gd name="T106" fmla="*/ 145 w 50"/>
                <a:gd name="T107" fmla="*/ 23 h 67"/>
                <a:gd name="T108" fmla="*/ 131 w 50"/>
                <a:gd name="T109" fmla="*/ 3 h 67"/>
                <a:gd name="T110" fmla="*/ 76 w 50"/>
                <a:gd name="T111" fmla="*/ 3 h 67"/>
                <a:gd name="T112" fmla="*/ 55 w 50"/>
                <a:gd name="T113" fmla="*/ 1 h 67"/>
                <a:gd name="T114" fmla="*/ 0 w 50"/>
                <a:gd name="T115" fmla="*/ 1 h 67"/>
                <a:gd name="T116" fmla="*/ 0 w 50"/>
                <a:gd name="T117" fmla="*/ 0 h 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"/>
                <a:gd name="T178" fmla="*/ 0 h 67"/>
                <a:gd name="T179" fmla="*/ 50 w 50"/>
                <a:gd name="T180" fmla="*/ 67 h 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" h="67">
                  <a:moveTo>
                    <a:pt x="0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8" y="10"/>
                  </a:lnTo>
                  <a:lnTo>
                    <a:pt x="29" y="33"/>
                  </a:lnTo>
                  <a:lnTo>
                    <a:pt x="39" y="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3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2" y="9"/>
                  </a:lnTo>
                  <a:lnTo>
                    <a:pt x="24" y="52"/>
                  </a:lnTo>
                  <a:lnTo>
                    <a:pt x="21" y="60"/>
                  </a:lnTo>
                  <a:lnTo>
                    <a:pt x="17" y="64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7"/>
                  </a:lnTo>
                  <a:lnTo>
                    <a:pt x="5" y="66"/>
                  </a:lnTo>
                  <a:lnTo>
                    <a:pt x="3" y="64"/>
                  </a:lnTo>
                  <a:lnTo>
                    <a:pt x="2" y="61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5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2" y="57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3" y="51"/>
                  </a:lnTo>
                  <a:lnTo>
                    <a:pt x="26" y="43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6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3" name="Freeform 970"/>
            <p:cNvSpPr>
              <a:spLocks/>
            </p:cNvSpPr>
            <p:nvPr/>
          </p:nvSpPr>
          <p:spPr bwMode="auto">
            <a:xfrm>
              <a:off x="4498" y="2036"/>
              <a:ext cx="40" cy="104"/>
            </a:xfrm>
            <a:custGeom>
              <a:avLst/>
              <a:gdLst>
                <a:gd name="T0" fmla="*/ 726 w 29"/>
                <a:gd name="T1" fmla="*/ 333 h 91"/>
                <a:gd name="T2" fmla="*/ 726 w 29"/>
                <a:gd name="T3" fmla="*/ 345 h 91"/>
                <a:gd name="T4" fmla="*/ 526 w 29"/>
                <a:gd name="T5" fmla="*/ 327 h 91"/>
                <a:gd name="T6" fmla="*/ 381 w 29"/>
                <a:gd name="T7" fmla="*/ 311 h 91"/>
                <a:gd name="T8" fmla="*/ 221 w 29"/>
                <a:gd name="T9" fmla="*/ 285 h 91"/>
                <a:gd name="T10" fmla="*/ 131 w 29"/>
                <a:gd name="T11" fmla="*/ 249 h 91"/>
                <a:gd name="T12" fmla="*/ 55 w 29"/>
                <a:gd name="T13" fmla="*/ 208 h 91"/>
                <a:gd name="T14" fmla="*/ 0 w 29"/>
                <a:gd name="T15" fmla="*/ 167 h 91"/>
                <a:gd name="T16" fmla="*/ 76 w 29"/>
                <a:gd name="T17" fmla="*/ 119 h 91"/>
                <a:gd name="T18" fmla="*/ 200 w 29"/>
                <a:gd name="T19" fmla="*/ 70 h 91"/>
                <a:gd name="T20" fmla="*/ 345 w 29"/>
                <a:gd name="T21" fmla="*/ 38 h 91"/>
                <a:gd name="T22" fmla="*/ 526 w 29"/>
                <a:gd name="T23" fmla="*/ 17 h 91"/>
                <a:gd name="T24" fmla="*/ 726 w 29"/>
                <a:gd name="T25" fmla="*/ 0 h 91"/>
                <a:gd name="T26" fmla="*/ 726 w 29"/>
                <a:gd name="T27" fmla="*/ 1 h 91"/>
                <a:gd name="T28" fmla="*/ 581 w 29"/>
                <a:gd name="T29" fmla="*/ 22 h 91"/>
                <a:gd name="T30" fmla="*/ 450 w 29"/>
                <a:gd name="T31" fmla="*/ 38 h 91"/>
                <a:gd name="T32" fmla="*/ 381 w 29"/>
                <a:gd name="T33" fmla="*/ 70 h 91"/>
                <a:gd name="T34" fmla="*/ 305 w 29"/>
                <a:gd name="T35" fmla="*/ 95 h 91"/>
                <a:gd name="T36" fmla="*/ 276 w 29"/>
                <a:gd name="T37" fmla="*/ 128 h 91"/>
                <a:gd name="T38" fmla="*/ 276 w 29"/>
                <a:gd name="T39" fmla="*/ 163 h 91"/>
                <a:gd name="T40" fmla="*/ 276 w 29"/>
                <a:gd name="T41" fmla="*/ 207 h 91"/>
                <a:gd name="T42" fmla="*/ 305 w 29"/>
                <a:gd name="T43" fmla="*/ 238 h 91"/>
                <a:gd name="T44" fmla="*/ 345 w 29"/>
                <a:gd name="T45" fmla="*/ 263 h 91"/>
                <a:gd name="T46" fmla="*/ 381 w 29"/>
                <a:gd name="T47" fmla="*/ 278 h 91"/>
                <a:gd name="T48" fmla="*/ 421 w 29"/>
                <a:gd name="T49" fmla="*/ 299 h 91"/>
                <a:gd name="T50" fmla="*/ 510 w 29"/>
                <a:gd name="T51" fmla="*/ 311 h 91"/>
                <a:gd name="T52" fmla="*/ 601 w 29"/>
                <a:gd name="T53" fmla="*/ 323 h 91"/>
                <a:gd name="T54" fmla="*/ 726 w 29"/>
                <a:gd name="T55" fmla="*/ 333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"/>
                <a:gd name="T85" fmla="*/ 0 h 91"/>
                <a:gd name="T86" fmla="*/ 29 w 29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" h="91">
                  <a:moveTo>
                    <a:pt x="29" y="88"/>
                  </a:moveTo>
                  <a:lnTo>
                    <a:pt x="29" y="91"/>
                  </a:lnTo>
                  <a:lnTo>
                    <a:pt x="21" y="87"/>
                  </a:lnTo>
                  <a:lnTo>
                    <a:pt x="15" y="82"/>
                  </a:lnTo>
                  <a:lnTo>
                    <a:pt x="9" y="75"/>
                  </a:lnTo>
                  <a:lnTo>
                    <a:pt x="5" y="66"/>
                  </a:lnTo>
                  <a:lnTo>
                    <a:pt x="2" y="55"/>
                  </a:lnTo>
                  <a:lnTo>
                    <a:pt x="0" y="45"/>
                  </a:lnTo>
                  <a:lnTo>
                    <a:pt x="3" y="31"/>
                  </a:lnTo>
                  <a:lnTo>
                    <a:pt x="8" y="18"/>
                  </a:lnTo>
                  <a:lnTo>
                    <a:pt x="14" y="10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5" y="18"/>
                  </a:lnTo>
                  <a:lnTo>
                    <a:pt x="12" y="25"/>
                  </a:lnTo>
                  <a:lnTo>
                    <a:pt x="11" y="34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12" y="63"/>
                  </a:lnTo>
                  <a:lnTo>
                    <a:pt x="14" y="69"/>
                  </a:lnTo>
                  <a:lnTo>
                    <a:pt x="15" y="73"/>
                  </a:lnTo>
                  <a:lnTo>
                    <a:pt x="17" y="78"/>
                  </a:lnTo>
                  <a:lnTo>
                    <a:pt x="20" y="82"/>
                  </a:lnTo>
                  <a:lnTo>
                    <a:pt x="24" y="85"/>
                  </a:lnTo>
                  <a:lnTo>
                    <a:pt x="2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4" name="Freeform 971"/>
            <p:cNvSpPr>
              <a:spLocks/>
            </p:cNvSpPr>
            <p:nvPr/>
          </p:nvSpPr>
          <p:spPr bwMode="auto">
            <a:xfrm>
              <a:off x="4542" y="2037"/>
              <a:ext cx="120" cy="79"/>
            </a:xfrm>
            <a:custGeom>
              <a:avLst/>
              <a:gdLst>
                <a:gd name="T0" fmla="*/ 895 w 88"/>
                <a:gd name="T1" fmla="*/ 266 h 69"/>
                <a:gd name="T2" fmla="*/ 297 w 88"/>
                <a:gd name="T3" fmla="*/ 44 h 69"/>
                <a:gd name="T4" fmla="*/ 297 w 88"/>
                <a:gd name="T5" fmla="*/ 218 h 69"/>
                <a:gd name="T6" fmla="*/ 297 w 88"/>
                <a:gd name="T7" fmla="*/ 232 h 69"/>
                <a:gd name="T8" fmla="*/ 297 w 88"/>
                <a:gd name="T9" fmla="*/ 245 h 69"/>
                <a:gd name="T10" fmla="*/ 322 w 88"/>
                <a:gd name="T11" fmla="*/ 250 h 69"/>
                <a:gd name="T12" fmla="*/ 405 w 88"/>
                <a:gd name="T13" fmla="*/ 259 h 69"/>
                <a:gd name="T14" fmla="*/ 481 w 88"/>
                <a:gd name="T15" fmla="*/ 262 h 69"/>
                <a:gd name="T16" fmla="*/ 492 w 88"/>
                <a:gd name="T17" fmla="*/ 262 h 69"/>
                <a:gd name="T18" fmla="*/ 492 w 88"/>
                <a:gd name="T19" fmla="*/ 266 h 69"/>
                <a:gd name="T20" fmla="*/ 0 w 88"/>
                <a:gd name="T21" fmla="*/ 266 h 69"/>
                <a:gd name="T22" fmla="*/ 0 w 88"/>
                <a:gd name="T23" fmla="*/ 262 h 69"/>
                <a:gd name="T24" fmla="*/ 1 w 88"/>
                <a:gd name="T25" fmla="*/ 262 h 69"/>
                <a:gd name="T26" fmla="*/ 127 w 88"/>
                <a:gd name="T27" fmla="*/ 259 h 69"/>
                <a:gd name="T28" fmla="*/ 194 w 88"/>
                <a:gd name="T29" fmla="*/ 250 h 69"/>
                <a:gd name="T30" fmla="*/ 194 w 88"/>
                <a:gd name="T31" fmla="*/ 238 h 69"/>
                <a:gd name="T32" fmla="*/ 194 w 88"/>
                <a:gd name="T33" fmla="*/ 218 h 69"/>
                <a:gd name="T34" fmla="*/ 194 w 88"/>
                <a:gd name="T35" fmla="*/ 46 h 69"/>
                <a:gd name="T36" fmla="*/ 194 w 88"/>
                <a:gd name="T37" fmla="*/ 29 h 69"/>
                <a:gd name="T38" fmla="*/ 194 w 88"/>
                <a:gd name="T39" fmla="*/ 19 h 69"/>
                <a:gd name="T40" fmla="*/ 165 w 88"/>
                <a:gd name="T41" fmla="*/ 3 h 69"/>
                <a:gd name="T42" fmla="*/ 127 w 88"/>
                <a:gd name="T43" fmla="*/ 3 h 69"/>
                <a:gd name="T44" fmla="*/ 65 w 88"/>
                <a:gd name="T45" fmla="*/ 2 h 69"/>
                <a:gd name="T46" fmla="*/ 0 w 88"/>
                <a:gd name="T47" fmla="*/ 2 h 69"/>
                <a:gd name="T48" fmla="*/ 0 w 88"/>
                <a:gd name="T49" fmla="*/ 0 h 69"/>
                <a:gd name="T50" fmla="*/ 419 w 88"/>
                <a:gd name="T51" fmla="*/ 0 h 69"/>
                <a:gd name="T52" fmla="*/ 957 w 88"/>
                <a:gd name="T53" fmla="*/ 208 h 69"/>
                <a:gd name="T54" fmla="*/ 1540 w 88"/>
                <a:gd name="T55" fmla="*/ 0 h 69"/>
                <a:gd name="T56" fmla="*/ 1960 w 88"/>
                <a:gd name="T57" fmla="*/ 0 h 69"/>
                <a:gd name="T58" fmla="*/ 1960 w 88"/>
                <a:gd name="T59" fmla="*/ 2 h 69"/>
                <a:gd name="T60" fmla="*/ 1883 w 88"/>
                <a:gd name="T61" fmla="*/ 2 h 69"/>
                <a:gd name="T62" fmla="*/ 1834 w 88"/>
                <a:gd name="T63" fmla="*/ 2 h 69"/>
                <a:gd name="T64" fmla="*/ 1752 w 88"/>
                <a:gd name="T65" fmla="*/ 19 h 69"/>
                <a:gd name="T66" fmla="*/ 1737 w 88"/>
                <a:gd name="T67" fmla="*/ 29 h 69"/>
                <a:gd name="T68" fmla="*/ 1737 w 88"/>
                <a:gd name="T69" fmla="*/ 46 h 69"/>
                <a:gd name="T70" fmla="*/ 1737 w 88"/>
                <a:gd name="T71" fmla="*/ 218 h 69"/>
                <a:gd name="T72" fmla="*/ 1737 w 88"/>
                <a:gd name="T73" fmla="*/ 232 h 69"/>
                <a:gd name="T74" fmla="*/ 1752 w 88"/>
                <a:gd name="T75" fmla="*/ 245 h 69"/>
                <a:gd name="T76" fmla="*/ 1752 w 88"/>
                <a:gd name="T77" fmla="*/ 250 h 69"/>
                <a:gd name="T78" fmla="*/ 1834 w 88"/>
                <a:gd name="T79" fmla="*/ 259 h 69"/>
                <a:gd name="T80" fmla="*/ 1883 w 88"/>
                <a:gd name="T81" fmla="*/ 262 h 69"/>
                <a:gd name="T82" fmla="*/ 1960 w 88"/>
                <a:gd name="T83" fmla="*/ 262 h 69"/>
                <a:gd name="T84" fmla="*/ 1960 w 88"/>
                <a:gd name="T85" fmla="*/ 266 h 69"/>
                <a:gd name="T86" fmla="*/ 1345 w 88"/>
                <a:gd name="T87" fmla="*/ 266 h 69"/>
                <a:gd name="T88" fmla="*/ 1345 w 88"/>
                <a:gd name="T89" fmla="*/ 262 h 69"/>
                <a:gd name="T90" fmla="*/ 1349 w 88"/>
                <a:gd name="T91" fmla="*/ 262 h 69"/>
                <a:gd name="T92" fmla="*/ 1471 w 88"/>
                <a:gd name="T93" fmla="*/ 259 h 69"/>
                <a:gd name="T94" fmla="*/ 1480 w 88"/>
                <a:gd name="T95" fmla="*/ 250 h 69"/>
                <a:gd name="T96" fmla="*/ 1540 w 88"/>
                <a:gd name="T97" fmla="*/ 238 h 69"/>
                <a:gd name="T98" fmla="*/ 1540 w 88"/>
                <a:gd name="T99" fmla="*/ 218 h 69"/>
                <a:gd name="T100" fmla="*/ 1540 w 88"/>
                <a:gd name="T101" fmla="*/ 44 h 69"/>
                <a:gd name="T102" fmla="*/ 895 w 88"/>
                <a:gd name="T103" fmla="*/ 266 h 69"/>
                <a:gd name="T104" fmla="*/ 895 w 88"/>
                <a:gd name="T105" fmla="*/ 266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"/>
                <a:gd name="T160" fmla="*/ 0 h 69"/>
                <a:gd name="T161" fmla="*/ 88 w 88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" h="69">
                  <a:moveTo>
                    <a:pt x="40" y="69"/>
                  </a:moveTo>
                  <a:lnTo>
                    <a:pt x="13" y="11"/>
                  </a:lnTo>
                  <a:lnTo>
                    <a:pt x="13" y="57"/>
                  </a:lnTo>
                  <a:lnTo>
                    <a:pt x="13" y="60"/>
                  </a:lnTo>
                  <a:lnTo>
                    <a:pt x="13" y="63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2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6" y="66"/>
                  </a:lnTo>
                  <a:lnTo>
                    <a:pt x="9" y="65"/>
                  </a:lnTo>
                  <a:lnTo>
                    <a:pt x="9" y="62"/>
                  </a:lnTo>
                  <a:lnTo>
                    <a:pt x="9" y="57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54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85" y="2"/>
                  </a:lnTo>
                  <a:lnTo>
                    <a:pt x="82" y="2"/>
                  </a:lnTo>
                  <a:lnTo>
                    <a:pt x="79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78" y="57"/>
                  </a:lnTo>
                  <a:lnTo>
                    <a:pt x="78" y="60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82" y="66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88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1" y="68"/>
                  </a:lnTo>
                  <a:lnTo>
                    <a:pt x="66" y="66"/>
                  </a:lnTo>
                  <a:lnTo>
                    <a:pt x="67" y="65"/>
                  </a:lnTo>
                  <a:lnTo>
                    <a:pt x="69" y="62"/>
                  </a:lnTo>
                  <a:lnTo>
                    <a:pt x="69" y="57"/>
                  </a:lnTo>
                  <a:lnTo>
                    <a:pt x="69" y="11"/>
                  </a:lnTo>
                  <a:lnTo>
                    <a:pt x="4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5" name="Freeform 972"/>
            <p:cNvSpPr>
              <a:spLocks noEditPoints="1"/>
            </p:cNvSpPr>
            <p:nvPr/>
          </p:nvSpPr>
          <p:spPr bwMode="auto">
            <a:xfrm>
              <a:off x="4666" y="2061"/>
              <a:ext cx="53" cy="55"/>
            </a:xfrm>
            <a:custGeom>
              <a:avLst/>
              <a:gdLst>
                <a:gd name="T0" fmla="*/ 170 w 39"/>
                <a:gd name="T1" fmla="*/ 72 h 48"/>
                <a:gd name="T2" fmla="*/ 190 w 39"/>
                <a:gd name="T3" fmla="*/ 104 h 48"/>
                <a:gd name="T4" fmla="*/ 231 w 39"/>
                <a:gd name="T5" fmla="*/ 119 h 48"/>
                <a:gd name="T6" fmla="*/ 302 w 39"/>
                <a:gd name="T7" fmla="*/ 137 h 48"/>
                <a:gd name="T8" fmla="*/ 359 w 39"/>
                <a:gd name="T9" fmla="*/ 146 h 48"/>
                <a:gd name="T10" fmla="*/ 454 w 39"/>
                <a:gd name="T11" fmla="*/ 156 h 48"/>
                <a:gd name="T12" fmla="*/ 525 w 39"/>
                <a:gd name="T13" fmla="*/ 162 h 48"/>
                <a:gd name="T14" fmla="*/ 617 w 39"/>
                <a:gd name="T15" fmla="*/ 156 h 48"/>
                <a:gd name="T16" fmla="*/ 713 w 39"/>
                <a:gd name="T17" fmla="*/ 146 h 48"/>
                <a:gd name="T18" fmla="*/ 785 w 39"/>
                <a:gd name="T19" fmla="*/ 137 h 48"/>
                <a:gd name="T20" fmla="*/ 824 w 39"/>
                <a:gd name="T21" fmla="*/ 119 h 48"/>
                <a:gd name="T22" fmla="*/ 838 w 39"/>
                <a:gd name="T23" fmla="*/ 119 h 48"/>
                <a:gd name="T24" fmla="*/ 824 w 39"/>
                <a:gd name="T25" fmla="*/ 146 h 48"/>
                <a:gd name="T26" fmla="*/ 713 w 39"/>
                <a:gd name="T27" fmla="*/ 167 h 48"/>
                <a:gd name="T28" fmla="*/ 648 w 39"/>
                <a:gd name="T29" fmla="*/ 186 h 48"/>
                <a:gd name="T30" fmla="*/ 557 w 39"/>
                <a:gd name="T31" fmla="*/ 188 h 48"/>
                <a:gd name="T32" fmla="*/ 454 w 39"/>
                <a:gd name="T33" fmla="*/ 188 h 48"/>
                <a:gd name="T34" fmla="*/ 314 w 39"/>
                <a:gd name="T35" fmla="*/ 188 h 48"/>
                <a:gd name="T36" fmla="*/ 231 w 39"/>
                <a:gd name="T37" fmla="*/ 179 h 48"/>
                <a:gd name="T38" fmla="*/ 125 w 39"/>
                <a:gd name="T39" fmla="*/ 164 h 48"/>
                <a:gd name="T40" fmla="*/ 65 w 39"/>
                <a:gd name="T41" fmla="*/ 146 h 48"/>
                <a:gd name="T42" fmla="*/ 48 w 39"/>
                <a:gd name="T43" fmla="*/ 125 h 48"/>
                <a:gd name="T44" fmla="*/ 0 w 39"/>
                <a:gd name="T45" fmla="*/ 104 h 48"/>
                <a:gd name="T46" fmla="*/ 48 w 39"/>
                <a:gd name="T47" fmla="*/ 72 h 48"/>
                <a:gd name="T48" fmla="*/ 65 w 39"/>
                <a:gd name="T49" fmla="*/ 48 h 48"/>
                <a:gd name="T50" fmla="*/ 125 w 39"/>
                <a:gd name="T51" fmla="*/ 29 h 48"/>
                <a:gd name="T52" fmla="*/ 231 w 39"/>
                <a:gd name="T53" fmla="*/ 3 h 48"/>
                <a:gd name="T54" fmla="*/ 359 w 39"/>
                <a:gd name="T55" fmla="*/ 2 h 48"/>
                <a:gd name="T56" fmla="*/ 454 w 39"/>
                <a:gd name="T57" fmla="*/ 0 h 48"/>
                <a:gd name="T58" fmla="*/ 580 w 39"/>
                <a:gd name="T59" fmla="*/ 2 h 48"/>
                <a:gd name="T60" fmla="*/ 648 w 39"/>
                <a:gd name="T61" fmla="*/ 3 h 48"/>
                <a:gd name="T62" fmla="*/ 757 w 39"/>
                <a:gd name="T63" fmla="*/ 22 h 48"/>
                <a:gd name="T64" fmla="*/ 824 w 39"/>
                <a:gd name="T65" fmla="*/ 33 h 48"/>
                <a:gd name="T66" fmla="*/ 838 w 39"/>
                <a:gd name="T67" fmla="*/ 55 h 48"/>
                <a:gd name="T68" fmla="*/ 838 w 39"/>
                <a:gd name="T69" fmla="*/ 72 h 48"/>
                <a:gd name="T70" fmla="*/ 170 w 39"/>
                <a:gd name="T71" fmla="*/ 72 h 48"/>
                <a:gd name="T72" fmla="*/ 170 w 39"/>
                <a:gd name="T73" fmla="*/ 57 h 48"/>
                <a:gd name="T74" fmla="*/ 617 w 39"/>
                <a:gd name="T75" fmla="*/ 57 h 48"/>
                <a:gd name="T76" fmla="*/ 617 w 39"/>
                <a:gd name="T77" fmla="*/ 48 h 48"/>
                <a:gd name="T78" fmla="*/ 580 w 39"/>
                <a:gd name="T79" fmla="*/ 33 h 48"/>
                <a:gd name="T80" fmla="*/ 557 w 39"/>
                <a:gd name="T81" fmla="*/ 29 h 48"/>
                <a:gd name="T82" fmla="*/ 525 w 39"/>
                <a:gd name="T83" fmla="*/ 22 h 48"/>
                <a:gd name="T84" fmla="*/ 454 w 39"/>
                <a:gd name="T85" fmla="*/ 19 h 48"/>
                <a:gd name="T86" fmla="*/ 427 w 39"/>
                <a:gd name="T87" fmla="*/ 19 h 48"/>
                <a:gd name="T88" fmla="*/ 314 w 39"/>
                <a:gd name="T89" fmla="*/ 19 h 48"/>
                <a:gd name="T90" fmla="*/ 258 w 39"/>
                <a:gd name="T91" fmla="*/ 29 h 48"/>
                <a:gd name="T92" fmla="*/ 190 w 39"/>
                <a:gd name="T93" fmla="*/ 44 h 48"/>
                <a:gd name="T94" fmla="*/ 170 w 39"/>
                <a:gd name="T95" fmla="*/ 57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"/>
                <a:gd name="T145" fmla="*/ 0 h 48"/>
                <a:gd name="T146" fmla="*/ 39 w 39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" h="48">
                  <a:moveTo>
                    <a:pt x="8" y="18"/>
                  </a:moveTo>
                  <a:lnTo>
                    <a:pt x="9" y="26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3" y="38"/>
                  </a:lnTo>
                  <a:lnTo>
                    <a:pt x="36" y="35"/>
                  </a:lnTo>
                  <a:lnTo>
                    <a:pt x="38" y="30"/>
                  </a:lnTo>
                  <a:lnTo>
                    <a:pt x="39" y="30"/>
                  </a:lnTo>
                  <a:lnTo>
                    <a:pt x="38" y="38"/>
                  </a:lnTo>
                  <a:lnTo>
                    <a:pt x="33" y="44"/>
                  </a:lnTo>
                  <a:lnTo>
                    <a:pt x="30" y="47"/>
                  </a:lnTo>
                  <a:lnTo>
                    <a:pt x="26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6" y="42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8"/>
                  </a:lnTo>
                  <a:lnTo>
                    <a:pt x="11" y="3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9" y="14"/>
                  </a:lnTo>
                  <a:lnTo>
                    <a:pt x="39" y="18"/>
                  </a:lnTo>
                  <a:lnTo>
                    <a:pt x="8" y="18"/>
                  </a:lnTo>
                  <a:close/>
                  <a:moveTo>
                    <a:pt x="8" y="15"/>
                  </a:moveTo>
                  <a:lnTo>
                    <a:pt x="29" y="15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6" name="Freeform 973"/>
            <p:cNvSpPr>
              <a:spLocks/>
            </p:cNvSpPr>
            <p:nvPr/>
          </p:nvSpPr>
          <p:spPr bwMode="auto">
            <a:xfrm>
              <a:off x="4726" y="2037"/>
              <a:ext cx="98" cy="79"/>
            </a:xfrm>
            <a:custGeom>
              <a:avLst/>
              <a:gdLst>
                <a:gd name="T0" fmla="*/ 1565 w 72"/>
                <a:gd name="T1" fmla="*/ 0 h 69"/>
                <a:gd name="T2" fmla="*/ 1565 w 72"/>
                <a:gd name="T3" fmla="*/ 2 h 69"/>
                <a:gd name="T4" fmla="*/ 1509 w 72"/>
                <a:gd name="T5" fmla="*/ 3 h 69"/>
                <a:gd name="T6" fmla="*/ 1437 w 72"/>
                <a:gd name="T7" fmla="*/ 19 h 69"/>
                <a:gd name="T8" fmla="*/ 1395 w 72"/>
                <a:gd name="T9" fmla="*/ 29 h 69"/>
                <a:gd name="T10" fmla="*/ 1334 w 72"/>
                <a:gd name="T11" fmla="*/ 46 h 69"/>
                <a:gd name="T12" fmla="*/ 845 w 72"/>
                <a:gd name="T13" fmla="*/ 266 h 69"/>
                <a:gd name="T14" fmla="*/ 807 w 72"/>
                <a:gd name="T15" fmla="*/ 266 h 69"/>
                <a:gd name="T16" fmla="*/ 260 w 72"/>
                <a:gd name="T17" fmla="*/ 46 h 69"/>
                <a:gd name="T18" fmla="*/ 191 w 72"/>
                <a:gd name="T19" fmla="*/ 29 h 69"/>
                <a:gd name="T20" fmla="*/ 191 w 72"/>
                <a:gd name="T21" fmla="*/ 22 h 69"/>
                <a:gd name="T22" fmla="*/ 163 w 72"/>
                <a:gd name="T23" fmla="*/ 19 h 69"/>
                <a:gd name="T24" fmla="*/ 127 w 72"/>
                <a:gd name="T25" fmla="*/ 3 h 69"/>
                <a:gd name="T26" fmla="*/ 65 w 72"/>
                <a:gd name="T27" fmla="*/ 2 h 69"/>
                <a:gd name="T28" fmla="*/ 0 w 72"/>
                <a:gd name="T29" fmla="*/ 2 h 69"/>
                <a:gd name="T30" fmla="*/ 0 w 72"/>
                <a:gd name="T31" fmla="*/ 0 h 69"/>
                <a:gd name="T32" fmla="*/ 617 w 72"/>
                <a:gd name="T33" fmla="*/ 0 h 69"/>
                <a:gd name="T34" fmla="*/ 617 w 72"/>
                <a:gd name="T35" fmla="*/ 2 h 69"/>
                <a:gd name="T36" fmla="*/ 529 w 72"/>
                <a:gd name="T37" fmla="*/ 2 h 69"/>
                <a:gd name="T38" fmla="*/ 482 w 72"/>
                <a:gd name="T39" fmla="*/ 3 h 69"/>
                <a:gd name="T40" fmla="*/ 456 w 72"/>
                <a:gd name="T41" fmla="*/ 19 h 69"/>
                <a:gd name="T42" fmla="*/ 456 w 72"/>
                <a:gd name="T43" fmla="*/ 22 h 69"/>
                <a:gd name="T44" fmla="*/ 456 w 72"/>
                <a:gd name="T45" fmla="*/ 33 h 69"/>
                <a:gd name="T46" fmla="*/ 482 w 72"/>
                <a:gd name="T47" fmla="*/ 53 h 69"/>
                <a:gd name="T48" fmla="*/ 857 w 72"/>
                <a:gd name="T49" fmla="*/ 208 h 69"/>
                <a:gd name="T50" fmla="*/ 1200 w 72"/>
                <a:gd name="T51" fmla="*/ 53 h 69"/>
                <a:gd name="T52" fmla="*/ 1271 w 72"/>
                <a:gd name="T53" fmla="*/ 33 h 69"/>
                <a:gd name="T54" fmla="*/ 1271 w 72"/>
                <a:gd name="T55" fmla="*/ 22 h 69"/>
                <a:gd name="T56" fmla="*/ 1271 w 72"/>
                <a:gd name="T57" fmla="*/ 19 h 69"/>
                <a:gd name="T58" fmla="*/ 1245 w 72"/>
                <a:gd name="T59" fmla="*/ 3 h 69"/>
                <a:gd name="T60" fmla="*/ 1200 w 72"/>
                <a:gd name="T61" fmla="*/ 3 h 69"/>
                <a:gd name="T62" fmla="*/ 1143 w 72"/>
                <a:gd name="T63" fmla="*/ 2 h 69"/>
                <a:gd name="T64" fmla="*/ 1109 w 72"/>
                <a:gd name="T65" fmla="*/ 2 h 69"/>
                <a:gd name="T66" fmla="*/ 1109 w 72"/>
                <a:gd name="T67" fmla="*/ 2 h 69"/>
                <a:gd name="T68" fmla="*/ 1109 w 72"/>
                <a:gd name="T69" fmla="*/ 0 h 69"/>
                <a:gd name="T70" fmla="*/ 1565 w 72"/>
                <a:gd name="T71" fmla="*/ 0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69"/>
                <a:gd name="T110" fmla="*/ 72 w 7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69">
                  <a:moveTo>
                    <a:pt x="72" y="0"/>
                  </a:moveTo>
                  <a:lnTo>
                    <a:pt x="72" y="2"/>
                  </a:lnTo>
                  <a:lnTo>
                    <a:pt x="69" y="3"/>
                  </a:lnTo>
                  <a:lnTo>
                    <a:pt x="66" y="5"/>
                  </a:lnTo>
                  <a:lnTo>
                    <a:pt x="64" y="8"/>
                  </a:lnTo>
                  <a:lnTo>
                    <a:pt x="61" y="12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12" y="12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2" y="14"/>
                  </a:lnTo>
                  <a:lnTo>
                    <a:pt x="40" y="54"/>
                  </a:lnTo>
                  <a:lnTo>
                    <a:pt x="55" y="14"/>
                  </a:lnTo>
                  <a:lnTo>
                    <a:pt x="58" y="9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7" name="Freeform 974"/>
            <p:cNvSpPr>
              <a:spLocks/>
            </p:cNvSpPr>
            <p:nvPr/>
          </p:nvSpPr>
          <p:spPr bwMode="auto">
            <a:xfrm>
              <a:off x="4828" y="2036"/>
              <a:ext cx="38" cy="104"/>
            </a:xfrm>
            <a:custGeom>
              <a:avLst/>
              <a:gdLst>
                <a:gd name="T0" fmla="*/ 0 w 28"/>
                <a:gd name="T1" fmla="*/ 1 h 91"/>
                <a:gd name="T2" fmla="*/ 0 w 28"/>
                <a:gd name="T3" fmla="*/ 0 h 91"/>
                <a:gd name="T4" fmla="*/ 161 w 28"/>
                <a:gd name="T5" fmla="*/ 3 h 91"/>
                <a:gd name="T6" fmla="*/ 282 w 28"/>
                <a:gd name="T7" fmla="*/ 33 h 91"/>
                <a:gd name="T8" fmla="*/ 403 w 28"/>
                <a:gd name="T9" fmla="*/ 61 h 91"/>
                <a:gd name="T10" fmla="*/ 520 w 28"/>
                <a:gd name="T11" fmla="*/ 95 h 91"/>
                <a:gd name="T12" fmla="*/ 577 w 28"/>
                <a:gd name="T13" fmla="*/ 128 h 91"/>
                <a:gd name="T14" fmla="*/ 597 w 28"/>
                <a:gd name="T15" fmla="*/ 167 h 91"/>
                <a:gd name="T16" fmla="*/ 525 w 28"/>
                <a:gd name="T17" fmla="*/ 230 h 91"/>
                <a:gd name="T18" fmla="*/ 403 w 28"/>
                <a:gd name="T19" fmla="*/ 278 h 91"/>
                <a:gd name="T20" fmla="*/ 313 w 28"/>
                <a:gd name="T21" fmla="*/ 310 h 91"/>
                <a:gd name="T22" fmla="*/ 161 w 28"/>
                <a:gd name="T23" fmla="*/ 327 h 91"/>
                <a:gd name="T24" fmla="*/ 0 w 28"/>
                <a:gd name="T25" fmla="*/ 345 h 91"/>
                <a:gd name="T26" fmla="*/ 0 w 28"/>
                <a:gd name="T27" fmla="*/ 333 h 91"/>
                <a:gd name="T28" fmla="*/ 125 w 28"/>
                <a:gd name="T29" fmla="*/ 323 h 91"/>
                <a:gd name="T30" fmla="*/ 219 w 28"/>
                <a:gd name="T31" fmla="*/ 301 h 91"/>
                <a:gd name="T32" fmla="*/ 282 w 28"/>
                <a:gd name="T33" fmla="*/ 278 h 91"/>
                <a:gd name="T34" fmla="*/ 350 w 28"/>
                <a:gd name="T35" fmla="*/ 243 h 91"/>
                <a:gd name="T36" fmla="*/ 383 w 28"/>
                <a:gd name="T37" fmla="*/ 208 h 91"/>
                <a:gd name="T38" fmla="*/ 383 w 28"/>
                <a:gd name="T39" fmla="*/ 177 h 91"/>
                <a:gd name="T40" fmla="*/ 383 w 28"/>
                <a:gd name="T41" fmla="*/ 138 h 91"/>
                <a:gd name="T42" fmla="*/ 350 w 28"/>
                <a:gd name="T43" fmla="*/ 104 h 91"/>
                <a:gd name="T44" fmla="*/ 313 w 28"/>
                <a:gd name="T45" fmla="*/ 80 h 91"/>
                <a:gd name="T46" fmla="*/ 282 w 28"/>
                <a:gd name="T47" fmla="*/ 61 h 91"/>
                <a:gd name="T48" fmla="*/ 219 w 28"/>
                <a:gd name="T49" fmla="*/ 49 h 91"/>
                <a:gd name="T50" fmla="*/ 190 w 28"/>
                <a:gd name="T51" fmla="*/ 33 h 91"/>
                <a:gd name="T52" fmla="*/ 88 w 28"/>
                <a:gd name="T53" fmla="*/ 22 h 91"/>
                <a:gd name="T54" fmla="*/ 0 w 28"/>
                <a:gd name="T55" fmla="*/ 1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"/>
                <a:gd name="T85" fmla="*/ 0 h 91"/>
                <a:gd name="T86" fmla="*/ 28 w 28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" h="91">
                  <a:moveTo>
                    <a:pt x="0" y="1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13" y="9"/>
                  </a:lnTo>
                  <a:lnTo>
                    <a:pt x="19" y="16"/>
                  </a:lnTo>
                  <a:lnTo>
                    <a:pt x="24" y="25"/>
                  </a:lnTo>
                  <a:lnTo>
                    <a:pt x="27" y="34"/>
                  </a:lnTo>
                  <a:lnTo>
                    <a:pt x="28" y="45"/>
                  </a:lnTo>
                  <a:lnTo>
                    <a:pt x="25" y="60"/>
                  </a:lnTo>
                  <a:lnTo>
                    <a:pt x="19" y="73"/>
                  </a:lnTo>
                  <a:lnTo>
                    <a:pt x="15" y="81"/>
                  </a:lnTo>
                  <a:lnTo>
                    <a:pt x="7" y="87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6" y="85"/>
                  </a:lnTo>
                  <a:lnTo>
                    <a:pt x="10" y="79"/>
                  </a:lnTo>
                  <a:lnTo>
                    <a:pt x="13" y="73"/>
                  </a:lnTo>
                  <a:lnTo>
                    <a:pt x="16" y="64"/>
                  </a:lnTo>
                  <a:lnTo>
                    <a:pt x="18" y="55"/>
                  </a:lnTo>
                  <a:lnTo>
                    <a:pt x="18" y="46"/>
                  </a:lnTo>
                  <a:lnTo>
                    <a:pt x="18" y="36"/>
                  </a:lnTo>
                  <a:lnTo>
                    <a:pt x="16" y="27"/>
                  </a:lnTo>
                  <a:lnTo>
                    <a:pt x="15" y="21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9" y="9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78" name="Rectangle 975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779" name="Rectangle 976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780" name="Line 977"/>
            <p:cNvSpPr>
              <a:spLocks noChangeShapeType="1"/>
            </p:cNvSpPr>
            <p:nvPr/>
          </p:nvSpPr>
          <p:spPr bwMode="auto">
            <a:xfrm flipV="1">
              <a:off x="1384" y="2210"/>
              <a:ext cx="1" cy="13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1" name="Line 978"/>
            <p:cNvSpPr>
              <a:spLocks noChangeShapeType="1"/>
            </p:cNvSpPr>
            <p:nvPr/>
          </p:nvSpPr>
          <p:spPr bwMode="auto">
            <a:xfrm flipH="1">
              <a:off x="1384" y="3571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2" name="Line 979"/>
            <p:cNvSpPr>
              <a:spLocks noChangeShapeType="1"/>
            </p:cNvSpPr>
            <p:nvPr/>
          </p:nvSpPr>
          <p:spPr bwMode="auto">
            <a:xfrm flipH="1">
              <a:off x="1384" y="354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3" name="Line 980"/>
            <p:cNvSpPr>
              <a:spLocks noChangeShapeType="1"/>
            </p:cNvSpPr>
            <p:nvPr/>
          </p:nvSpPr>
          <p:spPr bwMode="auto">
            <a:xfrm flipH="1">
              <a:off x="1384" y="351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4" name="Line 981"/>
            <p:cNvSpPr>
              <a:spLocks noChangeShapeType="1"/>
            </p:cNvSpPr>
            <p:nvPr/>
          </p:nvSpPr>
          <p:spPr bwMode="auto">
            <a:xfrm flipH="1">
              <a:off x="1384" y="348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5" name="Line 982"/>
            <p:cNvSpPr>
              <a:spLocks noChangeShapeType="1"/>
            </p:cNvSpPr>
            <p:nvPr/>
          </p:nvSpPr>
          <p:spPr bwMode="auto">
            <a:xfrm flipH="1">
              <a:off x="1384" y="345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6" name="Line 983"/>
            <p:cNvSpPr>
              <a:spLocks noChangeShapeType="1"/>
            </p:cNvSpPr>
            <p:nvPr/>
          </p:nvSpPr>
          <p:spPr bwMode="auto">
            <a:xfrm flipH="1">
              <a:off x="1384" y="3419"/>
              <a:ext cx="7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7" name="Line 984"/>
            <p:cNvSpPr>
              <a:spLocks noChangeShapeType="1"/>
            </p:cNvSpPr>
            <p:nvPr/>
          </p:nvSpPr>
          <p:spPr bwMode="auto">
            <a:xfrm flipH="1">
              <a:off x="1384" y="338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8" name="Line 985"/>
            <p:cNvSpPr>
              <a:spLocks noChangeShapeType="1"/>
            </p:cNvSpPr>
            <p:nvPr/>
          </p:nvSpPr>
          <p:spPr bwMode="auto">
            <a:xfrm flipH="1">
              <a:off x="1384" y="335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89" name="Line 986"/>
            <p:cNvSpPr>
              <a:spLocks noChangeShapeType="1"/>
            </p:cNvSpPr>
            <p:nvPr/>
          </p:nvSpPr>
          <p:spPr bwMode="auto">
            <a:xfrm flipH="1">
              <a:off x="1384" y="332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0" name="Line 987"/>
            <p:cNvSpPr>
              <a:spLocks noChangeShapeType="1"/>
            </p:cNvSpPr>
            <p:nvPr/>
          </p:nvSpPr>
          <p:spPr bwMode="auto">
            <a:xfrm flipH="1">
              <a:off x="1384" y="329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1" name="Line 988"/>
            <p:cNvSpPr>
              <a:spLocks noChangeShapeType="1"/>
            </p:cNvSpPr>
            <p:nvPr/>
          </p:nvSpPr>
          <p:spPr bwMode="auto">
            <a:xfrm flipH="1">
              <a:off x="1384" y="3269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2" name="Line 989"/>
            <p:cNvSpPr>
              <a:spLocks noChangeShapeType="1"/>
            </p:cNvSpPr>
            <p:nvPr/>
          </p:nvSpPr>
          <p:spPr bwMode="auto">
            <a:xfrm flipH="1">
              <a:off x="1384" y="323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3" name="Line 990"/>
            <p:cNvSpPr>
              <a:spLocks noChangeShapeType="1"/>
            </p:cNvSpPr>
            <p:nvPr/>
          </p:nvSpPr>
          <p:spPr bwMode="auto">
            <a:xfrm flipH="1">
              <a:off x="1384" y="320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4" name="Line 991"/>
            <p:cNvSpPr>
              <a:spLocks noChangeShapeType="1"/>
            </p:cNvSpPr>
            <p:nvPr/>
          </p:nvSpPr>
          <p:spPr bwMode="auto">
            <a:xfrm flipH="1">
              <a:off x="1384" y="317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5" name="Line 992"/>
            <p:cNvSpPr>
              <a:spLocks noChangeShapeType="1"/>
            </p:cNvSpPr>
            <p:nvPr/>
          </p:nvSpPr>
          <p:spPr bwMode="auto">
            <a:xfrm flipH="1">
              <a:off x="1384" y="314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6" name="Line 993"/>
            <p:cNvSpPr>
              <a:spLocks noChangeShapeType="1"/>
            </p:cNvSpPr>
            <p:nvPr/>
          </p:nvSpPr>
          <p:spPr bwMode="auto">
            <a:xfrm flipH="1">
              <a:off x="1384" y="3118"/>
              <a:ext cx="7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7" name="Line 994"/>
            <p:cNvSpPr>
              <a:spLocks noChangeShapeType="1"/>
            </p:cNvSpPr>
            <p:nvPr/>
          </p:nvSpPr>
          <p:spPr bwMode="auto">
            <a:xfrm flipH="1">
              <a:off x="1384" y="308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8" name="Line 995"/>
            <p:cNvSpPr>
              <a:spLocks noChangeShapeType="1"/>
            </p:cNvSpPr>
            <p:nvPr/>
          </p:nvSpPr>
          <p:spPr bwMode="auto">
            <a:xfrm flipH="1">
              <a:off x="1384" y="305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99" name="Line 996"/>
            <p:cNvSpPr>
              <a:spLocks noChangeShapeType="1"/>
            </p:cNvSpPr>
            <p:nvPr/>
          </p:nvSpPr>
          <p:spPr bwMode="auto">
            <a:xfrm flipH="1">
              <a:off x="1384" y="302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0" name="Line 997"/>
            <p:cNvSpPr>
              <a:spLocks noChangeShapeType="1"/>
            </p:cNvSpPr>
            <p:nvPr/>
          </p:nvSpPr>
          <p:spPr bwMode="auto">
            <a:xfrm flipH="1">
              <a:off x="1384" y="299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1" name="Line 998"/>
            <p:cNvSpPr>
              <a:spLocks noChangeShapeType="1"/>
            </p:cNvSpPr>
            <p:nvPr/>
          </p:nvSpPr>
          <p:spPr bwMode="auto">
            <a:xfrm flipH="1">
              <a:off x="1384" y="2966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2" name="Line 999"/>
            <p:cNvSpPr>
              <a:spLocks noChangeShapeType="1"/>
            </p:cNvSpPr>
            <p:nvPr/>
          </p:nvSpPr>
          <p:spPr bwMode="auto">
            <a:xfrm flipH="1">
              <a:off x="1384" y="293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3" name="Line 1000"/>
            <p:cNvSpPr>
              <a:spLocks noChangeShapeType="1"/>
            </p:cNvSpPr>
            <p:nvPr/>
          </p:nvSpPr>
          <p:spPr bwMode="auto">
            <a:xfrm flipH="1">
              <a:off x="1384" y="290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4" name="Line 1001"/>
            <p:cNvSpPr>
              <a:spLocks noChangeShapeType="1"/>
            </p:cNvSpPr>
            <p:nvPr/>
          </p:nvSpPr>
          <p:spPr bwMode="auto">
            <a:xfrm flipH="1">
              <a:off x="1384" y="287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5" name="Line 1002"/>
            <p:cNvSpPr>
              <a:spLocks noChangeShapeType="1"/>
            </p:cNvSpPr>
            <p:nvPr/>
          </p:nvSpPr>
          <p:spPr bwMode="auto">
            <a:xfrm flipH="1">
              <a:off x="1384" y="284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6" name="Line 1003"/>
            <p:cNvSpPr>
              <a:spLocks noChangeShapeType="1"/>
            </p:cNvSpPr>
            <p:nvPr/>
          </p:nvSpPr>
          <p:spPr bwMode="auto">
            <a:xfrm flipH="1">
              <a:off x="1384" y="2814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7" name="Line 1004"/>
            <p:cNvSpPr>
              <a:spLocks noChangeShapeType="1"/>
            </p:cNvSpPr>
            <p:nvPr/>
          </p:nvSpPr>
          <p:spPr bwMode="auto">
            <a:xfrm flipH="1">
              <a:off x="1384" y="278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8" name="Line 1005"/>
            <p:cNvSpPr>
              <a:spLocks noChangeShapeType="1"/>
            </p:cNvSpPr>
            <p:nvPr/>
          </p:nvSpPr>
          <p:spPr bwMode="auto">
            <a:xfrm flipH="1">
              <a:off x="1384" y="2755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09" name="Line 1006"/>
            <p:cNvSpPr>
              <a:spLocks noChangeShapeType="1"/>
            </p:cNvSpPr>
            <p:nvPr/>
          </p:nvSpPr>
          <p:spPr bwMode="auto">
            <a:xfrm flipH="1">
              <a:off x="1384" y="2724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0" name="Line 1007"/>
            <p:cNvSpPr>
              <a:spLocks noChangeShapeType="1"/>
            </p:cNvSpPr>
            <p:nvPr/>
          </p:nvSpPr>
          <p:spPr bwMode="auto">
            <a:xfrm flipH="1">
              <a:off x="1384" y="2695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1" name="Line 1008"/>
            <p:cNvSpPr>
              <a:spLocks noChangeShapeType="1"/>
            </p:cNvSpPr>
            <p:nvPr/>
          </p:nvSpPr>
          <p:spPr bwMode="auto">
            <a:xfrm flipH="1">
              <a:off x="1384" y="2664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2" name="Line 1009"/>
            <p:cNvSpPr>
              <a:spLocks noChangeShapeType="1"/>
            </p:cNvSpPr>
            <p:nvPr/>
          </p:nvSpPr>
          <p:spPr bwMode="auto">
            <a:xfrm flipH="1">
              <a:off x="1384" y="2633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3" name="Line 1010"/>
            <p:cNvSpPr>
              <a:spLocks noChangeShapeType="1"/>
            </p:cNvSpPr>
            <p:nvPr/>
          </p:nvSpPr>
          <p:spPr bwMode="auto">
            <a:xfrm flipH="1">
              <a:off x="1384" y="2605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4" name="Line 1011"/>
            <p:cNvSpPr>
              <a:spLocks noChangeShapeType="1"/>
            </p:cNvSpPr>
            <p:nvPr/>
          </p:nvSpPr>
          <p:spPr bwMode="auto">
            <a:xfrm flipH="1">
              <a:off x="1384" y="2574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5" name="Line 1012"/>
            <p:cNvSpPr>
              <a:spLocks noChangeShapeType="1"/>
            </p:cNvSpPr>
            <p:nvPr/>
          </p:nvSpPr>
          <p:spPr bwMode="auto">
            <a:xfrm flipH="1">
              <a:off x="1384" y="2542"/>
              <a:ext cx="34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6" name="Line 1013"/>
            <p:cNvSpPr>
              <a:spLocks noChangeShapeType="1"/>
            </p:cNvSpPr>
            <p:nvPr/>
          </p:nvSpPr>
          <p:spPr bwMode="auto">
            <a:xfrm flipH="1">
              <a:off x="1384" y="2513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7" name="Line 1014"/>
            <p:cNvSpPr>
              <a:spLocks noChangeShapeType="1"/>
            </p:cNvSpPr>
            <p:nvPr/>
          </p:nvSpPr>
          <p:spPr bwMode="auto">
            <a:xfrm flipH="1">
              <a:off x="1384" y="248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8" name="Line 1015"/>
            <p:cNvSpPr>
              <a:spLocks noChangeShapeType="1"/>
            </p:cNvSpPr>
            <p:nvPr/>
          </p:nvSpPr>
          <p:spPr bwMode="auto">
            <a:xfrm flipH="1">
              <a:off x="1384" y="2454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19" name="Line 1016"/>
            <p:cNvSpPr>
              <a:spLocks noChangeShapeType="1"/>
            </p:cNvSpPr>
            <p:nvPr/>
          </p:nvSpPr>
          <p:spPr bwMode="auto">
            <a:xfrm flipH="1">
              <a:off x="1384" y="242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0" name="Line 1017"/>
            <p:cNvSpPr>
              <a:spLocks noChangeShapeType="1"/>
            </p:cNvSpPr>
            <p:nvPr/>
          </p:nvSpPr>
          <p:spPr bwMode="auto">
            <a:xfrm flipH="1">
              <a:off x="1384" y="239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1" name="Line 1018"/>
            <p:cNvSpPr>
              <a:spLocks noChangeShapeType="1"/>
            </p:cNvSpPr>
            <p:nvPr/>
          </p:nvSpPr>
          <p:spPr bwMode="auto">
            <a:xfrm flipH="1">
              <a:off x="1384" y="2363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2" name="Line 1019"/>
            <p:cNvSpPr>
              <a:spLocks noChangeShapeType="1"/>
            </p:cNvSpPr>
            <p:nvPr/>
          </p:nvSpPr>
          <p:spPr bwMode="auto">
            <a:xfrm flipH="1">
              <a:off x="1384" y="233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3" name="Line 1020"/>
            <p:cNvSpPr>
              <a:spLocks noChangeShapeType="1"/>
            </p:cNvSpPr>
            <p:nvPr/>
          </p:nvSpPr>
          <p:spPr bwMode="auto">
            <a:xfrm flipH="1">
              <a:off x="1384" y="230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4" name="Line 1021"/>
            <p:cNvSpPr>
              <a:spLocks noChangeShapeType="1"/>
            </p:cNvSpPr>
            <p:nvPr/>
          </p:nvSpPr>
          <p:spPr bwMode="auto">
            <a:xfrm flipH="1">
              <a:off x="1384" y="227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5" name="Line 1022"/>
            <p:cNvSpPr>
              <a:spLocks noChangeShapeType="1"/>
            </p:cNvSpPr>
            <p:nvPr/>
          </p:nvSpPr>
          <p:spPr bwMode="auto">
            <a:xfrm flipH="1">
              <a:off x="1384" y="2241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6" name="Line 1023"/>
            <p:cNvSpPr>
              <a:spLocks noChangeShapeType="1"/>
            </p:cNvSpPr>
            <p:nvPr/>
          </p:nvSpPr>
          <p:spPr bwMode="auto">
            <a:xfrm flipH="1">
              <a:off x="1384" y="2210"/>
              <a:ext cx="70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7" name="Freeform 0"/>
            <p:cNvSpPr>
              <a:spLocks noEditPoints="1"/>
            </p:cNvSpPr>
            <p:nvPr/>
          </p:nvSpPr>
          <p:spPr bwMode="auto">
            <a:xfrm>
              <a:off x="1242" y="3541"/>
              <a:ext cx="44" cy="57"/>
            </a:xfrm>
            <a:custGeom>
              <a:avLst/>
              <a:gdLst>
                <a:gd name="T0" fmla="*/ 0 w 32"/>
                <a:gd name="T1" fmla="*/ 96 h 50"/>
                <a:gd name="T2" fmla="*/ 55 w 32"/>
                <a:gd name="T3" fmla="*/ 67 h 50"/>
                <a:gd name="T4" fmla="*/ 76 w 32"/>
                <a:gd name="T5" fmla="*/ 43 h 50"/>
                <a:gd name="T6" fmla="*/ 143 w 32"/>
                <a:gd name="T7" fmla="*/ 22 h 50"/>
                <a:gd name="T8" fmla="*/ 201 w 32"/>
                <a:gd name="T9" fmla="*/ 3 h 50"/>
                <a:gd name="T10" fmla="*/ 276 w 32"/>
                <a:gd name="T11" fmla="*/ 2 h 50"/>
                <a:gd name="T12" fmla="*/ 373 w 32"/>
                <a:gd name="T13" fmla="*/ 0 h 50"/>
                <a:gd name="T14" fmla="*/ 470 w 32"/>
                <a:gd name="T15" fmla="*/ 2 h 50"/>
                <a:gd name="T16" fmla="*/ 554 w 32"/>
                <a:gd name="T17" fmla="*/ 3 h 50"/>
                <a:gd name="T18" fmla="*/ 619 w 32"/>
                <a:gd name="T19" fmla="*/ 22 h 50"/>
                <a:gd name="T20" fmla="*/ 705 w 32"/>
                <a:gd name="T21" fmla="*/ 43 h 50"/>
                <a:gd name="T22" fmla="*/ 716 w 32"/>
                <a:gd name="T23" fmla="*/ 64 h 50"/>
                <a:gd name="T24" fmla="*/ 762 w 32"/>
                <a:gd name="T25" fmla="*/ 87 h 50"/>
                <a:gd name="T26" fmla="*/ 716 w 32"/>
                <a:gd name="T27" fmla="*/ 120 h 50"/>
                <a:gd name="T28" fmla="*/ 705 w 32"/>
                <a:gd name="T29" fmla="*/ 141 h 50"/>
                <a:gd name="T30" fmla="*/ 619 w 32"/>
                <a:gd name="T31" fmla="*/ 161 h 50"/>
                <a:gd name="T32" fmla="*/ 554 w 32"/>
                <a:gd name="T33" fmla="*/ 178 h 50"/>
                <a:gd name="T34" fmla="*/ 470 w 32"/>
                <a:gd name="T35" fmla="*/ 184 h 50"/>
                <a:gd name="T36" fmla="*/ 373 w 32"/>
                <a:gd name="T37" fmla="*/ 184 h 50"/>
                <a:gd name="T38" fmla="*/ 271 w 32"/>
                <a:gd name="T39" fmla="*/ 184 h 50"/>
                <a:gd name="T40" fmla="*/ 197 w 32"/>
                <a:gd name="T41" fmla="*/ 178 h 50"/>
                <a:gd name="T42" fmla="*/ 126 w 32"/>
                <a:gd name="T43" fmla="*/ 157 h 50"/>
                <a:gd name="T44" fmla="*/ 55 w 32"/>
                <a:gd name="T45" fmla="*/ 140 h 50"/>
                <a:gd name="T46" fmla="*/ 0 w 32"/>
                <a:gd name="T47" fmla="*/ 120 h 50"/>
                <a:gd name="T48" fmla="*/ 0 w 32"/>
                <a:gd name="T49" fmla="*/ 96 h 50"/>
                <a:gd name="T50" fmla="*/ 197 w 32"/>
                <a:gd name="T51" fmla="*/ 96 h 50"/>
                <a:gd name="T52" fmla="*/ 197 w 32"/>
                <a:gd name="T53" fmla="*/ 123 h 50"/>
                <a:gd name="T54" fmla="*/ 197 w 32"/>
                <a:gd name="T55" fmla="*/ 140 h 50"/>
                <a:gd name="T56" fmla="*/ 201 w 32"/>
                <a:gd name="T57" fmla="*/ 157 h 50"/>
                <a:gd name="T58" fmla="*/ 271 w 32"/>
                <a:gd name="T59" fmla="*/ 166 h 50"/>
                <a:gd name="T60" fmla="*/ 327 w 32"/>
                <a:gd name="T61" fmla="*/ 178 h 50"/>
                <a:gd name="T62" fmla="*/ 373 w 32"/>
                <a:gd name="T63" fmla="*/ 179 h 50"/>
                <a:gd name="T64" fmla="*/ 437 w 32"/>
                <a:gd name="T65" fmla="*/ 178 h 50"/>
                <a:gd name="T66" fmla="*/ 470 w 32"/>
                <a:gd name="T67" fmla="*/ 166 h 50"/>
                <a:gd name="T68" fmla="*/ 513 w 32"/>
                <a:gd name="T69" fmla="*/ 161 h 50"/>
                <a:gd name="T70" fmla="*/ 554 w 32"/>
                <a:gd name="T71" fmla="*/ 156 h 50"/>
                <a:gd name="T72" fmla="*/ 554 w 32"/>
                <a:gd name="T73" fmla="*/ 137 h 50"/>
                <a:gd name="T74" fmla="*/ 575 w 32"/>
                <a:gd name="T75" fmla="*/ 109 h 50"/>
                <a:gd name="T76" fmla="*/ 575 w 32"/>
                <a:gd name="T77" fmla="*/ 84 h 50"/>
                <a:gd name="T78" fmla="*/ 575 w 32"/>
                <a:gd name="T79" fmla="*/ 56 h 50"/>
                <a:gd name="T80" fmla="*/ 554 w 32"/>
                <a:gd name="T81" fmla="*/ 33 h 50"/>
                <a:gd name="T82" fmla="*/ 513 w 32"/>
                <a:gd name="T83" fmla="*/ 22 h 50"/>
                <a:gd name="T84" fmla="*/ 470 w 32"/>
                <a:gd name="T85" fmla="*/ 3 h 50"/>
                <a:gd name="T86" fmla="*/ 437 w 32"/>
                <a:gd name="T87" fmla="*/ 3 h 50"/>
                <a:gd name="T88" fmla="*/ 373 w 32"/>
                <a:gd name="T89" fmla="*/ 3 h 50"/>
                <a:gd name="T90" fmla="*/ 327 w 32"/>
                <a:gd name="T91" fmla="*/ 3 h 50"/>
                <a:gd name="T92" fmla="*/ 276 w 32"/>
                <a:gd name="T93" fmla="*/ 19 h 50"/>
                <a:gd name="T94" fmla="*/ 201 w 32"/>
                <a:gd name="T95" fmla="*/ 33 h 50"/>
                <a:gd name="T96" fmla="*/ 197 w 32"/>
                <a:gd name="T97" fmla="*/ 52 h 50"/>
                <a:gd name="T98" fmla="*/ 197 w 32"/>
                <a:gd name="T99" fmla="*/ 74 h 50"/>
                <a:gd name="T100" fmla="*/ 197 w 32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0"/>
                <a:gd name="T155" fmla="*/ 32 w 32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0">
                  <a:moveTo>
                    <a:pt x="0" y="26"/>
                  </a:moveTo>
                  <a:lnTo>
                    <a:pt x="2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8" y="26"/>
                  </a:moveTo>
                  <a:lnTo>
                    <a:pt x="8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8" name="Freeform 1"/>
            <p:cNvSpPr>
              <a:spLocks/>
            </p:cNvSpPr>
            <p:nvPr/>
          </p:nvSpPr>
          <p:spPr bwMode="auto">
            <a:xfrm>
              <a:off x="1100" y="3240"/>
              <a:ext cx="27" cy="57"/>
            </a:xfrm>
            <a:custGeom>
              <a:avLst/>
              <a:gdLst>
                <a:gd name="T0" fmla="*/ 0 w 20"/>
                <a:gd name="T1" fmla="*/ 22 h 50"/>
                <a:gd name="T2" fmla="*/ 244 w 20"/>
                <a:gd name="T3" fmla="*/ 0 h 50"/>
                <a:gd name="T4" fmla="*/ 282 w 20"/>
                <a:gd name="T5" fmla="*/ 0 h 50"/>
                <a:gd name="T6" fmla="*/ 282 w 20"/>
                <a:gd name="T7" fmla="*/ 156 h 50"/>
                <a:gd name="T8" fmla="*/ 282 w 20"/>
                <a:gd name="T9" fmla="*/ 161 h 50"/>
                <a:gd name="T10" fmla="*/ 282 w 20"/>
                <a:gd name="T11" fmla="*/ 178 h 50"/>
                <a:gd name="T12" fmla="*/ 282 w 20"/>
                <a:gd name="T13" fmla="*/ 178 h 50"/>
                <a:gd name="T14" fmla="*/ 296 w 20"/>
                <a:gd name="T15" fmla="*/ 179 h 50"/>
                <a:gd name="T16" fmla="*/ 344 w 20"/>
                <a:gd name="T17" fmla="*/ 179 h 50"/>
                <a:gd name="T18" fmla="*/ 400 w 20"/>
                <a:gd name="T19" fmla="*/ 179 h 50"/>
                <a:gd name="T20" fmla="*/ 400 w 20"/>
                <a:gd name="T21" fmla="*/ 184 h 50"/>
                <a:gd name="T22" fmla="*/ 40 w 20"/>
                <a:gd name="T23" fmla="*/ 184 h 50"/>
                <a:gd name="T24" fmla="*/ 40 w 20"/>
                <a:gd name="T25" fmla="*/ 179 h 50"/>
                <a:gd name="T26" fmla="*/ 99 w 20"/>
                <a:gd name="T27" fmla="*/ 179 h 50"/>
                <a:gd name="T28" fmla="*/ 120 w 20"/>
                <a:gd name="T29" fmla="*/ 179 h 50"/>
                <a:gd name="T30" fmla="*/ 120 w 20"/>
                <a:gd name="T31" fmla="*/ 178 h 50"/>
                <a:gd name="T32" fmla="*/ 120 w 20"/>
                <a:gd name="T33" fmla="*/ 178 h 50"/>
                <a:gd name="T34" fmla="*/ 162 w 20"/>
                <a:gd name="T35" fmla="*/ 166 h 50"/>
                <a:gd name="T36" fmla="*/ 162 w 20"/>
                <a:gd name="T37" fmla="*/ 156 h 50"/>
                <a:gd name="T38" fmla="*/ 162 w 20"/>
                <a:gd name="T39" fmla="*/ 52 h 50"/>
                <a:gd name="T40" fmla="*/ 162 w 20"/>
                <a:gd name="T41" fmla="*/ 33 h 50"/>
                <a:gd name="T42" fmla="*/ 162 w 20"/>
                <a:gd name="T43" fmla="*/ 29 h 50"/>
                <a:gd name="T44" fmla="*/ 120 w 20"/>
                <a:gd name="T45" fmla="*/ 22 h 50"/>
                <a:gd name="T46" fmla="*/ 120 w 20"/>
                <a:gd name="T47" fmla="*/ 22 h 50"/>
                <a:gd name="T48" fmla="*/ 99 w 20"/>
                <a:gd name="T49" fmla="*/ 19 h 50"/>
                <a:gd name="T50" fmla="*/ 99 w 20"/>
                <a:gd name="T51" fmla="*/ 19 h 50"/>
                <a:gd name="T52" fmla="*/ 54 w 20"/>
                <a:gd name="T53" fmla="*/ 22 h 50"/>
                <a:gd name="T54" fmla="*/ 0 w 20"/>
                <a:gd name="T55" fmla="*/ 22 h 50"/>
                <a:gd name="T56" fmla="*/ 0 w 20"/>
                <a:gd name="T57" fmla="*/ 22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50"/>
                <a:gd name="T89" fmla="*/ 20 w 20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50">
                  <a:moveTo>
                    <a:pt x="0" y="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41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14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29" name="Freeform 2"/>
            <p:cNvSpPr>
              <a:spLocks noEditPoints="1"/>
            </p:cNvSpPr>
            <p:nvPr/>
          </p:nvSpPr>
          <p:spPr bwMode="auto">
            <a:xfrm>
              <a:off x="1144" y="3240"/>
              <a:ext cx="41" cy="57"/>
            </a:xfrm>
            <a:custGeom>
              <a:avLst/>
              <a:gdLst>
                <a:gd name="T0" fmla="*/ 0 w 31"/>
                <a:gd name="T1" fmla="*/ 96 h 50"/>
                <a:gd name="T2" fmla="*/ 0 w 31"/>
                <a:gd name="T3" fmla="*/ 67 h 50"/>
                <a:gd name="T4" fmla="*/ 49 w 31"/>
                <a:gd name="T5" fmla="*/ 43 h 50"/>
                <a:gd name="T6" fmla="*/ 104 w 31"/>
                <a:gd name="T7" fmla="*/ 22 h 50"/>
                <a:gd name="T8" fmla="*/ 151 w 31"/>
                <a:gd name="T9" fmla="*/ 3 h 50"/>
                <a:gd name="T10" fmla="*/ 200 w 31"/>
                <a:gd name="T11" fmla="*/ 2 h 50"/>
                <a:gd name="T12" fmla="*/ 242 w 31"/>
                <a:gd name="T13" fmla="*/ 0 h 50"/>
                <a:gd name="T14" fmla="*/ 313 w 31"/>
                <a:gd name="T15" fmla="*/ 2 h 50"/>
                <a:gd name="T16" fmla="*/ 352 w 31"/>
                <a:gd name="T17" fmla="*/ 3 h 50"/>
                <a:gd name="T18" fmla="*/ 414 w 31"/>
                <a:gd name="T19" fmla="*/ 22 h 50"/>
                <a:gd name="T20" fmla="*/ 463 w 31"/>
                <a:gd name="T21" fmla="*/ 43 h 50"/>
                <a:gd name="T22" fmla="*/ 500 w 31"/>
                <a:gd name="T23" fmla="*/ 64 h 50"/>
                <a:gd name="T24" fmla="*/ 503 w 31"/>
                <a:gd name="T25" fmla="*/ 87 h 50"/>
                <a:gd name="T26" fmla="*/ 500 w 31"/>
                <a:gd name="T27" fmla="*/ 120 h 50"/>
                <a:gd name="T28" fmla="*/ 463 w 31"/>
                <a:gd name="T29" fmla="*/ 141 h 50"/>
                <a:gd name="T30" fmla="*/ 414 w 31"/>
                <a:gd name="T31" fmla="*/ 161 h 50"/>
                <a:gd name="T32" fmla="*/ 352 w 31"/>
                <a:gd name="T33" fmla="*/ 178 h 50"/>
                <a:gd name="T34" fmla="*/ 300 w 31"/>
                <a:gd name="T35" fmla="*/ 184 h 50"/>
                <a:gd name="T36" fmla="*/ 242 w 31"/>
                <a:gd name="T37" fmla="*/ 184 h 50"/>
                <a:gd name="T38" fmla="*/ 152 w 31"/>
                <a:gd name="T39" fmla="*/ 184 h 50"/>
                <a:gd name="T40" fmla="*/ 114 w 31"/>
                <a:gd name="T41" fmla="*/ 178 h 50"/>
                <a:gd name="T42" fmla="*/ 65 w 31"/>
                <a:gd name="T43" fmla="*/ 157 h 50"/>
                <a:gd name="T44" fmla="*/ 1 w 31"/>
                <a:gd name="T45" fmla="*/ 140 h 50"/>
                <a:gd name="T46" fmla="*/ 0 w 31"/>
                <a:gd name="T47" fmla="*/ 120 h 50"/>
                <a:gd name="T48" fmla="*/ 0 w 31"/>
                <a:gd name="T49" fmla="*/ 96 h 50"/>
                <a:gd name="T50" fmla="*/ 114 w 31"/>
                <a:gd name="T51" fmla="*/ 96 h 50"/>
                <a:gd name="T52" fmla="*/ 114 w 31"/>
                <a:gd name="T53" fmla="*/ 123 h 50"/>
                <a:gd name="T54" fmla="*/ 114 w 31"/>
                <a:gd name="T55" fmla="*/ 140 h 50"/>
                <a:gd name="T56" fmla="*/ 151 w 31"/>
                <a:gd name="T57" fmla="*/ 157 h 50"/>
                <a:gd name="T58" fmla="*/ 152 w 31"/>
                <a:gd name="T59" fmla="*/ 166 h 50"/>
                <a:gd name="T60" fmla="*/ 201 w 31"/>
                <a:gd name="T61" fmla="*/ 178 h 50"/>
                <a:gd name="T62" fmla="*/ 242 w 31"/>
                <a:gd name="T63" fmla="*/ 179 h 50"/>
                <a:gd name="T64" fmla="*/ 265 w 31"/>
                <a:gd name="T65" fmla="*/ 178 h 50"/>
                <a:gd name="T66" fmla="*/ 313 w 31"/>
                <a:gd name="T67" fmla="*/ 166 h 50"/>
                <a:gd name="T68" fmla="*/ 350 w 31"/>
                <a:gd name="T69" fmla="*/ 161 h 50"/>
                <a:gd name="T70" fmla="*/ 352 w 31"/>
                <a:gd name="T71" fmla="*/ 156 h 50"/>
                <a:gd name="T72" fmla="*/ 352 w 31"/>
                <a:gd name="T73" fmla="*/ 137 h 50"/>
                <a:gd name="T74" fmla="*/ 397 w 31"/>
                <a:gd name="T75" fmla="*/ 109 h 50"/>
                <a:gd name="T76" fmla="*/ 397 w 31"/>
                <a:gd name="T77" fmla="*/ 84 h 50"/>
                <a:gd name="T78" fmla="*/ 397 w 31"/>
                <a:gd name="T79" fmla="*/ 56 h 50"/>
                <a:gd name="T80" fmla="*/ 352 w 31"/>
                <a:gd name="T81" fmla="*/ 33 h 50"/>
                <a:gd name="T82" fmla="*/ 350 w 31"/>
                <a:gd name="T83" fmla="*/ 22 h 50"/>
                <a:gd name="T84" fmla="*/ 313 w 31"/>
                <a:gd name="T85" fmla="*/ 3 h 50"/>
                <a:gd name="T86" fmla="*/ 300 w 31"/>
                <a:gd name="T87" fmla="*/ 3 h 50"/>
                <a:gd name="T88" fmla="*/ 242 w 31"/>
                <a:gd name="T89" fmla="*/ 3 h 50"/>
                <a:gd name="T90" fmla="*/ 201 w 31"/>
                <a:gd name="T91" fmla="*/ 3 h 50"/>
                <a:gd name="T92" fmla="*/ 200 w 31"/>
                <a:gd name="T93" fmla="*/ 19 h 50"/>
                <a:gd name="T94" fmla="*/ 151 w 31"/>
                <a:gd name="T95" fmla="*/ 33 h 50"/>
                <a:gd name="T96" fmla="*/ 114 w 31"/>
                <a:gd name="T97" fmla="*/ 52 h 50"/>
                <a:gd name="T98" fmla="*/ 114 w 31"/>
                <a:gd name="T99" fmla="*/ 74 h 50"/>
                <a:gd name="T100" fmla="*/ 114 w 31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0"/>
                <a:gd name="T155" fmla="*/ 31 w 31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0">
                  <a:moveTo>
                    <a:pt x="0" y="26"/>
                  </a:moveTo>
                  <a:lnTo>
                    <a:pt x="0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1" y="24"/>
                  </a:lnTo>
                  <a:lnTo>
                    <a:pt x="30" y="32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2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7" y="26"/>
                  </a:moveTo>
                  <a:lnTo>
                    <a:pt x="7" y="33"/>
                  </a:lnTo>
                  <a:lnTo>
                    <a:pt x="7" y="38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9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0" name="Freeform 3"/>
            <p:cNvSpPr>
              <a:spLocks noEditPoints="1"/>
            </p:cNvSpPr>
            <p:nvPr/>
          </p:nvSpPr>
          <p:spPr bwMode="auto">
            <a:xfrm>
              <a:off x="1194" y="3240"/>
              <a:ext cx="40" cy="57"/>
            </a:xfrm>
            <a:custGeom>
              <a:avLst/>
              <a:gdLst>
                <a:gd name="T0" fmla="*/ 0 w 30"/>
                <a:gd name="T1" fmla="*/ 96 h 50"/>
                <a:gd name="T2" fmla="*/ 0 w 30"/>
                <a:gd name="T3" fmla="*/ 67 h 50"/>
                <a:gd name="T4" fmla="*/ 37 w 30"/>
                <a:gd name="T5" fmla="*/ 43 h 50"/>
                <a:gd name="T6" fmla="*/ 87 w 30"/>
                <a:gd name="T7" fmla="*/ 22 h 50"/>
                <a:gd name="T8" fmla="*/ 155 w 30"/>
                <a:gd name="T9" fmla="*/ 3 h 50"/>
                <a:gd name="T10" fmla="*/ 207 w 30"/>
                <a:gd name="T11" fmla="*/ 2 h 50"/>
                <a:gd name="T12" fmla="*/ 268 w 30"/>
                <a:gd name="T13" fmla="*/ 0 h 50"/>
                <a:gd name="T14" fmla="*/ 320 w 30"/>
                <a:gd name="T15" fmla="*/ 2 h 50"/>
                <a:gd name="T16" fmla="*/ 368 w 30"/>
                <a:gd name="T17" fmla="*/ 3 h 50"/>
                <a:gd name="T18" fmla="*/ 427 w 30"/>
                <a:gd name="T19" fmla="*/ 22 h 50"/>
                <a:gd name="T20" fmla="*/ 476 w 30"/>
                <a:gd name="T21" fmla="*/ 43 h 50"/>
                <a:gd name="T22" fmla="*/ 533 w 30"/>
                <a:gd name="T23" fmla="*/ 64 h 50"/>
                <a:gd name="T24" fmla="*/ 533 w 30"/>
                <a:gd name="T25" fmla="*/ 87 h 50"/>
                <a:gd name="T26" fmla="*/ 533 w 30"/>
                <a:gd name="T27" fmla="*/ 120 h 50"/>
                <a:gd name="T28" fmla="*/ 476 w 30"/>
                <a:gd name="T29" fmla="*/ 141 h 50"/>
                <a:gd name="T30" fmla="*/ 471 w 30"/>
                <a:gd name="T31" fmla="*/ 161 h 50"/>
                <a:gd name="T32" fmla="*/ 368 w 30"/>
                <a:gd name="T33" fmla="*/ 178 h 50"/>
                <a:gd name="T34" fmla="*/ 320 w 30"/>
                <a:gd name="T35" fmla="*/ 184 h 50"/>
                <a:gd name="T36" fmla="*/ 268 w 30"/>
                <a:gd name="T37" fmla="*/ 184 h 50"/>
                <a:gd name="T38" fmla="*/ 201 w 30"/>
                <a:gd name="T39" fmla="*/ 184 h 50"/>
                <a:gd name="T40" fmla="*/ 113 w 30"/>
                <a:gd name="T41" fmla="*/ 178 h 50"/>
                <a:gd name="T42" fmla="*/ 49 w 30"/>
                <a:gd name="T43" fmla="*/ 157 h 50"/>
                <a:gd name="T44" fmla="*/ 37 w 30"/>
                <a:gd name="T45" fmla="*/ 140 h 50"/>
                <a:gd name="T46" fmla="*/ 0 w 30"/>
                <a:gd name="T47" fmla="*/ 120 h 50"/>
                <a:gd name="T48" fmla="*/ 0 w 30"/>
                <a:gd name="T49" fmla="*/ 96 h 50"/>
                <a:gd name="T50" fmla="*/ 113 w 30"/>
                <a:gd name="T51" fmla="*/ 96 h 50"/>
                <a:gd name="T52" fmla="*/ 113 w 30"/>
                <a:gd name="T53" fmla="*/ 123 h 50"/>
                <a:gd name="T54" fmla="*/ 151 w 30"/>
                <a:gd name="T55" fmla="*/ 140 h 50"/>
                <a:gd name="T56" fmla="*/ 155 w 30"/>
                <a:gd name="T57" fmla="*/ 157 h 50"/>
                <a:gd name="T58" fmla="*/ 201 w 30"/>
                <a:gd name="T59" fmla="*/ 166 h 50"/>
                <a:gd name="T60" fmla="*/ 207 w 30"/>
                <a:gd name="T61" fmla="*/ 178 h 50"/>
                <a:gd name="T62" fmla="*/ 268 w 30"/>
                <a:gd name="T63" fmla="*/ 179 h 50"/>
                <a:gd name="T64" fmla="*/ 305 w 30"/>
                <a:gd name="T65" fmla="*/ 178 h 50"/>
                <a:gd name="T66" fmla="*/ 320 w 30"/>
                <a:gd name="T67" fmla="*/ 166 h 50"/>
                <a:gd name="T68" fmla="*/ 368 w 30"/>
                <a:gd name="T69" fmla="*/ 161 h 50"/>
                <a:gd name="T70" fmla="*/ 368 w 30"/>
                <a:gd name="T71" fmla="*/ 156 h 50"/>
                <a:gd name="T72" fmla="*/ 407 w 30"/>
                <a:gd name="T73" fmla="*/ 137 h 50"/>
                <a:gd name="T74" fmla="*/ 407 w 30"/>
                <a:gd name="T75" fmla="*/ 109 h 50"/>
                <a:gd name="T76" fmla="*/ 407 w 30"/>
                <a:gd name="T77" fmla="*/ 84 h 50"/>
                <a:gd name="T78" fmla="*/ 407 w 30"/>
                <a:gd name="T79" fmla="*/ 56 h 50"/>
                <a:gd name="T80" fmla="*/ 368 w 30"/>
                <a:gd name="T81" fmla="*/ 33 h 50"/>
                <a:gd name="T82" fmla="*/ 357 w 30"/>
                <a:gd name="T83" fmla="*/ 22 h 50"/>
                <a:gd name="T84" fmla="*/ 320 w 30"/>
                <a:gd name="T85" fmla="*/ 3 h 50"/>
                <a:gd name="T86" fmla="*/ 305 w 30"/>
                <a:gd name="T87" fmla="*/ 3 h 50"/>
                <a:gd name="T88" fmla="*/ 268 w 30"/>
                <a:gd name="T89" fmla="*/ 3 h 50"/>
                <a:gd name="T90" fmla="*/ 207 w 30"/>
                <a:gd name="T91" fmla="*/ 3 h 50"/>
                <a:gd name="T92" fmla="*/ 201 w 30"/>
                <a:gd name="T93" fmla="*/ 19 h 50"/>
                <a:gd name="T94" fmla="*/ 155 w 30"/>
                <a:gd name="T95" fmla="*/ 33 h 50"/>
                <a:gd name="T96" fmla="*/ 151 w 30"/>
                <a:gd name="T97" fmla="*/ 52 h 50"/>
                <a:gd name="T98" fmla="*/ 113 w 30"/>
                <a:gd name="T99" fmla="*/ 74 h 50"/>
                <a:gd name="T100" fmla="*/ 113 w 30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0"/>
                <a:gd name="T155" fmla="*/ 30 w 30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0">
                  <a:moveTo>
                    <a:pt x="0" y="26"/>
                  </a:moveTo>
                  <a:lnTo>
                    <a:pt x="0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6" y="44"/>
                  </a:lnTo>
                  <a:lnTo>
                    <a:pt x="21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6" y="26"/>
                  </a:moveTo>
                  <a:lnTo>
                    <a:pt x="6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1" name="Freeform 4"/>
            <p:cNvSpPr>
              <a:spLocks noEditPoints="1"/>
            </p:cNvSpPr>
            <p:nvPr/>
          </p:nvSpPr>
          <p:spPr bwMode="auto">
            <a:xfrm>
              <a:off x="1242" y="3240"/>
              <a:ext cx="44" cy="57"/>
            </a:xfrm>
            <a:custGeom>
              <a:avLst/>
              <a:gdLst>
                <a:gd name="T0" fmla="*/ 0 w 32"/>
                <a:gd name="T1" fmla="*/ 96 h 50"/>
                <a:gd name="T2" fmla="*/ 55 w 32"/>
                <a:gd name="T3" fmla="*/ 67 h 50"/>
                <a:gd name="T4" fmla="*/ 76 w 32"/>
                <a:gd name="T5" fmla="*/ 43 h 50"/>
                <a:gd name="T6" fmla="*/ 143 w 32"/>
                <a:gd name="T7" fmla="*/ 22 h 50"/>
                <a:gd name="T8" fmla="*/ 201 w 32"/>
                <a:gd name="T9" fmla="*/ 3 h 50"/>
                <a:gd name="T10" fmla="*/ 276 w 32"/>
                <a:gd name="T11" fmla="*/ 2 h 50"/>
                <a:gd name="T12" fmla="*/ 373 w 32"/>
                <a:gd name="T13" fmla="*/ 0 h 50"/>
                <a:gd name="T14" fmla="*/ 470 w 32"/>
                <a:gd name="T15" fmla="*/ 2 h 50"/>
                <a:gd name="T16" fmla="*/ 554 w 32"/>
                <a:gd name="T17" fmla="*/ 3 h 50"/>
                <a:gd name="T18" fmla="*/ 619 w 32"/>
                <a:gd name="T19" fmla="*/ 22 h 50"/>
                <a:gd name="T20" fmla="*/ 705 w 32"/>
                <a:gd name="T21" fmla="*/ 43 h 50"/>
                <a:gd name="T22" fmla="*/ 716 w 32"/>
                <a:gd name="T23" fmla="*/ 64 h 50"/>
                <a:gd name="T24" fmla="*/ 762 w 32"/>
                <a:gd name="T25" fmla="*/ 87 h 50"/>
                <a:gd name="T26" fmla="*/ 716 w 32"/>
                <a:gd name="T27" fmla="*/ 120 h 50"/>
                <a:gd name="T28" fmla="*/ 705 w 32"/>
                <a:gd name="T29" fmla="*/ 141 h 50"/>
                <a:gd name="T30" fmla="*/ 619 w 32"/>
                <a:gd name="T31" fmla="*/ 161 h 50"/>
                <a:gd name="T32" fmla="*/ 554 w 32"/>
                <a:gd name="T33" fmla="*/ 178 h 50"/>
                <a:gd name="T34" fmla="*/ 470 w 32"/>
                <a:gd name="T35" fmla="*/ 184 h 50"/>
                <a:gd name="T36" fmla="*/ 373 w 32"/>
                <a:gd name="T37" fmla="*/ 184 h 50"/>
                <a:gd name="T38" fmla="*/ 271 w 32"/>
                <a:gd name="T39" fmla="*/ 184 h 50"/>
                <a:gd name="T40" fmla="*/ 197 w 32"/>
                <a:gd name="T41" fmla="*/ 178 h 50"/>
                <a:gd name="T42" fmla="*/ 126 w 32"/>
                <a:gd name="T43" fmla="*/ 157 h 50"/>
                <a:gd name="T44" fmla="*/ 55 w 32"/>
                <a:gd name="T45" fmla="*/ 140 h 50"/>
                <a:gd name="T46" fmla="*/ 0 w 32"/>
                <a:gd name="T47" fmla="*/ 120 h 50"/>
                <a:gd name="T48" fmla="*/ 0 w 32"/>
                <a:gd name="T49" fmla="*/ 96 h 50"/>
                <a:gd name="T50" fmla="*/ 197 w 32"/>
                <a:gd name="T51" fmla="*/ 96 h 50"/>
                <a:gd name="T52" fmla="*/ 197 w 32"/>
                <a:gd name="T53" fmla="*/ 123 h 50"/>
                <a:gd name="T54" fmla="*/ 197 w 32"/>
                <a:gd name="T55" fmla="*/ 140 h 50"/>
                <a:gd name="T56" fmla="*/ 201 w 32"/>
                <a:gd name="T57" fmla="*/ 157 h 50"/>
                <a:gd name="T58" fmla="*/ 271 w 32"/>
                <a:gd name="T59" fmla="*/ 166 h 50"/>
                <a:gd name="T60" fmla="*/ 327 w 32"/>
                <a:gd name="T61" fmla="*/ 178 h 50"/>
                <a:gd name="T62" fmla="*/ 373 w 32"/>
                <a:gd name="T63" fmla="*/ 179 h 50"/>
                <a:gd name="T64" fmla="*/ 437 w 32"/>
                <a:gd name="T65" fmla="*/ 178 h 50"/>
                <a:gd name="T66" fmla="*/ 470 w 32"/>
                <a:gd name="T67" fmla="*/ 166 h 50"/>
                <a:gd name="T68" fmla="*/ 513 w 32"/>
                <a:gd name="T69" fmla="*/ 161 h 50"/>
                <a:gd name="T70" fmla="*/ 554 w 32"/>
                <a:gd name="T71" fmla="*/ 156 h 50"/>
                <a:gd name="T72" fmla="*/ 554 w 32"/>
                <a:gd name="T73" fmla="*/ 137 h 50"/>
                <a:gd name="T74" fmla="*/ 575 w 32"/>
                <a:gd name="T75" fmla="*/ 109 h 50"/>
                <a:gd name="T76" fmla="*/ 575 w 32"/>
                <a:gd name="T77" fmla="*/ 84 h 50"/>
                <a:gd name="T78" fmla="*/ 575 w 32"/>
                <a:gd name="T79" fmla="*/ 56 h 50"/>
                <a:gd name="T80" fmla="*/ 554 w 32"/>
                <a:gd name="T81" fmla="*/ 33 h 50"/>
                <a:gd name="T82" fmla="*/ 513 w 32"/>
                <a:gd name="T83" fmla="*/ 22 h 50"/>
                <a:gd name="T84" fmla="*/ 470 w 32"/>
                <a:gd name="T85" fmla="*/ 3 h 50"/>
                <a:gd name="T86" fmla="*/ 437 w 32"/>
                <a:gd name="T87" fmla="*/ 3 h 50"/>
                <a:gd name="T88" fmla="*/ 373 w 32"/>
                <a:gd name="T89" fmla="*/ 3 h 50"/>
                <a:gd name="T90" fmla="*/ 327 w 32"/>
                <a:gd name="T91" fmla="*/ 3 h 50"/>
                <a:gd name="T92" fmla="*/ 276 w 32"/>
                <a:gd name="T93" fmla="*/ 19 h 50"/>
                <a:gd name="T94" fmla="*/ 201 w 32"/>
                <a:gd name="T95" fmla="*/ 33 h 50"/>
                <a:gd name="T96" fmla="*/ 197 w 32"/>
                <a:gd name="T97" fmla="*/ 52 h 50"/>
                <a:gd name="T98" fmla="*/ 197 w 32"/>
                <a:gd name="T99" fmla="*/ 74 h 50"/>
                <a:gd name="T100" fmla="*/ 197 w 32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0"/>
                <a:gd name="T155" fmla="*/ 32 w 32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0">
                  <a:moveTo>
                    <a:pt x="0" y="26"/>
                  </a:moveTo>
                  <a:lnTo>
                    <a:pt x="2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8" y="26"/>
                  </a:moveTo>
                  <a:lnTo>
                    <a:pt x="8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2" name="Freeform 5"/>
            <p:cNvSpPr>
              <a:spLocks/>
            </p:cNvSpPr>
            <p:nvPr/>
          </p:nvSpPr>
          <p:spPr bwMode="auto">
            <a:xfrm>
              <a:off x="1092" y="2937"/>
              <a:ext cx="43" cy="56"/>
            </a:xfrm>
            <a:custGeom>
              <a:avLst/>
              <a:gdLst>
                <a:gd name="T0" fmla="*/ 615 w 32"/>
                <a:gd name="T1" fmla="*/ 155 h 49"/>
                <a:gd name="T2" fmla="*/ 551 w 32"/>
                <a:gd name="T3" fmla="*/ 186 h 49"/>
                <a:gd name="T4" fmla="*/ 0 w 32"/>
                <a:gd name="T5" fmla="*/ 186 h 49"/>
                <a:gd name="T6" fmla="*/ 0 w 32"/>
                <a:gd name="T7" fmla="*/ 182 h 49"/>
                <a:gd name="T8" fmla="*/ 156 w 32"/>
                <a:gd name="T9" fmla="*/ 155 h 49"/>
                <a:gd name="T10" fmla="*/ 277 w 32"/>
                <a:gd name="T11" fmla="*/ 128 h 49"/>
                <a:gd name="T12" fmla="*/ 331 w 32"/>
                <a:gd name="T13" fmla="*/ 107 h 49"/>
                <a:gd name="T14" fmla="*/ 379 w 32"/>
                <a:gd name="T15" fmla="*/ 91 h 49"/>
                <a:gd name="T16" fmla="*/ 408 w 32"/>
                <a:gd name="T17" fmla="*/ 73 h 49"/>
                <a:gd name="T18" fmla="*/ 445 w 32"/>
                <a:gd name="T19" fmla="*/ 61 h 49"/>
                <a:gd name="T20" fmla="*/ 408 w 32"/>
                <a:gd name="T21" fmla="*/ 46 h 49"/>
                <a:gd name="T22" fmla="*/ 379 w 32"/>
                <a:gd name="T23" fmla="*/ 33 h 49"/>
                <a:gd name="T24" fmla="*/ 331 w 32"/>
                <a:gd name="T25" fmla="*/ 22 h 49"/>
                <a:gd name="T26" fmla="*/ 238 w 32"/>
                <a:gd name="T27" fmla="*/ 22 h 49"/>
                <a:gd name="T28" fmla="*/ 177 w 32"/>
                <a:gd name="T29" fmla="*/ 22 h 49"/>
                <a:gd name="T30" fmla="*/ 116 w 32"/>
                <a:gd name="T31" fmla="*/ 25 h 49"/>
                <a:gd name="T32" fmla="*/ 54 w 32"/>
                <a:gd name="T33" fmla="*/ 38 h 49"/>
                <a:gd name="T34" fmla="*/ 40 w 32"/>
                <a:gd name="T35" fmla="*/ 49 h 49"/>
                <a:gd name="T36" fmla="*/ 0 w 32"/>
                <a:gd name="T37" fmla="*/ 49 h 49"/>
                <a:gd name="T38" fmla="*/ 40 w 32"/>
                <a:gd name="T39" fmla="*/ 25 h 49"/>
                <a:gd name="T40" fmla="*/ 98 w 32"/>
                <a:gd name="T41" fmla="*/ 3 h 49"/>
                <a:gd name="T42" fmla="*/ 177 w 32"/>
                <a:gd name="T43" fmla="*/ 1 h 49"/>
                <a:gd name="T44" fmla="*/ 282 w 32"/>
                <a:gd name="T45" fmla="*/ 0 h 49"/>
                <a:gd name="T46" fmla="*/ 379 w 32"/>
                <a:gd name="T47" fmla="*/ 1 h 49"/>
                <a:gd name="T48" fmla="*/ 458 w 32"/>
                <a:gd name="T49" fmla="*/ 17 h 49"/>
                <a:gd name="T50" fmla="*/ 509 w 32"/>
                <a:gd name="T51" fmla="*/ 25 h 49"/>
                <a:gd name="T52" fmla="*/ 551 w 32"/>
                <a:gd name="T53" fmla="*/ 49 h 49"/>
                <a:gd name="T54" fmla="*/ 551 w 32"/>
                <a:gd name="T55" fmla="*/ 61 h 49"/>
                <a:gd name="T56" fmla="*/ 509 w 32"/>
                <a:gd name="T57" fmla="*/ 73 h 49"/>
                <a:gd name="T58" fmla="*/ 445 w 32"/>
                <a:gd name="T59" fmla="*/ 95 h 49"/>
                <a:gd name="T60" fmla="*/ 341 w 32"/>
                <a:gd name="T61" fmla="*/ 119 h 49"/>
                <a:gd name="T62" fmla="*/ 238 w 32"/>
                <a:gd name="T63" fmla="*/ 139 h 49"/>
                <a:gd name="T64" fmla="*/ 177 w 32"/>
                <a:gd name="T65" fmla="*/ 159 h 49"/>
                <a:gd name="T66" fmla="*/ 116 w 32"/>
                <a:gd name="T67" fmla="*/ 163 h 49"/>
                <a:gd name="T68" fmla="*/ 379 w 32"/>
                <a:gd name="T69" fmla="*/ 163 h 49"/>
                <a:gd name="T70" fmla="*/ 445 w 32"/>
                <a:gd name="T71" fmla="*/ 163 h 49"/>
                <a:gd name="T72" fmla="*/ 500 w 32"/>
                <a:gd name="T73" fmla="*/ 163 h 49"/>
                <a:gd name="T74" fmla="*/ 509 w 32"/>
                <a:gd name="T75" fmla="*/ 163 h 49"/>
                <a:gd name="T76" fmla="*/ 509 w 32"/>
                <a:gd name="T77" fmla="*/ 159 h 49"/>
                <a:gd name="T78" fmla="*/ 551 w 32"/>
                <a:gd name="T79" fmla="*/ 155 h 49"/>
                <a:gd name="T80" fmla="*/ 578 w 32"/>
                <a:gd name="T81" fmla="*/ 155 h 49"/>
                <a:gd name="T82" fmla="*/ 615 w 32"/>
                <a:gd name="T83" fmla="*/ 155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49"/>
                <a:gd name="T128" fmla="*/ 32 w 32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49">
                  <a:moveTo>
                    <a:pt x="32" y="40"/>
                  </a:moveTo>
                  <a:lnTo>
                    <a:pt x="29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4" y="34"/>
                  </a:lnTo>
                  <a:lnTo>
                    <a:pt x="17" y="28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9" y="42"/>
                  </a:lnTo>
                  <a:lnTo>
                    <a:pt x="6" y="43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3" name="Freeform 6"/>
            <p:cNvSpPr>
              <a:spLocks noEditPoints="1"/>
            </p:cNvSpPr>
            <p:nvPr/>
          </p:nvSpPr>
          <p:spPr bwMode="auto">
            <a:xfrm>
              <a:off x="1144" y="2937"/>
              <a:ext cx="41" cy="56"/>
            </a:xfrm>
            <a:custGeom>
              <a:avLst/>
              <a:gdLst>
                <a:gd name="T0" fmla="*/ 0 w 31"/>
                <a:gd name="T1" fmla="*/ 95 h 49"/>
                <a:gd name="T2" fmla="*/ 0 w 31"/>
                <a:gd name="T3" fmla="*/ 70 h 49"/>
                <a:gd name="T4" fmla="*/ 49 w 31"/>
                <a:gd name="T5" fmla="*/ 38 h 49"/>
                <a:gd name="T6" fmla="*/ 104 w 31"/>
                <a:gd name="T7" fmla="*/ 22 h 49"/>
                <a:gd name="T8" fmla="*/ 151 w 31"/>
                <a:gd name="T9" fmla="*/ 3 h 49"/>
                <a:gd name="T10" fmla="*/ 200 w 31"/>
                <a:gd name="T11" fmla="*/ 1 h 49"/>
                <a:gd name="T12" fmla="*/ 242 w 31"/>
                <a:gd name="T13" fmla="*/ 0 h 49"/>
                <a:gd name="T14" fmla="*/ 313 w 31"/>
                <a:gd name="T15" fmla="*/ 1 h 49"/>
                <a:gd name="T16" fmla="*/ 352 w 31"/>
                <a:gd name="T17" fmla="*/ 3 h 49"/>
                <a:gd name="T18" fmla="*/ 414 w 31"/>
                <a:gd name="T19" fmla="*/ 22 h 49"/>
                <a:gd name="T20" fmla="*/ 463 w 31"/>
                <a:gd name="T21" fmla="*/ 38 h 49"/>
                <a:gd name="T22" fmla="*/ 500 w 31"/>
                <a:gd name="T23" fmla="*/ 61 h 49"/>
                <a:gd name="T24" fmla="*/ 503 w 31"/>
                <a:gd name="T25" fmla="*/ 91 h 49"/>
                <a:gd name="T26" fmla="*/ 500 w 31"/>
                <a:gd name="T27" fmla="*/ 119 h 49"/>
                <a:gd name="T28" fmla="*/ 463 w 31"/>
                <a:gd name="T29" fmla="*/ 146 h 49"/>
                <a:gd name="T30" fmla="*/ 414 w 31"/>
                <a:gd name="T31" fmla="*/ 163 h 49"/>
                <a:gd name="T32" fmla="*/ 352 w 31"/>
                <a:gd name="T33" fmla="*/ 177 h 49"/>
                <a:gd name="T34" fmla="*/ 300 w 31"/>
                <a:gd name="T35" fmla="*/ 186 h 49"/>
                <a:gd name="T36" fmla="*/ 242 w 31"/>
                <a:gd name="T37" fmla="*/ 186 h 49"/>
                <a:gd name="T38" fmla="*/ 152 w 31"/>
                <a:gd name="T39" fmla="*/ 186 h 49"/>
                <a:gd name="T40" fmla="*/ 114 w 31"/>
                <a:gd name="T41" fmla="*/ 177 h 49"/>
                <a:gd name="T42" fmla="*/ 65 w 31"/>
                <a:gd name="T43" fmla="*/ 159 h 49"/>
                <a:gd name="T44" fmla="*/ 1 w 31"/>
                <a:gd name="T45" fmla="*/ 139 h 49"/>
                <a:gd name="T46" fmla="*/ 0 w 31"/>
                <a:gd name="T47" fmla="*/ 119 h 49"/>
                <a:gd name="T48" fmla="*/ 0 w 31"/>
                <a:gd name="T49" fmla="*/ 95 h 49"/>
                <a:gd name="T50" fmla="*/ 114 w 31"/>
                <a:gd name="T51" fmla="*/ 95 h 49"/>
                <a:gd name="T52" fmla="*/ 114 w 31"/>
                <a:gd name="T53" fmla="*/ 125 h 49"/>
                <a:gd name="T54" fmla="*/ 114 w 31"/>
                <a:gd name="T55" fmla="*/ 139 h 49"/>
                <a:gd name="T56" fmla="*/ 151 w 31"/>
                <a:gd name="T57" fmla="*/ 159 h 49"/>
                <a:gd name="T58" fmla="*/ 152 w 31"/>
                <a:gd name="T59" fmla="*/ 167 h 49"/>
                <a:gd name="T60" fmla="*/ 201 w 31"/>
                <a:gd name="T61" fmla="*/ 177 h 49"/>
                <a:gd name="T62" fmla="*/ 242 w 31"/>
                <a:gd name="T63" fmla="*/ 182 h 49"/>
                <a:gd name="T64" fmla="*/ 265 w 31"/>
                <a:gd name="T65" fmla="*/ 177 h 49"/>
                <a:gd name="T66" fmla="*/ 313 w 31"/>
                <a:gd name="T67" fmla="*/ 167 h 49"/>
                <a:gd name="T68" fmla="*/ 350 w 31"/>
                <a:gd name="T69" fmla="*/ 163 h 49"/>
                <a:gd name="T70" fmla="*/ 352 w 31"/>
                <a:gd name="T71" fmla="*/ 155 h 49"/>
                <a:gd name="T72" fmla="*/ 352 w 31"/>
                <a:gd name="T73" fmla="*/ 138 h 49"/>
                <a:gd name="T74" fmla="*/ 397 w 31"/>
                <a:gd name="T75" fmla="*/ 112 h 49"/>
                <a:gd name="T76" fmla="*/ 397 w 31"/>
                <a:gd name="T77" fmla="*/ 83 h 49"/>
                <a:gd name="T78" fmla="*/ 397 w 31"/>
                <a:gd name="T79" fmla="*/ 56 h 49"/>
                <a:gd name="T80" fmla="*/ 352 w 31"/>
                <a:gd name="T81" fmla="*/ 33 h 49"/>
                <a:gd name="T82" fmla="*/ 350 w 31"/>
                <a:gd name="T83" fmla="*/ 22 h 49"/>
                <a:gd name="T84" fmla="*/ 313 w 31"/>
                <a:gd name="T85" fmla="*/ 3 h 49"/>
                <a:gd name="T86" fmla="*/ 300 w 31"/>
                <a:gd name="T87" fmla="*/ 3 h 49"/>
                <a:gd name="T88" fmla="*/ 242 w 31"/>
                <a:gd name="T89" fmla="*/ 3 h 49"/>
                <a:gd name="T90" fmla="*/ 201 w 31"/>
                <a:gd name="T91" fmla="*/ 3 h 49"/>
                <a:gd name="T92" fmla="*/ 200 w 31"/>
                <a:gd name="T93" fmla="*/ 17 h 49"/>
                <a:gd name="T94" fmla="*/ 151 w 31"/>
                <a:gd name="T95" fmla="*/ 33 h 49"/>
                <a:gd name="T96" fmla="*/ 114 w 31"/>
                <a:gd name="T97" fmla="*/ 49 h 49"/>
                <a:gd name="T98" fmla="*/ 114 w 31"/>
                <a:gd name="T99" fmla="*/ 73 h 49"/>
                <a:gd name="T100" fmla="*/ 114 w 31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49"/>
                <a:gd name="T155" fmla="*/ 31 w 31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49">
                  <a:moveTo>
                    <a:pt x="0" y="25"/>
                  </a:moveTo>
                  <a:lnTo>
                    <a:pt x="0" y="1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31" y="24"/>
                  </a:lnTo>
                  <a:lnTo>
                    <a:pt x="30" y="31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0" y="49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7" y="25"/>
                  </a:moveTo>
                  <a:lnTo>
                    <a:pt x="7" y="33"/>
                  </a:lnTo>
                  <a:lnTo>
                    <a:pt x="7" y="37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6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4" name="Freeform 7"/>
            <p:cNvSpPr>
              <a:spLocks noEditPoints="1"/>
            </p:cNvSpPr>
            <p:nvPr/>
          </p:nvSpPr>
          <p:spPr bwMode="auto">
            <a:xfrm>
              <a:off x="1194" y="2937"/>
              <a:ext cx="40" cy="56"/>
            </a:xfrm>
            <a:custGeom>
              <a:avLst/>
              <a:gdLst>
                <a:gd name="T0" fmla="*/ 0 w 30"/>
                <a:gd name="T1" fmla="*/ 95 h 49"/>
                <a:gd name="T2" fmla="*/ 0 w 30"/>
                <a:gd name="T3" fmla="*/ 70 h 49"/>
                <a:gd name="T4" fmla="*/ 37 w 30"/>
                <a:gd name="T5" fmla="*/ 38 h 49"/>
                <a:gd name="T6" fmla="*/ 87 w 30"/>
                <a:gd name="T7" fmla="*/ 22 h 49"/>
                <a:gd name="T8" fmla="*/ 155 w 30"/>
                <a:gd name="T9" fmla="*/ 3 h 49"/>
                <a:gd name="T10" fmla="*/ 207 w 30"/>
                <a:gd name="T11" fmla="*/ 1 h 49"/>
                <a:gd name="T12" fmla="*/ 268 w 30"/>
                <a:gd name="T13" fmla="*/ 0 h 49"/>
                <a:gd name="T14" fmla="*/ 320 w 30"/>
                <a:gd name="T15" fmla="*/ 1 h 49"/>
                <a:gd name="T16" fmla="*/ 368 w 30"/>
                <a:gd name="T17" fmla="*/ 3 h 49"/>
                <a:gd name="T18" fmla="*/ 427 w 30"/>
                <a:gd name="T19" fmla="*/ 22 h 49"/>
                <a:gd name="T20" fmla="*/ 476 w 30"/>
                <a:gd name="T21" fmla="*/ 38 h 49"/>
                <a:gd name="T22" fmla="*/ 533 w 30"/>
                <a:gd name="T23" fmla="*/ 61 h 49"/>
                <a:gd name="T24" fmla="*/ 533 w 30"/>
                <a:gd name="T25" fmla="*/ 91 h 49"/>
                <a:gd name="T26" fmla="*/ 533 w 30"/>
                <a:gd name="T27" fmla="*/ 119 h 49"/>
                <a:gd name="T28" fmla="*/ 476 w 30"/>
                <a:gd name="T29" fmla="*/ 146 h 49"/>
                <a:gd name="T30" fmla="*/ 471 w 30"/>
                <a:gd name="T31" fmla="*/ 163 h 49"/>
                <a:gd name="T32" fmla="*/ 368 w 30"/>
                <a:gd name="T33" fmla="*/ 177 h 49"/>
                <a:gd name="T34" fmla="*/ 320 w 30"/>
                <a:gd name="T35" fmla="*/ 186 h 49"/>
                <a:gd name="T36" fmla="*/ 268 w 30"/>
                <a:gd name="T37" fmla="*/ 186 h 49"/>
                <a:gd name="T38" fmla="*/ 201 w 30"/>
                <a:gd name="T39" fmla="*/ 186 h 49"/>
                <a:gd name="T40" fmla="*/ 113 w 30"/>
                <a:gd name="T41" fmla="*/ 177 h 49"/>
                <a:gd name="T42" fmla="*/ 49 w 30"/>
                <a:gd name="T43" fmla="*/ 159 h 49"/>
                <a:gd name="T44" fmla="*/ 37 w 30"/>
                <a:gd name="T45" fmla="*/ 139 h 49"/>
                <a:gd name="T46" fmla="*/ 0 w 30"/>
                <a:gd name="T47" fmla="*/ 119 h 49"/>
                <a:gd name="T48" fmla="*/ 0 w 30"/>
                <a:gd name="T49" fmla="*/ 95 h 49"/>
                <a:gd name="T50" fmla="*/ 113 w 30"/>
                <a:gd name="T51" fmla="*/ 95 h 49"/>
                <a:gd name="T52" fmla="*/ 113 w 30"/>
                <a:gd name="T53" fmla="*/ 125 h 49"/>
                <a:gd name="T54" fmla="*/ 151 w 30"/>
                <a:gd name="T55" fmla="*/ 139 h 49"/>
                <a:gd name="T56" fmla="*/ 155 w 30"/>
                <a:gd name="T57" fmla="*/ 159 h 49"/>
                <a:gd name="T58" fmla="*/ 201 w 30"/>
                <a:gd name="T59" fmla="*/ 167 h 49"/>
                <a:gd name="T60" fmla="*/ 207 w 30"/>
                <a:gd name="T61" fmla="*/ 177 h 49"/>
                <a:gd name="T62" fmla="*/ 268 w 30"/>
                <a:gd name="T63" fmla="*/ 182 h 49"/>
                <a:gd name="T64" fmla="*/ 305 w 30"/>
                <a:gd name="T65" fmla="*/ 177 h 49"/>
                <a:gd name="T66" fmla="*/ 320 w 30"/>
                <a:gd name="T67" fmla="*/ 167 h 49"/>
                <a:gd name="T68" fmla="*/ 368 w 30"/>
                <a:gd name="T69" fmla="*/ 163 h 49"/>
                <a:gd name="T70" fmla="*/ 368 w 30"/>
                <a:gd name="T71" fmla="*/ 155 h 49"/>
                <a:gd name="T72" fmla="*/ 407 w 30"/>
                <a:gd name="T73" fmla="*/ 138 h 49"/>
                <a:gd name="T74" fmla="*/ 407 w 30"/>
                <a:gd name="T75" fmla="*/ 112 h 49"/>
                <a:gd name="T76" fmla="*/ 407 w 30"/>
                <a:gd name="T77" fmla="*/ 83 h 49"/>
                <a:gd name="T78" fmla="*/ 407 w 30"/>
                <a:gd name="T79" fmla="*/ 56 h 49"/>
                <a:gd name="T80" fmla="*/ 368 w 30"/>
                <a:gd name="T81" fmla="*/ 33 h 49"/>
                <a:gd name="T82" fmla="*/ 357 w 30"/>
                <a:gd name="T83" fmla="*/ 22 h 49"/>
                <a:gd name="T84" fmla="*/ 320 w 30"/>
                <a:gd name="T85" fmla="*/ 3 h 49"/>
                <a:gd name="T86" fmla="*/ 305 w 30"/>
                <a:gd name="T87" fmla="*/ 3 h 49"/>
                <a:gd name="T88" fmla="*/ 268 w 30"/>
                <a:gd name="T89" fmla="*/ 3 h 49"/>
                <a:gd name="T90" fmla="*/ 207 w 30"/>
                <a:gd name="T91" fmla="*/ 3 h 49"/>
                <a:gd name="T92" fmla="*/ 201 w 30"/>
                <a:gd name="T93" fmla="*/ 17 h 49"/>
                <a:gd name="T94" fmla="*/ 155 w 30"/>
                <a:gd name="T95" fmla="*/ 33 h 49"/>
                <a:gd name="T96" fmla="*/ 151 w 30"/>
                <a:gd name="T97" fmla="*/ 49 h 49"/>
                <a:gd name="T98" fmla="*/ 113 w 30"/>
                <a:gd name="T99" fmla="*/ 73 h 49"/>
                <a:gd name="T100" fmla="*/ 113 w 30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49"/>
                <a:gd name="T155" fmla="*/ 30 w 30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49">
                  <a:moveTo>
                    <a:pt x="0" y="25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3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6" y="25"/>
                  </a:moveTo>
                  <a:lnTo>
                    <a:pt x="6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21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22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6" y="19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5" name="Freeform 8"/>
            <p:cNvSpPr>
              <a:spLocks noEditPoints="1"/>
            </p:cNvSpPr>
            <p:nvPr/>
          </p:nvSpPr>
          <p:spPr bwMode="auto">
            <a:xfrm>
              <a:off x="1242" y="2937"/>
              <a:ext cx="44" cy="56"/>
            </a:xfrm>
            <a:custGeom>
              <a:avLst/>
              <a:gdLst>
                <a:gd name="T0" fmla="*/ 0 w 32"/>
                <a:gd name="T1" fmla="*/ 95 h 49"/>
                <a:gd name="T2" fmla="*/ 55 w 32"/>
                <a:gd name="T3" fmla="*/ 70 h 49"/>
                <a:gd name="T4" fmla="*/ 76 w 32"/>
                <a:gd name="T5" fmla="*/ 38 h 49"/>
                <a:gd name="T6" fmla="*/ 143 w 32"/>
                <a:gd name="T7" fmla="*/ 22 h 49"/>
                <a:gd name="T8" fmla="*/ 201 w 32"/>
                <a:gd name="T9" fmla="*/ 3 h 49"/>
                <a:gd name="T10" fmla="*/ 276 w 32"/>
                <a:gd name="T11" fmla="*/ 1 h 49"/>
                <a:gd name="T12" fmla="*/ 373 w 32"/>
                <a:gd name="T13" fmla="*/ 0 h 49"/>
                <a:gd name="T14" fmla="*/ 470 w 32"/>
                <a:gd name="T15" fmla="*/ 1 h 49"/>
                <a:gd name="T16" fmla="*/ 554 w 32"/>
                <a:gd name="T17" fmla="*/ 3 h 49"/>
                <a:gd name="T18" fmla="*/ 619 w 32"/>
                <a:gd name="T19" fmla="*/ 22 h 49"/>
                <a:gd name="T20" fmla="*/ 705 w 32"/>
                <a:gd name="T21" fmla="*/ 38 h 49"/>
                <a:gd name="T22" fmla="*/ 716 w 32"/>
                <a:gd name="T23" fmla="*/ 61 h 49"/>
                <a:gd name="T24" fmla="*/ 762 w 32"/>
                <a:gd name="T25" fmla="*/ 91 h 49"/>
                <a:gd name="T26" fmla="*/ 716 w 32"/>
                <a:gd name="T27" fmla="*/ 119 h 49"/>
                <a:gd name="T28" fmla="*/ 705 w 32"/>
                <a:gd name="T29" fmla="*/ 146 h 49"/>
                <a:gd name="T30" fmla="*/ 619 w 32"/>
                <a:gd name="T31" fmla="*/ 163 h 49"/>
                <a:gd name="T32" fmla="*/ 554 w 32"/>
                <a:gd name="T33" fmla="*/ 177 h 49"/>
                <a:gd name="T34" fmla="*/ 470 w 32"/>
                <a:gd name="T35" fmla="*/ 186 h 49"/>
                <a:gd name="T36" fmla="*/ 373 w 32"/>
                <a:gd name="T37" fmla="*/ 186 h 49"/>
                <a:gd name="T38" fmla="*/ 271 w 32"/>
                <a:gd name="T39" fmla="*/ 186 h 49"/>
                <a:gd name="T40" fmla="*/ 197 w 32"/>
                <a:gd name="T41" fmla="*/ 177 h 49"/>
                <a:gd name="T42" fmla="*/ 126 w 32"/>
                <a:gd name="T43" fmla="*/ 159 h 49"/>
                <a:gd name="T44" fmla="*/ 55 w 32"/>
                <a:gd name="T45" fmla="*/ 139 h 49"/>
                <a:gd name="T46" fmla="*/ 0 w 32"/>
                <a:gd name="T47" fmla="*/ 119 h 49"/>
                <a:gd name="T48" fmla="*/ 0 w 32"/>
                <a:gd name="T49" fmla="*/ 95 h 49"/>
                <a:gd name="T50" fmla="*/ 197 w 32"/>
                <a:gd name="T51" fmla="*/ 95 h 49"/>
                <a:gd name="T52" fmla="*/ 197 w 32"/>
                <a:gd name="T53" fmla="*/ 125 h 49"/>
                <a:gd name="T54" fmla="*/ 197 w 32"/>
                <a:gd name="T55" fmla="*/ 139 h 49"/>
                <a:gd name="T56" fmla="*/ 201 w 32"/>
                <a:gd name="T57" fmla="*/ 159 h 49"/>
                <a:gd name="T58" fmla="*/ 271 w 32"/>
                <a:gd name="T59" fmla="*/ 167 h 49"/>
                <a:gd name="T60" fmla="*/ 327 w 32"/>
                <a:gd name="T61" fmla="*/ 177 h 49"/>
                <a:gd name="T62" fmla="*/ 373 w 32"/>
                <a:gd name="T63" fmla="*/ 182 h 49"/>
                <a:gd name="T64" fmla="*/ 437 w 32"/>
                <a:gd name="T65" fmla="*/ 177 h 49"/>
                <a:gd name="T66" fmla="*/ 470 w 32"/>
                <a:gd name="T67" fmla="*/ 167 h 49"/>
                <a:gd name="T68" fmla="*/ 513 w 32"/>
                <a:gd name="T69" fmla="*/ 163 h 49"/>
                <a:gd name="T70" fmla="*/ 554 w 32"/>
                <a:gd name="T71" fmla="*/ 155 h 49"/>
                <a:gd name="T72" fmla="*/ 554 w 32"/>
                <a:gd name="T73" fmla="*/ 138 h 49"/>
                <a:gd name="T74" fmla="*/ 575 w 32"/>
                <a:gd name="T75" fmla="*/ 112 h 49"/>
                <a:gd name="T76" fmla="*/ 575 w 32"/>
                <a:gd name="T77" fmla="*/ 83 h 49"/>
                <a:gd name="T78" fmla="*/ 575 w 32"/>
                <a:gd name="T79" fmla="*/ 56 h 49"/>
                <a:gd name="T80" fmla="*/ 554 w 32"/>
                <a:gd name="T81" fmla="*/ 33 h 49"/>
                <a:gd name="T82" fmla="*/ 513 w 32"/>
                <a:gd name="T83" fmla="*/ 22 h 49"/>
                <a:gd name="T84" fmla="*/ 470 w 32"/>
                <a:gd name="T85" fmla="*/ 3 h 49"/>
                <a:gd name="T86" fmla="*/ 437 w 32"/>
                <a:gd name="T87" fmla="*/ 3 h 49"/>
                <a:gd name="T88" fmla="*/ 373 w 32"/>
                <a:gd name="T89" fmla="*/ 3 h 49"/>
                <a:gd name="T90" fmla="*/ 327 w 32"/>
                <a:gd name="T91" fmla="*/ 3 h 49"/>
                <a:gd name="T92" fmla="*/ 276 w 32"/>
                <a:gd name="T93" fmla="*/ 17 h 49"/>
                <a:gd name="T94" fmla="*/ 201 w 32"/>
                <a:gd name="T95" fmla="*/ 33 h 49"/>
                <a:gd name="T96" fmla="*/ 197 w 32"/>
                <a:gd name="T97" fmla="*/ 49 h 49"/>
                <a:gd name="T98" fmla="*/ 197 w 32"/>
                <a:gd name="T99" fmla="*/ 73 h 49"/>
                <a:gd name="T100" fmla="*/ 197 w 32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49"/>
                <a:gd name="T155" fmla="*/ 32 w 32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49">
                  <a:moveTo>
                    <a:pt x="0" y="25"/>
                  </a:moveTo>
                  <a:lnTo>
                    <a:pt x="2" y="1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9" y="39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8" y="25"/>
                  </a:move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20" y="45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6" name="Freeform 9"/>
            <p:cNvSpPr>
              <a:spLocks/>
            </p:cNvSpPr>
            <p:nvPr/>
          </p:nvSpPr>
          <p:spPr bwMode="auto">
            <a:xfrm>
              <a:off x="1095" y="2636"/>
              <a:ext cx="36" cy="56"/>
            </a:xfrm>
            <a:custGeom>
              <a:avLst/>
              <a:gdLst>
                <a:gd name="T0" fmla="*/ 49 w 27"/>
                <a:gd name="T1" fmla="*/ 22 h 49"/>
                <a:gd name="T2" fmla="*/ 155 w 27"/>
                <a:gd name="T3" fmla="*/ 1 h 49"/>
                <a:gd name="T4" fmla="*/ 276 w 27"/>
                <a:gd name="T5" fmla="*/ 0 h 49"/>
                <a:gd name="T6" fmla="*/ 389 w 27"/>
                <a:gd name="T7" fmla="*/ 17 h 49"/>
                <a:gd name="T8" fmla="*/ 427 w 27"/>
                <a:gd name="T9" fmla="*/ 38 h 49"/>
                <a:gd name="T10" fmla="*/ 368 w 27"/>
                <a:gd name="T11" fmla="*/ 61 h 49"/>
                <a:gd name="T12" fmla="*/ 368 w 27"/>
                <a:gd name="T13" fmla="*/ 83 h 49"/>
                <a:gd name="T14" fmla="*/ 476 w 27"/>
                <a:gd name="T15" fmla="*/ 107 h 49"/>
                <a:gd name="T16" fmla="*/ 443 w 27"/>
                <a:gd name="T17" fmla="*/ 146 h 49"/>
                <a:gd name="T18" fmla="*/ 332 w 27"/>
                <a:gd name="T19" fmla="*/ 177 h 49"/>
                <a:gd name="T20" fmla="*/ 116 w 27"/>
                <a:gd name="T21" fmla="*/ 186 h 49"/>
                <a:gd name="T22" fmla="*/ 1 w 27"/>
                <a:gd name="T23" fmla="*/ 182 h 49"/>
                <a:gd name="T24" fmla="*/ 0 w 27"/>
                <a:gd name="T25" fmla="*/ 177 h 49"/>
                <a:gd name="T26" fmla="*/ 0 w 27"/>
                <a:gd name="T27" fmla="*/ 167 h 49"/>
                <a:gd name="T28" fmla="*/ 1 w 27"/>
                <a:gd name="T29" fmla="*/ 163 h 49"/>
                <a:gd name="T30" fmla="*/ 65 w 27"/>
                <a:gd name="T31" fmla="*/ 163 h 49"/>
                <a:gd name="T32" fmla="*/ 116 w 27"/>
                <a:gd name="T33" fmla="*/ 167 h 49"/>
                <a:gd name="T34" fmla="*/ 155 w 27"/>
                <a:gd name="T35" fmla="*/ 177 h 49"/>
                <a:gd name="T36" fmla="*/ 207 w 27"/>
                <a:gd name="T37" fmla="*/ 177 h 49"/>
                <a:gd name="T38" fmla="*/ 332 w 27"/>
                <a:gd name="T39" fmla="*/ 163 h 49"/>
                <a:gd name="T40" fmla="*/ 368 w 27"/>
                <a:gd name="T41" fmla="*/ 139 h 49"/>
                <a:gd name="T42" fmla="*/ 368 w 27"/>
                <a:gd name="T43" fmla="*/ 119 h 49"/>
                <a:gd name="T44" fmla="*/ 320 w 27"/>
                <a:gd name="T45" fmla="*/ 107 h 49"/>
                <a:gd name="T46" fmla="*/ 229 w 27"/>
                <a:gd name="T47" fmla="*/ 95 h 49"/>
                <a:gd name="T48" fmla="*/ 155 w 27"/>
                <a:gd name="T49" fmla="*/ 95 h 49"/>
                <a:gd name="T50" fmla="*/ 116 w 27"/>
                <a:gd name="T51" fmla="*/ 91 h 49"/>
                <a:gd name="T52" fmla="*/ 229 w 27"/>
                <a:gd name="T53" fmla="*/ 83 h 49"/>
                <a:gd name="T54" fmla="*/ 320 w 27"/>
                <a:gd name="T55" fmla="*/ 70 h 49"/>
                <a:gd name="T56" fmla="*/ 332 w 27"/>
                <a:gd name="T57" fmla="*/ 49 h 49"/>
                <a:gd name="T58" fmla="*/ 276 w 27"/>
                <a:gd name="T59" fmla="*/ 25 h 49"/>
                <a:gd name="T60" fmla="*/ 172 w 27"/>
                <a:gd name="T61" fmla="*/ 17 h 49"/>
                <a:gd name="T62" fmla="*/ 65 w 27"/>
                <a:gd name="T63" fmla="*/ 25 h 49"/>
                <a:gd name="T64" fmla="*/ 0 w 27"/>
                <a:gd name="T65" fmla="*/ 38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9"/>
                <a:gd name="T101" fmla="*/ 27 w 2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9">
                  <a:moveTo>
                    <a:pt x="0" y="10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21" y="22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7" y="33"/>
                  </a:lnTo>
                  <a:lnTo>
                    <a:pt x="25" y="39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3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7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3" y="22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7" name="Freeform 10"/>
            <p:cNvSpPr>
              <a:spLocks noEditPoints="1"/>
            </p:cNvSpPr>
            <p:nvPr/>
          </p:nvSpPr>
          <p:spPr bwMode="auto">
            <a:xfrm>
              <a:off x="1144" y="2636"/>
              <a:ext cx="41" cy="56"/>
            </a:xfrm>
            <a:custGeom>
              <a:avLst/>
              <a:gdLst>
                <a:gd name="T0" fmla="*/ 0 w 31"/>
                <a:gd name="T1" fmla="*/ 95 h 49"/>
                <a:gd name="T2" fmla="*/ 0 w 31"/>
                <a:gd name="T3" fmla="*/ 70 h 49"/>
                <a:gd name="T4" fmla="*/ 49 w 31"/>
                <a:gd name="T5" fmla="*/ 38 h 49"/>
                <a:gd name="T6" fmla="*/ 104 w 31"/>
                <a:gd name="T7" fmla="*/ 22 h 49"/>
                <a:gd name="T8" fmla="*/ 151 w 31"/>
                <a:gd name="T9" fmla="*/ 3 h 49"/>
                <a:gd name="T10" fmla="*/ 200 w 31"/>
                <a:gd name="T11" fmla="*/ 1 h 49"/>
                <a:gd name="T12" fmla="*/ 242 w 31"/>
                <a:gd name="T13" fmla="*/ 0 h 49"/>
                <a:gd name="T14" fmla="*/ 313 w 31"/>
                <a:gd name="T15" fmla="*/ 1 h 49"/>
                <a:gd name="T16" fmla="*/ 352 w 31"/>
                <a:gd name="T17" fmla="*/ 3 h 49"/>
                <a:gd name="T18" fmla="*/ 414 w 31"/>
                <a:gd name="T19" fmla="*/ 22 h 49"/>
                <a:gd name="T20" fmla="*/ 463 w 31"/>
                <a:gd name="T21" fmla="*/ 38 h 49"/>
                <a:gd name="T22" fmla="*/ 500 w 31"/>
                <a:gd name="T23" fmla="*/ 61 h 49"/>
                <a:gd name="T24" fmla="*/ 503 w 31"/>
                <a:gd name="T25" fmla="*/ 91 h 49"/>
                <a:gd name="T26" fmla="*/ 500 w 31"/>
                <a:gd name="T27" fmla="*/ 119 h 49"/>
                <a:gd name="T28" fmla="*/ 463 w 31"/>
                <a:gd name="T29" fmla="*/ 146 h 49"/>
                <a:gd name="T30" fmla="*/ 414 w 31"/>
                <a:gd name="T31" fmla="*/ 163 h 49"/>
                <a:gd name="T32" fmla="*/ 352 w 31"/>
                <a:gd name="T33" fmla="*/ 177 h 49"/>
                <a:gd name="T34" fmla="*/ 300 w 31"/>
                <a:gd name="T35" fmla="*/ 186 h 49"/>
                <a:gd name="T36" fmla="*/ 242 w 31"/>
                <a:gd name="T37" fmla="*/ 186 h 49"/>
                <a:gd name="T38" fmla="*/ 152 w 31"/>
                <a:gd name="T39" fmla="*/ 186 h 49"/>
                <a:gd name="T40" fmla="*/ 114 w 31"/>
                <a:gd name="T41" fmla="*/ 177 h 49"/>
                <a:gd name="T42" fmla="*/ 65 w 31"/>
                <a:gd name="T43" fmla="*/ 159 h 49"/>
                <a:gd name="T44" fmla="*/ 1 w 31"/>
                <a:gd name="T45" fmla="*/ 139 h 49"/>
                <a:gd name="T46" fmla="*/ 0 w 31"/>
                <a:gd name="T47" fmla="*/ 119 h 49"/>
                <a:gd name="T48" fmla="*/ 0 w 31"/>
                <a:gd name="T49" fmla="*/ 95 h 49"/>
                <a:gd name="T50" fmla="*/ 114 w 31"/>
                <a:gd name="T51" fmla="*/ 95 h 49"/>
                <a:gd name="T52" fmla="*/ 114 w 31"/>
                <a:gd name="T53" fmla="*/ 125 h 49"/>
                <a:gd name="T54" fmla="*/ 114 w 31"/>
                <a:gd name="T55" fmla="*/ 139 h 49"/>
                <a:gd name="T56" fmla="*/ 151 w 31"/>
                <a:gd name="T57" fmla="*/ 159 h 49"/>
                <a:gd name="T58" fmla="*/ 152 w 31"/>
                <a:gd name="T59" fmla="*/ 167 h 49"/>
                <a:gd name="T60" fmla="*/ 201 w 31"/>
                <a:gd name="T61" fmla="*/ 177 h 49"/>
                <a:gd name="T62" fmla="*/ 242 w 31"/>
                <a:gd name="T63" fmla="*/ 182 h 49"/>
                <a:gd name="T64" fmla="*/ 265 w 31"/>
                <a:gd name="T65" fmla="*/ 177 h 49"/>
                <a:gd name="T66" fmla="*/ 313 w 31"/>
                <a:gd name="T67" fmla="*/ 167 h 49"/>
                <a:gd name="T68" fmla="*/ 350 w 31"/>
                <a:gd name="T69" fmla="*/ 163 h 49"/>
                <a:gd name="T70" fmla="*/ 352 w 31"/>
                <a:gd name="T71" fmla="*/ 155 h 49"/>
                <a:gd name="T72" fmla="*/ 352 w 31"/>
                <a:gd name="T73" fmla="*/ 138 h 49"/>
                <a:gd name="T74" fmla="*/ 397 w 31"/>
                <a:gd name="T75" fmla="*/ 112 h 49"/>
                <a:gd name="T76" fmla="*/ 397 w 31"/>
                <a:gd name="T77" fmla="*/ 83 h 49"/>
                <a:gd name="T78" fmla="*/ 397 w 31"/>
                <a:gd name="T79" fmla="*/ 56 h 49"/>
                <a:gd name="T80" fmla="*/ 352 w 31"/>
                <a:gd name="T81" fmla="*/ 33 h 49"/>
                <a:gd name="T82" fmla="*/ 350 w 31"/>
                <a:gd name="T83" fmla="*/ 22 h 49"/>
                <a:gd name="T84" fmla="*/ 313 w 31"/>
                <a:gd name="T85" fmla="*/ 3 h 49"/>
                <a:gd name="T86" fmla="*/ 300 w 31"/>
                <a:gd name="T87" fmla="*/ 3 h 49"/>
                <a:gd name="T88" fmla="*/ 242 w 31"/>
                <a:gd name="T89" fmla="*/ 3 h 49"/>
                <a:gd name="T90" fmla="*/ 201 w 31"/>
                <a:gd name="T91" fmla="*/ 3 h 49"/>
                <a:gd name="T92" fmla="*/ 200 w 31"/>
                <a:gd name="T93" fmla="*/ 17 h 49"/>
                <a:gd name="T94" fmla="*/ 151 w 31"/>
                <a:gd name="T95" fmla="*/ 33 h 49"/>
                <a:gd name="T96" fmla="*/ 114 w 31"/>
                <a:gd name="T97" fmla="*/ 49 h 49"/>
                <a:gd name="T98" fmla="*/ 114 w 31"/>
                <a:gd name="T99" fmla="*/ 73 h 49"/>
                <a:gd name="T100" fmla="*/ 114 w 31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49"/>
                <a:gd name="T155" fmla="*/ 31 w 31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49">
                  <a:moveTo>
                    <a:pt x="0" y="25"/>
                  </a:moveTo>
                  <a:lnTo>
                    <a:pt x="0" y="1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31" y="24"/>
                  </a:lnTo>
                  <a:lnTo>
                    <a:pt x="30" y="31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0" y="49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7" y="25"/>
                  </a:moveTo>
                  <a:lnTo>
                    <a:pt x="7" y="33"/>
                  </a:lnTo>
                  <a:lnTo>
                    <a:pt x="7" y="37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6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8" name="Freeform 11"/>
            <p:cNvSpPr>
              <a:spLocks noEditPoints="1"/>
            </p:cNvSpPr>
            <p:nvPr/>
          </p:nvSpPr>
          <p:spPr bwMode="auto">
            <a:xfrm>
              <a:off x="1194" y="2636"/>
              <a:ext cx="40" cy="56"/>
            </a:xfrm>
            <a:custGeom>
              <a:avLst/>
              <a:gdLst>
                <a:gd name="T0" fmla="*/ 0 w 30"/>
                <a:gd name="T1" fmla="*/ 95 h 49"/>
                <a:gd name="T2" fmla="*/ 0 w 30"/>
                <a:gd name="T3" fmla="*/ 70 h 49"/>
                <a:gd name="T4" fmla="*/ 37 w 30"/>
                <a:gd name="T5" fmla="*/ 38 h 49"/>
                <a:gd name="T6" fmla="*/ 87 w 30"/>
                <a:gd name="T7" fmla="*/ 22 h 49"/>
                <a:gd name="T8" fmla="*/ 155 w 30"/>
                <a:gd name="T9" fmla="*/ 3 h 49"/>
                <a:gd name="T10" fmla="*/ 207 w 30"/>
                <a:gd name="T11" fmla="*/ 1 h 49"/>
                <a:gd name="T12" fmla="*/ 268 w 30"/>
                <a:gd name="T13" fmla="*/ 0 h 49"/>
                <a:gd name="T14" fmla="*/ 320 w 30"/>
                <a:gd name="T15" fmla="*/ 1 h 49"/>
                <a:gd name="T16" fmla="*/ 368 w 30"/>
                <a:gd name="T17" fmla="*/ 3 h 49"/>
                <a:gd name="T18" fmla="*/ 427 w 30"/>
                <a:gd name="T19" fmla="*/ 22 h 49"/>
                <a:gd name="T20" fmla="*/ 476 w 30"/>
                <a:gd name="T21" fmla="*/ 38 h 49"/>
                <a:gd name="T22" fmla="*/ 533 w 30"/>
                <a:gd name="T23" fmla="*/ 61 h 49"/>
                <a:gd name="T24" fmla="*/ 533 w 30"/>
                <a:gd name="T25" fmla="*/ 91 h 49"/>
                <a:gd name="T26" fmla="*/ 533 w 30"/>
                <a:gd name="T27" fmla="*/ 119 h 49"/>
                <a:gd name="T28" fmla="*/ 476 w 30"/>
                <a:gd name="T29" fmla="*/ 146 h 49"/>
                <a:gd name="T30" fmla="*/ 471 w 30"/>
                <a:gd name="T31" fmla="*/ 163 h 49"/>
                <a:gd name="T32" fmla="*/ 368 w 30"/>
                <a:gd name="T33" fmla="*/ 177 h 49"/>
                <a:gd name="T34" fmla="*/ 320 w 30"/>
                <a:gd name="T35" fmla="*/ 186 h 49"/>
                <a:gd name="T36" fmla="*/ 268 w 30"/>
                <a:gd name="T37" fmla="*/ 186 h 49"/>
                <a:gd name="T38" fmla="*/ 201 w 30"/>
                <a:gd name="T39" fmla="*/ 186 h 49"/>
                <a:gd name="T40" fmla="*/ 113 w 30"/>
                <a:gd name="T41" fmla="*/ 177 h 49"/>
                <a:gd name="T42" fmla="*/ 49 w 30"/>
                <a:gd name="T43" fmla="*/ 159 h 49"/>
                <a:gd name="T44" fmla="*/ 37 w 30"/>
                <a:gd name="T45" fmla="*/ 139 h 49"/>
                <a:gd name="T46" fmla="*/ 0 w 30"/>
                <a:gd name="T47" fmla="*/ 119 h 49"/>
                <a:gd name="T48" fmla="*/ 0 w 30"/>
                <a:gd name="T49" fmla="*/ 95 h 49"/>
                <a:gd name="T50" fmla="*/ 113 w 30"/>
                <a:gd name="T51" fmla="*/ 95 h 49"/>
                <a:gd name="T52" fmla="*/ 113 w 30"/>
                <a:gd name="T53" fmla="*/ 125 h 49"/>
                <a:gd name="T54" fmla="*/ 151 w 30"/>
                <a:gd name="T55" fmla="*/ 139 h 49"/>
                <a:gd name="T56" fmla="*/ 155 w 30"/>
                <a:gd name="T57" fmla="*/ 159 h 49"/>
                <a:gd name="T58" fmla="*/ 201 w 30"/>
                <a:gd name="T59" fmla="*/ 167 h 49"/>
                <a:gd name="T60" fmla="*/ 207 w 30"/>
                <a:gd name="T61" fmla="*/ 177 h 49"/>
                <a:gd name="T62" fmla="*/ 268 w 30"/>
                <a:gd name="T63" fmla="*/ 182 h 49"/>
                <a:gd name="T64" fmla="*/ 305 w 30"/>
                <a:gd name="T65" fmla="*/ 177 h 49"/>
                <a:gd name="T66" fmla="*/ 320 w 30"/>
                <a:gd name="T67" fmla="*/ 167 h 49"/>
                <a:gd name="T68" fmla="*/ 368 w 30"/>
                <a:gd name="T69" fmla="*/ 163 h 49"/>
                <a:gd name="T70" fmla="*/ 368 w 30"/>
                <a:gd name="T71" fmla="*/ 155 h 49"/>
                <a:gd name="T72" fmla="*/ 407 w 30"/>
                <a:gd name="T73" fmla="*/ 138 h 49"/>
                <a:gd name="T74" fmla="*/ 407 w 30"/>
                <a:gd name="T75" fmla="*/ 112 h 49"/>
                <a:gd name="T76" fmla="*/ 407 w 30"/>
                <a:gd name="T77" fmla="*/ 83 h 49"/>
                <a:gd name="T78" fmla="*/ 407 w 30"/>
                <a:gd name="T79" fmla="*/ 56 h 49"/>
                <a:gd name="T80" fmla="*/ 368 w 30"/>
                <a:gd name="T81" fmla="*/ 33 h 49"/>
                <a:gd name="T82" fmla="*/ 357 w 30"/>
                <a:gd name="T83" fmla="*/ 22 h 49"/>
                <a:gd name="T84" fmla="*/ 320 w 30"/>
                <a:gd name="T85" fmla="*/ 3 h 49"/>
                <a:gd name="T86" fmla="*/ 305 w 30"/>
                <a:gd name="T87" fmla="*/ 3 h 49"/>
                <a:gd name="T88" fmla="*/ 268 w 30"/>
                <a:gd name="T89" fmla="*/ 3 h 49"/>
                <a:gd name="T90" fmla="*/ 207 w 30"/>
                <a:gd name="T91" fmla="*/ 3 h 49"/>
                <a:gd name="T92" fmla="*/ 201 w 30"/>
                <a:gd name="T93" fmla="*/ 17 h 49"/>
                <a:gd name="T94" fmla="*/ 155 w 30"/>
                <a:gd name="T95" fmla="*/ 33 h 49"/>
                <a:gd name="T96" fmla="*/ 151 w 30"/>
                <a:gd name="T97" fmla="*/ 49 h 49"/>
                <a:gd name="T98" fmla="*/ 113 w 30"/>
                <a:gd name="T99" fmla="*/ 73 h 49"/>
                <a:gd name="T100" fmla="*/ 113 w 30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49"/>
                <a:gd name="T155" fmla="*/ 30 w 30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49">
                  <a:moveTo>
                    <a:pt x="0" y="25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3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6" y="25"/>
                  </a:moveTo>
                  <a:lnTo>
                    <a:pt x="6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21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22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6" y="19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39" name="Freeform 12"/>
            <p:cNvSpPr>
              <a:spLocks noEditPoints="1"/>
            </p:cNvSpPr>
            <p:nvPr/>
          </p:nvSpPr>
          <p:spPr bwMode="auto">
            <a:xfrm>
              <a:off x="1242" y="2636"/>
              <a:ext cx="44" cy="56"/>
            </a:xfrm>
            <a:custGeom>
              <a:avLst/>
              <a:gdLst>
                <a:gd name="T0" fmla="*/ 0 w 32"/>
                <a:gd name="T1" fmla="*/ 95 h 49"/>
                <a:gd name="T2" fmla="*/ 55 w 32"/>
                <a:gd name="T3" fmla="*/ 70 h 49"/>
                <a:gd name="T4" fmla="*/ 76 w 32"/>
                <a:gd name="T5" fmla="*/ 38 h 49"/>
                <a:gd name="T6" fmla="*/ 143 w 32"/>
                <a:gd name="T7" fmla="*/ 22 h 49"/>
                <a:gd name="T8" fmla="*/ 201 w 32"/>
                <a:gd name="T9" fmla="*/ 3 h 49"/>
                <a:gd name="T10" fmla="*/ 276 w 32"/>
                <a:gd name="T11" fmla="*/ 1 h 49"/>
                <a:gd name="T12" fmla="*/ 373 w 32"/>
                <a:gd name="T13" fmla="*/ 0 h 49"/>
                <a:gd name="T14" fmla="*/ 470 w 32"/>
                <a:gd name="T15" fmla="*/ 1 h 49"/>
                <a:gd name="T16" fmla="*/ 554 w 32"/>
                <a:gd name="T17" fmla="*/ 3 h 49"/>
                <a:gd name="T18" fmla="*/ 619 w 32"/>
                <a:gd name="T19" fmla="*/ 22 h 49"/>
                <a:gd name="T20" fmla="*/ 705 w 32"/>
                <a:gd name="T21" fmla="*/ 38 h 49"/>
                <a:gd name="T22" fmla="*/ 716 w 32"/>
                <a:gd name="T23" fmla="*/ 61 h 49"/>
                <a:gd name="T24" fmla="*/ 762 w 32"/>
                <a:gd name="T25" fmla="*/ 91 h 49"/>
                <a:gd name="T26" fmla="*/ 716 w 32"/>
                <a:gd name="T27" fmla="*/ 119 h 49"/>
                <a:gd name="T28" fmla="*/ 705 w 32"/>
                <a:gd name="T29" fmla="*/ 146 h 49"/>
                <a:gd name="T30" fmla="*/ 619 w 32"/>
                <a:gd name="T31" fmla="*/ 163 h 49"/>
                <a:gd name="T32" fmla="*/ 554 w 32"/>
                <a:gd name="T33" fmla="*/ 177 h 49"/>
                <a:gd name="T34" fmla="*/ 470 w 32"/>
                <a:gd name="T35" fmla="*/ 186 h 49"/>
                <a:gd name="T36" fmla="*/ 373 w 32"/>
                <a:gd name="T37" fmla="*/ 186 h 49"/>
                <a:gd name="T38" fmla="*/ 271 w 32"/>
                <a:gd name="T39" fmla="*/ 186 h 49"/>
                <a:gd name="T40" fmla="*/ 197 w 32"/>
                <a:gd name="T41" fmla="*/ 177 h 49"/>
                <a:gd name="T42" fmla="*/ 126 w 32"/>
                <a:gd name="T43" fmla="*/ 159 h 49"/>
                <a:gd name="T44" fmla="*/ 55 w 32"/>
                <a:gd name="T45" fmla="*/ 139 h 49"/>
                <a:gd name="T46" fmla="*/ 0 w 32"/>
                <a:gd name="T47" fmla="*/ 119 h 49"/>
                <a:gd name="T48" fmla="*/ 0 w 32"/>
                <a:gd name="T49" fmla="*/ 95 h 49"/>
                <a:gd name="T50" fmla="*/ 197 w 32"/>
                <a:gd name="T51" fmla="*/ 95 h 49"/>
                <a:gd name="T52" fmla="*/ 197 w 32"/>
                <a:gd name="T53" fmla="*/ 125 h 49"/>
                <a:gd name="T54" fmla="*/ 197 w 32"/>
                <a:gd name="T55" fmla="*/ 139 h 49"/>
                <a:gd name="T56" fmla="*/ 201 w 32"/>
                <a:gd name="T57" fmla="*/ 159 h 49"/>
                <a:gd name="T58" fmla="*/ 271 w 32"/>
                <a:gd name="T59" fmla="*/ 167 h 49"/>
                <a:gd name="T60" fmla="*/ 327 w 32"/>
                <a:gd name="T61" fmla="*/ 177 h 49"/>
                <a:gd name="T62" fmla="*/ 373 w 32"/>
                <a:gd name="T63" fmla="*/ 182 h 49"/>
                <a:gd name="T64" fmla="*/ 437 w 32"/>
                <a:gd name="T65" fmla="*/ 177 h 49"/>
                <a:gd name="T66" fmla="*/ 470 w 32"/>
                <a:gd name="T67" fmla="*/ 167 h 49"/>
                <a:gd name="T68" fmla="*/ 513 w 32"/>
                <a:gd name="T69" fmla="*/ 163 h 49"/>
                <a:gd name="T70" fmla="*/ 554 w 32"/>
                <a:gd name="T71" fmla="*/ 155 h 49"/>
                <a:gd name="T72" fmla="*/ 554 w 32"/>
                <a:gd name="T73" fmla="*/ 138 h 49"/>
                <a:gd name="T74" fmla="*/ 575 w 32"/>
                <a:gd name="T75" fmla="*/ 112 h 49"/>
                <a:gd name="T76" fmla="*/ 575 w 32"/>
                <a:gd name="T77" fmla="*/ 83 h 49"/>
                <a:gd name="T78" fmla="*/ 575 w 32"/>
                <a:gd name="T79" fmla="*/ 56 h 49"/>
                <a:gd name="T80" fmla="*/ 554 w 32"/>
                <a:gd name="T81" fmla="*/ 33 h 49"/>
                <a:gd name="T82" fmla="*/ 513 w 32"/>
                <a:gd name="T83" fmla="*/ 22 h 49"/>
                <a:gd name="T84" fmla="*/ 470 w 32"/>
                <a:gd name="T85" fmla="*/ 3 h 49"/>
                <a:gd name="T86" fmla="*/ 437 w 32"/>
                <a:gd name="T87" fmla="*/ 3 h 49"/>
                <a:gd name="T88" fmla="*/ 373 w 32"/>
                <a:gd name="T89" fmla="*/ 3 h 49"/>
                <a:gd name="T90" fmla="*/ 327 w 32"/>
                <a:gd name="T91" fmla="*/ 3 h 49"/>
                <a:gd name="T92" fmla="*/ 276 w 32"/>
                <a:gd name="T93" fmla="*/ 17 h 49"/>
                <a:gd name="T94" fmla="*/ 201 w 32"/>
                <a:gd name="T95" fmla="*/ 33 h 49"/>
                <a:gd name="T96" fmla="*/ 197 w 32"/>
                <a:gd name="T97" fmla="*/ 49 h 49"/>
                <a:gd name="T98" fmla="*/ 197 w 32"/>
                <a:gd name="T99" fmla="*/ 73 h 49"/>
                <a:gd name="T100" fmla="*/ 197 w 32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49"/>
                <a:gd name="T155" fmla="*/ 32 w 32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49">
                  <a:moveTo>
                    <a:pt x="0" y="25"/>
                  </a:moveTo>
                  <a:lnTo>
                    <a:pt x="2" y="1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9" y="39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8" y="25"/>
                  </a:move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20" y="45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0" name="Freeform 13"/>
            <p:cNvSpPr>
              <a:spLocks noEditPoints="1"/>
            </p:cNvSpPr>
            <p:nvPr/>
          </p:nvSpPr>
          <p:spPr bwMode="auto">
            <a:xfrm>
              <a:off x="1092" y="2332"/>
              <a:ext cx="43" cy="57"/>
            </a:xfrm>
            <a:custGeom>
              <a:avLst/>
              <a:gdLst>
                <a:gd name="T0" fmla="*/ 615 w 32"/>
                <a:gd name="T1" fmla="*/ 120 h 50"/>
                <a:gd name="T2" fmla="*/ 615 w 32"/>
                <a:gd name="T3" fmla="*/ 137 h 50"/>
                <a:gd name="T4" fmla="*/ 458 w 32"/>
                <a:gd name="T5" fmla="*/ 137 h 50"/>
                <a:gd name="T6" fmla="*/ 458 w 32"/>
                <a:gd name="T7" fmla="*/ 184 h 50"/>
                <a:gd name="T8" fmla="*/ 341 w 32"/>
                <a:gd name="T9" fmla="*/ 184 h 50"/>
                <a:gd name="T10" fmla="*/ 341 w 32"/>
                <a:gd name="T11" fmla="*/ 137 h 50"/>
                <a:gd name="T12" fmla="*/ 0 w 32"/>
                <a:gd name="T13" fmla="*/ 137 h 50"/>
                <a:gd name="T14" fmla="*/ 0 w 32"/>
                <a:gd name="T15" fmla="*/ 120 h 50"/>
                <a:gd name="T16" fmla="*/ 408 w 32"/>
                <a:gd name="T17" fmla="*/ 0 h 50"/>
                <a:gd name="T18" fmla="*/ 458 w 32"/>
                <a:gd name="T19" fmla="*/ 0 h 50"/>
                <a:gd name="T20" fmla="*/ 458 w 32"/>
                <a:gd name="T21" fmla="*/ 120 h 50"/>
                <a:gd name="T22" fmla="*/ 615 w 32"/>
                <a:gd name="T23" fmla="*/ 120 h 50"/>
                <a:gd name="T24" fmla="*/ 341 w 32"/>
                <a:gd name="T25" fmla="*/ 120 h 50"/>
                <a:gd name="T26" fmla="*/ 341 w 32"/>
                <a:gd name="T27" fmla="*/ 29 h 50"/>
                <a:gd name="T28" fmla="*/ 54 w 32"/>
                <a:gd name="T29" fmla="*/ 120 h 50"/>
                <a:gd name="T30" fmla="*/ 341 w 32"/>
                <a:gd name="T31" fmla="*/ 12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50"/>
                <a:gd name="T50" fmla="*/ 32 w 3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50">
                  <a:moveTo>
                    <a:pt x="32" y="32"/>
                  </a:moveTo>
                  <a:lnTo>
                    <a:pt x="32" y="36"/>
                  </a:lnTo>
                  <a:lnTo>
                    <a:pt x="24" y="36"/>
                  </a:lnTo>
                  <a:lnTo>
                    <a:pt x="24" y="50"/>
                  </a:lnTo>
                  <a:lnTo>
                    <a:pt x="18" y="5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32"/>
                  </a:lnTo>
                  <a:lnTo>
                    <a:pt x="32" y="32"/>
                  </a:lnTo>
                  <a:close/>
                  <a:moveTo>
                    <a:pt x="18" y="32"/>
                  </a:moveTo>
                  <a:lnTo>
                    <a:pt x="18" y="8"/>
                  </a:lnTo>
                  <a:lnTo>
                    <a:pt x="3" y="32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1" name="Freeform 14"/>
            <p:cNvSpPr>
              <a:spLocks noEditPoints="1"/>
            </p:cNvSpPr>
            <p:nvPr/>
          </p:nvSpPr>
          <p:spPr bwMode="auto">
            <a:xfrm>
              <a:off x="1144" y="2332"/>
              <a:ext cx="41" cy="57"/>
            </a:xfrm>
            <a:custGeom>
              <a:avLst/>
              <a:gdLst>
                <a:gd name="T0" fmla="*/ 0 w 31"/>
                <a:gd name="T1" fmla="*/ 96 h 50"/>
                <a:gd name="T2" fmla="*/ 0 w 31"/>
                <a:gd name="T3" fmla="*/ 67 h 50"/>
                <a:gd name="T4" fmla="*/ 49 w 31"/>
                <a:gd name="T5" fmla="*/ 43 h 50"/>
                <a:gd name="T6" fmla="*/ 104 w 31"/>
                <a:gd name="T7" fmla="*/ 22 h 50"/>
                <a:gd name="T8" fmla="*/ 151 w 31"/>
                <a:gd name="T9" fmla="*/ 3 h 50"/>
                <a:gd name="T10" fmla="*/ 200 w 31"/>
                <a:gd name="T11" fmla="*/ 2 h 50"/>
                <a:gd name="T12" fmla="*/ 242 w 31"/>
                <a:gd name="T13" fmla="*/ 0 h 50"/>
                <a:gd name="T14" fmla="*/ 313 w 31"/>
                <a:gd name="T15" fmla="*/ 2 h 50"/>
                <a:gd name="T16" fmla="*/ 352 w 31"/>
                <a:gd name="T17" fmla="*/ 3 h 50"/>
                <a:gd name="T18" fmla="*/ 414 w 31"/>
                <a:gd name="T19" fmla="*/ 22 h 50"/>
                <a:gd name="T20" fmla="*/ 463 w 31"/>
                <a:gd name="T21" fmla="*/ 43 h 50"/>
                <a:gd name="T22" fmla="*/ 500 w 31"/>
                <a:gd name="T23" fmla="*/ 64 h 50"/>
                <a:gd name="T24" fmla="*/ 503 w 31"/>
                <a:gd name="T25" fmla="*/ 87 h 50"/>
                <a:gd name="T26" fmla="*/ 500 w 31"/>
                <a:gd name="T27" fmla="*/ 120 h 50"/>
                <a:gd name="T28" fmla="*/ 463 w 31"/>
                <a:gd name="T29" fmla="*/ 141 h 50"/>
                <a:gd name="T30" fmla="*/ 414 w 31"/>
                <a:gd name="T31" fmla="*/ 161 h 50"/>
                <a:gd name="T32" fmla="*/ 352 w 31"/>
                <a:gd name="T33" fmla="*/ 178 h 50"/>
                <a:gd name="T34" fmla="*/ 300 w 31"/>
                <a:gd name="T35" fmla="*/ 184 h 50"/>
                <a:gd name="T36" fmla="*/ 242 w 31"/>
                <a:gd name="T37" fmla="*/ 184 h 50"/>
                <a:gd name="T38" fmla="*/ 152 w 31"/>
                <a:gd name="T39" fmla="*/ 184 h 50"/>
                <a:gd name="T40" fmla="*/ 114 w 31"/>
                <a:gd name="T41" fmla="*/ 178 h 50"/>
                <a:gd name="T42" fmla="*/ 65 w 31"/>
                <a:gd name="T43" fmla="*/ 157 h 50"/>
                <a:gd name="T44" fmla="*/ 1 w 31"/>
                <a:gd name="T45" fmla="*/ 140 h 50"/>
                <a:gd name="T46" fmla="*/ 0 w 31"/>
                <a:gd name="T47" fmla="*/ 120 h 50"/>
                <a:gd name="T48" fmla="*/ 0 w 31"/>
                <a:gd name="T49" fmla="*/ 96 h 50"/>
                <a:gd name="T50" fmla="*/ 114 w 31"/>
                <a:gd name="T51" fmla="*/ 96 h 50"/>
                <a:gd name="T52" fmla="*/ 114 w 31"/>
                <a:gd name="T53" fmla="*/ 123 h 50"/>
                <a:gd name="T54" fmla="*/ 114 w 31"/>
                <a:gd name="T55" fmla="*/ 140 h 50"/>
                <a:gd name="T56" fmla="*/ 151 w 31"/>
                <a:gd name="T57" fmla="*/ 157 h 50"/>
                <a:gd name="T58" fmla="*/ 152 w 31"/>
                <a:gd name="T59" fmla="*/ 166 h 50"/>
                <a:gd name="T60" fmla="*/ 201 w 31"/>
                <a:gd name="T61" fmla="*/ 178 h 50"/>
                <a:gd name="T62" fmla="*/ 242 w 31"/>
                <a:gd name="T63" fmla="*/ 179 h 50"/>
                <a:gd name="T64" fmla="*/ 265 w 31"/>
                <a:gd name="T65" fmla="*/ 178 h 50"/>
                <a:gd name="T66" fmla="*/ 313 w 31"/>
                <a:gd name="T67" fmla="*/ 166 h 50"/>
                <a:gd name="T68" fmla="*/ 350 w 31"/>
                <a:gd name="T69" fmla="*/ 161 h 50"/>
                <a:gd name="T70" fmla="*/ 352 w 31"/>
                <a:gd name="T71" fmla="*/ 156 h 50"/>
                <a:gd name="T72" fmla="*/ 352 w 31"/>
                <a:gd name="T73" fmla="*/ 137 h 50"/>
                <a:gd name="T74" fmla="*/ 397 w 31"/>
                <a:gd name="T75" fmla="*/ 109 h 50"/>
                <a:gd name="T76" fmla="*/ 397 w 31"/>
                <a:gd name="T77" fmla="*/ 84 h 50"/>
                <a:gd name="T78" fmla="*/ 397 w 31"/>
                <a:gd name="T79" fmla="*/ 56 h 50"/>
                <a:gd name="T80" fmla="*/ 352 w 31"/>
                <a:gd name="T81" fmla="*/ 33 h 50"/>
                <a:gd name="T82" fmla="*/ 350 w 31"/>
                <a:gd name="T83" fmla="*/ 22 h 50"/>
                <a:gd name="T84" fmla="*/ 313 w 31"/>
                <a:gd name="T85" fmla="*/ 3 h 50"/>
                <a:gd name="T86" fmla="*/ 300 w 31"/>
                <a:gd name="T87" fmla="*/ 3 h 50"/>
                <a:gd name="T88" fmla="*/ 242 w 31"/>
                <a:gd name="T89" fmla="*/ 3 h 50"/>
                <a:gd name="T90" fmla="*/ 201 w 31"/>
                <a:gd name="T91" fmla="*/ 3 h 50"/>
                <a:gd name="T92" fmla="*/ 200 w 31"/>
                <a:gd name="T93" fmla="*/ 19 h 50"/>
                <a:gd name="T94" fmla="*/ 151 w 31"/>
                <a:gd name="T95" fmla="*/ 33 h 50"/>
                <a:gd name="T96" fmla="*/ 114 w 31"/>
                <a:gd name="T97" fmla="*/ 52 h 50"/>
                <a:gd name="T98" fmla="*/ 114 w 31"/>
                <a:gd name="T99" fmla="*/ 74 h 50"/>
                <a:gd name="T100" fmla="*/ 114 w 31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0"/>
                <a:gd name="T155" fmla="*/ 31 w 31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0">
                  <a:moveTo>
                    <a:pt x="0" y="26"/>
                  </a:moveTo>
                  <a:lnTo>
                    <a:pt x="0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1" y="24"/>
                  </a:lnTo>
                  <a:lnTo>
                    <a:pt x="30" y="32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2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7" y="26"/>
                  </a:moveTo>
                  <a:lnTo>
                    <a:pt x="7" y="33"/>
                  </a:lnTo>
                  <a:lnTo>
                    <a:pt x="7" y="38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9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2" name="Freeform 15"/>
            <p:cNvSpPr>
              <a:spLocks noEditPoints="1"/>
            </p:cNvSpPr>
            <p:nvPr/>
          </p:nvSpPr>
          <p:spPr bwMode="auto">
            <a:xfrm>
              <a:off x="1194" y="2332"/>
              <a:ext cx="40" cy="57"/>
            </a:xfrm>
            <a:custGeom>
              <a:avLst/>
              <a:gdLst>
                <a:gd name="T0" fmla="*/ 0 w 30"/>
                <a:gd name="T1" fmla="*/ 96 h 50"/>
                <a:gd name="T2" fmla="*/ 0 w 30"/>
                <a:gd name="T3" fmla="*/ 67 h 50"/>
                <a:gd name="T4" fmla="*/ 37 w 30"/>
                <a:gd name="T5" fmla="*/ 43 h 50"/>
                <a:gd name="T6" fmla="*/ 87 w 30"/>
                <a:gd name="T7" fmla="*/ 22 h 50"/>
                <a:gd name="T8" fmla="*/ 155 w 30"/>
                <a:gd name="T9" fmla="*/ 3 h 50"/>
                <a:gd name="T10" fmla="*/ 207 w 30"/>
                <a:gd name="T11" fmla="*/ 2 h 50"/>
                <a:gd name="T12" fmla="*/ 268 w 30"/>
                <a:gd name="T13" fmla="*/ 0 h 50"/>
                <a:gd name="T14" fmla="*/ 320 w 30"/>
                <a:gd name="T15" fmla="*/ 2 h 50"/>
                <a:gd name="T16" fmla="*/ 368 w 30"/>
                <a:gd name="T17" fmla="*/ 3 h 50"/>
                <a:gd name="T18" fmla="*/ 427 w 30"/>
                <a:gd name="T19" fmla="*/ 22 h 50"/>
                <a:gd name="T20" fmla="*/ 476 w 30"/>
                <a:gd name="T21" fmla="*/ 43 h 50"/>
                <a:gd name="T22" fmla="*/ 533 w 30"/>
                <a:gd name="T23" fmla="*/ 64 h 50"/>
                <a:gd name="T24" fmla="*/ 533 w 30"/>
                <a:gd name="T25" fmla="*/ 87 h 50"/>
                <a:gd name="T26" fmla="*/ 533 w 30"/>
                <a:gd name="T27" fmla="*/ 120 h 50"/>
                <a:gd name="T28" fmla="*/ 476 w 30"/>
                <a:gd name="T29" fmla="*/ 141 h 50"/>
                <a:gd name="T30" fmla="*/ 471 w 30"/>
                <a:gd name="T31" fmla="*/ 161 h 50"/>
                <a:gd name="T32" fmla="*/ 368 w 30"/>
                <a:gd name="T33" fmla="*/ 178 h 50"/>
                <a:gd name="T34" fmla="*/ 320 w 30"/>
                <a:gd name="T35" fmla="*/ 184 h 50"/>
                <a:gd name="T36" fmla="*/ 268 w 30"/>
                <a:gd name="T37" fmla="*/ 184 h 50"/>
                <a:gd name="T38" fmla="*/ 201 w 30"/>
                <a:gd name="T39" fmla="*/ 184 h 50"/>
                <a:gd name="T40" fmla="*/ 113 w 30"/>
                <a:gd name="T41" fmla="*/ 178 h 50"/>
                <a:gd name="T42" fmla="*/ 49 w 30"/>
                <a:gd name="T43" fmla="*/ 157 h 50"/>
                <a:gd name="T44" fmla="*/ 37 w 30"/>
                <a:gd name="T45" fmla="*/ 140 h 50"/>
                <a:gd name="T46" fmla="*/ 0 w 30"/>
                <a:gd name="T47" fmla="*/ 120 h 50"/>
                <a:gd name="T48" fmla="*/ 0 w 30"/>
                <a:gd name="T49" fmla="*/ 96 h 50"/>
                <a:gd name="T50" fmla="*/ 113 w 30"/>
                <a:gd name="T51" fmla="*/ 96 h 50"/>
                <a:gd name="T52" fmla="*/ 113 w 30"/>
                <a:gd name="T53" fmla="*/ 123 h 50"/>
                <a:gd name="T54" fmla="*/ 151 w 30"/>
                <a:gd name="T55" fmla="*/ 140 h 50"/>
                <a:gd name="T56" fmla="*/ 155 w 30"/>
                <a:gd name="T57" fmla="*/ 157 h 50"/>
                <a:gd name="T58" fmla="*/ 201 w 30"/>
                <a:gd name="T59" fmla="*/ 166 h 50"/>
                <a:gd name="T60" fmla="*/ 207 w 30"/>
                <a:gd name="T61" fmla="*/ 178 h 50"/>
                <a:gd name="T62" fmla="*/ 268 w 30"/>
                <a:gd name="T63" fmla="*/ 179 h 50"/>
                <a:gd name="T64" fmla="*/ 305 w 30"/>
                <a:gd name="T65" fmla="*/ 178 h 50"/>
                <a:gd name="T66" fmla="*/ 320 w 30"/>
                <a:gd name="T67" fmla="*/ 166 h 50"/>
                <a:gd name="T68" fmla="*/ 368 w 30"/>
                <a:gd name="T69" fmla="*/ 161 h 50"/>
                <a:gd name="T70" fmla="*/ 368 w 30"/>
                <a:gd name="T71" fmla="*/ 156 h 50"/>
                <a:gd name="T72" fmla="*/ 407 w 30"/>
                <a:gd name="T73" fmla="*/ 137 h 50"/>
                <a:gd name="T74" fmla="*/ 407 w 30"/>
                <a:gd name="T75" fmla="*/ 109 h 50"/>
                <a:gd name="T76" fmla="*/ 407 w 30"/>
                <a:gd name="T77" fmla="*/ 84 h 50"/>
                <a:gd name="T78" fmla="*/ 407 w 30"/>
                <a:gd name="T79" fmla="*/ 56 h 50"/>
                <a:gd name="T80" fmla="*/ 368 w 30"/>
                <a:gd name="T81" fmla="*/ 33 h 50"/>
                <a:gd name="T82" fmla="*/ 357 w 30"/>
                <a:gd name="T83" fmla="*/ 22 h 50"/>
                <a:gd name="T84" fmla="*/ 320 w 30"/>
                <a:gd name="T85" fmla="*/ 3 h 50"/>
                <a:gd name="T86" fmla="*/ 305 w 30"/>
                <a:gd name="T87" fmla="*/ 3 h 50"/>
                <a:gd name="T88" fmla="*/ 268 w 30"/>
                <a:gd name="T89" fmla="*/ 3 h 50"/>
                <a:gd name="T90" fmla="*/ 207 w 30"/>
                <a:gd name="T91" fmla="*/ 3 h 50"/>
                <a:gd name="T92" fmla="*/ 201 w 30"/>
                <a:gd name="T93" fmla="*/ 19 h 50"/>
                <a:gd name="T94" fmla="*/ 155 w 30"/>
                <a:gd name="T95" fmla="*/ 33 h 50"/>
                <a:gd name="T96" fmla="*/ 151 w 30"/>
                <a:gd name="T97" fmla="*/ 52 h 50"/>
                <a:gd name="T98" fmla="*/ 113 w 30"/>
                <a:gd name="T99" fmla="*/ 74 h 50"/>
                <a:gd name="T100" fmla="*/ 113 w 30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0"/>
                <a:gd name="T155" fmla="*/ 30 w 30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0">
                  <a:moveTo>
                    <a:pt x="0" y="26"/>
                  </a:moveTo>
                  <a:lnTo>
                    <a:pt x="0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6" y="44"/>
                  </a:lnTo>
                  <a:lnTo>
                    <a:pt x="21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6" y="26"/>
                  </a:moveTo>
                  <a:lnTo>
                    <a:pt x="6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3" name="Freeform 16"/>
            <p:cNvSpPr>
              <a:spLocks noEditPoints="1"/>
            </p:cNvSpPr>
            <p:nvPr/>
          </p:nvSpPr>
          <p:spPr bwMode="auto">
            <a:xfrm>
              <a:off x="1242" y="2332"/>
              <a:ext cx="44" cy="57"/>
            </a:xfrm>
            <a:custGeom>
              <a:avLst/>
              <a:gdLst>
                <a:gd name="T0" fmla="*/ 0 w 32"/>
                <a:gd name="T1" fmla="*/ 96 h 50"/>
                <a:gd name="T2" fmla="*/ 55 w 32"/>
                <a:gd name="T3" fmla="*/ 67 h 50"/>
                <a:gd name="T4" fmla="*/ 76 w 32"/>
                <a:gd name="T5" fmla="*/ 43 h 50"/>
                <a:gd name="T6" fmla="*/ 143 w 32"/>
                <a:gd name="T7" fmla="*/ 22 h 50"/>
                <a:gd name="T8" fmla="*/ 201 w 32"/>
                <a:gd name="T9" fmla="*/ 3 h 50"/>
                <a:gd name="T10" fmla="*/ 276 w 32"/>
                <a:gd name="T11" fmla="*/ 2 h 50"/>
                <a:gd name="T12" fmla="*/ 373 w 32"/>
                <a:gd name="T13" fmla="*/ 0 h 50"/>
                <a:gd name="T14" fmla="*/ 470 w 32"/>
                <a:gd name="T15" fmla="*/ 2 h 50"/>
                <a:gd name="T16" fmla="*/ 554 w 32"/>
                <a:gd name="T17" fmla="*/ 3 h 50"/>
                <a:gd name="T18" fmla="*/ 619 w 32"/>
                <a:gd name="T19" fmla="*/ 22 h 50"/>
                <a:gd name="T20" fmla="*/ 705 w 32"/>
                <a:gd name="T21" fmla="*/ 43 h 50"/>
                <a:gd name="T22" fmla="*/ 716 w 32"/>
                <a:gd name="T23" fmla="*/ 64 h 50"/>
                <a:gd name="T24" fmla="*/ 762 w 32"/>
                <a:gd name="T25" fmla="*/ 87 h 50"/>
                <a:gd name="T26" fmla="*/ 716 w 32"/>
                <a:gd name="T27" fmla="*/ 120 h 50"/>
                <a:gd name="T28" fmla="*/ 705 w 32"/>
                <a:gd name="T29" fmla="*/ 141 h 50"/>
                <a:gd name="T30" fmla="*/ 619 w 32"/>
                <a:gd name="T31" fmla="*/ 161 h 50"/>
                <a:gd name="T32" fmla="*/ 554 w 32"/>
                <a:gd name="T33" fmla="*/ 178 h 50"/>
                <a:gd name="T34" fmla="*/ 470 w 32"/>
                <a:gd name="T35" fmla="*/ 184 h 50"/>
                <a:gd name="T36" fmla="*/ 373 w 32"/>
                <a:gd name="T37" fmla="*/ 184 h 50"/>
                <a:gd name="T38" fmla="*/ 271 w 32"/>
                <a:gd name="T39" fmla="*/ 184 h 50"/>
                <a:gd name="T40" fmla="*/ 197 w 32"/>
                <a:gd name="T41" fmla="*/ 178 h 50"/>
                <a:gd name="T42" fmla="*/ 126 w 32"/>
                <a:gd name="T43" fmla="*/ 157 h 50"/>
                <a:gd name="T44" fmla="*/ 55 w 32"/>
                <a:gd name="T45" fmla="*/ 140 h 50"/>
                <a:gd name="T46" fmla="*/ 0 w 32"/>
                <a:gd name="T47" fmla="*/ 120 h 50"/>
                <a:gd name="T48" fmla="*/ 0 w 32"/>
                <a:gd name="T49" fmla="*/ 96 h 50"/>
                <a:gd name="T50" fmla="*/ 197 w 32"/>
                <a:gd name="T51" fmla="*/ 96 h 50"/>
                <a:gd name="T52" fmla="*/ 197 w 32"/>
                <a:gd name="T53" fmla="*/ 123 h 50"/>
                <a:gd name="T54" fmla="*/ 197 w 32"/>
                <a:gd name="T55" fmla="*/ 140 h 50"/>
                <a:gd name="T56" fmla="*/ 201 w 32"/>
                <a:gd name="T57" fmla="*/ 157 h 50"/>
                <a:gd name="T58" fmla="*/ 271 w 32"/>
                <a:gd name="T59" fmla="*/ 166 h 50"/>
                <a:gd name="T60" fmla="*/ 327 w 32"/>
                <a:gd name="T61" fmla="*/ 178 h 50"/>
                <a:gd name="T62" fmla="*/ 373 w 32"/>
                <a:gd name="T63" fmla="*/ 179 h 50"/>
                <a:gd name="T64" fmla="*/ 437 w 32"/>
                <a:gd name="T65" fmla="*/ 178 h 50"/>
                <a:gd name="T66" fmla="*/ 470 w 32"/>
                <a:gd name="T67" fmla="*/ 166 h 50"/>
                <a:gd name="T68" fmla="*/ 513 w 32"/>
                <a:gd name="T69" fmla="*/ 161 h 50"/>
                <a:gd name="T70" fmla="*/ 554 w 32"/>
                <a:gd name="T71" fmla="*/ 156 h 50"/>
                <a:gd name="T72" fmla="*/ 554 w 32"/>
                <a:gd name="T73" fmla="*/ 137 h 50"/>
                <a:gd name="T74" fmla="*/ 575 w 32"/>
                <a:gd name="T75" fmla="*/ 109 h 50"/>
                <a:gd name="T76" fmla="*/ 575 w 32"/>
                <a:gd name="T77" fmla="*/ 84 h 50"/>
                <a:gd name="T78" fmla="*/ 575 w 32"/>
                <a:gd name="T79" fmla="*/ 56 h 50"/>
                <a:gd name="T80" fmla="*/ 554 w 32"/>
                <a:gd name="T81" fmla="*/ 33 h 50"/>
                <a:gd name="T82" fmla="*/ 513 w 32"/>
                <a:gd name="T83" fmla="*/ 22 h 50"/>
                <a:gd name="T84" fmla="*/ 470 w 32"/>
                <a:gd name="T85" fmla="*/ 3 h 50"/>
                <a:gd name="T86" fmla="*/ 437 w 32"/>
                <a:gd name="T87" fmla="*/ 3 h 50"/>
                <a:gd name="T88" fmla="*/ 373 w 32"/>
                <a:gd name="T89" fmla="*/ 3 h 50"/>
                <a:gd name="T90" fmla="*/ 327 w 32"/>
                <a:gd name="T91" fmla="*/ 3 h 50"/>
                <a:gd name="T92" fmla="*/ 276 w 32"/>
                <a:gd name="T93" fmla="*/ 19 h 50"/>
                <a:gd name="T94" fmla="*/ 201 w 32"/>
                <a:gd name="T95" fmla="*/ 33 h 50"/>
                <a:gd name="T96" fmla="*/ 197 w 32"/>
                <a:gd name="T97" fmla="*/ 52 h 50"/>
                <a:gd name="T98" fmla="*/ 197 w 32"/>
                <a:gd name="T99" fmla="*/ 74 h 50"/>
                <a:gd name="T100" fmla="*/ 197 w 32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0"/>
                <a:gd name="T155" fmla="*/ 32 w 32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0">
                  <a:moveTo>
                    <a:pt x="0" y="26"/>
                  </a:moveTo>
                  <a:lnTo>
                    <a:pt x="2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8" y="26"/>
                  </a:moveTo>
                  <a:lnTo>
                    <a:pt x="8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4" name="Line 17"/>
            <p:cNvSpPr>
              <a:spLocks noChangeShapeType="1"/>
            </p:cNvSpPr>
            <p:nvPr/>
          </p:nvSpPr>
          <p:spPr bwMode="auto">
            <a:xfrm>
              <a:off x="1384" y="3571"/>
              <a:ext cx="354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5" name="Line 18"/>
            <p:cNvSpPr>
              <a:spLocks noChangeShapeType="1"/>
            </p:cNvSpPr>
            <p:nvPr/>
          </p:nvSpPr>
          <p:spPr bwMode="auto">
            <a:xfrm>
              <a:off x="1727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6" name="Line 19"/>
            <p:cNvSpPr>
              <a:spLocks noChangeShapeType="1"/>
            </p:cNvSpPr>
            <p:nvPr/>
          </p:nvSpPr>
          <p:spPr bwMode="auto">
            <a:xfrm>
              <a:off x="1841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7" name="Line 20"/>
            <p:cNvSpPr>
              <a:spLocks noChangeShapeType="1"/>
            </p:cNvSpPr>
            <p:nvPr/>
          </p:nvSpPr>
          <p:spPr bwMode="auto">
            <a:xfrm>
              <a:off x="1956" y="3541"/>
              <a:ext cx="2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8" name="Line 21"/>
            <p:cNvSpPr>
              <a:spLocks noChangeShapeType="1"/>
            </p:cNvSpPr>
            <p:nvPr/>
          </p:nvSpPr>
          <p:spPr bwMode="auto">
            <a:xfrm>
              <a:off x="2070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49" name="Line 22"/>
            <p:cNvSpPr>
              <a:spLocks noChangeShapeType="1"/>
            </p:cNvSpPr>
            <p:nvPr/>
          </p:nvSpPr>
          <p:spPr bwMode="auto">
            <a:xfrm>
              <a:off x="2184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0" name="Line 23"/>
            <p:cNvSpPr>
              <a:spLocks noChangeShapeType="1"/>
            </p:cNvSpPr>
            <p:nvPr/>
          </p:nvSpPr>
          <p:spPr bwMode="auto">
            <a:xfrm>
              <a:off x="2298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1" name="Line 24"/>
            <p:cNvSpPr>
              <a:spLocks noChangeShapeType="1"/>
            </p:cNvSpPr>
            <p:nvPr/>
          </p:nvSpPr>
          <p:spPr bwMode="auto">
            <a:xfrm>
              <a:off x="2412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2" name="Line 26"/>
            <p:cNvSpPr>
              <a:spLocks noChangeShapeType="1"/>
            </p:cNvSpPr>
            <p:nvPr/>
          </p:nvSpPr>
          <p:spPr bwMode="auto">
            <a:xfrm>
              <a:off x="2528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3" name="Line 27"/>
            <p:cNvSpPr>
              <a:spLocks noChangeShapeType="1"/>
            </p:cNvSpPr>
            <p:nvPr/>
          </p:nvSpPr>
          <p:spPr bwMode="auto">
            <a:xfrm>
              <a:off x="2642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4" name="Line 28"/>
            <p:cNvSpPr>
              <a:spLocks noChangeShapeType="1"/>
            </p:cNvSpPr>
            <p:nvPr/>
          </p:nvSpPr>
          <p:spPr bwMode="auto">
            <a:xfrm>
              <a:off x="2756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5" name="Line 29"/>
            <p:cNvSpPr>
              <a:spLocks noChangeShapeType="1"/>
            </p:cNvSpPr>
            <p:nvPr/>
          </p:nvSpPr>
          <p:spPr bwMode="auto">
            <a:xfrm>
              <a:off x="2870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6" name="Line 30"/>
            <p:cNvSpPr>
              <a:spLocks noChangeShapeType="1"/>
            </p:cNvSpPr>
            <p:nvPr/>
          </p:nvSpPr>
          <p:spPr bwMode="auto">
            <a:xfrm>
              <a:off x="2984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7" name="Line 31"/>
            <p:cNvSpPr>
              <a:spLocks noChangeShapeType="1"/>
            </p:cNvSpPr>
            <p:nvPr/>
          </p:nvSpPr>
          <p:spPr bwMode="auto">
            <a:xfrm>
              <a:off x="3099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8" name="Line 32"/>
            <p:cNvSpPr>
              <a:spLocks noChangeShapeType="1"/>
            </p:cNvSpPr>
            <p:nvPr/>
          </p:nvSpPr>
          <p:spPr bwMode="auto">
            <a:xfrm>
              <a:off x="3213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59" name="Line 33"/>
            <p:cNvSpPr>
              <a:spLocks noChangeShapeType="1"/>
            </p:cNvSpPr>
            <p:nvPr/>
          </p:nvSpPr>
          <p:spPr bwMode="auto">
            <a:xfrm>
              <a:off x="3327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0" name="Line 34"/>
            <p:cNvSpPr>
              <a:spLocks noChangeShapeType="1"/>
            </p:cNvSpPr>
            <p:nvPr/>
          </p:nvSpPr>
          <p:spPr bwMode="auto">
            <a:xfrm>
              <a:off x="3442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1" name="Line 35"/>
            <p:cNvSpPr>
              <a:spLocks noChangeShapeType="1"/>
            </p:cNvSpPr>
            <p:nvPr/>
          </p:nvSpPr>
          <p:spPr bwMode="auto">
            <a:xfrm>
              <a:off x="3556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2" name="Line 36"/>
            <p:cNvSpPr>
              <a:spLocks noChangeShapeType="1"/>
            </p:cNvSpPr>
            <p:nvPr/>
          </p:nvSpPr>
          <p:spPr bwMode="auto">
            <a:xfrm>
              <a:off x="3673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3" name="Line 37"/>
            <p:cNvSpPr>
              <a:spLocks noChangeShapeType="1"/>
            </p:cNvSpPr>
            <p:nvPr/>
          </p:nvSpPr>
          <p:spPr bwMode="auto">
            <a:xfrm>
              <a:off x="3784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4" name="Line 38"/>
            <p:cNvSpPr>
              <a:spLocks noChangeShapeType="1"/>
            </p:cNvSpPr>
            <p:nvPr/>
          </p:nvSpPr>
          <p:spPr bwMode="auto">
            <a:xfrm>
              <a:off x="3899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5" name="Line 39"/>
            <p:cNvSpPr>
              <a:spLocks noChangeShapeType="1"/>
            </p:cNvSpPr>
            <p:nvPr/>
          </p:nvSpPr>
          <p:spPr bwMode="auto">
            <a:xfrm>
              <a:off x="4013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6" name="Line 40"/>
            <p:cNvSpPr>
              <a:spLocks noChangeShapeType="1"/>
            </p:cNvSpPr>
            <p:nvPr/>
          </p:nvSpPr>
          <p:spPr bwMode="auto">
            <a:xfrm>
              <a:off x="4127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7" name="Line 41"/>
            <p:cNvSpPr>
              <a:spLocks noChangeShapeType="1"/>
            </p:cNvSpPr>
            <p:nvPr/>
          </p:nvSpPr>
          <p:spPr bwMode="auto">
            <a:xfrm>
              <a:off x="4241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8" name="Line 42"/>
            <p:cNvSpPr>
              <a:spLocks noChangeShapeType="1"/>
            </p:cNvSpPr>
            <p:nvPr/>
          </p:nvSpPr>
          <p:spPr bwMode="auto">
            <a:xfrm>
              <a:off x="4359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69" name="Line 43"/>
            <p:cNvSpPr>
              <a:spLocks noChangeShapeType="1"/>
            </p:cNvSpPr>
            <p:nvPr/>
          </p:nvSpPr>
          <p:spPr bwMode="auto">
            <a:xfrm>
              <a:off x="4473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0" name="Line 44"/>
            <p:cNvSpPr>
              <a:spLocks noChangeShapeType="1"/>
            </p:cNvSpPr>
            <p:nvPr/>
          </p:nvSpPr>
          <p:spPr bwMode="auto">
            <a:xfrm>
              <a:off x="4587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1" name="Line 45"/>
            <p:cNvSpPr>
              <a:spLocks noChangeShapeType="1"/>
            </p:cNvSpPr>
            <p:nvPr/>
          </p:nvSpPr>
          <p:spPr bwMode="auto">
            <a:xfrm>
              <a:off x="1727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2" name="Line 46"/>
            <p:cNvSpPr>
              <a:spLocks noChangeShapeType="1"/>
            </p:cNvSpPr>
            <p:nvPr/>
          </p:nvSpPr>
          <p:spPr bwMode="auto">
            <a:xfrm>
              <a:off x="1613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3" name="Line 47"/>
            <p:cNvSpPr>
              <a:spLocks noChangeShapeType="1"/>
            </p:cNvSpPr>
            <p:nvPr/>
          </p:nvSpPr>
          <p:spPr bwMode="auto">
            <a:xfrm>
              <a:off x="1499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4" name="Line 48"/>
            <p:cNvSpPr>
              <a:spLocks noChangeShapeType="1"/>
            </p:cNvSpPr>
            <p:nvPr/>
          </p:nvSpPr>
          <p:spPr bwMode="auto">
            <a:xfrm>
              <a:off x="1384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5" name="Line 49"/>
            <p:cNvSpPr>
              <a:spLocks noChangeShapeType="1"/>
            </p:cNvSpPr>
            <p:nvPr/>
          </p:nvSpPr>
          <p:spPr bwMode="auto">
            <a:xfrm>
              <a:off x="4587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6" name="Line 50"/>
            <p:cNvSpPr>
              <a:spLocks noChangeShapeType="1"/>
            </p:cNvSpPr>
            <p:nvPr/>
          </p:nvSpPr>
          <p:spPr bwMode="auto">
            <a:xfrm>
              <a:off x="4698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7" name="Line 51"/>
            <p:cNvSpPr>
              <a:spLocks noChangeShapeType="1"/>
            </p:cNvSpPr>
            <p:nvPr/>
          </p:nvSpPr>
          <p:spPr bwMode="auto">
            <a:xfrm>
              <a:off x="4812" y="3541"/>
              <a:ext cx="2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8" name="Freeform 52"/>
            <p:cNvSpPr>
              <a:spLocks/>
            </p:cNvSpPr>
            <p:nvPr/>
          </p:nvSpPr>
          <p:spPr bwMode="auto">
            <a:xfrm>
              <a:off x="1687" y="3608"/>
              <a:ext cx="28" cy="56"/>
            </a:xfrm>
            <a:custGeom>
              <a:avLst/>
              <a:gdLst>
                <a:gd name="T0" fmla="*/ 0 w 20"/>
                <a:gd name="T1" fmla="*/ 22 h 49"/>
                <a:gd name="T2" fmla="*/ 363 w 20"/>
                <a:gd name="T3" fmla="*/ 0 h 49"/>
                <a:gd name="T4" fmla="*/ 413 w 20"/>
                <a:gd name="T5" fmla="*/ 0 h 49"/>
                <a:gd name="T6" fmla="*/ 413 w 20"/>
                <a:gd name="T7" fmla="*/ 155 h 49"/>
                <a:gd name="T8" fmla="*/ 413 w 20"/>
                <a:gd name="T9" fmla="*/ 163 h 49"/>
                <a:gd name="T10" fmla="*/ 413 w 20"/>
                <a:gd name="T11" fmla="*/ 177 h 49"/>
                <a:gd name="T12" fmla="*/ 431 w 20"/>
                <a:gd name="T13" fmla="*/ 177 h 49"/>
                <a:gd name="T14" fmla="*/ 431 w 20"/>
                <a:gd name="T15" fmla="*/ 182 h 49"/>
                <a:gd name="T16" fmla="*/ 508 w 20"/>
                <a:gd name="T17" fmla="*/ 182 h 49"/>
                <a:gd name="T18" fmla="*/ 578 w 20"/>
                <a:gd name="T19" fmla="*/ 182 h 49"/>
                <a:gd name="T20" fmla="*/ 578 w 20"/>
                <a:gd name="T21" fmla="*/ 186 h 49"/>
                <a:gd name="T22" fmla="*/ 57 w 20"/>
                <a:gd name="T23" fmla="*/ 186 h 49"/>
                <a:gd name="T24" fmla="*/ 57 w 20"/>
                <a:gd name="T25" fmla="*/ 182 h 49"/>
                <a:gd name="T26" fmla="*/ 151 w 20"/>
                <a:gd name="T27" fmla="*/ 182 h 49"/>
                <a:gd name="T28" fmla="*/ 157 w 20"/>
                <a:gd name="T29" fmla="*/ 182 h 49"/>
                <a:gd name="T30" fmla="*/ 157 w 20"/>
                <a:gd name="T31" fmla="*/ 177 h 49"/>
                <a:gd name="T32" fmla="*/ 220 w 20"/>
                <a:gd name="T33" fmla="*/ 177 h 49"/>
                <a:gd name="T34" fmla="*/ 220 w 20"/>
                <a:gd name="T35" fmla="*/ 167 h 49"/>
                <a:gd name="T36" fmla="*/ 220 w 20"/>
                <a:gd name="T37" fmla="*/ 155 h 49"/>
                <a:gd name="T38" fmla="*/ 220 w 20"/>
                <a:gd name="T39" fmla="*/ 49 h 49"/>
                <a:gd name="T40" fmla="*/ 220 w 20"/>
                <a:gd name="T41" fmla="*/ 33 h 49"/>
                <a:gd name="T42" fmla="*/ 220 w 20"/>
                <a:gd name="T43" fmla="*/ 25 h 49"/>
                <a:gd name="T44" fmla="*/ 157 w 20"/>
                <a:gd name="T45" fmla="*/ 22 h 49"/>
                <a:gd name="T46" fmla="*/ 157 w 20"/>
                <a:gd name="T47" fmla="*/ 22 h 49"/>
                <a:gd name="T48" fmla="*/ 157 w 20"/>
                <a:gd name="T49" fmla="*/ 17 h 49"/>
                <a:gd name="T50" fmla="*/ 151 w 20"/>
                <a:gd name="T51" fmla="*/ 17 h 49"/>
                <a:gd name="T52" fmla="*/ 80 w 20"/>
                <a:gd name="T53" fmla="*/ 22 h 49"/>
                <a:gd name="T54" fmla="*/ 57 w 20"/>
                <a:gd name="T55" fmla="*/ 22 h 49"/>
                <a:gd name="T56" fmla="*/ 0 w 20"/>
                <a:gd name="T57" fmla="*/ 22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49"/>
                <a:gd name="T89" fmla="*/ 20 w 20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49">
                  <a:moveTo>
                    <a:pt x="0" y="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0"/>
                  </a:lnTo>
                  <a:lnTo>
                    <a:pt x="8" y="13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79" name="Freeform 53"/>
            <p:cNvSpPr>
              <a:spLocks noEditPoints="1"/>
            </p:cNvSpPr>
            <p:nvPr/>
          </p:nvSpPr>
          <p:spPr bwMode="auto">
            <a:xfrm>
              <a:off x="1731" y="3608"/>
              <a:ext cx="42" cy="56"/>
            </a:xfrm>
            <a:custGeom>
              <a:avLst/>
              <a:gdLst>
                <a:gd name="T0" fmla="*/ 0 w 31"/>
                <a:gd name="T1" fmla="*/ 95 h 49"/>
                <a:gd name="T2" fmla="*/ 1 w 31"/>
                <a:gd name="T3" fmla="*/ 70 h 49"/>
                <a:gd name="T4" fmla="*/ 56 w 31"/>
                <a:gd name="T5" fmla="*/ 46 h 49"/>
                <a:gd name="T6" fmla="*/ 125 w 31"/>
                <a:gd name="T7" fmla="*/ 22 h 49"/>
                <a:gd name="T8" fmla="*/ 190 w 31"/>
                <a:gd name="T9" fmla="*/ 3 h 49"/>
                <a:gd name="T10" fmla="*/ 257 w 31"/>
                <a:gd name="T11" fmla="*/ 1 h 49"/>
                <a:gd name="T12" fmla="*/ 348 w 31"/>
                <a:gd name="T13" fmla="*/ 0 h 49"/>
                <a:gd name="T14" fmla="*/ 398 w 31"/>
                <a:gd name="T15" fmla="*/ 1 h 49"/>
                <a:gd name="T16" fmla="*/ 471 w 31"/>
                <a:gd name="T17" fmla="*/ 3 h 49"/>
                <a:gd name="T18" fmla="*/ 519 w 31"/>
                <a:gd name="T19" fmla="*/ 22 h 49"/>
                <a:gd name="T20" fmla="*/ 576 w 31"/>
                <a:gd name="T21" fmla="*/ 38 h 49"/>
                <a:gd name="T22" fmla="*/ 638 w 31"/>
                <a:gd name="T23" fmla="*/ 61 h 49"/>
                <a:gd name="T24" fmla="*/ 645 w 31"/>
                <a:gd name="T25" fmla="*/ 91 h 49"/>
                <a:gd name="T26" fmla="*/ 638 w 31"/>
                <a:gd name="T27" fmla="*/ 119 h 49"/>
                <a:gd name="T28" fmla="*/ 576 w 31"/>
                <a:gd name="T29" fmla="*/ 146 h 49"/>
                <a:gd name="T30" fmla="*/ 519 w 31"/>
                <a:gd name="T31" fmla="*/ 163 h 49"/>
                <a:gd name="T32" fmla="*/ 471 w 31"/>
                <a:gd name="T33" fmla="*/ 177 h 49"/>
                <a:gd name="T34" fmla="*/ 398 w 31"/>
                <a:gd name="T35" fmla="*/ 186 h 49"/>
                <a:gd name="T36" fmla="*/ 310 w 31"/>
                <a:gd name="T37" fmla="*/ 186 h 49"/>
                <a:gd name="T38" fmla="*/ 217 w 31"/>
                <a:gd name="T39" fmla="*/ 186 h 49"/>
                <a:gd name="T40" fmla="*/ 140 w 31"/>
                <a:gd name="T41" fmla="*/ 177 h 49"/>
                <a:gd name="T42" fmla="*/ 76 w 31"/>
                <a:gd name="T43" fmla="*/ 159 h 49"/>
                <a:gd name="T44" fmla="*/ 1 w 31"/>
                <a:gd name="T45" fmla="*/ 139 h 49"/>
                <a:gd name="T46" fmla="*/ 0 w 31"/>
                <a:gd name="T47" fmla="*/ 119 h 49"/>
                <a:gd name="T48" fmla="*/ 0 w 31"/>
                <a:gd name="T49" fmla="*/ 95 h 49"/>
                <a:gd name="T50" fmla="*/ 140 w 31"/>
                <a:gd name="T51" fmla="*/ 95 h 49"/>
                <a:gd name="T52" fmla="*/ 140 w 31"/>
                <a:gd name="T53" fmla="*/ 125 h 49"/>
                <a:gd name="T54" fmla="*/ 190 w 31"/>
                <a:gd name="T55" fmla="*/ 139 h 49"/>
                <a:gd name="T56" fmla="*/ 190 w 31"/>
                <a:gd name="T57" fmla="*/ 159 h 49"/>
                <a:gd name="T58" fmla="*/ 217 w 31"/>
                <a:gd name="T59" fmla="*/ 167 h 49"/>
                <a:gd name="T60" fmla="*/ 279 w 31"/>
                <a:gd name="T61" fmla="*/ 177 h 49"/>
                <a:gd name="T62" fmla="*/ 310 w 31"/>
                <a:gd name="T63" fmla="*/ 182 h 49"/>
                <a:gd name="T64" fmla="*/ 378 w 31"/>
                <a:gd name="T65" fmla="*/ 177 h 49"/>
                <a:gd name="T66" fmla="*/ 398 w 31"/>
                <a:gd name="T67" fmla="*/ 167 h 49"/>
                <a:gd name="T68" fmla="*/ 425 w 31"/>
                <a:gd name="T69" fmla="*/ 163 h 49"/>
                <a:gd name="T70" fmla="*/ 471 w 31"/>
                <a:gd name="T71" fmla="*/ 155 h 49"/>
                <a:gd name="T72" fmla="*/ 512 w 31"/>
                <a:gd name="T73" fmla="*/ 138 h 49"/>
                <a:gd name="T74" fmla="*/ 512 w 31"/>
                <a:gd name="T75" fmla="*/ 112 h 49"/>
                <a:gd name="T76" fmla="*/ 512 w 31"/>
                <a:gd name="T77" fmla="*/ 83 h 49"/>
                <a:gd name="T78" fmla="*/ 512 w 31"/>
                <a:gd name="T79" fmla="*/ 56 h 49"/>
                <a:gd name="T80" fmla="*/ 471 w 31"/>
                <a:gd name="T81" fmla="*/ 33 h 49"/>
                <a:gd name="T82" fmla="*/ 425 w 31"/>
                <a:gd name="T83" fmla="*/ 22 h 49"/>
                <a:gd name="T84" fmla="*/ 398 w 31"/>
                <a:gd name="T85" fmla="*/ 3 h 49"/>
                <a:gd name="T86" fmla="*/ 378 w 31"/>
                <a:gd name="T87" fmla="*/ 3 h 49"/>
                <a:gd name="T88" fmla="*/ 310 w 31"/>
                <a:gd name="T89" fmla="*/ 3 h 49"/>
                <a:gd name="T90" fmla="*/ 279 w 31"/>
                <a:gd name="T91" fmla="*/ 3 h 49"/>
                <a:gd name="T92" fmla="*/ 257 w 31"/>
                <a:gd name="T93" fmla="*/ 17 h 49"/>
                <a:gd name="T94" fmla="*/ 190 w 31"/>
                <a:gd name="T95" fmla="*/ 33 h 49"/>
                <a:gd name="T96" fmla="*/ 140 w 31"/>
                <a:gd name="T97" fmla="*/ 49 h 49"/>
                <a:gd name="T98" fmla="*/ 140 w 31"/>
                <a:gd name="T99" fmla="*/ 73 h 49"/>
                <a:gd name="T100" fmla="*/ 140 w 31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49"/>
                <a:gd name="T155" fmla="*/ 31 w 31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49">
                  <a:moveTo>
                    <a:pt x="0" y="25"/>
                  </a:moveTo>
                  <a:lnTo>
                    <a:pt x="1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31" y="24"/>
                  </a:lnTo>
                  <a:lnTo>
                    <a:pt x="30" y="31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2" y="46"/>
                  </a:lnTo>
                  <a:lnTo>
                    <a:pt x="19" y="49"/>
                  </a:lnTo>
                  <a:lnTo>
                    <a:pt x="15" y="49"/>
                  </a:lnTo>
                  <a:lnTo>
                    <a:pt x="10" y="49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7" y="25"/>
                  </a:moveTo>
                  <a:lnTo>
                    <a:pt x="7" y="33"/>
                  </a:lnTo>
                  <a:lnTo>
                    <a:pt x="9" y="37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0" name="Freeform 54"/>
            <p:cNvSpPr>
              <a:spLocks/>
            </p:cNvSpPr>
            <p:nvPr/>
          </p:nvSpPr>
          <p:spPr bwMode="auto">
            <a:xfrm>
              <a:off x="2258" y="3608"/>
              <a:ext cx="28" cy="56"/>
            </a:xfrm>
            <a:custGeom>
              <a:avLst/>
              <a:gdLst>
                <a:gd name="T0" fmla="*/ 0 w 20"/>
                <a:gd name="T1" fmla="*/ 22 h 49"/>
                <a:gd name="T2" fmla="*/ 363 w 20"/>
                <a:gd name="T3" fmla="*/ 0 h 49"/>
                <a:gd name="T4" fmla="*/ 413 w 20"/>
                <a:gd name="T5" fmla="*/ 0 h 49"/>
                <a:gd name="T6" fmla="*/ 413 w 20"/>
                <a:gd name="T7" fmla="*/ 155 h 49"/>
                <a:gd name="T8" fmla="*/ 413 w 20"/>
                <a:gd name="T9" fmla="*/ 163 h 49"/>
                <a:gd name="T10" fmla="*/ 413 w 20"/>
                <a:gd name="T11" fmla="*/ 177 h 49"/>
                <a:gd name="T12" fmla="*/ 431 w 20"/>
                <a:gd name="T13" fmla="*/ 177 h 49"/>
                <a:gd name="T14" fmla="*/ 431 w 20"/>
                <a:gd name="T15" fmla="*/ 182 h 49"/>
                <a:gd name="T16" fmla="*/ 508 w 20"/>
                <a:gd name="T17" fmla="*/ 182 h 49"/>
                <a:gd name="T18" fmla="*/ 578 w 20"/>
                <a:gd name="T19" fmla="*/ 182 h 49"/>
                <a:gd name="T20" fmla="*/ 578 w 20"/>
                <a:gd name="T21" fmla="*/ 186 h 49"/>
                <a:gd name="T22" fmla="*/ 57 w 20"/>
                <a:gd name="T23" fmla="*/ 186 h 49"/>
                <a:gd name="T24" fmla="*/ 57 w 20"/>
                <a:gd name="T25" fmla="*/ 182 h 49"/>
                <a:gd name="T26" fmla="*/ 151 w 20"/>
                <a:gd name="T27" fmla="*/ 182 h 49"/>
                <a:gd name="T28" fmla="*/ 157 w 20"/>
                <a:gd name="T29" fmla="*/ 182 h 49"/>
                <a:gd name="T30" fmla="*/ 157 w 20"/>
                <a:gd name="T31" fmla="*/ 177 h 49"/>
                <a:gd name="T32" fmla="*/ 220 w 20"/>
                <a:gd name="T33" fmla="*/ 177 h 49"/>
                <a:gd name="T34" fmla="*/ 220 w 20"/>
                <a:gd name="T35" fmla="*/ 167 h 49"/>
                <a:gd name="T36" fmla="*/ 220 w 20"/>
                <a:gd name="T37" fmla="*/ 155 h 49"/>
                <a:gd name="T38" fmla="*/ 220 w 20"/>
                <a:gd name="T39" fmla="*/ 49 h 49"/>
                <a:gd name="T40" fmla="*/ 220 w 20"/>
                <a:gd name="T41" fmla="*/ 33 h 49"/>
                <a:gd name="T42" fmla="*/ 220 w 20"/>
                <a:gd name="T43" fmla="*/ 25 h 49"/>
                <a:gd name="T44" fmla="*/ 157 w 20"/>
                <a:gd name="T45" fmla="*/ 22 h 49"/>
                <a:gd name="T46" fmla="*/ 157 w 20"/>
                <a:gd name="T47" fmla="*/ 22 h 49"/>
                <a:gd name="T48" fmla="*/ 157 w 20"/>
                <a:gd name="T49" fmla="*/ 17 h 49"/>
                <a:gd name="T50" fmla="*/ 151 w 20"/>
                <a:gd name="T51" fmla="*/ 17 h 49"/>
                <a:gd name="T52" fmla="*/ 80 w 20"/>
                <a:gd name="T53" fmla="*/ 22 h 49"/>
                <a:gd name="T54" fmla="*/ 57 w 20"/>
                <a:gd name="T55" fmla="*/ 22 h 49"/>
                <a:gd name="T56" fmla="*/ 0 w 20"/>
                <a:gd name="T57" fmla="*/ 22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49"/>
                <a:gd name="T89" fmla="*/ 20 w 20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49">
                  <a:moveTo>
                    <a:pt x="0" y="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0"/>
                  </a:lnTo>
                  <a:lnTo>
                    <a:pt x="8" y="13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1" name="Freeform 55"/>
            <p:cNvSpPr>
              <a:spLocks/>
            </p:cNvSpPr>
            <p:nvPr/>
          </p:nvSpPr>
          <p:spPr bwMode="auto">
            <a:xfrm>
              <a:off x="2303" y="3609"/>
              <a:ext cx="37" cy="55"/>
            </a:xfrm>
            <a:custGeom>
              <a:avLst/>
              <a:gdLst>
                <a:gd name="T0" fmla="*/ 639 w 27"/>
                <a:gd name="T1" fmla="*/ 0 h 48"/>
                <a:gd name="T2" fmla="*/ 562 w 27"/>
                <a:gd name="T3" fmla="*/ 22 h 48"/>
                <a:gd name="T4" fmla="*/ 199 w 27"/>
                <a:gd name="T5" fmla="*/ 22 h 48"/>
                <a:gd name="T6" fmla="*/ 141 w 27"/>
                <a:gd name="T7" fmla="*/ 48 h 48"/>
                <a:gd name="T8" fmla="*/ 273 w 27"/>
                <a:gd name="T9" fmla="*/ 55 h 48"/>
                <a:gd name="T10" fmla="*/ 426 w 27"/>
                <a:gd name="T11" fmla="*/ 65 h 48"/>
                <a:gd name="T12" fmla="*/ 541 w 27"/>
                <a:gd name="T13" fmla="*/ 79 h 48"/>
                <a:gd name="T14" fmla="*/ 562 w 27"/>
                <a:gd name="T15" fmla="*/ 91 h 48"/>
                <a:gd name="T16" fmla="*/ 610 w 27"/>
                <a:gd name="T17" fmla="*/ 104 h 48"/>
                <a:gd name="T18" fmla="*/ 639 w 27"/>
                <a:gd name="T19" fmla="*/ 119 h 48"/>
                <a:gd name="T20" fmla="*/ 610 w 27"/>
                <a:gd name="T21" fmla="*/ 137 h 48"/>
                <a:gd name="T22" fmla="*/ 610 w 27"/>
                <a:gd name="T23" fmla="*/ 146 h 48"/>
                <a:gd name="T24" fmla="*/ 541 w 27"/>
                <a:gd name="T25" fmla="*/ 162 h 48"/>
                <a:gd name="T26" fmla="*/ 496 w 27"/>
                <a:gd name="T27" fmla="*/ 164 h 48"/>
                <a:gd name="T28" fmla="*/ 426 w 27"/>
                <a:gd name="T29" fmla="*/ 179 h 48"/>
                <a:gd name="T30" fmla="*/ 395 w 27"/>
                <a:gd name="T31" fmla="*/ 186 h 48"/>
                <a:gd name="T32" fmla="*/ 273 w 27"/>
                <a:gd name="T33" fmla="*/ 188 h 48"/>
                <a:gd name="T34" fmla="*/ 193 w 27"/>
                <a:gd name="T35" fmla="*/ 188 h 48"/>
                <a:gd name="T36" fmla="*/ 126 w 27"/>
                <a:gd name="T37" fmla="*/ 188 h 48"/>
                <a:gd name="T38" fmla="*/ 49 w 27"/>
                <a:gd name="T39" fmla="*/ 186 h 48"/>
                <a:gd name="T40" fmla="*/ 0 w 27"/>
                <a:gd name="T41" fmla="*/ 179 h 48"/>
                <a:gd name="T42" fmla="*/ 0 w 27"/>
                <a:gd name="T43" fmla="*/ 167 h 48"/>
                <a:gd name="T44" fmla="*/ 0 w 27"/>
                <a:gd name="T45" fmla="*/ 164 h 48"/>
                <a:gd name="T46" fmla="*/ 0 w 27"/>
                <a:gd name="T47" fmla="*/ 164 h 48"/>
                <a:gd name="T48" fmla="*/ 49 w 27"/>
                <a:gd name="T49" fmla="*/ 164 h 48"/>
                <a:gd name="T50" fmla="*/ 67 w 27"/>
                <a:gd name="T51" fmla="*/ 162 h 48"/>
                <a:gd name="T52" fmla="*/ 67 w 27"/>
                <a:gd name="T53" fmla="*/ 162 h 48"/>
                <a:gd name="T54" fmla="*/ 126 w 27"/>
                <a:gd name="T55" fmla="*/ 164 h 48"/>
                <a:gd name="T56" fmla="*/ 126 w 27"/>
                <a:gd name="T57" fmla="*/ 164 h 48"/>
                <a:gd name="T58" fmla="*/ 141 w 27"/>
                <a:gd name="T59" fmla="*/ 167 h 48"/>
                <a:gd name="T60" fmla="*/ 199 w 27"/>
                <a:gd name="T61" fmla="*/ 167 h 48"/>
                <a:gd name="T62" fmla="*/ 273 w 27"/>
                <a:gd name="T63" fmla="*/ 179 h 48"/>
                <a:gd name="T64" fmla="*/ 362 w 27"/>
                <a:gd name="T65" fmla="*/ 167 h 48"/>
                <a:gd name="T66" fmla="*/ 466 w 27"/>
                <a:gd name="T67" fmla="*/ 164 h 48"/>
                <a:gd name="T68" fmla="*/ 496 w 27"/>
                <a:gd name="T69" fmla="*/ 146 h 48"/>
                <a:gd name="T70" fmla="*/ 541 w 27"/>
                <a:gd name="T71" fmla="*/ 137 h 48"/>
                <a:gd name="T72" fmla="*/ 496 w 27"/>
                <a:gd name="T73" fmla="*/ 119 h 48"/>
                <a:gd name="T74" fmla="*/ 466 w 27"/>
                <a:gd name="T75" fmla="*/ 104 h 48"/>
                <a:gd name="T76" fmla="*/ 362 w 27"/>
                <a:gd name="T77" fmla="*/ 91 h 48"/>
                <a:gd name="T78" fmla="*/ 273 w 27"/>
                <a:gd name="T79" fmla="*/ 79 h 48"/>
                <a:gd name="T80" fmla="*/ 193 w 27"/>
                <a:gd name="T81" fmla="*/ 79 h 48"/>
                <a:gd name="T82" fmla="*/ 49 w 27"/>
                <a:gd name="T83" fmla="*/ 72 h 48"/>
                <a:gd name="T84" fmla="*/ 264 w 27"/>
                <a:gd name="T85" fmla="*/ 0 h 48"/>
                <a:gd name="T86" fmla="*/ 639 w 27"/>
                <a:gd name="T87" fmla="*/ 0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48"/>
                <a:gd name="T134" fmla="*/ 27 w 27"/>
                <a:gd name="T135" fmla="*/ 48 h 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48">
                  <a:moveTo>
                    <a:pt x="27" y="0"/>
                  </a:moveTo>
                  <a:lnTo>
                    <a:pt x="24" y="6"/>
                  </a:lnTo>
                  <a:lnTo>
                    <a:pt x="9" y="6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3" y="20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7" y="30"/>
                  </a:lnTo>
                  <a:lnTo>
                    <a:pt x="26" y="35"/>
                  </a:lnTo>
                  <a:lnTo>
                    <a:pt x="26" y="38"/>
                  </a:lnTo>
                  <a:lnTo>
                    <a:pt x="23" y="41"/>
                  </a:lnTo>
                  <a:lnTo>
                    <a:pt x="21" y="42"/>
                  </a:lnTo>
                  <a:lnTo>
                    <a:pt x="18" y="45"/>
                  </a:lnTo>
                  <a:lnTo>
                    <a:pt x="17" y="47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3" y="41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5"/>
                  </a:lnTo>
                  <a:lnTo>
                    <a:pt x="15" y="44"/>
                  </a:lnTo>
                  <a:lnTo>
                    <a:pt x="20" y="42"/>
                  </a:lnTo>
                  <a:lnTo>
                    <a:pt x="21" y="38"/>
                  </a:lnTo>
                  <a:lnTo>
                    <a:pt x="23" y="35"/>
                  </a:lnTo>
                  <a:lnTo>
                    <a:pt x="21" y="30"/>
                  </a:lnTo>
                  <a:lnTo>
                    <a:pt x="20" y="26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2" y="18"/>
                  </a:lnTo>
                  <a:lnTo>
                    <a:pt x="11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2" name="Freeform 56"/>
            <p:cNvSpPr>
              <a:spLocks/>
            </p:cNvSpPr>
            <p:nvPr/>
          </p:nvSpPr>
          <p:spPr bwMode="auto">
            <a:xfrm>
              <a:off x="2825" y="3608"/>
              <a:ext cx="41" cy="56"/>
            </a:xfrm>
            <a:custGeom>
              <a:avLst/>
              <a:gdLst>
                <a:gd name="T0" fmla="*/ 503 w 31"/>
                <a:gd name="T1" fmla="*/ 155 h 49"/>
                <a:gd name="T2" fmla="*/ 463 w 31"/>
                <a:gd name="T3" fmla="*/ 186 h 49"/>
                <a:gd name="T4" fmla="*/ 0 w 31"/>
                <a:gd name="T5" fmla="*/ 186 h 49"/>
                <a:gd name="T6" fmla="*/ 0 w 31"/>
                <a:gd name="T7" fmla="*/ 182 h 49"/>
                <a:gd name="T8" fmla="*/ 114 w 31"/>
                <a:gd name="T9" fmla="*/ 155 h 49"/>
                <a:gd name="T10" fmla="*/ 201 w 31"/>
                <a:gd name="T11" fmla="*/ 128 h 49"/>
                <a:gd name="T12" fmla="*/ 300 w 31"/>
                <a:gd name="T13" fmla="*/ 107 h 49"/>
                <a:gd name="T14" fmla="*/ 313 w 31"/>
                <a:gd name="T15" fmla="*/ 91 h 49"/>
                <a:gd name="T16" fmla="*/ 352 w 31"/>
                <a:gd name="T17" fmla="*/ 73 h 49"/>
                <a:gd name="T18" fmla="*/ 352 w 31"/>
                <a:gd name="T19" fmla="*/ 61 h 49"/>
                <a:gd name="T20" fmla="*/ 350 w 31"/>
                <a:gd name="T21" fmla="*/ 46 h 49"/>
                <a:gd name="T22" fmla="*/ 313 w 31"/>
                <a:gd name="T23" fmla="*/ 33 h 49"/>
                <a:gd name="T24" fmla="*/ 265 w 31"/>
                <a:gd name="T25" fmla="*/ 22 h 49"/>
                <a:gd name="T26" fmla="*/ 200 w 31"/>
                <a:gd name="T27" fmla="*/ 22 h 49"/>
                <a:gd name="T28" fmla="*/ 151 w 31"/>
                <a:gd name="T29" fmla="*/ 22 h 49"/>
                <a:gd name="T30" fmla="*/ 104 w 31"/>
                <a:gd name="T31" fmla="*/ 25 h 49"/>
                <a:gd name="T32" fmla="*/ 49 w 31"/>
                <a:gd name="T33" fmla="*/ 38 h 49"/>
                <a:gd name="T34" fmla="*/ 1 w 31"/>
                <a:gd name="T35" fmla="*/ 49 h 49"/>
                <a:gd name="T36" fmla="*/ 0 w 31"/>
                <a:gd name="T37" fmla="*/ 49 h 49"/>
                <a:gd name="T38" fmla="*/ 1 w 31"/>
                <a:gd name="T39" fmla="*/ 25 h 49"/>
                <a:gd name="T40" fmla="*/ 65 w 31"/>
                <a:gd name="T41" fmla="*/ 3 h 49"/>
                <a:gd name="T42" fmla="*/ 151 w 31"/>
                <a:gd name="T43" fmla="*/ 1 h 49"/>
                <a:gd name="T44" fmla="*/ 242 w 31"/>
                <a:gd name="T45" fmla="*/ 0 h 49"/>
                <a:gd name="T46" fmla="*/ 313 w 31"/>
                <a:gd name="T47" fmla="*/ 1 h 49"/>
                <a:gd name="T48" fmla="*/ 397 w 31"/>
                <a:gd name="T49" fmla="*/ 17 h 49"/>
                <a:gd name="T50" fmla="*/ 444 w 31"/>
                <a:gd name="T51" fmla="*/ 25 h 49"/>
                <a:gd name="T52" fmla="*/ 463 w 31"/>
                <a:gd name="T53" fmla="*/ 49 h 49"/>
                <a:gd name="T54" fmla="*/ 463 w 31"/>
                <a:gd name="T55" fmla="*/ 61 h 49"/>
                <a:gd name="T56" fmla="*/ 444 w 31"/>
                <a:gd name="T57" fmla="*/ 73 h 49"/>
                <a:gd name="T58" fmla="*/ 397 w 31"/>
                <a:gd name="T59" fmla="*/ 95 h 49"/>
                <a:gd name="T60" fmla="*/ 300 w 31"/>
                <a:gd name="T61" fmla="*/ 119 h 49"/>
                <a:gd name="T62" fmla="*/ 201 w 31"/>
                <a:gd name="T63" fmla="*/ 139 h 49"/>
                <a:gd name="T64" fmla="*/ 151 w 31"/>
                <a:gd name="T65" fmla="*/ 159 h 49"/>
                <a:gd name="T66" fmla="*/ 104 w 31"/>
                <a:gd name="T67" fmla="*/ 163 h 49"/>
                <a:gd name="T68" fmla="*/ 313 w 31"/>
                <a:gd name="T69" fmla="*/ 163 h 49"/>
                <a:gd name="T70" fmla="*/ 352 w 31"/>
                <a:gd name="T71" fmla="*/ 163 h 49"/>
                <a:gd name="T72" fmla="*/ 414 w 31"/>
                <a:gd name="T73" fmla="*/ 163 h 49"/>
                <a:gd name="T74" fmla="*/ 444 w 31"/>
                <a:gd name="T75" fmla="*/ 163 h 49"/>
                <a:gd name="T76" fmla="*/ 463 w 31"/>
                <a:gd name="T77" fmla="*/ 159 h 49"/>
                <a:gd name="T78" fmla="*/ 463 w 31"/>
                <a:gd name="T79" fmla="*/ 155 h 49"/>
                <a:gd name="T80" fmla="*/ 500 w 31"/>
                <a:gd name="T81" fmla="*/ 155 h 49"/>
                <a:gd name="T82" fmla="*/ 503 w 31"/>
                <a:gd name="T83" fmla="*/ 155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9"/>
                <a:gd name="T128" fmla="*/ 31 w 31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9">
                  <a:moveTo>
                    <a:pt x="31" y="40"/>
                  </a:moveTo>
                  <a:lnTo>
                    <a:pt x="28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0"/>
                  </a:lnTo>
                  <a:lnTo>
                    <a:pt x="13" y="34"/>
                  </a:lnTo>
                  <a:lnTo>
                    <a:pt x="18" y="28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8" y="16"/>
                  </a:lnTo>
                  <a:lnTo>
                    <a:pt x="27" y="19"/>
                  </a:lnTo>
                  <a:lnTo>
                    <a:pt x="24" y="25"/>
                  </a:lnTo>
                  <a:lnTo>
                    <a:pt x="18" y="31"/>
                  </a:lnTo>
                  <a:lnTo>
                    <a:pt x="13" y="37"/>
                  </a:lnTo>
                  <a:lnTo>
                    <a:pt x="9" y="42"/>
                  </a:lnTo>
                  <a:lnTo>
                    <a:pt x="6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3" name="Freeform 57"/>
            <p:cNvSpPr>
              <a:spLocks noEditPoints="1"/>
            </p:cNvSpPr>
            <p:nvPr/>
          </p:nvSpPr>
          <p:spPr bwMode="auto">
            <a:xfrm>
              <a:off x="2874" y="3608"/>
              <a:ext cx="44" cy="56"/>
            </a:xfrm>
            <a:custGeom>
              <a:avLst/>
              <a:gdLst>
                <a:gd name="T0" fmla="*/ 0 w 32"/>
                <a:gd name="T1" fmla="*/ 95 h 49"/>
                <a:gd name="T2" fmla="*/ 55 w 32"/>
                <a:gd name="T3" fmla="*/ 70 h 49"/>
                <a:gd name="T4" fmla="*/ 76 w 32"/>
                <a:gd name="T5" fmla="*/ 46 h 49"/>
                <a:gd name="T6" fmla="*/ 143 w 32"/>
                <a:gd name="T7" fmla="*/ 22 h 49"/>
                <a:gd name="T8" fmla="*/ 201 w 32"/>
                <a:gd name="T9" fmla="*/ 3 h 49"/>
                <a:gd name="T10" fmla="*/ 276 w 32"/>
                <a:gd name="T11" fmla="*/ 1 h 49"/>
                <a:gd name="T12" fmla="*/ 373 w 32"/>
                <a:gd name="T13" fmla="*/ 0 h 49"/>
                <a:gd name="T14" fmla="*/ 470 w 32"/>
                <a:gd name="T15" fmla="*/ 1 h 49"/>
                <a:gd name="T16" fmla="*/ 554 w 32"/>
                <a:gd name="T17" fmla="*/ 3 h 49"/>
                <a:gd name="T18" fmla="*/ 619 w 32"/>
                <a:gd name="T19" fmla="*/ 22 h 49"/>
                <a:gd name="T20" fmla="*/ 705 w 32"/>
                <a:gd name="T21" fmla="*/ 38 h 49"/>
                <a:gd name="T22" fmla="*/ 716 w 32"/>
                <a:gd name="T23" fmla="*/ 61 h 49"/>
                <a:gd name="T24" fmla="*/ 762 w 32"/>
                <a:gd name="T25" fmla="*/ 91 h 49"/>
                <a:gd name="T26" fmla="*/ 716 w 32"/>
                <a:gd name="T27" fmla="*/ 119 h 49"/>
                <a:gd name="T28" fmla="*/ 705 w 32"/>
                <a:gd name="T29" fmla="*/ 146 h 49"/>
                <a:gd name="T30" fmla="*/ 619 w 32"/>
                <a:gd name="T31" fmla="*/ 163 h 49"/>
                <a:gd name="T32" fmla="*/ 554 w 32"/>
                <a:gd name="T33" fmla="*/ 177 h 49"/>
                <a:gd name="T34" fmla="*/ 470 w 32"/>
                <a:gd name="T35" fmla="*/ 186 h 49"/>
                <a:gd name="T36" fmla="*/ 373 w 32"/>
                <a:gd name="T37" fmla="*/ 186 h 49"/>
                <a:gd name="T38" fmla="*/ 271 w 32"/>
                <a:gd name="T39" fmla="*/ 186 h 49"/>
                <a:gd name="T40" fmla="*/ 197 w 32"/>
                <a:gd name="T41" fmla="*/ 177 h 49"/>
                <a:gd name="T42" fmla="*/ 126 w 32"/>
                <a:gd name="T43" fmla="*/ 159 h 49"/>
                <a:gd name="T44" fmla="*/ 55 w 32"/>
                <a:gd name="T45" fmla="*/ 139 h 49"/>
                <a:gd name="T46" fmla="*/ 0 w 32"/>
                <a:gd name="T47" fmla="*/ 119 h 49"/>
                <a:gd name="T48" fmla="*/ 0 w 32"/>
                <a:gd name="T49" fmla="*/ 95 h 49"/>
                <a:gd name="T50" fmla="*/ 197 w 32"/>
                <a:gd name="T51" fmla="*/ 95 h 49"/>
                <a:gd name="T52" fmla="*/ 197 w 32"/>
                <a:gd name="T53" fmla="*/ 125 h 49"/>
                <a:gd name="T54" fmla="*/ 197 w 32"/>
                <a:gd name="T55" fmla="*/ 139 h 49"/>
                <a:gd name="T56" fmla="*/ 201 w 32"/>
                <a:gd name="T57" fmla="*/ 159 h 49"/>
                <a:gd name="T58" fmla="*/ 271 w 32"/>
                <a:gd name="T59" fmla="*/ 167 h 49"/>
                <a:gd name="T60" fmla="*/ 327 w 32"/>
                <a:gd name="T61" fmla="*/ 177 h 49"/>
                <a:gd name="T62" fmla="*/ 373 w 32"/>
                <a:gd name="T63" fmla="*/ 182 h 49"/>
                <a:gd name="T64" fmla="*/ 437 w 32"/>
                <a:gd name="T65" fmla="*/ 177 h 49"/>
                <a:gd name="T66" fmla="*/ 470 w 32"/>
                <a:gd name="T67" fmla="*/ 167 h 49"/>
                <a:gd name="T68" fmla="*/ 513 w 32"/>
                <a:gd name="T69" fmla="*/ 163 h 49"/>
                <a:gd name="T70" fmla="*/ 554 w 32"/>
                <a:gd name="T71" fmla="*/ 155 h 49"/>
                <a:gd name="T72" fmla="*/ 575 w 32"/>
                <a:gd name="T73" fmla="*/ 138 h 49"/>
                <a:gd name="T74" fmla="*/ 575 w 32"/>
                <a:gd name="T75" fmla="*/ 112 h 49"/>
                <a:gd name="T76" fmla="*/ 575 w 32"/>
                <a:gd name="T77" fmla="*/ 83 h 49"/>
                <a:gd name="T78" fmla="*/ 575 w 32"/>
                <a:gd name="T79" fmla="*/ 56 h 49"/>
                <a:gd name="T80" fmla="*/ 554 w 32"/>
                <a:gd name="T81" fmla="*/ 33 h 49"/>
                <a:gd name="T82" fmla="*/ 513 w 32"/>
                <a:gd name="T83" fmla="*/ 22 h 49"/>
                <a:gd name="T84" fmla="*/ 470 w 32"/>
                <a:gd name="T85" fmla="*/ 3 h 49"/>
                <a:gd name="T86" fmla="*/ 437 w 32"/>
                <a:gd name="T87" fmla="*/ 3 h 49"/>
                <a:gd name="T88" fmla="*/ 373 w 32"/>
                <a:gd name="T89" fmla="*/ 3 h 49"/>
                <a:gd name="T90" fmla="*/ 327 w 32"/>
                <a:gd name="T91" fmla="*/ 3 h 49"/>
                <a:gd name="T92" fmla="*/ 276 w 32"/>
                <a:gd name="T93" fmla="*/ 17 h 49"/>
                <a:gd name="T94" fmla="*/ 201 w 32"/>
                <a:gd name="T95" fmla="*/ 33 h 49"/>
                <a:gd name="T96" fmla="*/ 197 w 32"/>
                <a:gd name="T97" fmla="*/ 49 h 49"/>
                <a:gd name="T98" fmla="*/ 197 w 32"/>
                <a:gd name="T99" fmla="*/ 73 h 49"/>
                <a:gd name="T100" fmla="*/ 197 w 32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49"/>
                <a:gd name="T155" fmla="*/ 32 w 32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49">
                  <a:moveTo>
                    <a:pt x="0" y="25"/>
                  </a:move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9" y="39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8" y="25"/>
                  </a:move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20" y="45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4" name="Freeform 58"/>
            <p:cNvSpPr>
              <a:spLocks/>
            </p:cNvSpPr>
            <p:nvPr/>
          </p:nvSpPr>
          <p:spPr bwMode="auto">
            <a:xfrm>
              <a:off x="3396" y="3608"/>
              <a:ext cx="42" cy="56"/>
            </a:xfrm>
            <a:custGeom>
              <a:avLst/>
              <a:gdLst>
                <a:gd name="T0" fmla="*/ 645 w 31"/>
                <a:gd name="T1" fmla="*/ 155 h 49"/>
                <a:gd name="T2" fmla="*/ 576 w 31"/>
                <a:gd name="T3" fmla="*/ 186 h 49"/>
                <a:gd name="T4" fmla="*/ 0 w 31"/>
                <a:gd name="T5" fmla="*/ 186 h 49"/>
                <a:gd name="T6" fmla="*/ 0 w 31"/>
                <a:gd name="T7" fmla="*/ 182 h 49"/>
                <a:gd name="T8" fmla="*/ 140 w 31"/>
                <a:gd name="T9" fmla="*/ 155 h 49"/>
                <a:gd name="T10" fmla="*/ 279 w 31"/>
                <a:gd name="T11" fmla="*/ 128 h 49"/>
                <a:gd name="T12" fmla="*/ 348 w 31"/>
                <a:gd name="T13" fmla="*/ 107 h 49"/>
                <a:gd name="T14" fmla="*/ 398 w 31"/>
                <a:gd name="T15" fmla="*/ 91 h 49"/>
                <a:gd name="T16" fmla="*/ 471 w 31"/>
                <a:gd name="T17" fmla="*/ 73 h 49"/>
                <a:gd name="T18" fmla="*/ 471 w 31"/>
                <a:gd name="T19" fmla="*/ 61 h 49"/>
                <a:gd name="T20" fmla="*/ 425 w 31"/>
                <a:gd name="T21" fmla="*/ 46 h 49"/>
                <a:gd name="T22" fmla="*/ 398 w 31"/>
                <a:gd name="T23" fmla="*/ 33 h 49"/>
                <a:gd name="T24" fmla="*/ 348 w 31"/>
                <a:gd name="T25" fmla="*/ 22 h 49"/>
                <a:gd name="T26" fmla="*/ 257 w 31"/>
                <a:gd name="T27" fmla="*/ 22 h 49"/>
                <a:gd name="T28" fmla="*/ 190 w 31"/>
                <a:gd name="T29" fmla="*/ 22 h 49"/>
                <a:gd name="T30" fmla="*/ 125 w 31"/>
                <a:gd name="T31" fmla="*/ 25 h 49"/>
                <a:gd name="T32" fmla="*/ 56 w 31"/>
                <a:gd name="T33" fmla="*/ 38 h 49"/>
                <a:gd name="T34" fmla="*/ 1 w 31"/>
                <a:gd name="T35" fmla="*/ 49 h 49"/>
                <a:gd name="T36" fmla="*/ 0 w 31"/>
                <a:gd name="T37" fmla="*/ 49 h 49"/>
                <a:gd name="T38" fmla="*/ 1 w 31"/>
                <a:gd name="T39" fmla="*/ 25 h 49"/>
                <a:gd name="T40" fmla="*/ 76 w 31"/>
                <a:gd name="T41" fmla="*/ 3 h 49"/>
                <a:gd name="T42" fmla="*/ 190 w 31"/>
                <a:gd name="T43" fmla="*/ 1 h 49"/>
                <a:gd name="T44" fmla="*/ 310 w 31"/>
                <a:gd name="T45" fmla="*/ 0 h 49"/>
                <a:gd name="T46" fmla="*/ 398 w 31"/>
                <a:gd name="T47" fmla="*/ 1 h 49"/>
                <a:gd name="T48" fmla="*/ 512 w 31"/>
                <a:gd name="T49" fmla="*/ 17 h 49"/>
                <a:gd name="T50" fmla="*/ 569 w 31"/>
                <a:gd name="T51" fmla="*/ 25 h 49"/>
                <a:gd name="T52" fmla="*/ 576 w 31"/>
                <a:gd name="T53" fmla="*/ 49 h 49"/>
                <a:gd name="T54" fmla="*/ 576 w 31"/>
                <a:gd name="T55" fmla="*/ 61 h 49"/>
                <a:gd name="T56" fmla="*/ 569 w 31"/>
                <a:gd name="T57" fmla="*/ 73 h 49"/>
                <a:gd name="T58" fmla="*/ 512 w 31"/>
                <a:gd name="T59" fmla="*/ 95 h 49"/>
                <a:gd name="T60" fmla="*/ 378 w 31"/>
                <a:gd name="T61" fmla="*/ 119 h 49"/>
                <a:gd name="T62" fmla="*/ 279 w 31"/>
                <a:gd name="T63" fmla="*/ 139 h 49"/>
                <a:gd name="T64" fmla="*/ 190 w 31"/>
                <a:gd name="T65" fmla="*/ 159 h 49"/>
                <a:gd name="T66" fmla="*/ 125 w 31"/>
                <a:gd name="T67" fmla="*/ 163 h 49"/>
                <a:gd name="T68" fmla="*/ 398 w 31"/>
                <a:gd name="T69" fmla="*/ 163 h 49"/>
                <a:gd name="T70" fmla="*/ 471 w 31"/>
                <a:gd name="T71" fmla="*/ 163 h 49"/>
                <a:gd name="T72" fmla="*/ 519 w 31"/>
                <a:gd name="T73" fmla="*/ 163 h 49"/>
                <a:gd name="T74" fmla="*/ 569 w 31"/>
                <a:gd name="T75" fmla="*/ 163 h 49"/>
                <a:gd name="T76" fmla="*/ 576 w 31"/>
                <a:gd name="T77" fmla="*/ 159 h 49"/>
                <a:gd name="T78" fmla="*/ 576 w 31"/>
                <a:gd name="T79" fmla="*/ 155 h 49"/>
                <a:gd name="T80" fmla="*/ 638 w 31"/>
                <a:gd name="T81" fmla="*/ 155 h 49"/>
                <a:gd name="T82" fmla="*/ 645 w 31"/>
                <a:gd name="T83" fmla="*/ 155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9"/>
                <a:gd name="T128" fmla="*/ 31 w 31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9">
                  <a:moveTo>
                    <a:pt x="31" y="40"/>
                  </a:moveTo>
                  <a:lnTo>
                    <a:pt x="28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0"/>
                  </a:lnTo>
                  <a:lnTo>
                    <a:pt x="13" y="34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8" y="16"/>
                  </a:lnTo>
                  <a:lnTo>
                    <a:pt x="27" y="19"/>
                  </a:lnTo>
                  <a:lnTo>
                    <a:pt x="24" y="25"/>
                  </a:lnTo>
                  <a:lnTo>
                    <a:pt x="18" y="31"/>
                  </a:lnTo>
                  <a:lnTo>
                    <a:pt x="13" y="37"/>
                  </a:lnTo>
                  <a:lnTo>
                    <a:pt x="9" y="42"/>
                  </a:lnTo>
                  <a:lnTo>
                    <a:pt x="6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5" name="Freeform 59"/>
            <p:cNvSpPr>
              <a:spLocks/>
            </p:cNvSpPr>
            <p:nvPr/>
          </p:nvSpPr>
          <p:spPr bwMode="auto">
            <a:xfrm>
              <a:off x="3449" y="3609"/>
              <a:ext cx="36" cy="55"/>
            </a:xfrm>
            <a:custGeom>
              <a:avLst/>
              <a:gdLst>
                <a:gd name="T0" fmla="*/ 476 w 27"/>
                <a:gd name="T1" fmla="*/ 0 h 48"/>
                <a:gd name="T2" fmla="*/ 427 w 27"/>
                <a:gd name="T3" fmla="*/ 22 h 48"/>
                <a:gd name="T4" fmla="*/ 155 w 27"/>
                <a:gd name="T5" fmla="*/ 22 h 48"/>
                <a:gd name="T6" fmla="*/ 113 w 27"/>
                <a:gd name="T7" fmla="*/ 48 h 48"/>
                <a:gd name="T8" fmla="*/ 207 w 27"/>
                <a:gd name="T9" fmla="*/ 55 h 48"/>
                <a:gd name="T10" fmla="*/ 320 w 27"/>
                <a:gd name="T11" fmla="*/ 65 h 48"/>
                <a:gd name="T12" fmla="*/ 389 w 27"/>
                <a:gd name="T13" fmla="*/ 79 h 48"/>
                <a:gd name="T14" fmla="*/ 427 w 27"/>
                <a:gd name="T15" fmla="*/ 91 h 48"/>
                <a:gd name="T16" fmla="*/ 443 w 27"/>
                <a:gd name="T17" fmla="*/ 104 h 48"/>
                <a:gd name="T18" fmla="*/ 476 w 27"/>
                <a:gd name="T19" fmla="*/ 119 h 48"/>
                <a:gd name="T20" fmla="*/ 443 w 27"/>
                <a:gd name="T21" fmla="*/ 137 h 48"/>
                <a:gd name="T22" fmla="*/ 443 w 27"/>
                <a:gd name="T23" fmla="*/ 146 h 48"/>
                <a:gd name="T24" fmla="*/ 389 w 27"/>
                <a:gd name="T25" fmla="*/ 162 h 48"/>
                <a:gd name="T26" fmla="*/ 368 w 27"/>
                <a:gd name="T27" fmla="*/ 164 h 48"/>
                <a:gd name="T28" fmla="*/ 320 w 27"/>
                <a:gd name="T29" fmla="*/ 179 h 48"/>
                <a:gd name="T30" fmla="*/ 276 w 27"/>
                <a:gd name="T31" fmla="*/ 186 h 48"/>
                <a:gd name="T32" fmla="*/ 207 w 27"/>
                <a:gd name="T33" fmla="*/ 188 h 48"/>
                <a:gd name="T34" fmla="*/ 116 w 27"/>
                <a:gd name="T35" fmla="*/ 188 h 48"/>
                <a:gd name="T36" fmla="*/ 65 w 27"/>
                <a:gd name="T37" fmla="*/ 188 h 48"/>
                <a:gd name="T38" fmla="*/ 1 w 27"/>
                <a:gd name="T39" fmla="*/ 186 h 48"/>
                <a:gd name="T40" fmla="*/ 0 w 27"/>
                <a:gd name="T41" fmla="*/ 179 h 48"/>
                <a:gd name="T42" fmla="*/ 0 w 27"/>
                <a:gd name="T43" fmla="*/ 167 h 48"/>
                <a:gd name="T44" fmla="*/ 0 w 27"/>
                <a:gd name="T45" fmla="*/ 164 h 48"/>
                <a:gd name="T46" fmla="*/ 0 w 27"/>
                <a:gd name="T47" fmla="*/ 164 h 48"/>
                <a:gd name="T48" fmla="*/ 1 w 27"/>
                <a:gd name="T49" fmla="*/ 164 h 48"/>
                <a:gd name="T50" fmla="*/ 49 w 27"/>
                <a:gd name="T51" fmla="*/ 162 h 48"/>
                <a:gd name="T52" fmla="*/ 49 w 27"/>
                <a:gd name="T53" fmla="*/ 162 h 48"/>
                <a:gd name="T54" fmla="*/ 65 w 27"/>
                <a:gd name="T55" fmla="*/ 164 h 48"/>
                <a:gd name="T56" fmla="*/ 65 w 27"/>
                <a:gd name="T57" fmla="*/ 164 h 48"/>
                <a:gd name="T58" fmla="*/ 113 w 27"/>
                <a:gd name="T59" fmla="*/ 167 h 48"/>
                <a:gd name="T60" fmla="*/ 155 w 27"/>
                <a:gd name="T61" fmla="*/ 167 h 48"/>
                <a:gd name="T62" fmla="*/ 207 w 27"/>
                <a:gd name="T63" fmla="*/ 179 h 48"/>
                <a:gd name="T64" fmla="*/ 268 w 27"/>
                <a:gd name="T65" fmla="*/ 167 h 48"/>
                <a:gd name="T66" fmla="*/ 320 w 27"/>
                <a:gd name="T67" fmla="*/ 164 h 48"/>
                <a:gd name="T68" fmla="*/ 368 w 27"/>
                <a:gd name="T69" fmla="*/ 146 h 48"/>
                <a:gd name="T70" fmla="*/ 389 w 27"/>
                <a:gd name="T71" fmla="*/ 137 h 48"/>
                <a:gd name="T72" fmla="*/ 368 w 27"/>
                <a:gd name="T73" fmla="*/ 119 h 48"/>
                <a:gd name="T74" fmla="*/ 332 w 27"/>
                <a:gd name="T75" fmla="*/ 104 h 48"/>
                <a:gd name="T76" fmla="*/ 268 w 27"/>
                <a:gd name="T77" fmla="*/ 91 h 48"/>
                <a:gd name="T78" fmla="*/ 207 w 27"/>
                <a:gd name="T79" fmla="*/ 79 h 48"/>
                <a:gd name="T80" fmla="*/ 113 w 27"/>
                <a:gd name="T81" fmla="*/ 79 h 48"/>
                <a:gd name="T82" fmla="*/ 1 w 27"/>
                <a:gd name="T83" fmla="*/ 72 h 48"/>
                <a:gd name="T84" fmla="*/ 172 w 27"/>
                <a:gd name="T85" fmla="*/ 0 h 48"/>
                <a:gd name="T86" fmla="*/ 476 w 27"/>
                <a:gd name="T87" fmla="*/ 0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48"/>
                <a:gd name="T134" fmla="*/ 27 w 27"/>
                <a:gd name="T135" fmla="*/ 48 h 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48">
                  <a:moveTo>
                    <a:pt x="27" y="0"/>
                  </a:moveTo>
                  <a:lnTo>
                    <a:pt x="24" y="6"/>
                  </a:lnTo>
                  <a:lnTo>
                    <a:pt x="9" y="6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4" y="23"/>
                  </a:lnTo>
                  <a:lnTo>
                    <a:pt x="25" y="26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2" y="41"/>
                  </a:lnTo>
                  <a:lnTo>
                    <a:pt x="21" y="42"/>
                  </a:lnTo>
                  <a:lnTo>
                    <a:pt x="18" y="45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3" y="41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5"/>
                  </a:lnTo>
                  <a:lnTo>
                    <a:pt x="15" y="44"/>
                  </a:lnTo>
                  <a:lnTo>
                    <a:pt x="18" y="42"/>
                  </a:lnTo>
                  <a:lnTo>
                    <a:pt x="21" y="38"/>
                  </a:lnTo>
                  <a:lnTo>
                    <a:pt x="22" y="35"/>
                  </a:lnTo>
                  <a:lnTo>
                    <a:pt x="21" y="30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1" y="18"/>
                  </a:lnTo>
                  <a:lnTo>
                    <a:pt x="1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6" name="Freeform 60"/>
            <p:cNvSpPr>
              <a:spLocks/>
            </p:cNvSpPr>
            <p:nvPr/>
          </p:nvSpPr>
          <p:spPr bwMode="auto">
            <a:xfrm>
              <a:off x="3968" y="3608"/>
              <a:ext cx="37" cy="56"/>
            </a:xfrm>
            <a:custGeom>
              <a:avLst/>
              <a:gdLst>
                <a:gd name="T0" fmla="*/ 67 w 27"/>
                <a:gd name="T1" fmla="*/ 22 h 49"/>
                <a:gd name="T2" fmla="*/ 199 w 27"/>
                <a:gd name="T3" fmla="*/ 1 h 49"/>
                <a:gd name="T4" fmla="*/ 395 w 27"/>
                <a:gd name="T5" fmla="*/ 0 h 49"/>
                <a:gd name="T6" fmla="*/ 541 w 27"/>
                <a:gd name="T7" fmla="*/ 17 h 49"/>
                <a:gd name="T8" fmla="*/ 562 w 27"/>
                <a:gd name="T9" fmla="*/ 38 h 49"/>
                <a:gd name="T10" fmla="*/ 496 w 27"/>
                <a:gd name="T11" fmla="*/ 61 h 49"/>
                <a:gd name="T12" fmla="*/ 541 w 27"/>
                <a:gd name="T13" fmla="*/ 83 h 49"/>
                <a:gd name="T14" fmla="*/ 639 w 27"/>
                <a:gd name="T15" fmla="*/ 107 h 49"/>
                <a:gd name="T16" fmla="*/ 610 w 27"/>
                <a:gd name="T17" fmla="*/ 146 h 49"/>
                <a:gd name="T18" fmla="*/ 466 w 27"/>
                <a:gd name="T19" fmla="*/ 177 h 49"/>
                <a:gd name="T20" fmla="*/ 193 w 27"/>
                <a:gd name="T21" fmla="*/ 186 h 49"/>
                <a:gd name="T22" fmla="*/ 49 w 27"/>
                <a:gd name="T23" fmla="*/ 182 h 49"/>
                <a:gd name="T24" fmla="*/ 0 w 27"/>
                <a:gd name="T25" fmla="*/ 177 h 49"/>
                <a:gd name="T26" fmla="*/ 0 w 27"/>
                <a:gd name="T27" fmla="*/ 167 h 49"/>
                <a:gd name="T28" fmla="*/ 49 w 27"/>
                <a:gd name="T29" fmla="*/ 163 h 49"/>
                <a:gd name="T30" fmla="*/ 126 w 27"/>
                <a:gd name="T31" fmla="*/ 163 h 49"/>
                <a:gd name="T32" fmla="*/ 193 w 27"/>
                <a:gd name="T33" fmla="*/ 167 h 49"/>
                <a:gd name="T34" fmla="*/ 264 w 27"/>
                <a:gd name="T35" fmla="*/ 177 h 49"/>
                <a:gd name="T36" fmla="*/ 273 w 27"/>
                <a:gd name="T37" fmla="*/ 177 h 49"/>
                <a:gd name="T38" fmla="*/ 466 w 27"/>
                <a:gd name="T39" fmla="*/ 163 h 49"/>
                <a:gd name="T40" fmla="*/ 496 w 27"/>
                <a:gd name="T41" fmla="*/ 139 h 49"/>
                <a:gd name="T42" fmla="*/ 496 w 27"/>
                <a:gd name="T43" fmla="*/ 119 h 49"/>
                <a:gd name="T44" fmla="*/ 426 w 27"/>
                <a:gd name="T45" fmla="*/ 107 h 49"/>
                <a:gd name="T46" fmla="*/ 325 w 27"/>
                <a:gd name="T47" fmla="*/ 95 h 49"/>
                <a:gd name="T48" fmla="*/ 199 w 27"/>
                <a:gd name="T49" fmla="*/ 95 h 49"/>
                <a:gd name="T50" fmla="*/ 193 w 27"/>
                <a:gd name="T51" fmla="*/ 91 h 49"/>
                <a:gd name="T52" fmla="*/ 325 w 27"/>
                <a:gd name="T53" fmla="*/ 83 h 49"/>
                <a:gd name="T54" fmla="*/ 426 w 27"/>
                <a:gd name="T55" fmla="*/ 70 h 49"/>
                <a:gd name="T56" fmla="*/ 466 w 27"/>
                <a:gd name="T57" fmla="*/ 49 h 49"/>
                <a:gd name="T58" fmla="*/ 395 w 27"/>
                <a:gd name="T59" fmla="*/ 25 h 49"/>
                <a:gd name="T60" fmla="*/ 264 w 27"/>
                <a:gd name="T61" fmla="*/ 17 h 49"/>
                <a:gd name="T62" fmla="*/ 126 w 27"/>
                <a:gd name="T63" fmla="*/ 25 h 49"/>
                <a:gd name="T64" fmla="*/ 0 w 27"/>
                <a:gd name="T65" fmla="*/ 38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9"/>
                <a:gd name="T101" fmla="*/ 27 w 2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9">
                  <a:moveTo>
                    <a:pt x="0" y="10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7" y="33"/>
                  </a:lnTo>
                  <a:lnTo>
                    <a:pt x="26" y="39"/>
                  </a:lnTo>
                  <a:lnTo>
                    <a:pt x="23" y="43"/>
                  </a:lnTo>
                  <a:lnTo>
                    <a:pt x="20" y="46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7" y="46"/>
                  </a:lnTo>
                  <a:lnTo>
                    <a:pt x="20" y="43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7" y="27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7" name="Freeform 61"/>
            <p:cNvSpPr>
              <a:spLocks noEditPoints="1"/>
            </p:cNvSpPr>
            <p:nvPr/>
          </p:nvSpPr>
          <p:spPr bwMode="auto">
            <a:xfrm>
              <a:off x="4017" y="3608"/>
              <a:ext cx="44" cy="56"/>
            </a:xfrm>
            <a:custGeom>
              <a:avLst/>
              <a:gdLst>
                <a:gd name="T0" fmla="*/ 0 w 32"/>
                <a:gd name="T1" fmla="*/ 95 h 49"/>
                <a:gd name="T2" fmla="*/ 55 w 32"/>
                <a:gd name="T3" fmla="*/ 70 h 49"/>
                <a:gd name="T4" fmla="*/ 76 w 32"/>
                <a:gd name="T5" fmla="*/ 46 h 49"/>
                <a:gd name="T6" fmla="*/ 143 w 32"/>
                <a:gd name="T7" fmla="*/ 22 h 49"/>
                <a:gd name="T8" fmla="*/ 201 w 32"/>
                <a:gd name="T9" fmla="*/ 3 h 49"/>
                <a:gd name="T10" fmla="*/ 276 w 32"/>
                <a:gd name="T11" fmla="*/ 1 h 49"/>
                <a:gd name="T12" fmla="*/ 373 w 32"/>
                <a:gd name="T13" fmla="*/ 0 h 49"/>
                <a:gd name="T14" fmla="*/ 470 w 32"/>
                <a:gd name="T15" fmla="*/ 1 h 49"/>
                <a:gd name="T16" fmla="*/ 554 w 32"/>
                <a:gd name="T17" fmla="*/ 3 h 49"/>
                <a:gd name="T18" fmla="*/ 619 w 32"/>
                <a:gd name="T19" fmla="*/ 22 h 49"/>
                <a:gd name="T20" fmla="*/ 705 w 32"/>
                <a:gd name="T21" fmla="*/ 38 h 49"/>
                <a:gd name="T22" fmla="*/ 716 w 32"/>
                <a:gd name="T23" fmla="*/ 61 h 49"/>
                <a:gd name="T24" fmla="*/ 762 w 32"/>
                <a:gd name="T25" fmla="*/ 91 h 49"/>
                <a:gd name="T26" fmla="*/ 716 w 32"/>
                <a:gd name="T27" fmla="*/ 119 h 49"/>
                <a:gd name="T28" fmla="*/ 705 w 32"/>
                <a:gd name="T29" fmla="*/ 146 h 49"/>
                <a:gd name="T30" fmla="*/ 619 w 32"/>
                <a:gd name="T31" fmla="*/ 163 h 49"/>
                <a:gd name="T32" fmla="*/ 554 w 32"/>
                <a:gd name="T33" fmla="*/ 177 h 49"/>
                <a:gd name="T34" fmla="*/ 470 w 32"/>
                <a:gd name="T35" fmla="*/ 186 h 49"/>
                <a:gd name="T36" fmla="*/ 373 w 32"/>
                <a:gd name="T37" fmla="*/ 186 h 49"/>
                <a:gd name="T38" fmla="*/ 271 w 32"/>
                <a:gd name="T39" fmla="*/ 186 h 49"/>
                <a:gd name="T40" fmla="*/ 197 w 32"/>
                <a:gd name="T41" fmla="*/ 177 h 49"/>
                <a:gd name="T42" fmla="*/ 126 w 32"/>
                <a:gd name="T43" fmla="*/ 159 h 49"/>
                <a:gd name="T44" fmla="*/ 55 w 32"/>
                <a:gd name="T45" fmla="*/ 139 h 49"/>
                <a:gd name="T46" fmla="*/ 0 w 32"/>
                <a:gd name="T47" fmla="*/ 119 h 49"/>
                <a:gd name="T48" fmla="*/ 0 w 32"/>
                <a:gd name="T49" fmla="*/ 95 h 49"/>
                <a:gd name="T50" fmla="*/ 197 w 32"/>
                <a:gd name="T51" fmla="*/ 95 h 49"/>
                <a:gd name="T52" fmla="*/ 197 w 32"/>
                <a:gd name="T53" fmla="*/ 125 h 49"/>
                <a:gd name="T54" fmla="*/ 197 w 32"/>
                <a:gd name="T55" fmla="*/ 139 h 49"/>
                <a:gd name="T56" fmla="*/ 201 w 32"/>
                <a:gd name="T57" fmla="*/ 159 h 49"/>
                <a:gd name="T58" fmla="*/ 271 w 32"/>
                <a:gd name="T59" fmla="*/ 167 h 49"/>
                <a:gd name="T60" fmla="*/ 327 w 32"/>
                <a:gd name="T61" fmla="*/ 177 h 49"/>
                <a:gd name="T62" fmla="*/ 373 w 32"/>
                <a:gd name="T63" fmla="*/ 182 h 49"/>
                <a:gd name="T64" fmla="*/ 437 w 32"/>
                <a:gd name="T65" fmla="*/ 177 h 49"/>
                <a:gd name="T66" fmla="*/ 470 w 32"/>
                <a:gd name="T67" fmla="*/ 167 h 49"/>
                <a:gd name="T68" fmla="*/ 513 w 32"/>
                <a:gd name="T69" fmla="*/ 163 h 49"/>
                <a:gd name="T70" fmla="*/ 554 w 32"/>
                <a:gd name="T71" fmla="*/ 155 h 49"/>
                <a:gd name="T72" fmla="*/ 554 w 32"/>
                <a:gd name="T73" fmla="*/ 138 h 49"/>
                <a:gd name="T74" fmla="*/ 575 w 32"/>
                <a:gd name="T75" fmla="*/ 112 h 49"/>
                <a:gd name="T76" fmla="*/ 575 w 32"/>
                <a:gd name="T77" fmla="*/ 83 h 49"/>
                <a:gd name="T78" fmla="*/ 575 w 32"/>
                <a:gd name="T79" fmla="*/ 56 h 49"/>
                <a:gd name="T80" fmla="*/ 554 w 32"/>
                <a:gd name="T81" fmla="*/ 33 h 49"/>
                <a:gd name="T82" fmla="*/ 513 w 32"/>
                <a:gd name="T83" fmla="*/ 22 h 49"/>
                <a:gd name="T84" fmla="*/ 470 w 32"/>
                <a:gd name="T85" fmla="*/ 3 h 49"/>
                <a:gd name="T86" fmla="*/ 437 w 32"/>
                <a:gd name="T87" fmla="*/ 3 h 49"/>
                <a:gd name="T88" fmla="*/ 373 w 32"/>
                <a:gd name="T89" fmla="*/ 3 h 49"/>
                <a:gd name="T90" fmla="*/ 327 w 32"/>
                <a:gd name="T91" fmla="*/ 3 h 49"/>
                <a:gd name="T92" fmla="*/ 276 w 32"/>
                <a:gd name="T93" fmla="*/ 17 h 49"/>
                <a:gd name="T94" fmla="*/ 201 w 32"/>
                <a:gd name="T95" fmla="*/ 33 h 49"/>
                <a:gd name="T96" fmla="*/ 197 w 32"/>
                <a:gd name="T97" fmla="*/ 49 h 49"/>
                <a:gd name="T98" fmla="*/ 197 w 32"/>
                <a:gd name="T99" fmla="*/ 73 h 49"/>
                <a:gd name="T100" fmla="*/ 197 w 32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49"/>
                <a:gd name="T155" fmla="*/ 32 w 32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49">
                  <a:moveTo>
                    <a:pt x="0" y="25"/>
                  </a:move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9" y="39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8" y="25"/>
                  </a:move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20" y="45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8" name="Freeform 62"/>
            <p:cNvSpPr>
              <a:spLocks/>
            </p:cNvSpPr>
            <p:nvPr/>
          </p:nvSpPr>
          <p:spPr bwMode="auto">
            <a:xfrm>
              <a:off x="4542" y="3608"/>
              <a:ext cx="37" cy="56"/>
            </a:xfrm>
            <a:custGeom>
              <a:avLst/>
              <a:gdLst>
                <a:gd name="T0" fmla="*/ 67 w 27"/>
                <a:gd name="T1" fmla="*/ 22 h 49"/>
                <a:gd name="T2" fmla="*/ 199 w 27"/>
                <a:gd name="T3" fmla="*/ 1 h 49"/>
                <a:gd name="T4" fmla="*/ 374 w 27"/>
                <a:gd name="T5" fmla="*/ 0 h 49"/>
                <a:gd name="T6" fmla="*/ 513 w 27"/>
                <a:gd name="T7" fmla="*/ 17 h 49"/>
                <a:gd name="T8" fmla="*/ 562 w 27"/>
                <a:gd name="T9" fmla="*/ 38 h 49"/>
                <a:gd name="T10" fmla="*/ 496 w 27"/>
                <a:gd name="T11" fmla="*/ 61 h 49"/>
                <a:gd name="T12" fmla="*/ 496 w 27"/>
                <a:gd name="T13" fmla="*/ 83 h 49"/>
                <a:gd name="T14" fmla="*/ 639 w 27"/>
                <a:gd name="T15" fmla="*/ 107 h 49"/>
                <a:gd name="T16" fmla="*/ 584 w 27"/>
                <a:gd name="T17" fmla="*/ 146 h 49"/>
                <a:gd name="T18" fmla="*/ 445 w 27"/>
                <a:gd name="T19" fmla="*/ 177 h 49"/>
                <a:gd name="T20" fmla="*/ 173 w 27"/>
                <a:gd name="T21" fmla="*/ 186 h 49"/>
                <a:gd name="T22" fmla="*/ 1 w 27"/>
                <a:gd name="T23" fmla="*/ 182 h 49"/>
                <a:gd name="T24" fmla="*/ 0 w 27"/>
                <a:gd name="T25" fmla="*/ 177 h 49"/>
                <a:gd name="T26" fmla="*/ 0 w 27"/>
                <a:gd name="T27" fmla="*/ 167 h 49"/>
                <a:gd name="T28" fmla="*/ 1 w 27"/>
                <a:gd name="T29" fmla="*/ 163 h 49"/>
                <a:gd name="T30" fmla="*/ 92 w 27"/>
                <a:gd name="T31" fmla="*/ 163 h 49"/>
                <a:gd name="T32" fmla="*/ 173 w 27"/>
                <a:gd name="T33" fmla="*/ 167 h 49"/>
                <a:gd name="T34" fmla="*/ 199 w 27"/>
                <a:gd name="T35" fmla="*/ 177 h 49"/>
                <a:gd name="T36" fmla="*/ 273 w 27"/>
                <a:gd name="T37" fmla="*/ 177 h 49"/>
                <a:gd name="T38" fmla="*/ 445 w 27"/>
                <a:gd name="T39" fmla="*/ 163 h 49"/>
                <a:gd name="T40" fmla="*/ 496 w 27"/>
                <a:gd name="T41" fmla="*/ 139 h 49"/>
                <a:gd name="T42" fmla="*/ 496 w 27"/>
                <a:gd name="T43" fmla="*/ 119 h 49"/>
                <a:gd name="T44" fmla="*/ 426 w 27"/>
                <a:gd name="T45" fmla="*/ 107 h 49"/>
                <a:gd name="T46" fmla="*/ 311 w 27"/>
                <a:gd name="T47" fmla="*/ 95 h 49"/>
                <a:gd name="T48" fmla="*/ 199 w 27"/>
                <a:gd name="T49" fmla="*/ 95 h 49"/>
                <a:gd name="T50" fmla="*/ 173 w 27"/>
                <a:gd name="T51" fmla="*/ 91 h 49"/>
                <a:gd name="T52" fmla="*/ 311 w 27"/>
                <a:gd name="T53" fmla="*/ 83 h 49"/>
                <a:gd name="T54" fmla="*/ 426 w 27"/>
                <a:gd name="T55" fmla="*/ 70 h 49"/>
                <a:gd name="T56" fmla="*/ 445 w 27"/>
                <a:gd name="T57" fmla="*/ 49 h 49"/>
                <a:gd name="T58" fmla="*/ 374 w 27"/>
                <a:gd name="T59" fmla="*/ 25 h 49"/>
                <a:gd name="T60" fmla="*/ 237 w 27"/>
                <a:gd name="T61" fmla="*/ 17 h 49"/>
                <a:gd name="T62" fmla="*/ 92 w 27"/>
                <a:gd name="T63" fmla="*/ 25 h 49"/>
                <a:gd name="T64" fmla="*/ 0 w 27"/>
                <a:gd name="T65" fmla="*/ 38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9"/>
                <a:gd name="T101" fmla="*/ 27 w 2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9">
                  <a:moveTo>
                    <a:pt x="0" y="10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21" y="22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7" y="33"/>
                  </a:lnTo>
                  <a:lnTo>
                    <a:pt x="25" y="39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3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7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3" y="22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89" name="Freeform 63"/>
            <p:cNvSpPr>
              <a:spLocks/>
            </p:cNvSpPr>
            <p:nvPr/>
          </p:nvSpPr>
          <p:spPr bwMode="auto">
            <a:xfrm>
              <a:off x="4592" y="3609"/>
              <a:ext cx="37" cy="55"/>
            </a:xfrm>
            <a:custGeom>
              <a:avLst/>
              <a:gdLst>
                <a:gd name="T0" fmla="*/ 639 w 27"/>
                <a:gd name="T1" fmla="*/ 0 h 48"/>
                <a:gd name="T2" fmla="*/ 562 w 27"/>
                <a:gd name="T3" fmla="*/ 22 h 48"/>
                <a:gd name="T4" fmla="*/ 199 w 27"/>
                <a:gd name="T5" fmla="*/ 22 h 48"/>
                <a:gd name="T6" fmla="*/ 141 w 27"/>
                <a:gd name="T7" fmla="*/ 48 h 48"/>
                <a:gd name="T8" fmla="*/ 273 w 27"/>
                <a:gd name="T9" fmla="*/ 55 h 48"/>
                <a:gd name="T10" fmla="*/ 426 w 27"/>
                <a:gd name="T11" fmla="*/ 65 h 48"/>
                <a:gd name="T12" fmla="*/ 496 w 27"/>
                <a:gd name="T13" fmla="*/ 79 h 48"/>
                <a:gd name="T14" fmla="*/ 562 w 27"/>
                <a:gd name="T15" fmla="*/ 91 h 48"/>
                <a:gd name="T16" fmla="*/ 610 w 27"/>
                <a:gd name="T17" fmla="*/ 104 h 48"/>
                <a:gd name="T18" fmla="*/ 610 w 27"/>
                <a:gd name="T19" fmla="*/ 119 h 48"/>
                <a:gd name="T20" fmla="*/ 610 w 27"/>
                <a:gd name="T21" fmla="*/ 137 h 48"/>
                <a:gd name="T22" fmla="*/ 562 w 27"/>
                <a:gd name="T23" fmla="*/ 146 h 48"/>
                <a:gd name="T24" fmla="*/ 541 w 27"/>
                <a:gd name="T25" fmla="*/ 162 h 48"/>
                <a:gd name="T26" fmla="*/ 496 w 27"/>
                <a:gd name="T27" fmla="*/ 164 h 48"/>
                <a:gd name="T28" fmla="*/ 426 w 27"/>
                <a:gd name="T29" fmla="*/ 179 h 48"/>
                <a:gd name="T30" fmla="*/ 395 w 27"/>
                <a:gd name="T31" fmla="*/ 186 h 48"/>
                <a:gd name="T32" fmla="*/ 273 w 27"/>
                <a:gd name="T33" fmla="*/ 188 h 48"/>
                <a:gd name="T34" fmla="*/ 193 w 27"/>
                <a:gd name="T35" fmla="*/ 188 h 48"/>
                <a:gd name="T36" fmla="*/ 126 w 27"/>
                <a:gd name="T37" fmla="*/ 188 h 48"/>
                <a:gd name="T38" fmla="*/ 49 w 27"/>
                <a:gd name="T39" fmla="*/ 186 h 48"/>
                <a:gd name="T40" fmla="*/ 0 w 27"/>
                <a:gd name="T41" fmla="*/ 179 h 48"/>
                <a:gd name="T42" fmla="*/ 0 w 27"/>
                <a:gd name="T43" fmla="*/ 167 h 48"/>
                <a:gd name="T44" fmla="*/ 0 w 27"/>
                <a:gd name="T45" fmla="*/ 164 h 48"/>
                <a:gd name="T46" fmla="*/ 0 w 27"/>
                <a:gd name="T47" fmla="*/ 164 h 48"/>
                <a:gd name="T48" fmla="*/ 49 w 27"/>
                <a:gd name="T49" fmla="*/ 164 h 48"/>
                <a:gd name="T50" fmla="*/ 67 w 27"/>
                <a:gd name="T51" fmla="*/ 162 h 48"/>
                <a:gd name="T52" fmla="*/ 67 w 27"/>
                <a:gd name="T53" fmla="*/ 162 h 48"/>
                <a:gd name="T54" fmla="*/ 126 w 27"/>
                <a:gd name="T55" fmla="*/ 164 h 48"/>
                <a:gd name="T56" fmla="*/ 126 w 27"/>
                <a:gd name="T57" fmla="*/ 164 h 48"/>
                <a:gd name="T58" fmla="*/ 141 w 27"/>
                <a:gd name="T59" fmla="*/ 167 h 48"/>
                <a:gd name="T60" fmla="*/ 199 w 27"/>
                <a:gd name="T61" fmla="*/ 167 h 48"/>
                <a:gd name="T62" fmla="*/ 273 w 27"/>
                <a:gd name="T63" fmla="*/ 179 h 48"/>
                <a:gd name="T64" fmla="*/ 362 w 27"/>
                <a:gd name="T65" fmla="*/ 167 h 48"/>
                <a:gd name="T66" fmla="*/ 426 w 27"/>
                <a:gd name="T67" fmla="*/ 164 h 48"/>
                <a:gd name="T68" fmla="*/ 496 w 27"/>
                <a:gd name="T69" fmla="*/ 146 h 48"/>
                <a:gd name="T70" fmla="*/ 496 w 27"/>
                <a:gd name="T71" fmla="*/ 137 h 48"/>
                <a:gd name="T72" fmla="*/ 496 w 27"/>
                <a:gd name="T73" fmla="*/ 119 h 48"/>
                <a:gd name="T74" fmla="*/ 466 w 27"/>
                <a:gd name="T75" fmla="*/ 104 h 48"/>
                <a:gd name="T76" fmla="*/ 362 w 27"/>
                <a:gd name="T77" fmla="*/ 91 h 48"/>
                <a:gd name="T78" fmla="*/ 264 w 27"/>
                <a:gd name="T79" fmla="*/ 79 h 48"/>
                <a:gd name="T80" fmla="*/ 141 w 27"/>
                <a:gd name="T81" fmla="*/ 79 h 48"/>
                <a:gd name="T82" fmla="*/ 0 w 27"/>
                <a:gd name="T83" fmla="*/ 72 h 48"/>
                <a:gd name="T84" fmla="*/ 264 w 27"/>
                <a:gd name="T85" fmla="*/ 0 h 48"/>
                <a:gd name="T86" fmla="*/ 639 w 27"/>
                <a:gd name="T87" fmla="*/ 0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48"/>
                <a:gd name="T134" fmla="*/ 27 w 27"/>
                <a:gd name="T135" fmla="*/ 48 h 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48">
                  <a:moveTo>
                    <a:pt x="27" y="0"/>
                  </a:moveTo>
                  <a:lnTo>
                    <a:pt x="24" y="6"/>
                  </a:lnTo>
                  <a:lnTo>
                    <a:pt x="9" y="6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5"/>
                  </a:lnTo>
                  <a:lnTo>
                    <a:pt x="24" y="38"/>
                  </a:lnTo>
                  <a:lnTo>
                    <a:pt x="23" y="41"/>
                  </a:lnTo>
                  <a:lnTo>
                    <a:pt x="21" y="42"/>
                  </a:lnTo>
                  <a:lnTo>
                    <a:pt x="18" y="45"/>
                  </a:lnTo>
                  <a:lnTo>
                    <a:pt x="17" y="47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3" y="41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5"/>
                  </a:lnTo>
                  <a:lnTo>
                    <a:pt x="15" y="44"/>
                  </a:lnTo>
                  <a:lnTo>
                    <a:pt x="18" y="42"/>
                  </a:lnTo>
                  <a:lnTo>
                    <a:pt x="21" y="38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20" y="26"/>
                  </a:lnTo>
                  <a:lnTo>
                    <a:pt x="15" y="23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0" name="Freeform 64"/>
            <p:cNvSpPr>
              <a:spLocks/>
            </p:cNvSpPr>
            <p:nvPr/>
          </p:nvSpPr>
          <p:spPr bwMode="auto">
            <a:xfrm>
              <a:off x="1381" y="2956"/>
              <a:ext cx="355" cy="611"/>
            </a:xfrm>
            <a:custGeom>
              <a:avLst/>
              <a:gdLst>
                <a:gd name="T0" fmla="*/ 0 w 261"/>
                <a:gd name="T1" fmla="*/ 1981 h 536"/>
                <a:gd name="T2" fmla="*/ 48 w 261"/>
                <a:gd name="T3" fmla="*/ 1978 h 536"/>
                <a:gd name="T4" fmla="*/ 231 w 261"/>
                <a:gd name="T5" fmla="*/ 1978 h 536"/>
                <a:gd name="T6" fmla="*/ 231 w 261"/>
                <a:gd name="T7" fmla="*/ 1969 h 536"/>
                <a:gd name="T8" fmla="*/ 386 w 261"/>
                <a:gd name="T9" fmla="*/ 1969 h 536"/>
                <a:gd name="T10" fmla="*/ 386 w 261"/>
                <a:gd name="T11" fmla="*/ 1880 h 536"/>
                <a:gd name="T12" fmla="*/ 581 w 261"/>
                <a:gd name="T13" fmla="*/ 1880 h 536"/>
                <a:gd name="T14" fmla="*/ 581 w 261"/>
                <a:gd name="T15" fmla="*/ 1694 h 536"/>
                <a:gd name="T16" fmla="*/ 760 w 261"/>
                <a:gd name="T17" fmla="*/ 1694 h 536"/>
                <a:gd name="T18" fmla="*/ 760 w 261"/>
                <a:gd name="T19" fmla="*/ 1367 h 536"/>
                <a:gd name="T20" fmla="*/ 966 w 261"/>
                <a:gd name="T21" fmla="*/ 1367 h 536"/>
                <a:gd name="T22" fmla="*/ 966 w 261"/>
                <a:gd name="T23" fmla="*/ 931 h 536"/>
                <a:gd name="T24" fmla="*/ 1103 w 261"/>
                <a:gd name="T25" fmla="*/ 931 h 536"/>
                <a:gd name="T26" fmla="*/ 1103 w 261"/>
                <a:gd name="T27" fmla="*/ 751 h 536"/>
                <a:gd name="T28" fmla="*/ 1314 w 261"/>
                <a:gd name="T29" fmla="*/ 751 h 536"/>
                <a:gd name="T30" fmla="*/ 1314 w 261"/>
                <a:gd name="T31" fmla="*/ 856 h 536"/>
                <a:gd name="T32" fmla="*/ 1500 w 261"/>
                <a:gd name="T33" fmla="*/ 856 h 536"/>
                <a:gd name="T34" fmla="*/ 1500 w 261"/>
                <a:gd name="T35" fmla="*/ 864 h 536"/>
                <a:gd name="T36" fmla="*/ 1691 w 261"/>
                <a:gd name="T37" fmla="*/ 864 h 536"/>
                <a:gd name="T38" fmla="*/ 1691 w 261"/>
                <a:gd name="T39" fmla="*/ 930 h 536"/>
                <a:gd name="T40" fmla="*/ 1863 w 261"/>
                <a:gd name="T41" fmla="*/ 930 h 536"/>
                <a:gd name="T42" fmla="*/ 1863 w 261"/>
                <a:gd name="T43" fmla="*/ 923 h 536"/>
                <a:gd name="T44" fmla="*/ 2054 w 261"/>
                <a:gd name="T45" fmla="*/ 923 h 536"/>
                <a:gd name="T46" fmla="*/ 2054 w 261"/>
                <a:gd name="T47" fmla="*/ 891 h 536"/>
                <a:gd name="T48" fmla="*/ 2214 w 261"/>
                <a:gd name="T49" fmla="*/ 891 h 536"/>
                <a:gd name="T50" fmla="*/ 2214 w 261"/>
                <a:gd name="T51" fmla="*/ 1041 h 536"/>
                <a:gd name="T52" fmla="*/ 2395 w 261"/>
                <a:gd name="T53" fmla="*/ 1041 h 536"/>
                <a:gd name="T54" fmla="*/ 2395 w 261"/>
                <a:gd name="T55" fmla="*/ 1015 h 536"/>
                <a:gd name="T56" fmla="*/ 2583 w 261"/>
                <a:gd name="T57" fmla="*/ 1015 h 536"/>
                <a:gd name="T58" fmla="*/ 2583 w 261"/>
                <a:gd name="T59" fmla="*/ 988 h 536"/>
                <a:gd name="T60" fmla="*/ 2775 w 261"/>
                <a:gd name="T61" fmla="*/ 988 h 536"/>
                <a:gd name="T62" fmla="*/ 2775 w 261"/>
                <a:gd name="T63" fmla="*/ 1118 h 536"/>
                <a:gd name="T64" fmla="*/ 2923 w 261"/>
                <a:gd name="T65" fmla="*/ 1118 h 536"/>
                <a:gd name="T66" fmla="*/ 2923 w 261"/>
                <a:gd name="T67" fmla="*/ 1097 h 536"/>
                <a:gd name="T68" fmla="*/ 3128 w 261"/>
                <a:gd name="T69" fmla="*/ 1097 h 536"/>
                <a:gd name="T70" fmla="*/ 3128 w 261"/>
                <a:gd name="T71" fmla="*/ 1034 h 536"/>
                <a:gd name="T72" fmla="*/ 3319 w 261"/>
                <a:gd name="T73" fmla="*/ 1034 h 536"/>
                <a:gd name="T74" fmla="*/ 3319 w 261"/>
                <a:gd name="T75" fmla="*/ 1097 h 536"/>
                <a:gd name="T76" fmla="*/ 3487 w 261"/>
                <a:gd name="T77" fmla="*/ 1097 h 536"/>
                <a:gd name="T78" fmla="*/ 3487 w 261"/>
                <a:gd name="T79" fmla="*/ 758 h 536"/>
                <a:gd name="T80" fmla="*/ 3679 w 261"/>
                <a:gd name="T81" fmla="*/ 758 h 536"/>
                <a:gd name="T82" fmla="*/ 3679 w 261"/>
                <a:gd name="T83" fmla="*/ 590 h 536"/>
                <a:gd name="T84" fmla="*/ 4031 w 261"/>
                <a:gd name="T85" fmla="*/ 590 h 536"/>
                <a:gd name="T86" fmla="*/ 4031 w 261"/>
                <a:gd name="T87" fmla="*/ 486 h 536"/>
                <a:gd name="T88" fmla="*/ 4202 w 261"/>
                <a:gd name="T89" fmla="*/ 486 h 536"/>
                <a:gd name="T90" fmla="*/ 4202 w 261"/>
                <a:gd name="T91" fmla="*/ 443 h 536"/>
                <a:gd name="T92" fmla="*/ 4393 w 261"/>
                <a:gd name="T93" fmla="*/ 443 h 536"/>
                <a:gd name="T94" fmla="*/ 4393 w 261"/>
                <a:gd name="T95" fmla="*/ 272 h 536"/>
                <a:gd name="T96" fmla="*/ 4591 w 261"/>
                <a:gd name="T97" fmla="*/ 272 h 536"/>
                <a:gd name="T98" fmla="*/ 4591 w 261"/>
                <a:gd name="T99" fmla="*/ 129 h 536"/>
                <a:gd name="T100" fmla="*/ 4784 w 261"/>
                <a:gd name="T101" fmla="*/ 129 h 536"/>
                <a:gd name="T102" fmla="*/ 4784 w 261"/>
                <a:gd name="T103" fmla="*/ 156 h 536"/>
                <a:gd name="T104" fmla="*/ 4941 w 261"/>
                <a:gd name="T105" fmla="*/ 156 h 536"/>
                <a:gd name="T106" fmla="*/ 4941 w 261"/>
                <a:gd name="T107" fmla="*/ 22 h 536"/>
                <a:gd name="T108" fmla="*/ 5133 w 261"/>
                <a:gd name="T109" fmla="*/ 22 h 536"/>
                <a:gd name="T110" fmla="*/ 5133 w 261"/>
                <a:gd name="T111" fmla="*/ 0 h 536"/>
                <a:gd name="T112" fmla="*/ 5310 w 261"/>
                <a:gd name="T113" fmla="*/ 0 h 536"/>
                <a:gd name="T114" fmla="*/ 5310 w 261"/>
                <a:gd name="T115" fmla="*/ 178 h 536"/>
                <a:gd name="T116" fmla="*/ 5496 w 261"/>
                <a:gd name="T117" fmla="*/ 178 h 536"/>
                <a:gd name="T118" fmla="*/ 5496 w 261"/>
                <a:gd name="T119" fmla="*/ 19 h 536"/>
                <a:gd name="T120" fmla="*/ 5661 w 261"/>
                <a:gd name="T121" fmla="*/ 19 h 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1"/>
                <a:gd name="T184" fmla="*/ 0 h 536"/>
                <a:gd name="T185" fmla="*/ 261 w 261"/>
                <a:gd name="T186" fmla="*/ 536 h 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1" h="536">
                  <a:moveTo>
                    <a:pt x="0" y="536"/>
                  </a:moveTo>
                  <a:lnTo>
                    <a:pt x="2" y="533"/>
                  </a:lnTo>
                  <a:lnTo>
                    <a:pt x="11" y="533"/>
                  </a:lnTo>
                  <a:lnTo>
                    <a:pt x="11" y="531"/>
                  </a:lnTo>
                  <a:lnTo>
                    <a:pt x="18" y="531"/>
                  </a:lnTo>
                  <a:lnTo>
                    <a:pt x="18" y="507"/>
                  </a:lnTo>
                  <a:lnTo>
                    <a:pt x="27" y="507"/>
                  </a:lnTo>
                  <a:lnTo>
                    <a:pt x="27" y="458"/>
                  </a:lnTo>
                  <a:lnTo>
                    <a:pt x="35" y="458"/>
                  </a:lnTo>
                  <a:lnTo>
                    <a:pt x="35" y="369"/>
                  </a:lnTo>
                  <a:lnTo>
                    <a:pt x="44" y="369"/>
                  </a:lnTo>
                  <a:lnTo>
                    <a:pt x="44" y="252"/>
                  </a:lnTo>
                  <a:lnTo>
                    <a:pt x="51" y="252"/>
                  </a:lnTo>
                  <a:lnTo>
                    <a:pt x="51" y="203"/>
                  </a:lnTo>
                  <a:lnTo>
                    <a:pt x="60" y="203"/>
                  </a:lnTo>
                  <a:lnTo>
                    <a:pt x="60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78" y="233"/>
                  </a:lnTo>
                  <a:lnTo>
                    <a:pt x="78" y="251"/>
                  </a:lnTo>
                  <a:lnTo>
                    <a:pt x="86" y="251"/>
                  </a:lnTo>
                  <a:lnTo>
                    <a:pt x="86" y="249"/>
                  </a:lnTo>
                  <a:lnTo>
                    <a:pt x="95" y="249"/>
                  </a:lnTo>
                  <a:lnTo>
                    <a:pt x="95" y="240"/>
                  </a:lnTo>
                  <a:lnTo>
                    <a:pt x="102" y="240"/>
                  </a:lnTo>
                  <a:lnTo>
                    <a:pt x="102" y="282"/>
                  </a:lnTo>
                  <a:lnTo>
                    <a:pt x="111" y="282"/>
                  </a:lnTo>
                  <a:lnTo>
                    <a:pt x="111" y="273"/>
                  </a:lnTo>
                  <a:lnTo>
                    <a:pt x="119" y="273"/>
                  </a:lnTo>
                  <a:lnTo>
                    <a:pt x="119" y="267"/>
                  </a:lnTo>
                  <a:lnTo>
                    <a:pt x="128" y="267"/>
                  </a:lnTo>
                  <a:lnTo>
                    <a:pt x="128" y="302"/>
                  </a:lnTo>
                  <a:lnTo>
                    <a:pt x="135" y="302"/>
                  </a:lnTo>
                  <a:lnTo>
                    <a:pt x="135" y="296"/>
                  </a:lnTo>
                  <a:lnTo>
                    <a:pt x="144" y="296"/>
                  </a:lnTo>
                  <a:lnTo>
                    <a:pt x="144" y="279"/>
                  </a:lnTo>
                  <a:lnTo>
                    <a:pt x="153" y="279"/>
                  </a:lnTo>
                  <a:lnTo>
                    <a:pt x="153" y="296"/>
                  </a:lnTo>
                  <a:lnTo>
                    <a:pt x="161" y="296"/>
                  </a:lnTo>
                  <a:lnTo>
                    <a:pt x="161" y="204"/>
                  </a:lnTo>
                  <a:lnTo>
                    <a:pt x="170" y="204"/>
                  </a:lnTo>
                  <a:lnTo>
                    <a:pt x="170" y="159"/>
                  </a:lnTo>
                  <a:lnTo>
                    <a:pt x="186" y="159"/>
                  </a:lnTo>
                  <a:lnTo>
                    <a:pt x="186" y="132"/>
                  </a:lnTo>
                  <a:lnTo>
                    <a:pt x="194" y="132"/>
                  </a:lnTo>
                  <a:lnTo>
                    <a:pt x="194" y="119"/>
                  </a:lnTo>
                  <a:lnTo>
                    <a:pt x="203" y="119"/>
                  </a:lnTo>
                  <a:lnTo>
                    <a:pt x="203" y="74"/>
                  </a:lnTo>
                  <a:lnTo>
                    <a:pt x="212" y="74"/>
                  </a:lnTo>
                  <a:lnTo>
                    <a:pt x="212" y="35"/>
                  </a:lnTo>
                  <a:lnTo>
                    <a:pt x="221" y="35"/>
                  </a:lnTo>
                  <a:lnTo>
                    <a:pt x="221" y="41"/>
                  </a:lnTo>
                  <a:lnTo>
                    <a:pt x="228" y="41"/>
                  </a:lnTo>
                  <a:lnTo>
                    <a:pt x="228" y="6"/>
                  </a:lnTo>
                  <a:lnTo>
                    <a:pt x="237" y="6"/>
                  </a:lnTo>
                  <a:lnTo>
                    <a:pt x="237" y="0"/>
                  </a:lnTo>
                  <a:lnTo>
                    <a:pt x="245" y="0"/>
                  </a:lnTo>
                  <a:lnTo>
                    <a:pt x="245" y="47"/>
                  </a:lnTo>
                  <a:lnTo>
                    <a:pt x="254" y="47"/>
                  </a:lnTo>
                  <a:lnTo>
                    <a:pt x="254" y="5"/>
                  </a:lnTo>
                  <a:lnTo>
                    <a:pt x="261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1" name="Freeform 65"/>
            <p:cNvSpPr>
              <a:spLocks/>
            </p:cNvSpPr>
            <p:nvPr/>
          </p:nvSpPr>
          <p:spPr bwMode="auto">
            <a:xfrm>
              <a:off x="1736" y="2389"/>
              <a:ext cx="1155" cy="868"/>
            </a:xfrm>
            <a:custGeom>
              <a:avLst/>
              <a:gdLst>
                <a:gd name="T0" fmla="*/ 190 w 849"/>
                <a:gd name="T1" fmla="*/ 1691 h 760"/>
                <a:gd name="T2" fmla="*/ 592 w 849"/>
                <a:gd name="T3" fmla="*/ 1637 h 760"/>
                <a:gd name="T4" fmla="*/ 966 w 849"/>
                <a:gd name="T5" fmla="*/ 1608 h 760"/>
                <a:gd name="T6" fmla="*/ 1314 w 849"/>
                <a:gd name="T7" fmla="*/ 1439 h 760"/>
                <a:gd name="T8" fmla="*/ 1683 w 849"/>
                <a:gd name="T9" fmla="*/ 1188 h 760"/>
                <a:gd name="T10" fmla="*/ 2054 w 849"/>
                <a:gd name="T11" fmla="*/ 1256 h 760"/>
                <a:gd name="T12" fmla="*/ 2408 w 849"/>
                <a:gd name="T13" fmla="*/ 922 h 760"/>
                <a:gd name="T14" fmla="*/ 2778 w 849"/>
                <a:gd name="T15" fmla="*/ 645 h 760"/>
                <a:gd name="T16" fmla="*/ 3129 w 849"/>
                <a:gd name="T17" fmla="*/ 862 h 760"/>
                <a:gd name="T18" fmla="*/ 3514 w 849"/>
                <a:gd name="T19" fmla="*/ 900 h 760"/>
                <a:gd name="T20" fmla="*/ 3903 w 849"/>
                <a:gd name="T21" fmla="*/ 906 h 760"/>
                <a:gd name="T22" fmla="*/ 4238 w 849"/>
                <a:gd name="T23" fmla="*/ 898 h 760"/>
                <a:gd name="T24" fmla="*/ 4564 w 849"/>
                <a:gd name="T25" fmla="*/ 852 h 760"/>
                <a:gd name="T26" fmla="*/ 4951 w 849"/>
                <a:gd name="T27" fmla="*/ 817 h 760"/>
                <a:gd name="T28" fmla="*/ 5311 w 849"/>
                <a:gd name="T29" fmla="*/ 646 h 760"/>
                <a:gd name="T30" fmla="*/ 5665 w 849"/>
                <a:gd name="T31" fmla="*/ 529 h 760"/>
                <a:gd name="T32" fmla="*/ 6028 w 849"/>
                <a:gd name="T33" fmla="*/ 208 h 760"/>
                <a:gd name="T34" fmla="*/ 6384 w 849"/>
                <a:gd name="T35" fmla="*/ 327 h 760"/>
                <a:gd name="T36" fmla="*/ 6774 w 849"/>
                <a:gd name="T37" fmla="*/ 373 h 760"/>
                <a:gd name="T38" fmla="*/ 7138 w 849"/>
                <a:gd name="T39" fmla="*/ 0 h 760"/>
                <a:gd name="T40" fmla="*/ 7488 w 849"/>
                <a:gd name="T41" fmla="*/ 112 h 760"/>
                <a:gd name="T42" fmla="*/ 7847 w 849"/>
                <a:gd name="T43" fmla="*/ 185 h 760"/>
                <a:gd name="T44" fmla="*/ 8248 w 849"/>
                <a:gd name="T45" fmla="*/ 514 h 760"/>
                <a:gd name="T46" fmla="*/ 8599 w 849"/>
                <a:gd name="T47" fmla="*/ 769 h 760"/>
                <a:gd name="T48" fmla="*/ 8975 w 849"/>
                <a:gd name="T49" fmla="*/ 983 h 760"/>
                <a:gd name="T50" fmla="*/ 9311 w 849"/>
                <a:gd name="T51" fmla="*/ 1269 h 760"/>
                <a:gd name="T52" fmla="*/ 9696 w 849"/>
                <a:gd name="T53" fmla="*/ 1509 h 760"/>
                <a:gd name="T54" fmla="*/ 10066 w 849"/>
                <a:gd name="T55" fmla="*/ 1752 h 760"/>
                <a:gd name="T56" fmla="*/ 10415 w 849"/>
                <a:gd name="T57" fmla="*/ 2179 h 760"/>
                <a:gd name="T58" fmla="*/ 10795 w 849"/>
                <a:gd name="T59" fmla="*/ 2179 h 760"/>
                <a:gd name="T60" fmla="*/ 11198 w 849"/>
                <a:gd name="T61" fmla="*/ 2265 h 760"/>
                <a:gd name="T62" fmla="*/ 11521 w 849"/>
                <a:gd name="T63" fmla="*/ 2188 h 760"/>
                <a:gd name="T64" fmla="*/ 11909 w 849"/>
                <a:gd name="T65" fmla="*/ 2467 h 760"/>
                <a:gd name="T66" fmla="*/ 12233 w 849"/>
                <a:gd name="T67" fmla="*/ 2814 h 760"/>
                <a:gd name="T68" fmla="*/ 12632 w 849"/>
                <a:gd name="T69" fmla="*/ 2746 h 760"/>
                <a:gd name="T70" fmla="*/ 13017 w 849"/>
                <a:gd name="T71" fmla="*/ 2871 h 760"/>
                <a:gd name="T72" fmla="*/ 13370 w 849"/>
                <a:gd name="T73" fmla="*/ 2674 h 760"/>
                <a:gd name="T74" fmla="*/ 13732 w 849"/>
                <a:gd name="T75" fmla="*/ 2534 h 760"/>
                <a:gd name="T76" fmla="*/ 14089 w 849"/>
                <a:gd name="T77" fmla="*/ 2799 h 760"/>
                <a:gd name="T78" fmla="*/ 14459 w 849"/>
                <a:gd name="T79" fmla="*/ 2796 h 760"/>
                <a:gd name="T80" fmla="*/ 14831 w 849"/>
                <a:gd name="T81" fmla="*/ 2765 h 760"/>
                <a:gd name="T82" fmla="*/ 15178 w 849"/>
                <a:gd name="T83" fmla="*/ 2837 h 760"/>
                <a:gd name="T84" fmla="*/ 15550 w 849"/>
                <a:gd name="T85" fmla="*/ 2766 h 760"/>
                <a:gd name="T86" fmla="*/ 16082 w 849"/>
                <a:gd name="T87" fmla="*/ 2597 h 760"/>
                <a:gd name="T88" fmla="*/ 16461 w 849"/>
                <a:gd name="T89" fmla="*/ 2613 h 760"/>
                <a:gd name="T90" fmla="*/ 16803 w 849"/>
                <a:gd name="T91" fmla="*/ 2730 h 760"/>
                <a:gd name="T92" fmla="*/ 17185 w 849"/>
                <a:gd name="T93" fmla="*/ 2751 h 760"/>
                <a:gd name="T94" fmla="*/ 17578 w 849"/>
                <a:gd name="T95" fmla="*/ 2734 h 760"/>
                <a:gd name="T96" fmla="*/ 17905 w 849"/>
                <a:gd name="T97" fmla="*/ 2597 h 760"/>
                <a:gd name="T98" fmla="*/ 18281 w 849"/>
                <a:gd name="T99" fmla="*/ 2734 h 7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9"/>
                <a:gd name="T151" fmla="*/ 0 h 760"/>
                <a:gd name="T152" fmla="*/ 849 w 849"/>
                <a:gd name="T153" fmla="*/ 760 h 7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9" h="760">
                  <a:moveTo>
                    <a:pt x="0" y="501"/>
                  </a:moveTo>
                  <a:lnTo>
                    <a:pt x="0" y="534"/>
                  </a:lnTo>
                  <a:lnTo>
                    <a:pt x="9" y="534"/>
                  </a:lnTo>
                  <a:lnTo>
                    <a:pt x="9" y="448"/>
                  </a:lnTo>
                  <a:lnTo>
                    <a:pt x="18" y="448"/>
                  </a:lnTo>
                  <a:lnTo>
                    <a:pt x="18" y="430"/>
                  </a:lnTo>
                  <a:lnTo>
                    <a:pt x="27" y="430"/>
                  </a:lnTo>
                  <a:lnTo>
                    <a:pt x="27" y="433"/>
                  </a:lnTo>
                  <a:lnTo>
                    <a:pt x="35" y="433"/>
                  </a:lnTo>
                  <a:lnTo>
                    <a:pt x="35" y="457"/>
                  </a:lnTo>
                  <a:lnTo>
                    <a:pt x="44" y="457"/>
                  </a:lnTo>
                  <a:lnTo>
                    <a:pt x="44" y="426"/>
                  </a:lnTo>
                  <a:lnTo>
                    <a:pt x="51" y="426"/>
                  </a:lnTo>
                  <a:lnTo>
                    <a:pt x="51" y="433"/>
                  </a:lnTo>
                  <a:lnTo>
                    <a:pt x="60" y="433"/>
                  </a:lnTo>
                  <a:lnTo>
                    <a:pt x="60" y="381"/>
                  </a:lnTo>
                  <a:lnTo>
                    <a:pt x="68" y="381"/>
                  </a:lnTo>
                  <a:lnTo>
                    <a:pt x="68" y="376"/>
                  </a:lnTo>
                  <a:lnTo>
                    <a:pt x="77" y="376"/>
                  </a:lnTo>
                  <a:lnTo>
                    <a:pt x="77" y="315"/>
                  </a:lnTo>
                  <a:lnTo>
                    <a:pt x="84" y="315"/>
                  </a:lnTo>
                  <a:lnTo>
                    <a:pt x="84" y="360"/>
                  </a:lnTo>
                  <a:lnTo>
                    <a:pt x="95" y="360"/>
                  </a:lnTo>
                  <a:lnTo>
                    <a:pt x="95" y="333"/>
                  </a:lnTo>
                  <a:lnTo>
                    <a:pt x="102" y="333"/>
                  </a:lnTo>
                  <a:lnTo>
                    <a:pt x="102" y="291"/>
                  </a:lnTo>
                  <a:lnTo>
                    <a:pt x="111" y="291"/>
                  </a:lnTo>
                  <a:lnTo>
                    <a:pt x="111" y="244"/>
                  </a:lnTo>
                  <a:lnTo>
                    <a:pt x="119" y="244"/>
                  </a:lnTo>
                  <a:lnTo>
                    <a:pt x="119" y="313"/>
                  </a:lnTo>
                  <a:lnTo>
                    <a:pt x="128" y="313"/>
                  </a:lnTo>
                  <a:lnTo>
                    <a:pt x="128" y="171"/>
                  </a:lnTo>
                  <a:lnTo>
                    <a:pt x="135" y="171"/>
                  </a:lnTo>
                  <a:lnTo>
                    <a:pt x="135" y="234"/>
                  </a:lnTo>
                  <a:lnTo>
                    <a:pt x="144" y="234"/>
                  </a:lnTo>
                  <a:lnTo>
                    <a:pt x="144" y="229"/>
                  </a:lnTo>
                  <a:lnTo>
                    <a:pt x="152" y="229"/>
                  </a:lnTo>
                  <a:lnTo>
                    <a:pt x="152" y="307"/>
                  </a:lnTo>
                  <a:lnTo>
                    <a:pt x="162" y="307"/>
                  </a:lnTo>
                  <a:lnTo>
                    <a:pt x="162" y="238"/>
                  </a:lnTo>
                  <a:lnTo>
                    <a:pt x="170" y="238"/>
                  </a:lnTo>
                  <a:lnTo>
                    <a:pt x="170" y="319"/>
                  </a:lnTo>
                  <a:lnTo>
                    <a:pt x="179" y="319"/>
                  </a:lnTo>
                  <a:lnTo>
                    <a:pt x="179" y="240"/>
                  </a:lnTo>
                  <a:lnTo>
                    <a:pt x="186" y="240"/>
                  </a:lnTo>
                  <a:lnTo>
                    <a:pt x="186" y="241"/>
                  </a:lnTo>
                  <a:lnTo>
                    <a:pt x="195" y="241"/>
                  </a:lnTo>
                  <a:lnTo>
                    <a:pt x="195" y="237"/>
                  </a:lnTo>
                  <a:lnTo>
                    <a:pt x="203" y="237"/>
                  </a:lnTo>
                  <a:lnTo>
                    <a:pt x="203" y="262"/>
                  </a:lnTo>
                  <a:lnTo>
                    <a:pt x="210" y="262"/>
                  </a:lnTo>
                  <a:lnTo>
                    <a:pt x="210" y="225"/>
                  </a:lnTo>
                  <a:lnTo>
                    <a:pt x="219" y="225"/>
                  </a:lnTo>
                  <a:lnTo>
                    <a:pt x="219" y="291"/>
                  </a:lnTo>
                  <a:lnTo>
                    <a:pt x="228" y="291"/>
                  </a:lnTo>
                  <a:lnTo>
                    <a:pt x="228" y="216"/>
                  </a:lnTo>
                  <a:lnTo>
                    <a:pt x="237" y="216"/>
                  </a:lnTo>
                  <a:lnTo>
                    <a:pt x="237" y="208"/>
                  </a:lnTo>
                  <a:lnTo>
                    <a:pt x="245" y="208"/>
                  </a:lnTo>
                  <a:lnTo>
                    <a:pt x="245" y="172"/>
                  </a:lnTo>
                  <a:lnTo>
                    <a:pt x="254" y="172"/>
                  </a:lnTo>
                  <a:lnTo>
                    <a:pt x="254" y="199"/>
                  </a:lnTo>
                  <a:lnTo>
                    <a:pt x="261" y="199"/>
                  </a:lnTo>
                  <a:lnTo>
                    <a:pt x="261" y="139"/>
                  </a:lnTo>
                  <a:lnTo>
                    <a:pt x="270" y="139"/>
                  </a:lnTo>
                  <a:lnTo>
                    <a:pt x="270" y="118"/>
                  </a:lnTo>
                  <a:lnTo>
                    <a:pt x="278" y="118"/>
                  </a:lnTo>
                  <a:lnTo>
                    <a:pt x="278" y="55"/>
                  </a:lnTo>
                  <a:lnTo>
                    <a:pt x="287" y="55"/>
                  </a:lnTo>
                  <a:lnTo>
                    <a:pt x="287" y="130"/>
                  </a:lnTo>
                  <a:lnTo>
                    <a:pt x="294" y="130"/>
                  </a:lnTo>
                  <a:lnTo>
                    <a:pt x="294" y="87"/>
                  </a:lnTo>
                  <a:lnTo>
                    <a:pt x="305" y="87"/>
                  </a:lnTo>
                  <a:lnTo>
                    <a:pt x="305" y="136"/>
                  </a:lnTo>
                  <a:lnTo>
                    <a:pt x="312" y="136"/>
                  </a:lnTo>
                  <a:lnTo>
                    <a:pt x="312" y="99"/>
                  </a:lnTo>
                  <a:lnTo>
                    <a:pt x="321" y="99"/>
                  </a:lnTo>
                  <a:lnTo>
                    <a:pt x="321" y="75"/>
                  </a:lnTo>
                  <a:lnTo>
                    <a:pt x="329" y="75"/>
                  </a:lnTo>
                  <a:lnTo>
                    <a:pt x="329" y="0"/>
                  </a:lnTo>
                  <a:lnTo>
                    <a:pt x="338" y="0"/>
                  </a:lnTo>
                  <a:lnTo>
                    <a:pt x="338" y="33"/>
                  </a:lnTo>
                  <a:lnTo>
                    <a:pt x="345" y="33"/>
                  </a:lnTo>
                  <a:lnTo>
                    <a:pt x="345" y="30"/>
                  </a:lnTo>
                  <a:lnTo>
                    <a:pt x="354" y="30"/>
                  </a:lnTo>
                  <a:lnTo>
                    <a:pt x="354" y="33"/>
                  </a:lnTo>
                  <a:lnTo>
                    <a:pt x="362" y="33"/>
                  </a:lnTo>
                  <a:lnTo>
                    <a:pt x="362" y="49"/>
                  </a:lnTo>
                  <a:lnTo>
                    <a:pt x="372" y="49"/>
                  </a:lnTo>
                  <a:lnTo>
                    <a:pt x="372" y="82"/>
                  </a:lnTo>
                  <a:lnTo>
                    <a:pt x="380" y="82"/>
                  </a:lnTo>
                  <a:lnTo>
                    <a:pt x="380" y="136"/>
                  </a:lnTo>
                  <a:lnTo>
                    <a:pt x="389" y="136"/>
                  </a:lnTo>
                  <a:lnTo>
                    <a:pt x="389" y="177"/>
                  </a:lnTo>
                  <a:lnTo>
                    <a:pt x="396" y="177"/>
                  </a:lnTo>
                  <a:lnTo>
                    <a:pt x="396" y="204"/>
                  </a:lnTo>
                  <a:lnTo>
                    <a:pt x="405" y="204"/>
                  </a:lnTo>
                  <a:lnTo>
                    <a:pt x="405" y="253"/>
                  </a:lnTo>
                  <a:lnTo>
                    <a:pt x="413" y="253"/>
                  </a:lnTo>
                  <a:lnTo>
                    <a:pt x="413" y="261"/>
                  </a:lnTo>
                  <a:lnTo>
                    <a:pt x="422" y="261"/>
                  </a:lnTo>
                  <a:lnTo>
                    <a:pt x="422" y="297"/>
                  </a:lnTo>
                  <a:lnTo>
                    <a:pt x="429" y="297"/>
                  </a:lnTo>
                  <a:lnTo>
                    <a:pt x="429" y="336"/>
                  </a:lnTo>
                  <a:lnTo>
                    <a:pt x="440" y="336"/>
                  </a:lnTo>
                  <a:lnTo>
                    <a:pt x="440" y="378"/>
                  </a:lnTo>
                  <a:lnTo>
                    <a:pt x="447" y="378"/>
                  </a:lnTo>
                  <a:lnTo>
                    <a:pt x="447" y="399"/>
                  </a:lnTo>
                  <a:lnTo>
                    <a:pt x="456" y="399"/>
                  </a:lnTo>
                  <a:lnTo>
                    <a:pt x="456" y="466"/>
                  </a:lnTo>
                  <a:lnTo>
                    <a:pt x="464" y="466"/>
                  </a:lnTo>
                  <a:lnTo>
                    <a:pt x="464" y="465"/>
                  </a:lnTo>
                  <a:lnTo>
                    <a:pt x="473" y="465"/>
                  </a:lnTo>
                  <a:lnTo>
                    <a:pt x="473" y="513"/>
                  </a:lnTo>
                  <a:lnTo>
                    <a:pt x="480" y="513"/>
                  </a:lnTo>
                  <a:lnTo>
                    <a:pt x="480" y="577"/>
                  </a:lnTo>
                  <a:lnTo>
                    <a:pt x="489" y="577"/>
                  </a:lnTo>
                  <a:lnTo>
                    <a:pt x="489" y="570"/>
                  </a:lnTo>
                  <a:lnTo>
                    <a:pt x="497" y="570"/>
                  </a:lnTo>
                  <a:lnTo>
                    <a:pt x="497" y="577"/>
                  </a:lnTo>
                  <a:lnTo>
                    <a:pt x="506" y="577"/>
                  </a:lnTo>
                  <a:lnTo>
                    <a:pt x="506" y="570"/>
                  </a:lnTo>
                  <a:lnTo>
                    <a:pt x="515" y="570"/>
                  </a:lnTo>
                  <a:lnTo>
                    <a:pt x="515" y="600"/>
                  </a:lnTo>
                  <a:lnTo>
                    <a:pt x="524" y="600"/>
                  </a:lnTo>
                  <a:lnTo>
                    <a:pt x="524" y="606"/>
                  </a:lnTo>
                  <a:lnTo>
                    <a:pt x="531" y="606"/>
                  </a:lnTo>
                  <a:lnTo>
                    <a:pt x="531" y="580"/>
                  </a:lnTo>
                  <a:lnTo>
                    <a:pt x="539" y="580"/>
                  </a:lnTo>
                  <a:lnTo>
                    <a:pt x="539" y="610"/>
                  </a:lnTo>
                  <a:lnTo>
                    <a:pt x="548" y="610"/>
                  </a:lnTo>
                  <a:lnTo>
                    <a:pt x="548" y="654"/>
                  </a:lnTo>
                  <a:lnTo>
                    <a:pt x="555" y="654"/>
                  </a:lnTo>
                  <a:lnTo>
                    <a:pt x="555" y="706"/>
                  </a:lnTo>
                  <a:lnTo>
                    <a:pt x="564" y="706"/>
                  </a:lnTo>
                  <a:lnTo>
                    <a:pt x="564" y="745"/>
                  </a:lnTo>
                  <a:lnTo>
                    <a:pt x="572" y="745"/>
                  </a:lnTo>
                  <a:lnTo>
                    <a:pt x="572" y="726"/>
                  </a:lnTo>
                  <a:lnTo>
                    <a:pt x="582" y="726"/>
                  </a:lnTo>
                  <a:lnTo>
                    <a:pt x="582" y="727"/>
                  </a:lnTo>
                  <a:lnTo>
                    <a:pt x="590" y="727"/>
                  </a:lnTo>
                  <a:lnTo>
                    <a:pt x="590" y="748"/>
                  </a:lnTo>
                  <a:lnTo>
                    <a:pt x="599" y="748"/>
                  </a:lnTo>
                  <a:lnTo>
                    <a:pt x="599" y="760"/>
                  </a:lnTo>
                  <a:lnTo>
                    <a:pt x="606" y="760"/>
                  </a:lnTo>
                  <a:lnTo>
                    <a:pt x="606" y="702"/>
                  </a:lnTo>
                  <a:lnTo>
                    <a:pt x="615" y="702"/>
                  </a:lnTo>
                  <a:lnTo>
                    <a:pt x="615" y="708"/>
                  </a:lnTo>
                  <a:lnTo>
                    <a:pt x="623" y="708"/>
                  </a:lnTo>
                  <a:lnTo>
                    <a:pt x="623" y="679"/>
                  </a:lnTo>
                  <a:lnTo>
                    <a:pt x="632" y="679"/>
                  </a:lnTo>
                  <a:lnTo>
                    <a:pt x="632" y="672"/>
                  </a:lnTo>
                  <a:lnTo>
                    <a:pt x="639" y="672"/>
                  </a:lnTo>
                  <a:lnTo>
                    <a:pt x="639" y="688"/>
                  </a:lnTo>
                  <a:lnTo>
                    <a:pt x="648" y="688"/>
                  </a:lnTo>
                  <a:lnTo>
                    <a:pt x="648" y="742"/>
                  </a:lnTo>
                  <a:lnTo>
                    <a:pt x="657" y="742"/>
                  </a:lnTo>
                  <a:lnTo>
                    <a:pt x="657" y="726"/>
                  </a:lnTo>
                  <a:lnTo>
                    <a:pt x="666" y="726"/>
                  </a:lnTo>
                  <a:lnTo>
                    <a:pt x="666" y="741"/>
                  </a:lnTo>
                  <a:lnTo>
                    <a:pt x="674" y="741"/>
                  </a:lnTo>
                  <a:lnTo>
                    <a:pt x="674" y="712"/>
                  </a:lnTo>
                  <a:lnTo>
                    <a:pt x="683" y="712"/>
                  </a:lnTo>
                  <a:lnTo>
                    <a:pt x="683" y="732"/>
                  </a:lnTo>
                  <a:lnTo>
                    <a:pt x="690" y="732"/>
                  </a:lnTo>
                  <a:lnTo>
                    <a:pt x="690" y="723"/>
                  </a:lnTo>
                  <a:lnTo>
                    <a:pt x="699" y="723"/>
                  </a:lnTo>
                  <a:lnTo>
                    <a:pt x="699" y="751"/>
                  </a:lnTo>
                  <a:lnTo>
                    <a:pt x="707" y="751"/>
                  </a:lnTo>
                  <a:lnTo>
                    <a:pt x="707" y="691"/>
                  </a:lnTo>
                  <a:lnTo>
                    <a:pt x="716" y="691"/>
                  </a:lnTo>
                  <a:lnTo>
                    <a:pt x="716" y="733"/>
                  </a:lnTo>
                  <a:lnTo>
                    <a:pt x="725" y="733"/>
                  </a:lnTo>
                  <a:lnTo>
                    <a:pt x="725" y="723"/>
                  </a:lnTo>
                  <a:lnTo>
                    <a:pt x="741" y="723"/>
                  </a:lnTo>
                  <a:lnTo>
                    <a:pt x="741" y="687"/>
                  </a:lnTo>
                  <a:lnTo>
                    <a:pt x="750" y="687"/>
                  </a:lnTo>
                  <a:lnTo>
                    <a:pt x="750" y="732"/>
                  </a:lnTo>
                  <a:lnTo>
                    <a:pt x="758" y="732"/>
                  </a:lnTo>
                  <a:lnTo>
                    <a:pt x="758" y="693"/>
                  </a:lnTo>
                  <a:lnTo>
                    <a:pt x="767" y="693"/>
                  </a:lnTo>
                  <a:lnTo>
                    <a:pt x="767" y="708"/>
                  </a:lnTo>
                  <a:lnTo>
                    <a:pt x="774" y="708"/>
                  </a:lnTo>
                  <a:lnTo>
                    <a:pt x="774" y="723"/>
                  </a:lnTo>
                  <a:lnTo>
                    <a:pt x="783" y="723"/>
                  </a:lnTo>
                  <a:lnTo>
                    <a:pt x="783" y="726"/>
                  </a:lnTo>
                  <a:lnTo>
                    <a:pt x="792" y="726"/>
                  </a:lnTo>
                  <a:lnTo>
                    <a:pt x="792" y="729"/>
                  </a:lnTo>
                  <a:lnTo>
                    <a:pt x="801" y="729"/>
                  </a:lnTo>
                  <a:lnTo>
                    <a:pt x="801" y="735"/>
                  </a:lnTo>
                  <a:lnTo>
                    <a:pt x="809" y="735"/>
                  </a:lnTo>
                  <a:lnTo>
                    <a:pt x="809" y="724"/>
                  </a:lnTo>
                  <a:lnTo>
                    <a:pt x="818" y="724"/>
                  </a:lnTo>
                  <a:lnTo>
                    <a:pt x="818" y="700"/>
                  </a:lnTo>
                  <a:lnTo>
                    <a:pt x="825" y="700"/>
                  </a:lnTo>
                  <a:lnTo>
                    <a:pt x="825" y="687"/>
                  </a:lnTo>
                  <a:lnTo>
                    <a:pt x="834" y="687"/>
                  </a:lnTo>
                  <a:lnTo>
                    <a:pt x="834" y="730"/>
                  </a:lnTo>
                  <a:lnTo>
                    <a:pt x="842" y="730"/>
                  </a:lnTo>
                  <a:lnTo>
                    <a:pt x="842" y="724"/>
                  </a:lnTo>
                  <a:lnTo>
                    <a:pt x="849" y="7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2" name="Freeform 66"/>
            <p:cNvSpPr>
              <a:spLocks/>
            </p:cNvSpPr>
            <p:nvPr/>
          </p:nvSpPr>
          <p:spPr bwMode="auto">
            <a:xfrm>
              <a:off x="2891" y="3163"/>
              <a:ext cx="1158" cy="238"/>
            </a:xfrm>
            <a:custGeom>
              <a:avLst/>
              <a:gdLst>
                <a:gd name="T0" fmla="*/ 235 w 851"/>
                <a:gd name="T1" fmla="*/ 126 h 208"/>
                <a:gd name="T2" fmla="*/ 592 w 851"/>
                <a:gd name="T3" fmla="*/ 138 h 208"/>
                <a:gd name="T4" fmla="*/ 969 w 851"/>
                <a:gd name="T5" fmla="*/ 38 h 208"/>
                <a:gd name="T6" fmla="*/ 1319 w 851"/>
                <a:gd name="T7" fmla="*/ 22 h 208"/>
                <a:gd name="T8" fmla="*/ 1683 w 851"/>
                <a:gd name="T9" fmla="*/ 189 h 208"/>
                <a:gd name="T10" fmla="*/ 2062 w 851"/>
                <a:gd name="T11" fmla="*/ 195 h 208"/>
                <a:gd name="T12" fmla="*/ 2414 w 851"/>
                <a:gd name="T13" fmla="*/ 236 h 208"/>
                <a:gd name="T14" fmla="*/ 2781 w 851"/>
                <a:gd name="T15" fmla="*/ 200 h 208"/>
                <a:gd name="T16" fmla="*/ 3135 w 851"/>
                <a:gd name="T17" fmla="*/ 120 h 208"/>
                <a:gd name="T18" fmla="*/ 3518 w 851"/>
                <a:gd name="T19" fmla="*/ 120 h 208"/>
                <a:gd name="T20" fmla="*/ 3905 w 851"/>
                <a:gd name="T21" fmla="*/ 130 h 208"/>
                <a:gd name="T22" fmla="*/ 4240 w 851"/>
                <a:gd name="T23" fmla="*/ 200 h 208"/>
                <a:gd name="T24" fmla="*/ 4603 w 851"/>
                <a:gd name="T25" fmla="*/ 255 h 208"/>
                <a:gd name="T26" fmla="*/ 5009 w 851"/>
                <a:gd name="T27" fmla="*/ 185 h 208"/>
                <a:gd name="T28" fmla="*/ 5365 w 851"/>
                <a:gd name="T29" fmla="*/ 300 h 208"/>
                <a:gd name="T30" fmla="*/ 5725 w 851"/>
                <a:gd name="T31" fmla="*/ 243 h 208"/>
                <a:gd name="T32" fmla="*/ 6083 w 851"/>
                <a:gd name="T33" fmla="*/ 334 h 208"/>
                <a:gd name="T34" fmla="*/ 6462 w 851"/>
                <a:gd name="T35" fmla="*/ 382 h 208"/>
                <a:gd name="T36" fmla="*/ 6831 w 851"/>
                <a:gd name="T37" fmla="*/ 437 h 208"/>
                <a:gd name="T38" fmla="*/ 7166 w 851"/>
                <a:gd name="T39" fmla="*/ 300 h 208"/>
                <a:gd name="T40" fmla="*/ 7499 w 851"/>
                <a:gd name="T41" fmla="*/ 355 h 208"/>
                <a:gd name="T42" fmla="*/ 7886 w 851"/>
                <a:gd name="T43" fmla="*/ 310 h 208"/>
                <a:gd name="T44" fmla="*/ 8277 w 851"/>
                <a:gd name="T45" fmla="*/ 392 h 208"/>
                <a:gd name="T46" fmla="*/ 8618 w 851"/>
                <a:gd name="T47" fmla="*/ 355 h 208"/>
                <a:gd name="T48" fmla="*/ 8997 w 851"/>
                <a:gd name="T49" fmla="*/ 379 h 208"/>
                <a:gd name="T50" fmla="*/ 9346 w 851"/>
                <a:gd name="T51" fmla="*/ 344 h 208"/>
                <a:gd name="T52" fmla="*/ 9716 w 851"/>
                <a:gd name="T53" fmla="*/ 446 h 208"/>
                <a:gd name="T54" fmla="*/ 10101 w 851"/>
                <a:gd name="T55" fmla="*/ 417 h 208"/>
                <a:gd name="T56" fmla="*/ 10455 w 851"/>
                <a:gd name="T57" fmla="*/ 497 h 208"/>
                <a:gd name="T58" fmla="*/ 10821 w 851"/>
                <a:gd name="T59" fmla="*/ 421 h 208"/>
                <a:gd name="T60" fmla="*/ 11211 w 851"/>
                <a:gd name="T61" fmla="*/ 610 h 208"/>
                <a:gd name="T62" fmla="*/ 11565 w 851"/>
                <a:gd name="T63" fmla="*/ 421 h 208"/>
                <a:gd name="T64" fmla="*/ 11928 w 851"/>
                <a:gd name="T65" fmla="*/ 611 h 208"/>
                <a:gd name="T66" fmla="*/ 12278 w 851"/>
                <a:gd name="T67" fmla="*/ 556 h 208"/>
                <a:gd name="T68" fmla="*/ 12671 w 851"/>
                <a:gd name="T69" fmla="*/ 590 h 208"/>
                <a:gd name="T70" fmla="*/ 13037 w 851"/>
                <a:gd name="T71" fmla="*/ 533 h 208"/>
                <a:gd name="T72" fmla="*/ 13390 w 851"/>
                <a:gd name="T73" fmla="*/ 656 h 208"/>
                <a:gd name="T74" fmla="*/ 13750 w 851"/>
                <a:gd name="T75" fmla="*/ 532 h 208"/>
                <a:gd name="T76" fmla="*/ 14145 w 851"/>
                <a:gd name="T77" fmla="*/ 382 h 208"/>
                <a:gd name="T78" fmla="*/ 14495 w 851"/>
                <a:gd name="T79" fmla="*/ 527 h 208"/>
                <a:gd name="T80" fmla="*/ 14855 w 851"/>
                <a:gd name="T81" fmla="*/ 566 h 208"/>
                <a:gd name="T82" fmla="*/ 15208 w 851"/>
                <a:gd name="T83" fmla="*/ 557 h 208"/>
                <a:gd name="T84" fmla="*/ 15612 w 851"/>
                <a:gd name="T85" fmla="*/ 542 h 208"/>
                <a:gd name="T86" fmla="*/ 15974 w 851"/>
                <a:gd name="T87" fmla="*/ 648 h 208"/>
                <a:gd name="T88" fmla="*/ 16329 w 851"/>
                <a:gd name="T89" fmla="*/ 777 h 208"/>
                <a:gd name="T90" fmla="*/ 16707 w 851"/>
                <a:gd name="T91" fmla="*/ 394 h 208"/>
                <a:gd name="T92" fmla="*/ 17034 w 851"/>
                <a:gd name="T93" fmla="*/ 611 h 208"/>
                <a:gd name="T94" fmla="*/ 17433 w 851"/>
                <a:gd name="T95" fmla="*/ 636 h 208"/>
                <a:gd name="T96" fmla="*/ 17811 w 851"/>
                <a:gd name="T97" fmla="*/ 656 h 208"/>
                <a:gd name="T98" fmla="*/ 18146 w 851"/>
                <a:gd name="T99" fmla="*/ 463 h 2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1"/>
                <a:gd name="T151" fmla="*/ 0 h 208"/>
                <a:gd name="T152" fmla="*/ 851 w 851"/>
                <a:gd name="T153" fmla="*/ 208 h 2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1" h="208">
                  <a:moveTo>
                    <a:pt x="0" y="46"/>
                  </a:moveTo>
                  <a:lnTo>
                    <a:pt x="0" y="85"/>
                  </a:lnTo>
                  <a:lnTo>
                    <a:pt x="11" y="85"/>
                  </a:lnTo>
                  <a:lnTo>
                    <a:pt x="11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7" y="30"/>
                  </a:lnTo>
                  <a:lnTo>
                    <a:pt x="27" y="36"/>
                  </a:lnTo>
                  <a:lnTo>
                    <a:pt x="35" y="36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44" y="10"/>
                  </a:lnTo>
                  <a:lnTo>
                    <a:pt x="51" y="10"/>
                  </a:lnTo>
                  <a:lnTo>
                    <a:pt x="51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68" y="19"/>
                  </a:lnTo>
                  <a:lnTo>
                    <a:pt x="77" y="19"/>
                  </a:lnTo>
                  <a:lnTo>
                    <a:pt x="77" y="49"/>
                  </a:lnTo>
                  <a:lnTo>
                    <a:pt x="86" y="49"/>
                  </a:lnTo>
                  <a:lnTo>
                    <a:pt x="86" y="28"/>
                  </a:lnTo>
                  <a:lnTo>
                    <a:pt x="95" y="28"/>
                  </a:lnTo>
                  <a:lnTo>
                    <a:pt x="95" y="51"/>
                  </a:lnTo>
                  <a:lnTo>
                    <a:pt x="102" y="51"/>
                  </a:lnTo>
                  <a:lnTo>
                    <a:pt x="102" y="55"/>
                  </a:lnTo>
                  <a:lnTo>
                    <a:pt x="111" y="55"/>
                  </a:lnTo>
                  <a:lnTo>
                    <a:pt x="111" y="61"/>
                  </a:lnTo>
                  <a:lnTo>
                    <a:pt x="119" y="61"/>
                  </a:lnTo>
                  <a:lnTo>
                    <a:pt x="119" y="39"/>
                  </a:lnTo>
                  <a:lnTo>
                    <a:pt x="128" y="39"/>
                  </a:lnTo>
                  <a:lnTo>
                    <a:pt x="128" y="52"/>
                  </a:lnTo>
                  <a:lnTo>
                    <a:pt x="135" y="52"/>
                  </a:lnTo>
                  <a:lnTo>
                    <a:pt x="135" y="34"/>
                  </a:lnTo>
                  <a:lnTo>
                    <a:pt x="144" y="34"/>
                  </a:lnTo>
                  <a:lnTo>
                    <a:pt x="144" y="31"/>
                  </a:lnTo>
                  <a:lnTo>
                    <a:pt x="153" y="31"/>
                  </a:lnTo>
                  <a:lnTo>
                    <a:pt x="153" y="16"/>
                  </a:lnTo>
                  <a:lnTo>
                    <a:pt x="162" y="16"/>
                  </a:lnTo>
                  <a:lnTo>
                    <a:pt x="162" y="31"/>
                  </a:lnTo>
                  <a:lnTo>
                    <a:pt x="170" y="31"/>
                  </a:lnTo>
                  <a:lnTo>
                    <a:pt x="170" y="9"/>
                  </a:lnTo>
                  <a:lnTo>
                    <a:pt x="179" y="9"/>
                  </a:lnTo>
                  <a:lnTo>
                    <a:pt x="179" y="34"/>
                  </a:lnTo>
                  <a:lnTo>
                    <a:pt x="186" y="34"/>
                  </a:lnTo>
                  <a:lnTo>
                    <a:pt x="186" y="18"/>
                  </a:lnTo>
                  <a:lnTo>
                    <a:pt x="195" y="18"/>
                  </a:lnTo>
                  <a:lnTo>
                    <a:pt x="195" y="52"/>
                  </a:lnTo>
                  <a:lnTo>
                    <a:pt x="203" y="52"/>
                  </a:lnTo>
                  <a:lnTo>
                    <a:pt x="203" y="15"/>
                  </a:lnTo>
                  <a:lnTo>
                    <a:pt x="212" y="15"/>
                  </a:lnTo>
                  <a:lnTo>
                    <a:pt x="212" y="66"/>
                  </a:lnTo>
                  <a:lnTo>
                    <a:pt x="219" y="66"/>
                  </a:lnTo>
                  <a:lnTo>
                    <a:pt x="219" y="75"/>
                  </a:lnTo>
                  <a:lnTo>
                    <a:pt x="230" y="75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31"/>
                  </a:lnTo>
                  <a:lnTo>
                    <a:pt x="246" y="31"/>
                  </a:lnTo>
                  <a:lnTo>
                    <a:pt x="246" y="78"/>
                  </a:lnTo>
                  <a:lnTo>
                    <a:pt x="254" y="78"/>
                  </a:lnTo>
                  <a:lnTo>
                    <a:pt x="254" y="6"/>
                  </a:lnTo>
                  <a:lnTo>
                    <a:pt x="263" y="6"/>
                  </a:lnTo>
                  <a:lnTo>
                    <a:pt x="263" y="63"/>
                  </a:lnTo>
                  <a:lnTo>
                    <a:pt x="270" y="63"/>
                  </a:lnTo>
                  <a:lnTo>
                    <a:pt x="270" y="58"/>
                  </a:lnTo>
                  <a:lnTo>
                    <a:pt x="279" y="58"/>
                  </a:lnTo>
                  <a:lnTo>
                    <a:pt x="279" y="87"/>
                  </a:lnTo>
                  <a:lnTo>
                    <a:pt x="287" y="87"/>
                  </a:lnTo>
                  <a:lnTo>
                    <a:pt x="287" y="69"/>
                  </a:lnTo>
                  <a:lnTo>
                    <a:pt x="297" y="69"/>
                  </a:lnTo>
                  <a:lnTo>
                    <a:pt x="297" y="100"/>
                  </a:lnTo>
                  <a:lnTo>
                    <a:pt x="305" y="100"/>
                  </a:lnTo>
                  <a:lnTo>
                    <a:pt x="305" y="88"/>
                  </a:lnTo>
                  <a:lnTo>
                    <a:pt x="314" y="88"/>
                  </a:lnTo>
                  <a:lnTo>
                    <a:pt x="314" y="114"/>
                  </a:lnTo>
                  <a:lnTo>
                    <a:pt x="321" y="114"/>
                  </a:lnTo>
                  <a:lnTo>
                    <a:pt x="321" y="118"/>
                  </a:lnTo>
                  <a:lnTo>
                    <a:pt x="329" y="118"/>
                  </a:lnTo>
                  <a:lnTo>
                    <a:pt x="329" y="78"/>
                  </a:lnTo>
                  <a:lnTo>
                    <a:pt x="338" y="78"/>
                  </a:lnTo>
                  <a:lnTo>
                    <a:pt x="338" y="96"/>
                  </a:lnTo>
                  <a:lnTo>
                    <a:pt x="345" y="96"/>
                  </a:lnTo>
                  <a:lnTo>
                    <a:pt x="345" y="93"/>
                  </a:lnTo>
                  <a:lnTo>
                    <a:pt x="354" y="93"/>
                  </a:lnTo>
                  <a:lnTo>
                    <a:pt x="354" y="79"/>
                  </a:lnTo>
                  <a:lnTo>
                    <a:pt x="362" y="79"/>
                  </a:lnTo>
                  <a:lnTo>
                    <a:pt x="362" y="81"/>
                  </a:lnTo>
                  <a:lnTo>
                    <a:pt x="372" y="81"/>
                  </a:lnTo>
                  <a:lnTo>
                    <a:pt x="372" y="55"/>
                  </a:lnTo>
                  <a:lnTo>
                    <a:pt x="380" y="55"/>
                  </a:lnTo>
                  <a:lnTo>
                    <a:pt x="380" y="102"/>
                  </a:lnTo>
                  <a:lnTo>
                    <a:pt x="389" y="102"/>
                  </a:lnTo>
                  <a:lnTo>
                    <a:pt x="389" y="97"/>
                  </a:lnTo>
                  <a:lnTo>
                    <a:pt x="396" y="97"/>
                  </a:lnTo>
                  <a:lnTo>
                    <a:pt x="396" y="93"/>
                  </a:lnTo>
                  <a:lnTo>
                    <a:pt x="405" y="93"/>
                  </a:lnTo>
                  <a:lnTo>
                    <a:pt x="405" y="138"/>
                  </a:lnTo>
                  <a:lnTo>
                    <a:pt x="413" y="138"/>
                  </a:lnTo>
                  <a:lnTo>
                    <a:pt x="413" y="99"/>
                  </a:lnTo>
                  <a:lnTo>
                    <a:pt x="422" y="99"/>
                  </a:lnTo>
                  <a:lnTo>
                    <a:pt x="422" y="96"/>
                  </a:lnTo>
                  <a:lnTo>
                    <a:pt x="429" y="96"/>
                  </a:lnTo>
                  <a:lnTo>
                    <a:pt x="429" y="90"/>
                  </a:lnTo>
                  <a:lnTo>
                    <a:pt x="440" y="90"/>
                  </a:lnTo>
                  <a:lnTo>
                    <a:pt x="440" y="132"/>
                  </a:lnTo>
                  <a:lnTo>
                    <a:pt x="447" y="132"/>
                  </a:lnTo>
                  <a:lnTo>
                    <a:pt x="447" y="115"/>
                  </a:lnTo>
                  <a:lnTo>
                    <a:pt x="456" y="115"/>
                  </a:lnTo>
                  <a:lnTo>
                    <a:pt x="456" y="120"/>
                  </a:lnTo>
                  <a:lnTo>
                    <a:pt x="464" y="120"/>
                  </a:lnTo>
                  <a:lnTo>
                    <a:pt x="464" y="108"/>
                  </a:lnTo>
                  <a:lnTo>
                    <a:pt x="473" y="108"/>
                  </a:lnTo>
                  <a:lnTo>
                    <a:pt x="473" y="141"/>
                  </a:lnTo>
                  <a:lnTo>
                    <a:pt x="480" y="141"/>
                  </a:lnTo>
                  <a:lnTo>
                    <a:pt x="480" y="129"/>
                  </a:lnTo>
                  <a:lnTo>
                    <a:pt x="489" y="129"/>
                  </a:lnTo>
                  <a:lnTo>
                    <a:pt x="489" y="117"/>
                  </a:lnTo>
                  <a:lnTo>
                    <a:pt x="497" y="117"/>
                  </a:lnTo>
                  <a:lnTo>
                    <a:pt x="497" y="109"/>
                  </a:lnTo>
                  <a:lnTo>
                    <a:pt x="507" y="109"/>
                  </a:lnTo>
                  <a:lnTo>
                    <a:pt x="507" y="139"/>
                  </a:lnTo>
                  <a:lnTo>
                    <a:pt x="515" y="139"/>
                  </a:lnTo>
                  <a:lnTo>
                    <a:pt x="515" y="159"/>
                  </a:lnTo>
                  <a:lnTo>
                    <a:pt x="524" y="159"/>
                  </a:lnTo>
                  <a:lnTo>
                    <a:pt x="524" y="145"/>
                  </a:lnTo>
                  <a:lnTo>
                    <a:pt x="531" y="145"/>
                  </a:lnTo>
                  <a:lnTo>
                    <a:pt x="531" y="109"/>
                  </a:lnTo>
                  <a:lnTo>
                    <a:pt x="540" y="109"/>
                  </a:lnTo>
                  <a:lnTo>
                    <a:pt x="540" y="165"/>
                  </a:lnTo>
                  <a:lnTo>
                    <a:pt x="548" y="165"/>
                  </a:lnTo>
                  <a:lnTo>
                    <a:pt x="548" y="160"/>
                  </a:lnTo>
                  <a:lnTo>
                    <a:pt x="557" y="160"/>
                  </a:lnTo>
                  <a:lnTo>
                    <a:pt x="557" y="141"/>
                  </a:lnTo>
                  <a:lnTo>
                    <a:pt x="564" y="141"/>
                  </a:lnTo>
                  <a:lnTo>
                    <a:pt x="564" y="144"/>
                  </a:lnTo>
                  <a:lnTo>
                    <a:pt x="575" y="144"/>
                  </a:lnTo>
                  <a:lnTo>
                    <a:pt x="575" y="181"/>
                  </a:lnTo>
                  <a:lnTo>
                    <a:pt x="582" y="181"/>
                  </a:lnTo>
                  <a:lnTo>
                    <a:pt x="582" y="154"/>
                  </a:lnTo>
                  <a:lnTo>
                    <a:pt x="591" y="154"/>
                  </a:lnTo>
                  <a:lnTo>
                    <a:pt x="591" y="150"/>
                  </a:lnTo>
                  <a:lnTo>
                    <a:pt x="599" y="150"/>
                  </a:lnTo>
                  <a:lnTo>
                    <a:pt x="599" y="139"/>
                  </a:lnTo>
                  <a:lnTo>
                    <a:pt x="608" y="139"/>
                  </a:lnTo>
                  <a:lnTo>
                    <a:pt x="608" y="123"/>
                  </a:lnTo>
                  <a:lnTo>
                    <a:pt x="615" y="123"/>
                  </a:lnTo>
                  <a:lnTo>
                    <a:pt x="615" y="171"/>
                  </a:lnTo>
                  <a:lnTo>
                    <a:pt x="624" y="171"/>
                  </a:lnTo>
                  <a:lnTo>
                    <a:pt x="624" y="159"/>
                  </a:lnTo>
                  <a:lnTo>
                    <a:pt x="632" y="159"/>
                  </a:lnTo>
                  <a:lnTo>
                    <a:pt x="632" y="138"/>
                  </a:lnTo>
                  <a:lnTo>
                    <a:pt x="641" y="138"/>
                  </a:lnTo>
                  <a:lnTo>
                    <a:pt x="641" y="168"/>
                  </a:lnTo>
                  <a:lnTo>
                    <a:pt x="650" y="168"/>
                  </a:lnTo>
                  <a:lnTo>
                    <a:pt x="650" y="100"/>
                  </a:lnTo>
                  <a:lnTo>
                    <a:pt x="657" y="100"/>
                  </a:lnTo>
                  <a:lnTo>
                    <a:pt x="657" y="154"/>
                  </a:lnTo>
                  <a:lnTo>
                    <a:pt x="666" y="154"/>
                  </a:lnTo>
                  <a:lnTo>
                    <a:pt x="666" y="136"/>
                  </a:lnTo>
                  <a:lnTo>
                    <a:pt x="674" y="136"/>
                  </a:lnTo>
                  <a:lnTo>
                    <a:pt x="674" y="178"/>
                  </a:lnTo>
                  <a:lnTo>
                    <a:pt x="683" y="178"/>
                  </a:lnTo>
                  <a:lnTo>
                    <a:pt x="683" y="147"/>
                  </a:lnTo>
                  <a:lnTo>
                    <a:pt x="690" y="147"/>
                  </a:lnTo>
                  <a:lnTo>
                    <a:pt x="690" y="181"/>
                  </a:lnTo>
                  <a:lnTo>
                    <a:pt x="699" y="181"/>
                  </a:lnTo>
                  <a:lnTo>
                    <a:pt x="699" y="145"/>
                  </a:lnTo>
                  <a:lnTo>
                    <a:pt x="707" y="145"/>
                  </a:lnTo>
                  <a:lnTo>
                    <a:pt x="707" y="139"/>
                  </a:lnTo>
                  <a:lnTo>
                    <a:pt x="717" y="139"/>
                  </a:lnTo>
                  <a:lnTo>
                    <a:pt x="717" y="141"/>
                  </a:lnTo>
                  <a:lnTo>
                    <a:pt x="725" y="141"/>
                  </a:lnTo>
                  <a:lnTo>
                    <a:pt x="725" y="186"/>
                  </a:lnTo>
                  <a:lnTo>
                    <a:pt x="734" y="186"/>
                  </a:lnTo>
                  <a:lnTo>
                    <a:pt x="734" y="168"/>
                  </a:lnTo>
                  <a:lnTo>
                    <a:pt x="741" y="168"/>
                  </a:lnTo>
                  <a:lnTo>
                    <a:pt x="741" y="208"/>
                  </a:lnTo>
                  <a:lnTo>
                    <a:pt x="750" y="208"/>
                  </a:lnTo>
                  <a:lnTo>
                    <a:pt x="750" y="202"/>
                  </a:lnTo>
                  <a:lnTo>
                    <a:pt x="758" y="202"/>
                  </a:lnTo>
                  <a:lnTo>
                    <a:pt x="758" y="159"/>
                  </a:lnTo>
                  <a:lnTo>
                    <a:pt x="767" y="159"/>
                  </a:lnTo>
                  <a:lnTo>
                    <a:pt x="767" y="103"/>
                  </a:lnTo>
                  <a:lnTo>
                    <a:pt x="774" y="103"/>
                  </a:lnTo>
                  <a:lnTo>
                    <a:pt x="774" y="177"/>
                  </a:lnTo>
                  <a:lnTo>
                    <a:pt x="783" y="177"/>
                  </a:lnTo>
                  <a:lnTo>
                    <a:pt x="783" y="160"/>
                  </a:lnTo>
                  <a:lnTo>
                    <a:pt x="792" y="160"/>
                  </a:lnTo>
                  <a:lnTo>
                    <a:pt x="792" y="180"/>
                  </a:lnTo>
                  <a:lnTo>
                    <a:pt x="801" y="180"/>
                  </a:lnTo>
                  <a:lnTo>
                    <a:pt x="801" y="165"/>
                  </a:lnTo>
                  <a:lnTo>
                    <a:pt x="809" y="165"/>
                  </a:lnTo>
                  <a:lnTo>
                    <a:pt x="809" y="180"/>
                  </a:lnTo>
                  <a:lnTo>
                    <a:pt x="818" y="180"/>
                  </a:lnTo>
                  <a:lnTo>
                    <a:pt x="818" y="171"/>
                  </a:lnTo>
                  <a:lnTo>
                    <a:pt x="825" y="171"/>
                  </a:lnTo>
                  <a:lnTo>
                    <a:pt x="825" y="184"/>
                  </a:lnTo>
                  <a:lnTo>
                    <a:pt x="834" y="184"/>
                  </a:lnTo>
                  <a:lnTo>
                    <a:pt x="834" y="120"/>
                  </a:lnTo>
                  <a:lnTo>
                    <a:pt x="842" y="120"/>
                  </a:lnTo>
                  <a:lnTo>
                    <a:pt x="842" y="208"/>
                  </a:lnTo>
                  <a:lnTo>
                    <a:pt x="851" y="20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3" name="Freeform 67"/>
            <p:cNvSpPr>
              <a:spLocks/>
            </p:cNvSpPr>
            <p:nvPr/>
          </p:nvSpPr>
          <p:spPr bwMode="auto">
            <a:xfrm>
              <a:off x="4049" y="3324"/>
              <a:ext cx="881" cy="130"/>
            </a:xfrm>
            <a:custGeom>
              <a:avLst/>
              <a:gdLst>
                <a:gd name="T0" fmla="*/ 190 w 648"/>
                <a:gd name="T1" fmla="*/ 0 h 114"/>
                <a:gd name="T2" fmla="*/ 386 w 648"/>
                <a:gd name="T3" fmla="*/ 160 h 114"/>
                <a:gd name="T4" fmla="*/ 740 w 648"/>
                <a:gd name="T5" fmla="*/ 17 h 114"/>
                <a:gd name="T6" fmla="*/ 901 w 648"/>
                <a:gd name="T7" fmla="*/ 99 h 114"/>
                <a:gd name="T8" fmla="*/ 1244 w 648"/>
                <a:gd name="T9" fmla="*/ 109 h 114"/>
                <a:gd name="T10" fmla="*/ 1455 w 648"/>
                <a:gd name="T11" fmla="*/ 83 h 114"/>
                <a:gd name="T12" fmla="*/ 1845 w 648"/>
                <a:gd name="T13" fmla="*/ 159 h 114"/>
                <a:gd name="T14" fmla="*/ 1988 w 648"/>
                <a:gd name="T15" fmla="*/ 160 h 114"/>
                <a:gd name="T16" fmla="*/ 2340 w 648"/>
                <a:gd name="T17" fmla="*/ 285 h 114"/>
                <a:gd name="T18" fmla="*/ 2703 w 648"/>
                <a:gd name="T19" fmla="*/ 137 h 114"/>
                <a:gd name="T20" fmla="*/ 3059 w 648"/>
                <a:gd name="T21" fmla="*/ 285 h 114"/>
                <a:gd name="T22" fmla="*/ 3251 w 648"/>
                <a:gd name="T23" fmla="*/ 206 h 114"/>
                <a:gd name="T24" fmla="*/ 3614 w 648"/>
                <a:gd name="T25" fmla="*/ 166 h 114"/>
                <a:gd name="T26" fmla="*/ 3829 w 648"/>
                <a:gd name="T27" fmla="*/ 246 h 114"/>
                <a:gd name="T28" fmla="*/ 4159 w 648"/>
                <a:gd name="T29" fmla="*/ 210 h 114"/>
                <a:gd name="T30" fmla="*/ 4325 w 648"/>
                <a:gd name="T31" fmla="*/ 123 h 114"/>
                <a:gd name="T32" fmla="*/ 4730 w 648"/>
                <a:gd name="T33" fmla="*/ 109 h 114"/>
                <a:gd name="T34" fmla="*/ 4913 w 648"/>
                <a:gd name="T35" fmla="*/ 203 h 114"/>
                <a:gd name="T36" fmla="*/ 5263 w 648"/>
                <a:gd name="T37" fmla="*/ 160 h 114"/>
                <a:gd name="T38" fmla="*/ 5444 w 648"/>
                <a:gd name="T39" fmla="*/ 203 h 114"/>
                <a:gd name="T40" fmla="*/ 5778 w 648"/>
                <a:gd name="T41" fmla="*/ 105 h 114"/>
                <a:gd name="T42" fmla="*/ 5985 w 648"/>
                <a:gd name="T43" fmla="*/ 123 h 114"/>
                <a:gd name="T44" fmla="*/ 6359 w 648"/>
                <a:gd name="T45" fmla="*/ 147 h 114"/>
                <a:gd name="T46" fmla="*/ 6535 w 648"/>
                <a:gd name="T47" fmla="*/ 237 h 114"/>
                <a:gd name="T48" fmla="*/ 7078 w 648"/>
                <a:gd name="T49" fmla="*/ 168 h 114"/>
                <a:gd name="T50" fmla="*/ 7242 w 648"/>
                <a:gd name="T51" fmla="*/ 210 h 114"/>
                <a:gd name="T52" fmla="*/ 7599 w 648"/>
                <a:gd name="T53" fmla="*/ 257 h 114"/>
                <a:gd name="T54" fmla="*/ 7850 w 648"/>
                <a:gd name="T55" fmla="*/ 203 h 114"/>
                <a:gd name="T56" fmla="*/ 8170 w 648"/>
                <a:gd name="T57" fmla="*/ 281 h 114"/>
                <a:gd name="T58" fmla="*/ 8344 w 648"/>
                <a:gd name="T59" fmla="*/ 268 h 114"/>
                <a:gd name="T60" fmla="*/ 8694 w 648"/>
                <a:gd name="T61" fmla="*/ 230 h 114"/>
                <a:gd name="T62" fmla="*/ 8885 w 648"/>
                <a:gd name="T63" fmla="*/ 109 h 114"/>
                <a:gd name="T64" fmla="*/ 9286 w 648"/>
                <a:gd name="T65" fmla="*/ 210 h 114"/>
                <a:gd name="T66" fmla="*/ 9448 w 648"/>
                <a:gd name="T67" fmla="*/ 235 h 114"/>
                <a:gd name="T68" fmla="*/ 9797 w 648"/>
                <a:gd name="T69" fmla="*/ 139 h 114"/>
                <a:gd name="T70" fmla="*/ 9962 w 648"/>
                <a:gd name="T71" fmla="*/ 160 h 114"/>
                <a:gd name="T72" fmla="*/ 10322 w 648"/>
                <a:gd name="T73" fmla="*/ 181 h 114"/>
                <a:gd name="T74" fmla="*/ 10507 w 648"/>
                <a:gd name="T75" fmla="*/ 235 h 114"/>
                <a:gd name="T76" fmla="*/ 10908 w 648"/>
                <a:gd name="T77" fmla="*/ 139 h 114"/>
                <a:gd name="T78" fmla="*/ 11063 w 648"/>
                <a:gd name="T79" fmla="*/ 235 h 114"/>
                <a:gd name="T80" fmla="*/ 11419 w 648"/>
                <a:gd name="T81" fmla="*/ 341 h 114"/>
                <a:gd name="T82" fmla="*/ 11603 w 648"/>
                <a:gd name="T83" fmla="*/ 206 h 114"/>
                <a:gd name="T84" fmla="*/ 11979 w 648"/>
                <a:gd name="T85" fmla="*/ 250 h 114"/>
                <a:gd name="T86" fmla="*/ 12133 w 648"/>
                <a:gd name="T87" fmla="*/ 300 h 114"/>
                <a:gd name="T88" fmla="*/ 12715 w 648"/>
                <a:gd name="T89" fmla="*/ 281 h 114"/>
                <a:gd name="T90" fmla="*/ 12893 w 648"/>
                <a:gd name="T91" fmla="*/ 262 h 114"/>
                <a:gd name="T92" fmla="*/ 13226 w 648"/>
                <a:gd name="T93" fmla="*/ 424 h 114"/>
                <a:gd name="T94" fmla="*/ 13426 w 648"/>
                <a:gd name="T95" fmla="*/ 168 h 114"/>
                <a:gd name="T96" fmla="*/ 13987 w 648"/>
                <a:gd name="T97" fmla="*/ 181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8"/>
                <a:gd name="T148" fmla="*/ 0 h 114"/>
                <a:gd name="T149" fmla="*/ 648 w 648"/>
                <a:gd name="T150" fmla="*/ 114 h 1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8" h="114">
                  <a:moveTo>
                    <a:pt x="0" y="67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76"/>
                  </a:lnTo>
                  <a:lnTo>
                    <a:pt x="18" y="76"/>
                  </a:lnTo>
                  <a:lnTo>
                    <a:pt x="18" y="43"/>
                  </a:lnTo>
                  <a:lnTo>
                    <a:pt x="25" y="4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34" y="24"/>
                  </a:lnTo>
                  <a:lnTo>
                    <a:pt x="42" y="24"/>
                  </a:lnTo>
                  <a:lnTo>
                    <a:pt x="42" y="27"/>
                  </a:lnTo>
                  <a:lnTo>
                    <a:pt x="51" y="27"/>
                  </a:lnTo>
                  <a:lnTo>
                    <a:pt x="51" y="30"/>
                  </a:lnTo>
                  <a:lnTo>
                    <a:pt x="58" y="30"/>
                  </a:lnTo>
                  <a:lnTo>
                    <a:pt x="58" y="61"/>
                  </a:lnTo>
                  <a:lnTo>
                    <a:pt x="67" y="61"/>
                  </a:lnTo>
                  <a:lnTo>
                    <a:pt x="67" y="22"/>
                  </a:lnTo>
                  <a:lnTo>
                    <a:pt x="75" y="22"/>
                  </a:lnTo>
                  <a:lnTo>
                    <a:pt x="75" y="42"/>
                  </a:lnTo>
                  <a:lnTo>
                    <a:pt x="85" y="42"/>
                  </a:lnTo>
                  <a:lnTo>
                    <a:pt x="85" y="67"/>
                  </a:lnTo>
                  <a:lnTo>
                    <a:pt x="93" y="67"/>
                  </a:lnTo>
                  <a:lnTo>
                    <a:pt x="93" y="43"/>
                  </a:lnTo>
                  <a:lnTo>
                    <a:pt x="102" y="43"/>
                  </a:lnTo>
                  <a:lnTo>
                    <a:pt x="102" y="76"/>
                  </a:lnTo>
                  <a:lnTo>
                    <a:pt x="109" y="76"/>
                  </a:lnTo>
                  <a:lnTo>
                    <a:pt x="109" y="19"/>
                  </a:lnTo>
                  <a:lnTo>
                    <a:pt x="126" y="19"/>
                  </a:lnTo>
                  <a:lnTo>
                    <a:pt x="126" y="36"/>
                  </a:lnTo>
                  <a:lnTo>
                    <a:pt x="133" y="36"/>
                  </a:lnTo>
                  <a:lnTo>
                    <a:pt x="133" y="76"/>
                  </a:lnTo>
                  <a:lnTo>
                    <a:pt x="142" y="76"/>
                  </a:lnTo>
                  <a:lnTo>
                    <a:pt x="142" y="21"/>
                  </a:lnTo>
                  <a:lnTo>
                    <a:pt x="151" y="21"/>
                  </a:lnTo>
                  <a:lnTo>
                    <a:pt x="151" y="55"/>
                  </a:lnTo>
                  <a:lnTo>
                    <a:pt x="160" y="55"/>
                  </a:lnTo>
                  <a:lnTo>
                    <a:pt x="160" y="45"/>
                  </a:lnTo>
                  <a:lnTo>
                    <a:pt x="168" y="45"/>
                  </a:lnTo>
                  <a:lnTo>
                    <a:pt x="168" y="60"/>
                  </a:lnTo>
                  <a:lnTo>
                    <a:pt x="177" y="60"/>
                  </a:lnTo>
                  <a:lnTo>
                    <a:pt x="177" y="66"/>
                  </a:lnTo>
                  <a:lnTo>
                    <a:pt x="184" y="66"/>
                  </a:lnTo>
                  <a:lnTo>
                    <a:pt x="184" y="57"/>
                  </a:lnTo>
                  <a:lnTo>
                    <a:pt x="193" y="57"/>
                  </a:lnTo>
                  <a:lnTo>
                    <a:pt x="193" y="51"/>
                  </a:lnTo>
                  <a:lnTo>
                    <a:pt x="201" y="51"/>
                  </a:lnTo>
                  <a:lnTo>
                    <a:pt x="201" y="33"/>
                  </a:lnTo>
                  <a:lnTo>
                    <a:pt x="210" y="33"/>
                  </a:lnTo>
                  <a:lnTo>
                    <a:pt x="210" y="30"/>
                  </a:lnTo>
                  <a:lnTo>
                    <a:pt x="219" y="30"/>
                  </a:lnTo>
                  <a:lnTo>
                    <a:pt x="219" y="57"/>
                  </a:lnTo>
                  <a:lnTo>
                    <a:pt x="228" y="57"/>
                  </a:lnTo>
                  <a:lnTo>
                    <a:pt x="228" y="54"/>
                  </a:lnTo>
                  <a:lnTo>
                    <a:pt x="235" y="54"/>
                  </a:lnTo>
                  <a:lnTo>
                    <a:pt x="235" y="43"/>
                  </a:lnTo>
                  <a:lnTo>
                    <a:pt x="244" y="43"/>
                  </a:lnTo>
                  <a:lnTo>
                    <a:pt x="244" y="19"/>
                  </a:lnTo>
                  <a:lnTo>
                    <a:pt x="252" y="19"/>
                  </a:lnTo>
                  <a:lnTo>
                    <a:pt x="252" y="54"/>
                  </a:lnTo>
                  <a:lnTo>
                    <a:pt x="261" y="54"/>
                  </a:lnTo>
                  <a:lnTo>
                    <a:pt x="261" y="28"/>
                  </a:lnTo>
                  <a:lnTo>
                    <a:pt x="268" y="28"/>
                  </a:lnTo>
                  <a:lnTo>
                    <a:pt x="268" y="70"/>
                  </a:lnTo>
                  <a:lnTo>
                    <a:pt x="277" y="70"/>
                  </a:lnTo>
                  <a:lnTo>
                    <a:pt x="277" y="33"/>
                  </a:lnTo>
                  <a:lnTo>
                    <a:pt x="285" y="33"/>
                  </a:lnTo>
                  <a:lnTo>
                    <a:pt x="285" y="40"/>
                  </a:lnTo>
                  <a:lnTo>
                    <a:pt x="295" y="40"/>
                  </a:lnTo>
                  <a:lnTo>
                    <a:pt x="295" y="27"/>
                  </a:lnTo>
                  <a:lnTo>
                    <a:pt x="303" y="27"/>
                  </a:lnTo>
                  <a:lnTo>
                    <a:pt x="303" y="64"/>
                  </a:lnTo>
                  <a:lnTo>
                    <a:pt x="312" y="64"/>
                  </a:lnTo>
                  <a:lnTo>
                    <a:pt x="312" y="46"/>
                  </a:lnTo>
                  <a:lnTo>
                    <a:pt x="328" y="46"/>
                  </a:lnTo>
                  <a:lnTo>
                    <a:pt x="328" y="67"/>
                  </a:lnTo>
                  <a:lnTo>
                    <a:pt x="336" y="67"/>
                  </a:lnTo>
                  <a:lnTo>
                    <a:pt x="336" y="57"/>
                  </a:lnTo>
                  <a:lnTo>
                    <a:pt x="345" y="57"/>
                  </a:lnTo>
                  <a:lnTo>
                    <a:pt x="345" y="69"/>
                  </a:lnTo>
                  <a:lnTo>
                    <a:pt x="352" y="69"/>
                  </a:lnTo>
                  <a:lnTo>
                    <a:pt x="352" y="49"/>
                  </a:lnTo>
                  <a:lnTo>
                    <a:pt x="363" y="49"/>
                  </a:lnTo>
                  <a:lnTo>
                    <a:pt x="363" y="54"/>
                  </a:lnTo>
                  <a:lnTo>
                    <a:pt x="370" y="54"/>
                  </a:lnTo>
                  <a:lnTo>
                    <a:pt x="370" y="75"/>
                  </a:lnTo>
                  <a:lnTo>
                    <a:pt x="379" y="75"/>
                  </a:lnTo>
                  <a:lnTo>
                    <a:pt x="379" y="34"/>
                  </a:lnTo>
                  <a:lnTo>
                    <a:pt x="387" y="34"/>
                  </a:lnTo>
                  <a:lnTo>
                    <a:pt x="387" y="72"/>
                  </a:lnTo>
                  <a:lnTo>
                    <a:pt x="396" y="72"/>
                  </a:lnTo>
                  <a:lnTo>
                    <a:pt x="396" y="61"/>
                  </a:lnTo>
                  <a:lnTo>
                    <a:pt x="403" y="61"/>
                  </a:lnTo>
                  <a:lnTo>
                    <a:pt x="403" y="58"/>
                  </a:lnTo>
                  <a:lnTo>
                    <a:pt x="412" y="58"/>
                  </a:lnTo>
                  <a:lnTo>
                    <a:pt x="412" y="30"/>
                  </a:lnTo>
                  <a:lnTo>
                    <a:pt x="420" y="30"/>
                  </a:lnTo>
                  <a:lnTo>
                    <a:pt x="420" y="57"/>
                  </a:lnTo>
                  <a:lnTo>
                    <a:pt x="430" y="57"/>
                  </a:lnTo>
                  <a:lnTo>
                    <a:pt x="430" y="43"/>
                  </a:lnTo>
                  <a:lnTo>
                    <a:pt x="438" y="43"/>
                  </a:lnTo>
                  <a:lnTo>
                    <a:pt x="438" y="63"/>
                  </a:lnTo>
                  <a:lnTo>
                    <a:pt x="447" y="63"/>
                  </a:lnTo>
                  <a:lnTo>
                    <a:pt x="447" y="37"/>
                  </a:lnTo>
                  <a:lnTo>
                    <a:pt x="454" y="37"/>
                  </a:lnTo>
                  <a:lnTo>
                    <a:pt x="454" y="78"/>
                  </a:lnTo>
                  <a:lnTo>
                    <a:pt x="462" y="78"/>
                  </a:lnTo>
                  <a:lnTo>
                    <a:pt x="462" y="43"/>
                  </a:lnTo>
                  <a:lnTo>
                    <a:pt x="471" y="43"/>
                  </a:lnTo>
                  <a:lnTo>
                    <a:pt x="471" y="48"/>
                  </a:lnTo>
                  <a:lnTo>
                    <a:pt x="478" y="48"/>
                  </a:lnTo>
                  <a:lnTo>
                    <a:pt x="478" y="57"/>
                  </a:lnTo>
                  <a:lnTo>
                    <a:pt x="487" y="57"/>
                  </a:lnTo>
                  <a:lnTo>
                    <a:pt x="487" y="63"/>
                  </a:lnTo>
                  <a:lnTo>
                    <a:pt x="496" y="63"/>
                  </a:lnTo>
                  <a:lnTo>
                    <a:pt x="496" y="37"/>
                  </a:lnTo>
                  <a:lnTo>
                    <a:pt x="505" y="37"/>
                  </a:lnTo>
                  <a:lnTo>
                    <a:pt x="505" y="58"/>
                  </a:lnTo>
                  <a:lnTo>
                    <a:pt x="513" y="58"/>
                  </a:lnTo>
                  <a:lnTo>
                    <a:pt x="513" y="63"/>
                  </a:lnTo>
                  <a:lnTo>
                    <a:pt x="522" y="63"/>
                  </a:lnTo>
                  <a:lnTo>
                    <a:pt x="522" y="91"/>
                  </a:lnTo>
                  <a:lnTo>
                    <a:pt x="529" y="91"/>
                  </a:lnTo>
                  <a:lnTo>
                    <a:pt x="529" y="84"/>
                  </a:lnTo>
                  <a:lnTo>
                    <a:pt x="538" y="84"/>
                  </a:lnTo>
                  <a:lnTo>
                    <a:pt x="538" y="55"/>
                  </a:lnTo>
                  <a:lnTo>
                    <a:pt x="546" y="55"/>
                  </a:lnTo>
                  <a:lnTo>
                    <a:pt x="546" y="67"/>
                  </a:lnTo>
                  <a:lnTo>
                    <a:pt x="555" y="67"/>
                  </a:lnTo>
                  <a:lnTo>
                    <a:pt x="555" y="37"/>
                  </a:lnTo>
                  <a:lnTo>
                    <a:pt x="562" y="37"/>
                  </a:lnTo>
                  <a:lnTo>
                    <a:pt x="562" y="81"/>
                  </a:lnTo>
                  <a:lnTo>
                    <a:pt x="580" y="81"/>
                  </a:lnTo>
                  <a:lnTo>
                    <a:pt x="580" y="75"/>
                  </a:lnTo>
                  <a:lnTo>
                    <a:pt x="589" y="75"/>
                  </a:lnTo>
                  <a:lnTo>
                    <a:pt x="589" y="58"/>
                  </a:lnTo>
                  <a:lnTo>
                    <a:pt x="597" y="58"/>
                  </a:lnTo>
                  <a:lnTo>
                    <a:pt x="597" y="70"/>
                  </a:lnTo>
                  <a:lnTo>
                    <a:pt x="606" y="70"/>
                  </a:lnTo>
                  <a:lnTo>
                    <a:pt x="606" y="114"/>
                  </a:lnTo>
                  <a:lnTo>
                    <a:pt x="613" y="114"/>
                  </a:lnTo>
                  <a:lnTo>
                    <a:pt x="613" y="60"/>
                  </a:lnTo>
                  <a:lnTo>
                    <a:pt x="622" y="60"/>
                  </a:lnTo>
                  <a:lnTo>
                    <a:pt x="622" y="46"/>
                  </a:lnTo>
                  <a:lnTo>
                    <a:pt x="630" y="46"/>
                  </a:lnTo>
                  <a:lnTo>
                    <a:pt x="630" y="49"/>
                  </a:lnTo>
                  <a:lnTo>
                    <a:pt x="648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4" name="Rectangle 68"/>
            <p:cNvSpPr>
              <a:spLocks noChangeArrowheads="1"/>
            </p:cNvSpPr>
            <p:nvPr/>
          </p:nvSpPr>
          <p:spPr bwMode="auto">
            <a:xfrm>
              <a:off x="1384" y="2210"/>
              <a:ext cx="3555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895" name="Freeform 69"/>
            <p:cNvSpPr>
              <a:spLocks/>
            </p:cNvSpPr>
            <p:nvPr/>
          </p:nvSpPr>
          <p:spPr bwMode="auto">
            <a:xfrm>
              <a:off x="3445" y="2325"/>
              <a:ext cx="45" cy="57"/>
            </a:xfrm>
            <a:custGeom>
              <a:avLst/>
              <a:gdLst>
                <a:gd name="T0" fmla="*/ 725 w 33"/>
                <a:gd name="T1" fmla="*/ 156 h 50"/>
                <a:gd name="T2" fmla="*/ 620 w 33"/>
                <a:gd name="T3" fmla="*/ 184 h 50"/>
                <a:gd name="T4" fmla="*/ 0 w 33"/>
                <a:gd name="T5" fmla="*/ 184 h 50"/>
                <a:gd name="T6" fmla="*/ 0 w 33"/>
                <a:gd name="T7" fmla="*/ 179 h 50"/>
                <a:gd name="T8" fmla="*/ 165 w 33"/>
                <a:gd name="T9" fmla="*/ 156 h 50"/>
                <a:gd name="T10" fmla="*/ 297 w 33"/>
                <a:gd name="T11" fmla="*/ 129 h 50"/>
                <a:gd name="T12" fmla="*/ 405 w 33"/>
                <a:gd name="T13" fmla="*/ 108 h 50"/>
                <a:gd name="T14" fmla="*/ 481 w 33"/>
                <a:gd name="T15" fmla="*/ 87 h 50"/>
                <a:gd name="T16" fmla="*/ 492 w 33"/>
                <a:gd name="T17" fmla="*/ 74 h 50"/>
                <a:gd name="T18" fmla="*/ 492 w 33"/>
                <a:gd name="T19" fmla="*/ 64 h 50"/>
                <a:gd name="T20" fmla="*/ 492 w 33"/>
                <a:gd name="T21" fmla="*/ 46 h 50"/>
                <a:gd name="T22" fmla="*/ 481 w 33"/>
                <a:gd name="T23" fmla="*/ 33 h 50"/>
                <a:gd name="T24" fmla="*/ 361 w 33"/>
                <a:gd name="T25" fmla="*/ 22 h 50"/>
                <a:gd name="T26" fmla="*/ 297 w 33"/>
                <a:gd name="T27" fmla="*/ 22 h 50"/>
                <a:gd name="T28" fmla="*/ 225 w 33"/>
                <a:gd name="T29" fmla="*/ 22 h 50"/>
                <a:gd name="T30" fmla="*/ 127 w 33"/>
                <a:gd name="T31" fmla="*/ 29 h 50"/>
                <a:gd name="T32" fmla="*/ 89 w 33"/>
                <a:gd name="T33" fmla="*/ 43 h 50"/>
                <a:gd name="T34" fmla="*/ 65 w 33"/>
                <a:gd name="T35" fmla="*/ 52 h 50"/>
                <a:gd name="T36" fmla="*/ 1 w 33"/>
                <a:gd name="T37" fmla="*/ 52 h 50"/>
                <a:gd name="T38" fmla="*/ 65 w 33"/>
                <a:gd name="T39" fmla="*/ 29 h 50"/>
                <a:gd name="T40" fmla="*/ 127 w 33"/>
                <a:gd name="T41" fmla="*/ 3 h 50"/>
                <a:gd name="T42" fmla="*/ 225 w 33"/>
                <a:gd name="T43" fmla="*/ 2 h 50"/>
                <a:gd name="T44" fmla="*/ 322 w 33"/>
                <a:gd name="T45" fmla="*/ 0 h 50"/>
                <a:gd name="T46" fmla="*/ 481 w 33"/>
                <a:gd name="T47" fmla="*/ 2 h 50"/>
                <a:gd name="T48" fmla="*/ 552 w 33"/>
                <a:gd name="T49" fmla="*/ 19 h 50"/>
                <a:gd name="T50" fmla="*/ 620 w 33"/>
                <a:gd name="T51" fmla="*/ 29 h 50"/>
                <a:gd name="T52" fmla="*/ 671 w 33"/>
                <a:gd name="T53" fmla="*/ 52 h 50"/>
                <a:gd name="T54" fmla="*/ 620 w 33"/>
                <a:gd name="T55" fmla="*/ 64 h 50"/>
                <a:gd name="T56" fmla="*/ 599 w 33"/>
                <a:gd name="T57" fmla="*/ 74 h 50"/>
                <a:gd name="T58" fmla="*/ 532 w 33"/>
                <a:gd name="T59" fmla="*/ 96 h 50"/>
                <a:gd name="T60" fmla="*/ 419 w 33"/>
                <a:gd name="T61" fmla="*/ 120 h 50"/>
                <a:gd name="T62" fmla="*/ 297 w 33"/>
                <a:gd name="T63" fmla="*/ 140 h 50"/>
                <a:gd name="T64" fmla="*/ 194 w 33"/>
                <a:gd name="T65" fmla="*/ 157 h 50"/>
                <a:gd name="T66" fmla="*/ 165 w 33"/>
                <a:gd name="T67" fmla="*/ 161 h 50"/>
                <a:gd name="T68" fmla="*/ 419 w 33"/>
                <a:gd name="T69" fmla="*/ 161 h 50"/>
                <a:gd name="T70" fmla="*/ 532 w 33"/>
                <a:gd name="T71" fmla="*/ 161 h 50"/>
                <a:gd name="T72" fmla="*/ 552 w 33"/>
                <a:gd name="T73" fmla="*/ 161 h 50"/>
                <a:gd name="T74" fmla="*/ 599 w 33"/>
                <a:gd name="T75" fmla="*/ 161 h 50"/>
                <a:gd name="T76" fmla="*/ 620 w 33"/>
                <a:gd name="T77" fmla="*/ 157 h 50"/>
                <a:gd name="T78" fmla="*/ 671 w 33"/>
                <a:gd name="T79" fmla="*/ 156 h 50"/>
                <a:gd name="T80" fmla="*/ 685 w 33"/>
                <a:gd name="T81" fmla="*/ 156 h 50"/>
                <a:gd name="T82" fmla="*/ 725 w 33"/>
                <a:gd name="T83" fmla="*/ 15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50"/>
                <a:gd name="T128" fmla="*/ 33 w 33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50">
                  <a:moveTo>
                    <a:pt x="33" y="41"/>
                  </a:moveTo>
                  <a:lnTo>
                    <a:pt x="28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7" y="41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1" y="24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2"/>
                  </a:lnTo>
                  <a:lnTo>
                    <a:pt x="21" y="9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4" y="26"/>
                  </a:lnTo>
                  <a:lnTo>
                    <a:pt x="19" y="32"/>
                  </a:lnTo>
                  <a:lnTo>
                    <a:pt x="13" y="38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19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6" name="Freeform 70"/>
            <p:cNvSpPr>
              <a:spLocks noEditPoints="1"/>
            </p:cNvSpPr>
            <p:nvPr/>
          </p:nvSpPr>
          <p:spPr bwMode="auto">
            <a:xfrm>
              <a:off x="3498" y="2325"/>
              <a:ext cx="41" cy="57"/>
            </a:xfrm>
            <a:custGeom>
              <a:avLst/>
              <a:gdLst>
                <a:gd name="T0" fmla="*/ 0 w 30"/>
                <a:gd name="T1" fmla="*/ 96 h 50"/>
                <a:gd name="T2" fmla="*/ 0 w 30"/>
                <a:gd name="T3" fmla="*/ 67 h 50"/>
                <a:gd name="T4" fmla="*/ 1 w 30"/>
                <a:gd name="T5" fmla="*/ 43 h 50"/>
                <a:gd name="T6" fmla="*/ 92 w 30"/>
                <a:gd name="T7" fmla="*/ 22 h 50"/>
                <a:gd name="T8" fmla="*/ 197 w 30"/>
                <a:gd name="T9" fmla="*/ 3 h 50"/>
                <a:gd name="T10" fmla="*/ 269 w 30"/>
                <a:gd name="T11" fmla="*/ 2 h 50"/>
                <a:gd name="T12" fmla="*/ 361 w 30"/>
                <a:gd name="T13" fmla="*/ 0 h 50"/>
                <a:gd name="T14" fmla="*/ 411 w 30"/>
                <a:gd name="T15" fmla="*/ 2 h 50"/>
                <a:gd name="T16" fmla="*/ 493 w 30"/>
                <a:gd name="T17" fmla="*/ 3 h 50"/>
                <a:gd name="T18" fmla="*/ 555 w 30"/>
                <a:gd name="T19" fmla="*/ 22 h 50"/>
                <a:gd name="T20" fmla="*/ 626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36 w 30"/>
                <a:gd name="T29" fmla="*/ 141 h 50"/>
                <a:gd name="T30" fmla="*/ 562 w 30"/>
                <a:gd name="T31" fmla="*/ 161 h 50"/>
                <a:gd name="T32" fmla="*/ 493 w 30"/>
                <a:gd name="T33" fmla="*/ 178 h 50"/>
                <a:gd name="T34" fmla="*/ 411 w 30"/>
                <a:gd name="T35" fmla="*/ 184 h 50"/>
                <a:gd name="T36" fmla="*/ 361 w 30"/>
                <a:gd name="T37" fmla="*/ 184 h 50"/>
                <a:gd name="T38" fmla="*/ 235 w 30"/>
                <a:gd name="T39" fmla="*/ 184 h 50"/>
                <a:gd name="T40" fmla="*/ 141 w 30"/>
                <a:gd name="T41" fmla="*/ 178 h 50"/>
                <a:gd name="T42" fmla="*/ 67 w 30"/>
                <a:gd name="T43" fmla="*/ 157 h 50"/>
                <a:gd name="T44" fmla="*/ 1 w 30"/>
                <a:gd name="T45" fmla="*/ 140 h 50"/>
                <a:gd name="T46" fmla="*/ 0 w 30"/>
                <a:gd name="T47" fmla="*/ 120 h 50"/>
                <a:gd name="T48" fmla="*/ 0 w 30"/>
                <a:gd name="T49" fmla="*/ 96 h 50"/>
                <a:gd name="T50" fmla="*/ 141 w 30"/>
                <a:gd name="T51" fmla="*/ 96 h 50"/>
                <a:gd name="T52" fmla="*/ 141 w 30"/>
                <a:gd name="T53" fmla="*/ 123 h 50"/>
                <a:gd name="T54" fmla="*/ 172 w 30"/>
                <a:gd name="T55" fmla="*/ 140 h 50"/>
                <a:gd name="T56" fmla="*/ 197 w 30"/>
                <a:gd name="T57" fmla="*/ 157 h 50"/>
                <a:gd name="T58" fmla="*/ 235 w 30"/>
                <a:gd name="T59" fmla="*/ 166 h 50"/>
                <a:gd name="T60" fmla="*/ 269 w 30"/>
                <a:gd name="T61" fmla="*/ 178 h 50"/>
                <a:gd name="T62" fmla="*/ 361 w 30"/>
                <a:gd name="T63" fmla="*/ 179 h 50"/>
                <a:gd name="T64" fmla="*/ 368 w 30"/>
                <a:gd name="T65" fmla="*/ 178 h 50"/>
                <a:gd name="T66" fmla="*/ 411 w 30"/>
                <a:gd name="T67" fmla="*/ 166 h 50"/>
                <a:gd name="T68" fmla="*/ 493 w 30"/>
                <a:gd name="T69" fmla="*/ 161 h 50"/>
                <a:gd name="T70" fmla="*/ 493 w 30"/>
                <a:gd name="T71" fmla="*/ 156 h 50"/>
                <a:gd name="T72" fmla="*/ 503 w 30"/>
                <a:gd name="T73" fmla="*/ 137 h 50"/>
                <a:gd name="T74" fmla="*/ 503 w 30"/>
                <a:gd name="T75" fmla="*/ 109 h 50"/>
                <a:gd name="T76" fmla="*/ 555 w 30"/>
                <a:gd name="T77" fmla="*/ 84 h 50"/>
                <a:gd name="T78" fmla="*/ 503 w 30"/>
                <a:gd name="T79" fmla="*/ 56 h 50"/>
                <a:gd name="T80" fmla="*/ 493 w 30"/>
                <a:gd name="T81" fmla="*/ 33 h 50"/>
                <a:gd name="T82" fmla="*/ 439 w 30"/>
                <a:gd name="T83" fmla="*/ 22 h 50"/>
                <a:gd name="T84" fmla="*/ 411 w 30"/>
                <a:gd name="T85" fmla="*/ 3 h 50"/>
                <a:gd name="T86" fmla="*/ 368 w 30"/>
                <a:gd name="T87" fmla="*/ 3 h 50"/>
                <a:gd name="T88" fmla="*/ 361 w 30"/>
                <a:gd name="T89" fmla="*/ 3 h 50"/>
                <a:gd name="T90" fmla="*/ 269 w 30"/>
                <a:gd name="T91" fmla="*/ 3 h 50"/>
                <a:gd name="T92" fmla="*/ 235 w 30"/>
                <a:gd name="T93" fmla="*/ 19 h 50"/>
                <a:gd name="T94" fmla="*/ 197 w 30"/>
                <a:gd name="T95" fmla="*/ 33 h 50"/>
                <a:gd name="T96" fmla="*/ 172 w 30"/>
                <a:gd name="T97" fmla="*/ 52 h 50"/>
                <a:gd name="T98" fmla="*/ 141 w 30"/>
                <a:gd name="T99" fmla="*/ 74 h 50"/>
                <a:gd name="T100" fmla="*/ 141 w 30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0"/>
                <a:gd name="T155" fmla="*/ 30 w 30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0">
                  <a:moveTo>
                    <a:pt x="0" y="26"/>
                  </a:move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6" y="26"/>
                  </a:moveTo>
                  <a:lnTo>
                    <a:pt x="6" y="33"/>
                  </a:lnTo>
                  <a:lnTo>
                    <a:pt x="7" y="38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4" y="23"/>
                  </a:lnTo>
                  <a:lnTo>
                    <a:pt x="22" y="15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6" y="2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7" name="Freeform 71"/>
            <p:cNvSpPr>
              <a:spLocks noEditPoints="1"/>
            </p:cNvSpPr>
            <p:nvPr/>
          </p:nvSpPr>
          <p:spPr bwMode="auto">
            <a:xfrm>
              <a:off x="3548" y="2325"/>
              <a:ext cx="39" cy="57"/>
            </a:xfrm>
            <a:custGeom>
              <a:avLst/>
              <a:gdLst>
                <a:gd name="T0" fmla="*/ 117 w 29"/>
                <a:gd name="T1" fmla="*/ 76 h 50"/>
                <a:gd name="T2" fmla="*/ 40 w 29"/>
                <a:gd name="T3" fmla="*/ 56 h 50"/>
                <a:gd name="T4" fmla="*/ 40 w 29"/>
                <a:gd name="T5" fmla="*/ 29 h 50"/>
                <a:gd name="T6" fmla="*/ 178 w 29"/>
                <a:gd name="T7" fmla="*/ 2 h 50"/>
                <a:gd name="T8" fmla="*/ 382 w 29"/>
                <a:gd name="T9" fmla="*/ 2 h 50"/>
                <a:gd name="T10" fmla="*/ 514 w 29"/>
                <a:gd name="T11" fmla="*/ 22 h 50"/>
                <a:gd name="T12" fmla="*/ 514 w 29"/>
                <a:gd name="T13" fmla="*/ 52 h 50"/>
                <a:gd name="T14" fmla="*/ 445 w 29"/>
                <a:gd name="T15" fmla="*/ 74 h 50"/>
                <a:gd name="T16" fmla="*/ 409 w 29"/>
                <a:gd name="T17" fmla="*/ 96 h 50"/>
                <a:gd name="T18" fmla="*/ 502 w 29"/>
                <a:gd name="T19" fmla="*/ 109 h 50"/>
                <a:gd name="T20" fmla="*/ 551 w 29"/>
                <a:gd name="T21" fmla="*/ 140 h 50"/>
                <a:gd name="T22" fmla="*/ 463 w 29"/>
                <a:gd name="T23" fmla="*/ 178 h 50"/>
                <a:gd name="T24" fmla="*/ 344 w 29"/>
                <a:gd name="T25" fmla="*/ 184 h 50"/>
                <a:gd name="T26" fmla="*/ 211 w 29"/>
                <a:gd name="T27" fmla="*/ 184 h 50"/>
                <a:gd name="T28" fmla="*/ 54 w 29"/>
                <a:gd name="T29" fmla="*/ 166 h 50"/>
                <a:gd name="T30" fmla="*/ 0 w 29"/>
                <a:gd name="T31" fmla="*/ 140 h 50"/>
                <a:gd name="T32" fmla="*/ 54 w 29"/>
                <a:gd name="T33" fmla="*/ 120 h 50"/>
                <a:gd name="T34" fmla="*/ 211 w 29"/>
                <a:gd name="T35" fmla="*/ 96 h 50"/>
                <a:gd name="T36" fmla="*/ 344 w 29"/>
                <a:gd name="T37" fmla="*/ 67 h 50"/>
                <a:gd name="T38" fmla="*/ 409 w 29"/>
                <a:gd name="T39" fmla="*/ 52 h 50"/>
                <a:gd name="T40" fmla="*/ 409 w 29"/>
                <a:gd name="T41" fmla="*/ 29 h 50"/>
                <a:gd name="T42" fmla="*/ 344 w 29"/>
                <a:gd name="T43" fmla="*/ 3 h 50"/>
                <a:gd name="T44" fmla="*/ 239 w 29"/>
                <a:gd name="T45" fmla="*/ 3 h 50"/>
                <a:gd name="T46" fmla="*/ 178 w 29"/>
                <a:gd name="T47" fmla="*/ 22 h 50"/>
                <a:gd name="T48" fmla="*/ 157 w 29"/>
                <a:gd name="T49" fmla="*/ 43 h 50"/>
                <a:gd name="T50" fmla="*/ 178 w 29"/>
                <a:gd name="T51" fmla="*/ 56 h 50"/>
                <a:gd name="T52" fmla="*/ 331 w 29"/>
                <a:gd name="T53" fmla="*/ 76 h 50"/>
                <a:gd name="T54" fmla="*/ 211 w 29"/>
                <a:gd name="T55" fmla="*/ 108 h 50"/>
                <a:gd name="T56" fmla="*/ 157 w 29"/>
                <a:gd name="T57" fmla="*/ 129 h 50"/>
                <a:gd name="T58" fmla="*/ 157 w 29"/>
                <a:gd name="T59" fmla="*/ 157 h 50"/>
                <a:gd name="T60" fmla="*/ 239 w 29"/>
                <a:gd name="T61" fmla="*/ 178 h 50"/>
                <a:gd name="T62" fmla="*/ 344 w 29"/>
                <a:gd name="T63" fmla="*/ 178 h 50"/>
                <a:gd name="T64" fmla="*/ 409 w 29"/>
                <a:gd name="T65" fmla="*/ 161 h 50"/>
                <a:gd name="T66" fmla="*/ 409 w 29"/>
                <a:gd name="T67" fmla="*/ 140 h 50"/>
                <a:gd name="T68" fmla="*/ 344 w 29"/>
                <a:gd name="T69" fmla="*/ 123 h 50"/>
                <a:gd name="T70" fmla="*/ 239 w 29"/>
                <a:gd name="T71" fmla="*/ 99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50"/>
                <a:gd name="T110" fmla="*/ 29 w 29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50">
                  <a:moveTo>
                    <a:pt x="11" y="26"/>
                  </a:moveTo>
                  <a:lnTo>
                    <a:pt x="6" y="21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8"/>
                  </a:lnTo>
                  <a:lnTo>
                    <a:pt x="5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18" y="23"/>
                  </a:lnTo>
                  <a:lnTo>
                    <a:pt x="21" y="26"/>
                  </a:lnTo>
                  <a:lnTo>
                    <a:pt x="24" y="29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29" y="38"/>
                  </a:lnTo>
                  <a:lnTo>
                    <a:pt x="27" y="42"/>
                  </a:lnTo>
                  <a:lnTo>
                    <a:pt x="24" y="47"/>
                  </a:lnTo>
                  <a:lnTo>
                    <a:pt x="23" y="48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6" y="48"/>
                  </a:lnTo>
                  <a:lnTo>
                    <a:pt x="3" y="45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6" y="29"/>
                  </a:lnTo>
                  <a:lnTo>
                    <a:pt x="11" y="26"/>
                  </a:lnTo>
                  <a:close/>
                  <a:moveTo>
                    <a:pt x="17" y="21"/>
                  </a:moveTo>
                  <a:lnTo>
                    <a:pt x="18" y="18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7" y="21"/>
                  </a:lnTo>
                  <a:close/>
                  <a:moveTo>
                    <a:pt x="12" y="27"/>
                  </a:moveTo>
                  <a:lnTo>
                    <a:pt x="11" y="29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8" name="Freeform 72"/>
            <p:cNvSpPr>
              <a:spLocks noEditPoints="1"/>
            </p:cNvSpPr>
            <p:nvPr/>
          </p:nvSpPr>
          <p:spPr bwMode="auto">
            <a:xfrm>
              <a:off x="3593" y="2362"/>
              <a:ext cx="73" cy="79"/>
            </a:xfrm>
            <a:custGeom>
              <a:avLst/>
              <a:gdLst>
                <a:gd name="T0" fmla="*/ 415 w 54"/>
                <a:gd name="T1" fmla="*/ 139 h 69"/>
                <a:gd name="T2" fmla="*/ 415 w 54"/>
                <a:gd name="T3" fmla="*/ 218 h 69"/>
                <a:gd name="T4" fmla="*/ 420 w 54"/>
                <a:gd name="T5" fmla="*/ 232 h 69"/>
                <a:gd name="T6" fmla="*/ 420 w 54"/>
                <a:gd name="T7" fmla="*/ 245 h 69"/>
                <a:gd name="T8" fmla="*/ 420 w 54"/>
                <a:gd name="T9" fmla="*/ 247 h 69"/>
                <a:gd name="T10" fmla="*/ 475 w 54"/>
                <a:gd name="T11" fmla="*/ 261 h 69"/>
                <a:gd name="T12" fmla="*/ 561 w 54"/>
                <a:gd name="T13" fmla="*/ 261 h 69"/>
                <a:gd name="T14" fmla="*/ 611 w 54"/>
                <a:gd name="T15" fmla="*/ 261 h 69"/>
                <a:gd name="T16" fmla="*/ 611 w 54"/>
                <a:gd name="T17" fmla="*/ 266 h 69"/>
                <a:gd name="T18" fmla="*/ 0 w 54"/>
                <a:gd name="T19" fmla="*/ 266 h 69"/>
                <a:gd name="T20" fmla="*/ 0 w 54"/>
                <a:gd name="T21" fmla="*/ 261 h 69"/>
                <a:gd name="T22" fmla="*/ 55 w 54"/>
                <a:gd name="T23" fmla="*/ 261 h 69"/>
                <a:gd name="T24" fmla="*/ 168 w 54"/>
                <a:gd name="T25" fmla="*/ 259 h 69"/>
                <a:gd name="T26" fmla="*/ 183 w 54"/>
                <a:gd name="T27" fmla="*/ 247 h 69"/>
                <a:gd name="T28" fmla="*/ 227 w 54"/>
                <a:gd name="T29" fmla="*/ 236 h 69"/>
                <a:gd name="T30" fmla="*/ 227 w 54"/>
                <a:gd name="T31" fmla="*/ 218 h 69"/>
                <a:gd name="T32" fmla="*/ 227 w 54"/>
                <a:gd name="T33" fmla="*/ 46 h 69"/>
                <a:gd name="T34" fmla="*/ 227 w 54"/>
                <a:gd name="T35" fmla="*/ 25 h 69"/>
                <a:gd name="T36" fmla="*/ 227 w 54"/>
                <a:gd name="T37" fmla="*/ 22 h 69"/>
                <a:gd name="T38" fmla="*/ 183 w 54"/>
                <a:gd name="T39" fmla="*/ 17 h 69"/>
                <a:gd name="T40" fmla="*/ 124 w 54"/>
                <a:gd name="T41" fmla="*/ 1 h 69"/>
                <a:gd name="T42" fmla="*/ 55 w 54"/>
                <a:gd name="T43" fmla="*/ 1 h 69"/>
                <a:gd name="T44" fmla="*/ 0 w 54"/>
                <a:gd name="T45" fmla="*/ 1 h 69"/>
                <a:gd name="T46" fmla="*/ 0 w 54"/>
                <a:gd name="T47" fmla="*/ 0 h 69"/>
                <a:gd name="T48" fmla="*/ 534 w 54"/>
                <a:gd name="T49" fmla="*/ 0 h 69"/>
                <a:gd name="T50" fmla="*/ 722 w 54"/>
                <a:gd name="T51" fmla="*/ 1 h 69"/>
                <a:gd name="T52" fmla="*/ 826 w 54"/>
                <a:gd name="T53" fmla="*/ 3 h 69"/>
                <a:gd name="T54" fmla="*/ 976 w 54"/>
                <a:gd name="T55" fmla="*/ 17 h 69"/>
                <a:gd name="T56" fmla="*/ 1025 w 54"/>
                <a:gd name="T57" fmla="*/ 33 h 69"/>
                <a:gd name="T58" fmla="*/ 1080 w 54"/>
                <a:gd name="T59" fmla="*/ 50 h 69"/>
                <a:gd name="T60" fmla="*/ 1104 w 54"/>
                <a:gd name="T61" fmla="*/ 74 h 69"/>
                <a:gd name="T62" fmla="*/ 1080 w 54"/>
                <a:gd name="T63" fmla="*/ 92 h 69"/>
                <a:gd name="T64" fmla="*/ 1038 w 54"/>
                <a:gd name="T65" fmla="*/ 108 h 69"/>
                <a:gd name="T66" fmla="*/ 986 w 54"/>
                <a:gd name="T67" fmla="*/ 127 h 69"/>
                <a:gd name="T68" fmla="*/ 890 w 54"/>
                <a:gd name="T69" fmla="*/ 139 h 69"/>
                <a:gd name="T70" fmla="*/ 799 w 54"/>
                <a:gd name="T71" fmla="*/ 142 h 69"/>
                <a:gd name="T72" fmla="*/ 642 w 54"/>
                <a:gd name="T73" fmla="*/ 142 h 69"/>
                <a:gd name="T74" fmla="*/ 611 w 54"/>
                <a:gd name="T75" fmla="*/ 142 h 69"/>
                <a:gd name="T76" fmla="*/ 561 w 54"/>
                <a:gd name="T77" fmla="*/ 142 h 69"/>
                <a:gd name="T78" fmla="*/ 475 w 54"/>
                <a:gd name="T79" fmla="*/ 142 h 69"/>
                <a:gd name="T80" fmla="*/ 415 w 54"/>
                <a:gd name="T81" fmla="*/ 139 h 69"/>
                <a:gd name="T82" fmla="*/ 415 w 54"/>
                <a:gd name="T83" fmla="*/ 127 h 69"/>
                <a:gd name="T84" fmla="*/ 472 w 54"/>
                <a:gd name="T85" fmla="*/ 135 h 69"/>
                <a:gd name="T86" fmla="*/ 534 w 54"/>
                <a:gd name="T87" fmla="*/ 135 h 69"/>
                <a:gd name="T88" fmla="*/ 561 w 54"/>
                <a:gd name="T89" fmla="*/ 135 h 69"/>
                <a:gd name="T90" fmla="*/ 591 w 54"/>
                <a:gd name="T91" fmla="*/ 135 h 69"/>
                <a:gd name="T92" fmla="*/ 676 w 54"/>
                <a:gd name="T93" fmla="*/ 127 h 69"/>
                <a:gd name="T94" fmla="*/ 768 w 54"/>
                <a:gd name="T95" fmla="*/ 118 h 69"/>
                <a:gd name="T96" fmla="*/ 826 w 54"/>
                <a:gd name="T97" fmla="*/ 105 h 69"/>
                <a:gd name="T98" fmla="*/ 862 w 54"/>
                <a:gd name="T99" fmla="*/ 92 h 69"/>
                <a:gd name="T100" fmla="*/ 862 w 54"/>
                <a:gd name="T101" fmla="*/ 74 h 69"/>
                <a:gd name="T102" fmla="*/ 862 w 54"/>
                <a:gd name="T103" fmla="*/ 57 h 69"/>
                <a:gd name="T104" fmla="*/ 826 w 54"/>
                <a:gd name="T105" fmla="*/ 46 h 69"/>
                <a:gd name="T106" fmla="*/ 768 w 54"/>
                <a:gd name="T107" fmla="*/ 25 h 69"/>
                <a:gd name="T108" fmla="*/ 722 w 54"/>
                <a:gd name="T109" fmla="*/ 22 h 69"/>
                <a:gd name="T110" fmla="*/ 642 w 54"/>
                <a:gd name="T111" fmla="*/ 17 h 69"/>
                <a:gd name="T112" fmla="*/ 561 w 54"/>
                <a:gd name="T113" fmla="*/ 3 h 69"/>
                <a:gd name="T114" fmla="*/ 475 w 54"/>
                <a:gd name="T115" fmla="*/ 17 h 69"/>
                <a:gd name="T116" fmla="*/ 415 w 54"/>
                <a:gd name="T117" fmla="*/ 17 h 69"/>
                <a:gd name="T118" fmla="*/ 415 w 54"/>
                <a:gd name="T119" fmla="*/ 127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"/>
                <a:gd name="T181" fmla="*/ 0 h 69"/>
                <a:gd name="T182" fmla="*/ 54 w 54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" h="69">
                  <a:moveTo>
                    <a:pt x="20" y="36"/>
                  </a:moveTo>
                  <a:lnTo>
                    <a:pt x="20" y="57"/>
                  </a:lnTo>
                  <a:lnTo>
                    <a:pt x="21" y="60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4" y="67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30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8" y="66"/>
                  </a:lnTo>
                  <a:lnTo>
                    <a:pt x="9" y="64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12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9" y="4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7" y="4"/>
                  </a:lnTo>
                  <a:lnTo>
                    <a:pt x="50" y="9"/>
                  </a:lnTo>
                  <a:lnTo>
                    <a:pt x="53" y="13"/>
                  </a:lnTo>
                  <a:lnTo>
                    <a:pt x="54" y="19"/>
                  </a:lnTo>
                  <a:lnTo>
                    <a:pt x="53" y="24"/>
                  </a:lnTo>
                  <a:lnTo>
                    <a:pt x="51" y="28"/>
                  </a:lnTo>
                  <a:lnTo>
                    <a:pt x="48" y="33"/>
                  </a:lnTo>
                  <a:lnTo>
                    <a:pt x="44" y="36"/>
                  </a:lnTo>
                  <a:lnTo>
                    <a:pt x="39" y="37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0" y="36"/>
                  </a:lnTo>
                  <a:close/>
                  <a:moveTo>
                    <a:pt x="20" y="33"/>
                  </a:moveTo>
                  <a:lnTo>
                    <a:pt x="23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3" y="33"/>
                  </a:lnTo>
                  <a:lnTo>
                    <a:pt x="38" y="30"/>
                  </a:lnTo>
                  <a:lnTo>
                    <a:pt x="41" y="27"/>
                  </a:lnTo>
                  <a:lnTo>
                    <a:pt x="42" y="24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41" y="12"/>
                  </a:lnTo>
                  <a:lnTo>
                    <a:pt x="38" y="7"/>
                  </a:lnTo>
                  <a:lnTo>
                    <a:pt x="35" y="6"/>
                  </a:lnTo>
                  <a:lnTo>
                    <a:pt x="32" y="4"/>
                  </a:lnTo>
                  <a:lnTo>
                    <a:pt x="27" y="3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99" name="Freeform 73"/>
            <p:cNvSpPr>
              <a:spLocks noEditPoints="1"/>
            </p:cNvSpPr>
            <p:nvPr/>
          </p:nvSpPr>
          <p:spPr bwMode="auto">
            <a:xfrm>
              <a:off x="3673" y="2358"/>
              <a:ext cx="65" cy="83"/>
            </a:xfrm>
            <a:custGeom>
              <a:avLst/>
              <a:gdLst>
                <a:gd name="T0" fmla="*/ 310 w 48"/>
                <a:gd name="T1" fmla="*/ 141 h 72"/>
                <a:gd name="T2" fmla="*/ 398 w 48"/>
                <a:gd name="T3" fmla="*/ 119 h 72"/>
                <a:gd name="T4" fmla="*/ 512 w 48"/>
                <a:gd name="T5" fmla="*/ 104 h 72"/>
                <a:gd name="T6" fmla="*/ 632 w 48"/>
                <a:gd name="T7" fmla="*/ 103 h 72"/>
                <a:gd name="T8" fmla="*/ 703 w 48"/>
                <a:gd name="T9" fmla="*/ 104 h 72"/>
                <a:gd name="T10" fmla="*/ 819 w 48"/>
                <a:gd name="T11" fmla="*/ 112 h 72"/>
                <a:gd name="T12" fmla="*/ 871 w 48"/>
                <a:gd name="T13" fmla="*/ 123 h 72"/>
                <a:gd name="T14" fmla="*/ 938 w 48"/>
                <a:gd name="T15" fmla="*/ 141 h 72"/>
                <a:gd name="T16" fmla="*/ 952 w 48"/>
                <a:gd name="T17" fmla="*/ 164 h 72"/>
                <a:gd name="T18" fmla="*/ 990 w 48"/>
                <a:gd name="T19" fmla="*/ 189 h 72"/>
                <a:gd name="T20" fmla="*/ 952 w 48"/>
                <a:gd name="T21" fmla="*/ 224 h 72"/>
                <a:gd name="T22" fmla="*/ 891 w 48"/>
                <a:gd name="T23" fmla="*/ 251 h 72"/>
                <a:gd name="T24" fmla="*/ 819 w 48"/>
                <a:gd name="T25" fmla="*/ 272 h 72"/>
                <a:gd name="T26" fmla="*/ 703 w 48"/>
                <a:gd name="T27" fmla="*/ 288 h 72"/>
                <a:gd name="T28" fmla="*/ 576 w 48"/>
                <a:gd name="T29" fmla="*/ 302 h 72"/>
                <a:gd name="T30" fmla="*/ 467 w 48"/>
                <a:gd name="T31" fmla="*/ 302 h 72"/>
                <a:gd name="T32" fmla="*/ 398 w 48"/>
                <a:gd name="T33" fmla="*/ 302 h 72"/>
                <a:gd name="T34" fmla="*/ 310 w 48"/>
                <a:gd name="T35" fmla="*/ 289 h 72"/>
                <a:gd name="T36" fmla="*/ 217 w 48"/>
                <a:gd name="T37" fmla="*/ 288 h 72"/>
                <a:gd name="T38" fmla="*/ 125 w 48"/>
                <a:gd name="T39" fmla="*/ 279 h 72"/>
                <a:gd name="T40" fmla="*/ 125 w 48"/>
                <a:gd name="T41" fmla="*/ 78 h 72"/>
                <a:gd name="T42" fmla="*/ 125 w 48"/>
                <a:gd name="T43" fmla="*/ 63 h 72"/>
                <a:gd name="T44" fmla="*/ 125 w 48"/>
                <a:gd name="T45" fmla="*/ 43 h 72"/>
                <a:gd name="T46" fmla="*/ 125 w 48"/>
                <a:gd name="T47" fmla="*/ 37 h 72"/>
                <a:gd name="T48" fmla="*/ 125 w 48"/>
                <a:gd name="T49" fmla="*/ 28 h 72"/>
                <a:gd name="T50" fmla="*/ 76 w 48"/>
                <a:gd name="T51" fmla="*/ 24 h 72"/>
                <a:gd name="T52" fmla="*/ 76 w 48"/>
                <a:gd name="T53" fmla="*/ 24 h 72"/>
                <a:gd name="T54" fmla="*/ 56 w 48"/>
                <a:gd name="T55" fmla="*/ 24 h 72"/>
                <a:gd name="T56" fmla="*/ 1 w 48"/>
                <a:gd name="T57" fmla="*/ 24 h 72"/>
                <a:gd name="T58" fmla="*/ 0 w 48"/>
                <a:gd name="T59" fmla="*/ 24 h 72"/>
                <a:gd name="T60" fmla="*/ 0 w 48"/>
                <a:gd name="T61" fmla="*/ 24 h 72"/>
                <a:gd name="T62" fmla="*/ 255 w 48"/>
                <a:gd name="T63" fmla="*/ 0 h 72"/>
                <a:gd name="T64" fmla="*/ 310 w 48"/>
                <a:gd name="T65" fmla="*/ 0 h 72"/>
                <a:gd name="T66" fmla="*/ 310 w 48"/>
                <a:gd name="T67" fmla="*/ 141 h 72"/>
                <a:gd name="T68" fmla="*/ 310 w 48"/>
                <a:gd name="T69" fmla="*/ 158 h 72"/>
                <a:gd name="T70" fmla="*/ 310 w 48"/>
                <a:gd name="T71" fmla="*/ 264 h 72"/>
                <a:gd name="T72" fmla="*/ 378 w 48"/>
                <a:gd name="T73" fmla="*/ 272 h 72"/>
                <a:gd name="T74" fmla="*/ 398 w 48"/>
                <a:gd name="T75" fmla="*/ 279 h 72"/>
                <a:gd name="T76" fmla="*/ 467 w 48"/>
                <a:gd name="T77" fmla="*/ 288 h 72"/>
                <a:gd name="T78" fmla="*/ 519 w 48"/>
                <a:gd name="T79" fmla="*/ 288 h 72"/>
                <a:gd name="T80" fmla="*/ 632 w 48"/>
                <a:gd name="T81" fmla="*/ 279 h 72"/>
                <a:gd name="T82" fmla="*/ 703 w 48"/>
                <a:gd name="T83" fmla="*/ 264 h 72"/>
                <a:gd name="T84" fmla="*/ 771 w 48"/>
                <a:gd name="T85" fmla="*/ 250 h 72"/>
                <a:gd name="T86" fmla="*/ 819 w 48"/>
                <a:gd name="T87" fmla="*/ 228 h 72"/>
                <a:gd name="T88" fmla="*/ 819 w 48"/>
                <a:gd name="T89" fmla="*/ 201 h 72"/>
                <a:gd name="T90" fmla="*/ 819 w 48"/>
                <a:gd name="T91" fmla="*/ 188 h 72"/>
                <a:gd name="T92" fmla="*/ 771 w 48"/>
                <a:gd name="T93" fmla="*/ 164 h 72"/>
                <a:gd name="T94" fmla="*/ 703 w 48"/>
                <a:gd name="T95" fmla="*/ 158 h 72"/>
                <a:gd name="T96" fmla="*/ 632 w 48"/>
                <a:gd name="T97" fmla="*/ 138 h 72"/>
                <a:gd name="T98" fmla="*/ 519 w 48"/>
                <a:gd name="T99" fmla="*/ 129 h 72"/>
                <a:gd name="T100" fmla="*/ 467 w 48"/>
                <a:gd name="T101" fmla="*/ 138 h 72"/>
                <a:gd name="T102" fmla="*/ 398 w 48"/>
                <a:gd name="T103" fmla="*/ 138 h 72"/>
                <a:gd name="T104" fmla="*/ 378 w 48"/>
                <a:gd name="T105" fmla="*/ 141 h 72"/>
                <a:gd name="T106" fmla="*/ 310 w 48"/>
                <a:gd name="T107" fmla="*/ 158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72"/>
                <a:gd name="T164" fmla="*/ 48 w 48"/>
                <a:gd name="T165" fmla="*/ 72 h 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72">
                  <a:moveTo>
                    <a:pt x="15" y="34"/>
                  </a:moveTo>
                  <a:lnTo>
                    <a:pt x="19" y="28"/>
                  </a:lnTo>
                  <a:lnTo>
                    <a:pt x="24" y="25"/>
                  </a:lnTo>
                  <a:lnTo>
                    <a:pt x="30" y="24"/>
                  </a:lnTo>
                  <a:lnTo>
                    <a:pt x="34" y="25"/>
                  </a:lnTo>
                  <a:lnTo>
                    <a:pt x="39" y="27"/>
                  </a:lnTo>
                  <a:lnTo>
                    <a:pt x="42" y="30"/>
                  </a:lnTo>
                  <a:lnTo>
                    <a:pt x="45" y="34"/>
                  </a:lnTo>
                  <a:lnTo>
                    <a:pt x="46" y="40"/>
                  </a:lnTo>
                  <a:lnTo>
                    <a:pt x="48" y="46"/>
                  </a:lnTo>
                  <a:lnTo>
                    <a:pt x="46" y="54"/>
                  </a:lnTo>
                  <a:lnTo>
                    <a:pt x="43" y="61"/>
                  </a:lnTo>
                  <a:lnTo>
                    <a:pt x="39" y="66"/>
                  </a:lnTo>
                  <a:lnTo>
                    <a:pt x="34" y="69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5" y="70"/>
                  </a:lnTo>
                  <a:lnTo>
                    <a:pt x="10" y="69"/>
                  </a:lnTo>
                  <a:lnTo>
                    <a:pt x="6" y="67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34"/>
                  </a:lnTo>
                  <a:close/>
                  <a:moveTo>
                    <a:pt x="15" y="37"/>
                  </a:moveTo>
                  <a:lnTo>
                    <a:pt x="15" y="64"/>
                  </a:lnTo>
                  <a:lnTo>
                    <a:pt x="18" y="66"/>
                  </a:lnTo>
                  <a:lnTo>
                    <a:pt x="19" y="67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30" y="67"/>
                  </a:lnTo>
                  <a:lnTo>
                    <a:pt x="34" y="64"/>
                  </a:lnTo>
                  <a:lnTo>
                    <a:pt x="37" y="60"/>
                  </a:lnTo>
                  <a:lnTo>
                    <a:pt x="39" y="55"/>
                  </a:lnTo>
                  <a:lnTo>
                    <a:pt x="39" y="49"/>
                  </a:lnTo>
                  <a:lnTo>
                    <a:pt x="39" y="45"/>
                  </a:lnTo>
                  <a:lnTo>
                    <a:pt x="37" y="40"/>
                  </a:lnTo>
                  <a:lnTo>
                    <a:pt x="34" y="37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0" name="Freeform 74"/>
            <p:cNvSpPr>
              <a:spLocks/>
            </p:cNvSpPr>
            <p:nvPr/>
          </p:nvSpPr>
          <p:spPr bwMode="auto">
            <a:xfrm>
              <a:off x="3748" y="2359"/>
              <a:ext cx="36" cy="106"/>
            </a:xfrm>
            <a:custGeom>
              <a:avLst/>
              <a:gdLst>
                <a:gd name="T0" fmla="*/ 476 w 27"/>
                <a:gd name="T1" fmla="*/ 370 h 92"/>
                <a:gd name="T2" fmla="*/ 476 w 27"/>
                <a:gd name="T3" fmla="*/ 380 h 92"/>
                <a:gd name="T4" fmla="*/ 368 w 27"/>
                <a:gd name="T5" fmla="*/ 356 h 92"/>
                <a:gd name="T6" fmla="*/ 268 w 27"/>
                <a:gd name="T7" fmla="*/ 343 h 92"/>
                <a:gd name="T8" fmla="*/ 155 w 27"/>
                <a:gd name="T9" fmla="*/ 305 h 92"/>
                <a:gd name="T10" fmla="*/ 49 w 27"/>
                <a:gd name="T11" fmla="*/ 271 h 92"/>
                <a:gd name="T12" fmla="*/ 0 w 27"/>
                <a:gd name="T13" fmla="*/ 230 h 92"/>
                <a:gd name="T14" fmla="*/ 0 w 27"/>
                <a:gd name="T15" fmla="*/ 187 h 92"/>
                <a:gd name="T16" fmla="*/ 37 w 27"/>
                <a:gd name="T17" fmla="*/ 137 h 92"/>
                <a:gd name="T18" fmla="*/ 151 w 27"/>
                <a:gd name="T19" fmla="*/ 77 h 92"/>
                <a:gd name="T20" fmla="*/ 249 w 27"/>
                <a:gd name="T21" fmla="*/ 47 h 92"/>
                <a:gd name="T22" fmla="*/ 357 w 27"/>
                <a:gd name="T23" fmla="*/ 21 h 92"/>
                <a:gd name="T24" fmla="*/ 476 w 27"/>
                <a:gd name="T25" fmla="*/ 0 h 92"/>
                <a:gd name="T26" fmla="*/ 476 w 27"/>
                <a:gd name="T27" fmla="*/ 2 h 92"/>
                <a:gd name="T28" fmla="*/ 407 w 27"/>
                <a:gd name="T29" fmla="*/ 24 h 92"/>
                <a:gd name="T30" fmla="*/ 320 w 27"/>
                <a:gd name="T31" fmla="*/ 47 h 92"/>
                <a:gd name="T32" fmla="*/ 249 w 27"/>
                <a:gd name="T33" fmla="*/ 77 h 92"/>
                <a:gd name="T34" fmla="*/ 207 w 27"/>
                <a:gd name="T35" fmla="*/ 107 h 92"/>
                <a:gd name="T36" fmla="*/ 201 w 27"/>
                <a:gd name="T37" fmla="*/ 142 h 92"/>
                <a:gd name="T38" fmla="*/ 155 w 27"/>
                <a:gd name="T39" fmla="*/ 183 h 92"/>
                <a:gd name="T40" fmla="*/ 155 w 27"/>
                <a:gd name="T41" fmla="*/ 219 h 92"/>
                <a:gd name="T42" fmla="*/ 201 w 27"/>
                <a:gd name="T43" fmla="*/ 263 h 92"/>
                <a:gd name="T44" fmla="*/ 207 w 27"/>
                <a:gd name="T45" fmla="*/ 286 h 92"/>
                <a:gd name="T46" fmla="*/ 249 w 27"/>
                <a:gd name="T47" fmla="*/ 304 h 92"/>
                <a:gd name="T48" fmla="*/ 305 w 27"/>
                <a:gd name="T49" fmla="*/ 323 h 92"/>
                <a:gd name="T50" fmla="*/ 357 w 27"/>
                <a:gd name="T51" fmla="*/ 343 h 92"/>
                <a:gd name="T52" fmla="*/ 407 w 27"/>
                <a:gd name="T53" fmla="*/ 351 h 92"/>
                <a:gd name="T54" fmla="*/ 476 w 27"/>
                <a:gd name="T55" fmla="*/ 370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"/>
                <a:gd name="T85" fmla="*/ 0 h 92"/>
                <a:gd name="T86" fmla="*/ 27 w 27"/>
                <a:gd name="T87" fmla="*/ 92 h 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" h="92">
                  <a:moveTo>
                    <a:pt x="27" y="89"/>
                  </a:moveTo>
                  <a:lnTo>
                    <a:pt x="27" y="92"/>
                  </a:lnTo>
                  <a:lnTo>
                    <a:pt x="21" y="87"/>
                  </a:lnTo>
                  <a:lnTo>
                    <a:pt x="15" y="83"/>
                  </a:lnTo>
                  <a:lnTo>
                    <a:pt x="9" y="75"/>
                  </a:lnTo>
                  <a:lnTo>
                    <a:pt x="3" y="66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2" y="32"/>
                  </a:lnTo>
                  <a:lnTo>
                    <a:pt x="8" y="18"/>
                  </a:lnTo>
                  <a:lnTo>
                    <a:pt x="14" y="11"/>
                  </a:lnTo>
                  <a:lnTo>
                    <a:pt x="20" y="5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3" y="6"/>
                  </a:lnTo>
                  <a:lnTo>
                    <a:pt x="18" y="11"/>
                  </a:lnTo>
                  <a:lnTo>
                    <a:pt x="14" y="18"/>
                  </a:lnTo>
                  <a:lnTo>
                    <a:pt x="12" y="26"/>
                  </a:lnTo>
                  <a:lnTo>
                    <a:pt x="11" y="35"/>
                  </a:lnTo>
                  <a:lnTo>
                    <a:pt x="9" y="44"/>
                  </a:lnTo>
                  <a:lnTo>
                    <a:pt x="9" y="54"/>
                  </a:lnTo>
                  <a:lnTo>
                    <a:pt x="11" y="63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7" y="78"/>
                  </a:lnTo>
                  <a:lnTo>
                    <a:pt x="20" y="83"/>
                  </a:lnTo>
                  <a:lnTo>
                    <a:pt x="23" y="86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1" name="Freeform 75"/>
            <p:cNvSpPr>
              <a:spLocks noEditPoints="1"/>
            </p:cNvSpPr>
            <p:nvPr/>
          </p:nvSpPr>
          <p:spPr bwMode="auto">
            <a:xfrm>
              <a:off x="3792" y="2386"/>
              <a:ext cx="82" cy="55"/>
            </a:xfrm>
            <a:custGeom>
              <a:avLst/>
              <a:gdLst>
                <a:gd name="T0" fmla="*/ 1231 w 60"/>
                <a:gd name="T1" fmla="*/ 0 h 48"/>
                <a:gd name="T2" fmla="*/ 1037 w 60"/>
                <a:gd name="T3" fmla="*/ 107 h 48"/>
                <a:gd name="T4" fmla="*/ 1037 w 60"/>
                <a:gd name="T5" fmla="*/ 136 h 48"/>
                <a:gd name="T6" fmla="*/ 1065 w 60"/>
                <a:gd name="T7" fmla="*/ 156 h 48"/>
                <a:gd name="T8" fmla="*/ 1192 w 60"/>
                <a:gd name="T9" fmla="*/ 164 h 48"/>
                <a:gd name="T10" fmla="*/ 1283 w 60"/>
                <a:gd name="T11" fmla="*/ 157 h 48"/>
                <a:gd name="T12" fmla="*/ 1352 w 60"/>
                <a:gd name="T13" fmla="*/ 136 h 48"/>
                <a:gd name="T14" fmla="*/ 1364 w 60"/>
                <a:gd name="T15" fmla="*/ 156 h 48"/>
                <a:gd name="T16" fmla="*/ 1302 w 60"/>
                <a:gd name="T17" fmla="*/ 179 h 48"/>
                <a:gd name="T18" fmla="*/ 1170 w 60"/>
                <a:gd name="T19" fmla="*/ 188 h 48"/>
                <a:gd name="T20" fmla="*/ 1065 w 60"/>
                <a:gd name="T21" fmla="*/ 180 h 48"/>
                <a:gd name="T22" fmla="*/ 998 w 60"/>
                <a:gd name="T23" fmla="*/ 157 h 48"/>
                <a:gd name="T24" fmla="*/ 872 w 60"/>
                <a:gd name="T25" fmla="*/ 156 h 48"/>
                <a:gd name="T26" fmla="*/ 801 w 60"/>
                <a:gd name="T27" fmla="*/ 179 h 48"/>
                <a:gd name="T28" fmla="*/ 626 w 60"/>
                <a:gd name="T29" fmla="*/ 188 h 48"/>
                <a:gd name="T30" fmla="*/ 361 w 60"/>
                <a:gd name="T31" fmla="*/ 188 h 48"/>
                <a:gd name="T32" fmla="*/ 141 w 60"/>
                <a:gd name="T33" fmla="*/ 157 h 48"/>
                <a:gd name="T34" fmla="*/ 49 w 60"/>
                <a:gd name="T35" fmla="*/ 119 h 48"/>
                <a:gd name="T36" fmla="*/ 49 w 60"/>
                <a:gd name="T37" fmla="*/ 72 h 48"/>
                <a:gd name="T38" fmla="*/ 141 w 60"/>
                <a:gd name="T39" fmla="*/ 22 h 48"/>
                <a:gd name="T40" fmla="*/ 373 w 60"/>
                <a:gd name="T41" fmla="*/ 0 h 48"/>
                <a:gd name="T42" fmla="*/ 626 w 60"/>
                <a:gd name="T43" fmla="*/ 0 h 48"/>
                <a:gd name="T44" fmla="*/ 801 w 60"/>
                <a:gd name="T45" fmla="*/ 22 h 48"/>
                <a:gd name="T46" fmla="*/ 872 w 60"/>
                <a:gd name="T47" fmla="*/ 57 h 48"/>
                <a:gd name="T48" fmla="*/ 869 w 60"/>
                <a:gd name="T49" fmla="*/ 83 h 48"/>
                <a:gd name="T50" fmla="*/ 759 w 60"/>
                <a:gd name="T51" fmla="*/ 38 h 48"/>
                <a:gd name="T52" fmla="*/ 626 w 60"/>
                <a:gd name="T53" fmla="*/ 17 h 48"/>
                <a:gd name="T54" fmla="*/ 458 w 60"/>
                <a:gd name="T55" fmla="*/ 3 h 48"/>
                <a:gd name="T56" fmla="*/ 321 w 60"/>
                <a:gd name="T57" fmla="*/ 33 h 48"/>
                <a:gd name="T58" fmla="*/ 264 w 60"/>
                <a:gd name="T59" fmla="*/ 72 h 48"/>
                <a:gd name="T60" fmla="*/ 264 w 60"/>
                <a:gd name="T61" fmla="*/ 123 h 48"/>
                <a:gd name="T62" fmla="*/ 321 w 60"/>
                <a:gd name="T63" fmla="*/ 157 h 48"/>
                <a:gd name="T64" fmla="*/ 458 w 60"/>
                <a:gd name="T65" fmla="*/ 179 h 48"/>
                <a:gd name="T66" fmla="*/ 600 w 60"/>
                <a:gd name="T67" fmla="*/ 179 h 48"/>
                <a:gd name="T68" fmla="*/ 759 w 60"/>
                <a:gd name="T69" fmla="*/ 143 h 48"/>
                <a:gd name="T70" fmla="*/ 869 w 60"/>
                <a:gd name="T71" fmla="*/ 83 h 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48"/>
                <a:gd name="T110" fmla="*/ 60 w 60"/>
                <a:gd name="T111" fmla="*/ 48 h 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48">
                  <a:moveTo>
                    <a:pt x="45" y="0"/>
                  </a:moveTo>
                  <a:lnTo>
                    <a:pt x="54" y="0"/>
                  </a:lnTo>
                  <a:lnTo>
                    <a:pt x="47" y="24"/>
                  </a:lnTo>
                  <a:lnTo>
                    <a:pt x="45" y="27"/>
                  </a:lnTo>
                  <a:lnTo>
                    <a:pt x="44" y="30"/>
                  </a:lnTo>
                  <a:lnTo>
                    <a:pt x="45" y="34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6" y="40"/>
                  </a:lnTo>
                  <a:lnTo>
                    <a:pt x="57" y="37"/>
                  </a:lnTo>
                  <a:lnTo>
                    <a:pt x="59" y="34"/>
                  </a:lnTo>
                  <a:lnTo>
                    <a:pt x="60" y="34"/>
                  </a:lnTo>
                  <a:lnTo>
                    <a:pt x="60" y="39"/>
                  </a:lnTo>
                  <a:lnTo>
                    <a:pt x="59" y="43"/>
                  </a:lnTo>
                  <a:lnTo>
                    <a:pt x="57" y="45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8" y="48"/>
                  </a:lnTo>
                  <a:lnTo>
                    <a:pt x="47" y="46"/>
                  </a:lnTo>
                  <a:lnTo>
                    <a:pt x="45" y="43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39" y="39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30" y="46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6" y="40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5"/>
                  </a:lnTo>
                  <a:lnTo>
                    <a:pt x="45" y="0"/>
                  </a:lnTo>
                  <a:close/>
                  <a:moveTo>
                    <a:pt x="38" y="21"/>
                  </a:moveTo>
                  <a:lnTo>
                    <a:pt x="36" y="15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27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8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0" y="42"/>
                  </a:lnTo>
                  <a:lnTo>
                    <a:pt x="33" y="37"/>
                  </a:lnTo>
                  <a:lnTo>
                    <a:pt x="35" y="30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2" name="Freeform 76"/>
            <p:cNvSpPr>
              <a:spLocks/>
            </p:cNvSpPr>
            <p:nvPr/>
          </p:nvSpPr>
          <p:spPr bwMode="auto">
            <a:xfrm>
              <a:off x="3886" y="2427"/>
              <a:ext cx="21" cy="30"/>
            </a:xfrm>
            <a:custGeom>
              <a:avLst/>
              <a:gdLst>
                <a:gd name="T0" fmla="*/ 0 w 15"/>
                <a:gd name="T1" fmla="*/ 107 h 26"/>
                <a:gd name="T2" fmla="*/ 0 w 15"/>
                <a:gd name="T3" fmla="*/ 103 h 26"/>
                <a:gd name="T4" fmla="*/ 151 w 15"/>
                <a:gd name="T5" fmla="*/ 89 h 26"/>
                <a:gd name="T6" fmla="*/ 266 w 15"/>
                <a:gd name="T7" fmla="*/ 77 h 26"/>
                <a:gd name="T8" fmla="*/ 308 w 15"/>
                <a:gd name="T9" fmla="*/ 63 h 26"/>
                <a:gd name="T10" fmla="*/ 363 w 15"/>
                <a:gd name="T11" fmla="*/ 50 h 26"/>
                <a:gd name="T12" fmla="*/ 363 w 15"/>
                <a:gd name="T13" fmla="*/ 48 h 26"/>
                <a:gd name="T14" fmla="*/ 308 w 15"/>
                <a:gd name="T15" fmla="*/ 48 h 26"/>
                <a:gd name="T16" fmla="*/ 308 w 15"/>
                <a:gd name="T17" fmla="*/ 37 h 26"/>
                <a:gd name="T18" fmla="*/ 308 w 15"/>
                <a:gd name="T19" fmla="*/ 37 h 26"/>
                <a:gd name="T20" fmla="*/ 266 w 15"/>
                <a:gd name="T21" fmla="*/ 48 h 26"/>
                <a:gd name="T22" fmla="*/ 220 w 15"/>
                <a:gd name="T23" fmla="*/ 48 h 26"/>
                <a:gd name="T24" fmla="*/ 157 w 15"/>
                <a:gd name="T25" fmla="*/ 48 h 26"/>
                <a:gd name="T26" fmla="*/ 157 w 15"/>
                <a:gd name="T27" fmla="*/ 48 h 26"/>
                <a:gd name="T28" fmla="*/ 80 w 15"/>
                <a:gd name="T29" fmla="*/ 48 h 26"/>
                <a:gd name="T30" fmla="*/ 57 w 15"/>
                <a:gd name="T31" fmla="*/ 37 h 26"/>
                <a:gd name="T32" fmla="*/ 0 w 15"/>
                <a:gd name="T33" fmla="*/ 32 h 26"/>
                <a:gd name="T34" fmla="*/ 0 w 15"/>
                <a:gd name="T35" fmla="*/ 24 h 26"/>
                <a:gd name="T36" fmla="*/ 0 w 15"/>
                <a:gd name="T37" fmla="*/ 3 h 26"/>
                <a:gd name="T38" fmla="*/ 57 w 15"/>
                <a:gd name="T39" fmla="*/ 2 h 26"/>
                <a:gd name="T40" fmla="*/ 80 w 15"/>
                <a:gd name="T41" fmla="*/ 0 h 26"/>
                <a:gd name="T42" fmla="*/ 157 w 15"/>
                <a:gd name="T43" fmla="*/ 0 h 26"/>
                <a:gd name="T44" fmla="*/ 266 w 15"/>
                <a:gd name="T45" fmla="*/ 0 h 26"/>
                <a:gd name="T46" fmla="*/ 363 w 15"/>
                <a:gd name="T47" fmla="*/ 2 h 26"/>
                <a:gd name="T48" fmla="*/ 413 w 15"/>
                <a:gd name="T49" fmla="*/ 24 h 26"/>
                <a:gd name="T50" fmla="*/ 431 w 15"/>
                <a:gd name="T51" fmla="*/ 37 h 26"/>
                <a:gd name="T52" fmla="*/ 413 w 15"/>
                <a:gd name="T53" fmla="*/ 63 h 26"/>
                <a:gd name="T54" fmla="*/ 308 w 15"/>
                <a:gd name="T55" fmla="*/ 84 h 26"/>
                <a:gd name="T56" fmla="*/ 220 w 15"/>
                <a:gd name="T57" fmla="*/ 89 h 26"/>
                <a:gd name="T58" fmla="*/ 151 w 15"/>
                <a:gd name="T59" fmla="*/ 103 h 26"/>
                <a:gd name="T60" fmla="*/ 0 w 15"/>
                <a:gd name="T61" fmla="*/ 107 h 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"/>
                <a:gd name="T94" fmla="*/ 0 h 26"/>
                <a:gd name="T95" fmla="*/ 15 w 15"/>
                <a:gd name="T96" fmla="*/ 26 h 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" h="26">
                  <a:moveTo>
                    <a:pt x="0" y="26"/>
                  </a:moveTo>
                  <a:lnTo>
                    <a:pt x="0" y="24"/>
                  </a:lnTo>
                  <a:lnTo>
                    <a:pt x="5" y="21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5"/>
                  </a:lnTo>
                  <a:lnTo>
                    <a:pt x="11" y="20"/>
                  </a:lnTo>
                  <a:lnTo>
                    <a:pt x="8" y="21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3" name="Freeform 77"/>
            <p:cNvSpPr>
              <a:spLocks noEditPoints="1"/>
            </p:cNvSpPr>
            <p:nvPr/>
          </p:nvSpPr>
          <p:spPr bwMode="auto">
            <a:xfrm>
              <a:off x="3919" y="2386"/>
              <a:ext cx="81" cy="55"/>
            </a:xfrm>
            <a:custGeom>
              <a:avLst/>
              <a:gdLst>
                <a:gd name="T0" fmla="*/ 1258 w 59"/>
                <a:gd name="T1" fmla="*/ 0 h 48"/>
                <a:gd name="T2" fmla="*/ 1038 w 59"/>
                <a:gd name="T3" fmla="*/ 107 h 48"/>
                <a:gd name="T4" fmla="*/ 1038 w 59"/>
                <a:gd name="T5" fmla="*/ 136 h 48"/>
                <a:gd name="T6" fmla="*/ 1116 w 59"/>
                <a:gd name="T7" fmla="*/ 156 h 48"/>
                <a:gd name="T8" fmla="*/ 1208 w 59"/>
                <a:gd name="T9" fmla="*/ 164 h 48"/>
                <a:gd name="T10" fmla="*/ 1285 w 59"/>
                <a:gd name="T11" fmla="*/ 157 h 48"/>
                <a:gd name="T12" fmla="*/ 1351 w 59"/>
                <a:gd name="T13" fmla="*/ 136 h 48"/>
                <a:gd name="T14" fmla="*/ 1400 w 59"/>
                <a:gd name="T15" fmla="*/ 156 h 48"/>
                <a:gd name="T16" fmla="*/ 1344 w 59"/>
                <a:gd name="T17" fmla="*/ 179 h 48"/>
                <a:gd name="T18" fmla="*/ 1192 w 59"/>
                <a:gd name="T19" fmla="*/ 188 h 48"/>
                <a:gd name="T20" fmla="*/ 1076 w 59"/>
                <a:gd name="T21" fmla="*/ 180 h 48"/>
                <a:gd name="T22" fmla="*/ 1008 w 59"/>
                <a:gd name="T23" fmla="*/ 157 h 48"/>
                <a:gd name="T24" fmla="*/ 894 w 59"/>
                <a:gd name="T25" fmla="*/ 156 h 48"/>
                <a:gd name="T26" fmla="*/ 784 w 59"/>
                <a:gd name="T27" fmla="*/ 179 h 48"/>
                <a:gd name="T28" fmla="*/ 616 w 59"/>
                <a:gd name="T29" fmla="*/ 188 h 48"/>
                <a:gd name="T30" fmla="*/ 369 w 59"/>
                <a:gd name="T31" fmla="*/ 188 h 48"/>
                <a:gd name="T32" fmla="*/ 126 w 59"/>
                <a:gd name="T33" fmla="*/ 157 h 48"/>
                <a:gd name="T34" fmla="*/ 0 w 59"/>
                <a:gd name="T35" fmla="*/ 119 h 48"/>
                <a:gd name="T36" fmla="*/ 0 w 59"/>
                <a:gd name="T37" fmla="*/ 72 h 48"/>
                <a:gd name="T38" fmla="*/ 143 w 59"/>
                <a:gd name="T39" fmla="*/ 22 h 48"/>
                <a:gd name="T40" fmla="*/ 369 w 59"/>
                <a:gd name="T41" fmla="*/ 0 h 48"/>
                <a:gd name="T42" fmla="*/ 616 w 59"/>
                <a:gd name="T43" fmla="*/ 0 h 48"/>
                <a:gd name="T44" fmla="*/ 784 w 59"/>
                <a:gd name="T45" fmla="*/ 22 h 48"/>
                <a:gd name="T46" fmla="*/ 936 w 59"/>
                <a:gd name="T47" fmla="*/ 57 h 48"/>
                <a:gd name="T48" fmla="*/ 846 w 59"/>
                <a:gd name="T49" fmla="*/ 83 h 48"/>
                <a:gd name="T50" fmla="*/ 784 w 59"/>
                <a:gd name="T51" fmla="*/ 38 h 48"/>
                <a:gd name="T52" fmla="*/ 616 w 59"/>
                <a:gd name="T53" fmla="*/ 17 h 48"/>
                <a:gd name="T54" fmla="*/ 431 w 59"/>
                <a:gd name="T55" fmla="*/ 3 h 48"/>
                <a:gd name="T56" fmla="*/ 275 w 59"/>
                <a:gd name="T57" fmla="*/ 33 h 48"/>
                <a:gd name="T58" fmla="*/ 200 w 59"/>
                <a:gd name="T59" fmla="*/ 72 h 48"/>
                <a:gd name="T60" fmla="*/ 200 w 59"/>
                <a:gd name="T61" fmla="*/ 123 h 48"/>
                <a:gd name="T62" fmla="*/ 275 w 59"/>
                <a:gd name="T63" fmla="*/ 157 h 48"/>
                <a:gd name="T64" fmla="*/ 431 w 59"/>
                <a:gd name="T65" fmla="*/ 179 h 48"/>
                <a:gd name="T66" fmla="*/ 571 w 59"/>
                <a:gd name="T67" fmla="*/ 179 h 48"/>
                <a:gd name="T68" fmla="*/ 756 w 59"/>
                <a:gd name="T69" fmla="*/ 143 h 48"/>
                <a:gd name="T70" fmla="*/ 846 w 59"/>
                <a:gd name="T71" fmla="*/ 83 h 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"/>
                <a:gd name="T109" fmla="*/ 0 h 48"/>
                <a:gd name="T110" fmla="*/ 59 w 59"/>
                <a:gd name="T111" fmla="*/ 48 h 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" h="48">
                  <a:moveTo>
                    <a:pt x="44" y="0"/>
                  </a:moveTo>
                  <a:lnTo>
                    <a:pt x="53" y="0"/>
                  </a:lnTo>
                  <a:lnTo>
                    <a:pt x="45" y="24"/>
                  </a:lnTo>
                  <a:lnTo>
                    <a:pt x="44" y="27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5" y="37"/>
                  </a:lnTo>
                  <a:lnTo>
                    <a:pt x="47" y="39"/>
                  </a:lnTo>
                  <a:lnTo>
                    <a:pt x="48" y="42"/>
                  </a:lnTo>
                  <a:lnTo>
                    <a:pt x="51" y="42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9"/>
                  </a:lnTo>
                  <a:lnTo>
                    <a:pt x="57" y="43"/>
                  </a:lnTo>
                  <a:lnTo>
                    <a:pt x="56" y="45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5" y="46"/>
                  </a:lnTo>
                  <a:lnTo>
                    <a:pt x="44" y="43"/>
                  </a:lnTo>
                  <a:lnTo>
                    <a:pt x="42" y="40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3" y="45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10"/>
                  </a:lnTo>
                  <a:lnTo>
                    <a:pt x="39" y="15"/>
                  </a:lnTo>
                  <a:lnTo>
                    <a:pt x="44" y="0"/>
                  </a:lnTo>
                  <a:close/>
                  <a:moveTo>
                    <a:pt x="36" y="21"/>
                  </a:moveTo>
                  <a:lnTo>
                    <a:pt x="35" y="15"/>
                  </a:lnTo>
                  <a:lnTo>
                    <a:pt x="33" y="10"/>
                  </a:lnTo>
                  <a:lnTo>
                    <a:pt x="30" y="7"/>
                  </a:lnTo>
                  <a:lnTo>
                    <a:pt x="26" y="4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9" y="18"/>
                  </a:lnTo>
                  <a:lnTo>
                    <a:pt x="9" y="25"/>
                  </a:lnTo>
                  <a:lnTo>
                    <a:pt x="9" y="31"/>
                  </a:lnTo>
                  <a:lnTo>
                    <a:pt x="11" y="37"/>
                  </a:lnTo>
                  <a:lnTo>
                    <a:pt x="12" y="40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9" y="42"/>
                  </a:lnTo>
                  <a:lnTo>
                    <a:pt x="32" y="37"/>
                  </a:lnTo>
                  <a:lnTo>
                    <a:pt x="35" y="30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4" name="Freeform 79"/>
            <p:cNvSpPr>
              <a:spLocks/>
            </p:cNvSpPr>
            <p:nvPr/>
          </p:nvSpPr>
          <p:spPr bwMode="auto">
            <a:xfrm>
              <a:off x="4069" y="2359"/>
              <a:ext cx="38" cy="106"/>
            </a:xfrm>
            <a:custGeom>
              <a:avLst/>
              <a:gdLst>
                <a:gd name="T0" fmla="*/ 0 w 28"/>
                <a:gd name="T1" fmla="*/ 2 h 92"/>
                <a:gd name="T2" fmla="*/ 0 w 28"/>
                <a:gd name="T3" fmla="*/ 0 h 92"/>
                <a:gd name="T4" fmla="*/ 161 w 28"/>
                <a:gd name="T5" fmla="*/ 21 h 92"/>
                <a:gd name="T6" fmla="*/ 282 w 28"/>
                <a:gd name="T7" fmla="*/ 37 h 92"/>
                <a:gd name="T8" fmla="*/ 403 w 28"/>
                <a:gd name="T9" fmla="*/ 71 h 92"/>
                <a:gd name="T10" fmla="*/ 520 w 28"/>
                <a:gd name="T11" fmla="*/ 107 h 92"/>
                <a:gd name="T12" fmla="*/ 577 w 28"/>
                <a:gd name="T13" fmla="*/ 142 h 92"/>
                <a:gd name="T14" fmla="*/ 597 w 28"/>
                <a:gd name="T15" fmla="*/ 187 h 92"/>
                <a:gd name="T16" fmla="*/ 525 w 28"/>
                <a:gd name="T17" fmla="*/ 248 h 92"/>
                <a:gd name="T18" fmla="*/ 453 w 28"/>
                <a:gd name="T19" fmla="*/ 304 h 92"/>
                <a:gd name="T20" fmla="*/ 313 w 28"/>
                <a:gd name="T21" fmla="*/ 333 h 92"/>
                <a:gd name="T22" fmla="*/ 161 w 28"/>
                <a:gd name="T23" fmla="*/ 356 h 92"/>
                <a:gd name="T24" fmla="*/ 0 w 28"/>
                <a:gd name="T25" fmla="*/ 380 h 92"/>
                <a:gd name="T26" fmla="*/ 0 w 28"/>
                <a:gd name="T27" fmla="*/ 370 h 92"/>
                <a:gd name="T28" fmla="*/ 125 w 28"/>
                <a:gd name="T29" fmla="*/ 351 h 92"/>
                <a:gd name="T30" fmla="*/ 219 w 28"/>
                <a:gd name="T31" fmla="*/ 330 h 92"/>
                <a:gd name="T32" fmla="*/ 282 w 28"/>
                <a:gd name="T33" fmla="*/ 304 h 92"/>
                <a:gd name="T34" fmla="*/ 350 w 28"/>
                <a:gd name="T35" fmla="*/ 271 h 92"/>
                <a:gd name="T36" fmla="*/ 383 w 28"/>
                <a:gd name="T37" fmla="*/ 235 h 92"/>
                <a:gd name="T38" fmla="*/ 383 w 28"/>
                <a:gd name="T39" fmla="*/ 190 h 92"/>
                <a:gd name="T40" fmla="*/ 383 w 28"/>
                <a:gd name="T41" fmla="*/ 159 h 92"/>
                <a:gd name="T42" fmla="*/ 350 w 28"/>
                <a:gd name="T43" fmla="*/ 120 h 92"/>
                <a:gd name="T44" fmla="*/ 313 w 28"/>
                <a:gd name="T45" fmla="*/ 89 h 92"/>
                <a:gd name="T46" fmla="*/ 282 w 28"/>
                <a:gd name="T47" fmla="*/ 71 h 92"/>
                <a:gd name="T48" fmla="*/ 258 w 28"/>
                <a:gd name="T49" fmla="*/ 58 h 92"/>
                <a:gd name="T50" fmla="*/ 190 w 28"/>
                <a:gd name="T51" fmla="*/ 37 h 92"/>
                <a:gd name="T52" fmla="*/ 88 w 28"/>
                <a:gd name="T53" fmla="*/ 24 h 92"/>
                <a:gd name="T54" fmla="*/ 0 w 28"/>
                <a:gd name="T55" fmla="*/ 2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"/>
                <a:gd name="T85" fmla="*/ 0 h 92"/>
                <a:gd name="T86" fmla="*/ 28 w 28"/>
                <a:gd name="T87" fmla="*/ 92 h 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" h="92">
                  <a:moveTo>
                    <a:pt x="0" y="2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3" y="9"/>
                  </a:lnTo>
                  <a:lnTo>
                    <a:pt x="19" y="17"/>
                  </a:lnTo>
                  <a:lnTo>
                    <a:pt x="24" y="26"/>
                  </a:lnTo>
                  <a:lnTo>
                    <a:pt x="27" y="35"/>
                  </a:lnTo>
                  <a:lnTo>
                    <a:pt x="28" y="45"/>
                  </a:lnTo>
                  <a:lnTo>
                    <a:pt x="25" y="60"/>
                  </a:lnTo>
                  <a:lnTo>
                    <a:pt x="21" y="74"/>
                  </a:lnTo>
                  <a:lnTo>
                    <a:pt x="15" y="81"/>
                  </a:lnTo>
                  <a:lnTo>
                    <a:pt x="7" y="87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6" y="86"/>
                  </a:lnTo>
                  <a:lnTo>
                    <a:pt x="10" y="80"/>
                  </a:lnTo>
                  <a:lnTo>
                    <a:pt x="13" y="74"/>
                  </a:lnTo>
                  <a:lnTo>
                    <a:pt x="16" y="66"/>
                  </a:lnTo>
                  <a:lnTo>
                    <a:pt x="18" y="57"/>
                  </a:lnTo>
                  <a:lnTo>
                    <a:pt x="18" y="47"/>
                  </a:lnTo>
                  <a:lnTo>
                    <a:pt x="18" y="38"/>
                  </a:lnTo>
                  <a:lnTo>
                    <a:pt x="16" y="29"/>
                  </a:lnTo>
                  <a:lnTo>
                    <a:pt x="15" y="21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5" name="Freeform 80"/>
            <p:cNvSpPr>
              <a:spLocks/>
            </p:cNvSpPr>
            <p:nvPr/>
          </p:nvSpPr>
          <p:spPr bwMode="auto">
            <a:xfrm>
              <a:off x="3446" y="2512"/>
              <a:ext cx="80" cy="79"/>
            </a:xfrm>
            <a:custGeom>
              <a:avLst/>
              <a:gdLst>
                <a:gd name="T0" fmla="*/ 1226 w 59"/>
                <a:gd name="T1" fmla="*/ 0 h 69"/>
                <a:gd name="T2" fmla="*/ 1226 w 59"/>
                <a:gd name="T3" fmla="*/ 57 h 69"/>
                <a:gd name="T4" fmla="*/ 1186 w 59"/>
                <a:gd name="T5" fmla="*/ 57 h 69"/>
                <a:gd name="T6" fmla="*/ 1186 w 59"/>
                <a:gd name="T7" fmla="*/ 46 h 69"/>
                <a:gd name="T8" fmla="*/ 1184 w 59"/>
                <a:gd name="T9" fmla="*/ 33 h 69"/>
                <a:gd name="T10" fmla="*/ 1132 w 59"/>
                <a:gd name="T11" fmla="*/ 22 h 69"/>
                <a:gd name="T12" fmla="*/ 1066 w 59"/>
                <a:gd name="T13" fmla="*/ 17 h 69"/>
                <a:gd name="T14" fmla="*/ 1001 w 59"/>
                <a:gd name="T15" fmla="*/ 17 h 69"/>
                <a:gd name="T16" fmla="*/ 926 w 59"/>
                <a:gd name="T17" fmla="*/ 3 h 69"/>
                <a:gd name="T18" fmla="*/ 734 w 59"/>
                <a:gd name="T19" fmla="*/ 3 h 69"/>
                <a:gd name="T20" fmla="*/ 734 w 59"/>
                <a:gd name="T21" fmla="*/ 218 h 69"/>
                <a:gd name="T22" fmla="*/ 734 w 59"/>
                <a:gd name="T23" fmla="*/ 232 h 69"/>
                <a:gd name="T24" fmla="*/ 734 w 59"/>
                <a:gd name="T25" fmla="*/ 245 h 69"/>
                <a:gd name="T26" fmla="*/ 750 w 59"/>
                <a:gd name="T27" fmla="*/ 247 h 69"/>
                <a:gd name="T28" fmla="*/ 807 w 59"/>
                <a:gd name="T29" fmla="*/ 261 h 69"/>
                <a:gd name="T30" fmla="*/ 875 w 59"/>
                <a:gd name="T31" fmla="*/ 261 h 69"/>
                <a:gd name="T32" fmla="*/ 926 w 59"/>
                <a:gd name="T33" fmla="*/ 261 h 69"/>
                <a:gd name="T34" fmla="*/ 926 w 59"/>
                <a:gd name="T35" fmla="*/ 266 h 69"/>
                <a:gd name="T36" fmla="*/ 311 w 59"/>
                <a:gd name="T37" fmla="*/ 266 h 69"/>
                <a:gd name="T38" fmla="*/ 311 w 59"/>
                <a:gd name="T39" fmla="*/ 261 h 69"/>
                <a:gd name="T40" fmla="*/ 351 w 59"/>
                <a:gd name="T41" fmla="*/ 261 h 69"/>
                <a:gd name="T42" fmla="*/ 439 w 59"/>
                <a:gd name="T43" fmla="*/ 259 h 69"/>
                <a:gd name="T44" fmla="*/ 476 w 59"/>
                <a:gd name="T45" fmla="*/ 247 h 69"/>
                <a:gd name="T46" fmla="*/ 517 w 59"/>
                <a:gd name="T47" fmla="*/ 236 h 69"/>
                <a:gd name="T48" fmla="*/ 517 w 59"/>
                <a:gd name="T49" fmla="*/ 218 h 69"/>
                <a:gd name="T50" fmla="*/ 517 w 59"/>
                <a:gd name="T51" fmla="*/ 3 h 69"/>
                <a:gd name="T52" fmla="*/ 351 w 59"/>
                <a:gd name="T53" fmla="*/ 3 h 69"/>
                <a:gd name="T54" fmla="*/ 258 w 59"/>
                <a:gd name="T55" fmla="*/ 17 h 69"/>
                <a:gd name="T56" fmla="*/ 190 w 59"/>
                <a:gd name="T57" fmla="*/ 17 h 69"/>
                <a:gd name="T58" fmla="*/ 125 w 59"/>
                <a:gd name="T59" fmla="*/ 22 h 69"/>
                <a:gd name="T60" fmla="*/ 103 w 59"/>
                <a:gd name="T61" fmla="*/ 25 h 69"/>
                <a:gd name="T62" fmla="*/ 56 w 59"/>
                <a:gd name="T63" fmla="*/ 38 h 69"/>
                <a:gd name="T64" fmla="*/ 56 w 59"/>
                <a:gd name="T65" fmla="*/ 57 h 69"/>
                <a:gd name="T66" fmla="*/ 0 w 59"/>
                <a:gd name="T67" fmla="*/ 57 h 69"/>
                <a:gd name="T68" fmla="*/ 41 w 59"/>
                <a:gd name="T69" fmla="*/ 0 h 69"/>
                <a:gd name="T70" fmla="*/ 1226 w 59"/>
                <a:gd name="T71" fmla="*/ 0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"/>
                <a:gd name="T109" fmla="*/ 0 h 69"/>
                <a:gd name="T110" fmla="*/ 59 w 59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" h="69">
                  <a:moveTo>
                    <a:pt x="59" y="0"/>
                  </a:moveTo>
                  <a:lnTo>
                    <a:pt x="59" y="15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6" y="9"/>
                  </a:lnTo>
                  <a:lnTo>
                    <a:pt x="54" y="6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4" y="3"/>
                  </a:lnTo>
                  <a:lnTo>
                    <a:pt x="35" y="3"/>
                  </a:lnTo>
                  <a:lnTo>
                    <a:pt x="35" y="57"/>
                  </a:lnTo>
                  <a:lnTo>
                    <a:pt x="35" y="60"/>
                  </a:lnTo>
                  <a:lnTo>
                    <a:pt x="35" y="63"/>
                  </a:lnTo>
                  <a:lnTo>
                    <a:pt x="36" y="64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3" y="64"/>
                  </a:lnTo>
                  <a:lnTo>
                    <a:pt x="24" y="61"/>
                  </a:lnTo>
                  <a:lnTo>
                    <a:pt x="24" y="5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2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6" name="Freeform 81"/>
            <p:cNvSpPr>
              <a:spLocks noEditPoints="1"/>
            </p:cNvSpPr>
            <p:nvPr/>
          </p:nvSpPr>
          <p:spPr bwMode="auto">
            <a:xfrm>
              <a:off x="3527" y="2592"/>
              <a:ext cx="49" cy="55"/>
            </a:xfrm>
            <a:custGeom>
              <a:avLst/>
              <a:gdLst>
                <a:gd name="T0" fmla="*/ 235 w 36"/>
                <a:gd name="T1" fmla="*/ 0 h 48"/>
                <a:gd name="T2" fmla="*/ 260 w 36"/>
                <a:gd name="T3" fmla="*/ 29 h 48"/>
                <a:gd name="T4" fmla="*/ 400 w 36"/>
                <a:gd name="T5" fmla="*/ 2 h 48"/>
                <a:gd name="T6" fmla="*/ 494 w 36"/>
                <a:gd name="T7" fmla="*/ 0 h 48"/>
                <a:gd name="T8" fmla="*/ 712 w 36"/>
                <a:gd name="T9" fmla="*/ 3 h 48"/>
                <a:gd name="T10" fmla="*/ 761 w 36"/>
                <a:gd name="T11" fmla="*/ 44 h 48"/>
                <a:gd name="T12" fmla="*/ 761 w 36"/>
                <a:gd name="T13" fmla="*/ 83 h 48"/>
                <a:gd name="T14" fmla="*/ 656 w 36"/>
                <a:gd name="T15" fmla="*/ 111 h 48"/>
                <a:gd name="T16" fmla="*/ 529 w 36"/>
                <a:gd name="T17" fmla="*/ 127 h 48"/>
                <a:gd name="T18" fmla="*/ 400 w 36"/>
                <a:gd name="T19" fmla="*/ 127 h 48"/>
                <a:gd name="T20" fmla="*/ 302 w 36"/>
                <a:gd name="T21" fmla="*/ 125 h 48"/>
                <a:gd name="T22" fmla="*/ 260 w 36"/>
                <a:gd name="T23" fmla="*/ 162 h 48"/>
                <a:gd name="T24" fmla="*/ 260 w 36"/>
                <a:gd name="T25" fmla="*/ 179 h 48"/>
                <a:gd name="T26" fmla="*/ 302 w 36"/>
                <a:gd name="T27" fmla="*/ 186 h 48"/>
                <a:gd name="T28" fmla="*/ 363 w 36"/>
                <a:gd name="T29" fmla="*/ 188 h 48"/>
                <a:gd name="T30" fmla="*/ 0 w 36"/>
                <a:gd name="T31" fmla="*/ 188 h 48"/>
                <a:gd name="T32" fmla="*/ 48 w 36"/>
                <a:gd name="T33" fmla="*/ 188 h 48"/>
                <a:gd name="T34" fmla="*/ 120 w 36"/>
                <a:gd name="T35" fmla="*/ 186 h 48"/>
                <a:gd name="T36" fmla="*/ 127 w 36"/>
                <a:gd name="T37" fmla="*/ 179 h 48"/>
                <a:gd name="T38" fmla="*/ 127 w 36"/>
                <a:gd name="T39" fmla="*/ 162 h 48"/>
                <a:gd name="T40" fmla="*/ 127 w 36"/>
                <a:gd name="T41" fmla="*/ 22 h 48"/>
                <a:gd name="T42" fmla="*/ 127 w 36"/>
                <a:gd name="T43" fmla="*/ 19 h 48"/>
                <a:gd name="T44" fmla="*/ 120 w 36"/>
                <a:gd name="T45" fmla="*/ 3 h 48"/>
                <a:gd name="T46" fmla="*/ 65 w 36"/>
                <a:gd name="T47" fmla="*/ 3 h 48"/>
                <a:gd name="T48" fmla="*/ 48 w 36"/>
                <a:gd name="T49" fmla="*/ 3 h 48"/>
                <a:gd name="T50" fmla="*/ 260 w 36"/>
                <a:gd name="T51" fmla="*/ 83 h 48"/>
                <a:gd name="T52" fmla="*/ 260 w 36"/>
                <a:gd name="T53" fmla="*/ 104 h 48"/>
                <a:gd name="T54" fmla="*/ 320 w 36"/>
                <a:gd name="T55" fmla="*/ 119 h 48"/>
                <a:gd name="T56" fmla="*/ 436 w 36"/>
                <a:gd name="T57" fmla="*/ 125 h 48"/>
                <a:gd name="T58" fmla="*/ 559 w 36"/>
                <a:gd name="T59" fmla="*/ 111 h 48"/>
                <a:gd name="T60" fmla="*/ 621 w 36"/>
                <a:gd name="T61" fmla="*/ 72 h 48"/>
                <a:gd name="T62" fmla="*/ 593 w 36"/>
                <a:gd name="T63" fmla="*/ 44 h 48"/>
                <a:gd name="T64" fmla="*/ 494 w 36"/>
                <a:gd name="T65" fmla="*/ 22 h 48"/>
                <a:gd name="T66" fmla="*/ 400 w 36"/>
                <a:gd name="T67" fmla="*/ 19 h 48"/>
                <a:gd name="T68" fmla="*/ 320 w 36"/>
                <a:gd name="T69" fmla="*/ 22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48"/>
                <a:gd name="T107" fmla="*/ 36 w 36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48">
                  <a:moveTo>
                    <a:pt x="2" y="3"/>
                  </a:moveTo>
                  <a:lnTo>
                    <a:pt x="11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5" y="21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7" y="32"/>
                  </a:lnTo>
                  <a:lnTo>
                    <a:pt x="24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close/>
                  <a:moveTo>
                    <a:pt x="12" y="9"/>
                  </a:moveTo>
                  <a:lnTo>
                    <a:pt x="12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9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6" y="29"/>
                  </a:lnTo>
                  <a:lnTo>
                    <a:pt x="29" y="24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7" name="Freeform 82"/>
            <p:cNvSpPr>
              <a:spLocks noEditPoints="1"/>
            </p:cNvSpPr>
            <p:nvPr/>
          </p:nvSpPr>
          <p:spPr bwMode="auto">
            <a:xfrm>
              <a:off x="3617" y="2537"/>
              <a:ext cx="73" cy="24"/>
            </a:xfrm>
            <a:custGeom>
              <a:avLst/>
              <a:gdLst>
                <a:gd name="T0" fmla="*/ 0 w 54"/>
                <a:gd name="T1" fmla="*/ 0 h 21"/>
                <a:gd name="T2" fmla="*/ 1104 w 54"/>
                <a:gd name="T3" fmla="*/ 0 h 21"/>
                <a:gd name="T4" fmla="*/ 1104 w 54"/>
                <a:gd name="T5" fmla="*/ 19 h 21"/>
                <a:gd name="T6" fmla="*/ 0 w 54"/>
                <a:gd name="T7" fmla="*/ 19 h 21"/>
                <a:gd name="T8" fmla="*/ 0 w 54"/>
                <a:gd name="T9" fmla="*/ 0 h 21"/>
                <a:gd name="T10" fmla="*/ 0 w 54"/>
                <a:gd name="T11" fmla="*/ 70 h 21"/>
                <a:gd name="T12" fmla="*/ 1104 w 54"/>
                <a:gd name="T13" fmla="*/ 70 h 21"/>
                <a:gd name="T14" fmla="*/ 1104 w 54"/>
                <a:gd name="T15" fmla="*/ 80 h 21"/>
                <a:gd name="T16" fmla="*/ 0 w 54"/>
                <a:gd name="T17" fmla="*/ 80 h 21"/>
                <a:gd name="T18" fmla="*/ 0 w 54"/>
                <a:gd name="T19" fmla="*/ 7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21"/>
                <a:gd name="T32" fmla="*/ 54 w 5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21">
                  <a:moveTo>
                    <a:pt x="0" y="0"/>
                  </a:moveTo>
                  <a:lnTo>
                    <a:pt x="54" y="0"/>
                  </a:lnTo>
                  <a:lnTo>
                    <a:pt x="54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18"/>
                  </a:moveTo>
                  <a:lnTo>
                    <a:pt x="54" y="18"/>
                  </a:lnTo>
                  <a:lnTo>
                    <a:pt x="54" y="21"/>
                  </a:lnTo>
                  <a:lnTo>
                    <a:pt x="0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8" name="Freeform 83"/>
            <p:cNvSpPr>
              <a:spLocks noEditPoints="1"/>
            </p:cNvSpPr>
            <p:nvPr/>
          </p:nvSpPr>
          <p:spPr bwMode="auto">
            <a:xfrm>
              <a:off x="3731" y="2512"/>
              <a:ext cx="65" cy="79"/>
            </a:xfrm>
            <a:custGeom>
              <a:avLst/>
              <a:gdLst>
                <a:gd name="T0" fmla="*/ 1194 w 47"/>
                <a:gd name="T1" fmla="*/ 165 h 69"/>
                <a:gd name="T2" fmla="*/ 1194 w 47"/>
                <a:gd name="T3" fmla="*/ 197 h 69"/>
                <a:gd name="T4" fmla="*/ 916 w 47"/>
                <a:gd name="T5" fmla="*/ 197 h 69"/>
                <a:gd name="T6" fmla="*/ 916 w 47"/>
                <a:gd name="T7" fmla="*/ 266 h 69"/>
                <a:gd name="T8" fmla="*/ 689 w 47"/>
                <a:gd name="T9" fmla="*/ 266 h 69"/>
                <a:gd name="T10" fmla="*/ 689 w 47"/>
                <a:gd name="T11" fmla="*/ 197 h 69"/>
                <a:gd name="T12" fmla="*/ 0 w 47"/>
                <a:gd name="T13" fmla="*/ 197 h 69"/>
                <a:gd name="T14" fmla="*/ 0 w 47"/>
                <a:gd name="T15" fmla="*/ 177 h 69"/>
                <a:gd name="T16" fmla="*/ 765 w 47"/>
                <a:gd name="T17" fmla="*/ 0 h 69"/>
                <a:gd name="T18" fmla="*/ 916 w 47"/>
                <a:gd name="T19" fmla="*/ 0 h 69"/>
                <a:gd name="T20" fmla="*/ 916 w 47"/>
                <a:gd name="T21" fmla="*/ 165 h 69"/>
                <a:gd name="T22" fmla="*/ 1194 w 47"/>
                <a:gd name="T23" fmla="*/ 165 h 69"/>
                <a:gd name="T24" fmla="*/ 689 w 47"/>
                <a:gd name="T25" fmla="*/ 165 h 69"/>
                <a:gd name="T26" fmla="*/ 689 w 47"/>
                <a:gd name="T27" fmla="*/ 33 h 69"/>
                <a:gd name="T28" fmla="*/ 131 w 47"/>
                <a:gd name="T29" fmla="*/ 165 h 69"/>
                <a:gd name="T30" fmla="*/ 689 w 47"/>
                <a:gd name="T31" fmla="*/ 165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69"/>
                <a:gd name="T50" fmla="*/ 47 w 47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69">
                  <a:moveTo>
                    <a:pt x="47" y="43"/>
                  </a:moveTo>
                  <a:lnTo>
                    <a:pt x="47" y="51"/>
                  </a:lnTo>
                  <a:lnTo>
                    <a:pt x="36" y="51"/>
                  </a:lnTo>
                  <a:lnTo>
                    <a:pt x="36" y="69"/>
                  </a:lnTo>
                  <a:lnTo>
                    <a:pt x="27" y="69"/>
                  </a:lnTo>
                  <a:lnTo>
                    <a:pt x="27" y="51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43"/>
                  </a:lnTo>
                  <a:lnTo>
                    <a:pt x="47" y="43"/>
                  </a:lnTo>
                  <a:close/>
                  <a:moveTo>
                    <a:pt x="27" y="43"/>
                  </a:moveTo>
                  <a:lnTo>
                    <a:pt x="27" y="9"/>
                  </a:lnTo>
                  <a:lnTo>
                    <a:pt x="5" y="43"/>
                  </a:lnTo>
                  <a:lnTo>
                    <a:pt x="27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09" name="Freeform 84"/>
            <p:cNvSpPr>
              <a:spLocks noEditPoints="1"/>
            </p:cNvSpPr>
            <p:nvPr/>
          </p:nvSpPr>
          <p:spPr bwMode="auto">
            <a:xfrm>
              <a:off x="3808" y="2512"/>
              <a:ext cx="57" cy="79"/>
            </a:xfrm>
            <a:custGeom>
              <a:avLst/>
              <a:gdLst>
                <a:gd name="T0" fmla="*/ 0 w 42"/>
                <a:gd name="T1" fmla="*/ 135 h 69"/>
                <a:gd name="T2" fmla="*/ 0 w 42"/>
                <a:gd name="T3" fmla="*/ 105 h 69"/>
                <a:gd name="T4" fmla="*/ 1 w 42"/>
                <a:gd name="T5" fmla="*/ 80 h 69"/>
                <a:gd name="T6" fmla="*/ 56 w 42"/>
                <a:gd name="T7" fmla="*/ 57 h 69"/>
                <a:gd name="T8" fmla="*/ 125 w 42"/>
                <a:gd name="T9" fmla="*/ 38 h 69"/>
                <a:gd name="T10" fmla="*/ 190 w 42"/>
                <a:gd name="T11" fmla="*/ 22 h 69"/>
                <a:gd name="T12" fmla="*/ 258 w 42"/>
                <a:gd name="T13" fmla="*/ 3 h 69"/>
                <a:gd name="T14" fmla="*/ 350 w 42"/>
                <a:gd name="T15" fmla="*/ 0 h 69"/>
                <a:gd name="T16" fmla="*/ 453 w 42"/>
                <a:gd name="T17" fmla="*/ 0 h 69"/>
                <a:gd name="T18" fmla="*/ 525 w 42"/>
                <a:gd name="T19" fmla="*/ 0 h 69"/>
                <a:gd name="T20" fmla="*/ 655 w 42"/>
                <a:gd name="T21" fmla="*/ 3 h 69"/>
                <a:gd name="T22" fmla="*/ 713 w 42"/>
                <a:gd name="T23" fmla="*/ 25 h 69"/>
                <a:gd name="T24" fmla="*/ 837 w 42"/>
                <a:gd name="T25" fmla="*/ 74 h 69"/>
                <a:gd name="T26" fmla="*/ 889 w 42"/>
                <a:gd name="T27" fmla="*/ 135 h 69"/>
                <a:gd name="T28" fmla="*/ 889 w 42"/>
                <a:gd name="T29" fmla="*/ 163 h 69"/>
                <a:gd name="T30" fmla="*/ 837 w 42"/>
                <a:gd name="T31" fmla="*/ 187 h 69"/>
                <a:gd name="T32" fmla="*/ 835 w 42"/>
                <a:gd name="T33" fmla="*/ 208 h 69"/>
                <a:gd name="T34" fmla="*/ 783 w 42"/>
                <a:gd name="T35" fmla="*/ 226 h 69"/>
                <a:gd name="T36" fmla="*/ 713 w 42"/>
                <a:gd name="T37" fmla="*/ 245 h 69"/>
                <a:gd name="T38" fmla="*/ 655 w 42"/>
                <a:gd name="T39" fmla="*/ 259 h 69"/>
                <a:gd name="T40" fmla="*/ 525 w 42"/>
                <a:gd name="T41" fmla="*/ 266 h 69"/>
                <a:gd name="T42" fmla="*/ 453 w 42"/>
                <a:gd name="T43" fmla="*/ 266 h 69"/>
                <a:gd name="T44" fmla="*/ 350 w 42"/>
                <a:gd name="T45" fmla="*/ 266 h 69"/>
                <a:gd name="T46" fmla="*/ 258 w 42"/>
                <a:gd name="T47" fmla="*/ 259 h 69"/>
                <a:gd name="T48" fmla="*/ 140 w 42"/>
                <a:gd name="T49" fmla="*/ 245 h 69"/>
                <a:gd name="T50" fmla="*/ 76 w 42"/>
                <a:gd name="T51" fmla="*/ 226 h 69"/>
                <a:gd name="T52" fmla="*/ 1 w 42"/>
                <a:gd name="T53" fmla="*/ 197 h 69"/>
                <a:gd name="T54" fmla="*/ 0 w 42"/>
                <a:gd name="T55" fmla="*/ 165 h 69"/>
                <a:gd name="T56" fmla="*/ 0 w 42"/>
                <a:gd name="T57" fmla="*/ 135 h 69"/>
                <a:gd name="T58" fmla="*/ 190 w 42"/>
                <a:gd name="T59" fmla="*/ 139 h 69"/>
                <a:gd name="T60" fmla="*/ 190 w 42"/>
                <a:gd name="T61" fmla="*/ 177 h 69"/>
                <a:gd name="T62" fmla="*/ 219 w 42"/>
                <a:gd name="T63" fmla="*/ 203 h 69"/>
                <a:gd name="T64" fmla="*/ 258 w 42"/>
                <a:gd name="T65" fmla="*/ 226 h 69"/>
                <a:gd name="T66" fmla="*/ 313 w 42"/>
                <a:gd name="T67" fmla="*/ 245 h 69"/>
                <a:gd name="T68" fmla="*/ 383 w 42"/>
                <a:gd name="T69" fmla="*/ 259 h 69"/>
                <a:gd name="T70" fmla="*/ 453 w 42"/>
                <a:gd name="T71" fmla="*/ 259 h 69"/>
                <a:gd name="T72" fmla="*/ 520 w 42"/>
                <a:gd name="T73" fmla="*/ 259 h 69"/>
                <a:gd name="T74" fmla="*/ 577 w 42"/>
                <a:gd name="T75" fmla="*/ 247 h 69"/>
                <a:gd name="T76" fmla="*/ 597 w 42"/>
                <a:gd name="T77" fmla="*/ 232 h 69"/>
                <a:gd name="T78" fmla="*/ 645 w 42"/>
                <a:gd name="T79" fmla="*/ 214 h 69"/>
                <a:gd name="T80" fmla="*/ 706 w 42"/>
                <a:gd name="T81" fmla="*/ 177 h 69"/>
                <a:gd name="T82" fmla="*/ 706 w 42"/>
                <a:gd name="T83" fmla="*/ 120 h 69"/>
                <a:gd name="T84" fmla="*/ 706 w 42"/>
                <a:gd name="T85" fmla="*/ 92 h 69"/>
                <a:gd name="T86" fmla="*/ 655 w 42"/>
                <a:gd name="T87" fmla="*/ 70 h 69"/>
                <a:gd name="T88" fmla="*/ 645 w 42"/>
                <a:gd name="T89" fmla="*/ 46 h 69"/>
                <a:gd name="T90" fmla="*/ 597 w 42"/>
                <a:gd name="T91" fmla="*/ 25 h 69"/>
                <a:gd name="T92" fmla="*/ 525 w 42"/>
                <a:gd name="T93" fmla="*/ 17 h 69"/>
                <a:gd name="T94" fmla="*/ 520 w 42"/>
                <a:gd name="T95" fmla="*/ 3 h 69"/>
                <a:gd name="T96" fmla="*/ 453 w 42"/>
                <a:gd name="T97" fmla="*/ 3 h 69"/>
                <a:gd name="T98" fmla="*/ 383 w 42"/>
                <a:gd name="T99" fmla="*/ 3 h 69"/>
                <a:gd name="T100" fmla="*/ 313 w 42"/>
                <a:gd name="T101" fmla="*/ 22 h 69"/>
                <a:gd name="T102" fmla="*/ 282 w 42"/>
                <a:gd name="T103" fmla="*/ 33 h 69"/>
                <a:gd name="T104" fmla="*/ 258 w 42"/>
                <a:gd name="T105" fmla="*/ 50 h 69"/>
                <a:gd name="T106" fmla="*/ 219 w 42"/>
                <a:gd name="T107" fmla="*/ 70 h 69"/>
                <a:gd name="T108" fmla="*/ 190 w 42"/>
                <a:gd name="T109" fmla="*/ 105 h 69"/>
                <a:gd name="T110" fmla="*/ 190 w 42"/>
                <a:gd name="T111" fmla="*/ 139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"/>
                <a:gd name="T169" fmla="*/ 0 h 69"/>
                <a:gd name="T170" fmla="*/ 42 w 4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" h="69">
                  <a:moveTo>
                    <a:pt x="0" y="34"/>
                  </a:moveTo>
                  <a:lnTo>
                    <a:pt x="0" y="27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3"/>
                  </a:lnTo>
                  <a:lnTo>
                    <a:pt x="34" y="7"/>
                  </a:lnTo>
                  <a:lnTo>
                    <a:pt x="40" y="19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40" y="48"/>
                  </a:lnTo>
                  <a:lnTo>
                    <a:pt x="39" y="54"/>
                  </a:lnTo>
                  <a:lnTo>
                    <a:pt x="37" y="58"/>
                  </a:lnTo>
                  <a:lnTo>
                    <a:pt x="34" y="63"/>
                  </a:lnTo>
                  <a:lnTo>
                    <a:pt x="31" y="66"/>
                  </a:lnTo>
                  <a:lnTo>
                    <a:pt x="25" y="69"/>
                  </a:lnTo>
                  <a:lnTo>
                    <a:pt x="21" y="69"/>
                  </a:lnTo>
                  <a:lnTo>
                    <a:pt x="16" y="69"/>
                  </a:lnTo>
                  <a:lnTo>
                    <a:pt x="12" y="66"/>
                  </a:lnTo>
                  <a:lnTo>
                    <a:pt x="7" y="63"/>
                  </a:lnTo>
                  <a:lnTo>
                    <a:pt x="4" y="58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0" y="34"/>
                  </a:lnTo>
                  <a:close/>
                  <a:moveTo>
                    <a:pt x="9" y="36"/>
                  </a:moveTo>
                  <a:lnTo>
                    <a:pt x="9" y="45"/>
                  </a:lnTo>
                  <a:lnTo>
                    <a:pt x="10" y="52"/>
                  </a:lnTo>
                  <a:lnTo>
                    <a:pt x="12" y="58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7" y="64"/>
                  </a:lnTo>
                  <a:lnTo>
                    <a:pt x="28" y="60"/>
                  </a:lnTo>
                  <a:lnTo>
                    <a:pt x="30" y="55"/>
                  </a:lnTo>
                  <a:lnTo>
                    <a:pt x="33" y="45"/>
                  </a:lnTo>
                  <a:lnTo>
                    <a:pt x="33" y="31"/>
                  </a:lnTo>
                  <a:lnTo>
                    <a:pt x="33" y="24"/>
                  </a:lnTo>
                  <a:lnTo>
                    <a:pt x="31" y="18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8"/>
                  </a:lnTo>
                  <a:lnTo>
                    <a:pt x="9" y="2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0" name="Freeform 85"/>
            <p:cNvSpPr>
              <a:spLocks noEditPoints="1"/>
            </p:cNvSpPr>
            <p:nvPr/>
          </p:nvSpPr>
          <p:spPr bwMode="auto">
            <a:xfrm>
              <a:off x="3877" y="2512"/>
              <a:ext cx="58" cy="79"/>
            </a:xfrm>
            <a:custGeom>
              <a:avLst/>
              <a:gdLst>
                <a:gd name="T0" fmla="*/ 0 w 43"/>
                <a:gd name="T1" fmla="*/ 135 h 69"/>
                <a:gd name="T2" fmla="*/ 1 w 43"/>
                <a:gd name="T3" fmla="*/ 105 h 69"/>
                <a:gd name="T4" fmla="*/ 1 w 43"/>
                <a:gd name="T5" fmla="*/ 80 h 69"/>
                <a:gd name="T6" fmla="*/ 73 w 43"/>
                <a:gd name="T7" fmla="*/ 57 h 69"/>
                <a:gd name="T8" fmla="*/ 120 w 43"/>
                <a:gd name="T9" fmla="*/ 38 h 69"/>
                <a:gd name="T10" fmla="*/ 178 w 43"/>
                <a:gd name="T11" fmla="*/ 22 h 69"/>
                <a:gd name="T12" fmla="*/ 259 w 43"/>
                <a:gd name="T13" fmla="*/ 3 h 69"/>
                <a:gd name="T14" fmla="*/ 349 w 43"/>
                <a:gd name="T15" fmla="*/ 0 h 69"/>
                <a:gd name="T16" fmla="*/ 437 w 43"/>
                <a:gd name="T17" fmla="*/ 0 h 69"/>
                <a:gd name="T18" fmla="*/ 537 w 43"/>
                <a:gd name="T19" fmla="*/ 0 h 69"/>
                <a:gd name="T20" fmla="*/ 626 w 43"/>
                <a:gd name="T21" fmla="*/ 3 h 69"/>
                <a:gd name="T22" fmla="*/ 724 w 43"/>
                <a:gd name="T23" fmla="*/ 25 h 69"/>
                <a:gd name="T24" fmla="*/ 844 w 43"/>
                <a:gd name="T25" fmla="*/ 74 h 69"/>
                <a:gd name="T26" fmla="*/ 857 w 43"/>
                <a:gd name="T27" fmla="*/ 135 h 69"/>
                <a:gd name="T28" fmla="*/ 857 w 43"/>
                <a:gd name="T29" fmla="*/ 163 h 69"/>
                <a:gd name="T30" fmla="*/ 844 w 43"/>
                <a:gd name="T31" fmla="*/ 187 h 69"/>
                <a:gd name="T32" fmla="*/ 794 w 43"/>
                <a:gd name="T33" fmla="*/ 208 h 69"/>
                <a:gd name="T34" fmla="*/ 730 w 43"/>
                <a:gd name="T35" fmla="*/ 226 h 69"/>
                <a:gd name="T36" fmla="*/ 680 w 43"/>
                <a:gd name="T37" fmla="*/ 245 h 69"/>
                <a:gd name="T38" fmla="*/ 626 w 43"/>
                <a:gd name="T39" fmla="*/ 259 h 69"/>
                <a:gd name="T40" fmla="*/ 537 w 43"/>
                <a:gd name="T41" fmla="*/ 266 h 69"/>
                <a:gd name="T42" fmla="*/ 437 w 43"/>
                <a:gd name="T43" fmla="*/ 266 h 69"/>
                <a:gd name="T44" fmla="*/ 324 w 43"/>
                <a:gd name="T45" fmla="*/ 266 h 69"/>
                <a:gd name="T46" fmla="*/ 259 w 43"/>
                <a:gd name="T47" fmla="*/ 259 h 69"/>
                <a:gd name="T48" fmla="*/ 178 w 43"/>
                <a:gd name="T49" fmla="*/ 245 h 69"/>
                <a:gd name="T50" fmla="*/ 120 w 43"/>
                <a:gd name="T51" fmla="*/ 226 h 69"/>
                <a:gd name="T52" fmla="*/ 54 w 43"/>
                <a:gd name="T53" fmla="*/ 197 h 69"/>
                <a:gd name="T54" fmla="*/ 1 w 43"/>
                <a:gd name="T55" fmla="*/ 165 h 69"/>
                <a:gd name="T56" fmla="*/ 0 w 43"/>
                <a:gd name="T57" fmla="*/ 135 h 69"/>
                <a:gd name="T58" fmla="*/ 192 w 43"/>
                <a:gd name="T59" fmla="*/ 139 h 69"/>
                <a:gd name="T60" fmla="*/ 192 w 43"/>
                <a:gd name="T61" fmla="*/ 177 h 69"/>
                <a:gd name="T62" fmla="*/ 240 w 43"/>
                <a:gd name="T63" fmla="*/ 203 h 69"/>
                <a:gd name="T64" fmla="*/ 259 w 43"/>
                <a:gd name="T65" fmla="*/ 226 h 69"/>
                <a:gd name="T66" fmla="*/ 324 w 43"/>
                <a:gd name="T67" fmla="*/ 245 h 69"/>
                <a:gd name="T68" fmla="*/ 349 w 43"/>
                <a:gd name="T69" fmla="*/ 259 h 69"/>
                <a:gd name="T70" fmla="*/ 437 w 43"/>
                <a:gd name="T71" fmla="*/ 259 h 69"/>
                <a:gd name="T72" fmla="*/ 471 w 43"/>
                <a:gd name="T73" fmla="*/ 259 h 69"/>
                <a:gd name="T74" fmla="*/ 537 w 43"/>
                <a:gd name="T75" fmla="*/ 247 h 69"/>
                <a:gd name="T76" fmla="*/ 589 w 43"/>
                <a:gd name="T77" fmla="*/ 232 h 69"/>
                <a:gd name="T78" fmla="*/ 626 w 43"/>
                <a:gd name="T79" fmla="*/ 214 h 69"/>
                <a:gd name="T80" fmla="*/ 668 w 43"/>
                <a:gd name="T81" fmla="*/ 177 h 69"/>
                <a:gd name="T82" fmla="*/ 680 w 43"/>
                <a:gd name="T83" fmla="*/ 120 h 69"/>
                <a:gd name="T84" fmla="*/ 680 w 43"/>
                <a:gd name="T85" fmla="*/ 92 h 69"/>
                <a:gd name="T86" fmla="*/ 668 w 43"/>
                <a:gd name="T87" fmla="*/ 70 h 69"/>
                <a:gd name="T88" fmla="*/ 626 w 43"/>
                <a:gd name="T89" fmla="*/ 46 h 69"/>
                <a:gd name="T90" fmla="*/ 589 w 43"/>
                <a:gd name="T91" fmla="*/ 25 h 69"/>
                <a:gd name="T92" fmla="*/ 537 w 43"/>
                <a:gd name="T93" fmla="*/ 17 h 69"/>
                <a:gd name="T94" fmla="*/ 504 w 43"/>
                <a:gd name="T95" fmla="*/ 3 h 69"/>
                <a:gd name="T96" fmla="*/ 437 w 43"/>
                <a:gd name="T97" fmla="*/ 3 h 69"/>
                <a:gd name="T98" fmla="*/ 380 w 43"/>
                <a:gd name="T99" fmla="*/ 3 h 69"/>
                <a:gd name="T100" fmla="*/ 324 w 43"/>
                <a:gd name="T101" fmla="*/ 22 h 69"/>
                <a:gd name="T102" fmla="*/ 259 w 43"/>
                <a:gd name="T103" fmla="*/ 33 h 69"/>
                <a:gd name="T104" fmla="*/ 240 w 43"/>
                <a:gd name="T105" fmla="*/ 50 h 69"/>
                <a:gd name="T106" fmla="*/ 240 w 43"/>
                <a:gd name="T107" fmla="*/ 70 h 69"/>
                <a:gd name="T108" fmla="*/ 192 w 43"/>
                <a:gd name="T109" fmla="*/ 105 h 69"/>
                <a:gd name="T110" fmla="*/ 192 w 43"/>
                <a:gd name="T111" fmla="*/ 139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69"/>
                <a:gd name="T170" fmla="*/ 43 w 43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69">
                  <a:moveTo>
                    <a:pt x="0" y="34"/>
                  </a:moveTo>
                  <a:lnTo>
                    <a:pt x="1" y="27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2" y="19"/>
                  </a:lnTo>
                  <a:lnTo>
                    <a:pt x="43" y="34"/>
                  </a:lnTo>
                  <a:lnTo>
                    <a:pt x="43" y="42"/>
                  </a:lnTo>
                  <a:lnTo>
                    <a:pt x="42" y="48"/>
                  </a:lnTo>
                  <a:lnTo>
                    <a:pt x="40" y="54"/>
                  </a:lnTo>
                  <a:lnTo>
                    <a:pt x="37" y="58"/>
                  </a:lnTo>
                  <a:lnTo>
                    <a:pt x="34" y="63"/>
                  </a:lnTo>
                  <a:lnTo>
                    <a:pt x="31" y="66"/>
                  </a:lnTo>
                  <a:lnTo>
                    <a:pt x="27" y="69"/>
                  </a:lnTo>
                  <a:lnTo>
                    <a:pt x="22" y="69"/>
                  </a:lnTo>
                  <a:lnTo>
                    <a:pt x="16" y="69"/>
                  </a:lnTo>
                  <a:lnTo>
                    <a:pt x="13" y="66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1" y="43"/>
                  </a:lnTo>
                  <a:lnTo>
                    <a:pt x="0" y="34"/>
                  </a:lnTo>
                  <a:close/>
                  <a:moveTo>
                    <a:pt x="10" y="36"/>
                  </a:moveTo>
                  <a:lnTo>
                    <a:pt x="10" y="45"/>
                  </a:lnTo>
                  <a:lnTo>
                    <a:pt x="12" y="52"/>
                  </a:lnTo>
                  <a:lnTo>
                    <a:pt x="13" y="58"/>
                  </a:lnTo>
                  <a:lnTo>
                    <a:pt x="16" y="63"/>
                  </a:lnTo>
                  <a:lnTo>
                    <a:pt x="18" y="66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7" y="64"/>
                  </a:lnTo>
                  <a:lnTo>
                    <a:pt x="30" y="60"/>
                  </a:lnTo>
                  <a:lnTo>
                    <a:pt x="31" y="55"/>
                  </a:lnTo>
                  <a:lnTo>
                    <a:pt x="33" y="45"/>
                  </a:lnTo>
                  <a:lnTo>
                    <a:pt x="34" y="31"/>
                  </a:lnTo>
                  <a:lnTo>
                    <a:pt x="34" y="24"/>
                  </a:lnTo>
                  <a:lnTo>
                    <a:pt x="33" y="18"/>
                  </a:lnTo>
                  <a:lnTo>
                    <a:pt x="31" y="12"/>
                  </a:lnTo>
                  <a:lnTo>
                    <a:pt x="30" y="7"/>
                  </a:lnTo>
                  <a:lnTo>
                    <a:pt x="27" y="4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0" y="27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1" name="Freeform 86"/>
            <p:cNvSpPr>
              <a:spLocks/>
            </p:cNvSpPr>
            <p:nvPr/>
          </p:nvSpPr>
          <p:spPr bwMode="auto">
            <a:xfrm>
              <a:off x="3979" y="2512"/>
              <a:ext cx="123" cy="79"/>
            </a:xfrm>
            <a:custGeom>
              <a:avLst/>
              <a:gdLst>
                <a:gd name="T0" fmla="*/ 953 w 90"/>
                <a:gd name="T1" fmla="*/ 266 h 69"/>
                <a:gd name="T2" fmla="*/ 335 w 90"/>
                <a:gd name="T3" fmla="*/ 38 h 69"/>
                <a:gd name="T4" fmla="*/ 335 w 90"/>
                <a:gd name="T5" fmla="*/ 218 h 69"/>
                <a:gd name="T6" fmla="*/ 335 w 90"/>
                <a:gd name="T7" fmla="*/ 232 h 69"/>
                <a:gd name="T8" fmla="*/ 335 w 90"/>
                <a:gd name="T9" fmla="*/ 245 h 69"/>
                <a:gd name="T10" fmla="*/ 364 w 90"/>
                <a:gd name="T11" fmla="*/ 247 h 69"/>
                <a:gd name="T12" fmla="*/ 411 w 90"/>
                <a:gd name="T13" fmla="*/ 261 h 69"/>
                <a:gd name="T14" fmla="*/ 497 w 90"/>
                <a:gd name="T15" fmla="*/ 261 h 69"/>
                <a:gd name="T16" fmla="*/ 536 w 90"/>
                <a:gd name="T17" fmla="*/ 261 h 69"/>
                <a:gd name="T18" fmla="*/ 536 w 90"/>
                <a:gd name="T19" fmla="*/ 266 h 69"/>
                <a:gd name="T20" fmla="*/ 0 w 90"/>
                <a:gd name="T21" fmla="*/ 266 h 69"/>
                <a:gd name="T22" fmla="*/ 0 w 90"/>
                <a:gd name="T23" fmla="*/ 261 h 69"/>
                <a:gd name="T24" fmla="*/ 67 w 90"/>
                <a:gd name="T25" fmla="*/ 261 h 69"/>
                <a:gd name="T26" fmla="*/ 131 w 90"/>
                <a:gd name="T27" fmla="*/ 259 h 69"/>
                <a:gd name="T28" fmla="*/ 195 w 90"/>
                <a:gd name="T29" fmla="*/ 247 h 69"/>
                <a:gd name="T30" fmla="*/ 235 w 90"/>
                <a:gd name="T31" fmla="*/ 236 h 69"/>
                <a:gd name="T32" fmla="*/ 235 w 90"/>
                <a:gd name="T33" fmla="*/ 218 h 69"/>
                <a:gd name="T34" fmla="*/ 235 w 90"/>
                <a:gd name="T35" fmla="*/ 46 h 69"/>
                <a:gd name="T36" fmla="*/ 235 w 90"/>
                <a:gd name="T37" fmla="*/ 25 h 69"/>
                <a:gd name="T38" fmla="*/ 195 w 90"/>
                <a:gd name="T39" fmla="*/ 17 h 69"/>
                <a:gd name="T40" fmla="*/ 172 w 90"/>
                <a:gd name="T41" fmla="*/ 3 h 69"/>
                <a:gd name="T42" fmla="*/ 131 w 90"/>
                <a:gd name="T43" fmla="*/ 3 h 69"/>
                <a:gd name="T44" fmla="*/ 92 w 90"/>
                <a:gd name="T45" fmla="*/ 1 h 69"/>
                <a:gd name="T46" fmla="*/ 0 w 90"/>
                <a:gd name="T47" fmla="*/ 1 h 69"/>
                <a:gd name="T48" fmla="*/ 0 w 90"/>
                <a:gd name="T49" fmla="*/ 0 h 69"/>
                <a:gd name="T50" fmla="*/ 439 w 90"/>
                <a:gd name="T51" fmla="*/ 0 h 69"/>
                <a:gd name="T52" fmla="*/ 1002 w 90"/>
                <a:gd name="T53" fmla="*/ 208 h 69"/>
                <a:gd name="T54" fmla="*/ 1629 w 90"/>
                <a:gd name="T55" fmla="*/ 0 h 69"/>
                <a:gd name="T56" fmla="*/ 2046 w 90"/>
                <a:gd name="T57" fmla="*/ 0 h 69"/>
                <a:gd name="T58" fmla="*/ 2046 w 90"/>
                <a:gd name="T59" fmla="*/ 1 h 69"/>
                <a:gd name="T60" fmla="*/ 1991 w 90"/>
                <a:gd name="T61" fmla="*/ 1 h 69"/>
                <a:gd name="T62" fmla="*/ 1915 w 90"/>
                <a:gd name="T63" fmla="*/ 1 h 69"/>
                <a:gd name="T64" fmla="*/ 1864 w 90"/>
                <a:gd name="T65" fmla="*/ 17 h 69"/>
                <a:gd name="T66" fmla="*/ 1848 w 90"/>
                <a:gd name="T67" fmla="*/ 25 h 69"/>
                <a:gd name="T68" fmla="*/ 1848 w 90"/>
                <a:gd name="T69" fmla="*/ 46 h 69"/>
                <a:gd name="T70" fmla="*/ 1848 w 90"/>
                <a:gd name="T71" fmla="*/ 218 h 69"/>
                <a:gd name="T72" fmla="*/ 1848 w 90"/>
                <a:gd name="T73" fmla="*/ 232 h 69"/>
                <a:gd name="T74" fmla="*/ 1848 w 90"/>
                <a:gd name="T75" fmla="*/ 245 h 69"/>
                <a:gd name="T76" fmla="*/ 1864 w 90"/>
                <a:gd name="T77" fmla="*/ 247 h 69"/>
                <a:gd name="T78" fmla="*/ 1915 w 90"/>
                <a:gd name="T79" fmla="*/ 261 h 69"/>
                <a:gd name="T80" fmla="*/ 1991 w 90"/>
                <a:gd name="T81" fmla="*/ 261 h 69"/>
                <a:gd name="T82" fmla="*/ 2046 w 90"/>
                <a:gd name="T83" fmla="*/ 261 h 69"/>
                <a:gd name="T84" fmla="*/ 2046 w 90"/>
                <a:gd name="T85" fmla="*/ 266 h 69"/>
                <a:gd name="T86" fmla="*/ 1369 w 90"/>
                <a:gd name="T87" fmla="*/ 266 h 69"/>
                <a:gd name="T88" fmla="*/ 1369 w 90"/>
                <a:gd name="T89" fmla="*/ 261 h 69"/>
                <a:gd name="T90" fmla="*/ 1435 w 90"/>
                <a:gd name="T91" fmla="*/ 261 h 69"/>
                <a:gd name="T92" fmla="*/ 1532 w 90"/>
                <a:gd name="T93" fmla="*/ 259 h 69"/>
                <a:gd name="T94" fmla="*/ 1599 w 90"/>
                <a:gd name="T95" fmla="*/ 247 h 69"/>
                <a:gd name="T96" fmla="*/ 1599 w 90"/>
                <a:gd name="T97" fmla="*/ 236 h 69"/>
                <a:gd name="T98" fmla="*/ 1599 w 90"/>
                <a:gd name="T99" fmla="*/ 218 h 69"/>
                <a:gd name="T100" fmla="*/ 1599 w 90"/>
                <a:gd name="T101" fmla="*/ 38 h 69"/>
                <a:gd name="T102" fmla="*/ 953 w 90"/>
                <a:gd name="T103" fmla="*/ 266 h 69"/>
                <a:gd name="T104" fmla="*/ 953 w 90"/>
                <a:gd name="T105" fmla="*/ 266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"/>
                <a:gd name="T160" fmla="*/ 0 h 69"/>
                <a:gd name="T161" fmla="*/ 90 w 90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" h="69">
                  <a:moveTo>
                    <a:pt x="42" y="69"/>
                  </a:moveTo>
                  <a:lnTo>
                    <a:pt x="15" y="10"/>
                  </a:lnTo>
                  <a:lnTo>
                    <a:pt x="15" y="57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6" y="64"/>
                  </a:lnTo>
                  <a:lnTo>
                    <a:pt x="18" y="67"/>
                  </a:lnTo>
                  <a:lnTo>
                    <a:pt x="22" y="67"/>
                  </a:lnTo>
                  <a:lnTo>
                    <a:pt x="24" y="67"/>
                  </a:lnTo>
                  <a:lnTo>
                    <a:pt x="24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0" y="5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5" y="5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4" y="1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81" y="12"/>
                  </a:lnTo>
                  <a:lnTo>
                    <a:pt x="81" y="57"/>
                  </a:lnTo>
                  <a:lnTo>
                    <a:pt x="81" y="60"/>
                  </a:lnTo>
                  <a:lnTo>
                    <a:pt x="81" y="63"/>
                  </a:lnTo>
                  <a:lnTo>
                    <a:pt x="82" y="64"/>
                  </a:lnTo>
                  <a:lnTo>
                    <a:pt x="84" y="67"/>
                  </a:lnTo>
                  <a:lnTo>
                    <a:pt x="88" y="67"/>
                  </a:lnTo>
                  <a:lnTo>
                    <a:pt x="90" y="67"/>
                  </a:lnTo>
                  <a:lnTo>
                    <a:pt x="90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3" y="67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0" y="61"/>
                  </a:lnTo>
                  <a:lnTo>
                    <a:pt x="70" y="57"/>
                  </a:lnTo>
                  <a:lnTo>
                    <a:pt x="70" y="10"/>
                  </a:lnTo>
                  <a:lnTo>
                    <a:pt x="4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2" name="Freeform 87"/>
            <p:cNvSpPr>
              <a:spLocks noEditPoints="1"/>
            </p:cNvSpPr>
            <p:nvPr/>
          </p:nvSpPr>
          <p:spPr bwMode="auto">
            <a:xfrm>
              <a:off x="4107" y="2536"/>
              <a:ext cx="53" cy="55"/>
            </a:xfrm>
            <a:custGeom>
              <a:avLst/>
              <a:gdLst>
                <a:gd name="T0" fmla="*/ 170 w 39"/>
                <a:gd name="T1" fmla="*/ 74 h 48"/>
                <a:gd name="T2" fmla="*/ 190 w 39"/>
                <a:gd name="T3" fmla="*/ 97 h 48"/>
                <a:gd name="T4" fmla="*/ 231 w 39"/>
                <a:gd name="T5" fmla="*/ 119 h 48"/>
                <a:gd name="T6" fmla="*/ 302 w 39"/>
                <a:gd name="T7" fmla="*/ 136 h 48"/>
                <a:gd name="T8" fmla="*/ 359 w 39"/>
                <a:gd name="T9" fmla="*/ 143 h 48"/>
                <a:gd name="T10" fmla="*/ 454 w 39"/>
                <a:gd name="T11" fmla="*/ 156 h 48"/>
                <a:gd name="T12" fmla="*/ 525 w 39"/>
                <a:gd name="T13" fmla="*/ 157 h 48"/>
                <a:gd name="T14" fmla="*/ 617 w 39"/>
                <a:gd name="T15" fmla="*/ 156 h 48"/>
                <a:gd name="T16" fmla="*/ 713 w 39"/>
                <a:gd name="T17" fmla="*/ 143 h 48"/>
                <a:gd name="T18" fmla="*/ 785 w 39"/>
                <a:gd name="T19" fmla="*/ 136 h 48"/>
                <a:gd name="T20" fmla="*/ 838 w 39"/>
                <a:gd name="T21" fmla="*/ 119 h 48"/>
                <a:gd name="T22" fmla="*/ 838 w 39"/>
                <a:gd name="T23" fmla="*/ 119 h 48"/>
                <a:gd name="T24" fmla="*/ 824 w 39"/>
                <a:gd name="T25" fmla="*/ 136 h 48"/>
                <a:gd name="T26" fmla="*/ 785 w 39"/>
                <a:gd name="T27" fmla="*/ 156 h 48"/>
                <a:gd name="T28" fmla="*/ 713 w 39"/>
                <a:gd name="T29" fmla="*/ 165 h 48"/>
                <a:gd name="T30" fmla="*/ 648 w 39"/>
                <a:gd name="T31" fmla="*/ 180 h 48"/>
                <a:gd name="T32" fmla="*/ 557 w 39"/>
                <a:gd name="T33" fmla="*/ 188 h 48"/>
                <a:gd name="T34" fmla="*/ 454 w 39"/>
                <a:gd name="T35" fmla="*/ 188 h 48"/>
                <a:gd name="T36" fmla="*/ 314 w 39"/>
                <a:gd name="T37" fmla="*/ 188 h 48"/>
                <a:gd name="T38" fmla="*/ 231 w 39"/>
                <a:gd name="T39" fmla="*/ 179 h 48"/>
                <a:gd name="T40" fmla="*/ 125 w 39"/>
                <a:gd name="T41" fmla="*/ 164 h 48"/>
                <a:gd name="T42" fmla="*/ 65 w 39"/>
                <a:gd name="T43" fmla="*/ 143 h 48"/>
                <a:gd name="T44" fmla="*/ 48 w 39"/>
                <a:gd name="T45" fmla="*/ 123 h 48"/>
                <a:gd name="T46" fmla="*/ 0 w 39"/>
                <a:gd name="T47" fmla="*/ 97 h 48"/>
                <a:gd name="T48" fmla="*/ 48 w 39"/>
                <a:gd name="T49" fmla="*/ 72 h 48"/>
                <a:gd name="T50" fmla="*/ 65 w 39"/>
                <a:gd name="T51" fmla="*/ 48 h 48"/>
                <a:gd name="T52" fmla="*/ 125 w 39"/>
                <a:gd name="T53" fmla="*/ 25 h 48"/>
                <a:gd name="T54" fmla="*/ 231 w 39"/>
                <a:gd name="T55" fmla="*/ 3 h 48"/>
                <a:gd name="T56" fmla="*/ 359 w 39"/>
                <a:gd name="T57" fmla="*/ 1 h 48"/>
                <a:gd name="T58" fmla="*/ 454 w 39"/>
                <a:gd name="T59" fmla="*/ 0 h 48"/>
                <a:gd name="T60" fmla="*/ 580 w 39"/>
                <a:gd name="T61" fmla="*/ 1 h 48"/>
                <a:gd name="T62" fmla="*/ 648 w 39"/>
                <a:gd name="T63" fmla="*/ 3 h 48"/>
                <a:gd name="T64" fmla="*/ 757 w 39"/>
                <a:gd name="T65" fmla="*/ 22 h 48"/>
                <a:gd name="T66" fmla="*/ 824 w 39"/>
                <a:gd name="T67" fmla="*/ 33 h 48"/>
                <a:gd name="T68" fmla="*/ 838 w 39"/>
                <a:gd name="T69" fmla="*/ 50 h 48"/>
                <a:gd name="T70" fmla="*/ 838 w 39"/>
                <a:gd name="T71" fmla="*/ 74 h 48"/>
                <a:gd name="T72" fmla="*/ 170 w 39"/>
                <a:gd name="T73" fmla="*/ 74 h 48"/>
                <a:gd name="T74" fmla="*/ 170 w 39"/>
                <a:gd name="T75" fmla="*/ 57 h 48"/>
                <a:gd name="T76" fmla="*/ 617 w 39"/>
                <a:gd name="T77" fmla="*/ 57 h 48"/>
                <a:gd name="T78" fmla="*/ 617 w 39"/>
                <a:gd name="T79" fmla="*/ 48 h 48"/>
                <a:gd name="T80" fmla="*/ 580 w 39"/>
                <a:gd name="T81" fmla="*/ 33 h 48"/>
                <a:gd name="T82" fmla="*/ 557 w 39"/>
                <a:gd name="T83" fmla="*/ 25 h 48"/>
                <a:gd name="T84" fmla="*/ 525 w 39"/>
                <a:gd name="T85" fmla="*/ 22 h 48"/>
                <a:gd name="T86" fmla="*/ 454 w 39"/>
                <a:gd name="T87" fmla="*/ 17 h 48"/>
                <a:gd name="T88" fmla="*/ 427 w 39"/>
                <a:gd name="T89" fmla="*/ 17 h 48"/>
                <a:gd name="T90" fmla="*/ 314 w 39"/>
                <a:gd name="T91" fmla="*/ 17 h 48"/>
                <a:gd name="T92" fmla="*/ 258 w 39"/>
                <a:gd name="T93" fmla="*/ 25 h 48"/>
                <a:gd name="T94" fmla="*/ 190 w 39"/>
                <a:gd name="T95" fmla="*/ 38 h 48"/>
                <a:gd name="T96" fmla="*/ 170 w 39"/>
                <a:gd name="T97" fmla="*/ 5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8"/>
                <a:gd name="T149" fmla="*/ 39 w 39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8">
                  <a:moveTo>
                    <a:pt x="8" y="19"/>
                  </a:moveTo>
                  <a:lnTo>
                    <a:pt x="9" y="25"/>
                  </a:lnTo>
                  <a:lnTo>
                    <a:pt x="11" y="30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1" y="39"/>
                  </a:lnTo>
                  <a:lnTo>
                    <a:pt x="24" y="40"/>
                  </a:lnTo>
                  <a:lnTo>
                    <a:pt x="29" y="39"/>
                  </a:lnTo>
                  <a:lnTo>
                    <a:pt x="33" y="37"/>
                  </a:lnTo>
                  <a:lnTo>
                    <a:pt x="36" y="34"/>
                  </a:lnTo>
                  <a:lnTo>
                    <a:pt x="39" y="30"/>
                  </a:lnTo>
                  <a:lnTo>
                    <a:pt x="38" y="34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6" y="42"/>
                  </a:lnTo>
                  <a:lnTo>
                    <a:pt x="3" y="37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9" y="13"/>
                  </a:lnTo>
                  <a:lnTo>
                    <a:pt x="39" y="19"/>
                  </a:lnTo>
                  <a:lnTo>
                    <a:pt x="8" y="19"/>
                  </a:lnTo>
                  <a:close/>
                  <a:moveTo>
                    <a:pt x="8" y="15"/>
                  </a:moveTo>
                  <a:lnTo>
                    <a:pt x="29" y="15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6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3" name="Freeform 88"/>
            <p:cNvSpPr>
              <a:spLocks/>
            </p:cNvSpPr>
            <p:nvPr/>
          </p:nvSpPr>
          <p:spPr bwMode="auto">
            <a:xfrm>
              <a:off x="4168" y="2512"/>
              <a:ext cx="98" cy="79"/>
            </a:xfrm>
            <a:custGeom>
              <a:avLst/>
              <a:gdLst>
                <a:gd name="T0" fmla="*/ 1565 w 72"/>
                <a:gd name="T1" fmla="*/ 0 h 69"/>
                <a:gd name="T2" fmla="*/ 1565 w 72"/>
                <a:gd name="T3" fmla="*/ 1 h 69"/>
                <a:gd name="T4" fmla="*/ 1509 w 72"/>
                <a:gd name="T5" fmla="*/ 3 h 69"/>
                <a:gd name="T6" fmla="*/ 1495 w 72"/>
                <a:gd name="T7" fmla="*/ 17 h 69"/>
                <a:gd name="T8" fmla="*/ 1410 w 72"/>
                <a:gd name="T9" fmla="*/ 25 h 69"/>
                <a:gd name="T10" fmla="*/ 1341 w 72"/>
                <a:gd name="T11" fmla="*/ 46 h 69"/>
                <a:gd name="T12" fmla="*/ 845 w 72"/>
                <a:gd name="T13" fmla="*/ 266 h 69"/>
                <a:gd name="T14" fmla="*/ 789 w 72"/>
                <a:gd name="T15" fmla="*/ 266 h 69"/>
                <a:gd name="T16" fmla="*/ 235 w 72"/>
                <a:gd name="T17" fmla="*/ 46 h 69"/>
                <a:gd name="T18" fmla="*/ 191 w 72"/>
                <a:gd name="T19" fmla="*/ 25 h 69"/>
                <a:gd name="T20" fmla="*/ 173 w 72"/>
                <a:gd name="T21" fmla="*/ 22 h 69"/>
                <a:gd name="T22" fmla="*/ 127 w 72"/>
                <a:gd name="T23" fmla="*/ 17 h 69"/>
                <a:gd name="T24" fmla="*/ 120 w 72"/>
                <a:gd name="T25" fmla="*/ 3 h 69"/>
                <a:gd name="T26" fmla="*/ 65 w 72"/>
                <a:gd name="T27" fmla="*/ 1 h 69"/>
                <a:gd name="T28" fmla="*/ 0 w 72"/>
                <a:gd name="T29" fmla="*/ 1 h 69"/>
                <a:gd name="T30" fmla="*/ 0 w 72"/>
                <a:gd name="T31" fmla="*/ 0 h 69"/>
                <a:gd name="T32" fmla="*/ 621 w 72"/>
                <a:gd name="T33" fmla="*/ 0 h 69"/>
                <a:gd name="T34" fmla="*/ 621 w 72"/>
                <a:gd name="T35" fmla="*/ 1 h 69"/>
                <a:gd name="T36" fmla="*/ 529 w 72"/>
                <a:gd name="T37" fmla="*/ 1 h 69"/>
                <a:gd name="T38" fmla="*/ 456 w 72"/>
                <a:gd name="T39" fmla="*/ 3 h 69"/>
                <a:gd name="T40" fmla="*/ 456 w 72"/>
                <a:gd name="T41" fmla="*/ 17 h 69"/>
                <a:gd name="T42" fmla="*/ 436 w 72"/>
                <a:gd name="T43" fmla="*/ 22 h 69"/>
                <a:gd name="T44" fmla="*/ 456 w 72"/>
                <a:gd name="T45" fmla="*/ 33 h 69"/>
                <a:gd name="T46" fmla="*/ 494 w 72"/>
                <a:gd name="T47" fmla="*/ 50 h 69"/>
                <a:gd name="T48" fmla="*/ 893 w 72"/>
                <a:gd name="T49" fmla="*/ 208 h 69"/>
                <a:gd name="T50" fmla="*/ 1215 w 72"/>
                <a:gd name="T51" fmla="*/ 57 h 69"/>
                <a:gd name="T52" fmla="*/ 1281 w 72"/>
                <a:gd name="T53" fmla="*/ 33 h 69"/>
                <a:gd name="T54" fmla="*/ 1281 w 72"/>
                <a:gd name="T55" fmla="*/ 22 h 69"/>
                <a:gd name="T56" fmla="*/ 1281 w 72"/>
                <a:gd name="T57" fmla="*/ 17 h 69"/>
                <a:gd name="T58" fmla="*/ 1245 w 72"/>
                <a:gd name="T59" fmla="*/ 3 h 69"/>
                <a:gd name="T60" fmla="*/ 1215 w 72"/>
                <a:gd name="T61" fmla="*/ 3 h 69"/>
                <a:gd name="T62" fmla="*/ 1150 w 72"/>
                <a:gd name="T63" fmla="*/ 1 h 69"/>
                <a:gd name="T64" fmla="*/ 1150 w 72"/>
                <a:gd name="T65" fmla="*/ 1 h 69"/>
                <a:gd name="T66" fmla="*/ 1109 w 72"/>
                <a:gd name="T67" fmla="*/ 1 h 69"/>
                <a:gd name="T68" fmla="*/ 1109 w 72"/>
                <a:gd name="T69" fmla="*/ 0 h 69"/>
                <a:gd name="T70" fmla="*/ 1565 w 72"/>
                <a:gd name="T71" fmla="*/ 0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69"/>
                <a:gd name="T110" fmla="*/ 72 w 7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69">
                  <a:moveTo>
                    <a:pt x="72" y="0"/>
                  </a:moveTo>
                  <a:lnTo>
                    <a:pt x="72" y="1"/>
                  </a:lnTo>
                  <a:lnTo>
                    <a:pt x="69" y="3"/>
                  </a:lnTo>
                  <a:lnTo>
                    <a:pt x="68" y="4"/>
                  </a:lnTo>
                  <a:lnTo>
                    <a:pt x="65" y="7"/>
                  </a:lnTo>
                  <a:lnTo>
                    <a:pt x="62" y="12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3" y="13"/>
                  </a:lnTo>
                  <a:lnTo>
                    <a:pt x="41" y="54"/>
                  </a:lnTo>
                  <a:lnTo>
                    <a:pt x="56" y="15"/>
                  </a:lnTo>
                  <a:lnTo>
                    <a:pt x="59" y="9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4" name="Freeform 89"/>
            <p:cNvSpPr>
              <a:spLocks noEditPoints="1"/>
            </p:cNvSpPr>
            <p:nvPr/>
          </p:nvSpPr>
          <p:spPr bwMode="auto">
            <a:xfrm>
              <a:off x="3446" y="2660"/>
              <a:ext cx="64" cy="82"/>
            </a:xfrm>
            <a:custGeom>
              <a:avLst/>
              <a:gdLst>
                <a:gd name="T0" fmla="*/ 0 w 47"/>
                <a:gd name="T1" fmla="*/ 141 h 72"/>
                <a:gd name="T2" fmla="*/ 65 w 47"/>
                <a:gd name="T3" fmla="*/ 76 h 72"/>
                <a:gd name="T4" fmla="*/ 191 w 47"/>
                <a:gd name="T5" fmla="*/ 25 h 72"/>
                <a:gd name="T6" fmla="*/ 306 w 47"/>
                <a:gd name="T7" fmla="*/ 17 h 72"/>
                <a:gd name="T8" fmla="*/ 402 w 47"/>
                <a:gd name="T9" fmla="*/ 1 h 72"/>
                <a:gd name="T10" fmla="*/ 530 w 47"/>
                <a:gd name="T11" fmla="*/ 0 h 72"/>
                <a:gd name="T12" fmla="*/ 621 w 47"/>
                <a:gd name="T13" fmla="*/ 1 h 72"/>
                <a:gd name="T14" fmla="*/ 722 w 47"/>
                <a:gd name="T15" fmla="*/ 3 h 72"/>
                <a:gd name="T16" fmla="*/ 844 w 47"/>
                <a:gd name="T17" fmla="*/ 25 h 72"/>
                <a:gd name="T18" fmla="*/ 972 w 47"/>
                <a:gd name="T19" fmla="*/ 76 h 72"/>
                <a:gd name="T20" fmla="*/ 1025 w 47"/>
                <a:gd name="T21" fmla="*/ 138 h 72"/>
                <a:gd name="T22" fmla="*/ 972 w 47"/>
                <a:gd name="T23" fmla="*/ 190 h 72"/>
                <a:gd name="T24" fmla="*/ 844 w 47"/>
                <a:gd name="T25" fmla="*/ 235 h 72"/>
                <a:gd name="T26" fmla="*/ 722 w 47"/>
                <a:gd name="T27" fmla="*/ 253 h 72"/>
                <a:gd name="T28" fmla="*/ 621 w 47"/>
                <a:gd name="T29" fmla="*/ 264 h 72"/>
                <a:gd name="T30" fmla="*/ 496 w 47"/>
                <a:gd name="T31" fmla="*/ 264 h 72"/>
                <a:gd name="T32" fmla="*/ 402 w 47"/>
                <a:gd name="T33" fmla="*/ 264 h 72"/>
                <a:gd name="T34" fmla="*/ 321 w 47"/>
                <a:gd name="T35" fmla="*/ 256 h 72"/>
                <a:gd name="T36" fmla="*/ 236 w 47"/>
                <a:gd name="T37" fmla="*/ 246 h 72"/>
                <a:gd name="T38" fmla="*/ 173 w 47"/>
                <a:gd name="T39" fmla="*/ 235 h 72"/>
                <a:gd name="T40" fmla="*/ 121 w 47"/>
                <a:gd name="T41" fmla="*/ 219 h 72"/>
                <a:gd name="T42" fmla="*/ 65 w 47"/>
                <a:gd name="T43" fmla="*/ 204 h 72"/>
                <a:gd name="T44" fmla="*/ 48 w 47"/>
                <a:gd name="T45" fmla="*/ 167 h 72"/>
                <a:gd name="T46" fmla="*/ 0 w 47"/>
                <a:gd name="T47" fmla="*/ 141 h 72"/>
                <a:gd name="T48" fmla="*/ 790 w 47"/>
                <a:gd name="T49" fmla="*/ 132 h 72"/>
                <a:gd name="T50" fmla="*/ 790 w 47"/>
                <a:gd name="T51" fmla="*/ 99 h 72"/>
                <a:gd name="T52" fmla="*/ 773 w 47"/>
                <a:gd name="T53" fmla="*/ 69 h 72"/>
                <a:gd name="T54" fmla="*/ 722 w 47"/>
                <a:gd name="T55" fmla="*/ 47 h 72"/>
                <a:gd name="T56" fmla="*/ 714 w 47"/>
                <a:gd name="T57" fmla="*/ 32 h 72"/>
                <a:gd name="T58" fmla="*/ 621 w 47"/>
                <a:gd name="T59" fmla="*/ 22 h 72"/>
                <a:gd name="T60" fmla="*/ 568 w 47"/>
                <a:gd name="T61" fmla="*/ 17 h 72"/>
                <a:gd name="T62" fmla="*/ 496 w 47"/>
                <a:gd name="T63" fmla="*/ 3 h 72"/>
                <a:gd name="T64" fmla="*/ 437 w 47"/>
                <a:gd name="T65" fmla="*/ 17 h 72"/>
                <a:gd name="T66" fmla="*/ 364 w 47"/>
                <a:gd name="T67" fmla="*/ 22 h 72"/>
                <a:gd name="T68" fmla="*/ 306 w 47"/>
                <a:gd name="T69" fmla="*/ 32 h 72"/>
                <a:gd name="T70" fmla="*/ 260 w 47"/>
                <a:gd name="T71" fmla="*/ 54 h 72"/>
                <a:gd name="T72" fmla="*/ 260 w 47"/>
                <a:gd name="T73" fmla="*/ 69 h 72"/>
                <a:gd name="T74" fmla="*/ 236 w 47"/>
                <a:gd name="T75" fmla="*/ 99 h 72"/>
                <a:gd name="T76" fmla="*/ 236 w 47"/>
                <a:gd name="T77" fmla="*/ 132 h 72"/>
                <a:gd name="T78" fmla="*/ 790 w 47"/>
                <a:gd name="T79" fmla="*/ 132 h 72"/>
                <a:gd name="T80" fmla="*/ 236 w 47"/>
                <a:gd name="T81" fmla="*/ 141 h 72"/>
                <a:gd name="T82" fmla="*/ 236 w 47"/>
                <a:gd name="T83" fmla="*/ 167 h 72"/>
                <a:gd name="T84" fmla="*/ 260 w 47"/>
                <a:gd name="T85" fmla="*/ 195 h 72"/>
                <a:gd name="T86" fmla="*/ 306 w 47"/>
                <a:gd name="T87" fmla="*/ 219 h 72"/>
                <a:gd name="T88" fmla="*/ 321 w 47"/>
                <a:gd name="T89" fmla="*/ 232 h 72"/>
                <a:gd name="T90" fmla="*/ 364 w 47"/>
                <a:gd name="T91" fmla="*/ 239 h 72"/>
                <a:gd name="T92" fmla="*/ 402 w 47"/>
                <a:gd name="T93" fmla="*/ 246 h 72"/>
                <a:gd name="T94" fmla="*/ 456 w 47"/>
                <a:gd name="T95" fmla="*/ 253 h 72"/>
                <a:gd name="T96" fmla="*/ 530 w 47"/>
                <a:gd name="T97" fmla="*/ 253 h 72"/>
                <a:gd name="T98" fmla="*/ 595 w 47"/>
                <a:gd name="T99" fmla="*/ 253 h 72"/>
                <a:gd name="T100" fmla="*/ 656 w 47"/>
                <a:gd name="T101" fmla="*/ 239 h 72"/>
                <a:gd name="T102" fmla="*/ 722 w 47"/>
                <a:gd name="T103" fmla="*/ 232 h 72"/>
                <a:gd name="T104" fmla="*/ 773 w 47"/>
                <a:gd name="T105" fmla="*/ 208 h 72"/>
                <a:gd name="T106" fmla="*/ 790 w 47"/>
                <a:gd name="T107" fmla="*/ 190 h 72"/>
                <a:gd name="T108" fmla="*/ 790 w 47"/>
                <a:gd name="T109" fmla="*/ 162 h 72"/>
                <a:gd name="T110" fmla="*/ 790 w 47"/>
                <a:gd name="T111" fmla="*/ 141 h 72"/>
                <a:gd name="T112" fmla="*/ 236 w 47"/>
                <a:gd name="T113" fmla="*/ 141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"/>
                <a:gd name="T172" fmla="*/ 0 h 72"/>
                <a:gd name="T173" fmla="*/ 47 w 4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" h="72">
                  <a:moveTo>
                    <a:pt x="0" y="39"/>
                  </a:moveTo>
                  <a:lnTo>
                    <a:pt x="3" y="21"/>
                  </a:lnTo>
                  <a:lnTo>
                    <a:pt x="9" y="7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8" y="7"/>
                  </a:lnTo>
                  <a:lnTo>
                    <a:pt x="44" y="21"/>
                  </a:lnTo>
                  <a:lnTo>
                    <a:pt x="47" y="37"/>
                  </a:lnTo>
                  <a:lnTo>
                    <a:pt x="44" y="52"/>
                  </a:lnTo>
                  <a:lnTo>
                    <a:pt x="38" y="64"/>
                  </a:lnTo>
                  <a:lnTo>
                    <a:pt x="33" y="69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5" y="70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5" y="60"/>
                  </a:lnTo>
                  <a:lnTo>
                    <a:pt x="3" y="55"/>
                  </a:lnTo>
                  <a:lnTo>
                    <a:pt x="2" y="46"/>
                  </a:lnTo>
                  <a:lnTo>
                    <a:pt x="0" y="39"/>
                  </a:lnTo>
                  <a:close/>
                  <a:moveTo>
                    <a:pt x="36" y="36"/>
                  </a:moveTo>
                  <a:lnTo>
                    <a:pt x="36" y="27"/>
                  </a:lnTo>
                  <a:lnTo>
                    <a:pt x="35" y="19"/>
                  </a:lnTo>
                  <a:lnTo>
                    <a:pt x="33" y="13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1" y="27"/>
                  </a:lnTo>
                  <a:lnTo>
                    <a:pt x="11" y="36"/>
                  </a:lnTo>
                  <a:lnTo>
                    <a:pt x="36" y="36"/>
                  </a:lnTo>
                  <a:close/>
                  <a:moveTo>
                    <a:pt x="11" y="39"/>
                  </a:moveTo>
                  <a:lnTo>
                    <a:pt x="11" y="46"/>
                  </a:lnTo>
                  <a:lnTo>
                    <a:pt x="12" y="54"/>
                  </a:lnTo>
                  <a:lnTo>
                    <a:pt x="14" y="60"/>
                  </a:lnTo>
                  <a:lnTo>
                    <a:pt x="15" y="63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3" y="63"/>
                  </a:lnTo>
                  <a:lnTo>
                    <a:pt x="35" y="57"/>
                  </a:lnTo>
                  <a:lnTo>
                    <a:pt x="36" y="52"/>
                  </a:lnTo>
                  <a:lnTo>
                    <a:pt x="36" y="45"/>
                  </a:lnTo>
                  <a:lnTo>
                    <a:pt x="36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5" name="Freeform 90"/>
            <p:cNvSpPr>
              <a:spLocks noEditPoints="1"/>
            </p:cNvSpPr>
            <p:nvPr/>
          </p:nvSpPr>
          <p:spPr bwMode="auto">
            <a:xfrm>
              <a:off x="3519" y="2743"/>
              <a:ext cx="41" cy="37"/>
            </a:xfrm>
            <a:custGeom>
              <a:avLst/>
              <a:gdLst>
                <a:gd name="T0" fmla="*/ 361 w 30"/>
                <a:gd name="T1" fmla="*/ 95 h 33"/>
                <a:gd name="T2" fmla="*/ 269 w 30"/>
                <a:gd name="T3" fmla="*/ 101 h 33"/>
                <a:gd name="T4" fmla="*/ 193 w 30"/>
                <a:gd name="T5" fmla="*/ 103 h 33"/>
                <a:gd name="T6" fmla="*/ 49 w 30"/>
                <a:gd name="T7" fmla="*/ 101 h 33"/>
                <a:gd name="T8" fmla="*/ 0 w 30"/>
                <a:gd name="T9" fmla="*/ 82 h 33"/>
                <a:gd name="T10" fmla="*/ 49 w 30"/>
                <a:gd name="T11" fmla="*/ 68 h 33"/>
                <a:gd name="T12" fmla="*/ 141 w 30"/>
                <a:gd name="T13" fmla="*/ 54 h 33"/>
                <a:gd name="T14" fmla="*/ 411 w 30"/>
                <a:gd name="T15" fmla="*/ 38 h 33"/>
                <a:gd name="T16" fmla="*/ 411 w 30"/>
                <a:gd name="T17" fmla="*/ 19 h 33"/>
                <a:gd name="T18" fmla="*/ 361 w 30"/>
                <a:gd name="T19" fmla="*/ 2 h 33"/>
                <a:gd name="T20" fmla="*/ 264 w 30"/>
                <a:gd name="T21" fmla="*/ 2 h 33"/>
                <a:gd name="T22" fmla="*/ 193 w 30"/>
                <a:gd name="T23" fmla="*/ 17 h 33"/>
                <a:gd name="T24" fmla="*/ 193 w 30"/>
                <a:gd name="T25" fmla="*/ 24 h 33"/>
                <a:gd name="T26" fmla="*/ 141 w 30"/>
                <a:gd name="T27" fmla="*/ 34 h 33"/>
                <a:gd name="T28" fmla="*/ 126 w 30"/>
                <a:gd name="T29" fmla="*/ 38 h 33"/>
                <a:gd name="T30" fmla="*/ 49 w 30"/>
                <a:gd name="T31" fmla="*/ 34 h 33"/>
                <a:gd name="T32" fmla="*/ 49 w 30"/>
                <a:gd name="T33" fmla="*/ 24 h 33"/>
                <a:gd name="T34" fmla="*/ 126 w 30"/>
                <a:gd name="T35" fmla="*/ 2 h 33"/>
                <a:gd name="T36" fmla="*/ 321 w 30"/>
                <a:gd name="T37" fmla="*/ 0 h 33"/>
                <a:gd name="T38" fmla="*/ 493 w 30"/>
                <a:gd name="T39" fmla="*/ 2 h 33"/>
                <a:gd name="T40" fmla="*/ 555 w 30"/>
                <a:gd name="T41" fmla="*/ 17 h 33"/>
                <a:gd name="T42" fmla="*/ 555 w 30"/>
                <a:gd name="T43" fmla="*/ 34 h 33"/>
                <a:gd name="T44" fmla="*/ 555 w 30"/>
                <a:gd name="T45" fmla="*/ 82 h 33"/>
                <a:gd name="T46" fmla="*/ 555 w 30"/>
                <a:gd name="T47" fmla="*/ 92 h 33"/>
                <a:gd name="T48" fmla="*/ 600 w 30"/>
                <a:gd name="T49" fmla="*/ 92 h 33"/>
                <a:gd name="T50" fmla="*/ 626 w 30"/>
                <a:gd name="T51" fmla="*/ 92 h 33"/>
                <a:gd name="T52" fmla="*/ 674 w 30"/>
                <a:gd name="T53" fmla="*/ 92 h 33"/>
                <a:gd name="T54" fmla="*/ 687 w 30"/>
                <a:gd name="T55" fmla="*/ 92 h 33"/>
                <a:gd name="T56" fmla="*/ 510 w 30"/>
                <a:gd name="T57" fmla="*/ 103 h 33"/>
                <a:gd name="T58" fmla="*/ 458 w 30"/>
                <a:gd name="T59" fmla="*/ 101 h 33"/>
                <a:gd name="T60" fmla="*/ 411 w 30"/>
                <a:gd name="T61" fmla="*/ 85 h 33"/>
                <a:gd name="T62" fmla="*/ 411 w 30"/>
                <a:gd name="T63" fmla="*/ 44 h 33"/>
                <a:gd name="T64" fmla="*/ 264 w 30"/>
                <a:gd name="T65" fmla="*/ 54 h 33"/>
                <a:gd name="T66" fmla="*/ 193 w 30"/>
                <a:gd name="T67" fmla="*/ 62 h 33"/>
                <a:gd name="T68" fmla="*/ 141 w 30"/>
                <a:gd name="T69" fmla="*/ 73 h 33"/>
                <a:gd name="T70" fmla="*/ 193 w 30"/>
                <a:gd name="T71" fmla="*/ 85 h 33"/>
                <a:gd name="T72" fmla="*/ 264 w 30"/>
                <a:gd name="T73" fmla="*/ 92 h 33"/>
                <a:gd name="T74" fmla="*/ 411 w 30"/>
                <a:gd name="T75" fmla="*/ 82 h 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33"/>
                <a:gd name="T116" fmla="*/ 30 w 30"/>
                <a:gd name="T117" fmla="*/ 33 h 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33">
                  <a:moveTo>
                    <a:pt x="18" y="27"/>
                  </a:moveTo>
                  <a:lnTo>
                    <a:pt x="15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6" y="17"/>
                  </a:lnTo>
                  <a:lnTo>
                    <a:pt x="11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0" y="32"/>
                  </a:lnTo>
                  <a:lnTo>
                    <a:pt x="18" y="30"/>
                  </a:lnTo>
                  <a:lnTo>
                    <a:pt x="18" y="27"/>
                  </a:lnTo>
                  <a:close/>
                  <a:moveTo>
                    <a:pt x="18" y="26"/>
                  </a:moveTo>
                  <a:lnTo>
                    <a:pt x="18" y="14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6" name="Freeform 91"/>
            <p:cNvSpPr>
              <a:spLocks/>
            </p:cNvSpPr>
            <p:nvPr/>
          </p:nvSpPr>
          <p:spPr bwMode="auto">
            <a:xfrm>
              <a:off x="3560" y="2743"/>
              <a:ext cx="48" cy="37"/>
            </a:xfrm>
            <a:custGeom>
              <a:avLst/>
              <a:gdLst>
                <a:gd name="T0" fmla="*/ 0 w 35"/>
                <a:gd name="T1" fmla="*/ 0 h 33"/>
                <a:gd name="T2" fmla="*/ 363 w 35"/>
                <a:gd name="T3" fmla="*/ 0 h 33"/>
                <a:gd name="T4" fmla="*/ 363 w 35"/>
                <a:gd name="T5" fmla="*/ 2 h 33"/>
                <a:gd name="T6" fmla="*/ 325 w 35"/>
                <a:gd name="T7" fmla="*/ 2 h 33"/>
                <a:gd name="T8" fmla="*/ 325 w 35"/>
                <a:gd name="T9" fmla="*/ 2 h 33"/>
                <a:gd name="T10" fmla="*/ 273 w 35"/>
                <a:gd name="T11" fmla="*/ 2 h 33"/>
                <a:gd name="T12" fmla="*/ 273 w 35"/>
                <a:gd name="T13" fmla="*/ 3 h 33"/>
                <a:gd name="T14" fmla="*/ 265 w 35"/>
                <a:gd name="T15" fmla="*/ 3 h 33"/>
                <a:gd name="T16" fmla="*/ 273 w 35"/>
                <a:gd name="T17" fmla="*/ 17 h 33"/>
                <a:gd name="T18" fmla="*/ 273 w 35"/>
                <a:gd name="T19" fmla="*/ 19 h 33"/>
                <a:gd name="T20" fmla="*/ 466 w 35"/>
                <a:gd name="T21" fmla="*/ 76 h 33"/>
                <a:gd name="T22" fmla="*/ 639 w 35"/>
                <a:gd name="T23" fmla="*/ 19 h 33"/>
                <a:gd name="T24" fmla="*/ 639 w 35"/>
                <a:gd name="T25" fmla="*/ 17 h 33"/>
                <a:gd name="T26" fmla="*/ 639 w 35"/>
                <a:gd name="T27" fmla="*/ 3 h 33"/>
                <a:gd name="T28" fmla="*/ 639 w 35"/>
                <a:gd name="T29" fmla="*/ 2 h 33"/>
                <a:gd name="T30" fmla="*/ 639 w 35"/>
                <a:gd name="T31" fmla="*/ 2 h 33"/>
                <a:gd name="T32" fmla="*/ 639 w 35"/>
                <a:gd name="T33" fmla="*/ 2 h 33"/>
                <a:gd name="T34" fmla="*/ 612 w 35"/>
                <a:gd name="T35" fmla="*/ 2 h 33"/>
                <a:gd name="T36" fmla="*/ 612 w 35"/>
                <a:gd name="T37" fmla="*/ 2 h 33"/>
                <a:gd name="T38" fmla="*/ 564 w 35"/>
                <a:gd name="T39" fmla="*/ 2 h 33"/>
                <a:gd name="T40" fmla="*/ 564 w 35"/>
                <a:gd name="T41" fmla="*/ 0 h 33"/>
                <a:gd name="T42" fmla="*/ 831 w 35"/>
                <a:gd name="T43" fmla="*/ 0 h 33"/>
                <a:gd name="T44" fmla="*/ 831 w 35"/>
                <a:gd name="T45" fmla="*/ 2 h 33"/>
                <a:gd name="T46" fmla="*/ 773 w 35"/>
                <a:gd name="T47" fmla="*/ 2 h 33"/>
                <a:gd name="T48" fmla="*/ 745 w 35"/>
                <a:gd name="T49" fmla="*/ 2 h 33"/>
                <a:gd name="T50" fmla="*/ 704 w 35"/>
                <a:gd name="T51" fmla="*/ 3 h 33"/>
                <a:gd name="T52" fmla="*/ 683 w 35"/>
                <a:gd name="T53" fmla="*/ 19 h 33"/>
                <a:gd name="T54" fmla="*/ 429 w 35"/>
                <a:gd name="T55" fmla="*/ 103 h 33"/>
                <a:gd name="T56" fmla="*/ 396 w 35"/>
                <a:gd name="T57" fmla="*/ 103 h 33"/>
                <a:gd name="T58" fmla="*/ 126 w 35"/>
                <a:gd name="T59" fmla="*/ 19 h 33"/>
                <a:gd name="T60" fmla="*/ 126 w 35"/>
                <a:gd name="T61" fmla="*/ 17 h 33"/>
                <a:gd name="T62" fmla="*/ 67 w 35"/>
                <a:gd name="T63" fmla="*/ 3 h 33"/>
                <a:gd name="T64" fmla="*/ 67 w 35"/>
                <a:gd name="T65" fmla="*/ 2 h 33"/>
                <a:gd name="T66" fmla="*/ 49 w 35"/>
                <a:gd name="T67" fmla="*/ 2 h 33"/>
                <a:gd name="T68" fmla="*/ 49 w 35"/>
                <a:gd name="T69" fmla="*/ 2 h 33"/>
                <a:gd name="T70" fmla="*/ 0 w 35"/>
                <a:gd name="T71" fmla="*/ 2 h 33"/>
                <a:gd name="T72" fmla="*/ 0 w 35"/>
                <a:gd name="T73" fmla="*/ 0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"/>
                <a:gd name="T112" fmla="*/ 0 h 33"/>
                <a:gd name="T113" fmla="*/ 35 w 35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" h="33">
                  <a:moveTo>
                    <a:pt x="0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20" y="24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5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7" name="Freeform 92"/>
            <p:cNvSpPr>
              <a:spLocks noEditPoints="1"/>
            </p:cNvSpPr>
            <p:nvPr/>
          </p:nvSpPr>
          <p:spPr bwMode="auto">
            <a:xfrm>
              <a:off x="3612" y="2743"/>
              <a:ext cx="45" cy="55"/>
            </a:xfrm>
            <a:custGeom>
              <a:avLst/>
              <a:gdLst>
                <a:gd name="T0" fmla="*/ 127 w 33"/>
                <a:gd name="T1" fmla="*/ 79 h 48"/>
                <a:gd name="T2" fmla="*/ 65 w 33"/>
                <a:gd name="T3" fmla="*/ 55 h 48"/>
                <a:gd name="T4" fmla="*/ 65 w 33"/>
                <a:gd name="T5" fmla="*/ 22 h 48"/>
                <a:gd name="T6" fmla="*/ 225 w 33"/>
                <a:gd name="T7" fmla="*/ 0 h 48"/>
                <a:gd name="T8" fmla="*/ 419 w 33"/>
                <a:gd name="T9" fmla="*/ 0 h 48"/>
                <a:gd name="T10" fmla="*/ 671 w 33"/>
                <a:gd name="T11" fmla="*/ 2 h 48"/>
                <a:gd name="T12" fmla="*/ 685 w 33"/>
                <a:gd name="T13" fmla="*/ 2 h 48"/>
                <a:gd name="T14" fmla="*/ 725 w 33"/>
                <a:gd name="T15" fmla="*/ 2 h 48"/>
                <a:gd name="T16" fmla="*/ 725 w 33"/>
                <a:gd name="T17" fmla="*/ 3 h 48"/>
                <a:gd name="T18" fmla="*/ 725 w 33"/>
                <a:gd name="T19" fmla="*/ 3 h 48"/>
                <a:gd name="T20" fmla="*/ 685 w 33"/>
                <a:gd name="T21" fmla="*/ 19 h 48"/>
                <a:gd name="T22" fmla="*/ 671 w 33"/>
                <a:gd name="T23" fmla="*/ 19 h 48"/>
                <a:gd name="T24" fmla="*/ 599 w 33"/>
                <a:gd name="T25" fmla="*/ 29 h 48"/>
                <a:gd name="T26" fmla="*/ 599 w 33"/>
                <a:gd name="T27" fmla="*/ 57 h 48"/>
                <a:gd name="T28" fmla="*/ 481 w 33"/>
                <a:gd name="T29" fmla="*/ 83 h 48"/>
                <a:gd name="T30" fmla="*/ 265 w 33"/>
                <a:gd name="T31" fmla="*/ 91 h 48"/>
                <a:gd name="T32" fmla="*/ 194 w 33"/>
                <a:gd name="T33" fmla="*/ 91 h 48"/>
                <a:gd name="T34" fmla="*/ 165 w 33"/>
                <a:gd name="T35" fmla="*/ 95 h 48"/>
                <a:gd name="T36" fmla="*/ 165 w 33"/>
                <a:gd name="T37" fmla="*/ 104 h 48"/>
                <a:gd name="T38" fmla="*/ 165 w 33"/>
                <a:gd name="T39" fmla="*/ 107 h 48"/>
                <a:gd name="T40" fmla="*/ 265 w 33"/>
                <a:gd name="T41" fmla="*/ 107 h 48"/>
                <a:gd name="T42" fmla="*/ 481 w 33"/>
                <a:gd name="T43" fmla="*/ 107 h 48"/>
                <a:gd name="T44" fmla="*/ 599 w 33"/>
                <a:gd name="T45" fmla="*/ 111 h 48"/>
                <a:gd name="T46" fmla="*/ 685 w 33"/>
                <a:gd name="T47" fmla="*/ 127 h 48"/>
                <a:gd name="T48" fmla="*/ 685 w 33"/>
                <a:gd name="T49" fmla="*/ 156 h 48"/>
                <a:gd name="T50" fmla="*/ 532 w 33"/>
                <a:gd name="T51" fmla="*/ 186 h 48"/>
                <a:gd name="T52" fmla="*/ 297 w 33"/>
                <a:gd name="T53" fmla="*/ 188 h 48"/>
                <a:gd name="T54" fmla="*/ 65 w 33"/>
                <a:gd name="T55" fmla="*/ 179 h 48"/>
                <a:gd name="T56" fmla="*/ 0 w 33"/>
                <a:gd name="T57" fmla="*/ 164 h 48"/>
                <a:gd name="T58" fmla="*/ 0 w 33"/>
                <a:gd name="T59" fmla="*/ 156 h 48"/>
                <a:gd name="T60" fmla="*/ 65 w 33"/>
                <a:gd name="T61" fmla="*/ 141 h 48"/>
                <a:gd name="T62" fmla="*/ 89 w 33"/>
                <a:gd name="T63" fmla="*/ 137 h 48"/>
                <a:gd name="T64" fmla="*/ 89 w 33"/>
                <a:gd name="T65" fmla="*/ 125 h 48"/>
                <a:gd name="T66" fmla="*/ 65 w 33"/>
                <a:gd name="T67" fmla="*/ 119 h 48"/>
                <a:gd name="T68" fmla="*/ 65 w 33"/>
                <a:gd name="T69" fmla="*/ 107 h 48"/>
                <a:gd name="T70" fmla="*/ 89 w 33"/>
                <a:gd name="T71" fmla="*/ 95 h 48"/>
                <a:gd name="T72" fmla="*/ 322 w 33"/>
                <a:gd name="T73" fmla="*/ 2 h 48"/>
                <a:gd name="T74" fmla="*/ 225 w 33"/>
                <a:gd name="T75" fmla="*/ 3 h 48"/>
                <a:gd name="T76" fmla="*/ 165 w 33"/>
                <a:gd name="T77" fmla="*/ 33 h 48"/>
                <a:gd name="T78" fmla="*/ 225 w 33"/>
                <a:gd name="T79" fmla="*/ 72 h 48"/>
                <a:gd name="T80" fmla="*/ 322 w 33"/>
                <a:gd name="T81" fmla="*/ 83 h 48"/>
                <a:gd name="T82" fmla="*/ 419 w 33"/>
                <a:gd name="T83" fmla="*/ 72 h 48"/>
                <a:gd name="T84" fmla="*/ 492 w 33"/>
                <a:gd name="T85" fmla="*/ 48 h 48"/>
                <a:gd name="T86" fmla="*/ 419 w 33"/>
                <a:gd name="T87" fmla="*/ 3 h 48"/>
                <a:gd name="T88" fmla="*/ 322 w 33"/>
                <a:gd name="T89" fmla="*/ 2 h 48"/>
                <a:gd name="T90" fmla="*/ 127 w 33"/>
                <a:gd name="T91" fmla="*/ 137 h 48"/>
                <a:gd name="T92" fmla="*/ 89 w 33"/>
                <a:gd name="T93" fmla="*/ 146 h 48"/>
                <a:gd name="T94" fmla="*/ 89 w 33"/>
                <a:gd name="T95" fmla="*/ 162 h 48"/>
                <a:gd name="T96" fmla="*/ 225 w 33"/>
                <a:gd name="T97" fmla="*/ 167 h 48"/>
                <a:gd name="T98" fmla="*/ 492 w 33"/>
                <a:gd name="T99" fmla="*/ 167 h 48"/>
                <a:gd name="T100" fmla="*/ 620 w 33"/>
                <a:gd name="T101" fmla="*/ 156 h 48"/>
                <a:gd name="T102" fmla="*/ 620 w 33"/>
                <a:gd name="T103" fmla="*/ 137 h 48"/>
                <a:gd name="T104" fmla="*/ 552 w 33"/>
                <a:gd name="T105" fmla="*/ 127 h 48"/>
                <a:gd name="T106" fmla="*/ 297 w 33"/>
                <a:gd name="T107" fmla="*/ 127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"/>
                <a:gd name="T163" fmla="*/ 0 h 48"/>
                <a:gd name="T164" fmla="*/ 33 w 33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" h="48">
                  <a:moveTo>
                    <a:pt x="9" y="21"/>
                  </a:moveTo>
                  <a:lnTo>
                    <a:pt x="6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7" y="15"/>
                  </a:lnTo>
                  <a:lnTo>
                    <a:pt x="24" y="18"/>
                  </a:lnTo>
                  <a:lnTo>
                    <a:pt x="21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4" y="29"/>
                  </a:lnTo>
                  <a:lnTo>
                    <a:pt x="27" y="29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9"/>
                  </a:lnTo>
                  <a:lnTo>
                    <a:pt x="28" y="44"/>
                  </a:lnTo>
                  <a:lnTo>
                    <a:pt x="24" y="47"/>
                  </a:lnTo>
                  <a:lnTo>
                    <a:pt x="19" y="48"/>
                  </a:lnTo>
                  <a:lnTo>
                    <a:pt x="13" y="48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9" y="21"/>
                  </a:lnTo>
                  <a:close/>
                  <a:moveTo>
                    <a:pt x="15" y="2"/>
                  </a:moveTo>
                  <a:lnTo>
                    <a:pt x="12" y="2"/>
                  </a:lnTo>
                  <a:lnTo>
                    <a:pt x="10" y="3"/>
                  </a:lnTo>
                  <a:lnTo>
                    <a:pt x="9" y="6"/>
                  </a:lnTo>
                  <a:lnTo>
                    <a:pt x="7" y="9"/>
                  </a:lnTo>
                  <a:lnTo>
                    <a:pt x="9" y="15"/>
                  </a:lnTo>
                  <a:lnTo>
                    <a:pt x="10" y="18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2" y="12"/>
                  </a:lnTo>
                  <a:lnTo>
                    <a:pt x="21" y="8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5" y="2"/>
                  </a:lnTo>
                  <a:close/>
                  <a:moveTo>
                    <a:pt x="7" y="33"/>
                  </a:moveTo>
                  <a:lnTo>
                    <a:pt x="6" y="35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6" y="42"/>
                  </a:lnTo>
                  <a:lnTo>
                    <a:pt x="10" y="44"/>
                  </a:lnTo>
                  <a:lnTo>
                    <a:pt x="16" y="44"/>
                  </a:lnTo>
                  <a:lnTo>
                    <a:pt x="22" y="44"/>
                  </a:lnTo>
                  <a:lnTo>
                    <a:pt x="27" y="42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5" y="33"/>
                  </a:lnTo>
                  <a:lnTo>
                    <a:pt x="21" y="33"/>
                  </a:lnTo>
                  <a:lnTo>
                    <a:pt x="13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8" name="Freeform 93"/>
            <p:cNvSpPr>
              <a:spLocks noEditPoints="1"/>
            </p:cNvSpPr>
            <p:nvPr/>
          </p:nvSpPr>
          <p:spPr bwMode="auto">
            <a:xfrm>
              <a:off x="3699" y="2688"/>
              <a:ext cx="73" cy="24"/>
            </a:xfrm>
            <a:custGeom>
              <a:avLst/>
              <a:gdLst>
                <a:gd name="T0" fmla="*/ 0 w 54"/>
                <a:gd name="T1" fmla="*/ 0 h 21"/>
                <a:gd name="T2" fmla="*/ 1104 w 54"/>
                <a:gd name="T3" fmla="*/ 0 h 21"/>
                <a:gd name="T4" fmla="*/ 1104 w 54"/>
                <a:gd name="T5" fmla="*/ 19 h 21"/>
                <a:gd name="T6" fmla="*/ 0 w 54"/>
                <a:gd name="T7" fmla="*/ 19 h 21"/>
                <a:gd name="T8" fmla="*/ 0 w 54"/>
                <a:gd name="T9" fmla="*/ 0 h 21"/>
                <a:gd name="T10" fmla="*/ 0 w 54"/>
                <a:gd name="T11" fmla="*/ 70 h 21"/>
                <a:gd name="T12" fmla="*/ 1104 w 54"/>
                <a:gd name="T13" fmla="*/ 70 h 21"/>
                <a:gd name="T14" fmla="*/ 1104 w 54"/>
                <a:gd name="T15" fmla="*/ 80 h 21"/>
                <a:gd name="T16" fmla="*/ 0 w 54"/>
                <a:gd name="T17" fmla="*/ 80 h 21"/>
                <a:gd name="T18" fmla="*/ 0 w 54"/>
                <a:gd name="T19" fmla="*/ 7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21"/>
                <a:gd name="T32" fmla="*/ 54 w 5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21">
                  <a:moveTo>
                    <a:pt x="0" y="0"/>
                  </a:moveTo>
                  <a:lnTo>
                    <a:pt x="54" y="0"/>
                  </a:lnTo>
                  <a:lnTo>
                    <a:pt x="54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18"/>
                  </a:moveTo>
                  <a:lnTo>
                    <a:pt x="54" y="18"/>
                  </a:lnTo>
                  <a:lnTo>
                    <a:pt x="54" y="21"/>
                  </a:lnTo>
                  <a:lnTo>
                    <a:pt x="0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19" name="Freeform 94"/>
            <p:cNvSpPr>
              <a:spLocks noEditPoints="1"/>
            </p:cNvSpPr>
            <p:nvPr/>
          </p:nvSpPr>
          <p:spPr bwMode="auto">
            <a:xfrm>
              <a:off x="3817" y="2663"/>
              <a:ext cx="60" cy="79"/>
            </a:xfrm>
            <a:custGeom>
              <a:avLst/>
              <a:gdLst>
                <a:gd name="T0" fmla="*/ 0 w 44"/>
                <a:gd name="T1" fmla="*/ 135 h 69"/>
                <a:gd name="T2" fmla="*/ 0 w 44"/>
                <a:gd name="T3" fmla="*/ 105 h 69"/>
                <a:gd name="T4" fmla="*/ 48 w 44"/>
                <a:gd name="T5" fmla="*/ 80 h 69"/>
                <a:gd name="T6" fmla="*/ 65 w 44"/>
                <a:gd name="T7" fmla="*/ 57 h 69"/>
                <a:gd name="T8" fmla="*/ 127 w 44"/>
                <a:gd name="T9" fmla="*/ 38 h 69"/>
                <a:gd name="T10" fmla="*/ 194 w 44"/>
                <a:gd name="T11" fmla="*/ 22 h 69"/>
                <a:gd name="T12" fmla="*/ 265 w 44"/>
                <a:gd name="T13" fmla="*/ 3 h 69"/>
                <a:gd name="T14" fmla="*/ 368 w 44"/>
                <a:gd name="T15" fmla="*/ 0 h 69"/>
                <a:gd name="T16" fmla="*/ 481 w 44"/>
                <a:gd name="T17" fmla="*/ 0 h 69"/>
                <a:gd name="T18" fmla="*/ 599 w 44"/>
                <a:gd name="T19" fmla="*/ 0 h 69"/>
                <a:gd name="T20" fmla="*/ 723 w 44"/>
                <a:gd name="T21" fmla="*/ 3 h 69"/>
                <a:gd name="T22" fmla="*/ 796 w 44"/>
                <a:gd name="T23" fmla="*/ 25 h 69"/>
                <a:gd name="T24" fmla="*/ 934 w 44"/>
                <a:gd name="T25" fmla="*/ 74 h 69"/>
                <a:gd name="T26" fmla="*/ 986 w 44"/>
                <a:gd name="T27" fmla="*/ 135 h 69"/>
                <a:gd name="T28" fmla="*/ 986 w 44"/>
                <a:gd name="T29" fmla="*/ 163 h 69"/>
                <a:gd name="T30" fmla="*/ 934 w 44"/>
                <a:gd name="T31" fmla="*/ 187 h 69"/>
                <a:gd name="T32" fmla="*/ 915 w 44"/>
                <a:gd name="T33" fmla="*/ 208 h 69"/>
                <a:gd name="T34" fmla="*/ 845 w 44"/>
                <a:gd name="T35" fmla="*/ 226 h 69"/>
                <a:gd name="T36" fmla="*/ 779 w 44"/>
                <a:gd name="T37" fmla="*/ 245 h 69"/>
                <a:gd name="T38" fmla="*/ 723 w 44"/>
                <a:gd name="T39" fmla="*/ 259 h 69"/>
                <a:gd name="T40" fmla="*/ 571 w 44"/>
                <a:gd name="T41" fmla="*/ 266 h 69"/>
                <a:gd name="T42" fmla="*/ 481 w 44"/>
                <a:gd name="T43" fmla="*/ 266 h 69"/>
                <a:gd name="T44" fmla="*/ 368 w 44"/>
                <a:gd name="T45" fmla="*/ 266 h 69"/>
                <a:gd name="T46" fmla="*/ 265 w 44"/>
                <a:gd name="T47" fmla="*/ 259 h 69"/>
                <a:gd name="T48" fmla="*/ 194 w 44"/>
                <a:gd name="T49" fmla="*/ 245 h 69"/>
                <a:gd name="T50" fmla="*/ 121 w 44"/>
                <a:gd name="T51" fmla="*/ 226 h 69"/>
                <a:gd name="T52" fmla="*/ 48 w 44"/>
                <a:gd name="T53" fmla="*/ 197 h 69"/>
                <a:gd name="T54" fmla="*/ 0 w 44"/>
                <a:gd name="T55" fmla="*/ 165 h 69"/>
                <a:gd name="T56" fmla="*/ 0 w 44"/>
                <a:gd name="T57" fmla="*/ 135 h 69"/>
                <a:gd name="T58" fmla="*/ 194 w 44"/>
                <a:gd name="T59" fmla="*/ 139 h 69"/>
                <a:gd name="T60" fmla="*/ 236 w 44"/>
                <a:gd name="T61" fmla="*/ 177 h 69"/>
                <a:gd name="T62" fmla="*/ 236 w 44"/>
                <a:gd name="T63" fmla="*/ 203 h 69"/>
                <a:gd name="T64" fmla="*/ 307 w 44"/>
                <a:gd name="T65" fmla="*/ 226 h 69"/>
                <a:gd name="T66" fmla="*/ 322 w 44"/>
                <a:gd name="T67" fmla="*/ 245 h 69"/>
                <a:gd name="T68" fmla="*/ 405 w 44"/>
                <a:gd name="T69" fmla="*/ 259 h 69"/>
                <a:gd name="T70" fmla="*/ 481 w 44"/>
                <a:gd name="T71" fmla="*/ 259 h 69"/>
                <a:gd name="T72" fmla="*/ 532 w 44"/>
                <a:gd name="T73" fmla="*/ 259 h 69"/>
                <a:gd name="T74" fmla="*/ 599 w 44"/>
                <a:gd name="T75" fmla="*/ 247 h 69"/>
                <a:gd name="T76" fmla="*/ 671 w 44"/>
                <a:gd name="T77" fmla="*/ 232 h 69"/>
                <a:gd name="T78" fmla="*/ 723 w 44"/>
                <a:gd name="T79" fmla="*/ 214 h 69"/>
                <a:gd name="T80" fmla="*/ 725 w 44"/>
                <a:gd name="T81" fmla="*/ 177 h 69"/>
                <a:gd name="T82" fmla="*/ 725 w 44"/>
                <a:gd name="T83" fmla="*/ 120 h 69"/>
                <a:gd name="T84" fmla="*/ 725 w 44"/>
                <a:gd name="T85" fmla="*/ 92 h 69"/>
                <a:gd name="T86" fmla="*/ 725 w 44"/>
                <a:gd name="T87" fmla="*/ 70 h 69"/>
                <a:gd name="T88" fmla="*/ 723 w 44"/>
                <a:gd name="T89" fmla="*/ 46 h 69"/>
                <a:gd name="T90" fmla="*/ 656 w 44"/>
                <a:gd name="T91" fmla="*/ 25 h 69"/>
                <a:gd name="T92" fmla="*/ 599 w 44"/>
                <a:gd name="T93" fmla="*/ 17 h 69"/>
                <a:gd name="T94" fmla="*/ 532 w 44"/>
                <a:gd name="T95" fmla="*/ 3 h 69"/>
                <a:gd name="T96" fmla="*/ 481 w 44"/>
                <a:gd name="T97" fmla="*/ 3 h 69"/>
                <a:gd name="T98" fmla="*/ 405 w 44"/>
                <a:gd name="T99" fmla="*/ 3 h 69"/>
                <a:gd name="T100" fmla="*/ 322 w 44"/>
                <a:gd name="T101" fmla="*/ 22 h 69"/>
                <a:gd name="T102" fmla="*/ 307 w 44"/>
                <a:gd name="T103" fmla="*/ 33 h 69"/>
                <a:gd name="T104" fmla="*/ 265 w 44"/>
                <a:gd name="T105" fmla="*/ 50 h 69"/>
                <a:gd name="T106" fmla="*/ 236 w 44"/>
                <a:gd name="T107" fmla="*/ 70 h 69"/>
                <a:gd name="T108" fmla="*/ 236 w 44"/>
                <a:gd name="T109" fmla="*/ 105 h 69"/>
                <a:gd name="T110" fmla="*/ 194 w 44"/>
                <a:gd name="T111" fmla="*/ 139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"/>
                <a:gd name="T169" fmla="*/ 0 h 69"/>
                <a:gd name="T170" fmla="*/ 44 w 44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" h="69">
                  <a:moveTo>
                    <a:pt x="0" y="34"/>
                  </a:moveTo>
                  <a:lnTo>
                    <a:pt x="0" y="27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42" y="19"/>
                  </a:lnTo>
                  <a:lnTo>
                    <a:pt x="44" y="34"/>
                  </a:lnTo>
                  <a:lnTo>
                    <a:pt x="44" y="42"/>
                  </a:lnTo>
                  <a:lnTo>
                    <a:pt x="42" y="48"/>
                  </a:lnTo>
                  <a:lnTo>
                    <a:pt x="41" y="54"/>
                  </a:lnTo>
                  <a:lnTo>
                    <a:pt x="38" y="58"/>
                  </a:lnTo>
                  <a:lnTo>
                    <a:pt x="35" y="63"/>
                  </a:lnTo>
                  <a:lnTo>
                    <a:pt x="32" y="66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7" y="69"/>
                  </a:lnTo>
                  <a:lnTo>
                    <a:pt x="12" y="66"/>
                  </a:lnTo>
                  <a:lnTo>
                    <a:pt x="9" y="63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4"/>
                  </a:lnTo>
                  <a:close/>
                  <a:moveTo>
                    <a:pt x="9" y="36"/>
                  </a:moveTo>
                  <a:lnTo>
                    <a:pt x="11" y="45"/>
                  </a:lnTo>
                  <a:lnTo>
                    <a:pt x="11" y="52"/>
                  </a:lnTo>
                  <a:lnTo>
                    <a:pt x="14" y="58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7" y="64"/>
                  </a:lnTo>
                  <a:lnTo>
                    <a:pt x="30" y="60"/>
                  </a:lnTo>
                  <a:lnTo>
                    <a:pt x="32" y="55"/>
                  </a:lnTo>
                  <a:lnTo>
                    <a:pt x="33" y="45"/>
                  </a:lnTo>
                  <a:lnTo>
                    <a:pt x="33" y="31"/>
                  </a:lnTo>
                  <a:lnTo>
                    <a:pt x="33" y="24"/>
                  </a:lnTo>
                  <a:lnTo>
                    <a:pt x="33" y="18"/>
                  </a:lnTo>
                  <a:lnTo>
                    <a:pt x="32" y="12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8"/>
                  </a:lnTo>
                  <a:lnTo>
                    <a:pt x="11" y="2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0" name="Freeform 95"/>
            <p:cNvSpPr>
              <a:spLocks/>
            </p:cNvSpPr>
            <p:nvPr/>
          </p:nvSpPr>
          <p:spPr bwMode="auto">
            <a:xfrm>
              <a:off x="3893" y="2729"/>
              <a:ext cx="17" cy="13"/>
            </a:xfrm>
            <a:custGeom>
              <a:avLst/>
              <a:gdLst>
                <a:gd name="T0" fmla="*/ 211 w 12"/>
                <a:gd name="T1" fmla="*/ 0 h 11"/>
                <a:gd name="T2" fmla="*/ 231 w 12"/>
                <a:gd name="T3" fmla="*/ 0 h 11"/>
                <a:gd name="T4" fmla="*/ 327 w 12"/>
                <a:gd name="T5" fmla="*/ 2 h 11"/>
                <a:gd name="T6" fmla="*/ 327 w 12"/>
                <a:gd name="T7" fmla="*/ 18 h 11"/>
                <a:gd name="T8" fmla="*/ 387 w 12"/>
                <a:gd name="T9" fmla="*/ 25 h 11"/>
                <a:gd name="T10" fmla="*/ 327 w 12"/>
                <a:gd name="T11" fmla="*/ 41 h 11"/>
                <a:gd name="T12" fmla="*/ 327 w 12"/>
                <a:gd name="T13" fmla="*/ 48 h 11"/>
                <a:gd name="T14" fmla="*/ 231 w 12"/>
                <a:gd name="T15" fmla="*/ 57 h 11"/>
                <a:gd name="T16" fmla="*/ 211 w 12"/>
                <a:gd name="T17" fmla="*/ 57 h 11"/>
                <a:gd name="T18" fmla="*/ 105 w 12"/>
                <a:gd name="T19" fmla="*/ 57 h 11"/>
                <a:gd name="T20" fmla="*/ 1 w 12"/>
                <a:gd name="T21" fmla="*/ 48 h 11"/>
                <a:gd name="T22" fmla="*/ 0 w 12"/>
                <a:gd name="T23" fmla="*/ 41 h 11"/>
                <a:gd name="T24" fmla="*/ 0 w 12"/>
                <a:gd name="T25" fmla="*/ 25 h 11"/>
                <a:gd name="T26" fmla="*/ 0 w 12"/>
                <a:gd name="T27" fmla="*/ 18 h 11"/>
                <a:gd name="T28" fmla="*/ 1 w 12"/>
                <a:gd name="T29" fmla="*/ 2 h 11"/>
                <a:gd name="T30" fmla="*/ 105 w 12"/>
                <a:gd name="T31" fmla="*/ 0 h 11"/>
                <a:gd name="T32" fmla="*/ 211 w 12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1"/>
                <a:gd name="T53" fmla="*/ 12 w 12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1">
                  <a:moveTo>
                    <a:pt x="6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1" name="Freeform 96"/>
            <p:cNvSpPr>
              <a:spLocks/>
            </p:cNvSpPr>
            <p:nvPr/>
          </p:nvSpPr>
          <p:spPr bwMode="auto">
            <a:xfrm>
              <a:off x="3923" y="2663"/>
              <a:ext cx="60" cy="79"/>
            </a:xfrm>
            <a:custGeom>
              <a:avLst/>
              <a:gdLst>
                <a:gd name="T0" fmla="*/ 127 w 44"/>
                <a:gd name="T1" fmla="*/ 0 h 69"/>
                <a:gd name="T2" fmla="*/ 986 w 44"/>
                <a:gd name="T3" fmla="*/ 0 h 69"/>
                <a:gd name="T4" fmla="*/ 986 w 44"/>
                <a:gd name="T5" fmla="*/ 3 h 69"/>
                <a:gd name="T6" fmla="*/ 439 w 44"/>
                <a:gd name="T7" fmla="*/ 266 h 69"/>
                <a:gd name="T8" fmla="*/ 265 w 44"/>
                <a:gd name="T9" fmla="*/ 266 h 69"/>
                <a:gd name="T10" fmla="*/ 779 w 44"/>
                <a:gd name="T11" fmla="*/ 33 h 69"/>
                <a:gd name="T12" fmla="*/ 368 w 44"/>
                <a:gd name="T13" fmla="*/ 33 h 69"/>
                <a:gd name="T14" fmla="*/ 265 w 44"/>
                <a:gd name="T15" fmla="*/ 33 h 69"/>
                <a:gd name="T16" fmla="*/ 173 w 44"/>
                <a:gd name="T17" fmla="*/ 38 h 69"/>
                <a:gd name="T18" fmla="*/ 121 w 44"/>
                <a:gd name="T19" fmla="*/ 50 h 69"/>
                <a:gd name="T20" fmla="*/ 48 w 44"/>
                <a:gd name="T21" fmla="*/ 70 h 69"/>
                <a:gd name="T22" fmla="*/ 0 w 44"/>
                <a:gd name="T23" fmla="*/ 61 h 69"/>
                <a:gd name="T24" fmla="*/ 127 w 44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69"/>
                <a:gd name="T41" fmla="*/ 44 w 44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69">
                  <a:moveTo>
                    <a:pt x="6" y="0"/>
                  </a:moveTo>
                  <a:lnTo>
                    <a:pt x="44" y="0"/>
                  </a:lnTo>
                  <a:lnTo>
                    <a:pt x="44" y="3"/>
                  </a:lnTo>
                  <a:lnTo>
                    <a:pt x="20" y="69"/>
                  </a:lnTo>
                  <a:lnTo>
                    <a:pt x="12" y="69"/>
                  </a:lnTo>
                  <a:lnTo>
                    <a:pt x="35" y="9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2" name="Freeform 97"/>
            <p:cNvSpPr>
              <a:spLocks/>
            </p:cNvSpPr>
            <p:nvPr/>
          </p:nvSpPr>
          <p:spPr bwMode="auto">
            <a:xfrm>
              <a:off x="3995" y="2663"/>
              <a:ext cx="59" cy="79"/>
            </a:xfrm>
            <a:custGeom>
              <a:avLst/>
              <a:gdLst>
                <a:gd name="T0" fmla="*/ 141 w 43"/>
                <a:gd name="T1" fmla="*/ 0 h 69"/>
                <a:gd name="T2" fmla="*/ 1018 w 43"/>
                <a:gd name="T3" fmla="*/ 0 h 69"/>
                <a:gd name="T4" fmla="*/ 1018 w 43"/>
                <a:gd name="T5" fmla="*/ 3 h 69"/>
                <a:gd name="T6" fmla="*/ 446 w 43"/>
                <a:gd name="T7" fmla="*/ 266 h 69"/>
                <a:gd name="T8" fmla="*/ 273 w 43"/>
                <a:gd name="T9" fmla="*/ 266 h 69"/>
                <a:gd name="T10" fmla="*/ 808 w 43"/>
                <a:gd name="T11" fmla="*/ 33 h 69"/>
                <a:gd name="T12" fmla="*/ 364 w 43"/>
                <a:gd name="T13" fmla="*/ 33 h 69"/>
                <a:gd name="T14" fmla="*/ 237 w 43"/>
                <a:gd name="T15" fmla="*/ 33 h 69"/>
                <a:gd name="T16" fmla="*/ 173 w 43"/>
                <a:gd name="T17" fmla="*/ 38 h 69"/>
                <a:gd name="T18" fmla="*/ 92 w 43"/>
                <a:gd name="T19" fmla="*/ 50 h 69"/>
                <a:gd name="T20" fmla="*/ 1 w 43"/>
                <a:gd name="T21" fmla="*/ 70 h 69"/>
                <a:gd name="T22" fmla="*/ 0 w 43"/>
                <a:gd name="T23" fmla="*/ 61 h 69"/>
                <a:gd name="T24" fmla="*/ 141 w 43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69"/>
                <a:gd name="T41" fmla="*/ 43 w 43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69">
                  <a:moveTo>
                    <a:pt x="6" y="0"/>
                  </a:moveTo>
                  <a:lnTo>
                    <a:pt x="43" y="0"/>
                  </a:lnTo>
                  <a:lnTo>
                    <a:pt x="43" y="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34" y="9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3" name="Freeform 98"/>
            <p:cNvSpPr>
              <a:spLocks noEditPoints="1"/>
            </p:cNvSpPr>
            <p:nvPr/>
          </p:nvSpPr>
          <p:spPr bwMode="auto">
            <a:xfrm>
              <a:off x="4065" y="2660"/>
              <a:ext cx="65" cy="82"/>
            </a:xfrm>
            <a:custGeom>
              <a:avLst/>
              <a:gdLst>
                <a:gd name="T0" fmla="*/ 576 w 48"/>
                <a:gd name="T1" fmla="*/ 253 h 72"/>
                <a:gd name="T2" fmla="*/ 467 w 48"/>
                <a:gd name="T3" fmla="*/ 264 h 72"/>
                <a:gd name="T4" fmla="*/ 279 w 48"/>
                <a:gd name="T5" fmla="*/ 264 h 72"/>
                <a:gd name="T6" fmla="*/ 76 w 48"/>
                <a:gd name="T7" fmla="*/ 239 h 72"/>
                <a:gd name="T8" fmla="*/ 0 w 48"/>
                <a:gd name="T9" fmla="*/ 208 h 72"/>
                <a:gd name="T10" fmla="*/ 0 w 48"/>
                <a:gd name="T11" fmla="*/ 159 h 72"/>
                <a:gd name="T12" fmla="*/ 125 w 48"/>
                <a:gd name="T13" fmla="*/ 123 h 72"/>
                <a:gd name="T14" fmla="*/ 345 w 48"/>
                <a:gd name="T15" fmla="*/ 90 h 72"/>
                <a:gd name="T16" fmla="*/ 519 w 48"/>
                <a:gd name="T17" fmla="*/ 90 h 72"/>
                <a:gd name="T18" fmla="*/ 643 w 48"/>
                <a:gd name="T19" fmla="*/ 102 h 72"/>
                <a:gd name="T20" fmla="*/ 643 w 48"/>
                <a:gd name="T21" fmla="*/ 54 h 72"/>
                <a:gd name="T22" fmla="*/ 643 w 48"/>
                <a:gd name="T23" fmla="*/ 32 h 72"/>
                <a:gd name="T24" fmla="*/ 643 w 48"/>
                <a:gd name="T25" fmla="*/ 22 h 72"/>
                <a:gd name="T26" fmla="*/ 576 w 48"/>
                <a:gd name="T27" fmla="*/ 22 h 72"/>
                <a:gd name="T28" fmla="*/ 519 w 48"/>
                <a:gd name="T29" fmla="*/ 22 h 72"/>
                <a:gd name="T30" fmla="*/ 819 w 48"/>
                <a:gd name="T31" fmla="*/ 0 h 72"/>
                <a:gd name="T32" fmla="*/ 825 w 48"/>
                <a:gd name="T33" fmla="*/ 195 h 72"/>
                <a:gd name="T34" fmla="*/ 825 w 48"/>
                <a:gd name="T35" fmla="*/ 222 h 72"/>
                <a:gd name="T36" fmla="*/ 871 w 48"/>
                <a:gd name="T37" fmla="*/ 239 h 72"/>
                <a:gd name="T38" fmla="*/ 891 w 48"/>
                <a:gd name="T39" fmla="*/ 246 h 72"/>
                <a:gd name="T40" fmla="*/ 938 w 48"/>
                <a:gd name="T41" fmla="*/ 246 h 72"/>
                <a:gd name="T42" fmla="*/ 990 w 48"/>
                <a:gd name="T43" fmla="*/ 246 h 72"/>
                <a:gd name="T44" fmla="*/ 643 w 48"/>
                <a:gd name="T45" fmla="*/ 264 h 72"/>
                <a:gd name="T46" fmla="*/ 643 w 48"/>
                <a:gd name="T47" fmla="*/ 222 h 72"/>
                <a:gd name="T48" fmla="*/ 643 w 48"/>
                <a:gd name="T49" fmla="*/ 132 h 72"/>
                <a:gd name="T50" fmla="*/ 576 w 48"/>
                <a:gd name="T51" fmla="*/ 113 h 72"/>
                <a:gd name="T52" fmla="*/ 512 w 48"/>
                <a:gd name="T53" fmla="*/ 102 h 72"/>
                <a:gd name="T54" fmla="*/ 345 w 48"/>
                <a:gd name="T55" fmla="*/ 102 h 72"/>
                <a:gd name="T56" fmla="*/ 217 w 48"/>
                <a:gd name="T57" fmla="*/ 132 h 72"/>
                <a:gd name="T58" fmla="*/ 188 w 48"/>
                <a:gd name="T59" fmla="*/ 167 h 72"/>
                <a:gd name="T60" fmla="*/ 217 w 48"/>
                <a:gd name="T61" fmla="*/ 208 h 72"/>
                <a:gd name="T62" fmla="*/ 345 w 48"/>
                <a:gd name="T63" fmla="*/ 235 h 72"/>
                <a:gd name="T64" fmla="*/ 467 w 48"/>
                <a:gd name="T65" fmla="*/ 239 h 72"/>
                <a:gd name="T66" fmla="*/ 643 w 48"/>
                <a:gd name="T67" fmla="*/ 222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72"/>
                <a:gd name="T104" fmla="*/ 48 w 48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72">
                  <a:moveTo>
                    <a:pt x="31" y="64"/>
                  </a:moveTo>
                  <a:lnTo>
                    <a:pt x="28" y="69"/>
                  </a:lnTo>
                  <a:lnTo>
                    <a:pt x="25" y="70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2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1" y="61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3" y="39"/>
                  </a:lnTo>
                  <a:lnTo>
                    <a:pt x="6" y="33"/>
                  </a:lnTo>
                  <a:lnTo>
                    <a:pt x="10" y="28"/>
                  </a:lnTo>
                  <a:lnTo>
                    <a:pt x="16" y="25"/>
                  </a:lnTo>
                  <a:lnTo>
                    <a:pt x="22" y="24"/>
                  </a:lnTo>
                  <a:lnTo>
                    <a:pt x="25" y="25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54"/>
                  </a:lnTo>
                  <a:lnTo>
                    <a:pt x="40" y="58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2" y="66"/>
                  </a:lnTo>
                  <a:lnTo>
                    <a:pt x="43" y="67"/>
                  </a:lnTo>
                  <a:lnTo>
                    <a:pt x="45" y="67"/>
                  </a:lnTo>
                  <a:lnTo>
                    <a:pt x="46" y="66"/>
                  </a:lnTo>
                  <a:lnTo>
                    <a:pt x="48" y="67"/>
                  </a:lnTo>
                  <a:lnTo>
                    <a:pt x="34" y="72"/>
                  </a:lnTo>
                  <a:lnTo>
                    <a:pt x="31" y="72"/>
                  </a:lnTo>
                  <a:lnTo>
                    <a:pt x="31" y="64"/>
                  </a:lnTo>
                  <a:close/>
                  <a:moveTo>
                    <a:pt x="31" y="61"/>
                  </a:moveTo>
                  <a:lnTo>
                    <a:pt x="31" y="40"/>
                  </a:lnTo>
                  <a:lnTo>
                    <a:pt x="31" y="36"/>
                  </a:lnTo>
                  <a:lnTo>
                    <a:pt x="30" y="33"/>
                  </a:lnTo>
                  <a:lnTo>
                    <a:pt x="28" y="31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0" y="36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9" y="52"/>
                  </a:lnTo>
                  <a:lnTo>
                    <a:pt x="10" y="57"/>
                  </a:lnTo>
                  <a:lnTo>
                    <a:pt x="13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27" y="64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4" name="Freeform 99"/>
            <p:cNvSpPr>
              <a:spLocks noEditPoints="1"/>
            </p:cNvSpPr>
            <p:nvPr/>
          </p:nvSpPr>
          <p:spPr bwMode="auto">
            <a:xfrm>
              <a:off x="4134" y="2687"/>
              <a:ext cx="54" cy="55"/>
            </a:xfrm>
            <a:custGeom>
              <a:avLst/>
              <a:gdLst>
                <a:gd name="T0" fmla="*/ 181 w 40"/>
                <a:gd name="T1" fmla="*/ 74 h 48"/>
                <a:gd name="T2" fmla="*/ 181 w 40"/>
                <a:gd name="T3" fmla="*/ 97 h 48"/>
                <a:gd name="T4" fmla="*/ 209 w 40"/>
                <a:gd name="T5" fmla="*/ 119 h 48"/>
                <a:gd name="T6" fmla="*/ 259 w 40"/>
                <a:gd name="T7" fmla="*/ 136 h 48"/>
                <a:gd name="T8" fmla="*/ 329 w 40"/>
                <a:gd name="T9" fmla="*/ 143 h 48"/>
                <a:gd name="T10" fmla="*/ 417 w 40"/>
                <a:gd name="T11" fmla="*/ 156 h 48"/>
                <a:gd name="T12" fmla="*/ 509 w 40"/>
                <a:gd name="T13" fmla="*/ 157 h 48"/>
                <a:gd name="T14" fmla="*/ 599 w 40"/>
                <a:gd name="T15" fmla="*/ 156 h 48"/>
                <a:gd name="T16" fmla="*/ 674 w 40"/>
                <a:gd name="T17" fmla="*/ 143 h 48"/>
                <a:gd name="T18" fmla="*/ 729 w 40"/>
                <a:gd name="T19" fmla="*/ 136 h 48"/>
                <a:gd name="T20" fmla="*/ 795 w 40"/>
                <a:gd name="T21" fmla="*/ 119 h 48"/>
                <a:gd name="T22" fmla="*/ 809 w 40"/>
                <a:gd name="T23" fmla="*/ 119 h 48"/>
                <a:gd name="T24" fmla="*/ 795 w 40"/>
                <a:gd name="T25" fmla="*/ 136 h 48"/>
                <a:gd name="T26" fmla="*/ 729 w 40"/>
                <a:gd name="T27" fmla="*/ 156 h 48"/>
                <a:gd name="T28" fmla="*/ 674 w 40"/>
                <a:gd name="T29" fmla="*/ 165 h 48"/>
                <a:gd name="T30" fmla="*/ 599 w 40"/>
                <a:gd name="T31" fmla="*/ 180 h 48"/>
                <a:gd name="T32" fmla="*/ 509 w 40"/>
                <a:gd name="T33" fmla="*/ 188 h 48"/>
                <a:gd name="T34" fmla="*/ 417 w 40"/>
                <a:gd name="T35" fmla="*/ 188 h 48"/>
                <a:gd name="T36" fmla="*/ 296 w 40"/>
                <a:gd name="T37" fmla="*/ 188 h 48"/>
                <a:gd name="T38" fmla="*/ 209 w 40"/>
                <a:gd name="T39" fmla="*/ 179 h 48"/>
                <a:gd name="T40" fmla="*/ 120 w 40"/>
                <a:gd name="T41" fmla="*/ 164 h 48"/>
                <a:gd name="T42" fmla="*/ 54 w 40"/>
                <a:gd name="T43" fmla="*/ 143 h 48"/>
                <a:gd name="T44" fmla="*/ 1 w 40"/>
                <a:gd name="T45" fmla="*/ 123 h 48"/>
                <a:gd name="T46" fmla="*/ 0 w 40"/>
                <a:gd name="T47" fmla="*/ 97 h 48"/>
                <a:gd name="T48" fmla="*/ 1 w 40"/>
                <a:gd name="T49" fmla="*/ 72 h 48"/>
                <a:gd name="T50" fmla="*/ 54 w 40"/>
                <a:gd name="T51" fmla="*/ 48 h 48"/>
                <a:gd name="T52" fmla="*/ 134 w 40"/>
                <a:gd name="T53" fmla="*/ 25 h 48"/>
                <a:gd name="T54" fmla="*/ 209 w 40"/>
                <a:gd name="T55" fmla="*/ 3 h 48"/>
                <a:gd name="T56" fmla="*/ 329 w 40"/>
                <a:gd name="T57" fmla="*/ 1 h 48"/>
                <a:gd name="T58" fmla="*/ 444 w 40"/>
                <a:gd name="T59" fmla="*/ 0 h 48"/>
                <a:gd name="T60" fmla="*/ 540 w 40"/>
                <a:gd name="T61" fmla="*/ 1 h 48"/>
                <a:gd name="T62" fmla="*/ 626 w 40"/>
                <a:gd name="T63" fmla="*/ 3 h 48"/>
                <a:gd name="T64" fmla="*/ 687 w 40"/>
                <a:gd name="T65" fmla="*/ 22 h 48"/>
                <a:gd name="T66" fmla="*/ 730 w 40"/>
                <a:gd name="T67" fmla="*/ 33 h 48"/>
                <a:gd name="T68" fmla="*/ 795 w 40"/>
                <a:gd name="T69" fmla="*/ 50 h 48"/>
                <a:gd name="T70" fmla="*/ 809 w 40"/>
                <a:gd name="T71" fmla="*/ 74 h 48"/>
                <a:gd name="T72" fmla="*/ 181 w 40"/>
                <a:gd name="T73" fmla="*/ 74 h 48"/>
                <a:gd name="T74" fmla="*/ 181 w 40"/>
                <a:gd name="T75" fmla="*/ 57 h 48"/>
                <a:gd name="T76" fmla="*/ 563 w 40"/>
                <a:gd name="T77" fmla="*/ 57 h 48"/>
                <a:gd name="T78" fmla="*/ 563 w 40"/>
                <a:gd name="T79" fmla="*/ 48 h 48"/>
                <a:gd name="T80" fmla="*/ 563 w 40"/>
                <a:gd name="T81" fmla="*/ 33 h 48"/>
                <a:gd name="T82" fmla="*/ 540 w 40"/>
                <a:gd name="T83" fmla="*/ 25 h 48"/>
                <a:gd name="T84" fmla="*/ 472 w 40"/>
                <a:gd name="T85" fmla="*/ 22 h 48"/>
                <a:gd name="T86" fmla="*/ 444 w 40"/>
                <a:gd name="T87" fmla="*/ 17 h 48"/>
                <a:gd name="T88" fmla="*/ 381 w 40"/>
                <a:gd name="T89" fmla="*/ 17 h 48"/>
                <a:gd name="T90" fmla="*/ 296 w 40"/>
                <a:gd name="T91" fmla="*/ 17 h 48"/>
                <a:gd name="T92" fmla="*/ 244 w 40"/>
                <a:gd name="T93" fmla="*/ 25 h 48"/>
                <a:gd name="T94" fmla="*/ 181 w 40"/>
                <a:gd name="T95" fmla="*/ 38 h 48"/>
                <a:gd name="T96" fmla="*/ 181 w 40"/>
                <a:gd name="T97" fmla="*/ 5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8"/>
                <a:gd name="T149" fmla="*/ 40 w 40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8">
                  <a:moveTo>
                    <a:pt x="9" y="19"/>
                  </a:moveTo>
                  <a:lnTo>
                    <a:pt x="9" y="25"/>
                  </a:lnTo>
                  <a:lnTo>
                    <a:pt x="10" y="30"/>
                  </a:lnTo>
                  <a:lnTo>
                    <a:pt x="13" y="34"/>
                  </a:lnTo>
                  <a:lnTo>
                    <a:pt x="16" y="37"/>
                  </a:lnTo>
                  <a:lnTo>
                    <a:pt x="21" y="39"/>
                  </a:lnTo>
                  <a:lnTo>
                    <a:pt x="25" y="40"/>
                  </a:lnTo>
                  <a:lnTo>
                    <a:pt x="30" y="39"/>
                  </a:lnTo>
                  <a:lnTo>
                    <a:pt x="33" y="37"/>
                  </a:lnTo>
                  <a:lnTo>
                    <a:pt x="36" y="34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39" y="34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6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0" y="45"/>
                  </a:lnTo>
                  <a:lnTo>
                    <a:pt x="6" y="42"/>
                  </a:lnTo>
                  <a:lnTo>
                    <a:pt x="3" y="37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7" y="9"/>
                  </a:lnTo>
                  <a:lnTo>
                    <a:pt x="39" y="13"/>
                  </a:lnTo>
                  <a:lnTo>
                    <a:pt x="40" y="19"/>
                  </a:lnTo>
                  <a:lnTo>
                    <a:pt x="9" y="19"/>
                  </a:lnTo>
                  <a:close/>
                  <a:moveTo>
                    <a:pt x="9" y="15"/>
                  </a:moveTo>
                  <a:lnTo>
                    <a:pt x="28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5" name="Freeform 100"/>
            <p:cNvSpPr>
              <a:spLocks noEditPoints="1"/>
            </p:cNvSpPr>
            <p:nvPr/>
          </p:nvSpPr>
          <p:spPr bwMode="auto">
            <a:xfrm>
              <a:off x="4196" y="2687"/>
              <a:ext cx="65" cy="80"/>
            </a:xfrm>
            <a:custGeom>
              <a:avLst/>
              <a:gdLst>
                <a:gd name="T0" fmla="*/ 201 w 47"/>
                <a:gd name="T1" fmla="*/ 107 h 70"/>
                <a:gd name="T2" fmla="*/ 76 w 47"/>
                <a:gd name="T3" fmla="*/ 80 h 70"/>
                <a:gd name="T4" fmla="*/ 76 w 47"/>
                <a:gd name="T5" fmla="*/ 49 h 70"/>
                <a:gd name="T6" fmla="*/ 201 w 47"/>
                <a:gd name="T7" fmla="*/ 22 h 70"/>
                <a:gd name="T8" fmla="*/ 449 w 47"/>
                <a:gd name="T9" fmla="*/ 1 h 70"/>
                <a:gd name="T10" fmla="*/ 689 w 47"/>
                <a:gd name="T11" fmla="*/ 1 h 70"/>
                <a:gd name="T12" fmla="*/ 1079 w 47"/>
                <a:gd name="T13" fmla="*/ 17 h 70"/>
                <a:gd name="T14" fmla="*/ 1153 w 47"/>
                <a:gd name="T15" fmla="*/ 17 h 70"/>
                <a:gd name="T16" fmla="*/ 1153 w 47"/>
                <a:gd name="T17" fmla="*/ 17 h 70"/>
                <a:gd name="T18" fmla="*/ 1194 w 47"/>
                <a:gd name="T19" fmla="*/ 22 h 70"/>
                <a:gd name="T20" fmla="*/ 1153 w 47"/>
                <a:gd name="T21" fmla="*/ 22 h 70"/>
                <a:gd name="T22" fmla="*/ 1153 w 47"/>
                <a:gd name="T23" fmla="*/ 25 h 70"/>
                <a:gd name="T24" fmla="*/ 1079 w 47"/>
                <a:gd name="T25" fmla="*/ 25 h 70"/>
                <a:gd name="T26" fmla="*/ 1005 w 47"/>
                <a:gd name="T27" fmla="*/ 46 h 70"/>
                <a:gd name="T28" fmla="*/ 1005 w 47"/>
                <a:gd name="T29" fmla="*/ 80 h 70"/>
                <a:gd name="T30" fmla="*/ 882 w 47"/>
                <a:gd name="T31" fmla="*/ 107 h 70"/>
                <a:gd name="T32" fmla="*/ 689 w 47"/>
                <a:gd name="T33" fmla="*/ 119 h 70"/>
                <a:gd name="T34" fmla="*/ 461 w 47"/>
                <a:gd name="T35" fmla="*/ 125 h 70"/>
                <a:gd name="T36" fmla="*/ 325 w 47"/>
                <a:gd name="T37" fmla="*/ 125 h 70"/>
                <a:gd name="T38" fmla="*/ 235 w 47"/>
                <a:gd name="T39" fmla="*/ 138 h 70"/>
                <a:gd name="T40" fmla="*/ 235 w 47"/>
                <a:gd name="T41" fmla="*/ 139 h 70"/>
                <a:gd name="T42" fmla="*/ 278 w 47"/>
                <a:gd name="T43" fmla="*/ 146 h 70"/>
                <a:gd name="T44" fmla="*/ 449 w 47"/>
                <a:gd name="T45" fmla="*/ 155 h 70"/>
                <a:gd name="T46" fmla="*/ 689 w 47"/>
                <a:gd name="T47" fmla="*/ 155 h 70"/>
                <a:gd name="T48" fmla="*/ 882 w 47"/>
                <a:gd name="T49" fmla="*/ 155 h 70"/>
                <a:gd name="T50" fmla="*/ 1079 w 47"/>
                <a:gd name="T51" fmla="*/ 167 h 70"/>
                <a:gd name="T52" fmla="*/ 1153 w 47"/>
                <a:gd name="T53" fmla="*/ 191 h 70"/>
                <a:gd name="T54" fmla="*/ 1079 w 47"/>
                <a:gd name="T55" fmla="*/ 218 h 70"/>
                <a:gd name="T56" fmla="*/ 882 w 47"/>
                <a:gd name="T57" fmla="*/ 249 h 70"/>
                <a:gd name="T58" fmla="*/ 526 w 47"/>
                <a:gd name="T59" fmla="*/ 264 h 70"/>
                <a:gd name="T60" fmla="*/ 201 w 47"/>
                <a:gd name="T61" fmla="*/ 255 h 70"/>
                <a:gd name="T62" fmla="*/ 0 w 47"/>
                <a:gd name="T63" fmla="*/ 238 h 70"/>
                <a:gd name="T64" fmla="*/ 0 w 47"/>
                <a:gd name="T65" fmla="*/ 218 h 70"/>
                <a:gd name="T66" fmla="*/ 55 w 47"/>
                <a:gd name="T67" fmla="*/ 208 h 70"/>
                <a:gd name="T68" fmla="*/ 131 w 47"/>
                <a:gd name="T69" fmla="*/ 191 h 70"/>
                <a:gd name="T70" fmla="*/ 201 w 47"/>
                <a:gd name="T71" fmla="*/ 177 h 70"/>
                <a:gd name="T72" fmla="*/ 131 w 47"/>
                <a:gd name="T73" fmla="*/ 167 h 70"/>
                <a:gd name="T74" fmla="*/ 76 w 47"/>
                <a:gd name="T75" fmla="*/ 159 h 70"/>
                <a:gd name="T76" fmla="*/ 131 w 47"/>
                <a:gd name="T77" fmla="*/ 139 h 70"/>
                <a:gd name="T78" fmla="*/ 201 w 47"/>
                <a:gd name="T79" fmla="*/ 125 h 70"/>
                <a:gd name="T80" fmla="*/ 531 w 47"/>
                <a:gd name="T81" fmla="*/ 3 h 70"/>
                <a:gd name="T82" fmla="*/ 346 w 47"/>
                <a:gd name="T83" fmla="*/ 22 h 70"/>
                <a:gd name="T84" fmla="*/ 278 w 47"/>
                <a:gd name="T85" fmla="*/ 56 h 70"/>
                <a:gd name="T86" fmla="*/ 346 w 47"/>
                <a:gd name="T87" fmla="*/ 91 h 70"/>
                <a:gd name="T88" fmla="*/ 461 w 47"/>
                <a:gd name="T89" fmla="*/ 112 h 70"/>
                <a:gd name="T90" fmla="*/ 662 w 47"/>
                <a:gd name="T91" fmla="*/ 112 h 70"/>
                <a:gd name="T92" fmla="*/ 765 w 47"/>
                <a:gd name="T93" fmla="*/ 91 h 70"/>
                <a:gd name="T94" fmla="*/ 765 w 47"/>
                <a:gd name="T95" fmla="*/ 49 h 70"/>
                <a:gd name="T96" fmla="*/ 689 w 47"/>
                <a:gd name="T97" fmla="*/ 22 h 70"/>
                <a:gd name="T98" fmla="*/ 531 w 47"/>
                <a:gd name="T99" fmla="*/ 3 h 70"/>
                <a:gd name="T100" fmla="*/ 235 w 47"/>
                <a:gd name="T101" fmla="*/ 186 h 70"/>
                <a:gd name="T102" fmla="*/ 145 w 47"/>
                <a:gd name="T103" fmla="*/ 207 h 70"/>
                <a:gd name="T104" fmla="*/ 145 w 47"/>
                <a:gd name="T105" fmla="*/ 218 h 70"/>
                <a:gd name="T106" fmla="*/ 325 w 47"/>
                <a:gd name="T107" fmla="*/ 231 h 70"/>
                <a:gd name="T108" fmla="*/ 621 w 47"/>
                <a:gd name="T109" fmla="*/ 238 h 70"/>
                <a:gd name="T110" fmla="*/ 882 w 47"/>
                <a:gd name="T111" fmla="*/ 231 h 70"/>
                <a:gd name="T112" fmla="*/ 1058 w 47"/>
                <a:gd name="T113" fmla="*/ 217 h 70"/>
                <a:gd name="T114" fmla="*/ 1058 w 47"/>
                <a:gd name="T115" fmla="*/ 191 h 70"/>
                <a:gd name="T116" fmla="*/ 916 w 47"/>
                <a:gd name="T117" fmla="*/ 186 h 70"/>
                <a:gd name="T118" fmla="*/ 734 w 47"/>
                <a:gd name="T119" fmla="*/ 182 h 70"/>
                <a:gd name="T120" fmla="*/ 278 w 47"/>
                <a:gd name="T121" fmla="*/ 182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70"/>
                <a:gd name="T185" fmla="*/ 47 w 47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70">
                  <a:moveTo>
                    <a:pt x="12" y="31"/>
                  </a:moveTo>
                  <a:lnTo>
                    <a:pt x="8" y="28"/>
                  </a:lnTo>
                  <a:lnTo>
                    <a:pt x="5" y="25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3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6" y="7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5" y="28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1" y="40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9" y="42"/>
                  </a:lnTo>
                  <a:lnTo>
                    <a:pt x="42" y="45"/>
                  </a:lnTo>
                  <a:lnTo>
                    <a:pt x="44" y="48"/>
                  </a:lnTo>
                  <a:lnTo>
                    <a:pt x="45" y="51"/>
                  </a:lnTo>
                  <a:lnTo>
                    <a:pt x="45" y="55"/>
                  </a:lnTo>
                  <a:lnTo>
                    <a:pt x="42" y="58"/>
                  </a:lnTo>
                  <a:lnTo>
                    <a:pt x="39" y="63"/>
                  </a:lnTo>
                  <a:lnTo>
                    <a:pt x="35" y="66"/>
                  </a:lnTo>
                  <a:lnTo>
                    <a:pt x="27" y="69"/>
                  </a:lnTo>
                  <a:lnTo>
                    <a:pt x="20" y="70"/>
                  </a:lnTo>
                  <a:lnTo>
                    <a:pt x="14" y="69"/>
                  </a:lnTo>
                  <a:lnTo>
                    <a:pt x="8" y="67"/>
                  </a:lnTo>
                  <a:lnTo>
                    <a:pt x="3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2"/>
                  </a:lnTo>
                  <a:lnTo>
                    <a:pt x="5" y="51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8" y="33"/>
                  </a:lnTo>
                  <a:lnTo>
                    <a:pt x="12" y="31"/>
                  </a:lnTo>
                  <a:close/>
                  <a:moveTo>
                    <a:pt x="21" y="3"/>
                  </a:moveTo>
                  <a:lnTo>
                    <a:pt x="17" y="3"/>
                  </a:lnTo>
                  <a:lnTo>
                    <a:pt x="14" y="6"/>
                  </a:lnTo>
                  <a:lnTo>
                    <a:pt x="12" y="9"/>
                  </a:lnTo>
                  <a:lnTo>
                    <a:pt x="11" y="15"/>
                  </a:lnTo>
                  <a:lnTo>
                    <a:pt x="12" y="19"/>
                  </a:lnTo>
                  <a:lnTo>
                    <a:pt x="14" y="24"/>
                  </a:lnTo>
                  <a:lnTo>
                    <a:pt x="15" y="27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6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2" y="18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4" y="3"/>
                  </a:lnTo>
                  <a:lnTo>
                    <a:pt x="21" y="3"/>
                  </a:lnTo>
                  <a:close/>
                  <a:moveTo>
                    <a:pt x="11" y="48"/>
                  </a:moveTo>
                  <a:lnTo>
                    <a:pt x="9" y="49"/>
                  </a:lnTo>
                  <a:lnTo>
                    <a:pt x="8" y="52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9" y="60"/>
                  </a:lnTo>
                  <a:lnTo>
                    <a:pt x="12" y="61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29" y="63"/>
                  </a:lnTo>
                  <a:lnTo>
                    <a:pt x="35" y="61"/>
                  </a:lnTo>
                  <a:lnTo>
                    <a:pt x="38" y="60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6" y="49"/>
                  </a:lnTo>
                  <a:lnTo>
                    <a:pt x="33" y="48"/>
                  </a:lnTo>
                  <a:lnTo>
                    <a:pt x="29" y="48"/>
                  </a:lnTo>
                  <a:lnTo>
                    <a:pt x="18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6" name="Freeform 101"/>
            <p:cNvSpPr>
              <a:spLocks/>
            </p:cNvSpPr>
            <p:nvPr/>
          </p:nvSpPr>
          <p:spPr bwMode="auto">
            <a:xfrm>
              <a:off x="4270" y="2729"/>
              <a:ext cx="16" cy="13"/>
            </a:xfrm>
            <a:custGeom>
              <a:avLst/>
              <a:gdLst>
                <a:gd name="T0" fmla="*/ 113 w 12"/>
                <a:gd name="T1" fmla="*/ 0 h 11"/>
                <a:gd name="T2" fmla="*/ 155 w 12"/>
                <a:gd name="T3" fmla="*/ 0 h 11"/>
                <a:gd name="T4" fmla="*/ 201 w 12"/>
                <a:gd name="T5" fmla="*/ 2 h 11"/>
                <a:gd name="T6" fmla="*/ 207 w 12"/>
                <a:gd name="T7" fmla="*/ 18 h 11"/>
                <a:gd name="T8" fmla="*/ 207 w 12"/>
                <a:gd name="T9" fmla="*/ 25 h 11"/>
                <a:gd name="T10" fmla="*/ 207 w 12"/>
                <a:gd name="T11" fmla="*/ 41 h 11"/>
                <a:gd name="T12" fmla="*/ 201 w 12"/>
                <a:gd name="T13" fmla="*/ 48 h 11"/>
                <a:gd name="T14" fmla="*/ 155 w 12"/>
                <a:gd name="T15" fmla="*/ 57 h 11"/>
                <a:gd name="T16" fmla="*/ 113 w 12"/>
                <a:gd name="T17" fmla="*/ 57 h 11"/>
                <a:gd name="T18" fmla="*/ 87 w 12"/>
                <a:gd name="T19" fmla="*/ 57 h 11"/>
                <a:gd name="T20" fmla="*/ 49 w 12"/>
                <a:gd name="T21" fmla="*/ 48 h 11"/>
                <a:gd name="T22" fmla="*/ 37 w 12"/>
                <a:gd name="T23" fmla="*/ 41 h 11"/>
                <a:gd name="T24" fmla="*/ 0 w 12"/>
                <a:gd name="T25" fmla="*/ 25 h 11"/>
                <a:gd name="T26" fmla="*/ 37 w 12"/>
                <a:gd name="T27" fmla="*/ 18 h 11"/>
                <a:gd name="T28" fmla="*/ 49 w 12"/>
                <a:gd name="T29" fmla="*/ 2 h 11"/>
                <a:gd name="T30" fmla="*/ 87 w 12"/>
                <a:gd name="T31" fmla="*/ 0 h 11"/>
                <a:gd name="T32" fmla="*/ 113 w 12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1"/>
                <a:gd name="T53" fmla="*/ 12 w 12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1">
                  <a:moveTo>
                    <a:pt x="6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7" name="Freeform 102"/>
            <p:cNvSpPr>
              <a:spLocks/>
            </p:cNvSpPr>
            <p:nvPr/>
          </p:nvSpPr>
          <p:spPr bwMode="auto">
            <a:xfrm>
              <a:off x="2311" y="3788"/>
              <a:ext cx="85" cy="77"/>
            </a:xfrm>
            <a:custGeom>
              <a:avLst/>
              <a:gdLst>
                <a:gd name="T0" fmla="*/ 466 w 62"/>
                <a:gd name="T1" fmla="*/ 3 h 68"/>
                <a:gd name="T2" fmla="*/ 466 w 62"/>
                <a:gd name="T3" fmla="*/ 108 h 68"/>
                <a:gd name="T4" fmla="*/ 838 w 62"/>
                <a:gd name="T5" fmla="*/ 108 h 68"/>
                <a:gd name="T6" fmla="*/ 964 w 62"/>
                <a:gd name="T7" fmla="*/ 108 h 68"/>
                <a:gd name="T8" fmla="*/ 1020 w 62"/>
                <a:gd name="T9" fmla="*/ 100 h 68"/>
                <a:gd name="T10" fmla="*/ 1105 w 62"/>
                <a:gd name="T11" fmla="*/ 88 h 68"/>
                <a:gd name="T12" fmla="*/ 1105 w 62"/>
                <a:gd name="T13" fmla="*/ 75 h 68"/>
                <a:gd name="T14" fmla="*/ 1124 w 62"/>
                <a:gd name="T15" fmla="*/ 75 h 68"/>
                <a:gd name="T16" fmla="*/ 1124 w 62"/>
                <a:gd name="T17" fmla="*/ 156 h 68"/>
                <a:gd name="T18" fmla="*/ 1105 w 62"/>
                <a:gd name="T19" fmla="*/ 156 h 68"/>
                <a:gd name="T20" fmla="*/ 1105 w 62"/>
                <a:gd name="T21" fmla="*/ 138 h 68"/>
                <a:gd name="T22" fmla="*/ 1058 w 62"/>
                <a:gd name="T23" fmla="*/ 129 h 68"/>
                <a:gd name="T24" fmla="*/ 1058 w 62"/>
                <a:gd name="T25" fmla="*/ 125 h 68"/>
                <a:gd name="T26" fmla="*/ 1002 w 62"/>
                <a:gd name="T27" fmla="*/ 123 h 68"/>
                <a:gd name="T28" fmla="*/ 964 w 62"/>
                <a:gd name="T29" fmla="*/ 113 h 68"/>
                <a:gd name="T30" fmla="*/ 838 w 62"/>
                <a:gd name="T31" fmla="*/ 113 h 68"/>
                <a:gd name="T32" fmla="*/ 466 w 62"/>
                <a:gd name="T33" fmla="*/ 113 h 68"/>
                <a:gd name="T34" fmla="*/ 466 w 62"/>
                <a:gd name="T35" fmla="*/ 200 h 68"/>
                <a:gd name="T36" fmla="*/ 466 w 62"/>
                <a:gd name="T37" fmla="*/ 209 h 68"/>
                <a:gd name="T38" fmla="*/ 498 w 62"/>
                <a:gd name="T39" fmla="*/ 212 h 68"/>
                <a:gd name="T40" fmla="*/ 498 w 62"/>
                <a:gd name="T41" fmla="*/ 216 h 68"/>
                <a:gd name="T42" fmla="*/ 543 w 62"/>
                <a:gd name="T43" fmla="*/ 216 h 68"/>
                <a:gd name="T44" fmla="*/ 563 w 62"/>
                <a:gd name="T45" fmla="*/ 226 h 68"/>
                <a:gd name="T46" fmla="*/ 611 w 62"/>
                <a:gd name="T47" fmla="*/ 226 h 68"/>
                <a:gd name="T48" fmla="*/ 883 w 62"/>
                <a:gd name="T49" fmla="*/ 226 h 68"/>
                <a:gd name="T50" fmla="*/ 1020 w 62"/>
                <a:gd name="T51" fmla="*/ 226 h 68"/>
                <a:gd name="T52" fmla="*/ 1105 w 62"/>
                <a:gd name="T53" fmla="*/ 216 h 68"/>
                <a:gd name="T54" fmla="*/ 1182 w 62"/>
                <a:gd name="T55" fmla="*/ 212 h 68"/>
                <a:gd name="T56" fmla="*/ 1250 w 62"/>
                <a:gd name="T57" fmla="*/ 209 h 68"/>
                <a:gd name="T58" fmla="*/ 1322 w 62"/>
                <a:gd name="T59" fmla="*/ 191 h 68"/>
                <a:gd name="T60" fmla="*/ 1382 w 62"/>
                <a:gd name="T61" fmla="*/ 178 h 68"/>
                <a:gd name="T62" fmla="*/ 1450 w 62"/>
                <a:gd name="T63" fmla="*/ 178 h 68"/>
                <a:gd name="T64" fmla="*/ 1322 w 62"/>
                <a:gd name="T65" fmla="*/ 237 h 68"/>
                <a:gd name="T66" fmla="*/ 0 w 62"/>
                <a:gd name="T67" fmla="*/ 237 h 68"/>
                <a:gd name="T68" fmla="*/ 0 w 62"/>
                <a:gd name="T69" fmla="*/ 229 h 68"/>
                <a:gd name="T70" fmla="*/ 67 w 62"/>
                <a:gd name="T71" fmla="*/ 229 h 68"/>
                <a:gd name="T72" fmla="*/ 126 w 62"/>
                <a:gd name="T73" fmla="*/ 229 h 68"/>
                <a:gd name="T74" fmla="*/ 193 w 62"/>
                <a:gd name="T75" fmla="*/ 226 h 68"/>
                <a:gd name="T76" fmla="*/ 199 w 62"/>
                <a:gd name="T77" fmla="*/ 226 h 68"/>
                <a:gd name="T78" fmla="*/ 199 w 62"/>
                <a:gd name="T79" fmla="*/ 216 h 68"/>
                <a:gd name="T80" fmla="*/ 265 w 62"/>
                <a:gd name="T81" fmla="*/ 209 h 68"/>
                <a:gd name="T82" fmla="*/ 265 w 62"/>
                <a:gd name="T83" fmla="*/ 191 h 68"/>
                <a:gd name="T84" fmla="*/ 265 w 62"/>
                <a:gd name="T85" fmla="*/ 37 h 68"/>
                <a:gd name="T86" fmla="*/ 265 w 62"/>
                <a:gd name="T87" fmla="*/ 26 h 68"/>
                <a:gd name="T88" fmla="*/ 199 w 62"/>
                <a:gd name="T89" fmla="*/ 18 h 68"/>
                <a:gd name="T90" fmla="*/ 199 w 62"/>
                <a:gd name="T91" fmla="*/ 3 h 68"/>
                <a:gd name="T92" fmla="*/ 141 w 62"/>
                <a:gd name="T93" fmla="*/ 2 h 68"/>
                <a:gd name="T94" fmla="*/ 67 w 62"/>
                <a:gd name="T95" fmla="*/ 0 h 68"/>
                <a:gd name="T96" fmla="*/ 0 w 62"/>
                <a:gd name="T97" fmla="*/ 0 h 68"/>
                <a:gd name="T98" fmla="*/ 0 w 62"/>
                <a:gd name="T99" fmla="*/ 0 h 68"/>
                <a:gd name="T100" fmla="*/ 1256 w 62"/>
                <a:gd name="T101" fmla="*/ 0 h 68"/>
                <a:gd name="T102" fmla="*/ 1322 w 62"/>
                <a:gd name="T103" fmla="*/ 52 h 68"/>
                <a:gd name="T104" fmla="*/ 1256 w 62"/>
                <a:gd name="T105" fmla="*/ 52 h 68"/>
                <a:gd name="T106" fmla="*/ 1250 w 62"/>
                <a:gd name="T107" fmla="*/ 29 h 68"/>
                <a:gd name="T108" fmla="*/ 1201 w 62"/>
                <a:gd name="T109" fmla="*/ 20 h 68"/>
                <a:gd name="T110" fmla="*/ 1182 w 62"/>
                <a:gd name="T111" fmla="*/ 18 h 68"/>
                <a:gd name="T112" fmla="*/ 1105 w 62"/>
                <a:gd name="T113" fmla="*/ 3 h 68"/>
                <a:gd name="T114" fmla="*/ 1020 w 62"/>
                <a:gd name="T115" fmla="*/ 3 h 68"/>
                <a:gd name="T116" fmla="*/ 912 w 62"/>
                <a:gd name="T117" fmla="*/ 3 h 68"/>
                <a:gd name="T118" fmla="*/ 466 w 62"/>
                <a:gd name="T119" fmla="*/ 3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2"/>
                <a:gd name="T181" fmla="*/ 0 h 68"/>
                <a:gd name="T182" fmla="*/ 62 w 62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2" h="68">
                  <a:moveTo>
                    <a:pt x="20" y="3"/>
                  </a:moveTo>
                  <a:lnTo>
                    <a:pt x="20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4" y="29"/>
                  </a:lnTo>
                  <a:lnTo>
                    <a:pt x="47" y="26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8" y="44"/>
                  </a:lnTo>
                  <a:lnTo>
                    <a:pt x="47" y="44"/>
                  </a:lnTo>
                  <a:lnTo>
                    <a:pt x="47" y="39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2" y="35"/>
                  </a:lnTo>
                  <a:lnTo>
                    <a:pt x="41" y="33"/>
                  </a:lnTo>
                  <a:lnTo>
                    <a:pt x="36" y="33"/>
                  </a:lnTo>
                  <a:lnTo>
                    <a:pt x="20" y="33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3"/>
                  </a:lnTo>
                  <a:lnTo>
                    <a:pt x="50" y="62"/>
                  </a:lnTo>
                  <a:lnTo>
                    <a:pt x="53" y="60"/>
                  </a:lnTo>
                  <a:lnTo>
                    <a:pt x="56" y="56"/>
                  </a:lnTo>
                  <a:lnTo>
                    <a:pt x="59" y="51"/>
                  </a:lnTo>
                  <a:lnTo>
                    <a:pt x="62" y="51"/>
                  </a:lnTo>
                  <a:lnTo>
                    <a:pt x="56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3" y="9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39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8" name="Freeform 103"/>
            <p:cNvSpPr>
              <a:spLocks/>
            </p:cNvSpPr>
            <p:nvPr/>
          </p:nvSpPr>
          <p:spPr bwMode="auto">
            <a:xfrm>
              <a:off x="2397" y="3814"/>
              <a:ext cx="69" cy="51"/>
            </a:xfrm>
            <a:custGeom>
              <a:avLst/>
              <a:gdLst>
                <a:gd name="T0" fmla="*/ 421 w 51"/>
                <a:gd name="T1" fmla="*/ 0 h 45"/>
                <a:gd name="T2" fmla="*/ 415 w 51"/>
                <a:gd name="T3" fmla="*/ 0 h 45"/>
                <a:gd name="T4" fmla="*/ 353 w 51"/>
                <a:gd name="T5" fmla="*/ 1 h 45"/>
                <a:gd name="T6" fmla="*/ 353 w 51"/>
                <a:gd name="T7" fmla="*/ 16 h 45"/>
                <a:gd name="T8" fmla="*/ 421 w 51"/>
                <a:gd name="T9" fmla="*/ 23 h 45"/>
                <a:gd name="T10" fmla="*/ 561 w 51"/>
                <a:gd name="T11" fmla="*/ 52 h 45"/>
                <a:gd name="T12" fmla="*/ 690 w 51"/>
                <a:gd name="T13" fmla="*/ 23 h 45"/>
                <a:gd name="T14" fmla="*/ 722 w 51"/>
                <a:gd name="T15" fmla="*/ 3 h 45"/>
                <a:gd name="T16" fmla="*/ 722 w 51"/>
                <a:gd name="T17" fmla="*/ 1 h 45"/>
                <a:gd name="T18" fmla="*/ 647 w 51"/>
                <a:gd name="T19" fmla="*/ 0 h 45"/>
                <a:gd name="T20" fmla="*/ 989 w 51"/>
                <a:gd name="T21" fmla="*/ 0 h 45"/>
                <a:gd name="T22" fmla="*/ 934 w 51"/>
                <a:gd name="T23" fmla="*/ 1 h 45"/>
                <a:gd name="T24" fmla="*/ 833 w 51"/>
                <a:gd name="T25" fmla="*/ 3 h 45"/>
                <a:gd name="T26" fmla="*/ 732 w 51"/>
                <a:gd name="T27" fmla="*/ 33 h 45"/>
                <a:gd name="T28" fmla="*/ 833 w 51"/>
                <a:gd name="T29" fmla="*/ 122 h 45"/>
                <a:gd name="T30" fmla="*/ 934 w 51"/>
                <a:gd name="T31" fmla="*/ 141 h 45"/>
                <a:gd name="T32" fmla="*/ 989 w 51"/>
                <a:gd name="T33" fmla="*/ 145 h 45"/>
                <a:gd name="T34" fmla="*/ 1043 w 51"/>
                <a:gd name="T35" fmla="*/ 160 h 45"/>
                <a:gd name="T36" fmla="*/ 591 w 51"/>
                <a:gd name="T37" fmla="*/ 151 h 45"/>
                <a:gd name="T38" fmla="*/ 690 w 51"/>
                <a:gd name="T39" fmla="*/ 145 h 45"/>
                <a:gd name="T40" fmla="*/ 722 w 51"/>
                <a:gd name="T41" fmla="*/ 141 h 45"/>
                <a:gd name="T42" fmla="*/ 690 w 51"/>
                <a:gd name="T43" fmla="*/ 128 h 45"/>
                <a:gd name="T44" fmla="*/ 472 w 51"/>
                <a:gd name="T45" fmla="*/ 85 h 45"/>
                <a:gd name="T46" fmla="*/ 292 w 51"/>
                <a:gd name="T47" fmla="*/ 128 h 45"/>
                <a:gd name="T48" fmla="*/ 248 w 51"/>
                <a:gd name="T49" fmla="*/ 138 h 45"/>
                <a:gd name="T50" fmla="*/ 292 w 51"/>
                <a:gd name="T51" fmla="*/ 145 h 45"/>
                <a:gd name="T52" fmla="*/ 353 w 51"/>
                <a:gd name="T53" fmla="*/ 151 h 45"/>
                <a:gd name="T54" fmla="*/ 55 w 51"/>
                <a:gd name="T55" fmla="*/ 160 h 45"/>
                <a:gd name="T56" fmla="*/ 100 w 51"/>
                <a:gd name="T57" fmla="*/ 145 h 45"/>
                <a:gd name="T58" fmla="*/ 124 w 51"/>
                <a:gd name="T59" fmla="*/ 141 h 45"/>
                <a:gd name="T60" fmla="*/ 227 w 51"/>
                <a:gd name="T61" fmla="*/ 122 h 45"/>
                <a:gd name="T62" fmla="*/ 227 w 51"/>
                <a:gd name="T63" fmla="*/ 29 h 45"/>
                <a:gd name="T64" fmla="*/ 124 w 51"/>
                <a:gd name="T65" fmla="*/ 1 h 45"/>
                <a:gd name="T66" fmla="*/ 0 w 51"/>
                <a:gd name="T67" fmla="*/ 0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45"/>
                <a:gd name="T104" fmla="*/ 51 w 51"/>
                <a:gd name="T105" fmla="*/ 45 h 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45">
                  <a:moveTo>
                    <a:pt x="0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7" y="15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9" y="6"/>
                  </a:lnTo>
                  <a:lnTo>
                    <a:pt x="36" y="10"/>
                  </a:lnTo>
                  <a:lnTo>
                    <a:pt x="29" y="18"/>
                  </a:lnTo>
                  <a:lnTo>
                    <a:pt x="41" y="34"/>
                  </a:lnTo>
                  <a:lnTo>
                    <a:pt x="44" y="37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51" y="43"/>
                  </a:lnTo>
                  <a:lnTo>
                    <a:pt x="51" y="45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0" y="34"/>
                  </a:lnTo>
                  <a:lnTo>
                    <a:pt x="23" y="24"/>
                  </a:lnTo>
                  <a:lnTo>
                    <a:pt x="15" y="34"/>
                  </a:lnTo>
                  <a:lnTo>
                    <a:pt x="14" y="37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11" y="9"/>
                  </a:ln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29" name="Freeform 104"/>
            <p:cNvSpPr>
              <a:spLocks/>
            </p:cNvSpPr>
            <p:nvPr/>
          </p:nvSpPr>
          <p:spPr bwMode="auto">
            <a:xfrm>
              <a:off x="2474" y="3812"/>
              <a:ext cx="53" cy="55"/>
            </a:xfrm>
            <a:custGeom>
              <a:avLst/>
              <a:gdLst>
                <a:gd name="T0" fmla="*/ 838 w 39"/>
                <a:gd name="T1" fmla="*/ 111 h 48"/>
                <a:gd name="T2" fmla="*/ 788 w 39"/>
                <a:gd name="T3" fmla="*/ 137 h 48"/>
                <a:gd name="T4" fmla="*/ 739 w 39"/>
                <a:gd name="T5" fmla="*/ 156 h 48"/>
                <a:gd name="T6" fmla="*/ 663 w 39"/>
                <a:gd name="T7" fmla="*/ 167 h 48"/>
                <a:gd name="T8" fmla="*/ 544 w 39"/>
                <a:gd name="T9" fmla="*/ 186 h 48"/>
                <a:gd name="T10" fmla="*/ 410 w 39"/>
                <a:gd name="T11" fmla="*/ 188 h 48"/>
                <a:gd name="T12" fmla="*/ 314 w 39"/>
                <a:gd name="T13" fmla="*/ 186 h 48"/>
                <a:gd name="T14" fmla="*/ 222 w 39"/>
                <a:gd name="T15" fmla="*/ 179 h 48"/>
                <a:gd name="T16" fmla="*/ 125 w 39"/>
                <a:gd name="T17" fmla="*/ 162 h 48"/>
                <a:gd name="T18" fmla="*/ 65 w 39"/>
                <a:gd name="T19" fmla="*/ 141 h 48"/>
                <a:gd name="T20" fmla="*/ 1 w 39"/>
                <a:gd name="T21" fmla="*/ 119 h 48"/>
                <a:gd name="T22" fmla="*/ 0 w 39"/>
                <a:gd name="T23" fmla="*/ 95 h 48"/>
                <a:gd name="T24" fmla="*/ 1 w 39"/>
                <a:gd name="T25" fmla="*/ 65 h 48"/>
                <a:gd name="T26" fmla="*/ 65 w 39"/>
                <a:gd name="T27" fmla="*/ 48 h 48"/>
                <a:gd name="T28" fmla="*/ 125 w 39"/>
                <a:gd name="T29" fmla="*/ 22 h 48"/>
                <a:gd name="T30" fmla="*/ 222 w 39"/>
                <a:gd name="T31" fmla="*/ 3 h 48"/>
                <a:gd name="T32" fmla="*/ 351 w 39"/>
                <a:gd name="T33" fmla="*/ 0 h 48"/>
                <a:gd name="T34" fmla="*/ 477 w 39"/>
                <a:gd name="T35" fmla="*/ 0 h 48"/>
                <a:gd name="T36" fmla="*/ 606 w 39"/>
                <a:gd name="T37" fmla="*/ 0 h 48"/>
                <a:gd name="T38" fmla="*/ 713 w 39"/>
                <a:gd name="T39" fmla="*/ 3 h 48"/>
                <a:gd name="T40" fmla="*/ 785 w 39"/>
                <a:gd name="T41" fmla="*/ 29 h 48"/>
                <a:gd name="T42" fmla="*/ 788 w 39"/>
                <a:gd name="T43" fmla="*/ 44 h 48"/>
                <a:gd name="T44" fmla="*/ 788 w 39"/>
                <a:gd name="T45" fmla="*/ 48 h 48"/>
                <a:gd name="T46" fmla="*/ 785 w 39"/>
                <a:gd name="T47" fmla="*/ 55 h 48"/>
                <a:gd name="T48" fmla="*/ 739 w 39"/>
                <a:gd name="T49" fmla="*/ 57 h 48"/>
                <a:gd name="T50" fmla="*/ 713 w 39"/>
                <a:gd name="T51" fmla="*/ 57 h 48"/>
                <a:gd name="T52" fmla="*/ 648 w 39"/>
                <a:gd name="T53" fmla="*/ 55 h 48"/>
                <a:gd name="T54" fmla="*/ 606 w 39"/>
                <a:gd name="T55" fmla="*/ 55 h 48"/>
                <a:gd name="T56" fmla="*/ 580 w 39"/>
                <a:gd name="T57" fmla="*/ 48 h 48"/>
                <a:gd name="T58" fmla="*/ 580 w 39"/>
                <a:gd name="T59" fmla="*/ 33 h 48"/>
                <a:gd name="T60" fmla="*/ 580 w 39"/>
                <a:gd name="T61" fmla="*/ 22 h 48"/>
                <a:gd name="T62" fmla="*/ 544 w 39"/>
                <a:gd name="T63" fmla="*/ 19 h 48"/>
                <a:gd name="T64" fmla="*/ 477 w 39"/>
                <a:gd name="T65" fmla="*/ 3 h 48"/>
                <a:gd name="T66" fmla="*/ 454 w 39"/>
                <a:gd name="T67" fmla="*/ 3 h 48"/>
                <a:gd name="T68" fmla="*/ 351 w 39"/>
                <a:gd name="T69" fmla="*/ 19 h 48"/>
                <a:gd name="T70" fmla="*/ 284 w 39"/>
                <a:gd name="T71" fmla="*/ 22 h 48"/>
                <a:gd name="T72" fmla="*/ 222 w 39"/>
                <a:gd name="T73" fmla="*/ 44 h 48"/>
                <a:gd name="T74" fmla="*/ 190 w 39"/>
                <a:gd name="T75" fmla="*/ 55 h 48"/>
                <a:gd name="T76" fmla="*/ 190 w 39"/>
                <a:gd name="T77" fmla="*/ 79 h 48"/>
                <a:gd name="T78" fmla="*/ 222 w 39"/>
                <a:gd name="T79" fmla="*/ 107 h 48"/>
                <a:gd name="T80" fmla="*/ 284 w 39"/>
                <a:gd name="T81" fmla="*/ 127 h 48"/>
                <a:gd name="T82" fmla="*/ 351 w 39"/>
                <a:gd name="T83" fmla="*/ 141 h 48"/>
                <a:gd name="T84" fmla="*/ 410 w 39"/>
                <a:gd name="T85" fmla="*/ 156 h 48"/>
                <a:gd name="T86" fmla="*/ 525 w 39"/>
                <a:gd name="T87" fmla="*/ 156 h 48"/>
                <a:gd name="T88" fmla="*/ 606 w 39"/>
                <a:gd name="T89" fmla="*/ 156 h 48"/>
                <a:gd name="T90" fmla="*/ 713 w 39"/>
                <a:gd name="T91" fmla="*/ 141 h 48"/>
                <a:gd name="T92" fmla="*/ 785 w 39"/>
                <a:gd name="T93" fmla="*/ 127 h 48"/>
                <a:gd name="T94" fmla="*/ 788 w 39"/>
                <a:gd name="T95" fmla="*/ 107 h 48"/>
                <a:gd name="T96" fmla="*/ 838 w 39"/>
                <a:gd name="T97" fmla="*/ 111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8"/>
                <a:gd name="T149" fmla="*/ 39 w 39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8">
                  <a:moveTo>
                    <a:pt x="39" y="29"/>
                  </a:moveTo>
                  <a:lnTo>
                    <a:pt x="37" y="35"/>
                  </a:lnTo>
                  <a:lnTo>
                    <a:pt x="34" y="39"/>
                  </a:lnTo>
                  <a:lnTo>
                    <a:pt x="31" y="44"/>
                  </a:lnTo>
                  <a:lnTo>
                    <a:pt x="25" y="47"/>
                  </a:lnTo>
                  <a:lnTo>
                    <a:pt x="19" y="48"/>
                  </a:lnTo>
                  <a:lnTo>
                    <a:pt x="15" y="47"/>
                  </a:lnTo>
                  <a:lnTo>
                    <a:pt x="10" y="45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6" y="8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10" y="27"/>
                  </a:lnTo>
                  <a:lnTo>
                    <a:pt x="13" y="33"/>
                  </a:lnTo>
                  <a:lnTo>
                    <a:pt x="16" y="36"/>
                  </a:lnTo>
                  <a:lnTo>
                    <a:pt x="19" y="39"/>
                  </a:lnTo>
                  <a:lnTo>
                    <a:pt x="24" y="39"/>
                  </a:lnTo>
                  <a:lnTo>
                    <a:pt x="28" y="39"/>
                  </a:lnTo>
                  <a:lnTo>
                    <a:pt x="33" y="36"/>
                  </a:lnTo>
                  <a:lnTo>
                    <a:pt x="36" y="33"/>
                  </a:lnTo>
                  <a:lnTo>
                    <a:pt x="37" y="27"/>
                  </a:lnTo>
                  <a:lnTo>
                    <a:pt x="39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0" name="Freeform 105"/>
            <p:cNvSpPr>
              <a:spLocks noEditPoints="1"/>
            </p:cNvSpPr>
            <p:nvPr/>
          </p:nvSpPr>
          <p:spPr bwMode="auto">
            <a:xfrm>
              <a:off x="2539" y="3784"/>
              <a:ext cx="28" cy="81"/>
            </a:xfrm>
            <a:custGeom>
              <a:avLst/>
              <a:gdLst>
                <a:gd name="T0" fmla="*/ 172 w 21"/>
                <a:gd name="T1" fmla="*/ 0 h 71"/>
                <a:gd name="T2" fmla="*/ 207 w 21"/>
                <a:gd name="T3" fmla="*/ 0 h 71"/>
                <a:gd name="T4" fmla="*/ 268 w 21"/>
                <a:gd name="T5" fmla="*/ 2 h 71"/>
                <a:gd name="T6" fmla="*/ 276 w 21"/>
                <a:gd name="T7" fmla="*/ 3 h 71"/>
                <a:gd name="T8" fmla="*/ 276 w 21"/>
                <a:gd name="T9" fmla="*/ 19 h 71"/>
                <a:gd name="T10" fmla="*/ 276 w 21"/>
                <a:gd name="T11" fmla="*/ 29 h 71"/>
                <a:gd name="T12" fmla="*/ 268 w 21"/>
                <a:gd name="T13" fmla="*/ 33 h 71"/>
                <a:gd name="T14" fmla="*/ 207 w 21"/>
                <a:gd name="T15" fmla="*/ 43 h 71"/>
                <a:gd name="T16" fmla="*/ 172 w 21"/>
                <a:gd name="T17" fmla="*/ 43 h 71"/>
                <a:gd name="T18" fmla="*/ 116 w 21"/>
                <a:gd name="T19" fmla="*/ 43 h 71"/>
                <a:gd name="T20" fmla="*/ 113 w 21"/>
                <a:gd name="T21" fmla="*/ 33 h 71"/>
                <a:gd name="T22" fmla="*/ 65 w 21"/>
                <a:gd name="T23" fmla="*/ 29 h 71"/>
                <a:gd name="T24" fmla="*/ 65 w 21"/>
                <a:gd name="T25" fmla="*/ 19 h 71"/>
                <a:gd name="T26" fmla="*/ 65 w 21"/>
                <a:gd name="T27" fmla="*/ 3 h 71"/>
                <a:gd name="T28" fmla="*/ 113 w 21"/>
                <a:gd name="T29" fmla="*/ 2 h 71"/>
                <a:gd name="T30" fmla="*/ 116 w 21"/>
                <a:gd name="T31" fmla="*/ 0 h 71"/>
                <a:gd name="T32" fmla="*/ 172 w 21"/>
                <a:gd name="T33" fmla="*/ 0 h 71"/>
                <a:gd name="T34" fmla="*/ 268 w 21"/>
                <a:gd name="T35" fmla="*/ 87 h 71"/>
                <a:gd name="T36" fmla="*/ 268 w 21"/>
                <a:gd name="T37" fmla="*/ 224 h 71"/>
                <a:gd name="T38" fmla="*/ 268 w 21"/>
                <a:gd name="T39" fmla="*/ 242 h 71"/>
                <a:gd name="T40" fmla="*/ 268 w 21"/>
                <a:gd name="T41" fmla="*/ 249 h 71"/>
                <a:gd name="T42" fmla="*/ 276 w 21"/>
                <a:gd name="T43" fmla="*/ 256 h 71"/>
                <a:gd name="T44" fmla="*/ 320 w 21"/>
                <a:gd name="T45" fmla="*/ 261 h 71"/>
                <a:gd name="T46" fmla="*/ 332 w 21"/>
                <a:gd name="T47" fmla="*/ 261 h 71"/>
                <a:gd name="T48" fmla="*/ 368 w 21"/>
                <a:gd name="T49" fmla="*/ 261 h 71"/>
                <a:gd name="T50" fmla="*/ 368 w 21"/>
                <a:gd name="T51" fmla="*/ 265 h 71"/>
                <a:gd name="T52" fmla="*/ 0 w 21"/>
                <a:gd name="T53" fmla="*/ 265 h 71"/>
                <a:gd name="T54" fmla="*/ 0 w 21"/>
                <a:gd name="T55" fmla="*/ 261 h 71"/>
                <a:gd name="T56" fmla="*/ 49 w 21"/>
                <a:gd name="T57" fmla="*/ 261 h 71"/>
                <a:gd name="T58" fmla="*/ 65 w 21"/>
                <a:gd name="T59" fmla="*/ 261 h 71"/>
                <a:gd name="T60" fmla="*/ 65 w 21"/>
                <a:gd name="T61" fmla="*/ 256 h 71"/>
                <a:gd name="T62" fmla="*/ 113 w 21"/>
                <a:gd name="T63" fmla="*/ 249 h 71"/>
                <a:gd name="T64" fmla="*/ 113 w 21"/>
                <a:gd name="T65" fmla="*/ 242 h 71"/>
                <a:gd name="T66" fmla="*/ 113 w 21"/>
                <a:gd name="T67" fmla="*/ 224 h 71"/>
                <a:gd name="T68" fmla="*/ 113 w 21"/>
                <a:gd name="T69" fmla="*/ 163 h 71"/>
                <a:gd name="T70" fmla="*/ 113 w 21"/>
                <a:gd name="T71" fmla="*/ 140 h 71"/>
                <a:gd name="T72" fmla="*/ 113 w 21"/>
                <a:gd name="T73" fmla="*/ 129 h 71"/>
                <a:gd name="T74" fmla="*/ 113 w 21"/>
                <a:gd name="T75" fmla="*/ 123 h 71"/>
                <a:gd name="T76" fmla="*/ 113 w 21"/>
                <a:gd name="T77" fmla="*/ 122 h 71"/>
                <a:gd name="T78" fmla="*/ 65 w 21"/>
                <a:gd name="T79" fmla="*/ 110 h 71"/>
                <a:gd name="T80" fmla="*/ 65 w 21"/>
                <a:gd name="T81" fmla="*/ 110 h 71"/>
                <a:gd name="T82" fmla="*/ 49 w 21"/>
                <a:gd name="T83" fmla="*/ 110 h 71"/>
                <a:gd name="T84" fmla="*/ 1 w 21"/>
                <a:gd name="T85" fmla="*/ 110 h 71"/>
                <a:gd name="T86" fmla="*/ 0 w 21"/>
                <a:gd name="T87" fmla="*/ 110 h 71"/>
                <a:gd name="T88" fmla="*/ 0 w 21"/>
                <a:gd name="T89" fmla="*/ 108 h 71"/>
                <a:gd name="T90" fmla="*/ 229 w 21"/>
                <a:gd name="T91" fmla="*/ 87 h 71"/>
                <a:gd name="T92" fmla="*/ 268 w 21"/>
                <a:gd name="T93" fmla="*/ 87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71"/>
                <a:gd name="T143" fmla="*/ 21 w 21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71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6" y="9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5" y="24"/>
                  </a:moveTo>
                  <a:lnTo>
                    <a:pt x="15" y="60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3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1" name="Freeform 106"/>
            <p:cNvSpPr>
              <a:spLocks/>
            </p:cNvSpPr>
            <p:nvPr/>
          </p:nvSpPr>
          <p:spPr bwMode="auto">
            <a:xfrm>
              <a:off x="2573" y="3796"/>
              <a:ext cx="39" cy="71"/>
            </a:xfrm>
            <a:custGeom>
              <a:avLst/>
              <a:gdLst>
                <a:gd name="T0" fmla="*/ 284 w 29"/>
                <a:gd name="T1" fmla="*/ 0 h 61"/>
                <a:gd name="T2" fmla="*/ 284 w 29"/>
                <a:gd name="T3" fmla="*/ 66 h 61"/>
                <a:gd name="T4" fmla="*/ 514 w 29"/>
                <a:gd name="T5" fmla="*/ 66 h 61"/>
                <a:gd name="T6" fmla="*/ 514 w 29"/>
                <a:gd name="T7" fmla="*/ 80 h 61"/>
                <a:gd name="T8" fmla="*/ 284 w 29"/>
                <a:gd name="T9" fmla="*/ 80 h 61"/>
                <a:gd name="T10" fmla="*/ 284 w 29"/>
                <a:gd name="T11" fmla="*/ 212 h 61"/>
                <a:gd name="T12" fmla="*/ 331 w 29"/>
                <a:gd name="T13" fmla="*/ 232 h 61"/>
                <a:gd name="T14" fmla="*/ 331 w 29"/>
                <a:gd name="T15" fmla="*/ 242 h 61"/>
                <a:gd name="T16" fmla="*/ 344 w 29"/>
                <a:gd name="T17" fmla="*/ 247 h 61"/>
                <a:gd name="T18" fmla="*/ 409 w 29"/>
                <a:gd name="T19" fmla="*/ 247 h 61"/>
                <a:gd name="T20" fmla="*/ 445 w 29"/>
                <a:gd name="T21" fmla="*/ 247 h 61"/>
                <a:gd name="T22" fmla="*/ 463 w 29"/>
                <a:gd name="T23" fmla="*/ 247 h 61"/>
                <a:gd name="T24" fmla="*/ 502 w 29"/>
                <a:gd name="T25" fmla="*/ 242 h 61"/>
                <a:gd name="T26" fmla="*/ 514 w 29"/>
                <a:gd name="T27" fmla="*/ 232 h 61"/>
                <a:gd name="T28" fmla="*/ 551 w 29"/>
                <a:gd name="T29" fmla="*/ 232 h 61"/>
                <a:gd name="T30" fmla="*/ 514 w 29"/>
                <a:gd name="T31" fmla="*/ 248 h 61"/>
                <a:gd name="T32" fmla="*/ 463 w 29"/>
                <a:gd name="T33" fmla="*/ 267 h 61"/>
                <a:gd name="T34" fmla="*/ 382 w 29"/>
                <a:gd name="T35" fmla="*/ 271 h 61"/>
                <a:gd name="T36" fmla="*/ 331 w 29"/>
                <a:gd name="T37" fmla="*/ 282 h 61"/>
                <a:gd name="T38" fmla="*/ 277 w 29"/>
                <a:gd name="T39" fmla="*/ 271 h 61"/>
                <a:gd name="T40" fmla="*/ 239 w 29"/>
                <a:gd name="T41" fmla="*/ 271 h 61"/>
                <a:gd name="T42" fmla="*/ 178 w 29"/>
                <a:gd name="T43" fmla="*/ 267 h 61"/>
                <a:gd name="T44" fmla="*/ 157 w 29"/>
                <a:gd name="T45" fmla="*/ 248 h 61"/>
                <a:gd name="T46" fmla="*/ 157 w 29"/>
                <a:gd name="T47" fmla="*/ 242 h 61"/>
                <a:gd name="T48" fmla="*/ 157 w 29"/>
                <a:gd name="T49" fmla="*/ 220 h 61"/>
                <a:gd name="T50" fmla="*/ 157 w 29"/>
                <a:gd name="T51" fmla="*/ 80 h 61"/>
                <a:gd name="T52" fmla="*/ 0 w 29"/>
                <a:gd name="T53" fmla="*/ 80 h 61"/>
                <a:gd name="T54" fmla="*/ 0 w 29"/>
                <a:gd name="T55" fmla="*/ 76 h 61"/>
                <a:gd name="T56" fmla="*/ 54 w 29"/>
                <a:gd name="T57" fmla="*/ 66 h 61"/>
                <a:gd name="T58" fmla="*/ 117 w 29"/>
                <a:gd name="T59" fmla="*/ 56 h 61"/>
                <a:gd name="T60" fmla="*/ 178 w 29"/>
                <a:gd name="T61" fmla="*/ 41 h 61"/>
                <a:gd name="T62" fmla="*/ 211 w 29"/>
                <a:gd name="T63" fmla="*/ 26 h 61"/>
                <a:gd name="T64" fmla="*/ 239 w 29"/>
                <a:gd name="T65" fmla="*/ 3 h 61"/>
                <a:gd name="T66" fmla="*/ 284 w 29"/>
                <a:gd name="T67" fmla="*/ 0 h 61"/>
                <a:gd name="T68" fmla="*/ 284 w 29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61"/>
                <a:gd name="T107" fmla="*/ 29 w 2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61">
                  <a:moveTo>
                    <a:pt x="15" y="0"/>
                  </a:moveTo>
                  <a:lnTo>
                    <a:pt x="15" y="15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15" y="18"/>
                  </a:lnTo>
                  <a:lnTo>
                    <a:pt x="15" y="46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55"/>
                  </a:lnTo>
                  <a:lnTo>
                    <a:pt x="24" y="58"/>
                  </a:lnTo>
                  <a:lnTo>
                    <a:pt x="20" y="60"/>
                  </a:lnTo>
                  <a:lnTo>
                    <a:pt x="17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9" y="58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2" name="Freeform 107"/>
            <p:cNvSpPr>
              <a:spLocks noEditPoints="1"/>
            </p:cNvSpPr>
            <p:nvPr/>
          </p:nvSpPr>
          <p:spPr bwMode="auto">
            <a:xfrm>
              <a:off x="2616" y="3812"/>
              <a:ext cx="59" cy="55"/>
            </a:xfrm>
            <a:custGeom>
              <a:avLst/>
              <a:gdLst>
                <a:gd name="T0" fmla="*/ 515 w 43"/>
                <a:gd name="T1" fmla="*/ 167 h 48"/>
                <a:gd name="T2" fmla="*/ 429 w 43"/>
                <a:gd name="T3" fmla="*/ 186 h 48"/>
                <a:gd name="T4" fmla="*/ 273 w 43"/>
                <a:gd name="T5" fmla="*/ 188 h 48"/>
                <a:gd name="T6" fmla="*/ 67 w 43"/>
                <a:gd name="T7" fmla="*/ 179 h 48"/>
                <a:gd name="T8" fmla="*/ 0 w 43"/>
                <a:gd name="T9" fmla="*/ 141 h 48"/>
                <a:gd name="T10" fmla="*/ 1 w 43"/>
                <a:gd name="T11" fmla="*/ 119 h 48"/>
                <a:gd name="T12" fmla="*/ 199 w 43"/>
                <a:gd name="T13" fmla="*/ 95 h 48"/>
                <a:gd name="T14" fmla="*/ 446 w 43"/>
                <a:gd name="T15" fmla="*/ 79 h 48"/>
                <a:gd name="T16" fmla="*/ 641 w 43"/>
                <a:gd name="T17" fmla="*/ 57 h 48"/>
                <a:gd name="T18" fmla="*/ 589 w 43"/>
                <a:gd name="T19" fmla="*/ 29 h 48"/>
                <a:gd name="T20" fmla="*/ 499 w 43"/>
                <a:gd name="T21" fmla="*/ 3 h 48"/>
                <a:gd name="T22" fmla="*/ 364 w 43"/>
                <a:gd name="T23" fmla="*/ 3 h 48"/>
                <a:gd name="T24" fmla="*/ 273 w 43"/>
                <a:gd name="T25" fmla="*/ 22 h 48"/>
                <a:gd name="T26" fmla="*/ 273 w 43"/>
                <a:gd name="T27" fmla="*/ 48 h 48"/>
                <a:gd name="T28" fmla="*/ 237 w 43"/>
                <a:gd name="T29" fmla="*/ 57 h 48"/>
                <a:gd name="T30" fmla="*/ 173 w 43"/>
                <a:gd name="T31" fmla="*/ 65 h 48"/>
                <a:gd name="T32" fmla="*/ 92 w 43"/>
                <a:gd name="T33" fmla="*/ 57 h 48"/>
                <a:gd name="T34" fmla="*/ 67 w 43"/>
                <a:gd name="T35" fmla="*/ 48 h 48"/>
                <a:gd name="T36" fmla="*/ 173 w 43"/>
                <a:gd name="T37" fmla="*/ 3 h 48"/>
                <a:gd name="T38" fmla="*/ 364 w 43"/>
                <a:gd name="T39" fmla="*/ 0 h 48"/>
                <a:gd name="T40" fmla="*/ 589 w 43"/>
                <a:gd name="T41" fmla="*/ 0 h 48"/>
                <a:gd name="T42" fmla="*/ 783 w 43"/>
                <a:gd name="T43" fmla="*/ 19 h 48"/>
                <a:gd name="T44" fmla="*/ 808 w 43"/>
                <a:gd name="T45" fmla="*/ 44 h 48"/>
                <a:gd name="T46" fmla="*/ 808 w 43"/>
                <a:gd name="T47" fmla="*/ 125 h 48"/>
                <a:gd name="T48" fmla="*/ 840 w 43"/>
                <a:gd name="T49" fmla="*/ 156 h 48"/>
                <a:gd name="T50" fmla="*/ 840 w 43"/>
                <a:gd name="T51" fmla="*/ 162 h 48"/>
                <a:gd name="T52" fmla="*/ 880 w 43"/>
                <a:gd name="T53" fmla="*/ 162 h 48"/>
                <a:gd name="T54" fmla="*/ 932 w 43"/>
                <a:gd name="T55" fmla="*/ 162 h 48"/>
                <a:gd name="T56" fmla="*/ 1018 w 43"/>
                <a:gd name="T57" fmla="*/ 146 h 48"/>
                <a:gd name="T58" fmla="*/ 932 w 43"/>
                <a:gd name="T59" fmla="*/ 179 h 48"/>
                <a:gd name="T60" fmla="*/ 742 w 43"/>
                <a:gd name="T61" fmla="*/ 188 h 48"/>
                <a:gd name="T62" fmla="*/ 646 w 43"/>
                <a:gd name="T63" fmla="*/ 179 h 48"/>
                <a:gd name="T64" fmla="*/ 641 w 43"/>
                <a:gd name="T65" fmla="*/ 156 h 48"/>
                <a:gd name="T66" fmla="*/ 641 w 43"/>
                <a:gd name="T67" fmla="*/ 79 h 48"/>
                <a:gd name="T68" fmla="*/ 429 w 43"/>
                <a:gd name="T69" fmla="*/ 91 h 48"/>
                <a:gd name="T70" fmla="*/ 313 w 43"/>
                <a:gd name="T71" fmla="*/ 104 h 48"/>
                <a:gd name="T72" fmla="*/ 199 w 43"/>
                <a:gd name="T73" fmla="*/ 119 h 48"/>
                <a:gd name="T74" fmla="*/ 199 w 43"/>
                <a:gd name="T75" fmla="*/ 141 h 48"/>
                <a:gd name="T76" fmla="*/ 313 w 43"/>
                <a:gd name="T77" fmla="*/ 162 h 48"/>
                <a:gd name="T78" fmla="*/ 446 w 43"/>
                <a:gd name="T79" fmla="*/ 162 h 48"/>
                <a:gd name="T80" fmla="*/ 641 w 43"/>
                <a:gd name="T81" fmla="*/ 141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48"/>
                <a:gd name="T125" fmla="*/ 43 w 43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48">
                  <a:moveTo>
                    <a:pt x="27" y="39"/>
                  </a:moveTo>
                  <a:lnTo>
                    <a:pt x="22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5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4" y="8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4" y="32"/>
                  </a:lnTo>
                  <a:lnTo>
                    <a:pt x="36" y="36"/>
                  </a:lnTo>
                  <a:lnTo>
                    <a:pt x="36" y="39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3" y="38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6" y="47"/>
                  </a:lnTo>
                  <a:lnTo>
                    <a:pt x="31" y="48"/>
                  </a:lnTo>
                  <a:lnTo>
                    <a:pt x="30" y="47"/>
                  </a:lnTo>
                  <a:lnTo>
                    <a:pt x="28" y="45"/>
                  </a:lnTo>
                  <a:lnTo>
                    <a:pt x="27" y="44"/>
                  </a:lnTo>
                  <a:lnTo>
                    <a:pt x="27" y="39"/>
                  </a:lnTo>
                  <a:close/>
                  <a:moveTo>
                    <a:pt x="27" y="36"/>
                  </a:moveTo>
                  <a:lnTo>
                    <a:pt x="27" y="20"/>
                  </a:lnTo>
                  <a:lnTo>
                    <a:pt x="22" y="21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0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2" y="39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22" y="39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3" name="Freeform 108"/>
            <p:cNvSpPr>
              <a:spLocks/>
            </p:cNvSpPr>
            <p:nvPr/>
          </p:nvSpPr>
          <p:spPr bwMode="auto">
            <a:xfrm>
              <a:off x="2675" y="3796"/>
              <a:ext cx="40" cy="71"/>
            </a:xfrm>
            <a:custGeom>
              <a:avLst/>
              <a:gdLst>
                <a:gd name="T0" fmla="*/ 305 w 30"/>
                <a:gd name="T1" fmla="*/ 0 h 61"/>
                <a:gd name="T2" fmla="*/ 305 w 30"/>
                <a:gd name="T3" fmla="*/ 66 h 61"/>
                <a:gd name="T4" fmla="*/ 476 w 30"/>
                <a:gd name="T5" fmla="*/ 66 h 61"/>
                <a:gd name="T6" fmla="*/ 476 w 30"/>
                <a:gd name="T7" fmla="*/ 80 h 61"/>
                <a:gd name="T8" fmla="*/ 305 w 30"/>
                <a:gd name="T9" fmla="*/ 80 h 61"/>
                <a:gd name="T10" fmla="*/ 305 w 30"/>
                <a:gd name="T11" fmla="*/ 212 h 61"/>
                <a:gd name="T12" fmla="*/ 305 w 30"/>
                <a:gd name="T13" fmla="*/ 232 h 61"/>
                <a:gd name="T14" fmla="*/ 320 w 30"/>
                <a:gd name="T15" fmla="*/ 242 h 61"/>
                <a:gd name="T16" fmla="*/ 357 w 30"/>
                <a:gd name="T17" fmla="*/ 247 h 61"/>
                <a:gd name="T18" fmla="*/ 368 w 30"/>
                <a:gd name="T19" fmla="*/ 247 h 61"/>
                <a:gd name="T20" fmla="*/ 427 w 30"/>
                <a:gd name="T21" fmla="*/ 247 h 61"/>
                <a:gd name="T22" fmla="*/ 471 w 30"/>
                <a:gd name="T23" fmla="*/ 247 h 61"/>
                <a:gd name="T24" fmla="*/ 476 w 30"/>
                <a:gd name="T25" fmla="*/ 242 h 61"/>
                <a:gd name="T26" fmla="*/ 476 w 30"/>
                <a:gd name="T27" fmla="*/ 232 h 61"/>
                <a:gd name="T28" fmla="*/ 533 w 30"/>
                <a:gd name="T29" fmla="*/ 232 h 61"/>
                <a:gd name="T30" fmla="*/ 476 w 30"/>
                <a:gd name="T31" fmla="*/ 248 h 61"/>
                <a:gd name="T32" fmla="*/ 427 w 30"/>
                <a:gd name="T33" fmla="*/ 267 h 61"/>
                <a:gd name="T34" fmla="*/ 368 w 30"/>
                <a:gd name="T35" fmla="*/ 271 h 61"/>
                <a:gd name="T36" fmla="*/ 320 w 30"/>
                <a:gd name="T37" fmla="*/ 282 h 61"/>
                <a:gd name="T38" fmla="*/ 268 w 30"/>
                <a:gd name="T39" fmla="*/ 271 h 61"/>
                <a:gd name="T40" fmla="*/ 207 w 30"/>
                <a:gd name="T41" fmla="*/ 271 h 61"/>
                <a:gd name="T42" fmla="*/ 201 w 30"/>
                <a:gd name="T43" fmla="*/ 267 h 61"/>
                <a:gd name="T44" fmla="*/ 155 w 30"/>
                <a:gd name="T45" fmla="*/ 248 h 61"/>
                <a:gd name="T46" fmla="*/ 155 w 30"/>
                <a:gd name="T47" fmla="*/ 242 h 61"/>
                <a:gd name="T48" fmla="*/ 151 w 30"/>
                <a:gd name="T49" fmla="*/ 220 h 61"/>
                <a:gd name="T50" fmla="*/ 151 w 30"/>
                <a:gd name="T51" fmla="*/ 80 h 61"/>
                <a:gd name="T52" fmla="*/ 0 w 30"/>
                <a:gd name="T53" fmla="*/ 80 h 61"/>
                <a:gd name="T54" fmla="*/ 0 w 30"/>
                <a:gd name="T55" fmla="*/ 76 h 61"/>
                <a:gd name="T56" fmla="*/ 49 w 30"/>
                <a:gd name="T57" fmla="*/ 66 h 61"/>
                <a:gd name="T58" fmla="*/ 113 w 30"/>
                <a:gd name="T59" fmla="*/ 56 h 61"/>
                <a:gd name="T60" fmla="*/ 155 w 30"/>
                <a:gd name="T61" fmla="*/ 41 h 61"/>
                <a:gd name="T62" fmla="*/ 207 w 30"/>
                <a:gd name="T63" fmla="*/ 26 h 61"/>
                <a:gd name="T64" fmla="*/ 249 w 30"/>
                <a:gd name="T65" fmla="*/ 3 h 61"/>
                <a:gd name="T66" fmla="*/ 268 w 30"/>
                <a:gd name="T67" fmla="*/ 0 h 61"/>
                <a:gd name="T68" fmla="*/ 305 w 30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61"/>
                <a:gd name="T107" fmla="*/ 30 w 30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61">
                  <a:moveTo>
                    <a:pt x="17" y="0"/>
                  </a:moveTo>
                  <a:lnTo>
                    <a:pt x="17" y="15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17" y="18"/>
                  </a:lnTo>
                  <a:lnTo>
                    <a:pt x="17" y="46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27" y="55"/>
                  </a:lnTo>
                  <a:lnTo>
                    <a:pt x="24" y="58"/>
                  </a:lnTo>
                  <a:lnTo>
                    <a:pt x="21" y="60"/>
                  </a:lnTo>
                  <a:lnTo>
                    <a:pt x="18" y="61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11" y="58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8" y="48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4" name="Freeform 109"/>
            <p:cNvSpPr>
              <a:spLocks noEditPoints="1"/>
            </p:cNvSpPr>
            <p:nvPr/>
          </p:nvSpPr>
          <p:spPr bwMode="auto">
            <a:xfrm>
              <a:off x="2723" y="3784"/>
              <a:ext cx="28" cy="81"/>
            </a:xfrm>
            <a:custGeom>
              <a:avLst/>
              <a:gdLst>
                <a:gd name="T0" fmla="*/ 172 w 21"/>
                <a:gd name="T1" fmla="*/ 0 h 71"/>
                <a:gd name="T2" fmla="*/ 207 w 21"/>
                <a:gd name="T3" fmla="*/ 0 h 71"/>
                <a:gd name="T4" fmla="*/ 229 w 21"/>
                <a:gd name="T5" fmla="*/ 2 h 71"/>
                <a:gd name="T6" fmla="*/ 268 w 21"/>
                <a:gd name="T7" fmla="*/ 3 h 71"/>
                <a:gd name="T8" fmla="*/ 276 w 21"/>
                <a:gd name="T9" fmla="*/ 19 h 71"/>
                <a:gd name="T10" fmla="*/ 268 w 21"/>
                <a:gd name="T11" fmla="*/ 29 h 71"/>
                <a:gd name="T12" fmla="*/ 229 w 21"/>
                <a:gd name="T13" fmla="*/ 33 h 71"/>
                <a:gd name="T14" fmla="*/ 207 w 21"/>
                <a:gd name="T15" fmla="*/ 43 h 71"/>
                <a:gd name="T16" fmla="*/ 172 w 21"/>
                <a:gd name="T17" fmla="*/ 43 h 71"/>
                <a:gd name="T18" fmla="*/ 116 w 21"/>
                <a:gd name="T19" fmla="*/ 43 h 71"/>
                <a:gd name="T20" fmla="*/ 113 w 21"/>
                <a:gd name="T21" fmla="*/ 33 h 71"/>
                <a:gd name="T22" fmla="*/ 65 w 21"/>
                <a:gd name="T23" fmla="*/ 29 h 71"/>
                <a:gd name="T24" fmla="*/ 65 w 21"/>
                <a:gd name="T25" fmla="*/ 19 h 71"/>
                <a:gd name="T26" fmla="*/ 65 w 21"/>
                <a:gd name="T27" fmla="*/ 3 h 71"/>
                <a:gd name="T28" fmla="*/ 113 w 21"/>
                <a:gd name="T29" fmla="*/ 2 h 71"/>
                <a:gd name="T30" fmla="*/ 116 w 21"/>
                <a:gd name="T31" fmla="*/ 0 h 71"/>
                <a:gd name="T32" fmla="*/ 172 w 21"/>
                <a:gd name="T33" fmla="*/ 0 h 71"/>
                <a:gd name="T34" fmla="*/ 268 w 21"/>
                <a:gd name="T35" fmla="*/ 87 h 71"/>
                <a:gd name="T36" fmla="*/ 268 w 21"/>
                <a:gd name="T37" fmla="*/ 224 h 71"/>
                <a:gd name="T38" fmla="*/ 268 w 21"/>
                <a:gd name="T39" fmla="*/ 242 h 71"/>
                <a:gd name="T40" fmla="*/ 268 w 21"/>
                <a:gd name="T41" fmla="*/ 249 h 71"/>
                <a:gd name="T42" fmla="*/ 276 w 21"/>
                <a:gd name="T43" fmla="*/ 256 h 71"/>
                <a:gd name="T44" fmla="*/ 276 w 21"/>
                <a:gd name="T45" fmla="*/ 261 h 71"/>
                <a:gd name="T46" fmla="*/ 320 w 21"/>
                <a:gd name="T47" fmla="*/ 261 h 71"/>
                <a:gd name="T48" fmla="*/ 368 w 21"/>
                <a:gd name="T49" fmla="*/ 261 h 71"/>
                <a:gd name="T50" fmla="*/ 368 w 21"/>
                <a:gd name="T51" fmla="*/ 265 h 71"/>
                <a:gd name="T52" fmla="*/ 0 w 21"/>
                <a:gd name="T53" fmla="*/ 265 h 71"/>
                <a:gd name="T54" fmla="*/ 0 w 21"/>
                <a:gd name="T55" fmla="*/ 261 h 71"/>
                <a:gd name="T56" fmla="*/ 1 w 21"/>
                <a:gd name="T57" fmla="*/ 261 h 71"/>
                <a:gd name="T58" fmla="*/ 49 w 21"/>
                <a:gd name="T59" fmla="*/ 261 h 71"/>
                <a:gd name="T60" fmla="*/ 65 w 21"/>
                <a:gd name="T61" fmla="*/ 256 h 71"/>
                <a:gd name="T62" fmla="*/ 113 w 21"/>
                <a:gd name="T63" fmla="*/ 249 h 71"/>
                <a:gd name="T64" fmla="*/ 113 w 21"/>
                <a:gd name="T65" fmla="*/ 242 h 71"/>
                <a:gd name="T66" fmla="*/ 113 w 21"/>
                <a:gd name="T67" fmla="*/ 224 h 71"/>
                <a:gd name="T68" fmla="*/ 113 w 21"/>
                <a:gd name="T69" fmla="*/ 163 h 71"/>
                <a:gd name="T70" fmla="*/ 113 w 21"/>
                <a:gd name="T71" fmla="*/ 140 h 71"/>
                <a:gd name="T72" fmla="*/ 113 w 21"/>
                <a:gd name="T73" fmla="*/ 129 h 71"/>
                <a:gd name="T74" fmla="*/ 113 w 21"/>
                <a:gd name="T75" fmla="*/ 123 h 71"/>
                <a:gd name="T76" fmla="*/ 113 w 21"/>
                <a:gd name="T77" fmla="*/ 122 h 71"/>
                <a:gd name="T78" fmla="*/ 65 w 21"/>
                <a:gd name="T79" fmla="*/ 110 h 71"/>
                <a:gd name="T80" fmla="*/ 65 w 21"/>
                <a:gd name="T81" fmla="*/ 110 h 71"/>
                <a:gd name="T82" fmla="*/ 49 w 21"/>
                <a:gd name="T83" fmla="*/ 110 h 71"/>
                <a:gd name="T84" fmla="*/ 1 w 21"/>
                <a:gd name="T85" fmla="*/ 110 h 71"/>
                <a:gd name="T86" fmla="*/ 0 w 21"/>
                <a:gd name="T87" fmla="*/ 110 h 71"/>
                <a:gd name="T88" fmla="*/ 0 w 21"/>
                <a:gd name="T89" fmla="*/ 108 h 71"/>
                <a:gd name="T90" fmla="*/ 207 w 21"/>
                <a:gd name="T91" fmla="*/ 87 h 71"/>
                <a:gd name="T92" fmla="*/ 268 w 21"/>
                <a:gd name="T93" fmla="*/ 87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71"/>
                <a:gd name="T143" fmla="*/ 21 w 21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71">
                  <a:moveTo>
                    <a:pt x="10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6" y="9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5" y="24"/>
                  </a:moveTo>
                  <a:lnTo>
                    <a:pt x="15" y="60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6" y="68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2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5" name="Freeform 110"/>
            <p:cNvSpPr>
              <a:spLocks noEditPoints="1"/>
            </p:cNvSpPr>
            <p:nvPr/>
          </p:nvSpPr>
          <p:spPr bwMode="auto">
            <a:xfrm>
              <a:off x="2760" y="3812"/>
              <a:ext cx="60" cy="55"/>
            </a:xfrm>
            <a:custGeom>
              <a:avLst/>
              <a:gdLst>
                <a:gd name="T0" fmla="*/ 481 w 44"/>
                <a:gd name="T1" fmla="*/ 0 h 48"/>
                <a:gd name="T2" fmla="*/ 656 w 44"/>
                <a:gd name="T3" fmla="*/ 0 h 48"/>
                <a:gd name="T4" fmla="*/ 725 w 44"/>
                <a:gd name="T5" fmla="*/ 3 h 48"/>
                <a:gd name="T6" fmla="*/ 865 w 44"/>
                <a:gd name="T7" fmla="*/ 29 h 48"/>
                <a:gd name="T8" fmla="*/ 934 w 44"/>
                <a:gd name="T9" fmla="*/ 48 h 48"/>
                <a:gd name="T10" fmla="*/ 986 w 44"/>
                <a:gd name="T11" fmla="*/ 72 h 48"/>
                <a:gd name="T12" fmla="*/ 986 w 44"/>
                <a:gd name="T13" fmla="*/ 91 h 48"/>
                <a:gd name="T14" fmla="*/ 986 w 44"/>
                <a:gd name="T15" fmla="*/ 111 h 48"/>
                <a:gd name="T16" fmla="*/ 915 w 44"/>
                <a:gd name="T17" fmla="*/ 137 h 48"/>
                <a:gd name="T18" fmla="*/ 845 w 44"/>
                <a:gd name="T19" fmla="*/ 162 h 48"/>
                <a:gd name="T20" fmla="*/ 725 w 44"/>
                <a:gd name="T21" fmla="*/ 179 h 48"/>
                <a:gd name="T22" fmla="*/ 599 w 44"/>
                <a:gd name="T23" fmla="*/ 186 h 48"/>
                <a:gd name="T24" fmla="*/ 481 w 44"/>
                <a:gd name="T25" fmla="*/ 188 h 48"/>
                <a:gd name="T26" fmla="*/ 322 w 44"/>
                <a:gd name="T27" fmla="*/ 186 h 48"/>
                <a:gd name="T28" fmla="*/ 194 w 44"/>
                <a:gd name="T29" fmla="*/ 167 h 48"/>
                <a:gd name="T30" fmla="*/ 121 w 44"/>
                <a:gd name="T31" fmla="*/ 156 h 48"/>
                <a:gd name="T32" fmla="*/ 48 w 44"/>
                <a:gd name="T33" fmla="*/ 137 h 48"/>
                <a:gd name="T34" fmla="*/ 0 w 44"/>
                <a:gd name="T35" fmla="*/ 119 h 48"/>
                <a:gd name="T36" fmla="*/ 0 w 44"/>
                <a:gd name="T37" fmla="*/ 95 h 48"/>
                <a:gd name="T38" fmla="*/ 0 w 44"/>
                <a:gd name="T39" fmla="*/ 72 h 48"/>
                <a:gd name="T40" fmla="*/ 65 w 44"/>
                <a:gd name="T41" fmla="*/ 48 h 48"/>
                <a:gd name="T42" fmla="*/ 127 w 44"/>
                <a:gd name="T43" fmla="*/ 22 h 48"/>
                <a:gd name="T44" fmla="*/ 236 w 44"/>
                <a:gd name="T45" fmla="*/ 3 h 48"/>
                <a:gd name="T46" fmla="*/ 368 w 44"/>
                <a:gd name="T47" fmla="*/ 0 h 48"/>
                <a:gd name="T48" fmla="*/ 481 w 44"/>
                <a:gd name="T49" fmla="*/ 0 h 48"/>
                <a:gd name="T50" fmla="*/ 439 w 44"/>
                <a:gd name="T51" fmla="*/ 3 h 48"/>
                <a:gd name="T52" fmla="*/ 368 w 44"/>
                <a:gd name="T53" fmla="*/ 3 h 48"/>
                <a:gd name="T54" fmla="*/ 322 w 44"/>
                <a:gd name="T55" fmla="*/ 19 h 48"/>
                <a:gd name="T56" fmla="*/ 265 w 44"/>
                <a:gd name="T57" fmla="*/ 22 h 48"/>
                <a:gd name="T58" fmla="*/ 194 w 44"/>
                <a:gd name="T59" fmla="*/ 44 h 48"/>
                <a:gd name="T60" fmla="*/ 194 w 44"/>
                <a:gd name="T61" fmla="*/ 57 h 48"/>
                <a:gd name="T62" fmla="*/ 173 w 44"/>
                <a:gd name="T63" fmla="*/ 79 h 48"/>
                <a:gd name="T64" fmla="*/ 194 w 44"/>
                <a:gd name="T65" fmla="*/ 107 h 48"/>
                <a:gd name="T66" fmla="*/ 236 w 44"/>
                <a:gd name="T67" fmla="*/ 125 h 48"/>
                <a:gd name="T68" fmla="*/ 265 w 44"/>
                <a:gd name="T69" fmla="*/ 146 h 48"/>
                <a:gd name="T70" fmla="*/ 322 w 44"/>
                <a:gd name="T71" fmla="*/ 162 h 48"/>
                <a:gd name="T72" fmla="*/ 439 w 44"/>
                <a:gd name="T73" fmla="*/ 167 h 48"/>
                <a:gd name="T74" fmla="*/ 532 w 44"/>
                <a:gd name="T75" fmla="*/ 179 h 48"/>
                <a:gd name="T76" fmla="*/ 656 w 44"/>
                <a:gd name="T77" fmla="*/ 167 h 48"/>
                <a:gd name="T78" fmla="*/ 723 w 44"/>
                <a:gd name="T79" fmla="*/ 162 h 48"/>
                <a:gd name="T80" fmla="*/ 725 w 44"/>
                <a:gd name="T81" fmla="*/ 146 h 48"/>
                <a:gd name="T82" fmla="*/ 779 w 44"/>
                <a:gd name="T83" fmla="*/ 127 h 48"/>
                <a:gd name="T84" fmla="*/ 779 w 44"/>
                <a:gd name="T85" fmla="*/ 107 h 48"/>
                <a:gd name="T86" fmla="*/ 779 w 44"/>
                <a:gd name="T87" fmla="*/ 79 h 48"/>
                <a:gd name="T88" fmla="*/ 725 w 44"/>
                <a:gd name="T89" fmla="*/ 55 h 48"/>
                <a:gd name="T90" fmla="*/ 671 w 44"/>
                <a:gd name="T91" fmla="*/ 29 h 48"/>
                <a:gd name="T92" fmla="*/ 599 w 44"/>
                <a:gd name="T93" fmla="*/ 19 h 48"/>
                <a:gd name="T94" fmla="*/ 532 w 44"/>
                <a:gd name="T95" fmla="*/ 3 h 48"/>
                <a:gd name="T96" fmla="*/ 439 w 44"/>
                <a:gd name="T97" fmla="*/ 3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8"/>
                <a:gd name="T149" fmla="*/ 44 w 44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8">
                  <a:moveTo>
                    <a:pt x="21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4" y="18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41" y="35"/>
                  </a:lnTo>
                  <a:lnTo>
                    <a:pt x="38" y="41"/>
                  </a:lnTo>
                  <a:lnTo>
                    <a:pt x="33" y="45"/>
                  </a:lnTo>
                  <a:lnTo>
                    <a:pt x="27" y="47"/>
                  </a:lnTo>
                  <a:lnTo>
                    <a:pt x="21" y="48"/>
                  </a:lnTo>
                  <a:lnTo>
                    <a:pt x="15" y="47"/>
                  </a:lnTo>
                  <a:lnTo>
                    <a:pt x="9" y="44"/>
                  </a:lnTo>
                  <a:lnTo>
                    <a:pt x="5" y="39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1" y="0"/>
                  </a:lnTo>
                  <a:close/>
                  <a:moveTo>
                    <a:pt x="20" y="3"/>
                  </a:moveTo>
                  <a:lnTo>
                    <a:pt x="17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8" y="20"/>
                  </a:lnTo>
                  <a:lnTo>
                    <a:pt x="9" y="27"/>
                  </a:lnTo>
                  <a:lnTo>
                    <a:pt x="11" y="32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20" y="44"/>
                  </a:lnTo>
                  <a:lnTo>
                    <a:pt x="24" y="45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27"/>
                  </a:lnTo>
                  <a:lnTo>
                    <a:pt x="35" y="20"/>
                  </a:lnTo>
                  <a:lnTo>
                    <a:pt x="33" y="14"/>
                  </a:lnTo>
                  <a:lnTo>
                    <a:pt x="30" y="8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6" name="Freeform 111"/>
            <p:cNvSpPr>
              <a:spLocks/>
            </p:cNvSpPr>
            <p:nvPr/>
          </p:nvSpPr>
          <p:spPr bwMode="auto">
            <a:xfrm>
              <a:off x="2829" y="3812"/>
              <a:ext cx="66" cy="53"/>
            </a:xfrm>
            <a:custGeom>
              <a:avLst/>
              <a:gdLst>
                <a:gd name="T0" fmla="*/ 409 w 49"/>
                <a:gd name="T1" fmla="*/ 18 h 47"/>
                <a:gd name="T2" fmla="*/ 622 w 49"/>
                <a:gd name="T3" fmla="*/ 0 h 47"/>
                <a:gd name="T4" fmla="*/ 723 w 49"/>
                <a:gd name="T5" fmla="*/ 2 h 47"/>
                <a:gd name="T6" fmla="*/ 838 w 49"/>
                <a:gd name="T7" fmla="*/ 26 h 47"/>
                <a:gd name="T8" fmla="*/ 843 w 49"/>
                <a:gd name="T9" fmla="*/ 54 h 47"/>
                <a:gd name="T10" fmla="*/ 843 w 49"/>
                <a:gd name="T11" fmla="*/ 139 h 47"/>
                <a:gd name="T12" fmla="*/ 882 w 49"/>
                <a:gd name="T13" fmla="*/ 145 h 47"/>
                <a:gd name="T14" fmla="*/ 909 w 49"/>
                <a:gd name="T15" fmla="*/ 149 h 47"/>
                <a:gd name="T16" fmla="*/ 967 w 49"/>
                <a:gd name="T17" fmla="*/ 159 h 47"/>
                <a:gd name="T18" fmla="*/ 551 w 49"/>
                <a:gd name="T19" fmla="*/ 149 h 47"/>
                <a:gd name="T20" fmla="*/ 622 w 49"/>
                <a:gd name="T21" fmla="*/ 149 h 47"/>
                <a:gd name="T22" fmla="*/ 634 w 49"/>
                <a:gd name="T23" fmla="*/ 145 h 47"/>
                <a:gd name="T24" fmla="*/ 675 w 49"/>
                <a:gd name="T25" fmla="*/ 129 h 47"/>
                <a:gd name="T26" fmla="*/ 675 w 49"/>
                <a:gd name="T27" fmla="*/ 60 h 47"/>
                <a:gd name="T28" fmla="*/ 634 w 49"/>
                <a:gd name="T29" fmla="*/ 29 h 47"/>
                <a:gd name="T30" fmla="*/ 528 w 49"/>
                <a:gd name="T31" fmla="*/ 20 h 47"/>
                <a:gd name="T32" fmla="*/ 376 w 49"/>
                <a:gd name="T33" fmla="*/ 29 h 47"/>
                <a:gd name="T34" fmla="*/ 291 w 49"/>
                <a:gd name="T35" fmla="*/ 123 h 47"/>
                <a:gd name="T36" fmla="*/ 291 w 49"/>
                <a:gd name="T37" fmla="*/ 141 h 47"/>
                <a:gd name="T38" fmla="*/ 323 w 49"/>
                <a:gd name="T39" fmla="*/ 149 h 47"/>
                <a:gd name="T40" fmla="*/ 409 w 49"/>
                <a:gd name="T41" fmla="*/ 149 h 47"/>
                <a:gd name="T42" fmla="*/ 0 w 49"/>
                <a:gd name="T43" fmla="*/ 159 h 47"/>
                <a:gd name="T44" fmla="*/ 0 w 49"/>
                <a:gd name="T45" fmla="*/ 149 h 47"/>
                <a:gd name="T46" fmla="*/ 73 w 49"/>
                <a:gd name="T47" fmla="*/ 145 h 47"/>
                <a:gd name="T48" fmla="*/ 119 w 49"/>
                <a:gd name="T49" fmla="*/ 123 h 47"/>
                <a:gd name="T50" fmla="*/ 119 w 49"/>
                <a:gd name="T51" fmla="*/ 47 h 47"/>
                <a:gd name="T52" fmla="*/ 119 w 49"/>
                <a:gd name="T53" fmla="*/ 29 h 47"/>
                <a:gd name="T54" fmla="*/ 73 w 49"/>
                <a:gd name="T55" fmla="*/ 20 h 47"/>
                <a:gd name="T56" fmla="*/ 54 w 49"/>
                <a:gd name="T57" fmla="*/ 20 h 47"/>
                <a:gd name="T58" fmla="*/ 0 w 49"/>
                <a:gd name="T59" fmla="*/ 20 h 47"/>
                <a:gd name="T60" fmla="*/ 256 w 49"/>
                <a:gd name="T61" fmla="*/ 0 h 47"/>
                <a:gd name="T62" fmla="*/ 291 w 49"/>
                <a:gd name="T63" fmla="*/ 29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47"/>
                <a:gd name="T98" fmla="*/ 49 w 49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47">
                  <a:moveTo>
                    <a:pt x="15" y="9"/>
                  </a:moveTo>
                  <a:lnTo>
                    <a:pt x="21" y="5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2" y="8"/>
                  </a:lnTo>
                  <a:lnTo>
                    <a:pt x="43" y="12"/>
                  </a:lnTo>
                  <a:lnTo>
                    <a:pt x="43" y="17"/>
                  </a:lnTo>
                  <a:lnTo>
                    <a:pt x="43" y="36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6" y="45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28" y="47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4" y="41"/>
                  </a:lnTo>
                  <a:lnTo>
                    <a:pt x="34" y="39"/>
                  </a:lnTo>
                  <a:lnTo>
                    <a:pt x="34" y="36"/>
                  </a:lnTo>
                  <a:lnTo>
                    <a:pt x="34" y="18"/>
                  </a:lnTo>
                  <a:lnTo>
                    <a:pt x="34" y="12"/>
                  </a:lnTo>
                  <a:lnTo>
                    <a:pt x="33" y="9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2" y="8"/>
                  </a:lnTo>
                  <a:lnTo>
                    <a:pt x="19" y="9"/>
                  </a:lnTo>
                  <a:lnTo>
                    <a:pt x="15" y="12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7" name="Freeform 112"/>
            <p:cNvSpPr>
              <a:spLocks/>
            </p:cNvSpPr>
            <p:nvPr/>
          </p:nvSpPr>
          <p:spPr bwMode="auto">
            <a:xfrm>
              <a:off x="2935" y="3788"/>
              <a:ext cx="81" cy="77"/>
            </a:xfrm>
            <a:custGeom>
              <a:avLst/>
              <a:gdLst>
                <a:gd name="T0" fmla="*/ 381 w 60"/>
                <a:gd name="T1" fmla="*/ 3 h 68"/>
                <a:gd name="T2" fmla="*/ 381 w 60"/>
                <a:gd name="T3" fmla="*/ 108 h 68"/>
                <a:gd name="T4" fmla="*/ 729 w 60"/>
                <a:gd name="T5" fmla="*/ 108 h 68"/>
                <a:gd name="T6" fmla="*/ 809 w 60"/>
                <a:gd name="T7" fmla="*/ 108 h 68"/>
                <a:gd name="T8" fmla="*/ 863 w 60"/>
                <a:gd name="T9" fmla="*/ 100 h 68"/>
                <a:gd name="T10" fmla="*/ 911 w 60"/>
                <a:gd name="T11" fmla="*/ 88 h 68"/>
                <a:gd name="T12" fmla="*/ 927 w 60"/>
                <a:gd name="T13" fmla="*/ 75 h 68"/>
                <a:gd name="T14" fmla="*/ 975 w 60"/>
                <a:gd name="T15" fmla="*/ 75 h 68"/>
                <a:gd name="T16" fmla="*/ 975 w 60"/>
                <a:gd name="T17" fmla="*/ 156 h 68"/>
                <a:gd name="T18" fmla="*/ 927 w 60"/>
                <a:gd name="T19" fmla="*/ 156 h 68"/>
                <a:gd name="T20" fmla="*/ 927 w 60"/>
                <a:gd name="T21" fmla="*/ 138 h 68"/>
                <a:gd name="T22" fmla="*/ 911 w 60"/>
                <a:gd name="T23" fmla="*/ 129 h 68"/>
                <a:gd name="T24" fmla="*/ 863 w 60"/>
                <a:gd name="T25" fmla="*/ 125 h 68"/>
                <a:gd name="T26" fmla="*/ 845 w 60"/>
                <a:gd name="T27" fmla="*/ 123 h 68"/>
                <a:gd name="T28" fmla="*/ 795 w 60"/>
                <a:gd name="T29" fmla="*/ 113 h 68"/>
                <a:gd name="T30" fmla="*/ 729 w 60"/>
                <a:gd name="T31" fmla="*/ 113 h 68"/>
                <a:gd name="T32" fmla="*/ 381 w 60"/>
                <a:gd name="T33" fmla="*/ 113 h 68"/>
                <a:gd name="T34" fmla="*/ 381 w 60"/>
                <a:gd name="T35" fmla="*/ 200 h 68"/>
                <a:gd name="T36" fmla="*/ 381 w 60"/>
                <a:gd name="T37" fmla="*/ 209 h 68"/>
                <a:gd name="T38" fmla="*/ 381 w 60"/>
                <a:gd name="T39" fmla="*/ 212 h 68"/>
                <a:gd name="T40" fmla="*/ 420 w 60"/>
                <a:gd name="T41" fmla="*/ 216 h 68"/>
                <a:gd name="T42" fmla="*/ 420 w 60"/>
                <a:gd name="T43" fmla="*/ 216 h 68"/>
                <a:gd name="T44" fmla="*/ 448 w 60"/>
                <a:gd name="T45" fmla="*/ 226 h 68"/>
                <a:gd name="T46" fmla="*/ 509 w 60"/>
                <a:gd name="T47" fmla="*/ 226 h 68"/>
                <a:gd name="T48" fmla="*/ 748 w 60"/>
                <a:gd name="T49" fmla="*/ 226 h 68"/>
                <a:gd name="T50" fmla="*/ 863 w 60"/>
                <a:gd name="T51" fmla="*/ 226 h 68"/>
                <a:gd name="T52" fmla="*/ 927 w 60"/>
                <a:gd name="T53" fmla="*/ 216 h 68"/>
                <a:gd name="T54" fmla="*/ 984 w 60"/>
                <a:gd name="T55" fmla="*/ 212 h 68"/>
                <a:gd name="T56" fmla="*/ 1033 w 60"/>
                <a:gd name="T57" fmla="*/ 209 h 68"/>
                <a:gd name="T58" fmla="*/ 1103 w 60"/>
                <a:gd name="T59" fmla="*/ 191 h 68"/>
                <a:gd name="T60" fmla="*/ 1165 w 60"/>
                <a:gd name="T61" fmla="*/ 178 h 68"/>
                <a:gd name="T62" fmla="*/ 1196 w 60"/>
                <a:gd name="T63" fmla="*/ 178 h 68"/>
                <a:gd name="T64" fmla="*/ 1092 w 60"/>
                <a:gd name="T65" fmla="*/ 237 h 68"/>
                <a:gd name="T66" fmla="*/ 0 w 60"/>
                <a:gd name="T67" fmla="*/ 237 h 68"/>
                <a:gd name="T68" fmla="*/ 0 w 60"/>
                <a:gd name="T69" fmla="*/ 229 h 68"/>
                <a:gd name="T70" fmla="*/ 55 w 60"/>
                <a:gd name="T71" fmla="*/ 229 h 68"/>
                <a:gd name="T72" fmla="*/ 74 w 60"/>
                <a:gd name="T73" fmla="*/ 229 h 68"/>
                <a:gd name="T74" fmla="*/ 135 w 60"/>
                <a:gd name="T75" fmla="*/ 226 h 68"/>
                <a:gd name="T76" fmla="*/ 135 w 60"/>
                <a:gd name="T77" fmla="*/ 226 h 68"/>
                <a:gd name="T78" fmla="*/ 182 w 60"/>
                <a:gd name="T79" fmla="*/ 216 h 68"/>
                <a:gd name="T80" fmla="*/ 182 w 60"/>
                <a:gd name="T81" fmla="*/ 209 h 68"/>
                <a:gd name="T82" fmla="*/ 182 w 60"/>
                <a:gd name="T83" fmla="*/ 191 h 68"/>
                <a:gd name="T84" fmla="*/ 182 w 60"/>
                <a:gd name="T85" fmla="*/ 37 h 68"/>
                <a:gd name="T86" fmla="*/ 182 w 60"/>
                <a:gd name="T87" fmla="*/ 26 h 68"/>
                <a:gd name="T88" fmla="*/ 182 w 60"/>
                <a:gd name="T89" fmla="*/ 18 h 68"/>
                <a:gd name="T90" fmla="*/ 182 w 60"/>
                <a:gd name="T91" fmla="*/ 3 h 68"/>
                <a:gd name="T92" fmla="*/ 120 w 60"/>
                <a:gd name="T93" fmla="*/ 2 h 68"/>
                <a:gd name="T94" fmla="*/ 55 w 60"/>
                <a:gd name="T95" fmla="*/ 0 h 68"/>
                <a:gd name="T96" fmla="*/ 0 w 60"/>
                <a:gd name="T97" fmla="*/ 0 h 68"/>
                <a:gd name="T98" fmla="*/ 0 w 60"/>
                <a:gd name="T99" fmla="*/ 0 h 68"/>
                <a:gd name="T100" fmla="*/ 1092 w 60"/>
                <a:gd name="T101" fmla="*/ 0 h 68"/>
                <a:gd name="T102" fmla="*/ 1103 w 60"/>
                <a:gd name="T103" fmla="*/ 52 h 68"/>
                <a:gd name="T104" fmla="*/ 1050 w 60"/>
                <a:gd name="T105" fmla="*/ 52 h 68"/>
                <a:gd name="T106" fmla="*/ 1050 w 60"/>
                <a:gd name="T107" fmla="*/ 29 h 68"/>
                <a:gd name="T108" fmla="*/ 1033 w 60"/>
                <a:gd name="T109" fmla="*/ 20 h 68"/>
                <a:gd name="T110" fmla="*/ 984 w 60"/>
                <a:gd name="T111" fmla="*/ 18 h 68"/>
                <a:gd name="T112" fmla="*/ 927 w 60"/>
                <a:gd name="T113" fmla="*/ 3 h 68"/>
                <a:gd name="T114" fmla="*/ 863 w 60"/>
                <a:gd name="T115" fmla="*/ 3 h 68"/>
                <a:gd name="T116" fmla="*/ 795 w 60"/>
                <a:gd name="T117" fmla="*/ 3 h 68"/>
                <a:gd name="T118" fmla="*/ 381 w 60"/>
                <a:gd name="T119" fmla="*/ 3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"/>
                <a:gd name="T181" fmla="*/ 0 h 68"/>
                <a:gd name="T182" fmla="*/ 60 w 60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" h="68">
                  <a:moveTo>
                    <a:pt x="19" y="3"/>
                  </a:moveTo>
                  <a:lnTo>
                    <a:pt x="19" y="30"/>
                  </a:lnTo>
                  <a:lnTo>
                    <a:pt x="36" y="30"/>
                  </a:lnTo>
                  <a:lnTo>
                    <a:pt x="40" y="30"/>
                  </a:lnTo>
                  <a:lnTo>
                    <a:pt x="43" y="29"/>
                  </a:lnTo>
                  <a:lnTo>
                    <a:pt x="45" y="26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19" y="33"/>
                  </a:lnTo>
                  <a:lnTo>
                    <a:pt x="19" y="57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1" y="63"/>
                  </a:lnTo>
                  <a:lnTo>
                    <a:pt x="22" y="65"/>
                  </a:lnTo>
                  <a:lnTo>
                    <a:pt x="25" y="65"/>
                  </a:lnTo>
                  <a:lnTo>
                    <a:pt x="37" y="65"/>
                  </a:lnTo>
                  <a:lnTo>
                    <a:pt x="43" y="65"/>
                  </a:lnTo>
                  <a:lnTo>
                    <a:pt x="46" y="63"/>
                  </a:lnTo>
                  <a:lnTo>
                    <a:pt x="49" y="62"/>
                  </a:lnTo>
                  <a:lnTo>
                    <a:pt x="51" y="60"/>
                  </a:lnTo>
                  <a:lnTo>
                    <a:pt x="55" y="56"/>
                  </a:lnTo>
                  <a:lnTo>
                    <a:pt x="58" y="51"/>
                  </a:lnTo>
                  <a:lnTo>
                    <a:pt x="60" y="51"/>
                  </a:lnTo>
                  <a:lnTo>
                    <a:pt x="54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7" y="65"/>
                  </a:lnTo>
                  <a:lnTo>
                    <a:pt x="9" y="63"/>
                  </a:lnTo>
                  <a:lnTo>
                    <a:pt x="9" y="60"/>
                  </a:lnTo>
                  <a:lnTo>
                    <a:pt x="9" y="56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5" y="15"/>
                  </a:lnTo>
                  <a:lnTo>
                    <a:pt x="52" y="15"/>
                  </a:lnTo>
                  <a:lnTo>
                    <a:pt x="52" y="9"/>
                  </a:lnTo>
                  <a:lnTo>
                    <a:pt x="51" y="6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8" name="Freeform 113"/>
            <p:cNvSpPr>
              <a:spLocks/>
            </p:cNvSpPr>
            <p:nvPr/>
          </p:nvSpPr>
          <p:spPr bwMode="auto">
            <a:xfrm>
              <a:off x="3021" y="3812"/>
              <a:ext cx="69" cy="53"/>
            </a:xfrm>
            <a:custGeom>
              <a:avLst/>
              <a:gdLst>
                <a:gd name="T0" fmla="*/ 524 w 50"/>
                <a:gd name="T1" fmla="*/ 18 h 47"/>
                <a:gd name="T2" fmla="*/ 752 w 50"/>
                <a:gd name="T3" fmla="*/ 0 h 47"/>
                <a:gd name="T4" fmla="*/ 947 w 50"/>
                <a:gd name="T5" fmla="*/ 2 h 47"/>
                <a:gd name="T6" fmla="*/ 1052 w 50"/>
                <a:gd name="T7" fmla="*/ 26 h 47"/>
                <a:gd name="T8" fmla="*/ 1107 w 50"/>
                <a:gd name="T9" fmla="*/ 54 h 47"/>
                <a:gd name="T10" fmla="*/ 1107 w 50"/>
                <a:gd name="T11" fmla="*/ 139 h 47"/>
                <a:gd name="T12" fmla="*/ 1107 w 50"/>
                <a:gd name="T13" fmla="*/ 145 h 47"/>
                <a:gd name="T14" fmla="*/ 1183 w 50"/>
                <a:gd name="T15" fmla="*/ 149 h 47"/>
                <a:gd name="T16" fmla="*/ 1252 w 50"/>
                <a:gd name="T17" fmla="*/ 159 h 47"/>
                <a:gd name="T18" fmla="*/ 671 w 50"/>
                <a:gd name="T19" fmla="*/ 149 h 47"/>
                <a:gd name="T20" fmla="*/ 802 w 50"/>
                <a:gd name="T21" fmla="*/ 149 h 47"/>
                <a:gd name="T22" fmla="*/ 831 w 50"/>
                <a:gd name="T23" fmla="*/ 145 h 47"/>
                <a:gd name="T24" fmla="*/ 871 w 50"/>
                <a:gd name="T25" fmla="*/ 129 h 47"/>
                <a:gd name="T26" fmla="*/ 871 w 50"/>
                <a:gd name="T27" fmla="*/ 60 h 47"/>
                <a:gd name="T28" fmla="*/ 831 w 50"/>
                <a:gd name="T29" fmla="*/ 29 h 47"/>
                <a:gd name="T30" fmla="*/ 671 w 50"/>
                <a:gd name="T31" fmla="*/ 20 h 47"/>
                <a:gd name="T32" fmla="*/ 457 w 50"/>
                <a:gd name="T33" fmla="*/ 29 h 47"/>
                <a:gd name="T34" fmla="*/ 381 w 50"/>
                <a:gd name="T35" fmla="*/ 123 h 47"/>
                <a:gd name="T36" fmla="*/ 381 w 50"/>
                <a:gd name="T37" fmla="*/ 141 h 47"/>
                <a:gd name="T38" fmla="*/ 421 w 50"/>
                <a:gd name="T39" fmla="*/ 149 h 47"/>
                <a:gd name="T40" fmla="*/ 526 w 50"/>
                <a:gd name="T41" fmla="*/ 149 h 47"/>
                <a:gd name="T42" fmla="*/ 0 w 50"/>
                <a:gd name="T43" fmla="*/ 159 h 47"/>
                <a:gd name="T44" fmla="*/ 0 w 50"/>
                <a:gd name="T45" fmla="*/ 149 h 47"/>
                <a:gd name="T46" fmla="*/ 131 w 50"/>
                <a:gd name="T47" fmla="*/ 145 h 47"/>
                <a:gd name="T48" fmla="*/ 145 w 50"/>
                <a:gd name="T49" fmla="*/ 123 h 47"/>
                <a:gd name="T50" fmla="*/ 145 w 50"/>
                <a:gd name="T51" fmla="*/ 47 h 47"/>
                <a:gd name="T52" fmla="*/ 145 w 50"/>
                <a:gd name="T53" fmla="*/ 29 h 47"/>
                <a:gd name="T54" fmla="*/ 131 w 50"/>
                <a:gd name="T55" fmla="*/ 20 h 47"/>
                <a:gd name="T56" fmla="*/ 76 w 50"/>
                <a:gd name="T57" fmla="*/ 20 h 47"/>
                <a:gd name="T58" fmla="*/ 0 w 50"/>
                <a:gd name="T59" fmla="*/ 20 h 47"/>
                <a:gd name="T60" fmla="*/ 305 w 50"/>
                <a:gd name="T61" fmla="*/ 0 h 47"/>
                <a:gd name="T62" fmla="*/ 381 w 50"/>
                <a:gd name="T63" fmla="*/ 29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"/>
                <a:gd name="T97" fmla="*/ 0 h 47"/>
                <a:gd name="T98" fmla="*/ 50 w 50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" h="47">
                  <a:moveTo>
                    <a:pt x="15" y="9"/>
                  </a:moveTo>
                  <a:lnTo>
                    <a:pt x="20" y="5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4" y="17"/>
                  </a:lnTo>
                  <a:lnTo>
                    <a:pt x="44" y="36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5" y="45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32" y="45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5" y="18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39" name="Freeform 114"/>
            <p:cNvSpPr>
              <a:spLocks noEditPoints="1"/>
            </p:cNvSpPr>
            <p:nvPr/>
          </p:nvSpPr>
          <p:spPr bwMode="auto">
            <a:xfrm>
              <a:off x="3095" y="3812"/>
              <a:ext cx="53" cy="55"/>
            </a:xfrm>
            <a:custGeom>
              <a:avLst/>
              <a:gdLst>
                <a:gd name="T0" fmla="*/ 170 w 39"/>
                <a:gd name="T1" fmla="*/ 72 h 48"/>
                <a:gd name="T2" fmla="*/ 170 w 39"/>
                <a:gd name="T3" fmla="*/ 95 h 48"/>
                <a:gd name="T4" fmla="*/ 190 w 39"/>
                <a:gd name="T5" fmla="*/ 111 h 48"/>
                <a:gd name="T6" fmla="*/ 258 w 39"/>
                <a:gd name="T7" fmla="*/ 127 h 48"/>
                <a:gd name="T8" fmla="*/ 359 w 39"/>
                <a:gd name="T9" fmla="*/ 141 h 48"/>
                <a:gd name="T10" fmla="*/ 427 w 39"/>
                <a:gd name="T11" fmla="*/ 156 h 48"/>
                <a:gd name="T12" fmla="*/ 525 w 39"/>
                <a:gd name="T13" fmla="*/ 156 h 48"/>
                <a:gd name="T14" fmla="*/ 617 w 39"/>
                <a:gd name="T15" fmla="*/ 156 h 48"/>
                <a:gd name="T16" fmla="*/ 673 w 39"/>
                <a:gd name="T17" fmla="*/ 146 h 48"/>
                <a:gd name="T18" fmla="*/ 757 w 39"/>
                <a:gd name="T19" fmla="*/ 127 h 48"/>
                <a:gd name="T20" fmla="*/ 824 w 39"/>
                <a:gd name="T21" fmla="*/ 111 h 48"/>
                <a:gd name="T22" fmla="*/ 838 w 39"/>
                <a:gd name="T23" fmla="*/ 119 h 48"/>
                <a:gd name="T24" fmla="*/ 824 w 39"/>
                <a:gd name="T25" fmla="*/ 137 h 48"/>
                <a:gd name="T26" fmla="*/ 785 w 39"/>
                <a:gd name="T27" fmla="*/ 156 h 48"/>
                <a:gd name="T28" fmla="*/ 713 w 39"/>
                <a:gd name="T29" fmla="*/ 164 h 48"/>
                <a:gd name="T30" fmla="*/ 617 w 39"/>
                <a:gd name="T31" fmla="*/ 179 h 48"/>
                <a:gd name="T32" fmla="*/ 525 w 39"/>
                <a:gd name="T33" fmla="*/ 186 h 48"/>
                <a:gd name="T34" fmla="*/ 427 w 39"/>
                <a:gd name="T35" fmla="*/ 188 h 48"/>
                <a:gd name="T36" fmla="*/ 314 w 39"/>
                <a:gd name="T37" fmla="*/ 186 h 48"/>
                <a:gd name="T38" fmla="*/ 231 w 39"/>
                <a:gd name="T39" fmla="*/ 179 h 48"/>
                <a:gd name="T40" fmla="*/ 125 w 39"/>
                <a:gd name="T41" fmla="*/ 162 h 48"/>
                <a:gd name="T42" fmla="*/ 65 w 39"/>
                <a:gd name="T43" fmla="*/ 141 h 48"/>
                <a:gd name="T44" fmla="*/ 0 w 39"/>
                <a:gd name="T45" fmla="*/ 125 h 48"/>
                <a:gd name="T46" fmla="*/ 0 w 39"/>
                <a:gd name="T47" fmla="*/ 95 h 48"/>
                <a:gd name="T48" fmla="*/ 0 w 39"/>
                <a:gd name="T49" fmla="*/ 65 h 48"/>
                <a:gd name="T50" fmla="*/ 65 w 39"/>
                <a:gd name="T51" fmla="*/ 44 h 48"/>
                <a:gd name="T52" fmla="*/ 125 w 39"/>
                <a:gd name="T53" fmla="*/ 22 h 48"/>
                <a:gd name="T54" fmla="*/ 231 w 39"/>
                <a:gd name="T55" fmla="*/ 3 h 48"/>
                <a:gd name="T56" fmla="*/ 314 w 39"/>
                <a:gd name="T57" fmla="*/ 0 h 48"/>
                <a:gd name="T58" fmla="*/ 454 w 39"/>
                <a:gd name="T59" fmla="*/ 0 h 48"/>
                <a:gd name="T60" fmla="*/ 557 w 39"/>
                <a:gd name="T61" fmla="*/ 0 h 48"/>
                <a:gd name="T62" fmla="*/ 648 w 39"/>
                <a:gd name="T63" fmla="*/ 2 h 48"/>
                <a:gd name="T64" fmla="*/ 757 w 39"/>
                <a:gd name="T65" fmla="*/ 19 h 48"/>
                <a:gd name="T66" fmla="*/ 785 w 39"/>
                <a:gd name="T67" fmla="*/ 33 h 48"/>
                <a:gd name="T68" fmla="*/ 824 w 39"/>
                <a:gd name="T69" fmla="*/ 48 h 48"/>
                <a:gd name="T70" fmla="*/ 838 w 39"/>
                <a:gd name="T71" fmla="*/ 72 h 48"/>
                <a:gd name="T72" fmla="*/ 170 w 39"/>
                <a:gd name="T73" fmla="*/ 72 h 48"/>
                <a:gd name="T74" fmla="*/ 170 w 39"/>
                <a:gd name="T75" fmla="*/ 57 h 48"/>
                <a:gd name="T76" fmla="*/ 617 w 39"/>
                <a:gd name="T77" fmla="*/ 57 h 48"/>
                <a:gd name="T78" fmla="*/ 580 w 39"/>
                <a:gd name="T79" fmla="*/ 44 h 48"/>
                <a:gd name="T80" fmla="*/ 580 w 39"/>
                <a:gd name="T81" fmla="*/ 33 h 48"/>
                <a:gd name="T82" fmla="*/ 557 w 39"/>
                <a:gd name="T83" fmla="*/ 22 h 48"/>
                <a:gd name="T84" fmla="*/ 525 w 39"/>
                <a:gd name="T85" fmla="*/ 19 h 48"/>
                <a:gd name="T86" fmla="*/ 454 w 39"/>
                <a:gd name="T87" fmla="*/ 3 h 48"/>
                <a:gd name="T88" fmla="*/ 386 w 39"/>
                <a:gd name="T89" fmla="*/ 3 h 48"/>
                <a:gd name="T90" fmla="*/ 314 w 39"/>
                <a:gd name="T91" fmla="*/ 3 h 48"/>
                <a:gd name="T92" fmla="*/ 231 w 39"/>
                <a:gd name="T93" fmla="*/ 22 h 48"/>
                <a:gd name="T94" fmla="*/ 190 w 39"/>
                <a:gd name="T95" fmla="*/ 33 h 48"/>
                <a:gd name="T96" fmla="*/ 170 w 39"/>
                <a:gd name="T97" fmla="*/ 5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8"/>
                <a:gd name="T149" fmla="*/ 39 w 39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8">
                  <a:moveTo>
                    <a:pt x="8" y="18"/>
                  </a:moveTo>
                  <a:lnTo>
                    <a:pt x="8" y="24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6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9" y="39"/>
                  </a:lnTo>
                  <a:lnTo>
                    <a:pt x="32" y="38"/>
                  </a:lnTo>
                  <a:lnTo>
                    <a:pt x="35" y="33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8" y="35"/>
                  </a:lnTo>
                  <a:lnTo>
                    <a:pt x="36" y="39"/>
                  </a:lnTo>
                  <a:lnTo>
                    <a:pt x="33" y="42"/>
                  </a:lnTo>
                  <a:lnTo>
                    <a:pt x="29" y="45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8"/>
                  </a:lnTo>
                  <a:lnTo>
                    <a:pt x="8" y="18"/>
                  </a:lnTo>
                  <a:close/>
                  <a:moveTo>
                    <a:pt x="8" y="15"/>
                  </a:moveTo>
                  <a:lnTo>
                    <a:pt x="29" y="15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0" name="Freeform 115"/>
            <p:cNvSpPr>
              <a:spLocks/>
            </p:cNvSpPr>
            <p:nvPr/>
          </p:nvSpPr>
          <p:spPr bwMode="auto">
            <a:xfrm>
              <a:off x="3155" y="3812"/>
              <a:ext cx="46" cy="53"/>
            </a:xfrm>
            <a:custGeom>
              <a:avLst/>
              <a:gdLst>
                <a:gd name="T0" fmla="*/ 336 w 34"/>
                <a:gd name="T1" fmla="*/ 0 h 47"/>
                <a:gd name="T2" fmla="*/ 336 w 34"/>
                <a:gd name="T3" fmla="*/ 42 h 47"/>
                <a:gd name="T4" fmla="*/ 395 w 34"/>
                <a:gd name="T5" fmla="*/ 18 h 47"/>
                <a:gd name="T6" fmla="*/ 478 w 34"/>
                <a:gd name="T7" fmla="*/ 2 h 47"/>
                <a:gd name="T8" fmla="*/ 570 w 34"/>
                <a:gd name="T9" fmla="*/ 0 h 47"/>
                <a:gd name="T10" fmla="*/ 616 w 34"/>
                <a:gd name="T11" fmla="*/ 0 h 47"/>
                <a:gd name="T12" fmla="*/ 690 w 34"/>
                <a:gd name="T13" fmla="*/ 2 h 47"/>
                <a:gd name="T14" fmla="*/ 695 w 34"/>
                <a:gd name="T15" fmla="*/ 3 h 47"/>
                <a:gd name="T16" fmla="*/ 695 w 34"/>
                <a:gd name="T17" fmla="*/ 20 h 47"/>
                <a:gd name="T18" fmla="*/ 695 w 34"/>
                <a:gd name="T19" fmla="*/ 26 h 47"/>
                <a:gd name="T20" fmla="*/ 690 w 34"/>
                <a:gd name="T21" fmla="*/ 37 h 47"/>
                <a:gd name="T22" fmla="*/ 639 w 34"/>
                <a:gd name="T23" fmla="*/ 37 h 47"/>
                <a:gd name="T24" fmla="*/ 616 w 34"/>
                <a:gd name="T25" fmla="*/ 42 h 47"/>
                <a:gd name="T26" fmla="*/ 570 w 34"/>
                <a:gd name="T27" fmla="*/ 37 h 47"/>
                <a:gd name="T28" fmla="*/ 561 w 34"/>
                <a:gd name="T29" fmla="*/ 29 h 47"/>
                <a:gd name="T30" fmla="*/ 478 w 34"/>
                <a:gd name="T31" fmla="*/ 26 h 47"/>
                <a:gd name="T32" fmla="*/ 455 w 34"/>
                <a:gd name="T33" fmla="*/ 26 h 47"/>
                <a:gd name="T34" fmla="*/ 455 w 34"/>
                <a:gd name="T35" fmla="*/ 26 h 47"/>
                <a:gd name="T36" fmla="*/ 421 w 34"/>
                <a:gd name="T37" fmla="*/ 29 h 47"/>
                <a:gd name="T38" fmla="*/ 353 w 34"/>
                <a:gd name="T39" fmla="*/ 37 h 47"/>
                <a:gd name="T40" fmla="*/ 336 w 34"/>
                <a:gd name="T41" fmla="*/ 48 h 47"/>
                <a:gd name="T42" fmla="*/ 336 w 34"/>
                <a:gd name="T43" fmla="*/ 123 h 47"/>
                <a:gd name="T44" fmla="*/ 336 w 34"/>
                <a:gd name="T45" fmla="*/ 129 h 47"/>
                <a:gd name="T46" fmla="*/ 336 w 34"/>
                <a:gd name="T47" fmla="*/ 141 h 47"/>
                <a:gd name="T48" fmla="*/ 353 w 34"/>
                <a:gd name="T49" fmla="*/ 145 h 47"/>
                <a:gd name="T50" fmla="*/ 395 w 34"/>
                <a:gd name="T51" fmla="*/ 149 h 47"/>
                <a:gd name="T52" fmla="*/ 421 w 34"/>
                <a:gd name="T53" fmla="*/ 149 h 47"/>
                <a:gd name="T54" fmla="*/ 478 w 34"/>
                <a:gd name="T55" fmla="*/ 149 h 47"/>
                <a:gd name="T56" fmla="*/ 478 w 34"/>
                <a:gd name="T57" fmla="*/ 159 h 47"/>
                <a:gd name="T58" fmla="*/ 0 w 34"/>
                <a:gd name="T59" fmla="*/ 159 h 47"/>
                <a:gd name="T60" fmla="*/ 0 w 34"/>
                <a:gd name="T61" fmla="*/ 149 h 47"/>
                <a:gd name="T62" fmla="*/ 55 w 34"/>
                <a:gd name="T63" fmla="*/ 149 h 47"/>
                <a:gd name="T64" fmla="*/ 124 w 34"/>
                <a:gd name="T65" fmla="*/ 145 h 47"/>
                <a:gd name="T66" fmla="*/ 124 w 34"/>
                <a:gd name="T67" fmla="*/ 145 h 47"/>
                <a:gd name="T68" fmla="*/ 135 w 34"/>
                <a:gd name="T69" fmla="*/ 141 h 47"/>
                <a:gd name="T70" fmla="*/ 135 w 34"/>
                <a:gd name="T71" fmla="*/ 129 h 47"/>
                <a:gd name="T72" fmla="*/ 135 w 34"/>
                <a:gd name="T73" fmla="*/ 123 h 47"/>
                <a:gd name="T74" fmla="*/ 135 w 34"/>
                <a:gd name="T75" fmla="*/ 68 h 47"/>
                <a:gd name="T76" fmla="*/ 135 w 34"/>
                <a:gd name="T77" fmla="*/ 47 h 47"/>
                <a:gd name="T78" fmla="*/ 135 w 34"/>
                <a:gd name="T79" fmla="*/ 37 h 47"/>
                <a:gd name="T80" fmla="*/ 135 w 34"/>
                <a:gd name="T81" fmla="*/ 29 h 47"/>
                <a:gd name="T82" fmla="*/ 124 w 34"/>
                <a:gd name="T83" fmla="*/ 26 h 47"/>
                <a:gd name="T84" fmla="*/ 124 w 34"/>
                <a:gd name="T85" fmla="*/ 20 h 47"/>
                <a:gd name="T86" fmla="*/ 74 w 34"/>
                <a:gd name="T87" fmla="*/ 20 h 47"/>
                <a:gd name="T88" fmla="*/ 74 w 34"/>
                <a:gd name="T89" fmla="*/ 20 h 47"/>
                <a:gd name="T90" fmla="*/ 55 w 34"/>
                <a:gd name="T91" fmla="*/ 20 h 47"/>
                <a:gd name="T92" fmla="*/ 1 w 34"/>
                <a:gd name="T93" fmla="*/ 20 h 47"/>
                <a:gd name="T94" fmla="*/ 0 w 34"/>
                <a:gd name="T95" fmla="*/ 18 h 47"/>
                <a:gd name="T96" fmla="*/ 261 w 34"/>
                <a:gd name="T97" fmla="*/ 0 h 47"/>
                <a:gd name="T98" fmla="*/ 336 w 34"/>
                <a:gd name="T99" fmla="*/ 0 h 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"/>
                <a:gd name="T151" fmla="*/ 0 h 47"/>
                <a:gd name="T152" fmla="*/ 34 w 34"/>
                <a:gd name="T153" fmla="*/ 47 h 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" h="47">
                  <a:moveTo>
                    <a:pt x="16" y="0"/>
                  </a:moveTo>
                  <a:lnTo>
                    <a:pt x="16" y="12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6" y="15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6" y="44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1" name="Freeform 116"/>
            <p:cNvSpPr>
              <a:spLocks noEditPoints="1"/>
            </p:cNvSpPr>
            <p:nvPr/>
          </p:nvSpPr>
          <p:spPr bwMode="auto">
            <a:xfrm>
              <a:off x="3204" y="3812"/>
              <a:ext cx="62" cy="79"/>
            </a:xfrm>
            <a:custGeom>
              <a:avLst/>
              <a:gdLst>
                <a:gd name="T0" fmla="*/ 132 w 46"/>
                <a:gd name="T1" fmla="*/ 105 h 69"/>
                <a:gd name="T2" fmla="*/ 54 w 46"/>
                <a:gd name="T3" fmla="*/ 80 h 69"/>
                <a:gd name="T4" fmla="*/ 54 w 46"/>
                <a:gd name="T5" fmla="*/ 46 h 69"/>
                <a:gd name="T6" fmla="*/ 132 w 46"/>
                <a:gd name="T7" fmla="*/ 19 h 69"/>
                <a:gd name="T8" fmla="*/ 323 w 46"/>
                <a:gd name="T9" fmla="*/ 0 h 69"/>
                <a:gd name="T10" fmla="*/ 554 w 46"/>
                <a:gd name="T11" fmla="*/ 0 h 69"/>
                <a:gd name="T12" fmla="*/ 846 w 46"/>
                <a:gd name="T13" fmla="*/ 3 h 69"/>
                <a:gd name="T14" fmla="*/ 899 w 46"/>
                <a:gd name="T15" fmla="*/ 3 h 69"/>
                <a:gd name="T16" fmla="*/ 910 w 46"/>
                <a:gd name="T17" fmla="*/ 3 h 69"/>
                <a:gd name="T18" fmla="*/ 910 w 46"/>
                <a:gd name="T19" fmla="*/ 19 h 69"/>
                <a:gd name="T20" fmla="*/ 910 w 46"/>
                <a:gd name="T21" fmla="*/ 22 h 69"/>
                <a:gd name="T22" fmla="*/ 899 w 46"/>
                <a:gd name="T23" fmla="*/ 22 h 69"/>
                <a:gd name="T24" fmla="*/ 846 w 46"/>
                <a:gd name="T25" fmla="*/ 22 h 69"/>
                <a:gd name="T26" fmla="*/ 776 w 46"/>
                <a:gd name="T27" fmla="*/ 44 h 69"/>
                <a:gd name="T28" fmla="*/ 776 w 46"/>
                <a:gd name="T29" fmla="*/ 79 h 69"/>
                <a:gd name="T30" fmla="*/ 675 w 46"/>
                <a:gd name="T31" fmla="*/ 105 h 69"/>
                <a:gd name="T32" fmla="*/ 534 w 46"/>
                <a:gd name="T33" fmla="*/ 124 h 69"/>
                <a:gd name="T34" fmla="*/ 346 w 46"/>
                <a:gd name="T35" fmla="*/ 124 h 69"/>
                <a:gd name="T36" fmla="*/ 240 w 46"/>
                <a:gd name="T37" fmla="*/ 127 h 69"/>
                <a:gd name="T38" fmla="*/ 191 w 46"/>
                <a:gd name="T39" fmla="*/ 139 h 69"/>
                <a:gd name="T40" fmla="*/ 178 w 46"/>
                <a:gd name="T41" fmla="*/ 145 h 69"/>
                <a:gd name="T42" fmla="*/ 240 w 46"/>
                <a:gd name="T43" fmla="*/ 155 h 69"/>
                <a:gd name="T44" fmla="*/ 323 w 46"/>
                <a:gd name="T45" fmla="*/ 155 h 69"/>
                <a:gd name="T46" fmla="*/ 534 w 46"/>
                <a:gd name="T47" fmla="*/ 155 h 69"/>
                <a:gd name="T48" fmla="*/ 675 w 46"/>
                <a:gd name="T49" fmla="*/ 159 h 69"/>
                <a:gd name="T50" fmla="*/ 842 w 46"/>
                <a:gd name="T51" fmla="*/ 166 h 69"/>
                <a:gd name="T52" fmla="*/ 899 w 46"/>
                <a:gd name="T53" fmla="*/ 197 h 69"/>
                <a:gd name="T54" fmla="*/ 846 w 46"/>
                <a:gd name="T55" fmla="*/ 229 h 69"/>
                <a:gd name="T56" fmla="*/ 675 w 46"/>
                <a:gd name="T57" fmla="*/ 259 h 69"/>
                <a:gd name="T58" fmla="*/ 380 w 46"/>
                <a:gd name="T59" fmla="*/ 266 h 69"/>
                <a:gd name="T60" fmla="*/ 178 w 46"/>
                <a:gd name="T61" fmla="*/ 262 h 69"/>
                <a:gd name="T62" fmla="*/ 0 w 46"/>
                <a:gd name="T63" fmla="*/ 238 h 69"/>
                <a:gd name="T64" fmla="*/ 0 w 46"/>
                <a:gd name="T65" fmla="*/ 229 h 69"/>
                <a:gd name="T66" fmla="*/ 1 w 46"/>
                <a:gd name="T67" fmla="*/ 208 h 69"/>
                <a:gd name="T68" fmla="*/ 73 w 46"/>
                <a:gd name="T69" fmla="*/ 197 h 69"/>
                <a:gd name="T70" fmla="*/ 178 w 46"/>
                <a:gd name="T71" fmla="*/ 182 h 69"/>
                <a:gd name="T72" fmla="*/ 73 w 46"/>
                <a:gd name="T73" fmla="*/ 166 h 69"/>
                <a:gd name="T74" fmla="*/ 54 w 46"/>
                <a:gd name="T75" fmla="*/ 159 h 69"/>
                <a:gd name="T76" fmla="*/ 73 w 46"/>
                <a:gd name="T77" fmla="*/ 139 h 69"/>
                <a:gd name="T78" fmla="*/ 178 w 46"/>
                <a:gd name="T79" fmla="*/ 127 h 69"/>
                <a:gd name="T80" fmla="*/ 411 w 46"/>
                <a:gd name="T81" fmla="*/ 2 h 69"/>
                <a:gd name="T82" fmla="*/ 294 w 46"/>
                <a:gd name="T83" fmla="*/ 19 h 69"/>
                <a:gd name="T84" fmla="*/ 240 w 46"/>
                <a:gd name="T85" fmla="*/ 53 h 69"/>
                <a:gd name="T86" fmla="*/ 257 w 46"/>
                <a:gd name="T87" fmla="*/ 90 h 69"/>
                <a:gd name="T88" fmla="*/ 346 w 46"/>
                <a:gd name="T89" fmla="*/ 111 h 69"/>
                <a:gd name="T90" fmla="*/ 501 w 46"/>
                <a:gd name="T91" fmla="*/ 111 h 69"/>
                <a:gd name="T92" fmla="*/ 586 w 46"/>
                <a:gd name="T93" fmla="*/ 90 h 69"/>
                <a:gd name="T94" fmla="*/ 625 w 46"/>
                <a:gd name="T95" fmla="*/ 46 h 69"/>
                <a:gd name="T96" fmla="*/ 534 w 46"/>
                <a:gd name="T97" fmla="*/ 19 h 69"/>
                <a:gd name="T98" fmla="*/ 411 w 46"/>
                <a:gd name="T99" fmla="*/ 2 h 69"/>
                <a:gd name="T100" fmla="*/ 178 w 46"/>
                <a:gd name="T101" fmla="*/ 190 h 69"/>
                <a:gd name="T102" fmla="*/ 120 w 46"/>
                <a:gd name="T103" fmla="*/ 208 h 69"/>
                <a:gd name="T104" fmla="*/ 132 w 46"/>
                <a:gd name="T105" fmla="*/ 218 h 69"/>
                <a:gd name="T106" fmla="*/ 257 w 46"/>
                <a:gd name="T107" fmla="*/ 238 h 69"/>
                <a:gd name="T108" fmla="*/ 466 w 46"/>
                <a:gd name="T109" fmla="*/ 245 h 69"/>
                <a:gd name="T110" fmla="*/ 675 w 46"/>
                <a:gd name="T111" fmla="*/ 238 h 69"/>
                <a:gd name="T112" fmla="*/ 790 w 46"/>
                <a:gd name="T113" fmla="*/ 216 h 69"/>
                <a:gd name="T114" fmla="*/ 842 w 46"/>
                <a:gd name="T115" fmla="*/ 197 h 69"/>
                <a:gd name="T116" fmla="*/ 726 w 46"/>
                <a:gd name="T117" fmla="*/ 187 h 69"/>
                <a:gd name="T118" fmla="*/ 554 w 46"/>
                <a:gd name="T119" fmla="*/ 187 h 69"/>
                <a:gd name="T120" fmla="*/ 191 w 46"/>
                <a:gd name="T121" fmla="*/ 182 h 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"/>
                <a:gd name="T184" fmla="*/ 0 h 69"/>
                <a:gd name="T185" fmla="*/ 46 w 46"/>
                <a:gd name="T186" fmla="*/ 69 h 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" h="69">
                  <a:moveTo>
                    <a:pt x="12" y="30"/>
                  </a:moveTo>
                  <a:lnTo>
                    <a:pt x="7" y="27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5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2" y="33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21" y="39"/>
                  </a:lnTo>
                  <a:lnTo>
                    <a:pt x="27" y="39"/>
                  </a:lnTo>
                  <a:lnTo>
                    <a:pt x="31" y="41"/>
                  </a:lnTo>
                  <a:lnTo>
                    <a:pt x="34" y="41"/>
                  </a:lnTo>
                  <a:lnTo>
                    <a:pt x="39" y="42"/>
                  </a:lnTo>
                  <a:lnTo>
                    <a:pt x="42" y="44"/>
                  </a:lnTo>
                  <a:lnTo>
                    <a:pt x="45" y="47"/>
                  </a:lnTo>
                  <a:lnTo>
                    <a:pt x="45" y="51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0" y="62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8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4" y="36"/>
                  </a:lnTo>
                  <a:lnTo>
                    <a:pt x="6" y="35"/>
                  </a:lnTo>
                  <a:lnTo>
                    <a:pt x="9" y="33"/>
                  </a:lnTo>
                  <a:lnTo>
                    <a:pt x="12" y="30"/>
                  </a:lnTo>
                  <a:close/>
                  <a:moveTo>
                    <a:pt x="21" y="2"/>
                  </a:moveTo>
                  <a:lnTo>
                    <a:pt x="16" y="3"/>
                  </a:lnTo>
                  <a:lnTo>
                    <a:pt x="15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8" y="29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lnTo>
                    <a:pt x="30" y="23"/>
                  </a:lnTo>
                  <a:lnTo>
                    <a:pt x="31" y="18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2"/>
                  </a:lnTo>
                  <a:close/>
                  <a:moveTo>
                    <a:pt x="10" y="47"/>
                  </a:moveTo>
                  <a:lnTo>
                    <a:pt x="9" y="50"/>
                  </a:lnTo>
                  <a:lnTo>
                    <a:pt x="7" y="51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7" y="57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8" y="62"/>
                  </a:lnTo>
                  <a:lnTo>
                    <a:pt x="24" y="63"/>
                  </a:lnTo>
                  <a:lnTo>
                    <a:pt x="30" y="62"/>
                  </a:lnTo>
                  <a:lnTo>
                    <a:pt x="34" y="62"/>
                  </a:lnTo>
                  <a:lnTo>
                    <a:pt x="37" y="60"/>
                  </a:lnTo>
                  <a:lnTo>
                    <a:pt x="40" y="56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39" y="50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28" y="48"/>
                  </a:lnTo>
                  <a:lnTo>
                    <a:pt x="18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2" name="Freeform 117"/>
            <p:cNvSpPr>
              <a:spLocks/>
            </p:cNvSpPr>
            <p:nvPr/>
          </p:nvSpPr>
          <p:spPr bwMode="auto">
            <a:xfrm>
              <a:off x="3269" y="3814"/>
              <a:ext cx="67" cy="77"/>
            </a:xfrm>
            <a:custGeom>
              <a:avLst/>
              <a:gdLst>
                <a:gd name="T0" fmla="*/ 0 w 49"/>
                <a:gd name="T1" fmla="*/ 0 h 67"/>
                <a:gd name="T2" fmla="*/ 503 w 49"/>
                <a:gd name="T3" fmla="*/ 0 h 67"/>
                <a:gd name="T4" fmla="*/ 503 w 49"/>
                <a:gd name="T5" fmla="*/ 0 h 67"/>
                <a:gd name="T6" fmla="*/ 494 w 49"/>
                <a:gd name="T7" fmla="*/ 0 h 67"/>
                <a:gd name="T8" fmla="*/ 439 w 49"/>
                <a:gd name="T9" fmla="*/ 0 h 67"/>
                <a:gd name="T10" fmla="*/ 412 w 49"/>
                <a:gd name="T11" fmla="*/ 1 h 67"/>
                <a:gd name="T12" fmla="*/ 368 w 49"/>
                <a:gd name="T13" fmla="*/ 3 h 67"/>
                <a:gd name="T14" fmla="*/ 368 w 49"/>
                <a:gd name="T15" fmla="*/ 17 h 67"/>
                <a:gd name="T16" fmla="*/ 368 w 49"/>
                <a:gd name="T17" fmla="*/ 23 h 67"/>
                <a:gd name="T18" fmla="*/ 412 w 49"/>
                <a:gd name="T19" fmla="*/ 34 h 67"/>
                <a:gd name="T20" fmla="*/ 688 w 49"/>
                <a:gd name="T21" fmla="*/ 136 h 67"/>
                <a:gd name="T22" fmla="*/ 875 w 49"/>
                <a:gd name="T23" fmla="*/ 26 h 67"/>
                <a:gd name="T24" fmla="*/ 923 w 49"/>
                <a:gd name="T25" fmla="*/ 23 h 67"/>
                <a:gd name="T26" fmla="*/ 923 w 49"/>
                <a:gd name="T27" fmla="*/ 3 h 67"/>
                <a:gd name="T28" fmla="*/ 923 w 49"/>
                <a:gd name="T29" fmla="*/ 3 h 67"/>
                <a:gd name="T30" fmla="*/ 923 w 49"/>
                <a:gd name="T31" fmla="*/ 1 h 67"/>
                <a:gd name="T32" fmla="*/ 875 w 49"/>
                <a:gd name="T33" fmla="*/ 1 h 67"/>
                <a:gd name="T34" fmla="*/ 875 w 49"/>
                <a:gd name="T35" fmla="*/ 0 h 67"/>
                <a:gd name="T36" fmla="*/ 856 w 49"/>
                <a:gd name="T37" fmla="*/ 0 h 67"/>
                <a:gd name="T38" fmla="*/ 820 w 49"/>
                <a:gd name="T39" fmla="*/ 0 h 67"/>
                <a:gd name="T40" fmla="*/ 820 w 49"/>
                <a:gd name="T41" fmla="*/ 0 h 67"/>
                <a:gd name="T42" fmla="*/ 1121 w 49"/>
                <a:gd name="T43" fmla="*/ 0 h 67"/>
                <a:gd name="T44" fmla="*/ 1121 w 49"/>
                <a:gd name="T45" fmla="*/ 0 h 67"/>
                <a:gd name="T46" fmla="*/ 1098 w 49"/>
                <a:gd name="T47" fmla="*/ 0 h 67"/>
                <a:gd name="T48" fmla="*/ 1053 w 49"/>
                <a:gd name="T49" fmla="*/ 1 h 67"/>
                <a:gd name="T50" fmla="*/ 1053 w 49"/>
                <a:gd name="T51" fmla="*/ 1 h 67"/>
                <a:gd name="T52" fmla="*/ 1038 w 49"/>
                <a:gd name="T53" fmla="*/ 3 h 67"/>
                <a:gd name="T54" fmla="*/ 993 w 49"/>
                <a:gd name="T55" fmla="*/ 17 h 67"/>
                <a:gd name="T56" fmla="*/ 993 w 49"/>
                <a:gd name="T57" fmla="*/ 26 h 67"/>
                <a:gd name="T58" fmla="*/ 555 w 49"/>
                <a:gd name="T59" fmla="*/ 211 h 67"/>
                <a:gd name="T60" fmla="*/ 494 w 49"/>
                <a:gd name="T61" fmla="*/ 232 h 67"/>
                <a:gd name="T62" fmla="*/ 368 w 49"/>
                <a:gd name="T63" fmla="*/ 251 h 67"/>
                <a:gd name="T64" fmla="*/ 301 w 49"/>
                <a:gd name="T65" fmla="*/ 265 h 67"/>
                <a:gd name="T66" fmla="*/ 197 w 49"/>
                <a:gd name="T67" fmla="*/ 267 h 67"/>
                <a:gd name="T68" fmla="*/ 141 w 49"/>
                <a:gd name="T69" fmla="*/ 267 h 67"/>
                <a:gd name="T70" fmla="*/ 67 w 49"/>
                <a:gd name="T71" fmla="*/ 265 h 67"/>
                <a:gd name="T72" fmla="*/ 1 w 49"/>
                <a:gd name="T73" fmla="*/ 251 h 67"/>
                <a:gd name="T74" fmla="*/ 1 w 49"/>
                <a:gd name="T75" fmla="*/ 245 h 67"/>
                <a:gd name="T76" fmla="*/ 1 w 49"/>
                <a:gd name="T77" fmla="*/ 232 h 67"/>
                <a:gd name="T78" fmla="*/ 67 w 49"/>
                <a:gd name="T79" fmla="*/ 231 h 67"/>
                <a:gd name="T80" fmla="*/ 92 w 49"/>
                <a:gd name="T81" fmla="*/ 218 h 67"/>
                <a:gd name="T82" fmla="*/ 172 w 49"/>
                <a:gd name="T83" fmla="*/ 218 h 67"/>
                <a:gd name="T84" fmla="*/ 197 w 49"/>
                <a:gd name="T85" fmla="*/ 218 h 67"/>
                <a:gd name="T86" fmla="*/ 269 w 49"/>
                <a:gd name="T87" fmla="*/ 231 h 67"/>
                <a:gd name="T88" fmla="*/ 301 w 49"/>
                <a:gd name="T89" fmla="*/ 231 h 67"/>
                <a:gd name="T90" fmla="*/ 361 w 49"/>
                <a:gd name="T91" fmla="*/ 231 h 67"/>
                <a:gd name="T92" fmla="*/ 368 w 49"/>
                <a:gd name="T93" fmla="*/ 231 h 67"/>
                <a:gd name="T94" fmla="*/ 412 w 49"/>
                <a:gd name="T95" fmla="*/ 218 h 67"/>
                <a:gd name="T96" fmla="*/ 439 w 49"/>
                <a:gd name="T97" fmla="*/ 216 h 67"/>
                <a:gd name="T98" fmla="*/ 503 w 49"/>
                <a:gd name="T99" fmla="*/ 197 h 67"/>
                <a:gd name="T100" fmla="*/ 563 w 49"/>
                <a:gd name="T101" fmla="*/ 165 h 67"/>
                <a:gd name="T102" fmla="*/ 172 w 49"/>
                <a:gd name="T103" fmla="*/ 34 h 67"/>
                <a:gd name="T104" fmla="*/ 172 w 49"/>
                <a:gd name="T105" fmla="*/ 26 h 67"/>
                <a:gd name="T106" fmla="*/ 141 w 49"/>
                <a:gd name="T107" fmla="*/ 17 h 67"/>
                <a:gd name="T108" fmla="*/ 92 w 49"/>
                <a:gd name="T109" fmla="*/ 3 h 67"/>
                <a:gd name="T110" fmla="*/ 67 w 49"/>
                <a:gd name="T111" fmla="*/ 1 h 67"/>
                <a:gd name="T112" fmla="*/ 1 w 49"/>
                <a:gd name="T113" fmla="*/ 1 h 67"/>
                <a:gd name="T114" fmla="*/ 0 w 49"/>
                <a:gd name="T115" fmla="*/ 0 h 67"/>
                <a:gd name="T116" fmla="*/ 0 w 49"/>
                <a:gd name="T117" fmla="*/ 0 h 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"/>
                <a:gd name="T178" fmla="*/ 0 h 67"/>
                <a:gd name="T179" fmla="*/ 49 w 49"/>
                <a:gd name="T180" fmla="*/ 67 h 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" h="67">
                  <a:moveTo>
                    <a:pt x="0" y="0"/>
                  </a:move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30" y="33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5" y="3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24" y="52"/>
                  </a:lnTo>
                  <a:lnTo>
                    <a:pt x="21" y="58"/>
                  </a:lnTo>
                  <a:lnTo>
                    <a:pt x="16" y="63"/>
                  </a:lnTo>
                  <a:lnTo>
                    <a:pt x="13" y="66"/>
                  </a:lnTo>
                  <a:lnTo>
                    <a:pt x="9" y="67"/>
                  </a:lnTo>
                  <a:lnTo>
                    <a:pt x="6" y="67"/>
                  </a:lnTo>
                  <a:lnTo>
                    <a:pt x="3" y="66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9" y="55"/>
                  </a:lnTo>
                  <a:lnTo>
                    <a:pt x="12" y="57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6" y="57"/>
                  </a:lnTo>
                  <a:lnTo>
                    <a:pt x="18" y="55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5" y="42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3" name="Freeform 118"/>
            <p:cNvSpPr>
              <a:spLocks/>
            </p:cNvSpPr>
            <p:nvPr/>
          </p:nvSpPr>
          <p:spPr bwMode="auto">
            <a:xfrm>
              <a:off x="3376" y="3784"/>
              <a:ext cx="40" cy="106"/>
            </a:xfrm>
            <a:custGeom>
              <a:avLst/>
              <a:gdLst>
                <a:gd name="T0" fmla="*/ 726 w 29"/>
                <a:gd name="T1" fmla="*/ 372 h 92"/>
                <a:gd name="T2" fmla="*/ 726 w 29"/>
                <a:gd name="T3" fmla="*/ 380 h 92"/>
                <a:gd name="T4" fmla="*/ 526 w 29"/>
                <a:gd name="T5" fmla="*/ 356 h 92"/>
                <a:gd name="T6" fmla="*/ 381 w 29"/>
                <a:gd name="T7" fmla="*/ 343 h 92"/>
                <a:gd name="T8" fmla="*/ 221 w 29"/>
                <a:gd name="T9" fmla="*/ 305 h 92"/>
                <a:gd name="T10" fmla="*/ 131 w 29"/>
                <a:gd name="T11" fmla="*/ 271 h 92"/>
                <a:gd name="T12" fmla="*/ 55 w 29"/>
                <a:gd name="T13" fmla="*/ 235 h 92"/>
                <a:gd name="T14" fmla="*/ 0 w 29"/>
                <a:gd name="T15" fmla="*/ 190 h 92"/>
                <a:gd name="T16" fmla="*/ 76 w 29"/>
                <a:gd name="T17" fmla="*/ 137 h 92"/>
                <a:gd name="T18" fmla="*/ 200 w 29"/>
                <a:gd name="T19" fmla="*/ 77 h 92"/>
                <a:gd name="T20" fmla="*/ 345 w 29"/>
                <a:gd name="T21" fmla="*/ 47 h 92"/>
                <a:gd name="T22" fmla="*/ 526 w 29"/>
                <a:gd name="T23" fmla="*/ 21 h 92"/>
                <a:gd name="T24" fmla="*/ 726 w 29"/>
                <a:gd name="T25" fmla="*/ 0 h 92"/>
                <a:gd name="T26" fmla="*/ 726 w 29"/>
                <a:gd name="T27" fmla="*/ 3 h 92"/>
                <a:gd name="T28" fmla="*/ 581 w 29"/>
                <a:gd name="T29" fmla="*/ 24 h 92"/>
                <a:gd name="T30" fmla="*/ 450 w 29"/>
                <a:gd name="T31" fmla="*/ 50 h 92"/>
                <a:gd name="T32" fmla="*/ 381 w 29"/>
                <a:gd name="T33" fmla="*/ 77 h 92"/>
                <a:gd name="T34" fmla="*/ 305 w 29"/>
                <a:gd name="T35" fmla="*/ 107 h 92"/>
                <a:gd name="T36" fmla="*/ 276 w 29"/>
                <a:gd name="T37" fmla="*/ 143 h 92"/>
                <a:gd name="T38" fmla="*/ 276 w 29"/>
                <a:gd name="T39" fmla="*/ 187 h 92"/>
                <a:gd name="T40" fmla="*/ 276 w 29"/>
                <a:gd name="T41" fmla="*/ 219 h 92"/>
                <a:gd name="T42" fmla="*/ 305 w 29"/>
                <a:gd name="T43" fmla="*/ 263 h 92"/>
                <a:gd name="T44" fmla="*/ 345 w 29"/>
                <a:gd name="T45" fmla="*/ 290 h 92"/>
                <a:gd name="T46" fmla="*/ 381 w 29"/>
                <a:gd name="T47" fmla="*/ 305 h 92"/>
                <a:gd name="T48" fmla="*/ 450 w 29"/>
                <a:gd name="T49" fmla="*/ 323 h 92"/>
                <a:gd name="T50" fmla="*/ 510 w 29"/>
                <a:gd name="T51" fmla="*/ 343 h 92"/>
                <a:gd name="T52" fmla="*/ 601 w 29"/>
                <a:gd name="T53" fmla="*/ 351 h 92"/>
                <a:gd name="T54" fmla="*/ 726 w 29"/>
                <a:gd name="T55" fmla="*/ 372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"/>
                <a:gd name="T85" fmla="*/ 0 h 92"/>
                <a:gd name="T86" fmla="*/ 29 w 29"/>
                <a:gd name="T87" fmla="*/ 92 h 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" h="92">
                  <a:moveTo>
                    <a:pt x="29" y="90"/>
                  </a:moveTo>
                  <a:lnTo>
                    <a:pt x="29" y="92"/>
                  </a:lnTo>
                  <a:lnTo>
                    <a:pt x="21" y="87"/>
                  </a:lnTo>
                  <a:lnTo>
                    <a:pt x="15" y="83"/>
                  </a:lnTo>
                  <a:lnTo>
                    <a:pt x="9" y="75"/>
                  </a:lnTo>
                  <a:lnTo>
                    <a:pt x="5" y="66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3" y="32"/>
                  </a:lnTo>
                  <a:lnTo>
                    <a:pt x="8" y="18"/>
                  </a:lnTo>
                  <a:lnTo>
                    <a:pt x="14" y="11"/>
                  </a:lnTo>
                  <a:lnTo>
                    <a:pt x="21" y="5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5" y="18"/>
                  </a:lnTo>
                  <a:lnTo>
                    <a:pt x="12" y="26"/>
                  </a:lnTo>
                  <a:lnTo>
                    <a:pt x="11" y="36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2" y="63"/>
                  </a:lnTo>
                  <a:lnTo>
                    <a:pt x="14" y="71"/>
                  </a:lnTo>
                  <a:lnTo>
                    <a:pt x="15" y="75"/>
                  </a:lnTo>
                  <a:lnTo>
                    <a:pt x="18" y="78"/>
                  </a:lnTo>
                  <a:lnTo>
                    <a:pt x="20" y="83"/>
                  </a:lnTo>
                  <a:lnTo>
                    <a:pt x="24" y="86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4" name="Freeform 119"/>
            <p:cNvSpPr>
              <a:spLocks/>
            </p:cNvSpPr>
            <p:nvPr/>
          </p:nvSpPr>
          <p:spPr bwMode="auto">
            <a:xfrm>
              <a:off x="3420" y="3788"/>
              <a:ext cx="123" cy="77"/>
            </a:xfrm>
            <a:custGeom>
              <a:avLst/>
              <a:gdLst>
                <a:gd name="T0" fmla="*/ 953 w 90"/>
                <a:gd name="T1" fmla="*/ 237 h 68"/>
                <a:gd name="T2" fmla="*/ 335 w 90"/>
                <a:gd name="T3" fmla="*/ 37 h 68"/>
                <a:gd name="T4" fmla="*/ 335 w 90"/>
                <a:gd name="T5" fmla="*/ 191 h 68"/>
                <a:gd name="T6" fmla="*/ 335 w 90"/>
                <a:gd name="T7" fmla="*/ 209 h 68"/>
                <a:gd name="T8" fmla="*/ 335 w 90"/>
                <a:gd name="T9" fmla="*/ 216 h 68"/>
                <a:gd name="T10" fmla="*/ 364 w 90"/>
                <a:gd name="T11" fmla="*/ 226 h 68"/>
                <a:gd name="T12" fmla="*/ 411 w 90"/>
                <a:gd name="T13" fmla="*/ 229 h 68"/>
                <a:gd name="T14" fmla="*/ 497 w 90"/>
                <a:gd name="T15" fmla="*/ 229 h 68"/>
                <a:gd name="T16" fmla="*/ 536 w 90"/>
                <a:gd name="T17" fmla="*/ 229 h 68"/>
                <a:gd name="T18" fmla="*/ 536 w 90"/>
                <a:gd name="T19" fmla="*/ 237 h 68"/>
                <a:gd name="T20" fmla="*/ 0 w 90"/>
                <a:gd name="T21" fmla="*/ 237 h 68"/>
                <a:gd name="T22" fmla="*/ 0 w 90"/>
                <a:gd name="T23" fmla="*/ 229 h 68"/>
                <a:gd name="T24" fmla="*/ 67 w 90"/>
                <a:gd name="T25" fmla="*/ 229 h 68"/>
                <a:gd name="T26" fmla="*/ 131 w 90"/>
                <a:gd name="T27" fmla="*/ 229 h 68"/>
                <a:gd name="T28" fmla="*/ 195 w 90"/>
                <a:gd name="T29" fmla="*/ 216 h 68"/>
                <a:gd name="T30" fmla="*/ 235 w 90"/>
                <a:gd name="T31" fmla="*/ 212 h 68"/>
                <a:gd name="T32" fmla="*/ 235 w 90"/>
                <a:gd name="T33" fmla="*/ 191 h 68"/>
                <a:gd name="T34" fmla="*/ 235 w 90"/>
                <a:gd name="T35" fmla="*/ 37 h 68"/>
                <a:gd name="T36" fmla="*/ 235 w 90"/>
                <a:gd name="T37" fmla="*/ 26 h 68"/>
                <a:gd name="T38" fmla="*/ 195 w 90"/>
                <a:gd name="T39" fmla="*/ 18 h 68"/>
                <a:gd name="T40" fmla="*/ 172 w 90"/>
                <a:gd name="T41" fmla="*/ 3 h 68"/>
                <a:gd name="T42" fmla="*/ 131 w 90"/>
                <a:gd name="T43" fmla="*/ 2 h 68"/>
                <a:gd name="T44" fmla="*/ 92 w 90"/>
                <a:gd name="T45" fmla="*/ 2 h 68"/>
                <a:gd name="T46" fmla="*/ 0 w 90"/>
                <a:gd name="T47" fmla="*/ 0 h 68"/>
                <a:gd name="T48" fmla="*/ 0 w 90"/>
                <a:gd name="T49" fmla="*/ 0 h 68"/>
                <a:gd name="T50" fmla="*/ 439 w 90"/>
                <a:gd name="T51" fmla="*/ 0 h 68"/>
                <a:gd name="T52" fmla="*/ 1002 w 90"/>
                <a:gd name="T53" fmla="*/ 185 h 68"/>
                <a:gd name="T54" fmla="*/ 1629 w 90"/>
                <a:gd name="T55" fmla="*/ 0 h 68"/>
                <a:gd name="T56" fmla="*/ 2046 w 90"/>
                <a:gd name="T57" fmla="*/ 0 h 68"/>
                <a:gd name="T58" fmla="*/ 2046 w 90"/>
                <a:gd name="T59" fmla="*/ 0 h 68"/>
                <a:gd name="T60" fmla="*/ 1991 w 90"/>
                <a:gd name="T61" fmla="*/ 0 h 68"/>
                <a:gd name="T62" fmla="*/ 1915 w 90"/>
                <a:gd name="T63" fmla="*/ 2 h 68"/>
                <a:gd name="T64" fmla="*/ 1864 w 90"/>
                <a:gd name="T65" fmla="*/ 3 h 68"/>
                <a:gd name="T66" fmla="*/ 1848 w 90"/>
                <a:gd name="T67" fmla="*/ 20 h 68"/>
                <a:gd name="T68" fmla="*/ 1848 w 90"/>
                <a:gd name="T69" fmla="*/ 37 h 68"/>
                <a:gd name="T70" fmla="*/ 1848 w 90"/>
                <a:gd name="T71" fmla="*/ 191 h 68"/>
                <a:gd name="T72" fmla="*/ 1848 w 90"/>
                <a:gd name="T73" fmla="*/ 209 h 68"/>
                <a:gd name="T74" fmla="*/ 1848 w 90"/>
                <a:gd name="T75" fmla="*/ 216 h 68"/>
                <a:gd name="T76" fmla="*/ 1864 w 90"/>
                <a:gd name="T77" fmla="*/ 226 h 68"/>
                <a:gd name="T78" fmla="*/ 1915 w 90"/>
                <a:gd name="T79" fmla="*/ 229 h 68"/>
                <a:gd name="T80" fmla="*/ 1991 w 90"/>
                <a:gd name="T81" fmla="*/ 229 h 68"/>
                <a:gd name="T82" fmla="*/ 2046 w 90"/>
                <a:gd name="T83" fmla="*/ 229 h 68"/>
                <a:gd name="T84" fmla="*/ 2046 w 90"/>
                <a:gd name="T85" fmla="*/ 237 h 68"/>
                <a:gd name="T86" fmla="*/ 1369 w 90"/>
                <a:gd name="T87" fmla="*/ 237 h 68"/>
                <a:gd name="T88" fmla="*/ 1369 w 90"/>
                <a:gd name="T89" fmla="*/ 229 h 68"/>
                <a:gd name="T90" fmla="*/ 1435 w 90"/>
                <a:gd name="T91" fmla="*/ 229 h 68"/>
                <a:gd name="T92" fmla="*/ 1532 w 90"/>
                <a:gd name="T93" fmla="*/ 229 h 68"/>
                <a:gd name="T94" fmla="*/ 1599 w 90"/>
                <a:gd name="T95" fmla="*/ 216 h 68"/>
                <a:gd name="T96" fmla="*/ 1599 w 90"/>
                <a:gd name="T97" fmla="*/ 212 h 68"/>
                <a:gd name="T98" fmla="*/ 1599 w 90"/>
                <a:gd name="T99" fmla="*/ 191 h 68"/>
                <a:gd name="T100" fmla="*/ 1599 w 90"/>
                <a:gd name="T101" fmla="*/ 37 h 68"/>
                <a:gd name="T102" fmla="*/ 953 w 90"/>
                <a:gd name="T103" fmla="*/ 237 h 68"/>
                <a:gd name="T104" fmla="*/ 953 w 90"/>
                <a:gd name="T105" fmla="*/ 237 h 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"/>
                <a:gd name="T160" fmla="*/ 0 h 68"/>
                <a:gd name="T161" fmla="*/ 90 w 90"/>
                <a:gd name="T162" fmla="*/ 68 h 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" h="68">
                  <a:moveTo>
                    <a:pt x="42" y="68"/>
                  </a:moveTo>
                  <a:lnTo>
                    <a:pt x="15" y="11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6" y="66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5" y="53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2"/>
                  </a:lnTo>
                  <a:lnTo>
                    <a:pt x="82" y="3"/>
                  </a:lnTo>
                  <a:lnTo>
                    <a:pt x="81" y="6"/>
                  </a:lnTo>
                  <a:lnTo>
                    <a:pt x="81" y="11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3"/>
                  </a:lnTo>
                  <a:lnTo>
                    <a:pt x="82" y="65"/>
                  </a:lnTo>
                  <a:lnTo>
                    <a:pt x="84" y="66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3"/>
                  </a:lnTo>
                  <a:lnTo>
                    <a:pt x="70" y="62"/>
                  </a:lnTo>
                  <a:lnTo>
                    <a:pt x="70" y="56"/>
                  </a:lnTo>
                  <a:lnTo>
                    <a:pt x="70" y="11"/>
                  </a:lnTo>
                  <a:lnTo>
                    <a:pt x="42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5" name="Freeform 120"/>
            <p:cNvSpPr>
              <a:spLocks noEditPoints="1"/>
            </p:cNvSpPr>
            <p:nvPr/>
          </p:nvSpPr>
          <p:spPr bwMode="auto">
            <a:xfrm>
              <a:off x="3548" y="3812"/>
              <a:ext cx="53" cy="55"/>
            </a:xfrm>
            <a:custGeom>
              <a:avLst/>
              <a:gdLst>
                <a:gd name="T0" fmla="*/ 170 w 39"/>
                <a:gd name="T1" fmla="*/ 72 h 48"/>
                <a:gd name="T2" fmla="*/ 190 w 39"/>
                <a:gd name="T3" fmla="*/ 95 h 48"/>
                <a:gd name="T4" fmla="*/ 231 w 39"/>
                <a:gd name="T5" fmla="*/ 111 h 48"/>
                <a:gd name="T6" fmla="*/ 302 w 39"/>
                <a:gd name="T7" fmla="*/ 127 h 48"/>
                <a:gd name="T8" fmla="*/ 359 w 39"/>
                <a:gd name="T9" fmla="*/ 141 h 48"/>
                <a:gd name="T10" fmla="*/ 454 w 39"/>
                <a:gd name="T11" fmla="*/ 156 h 48"/>
                <a:gd name="T12" fmla="*/ 557 w 39"/>
                <a:gd name="T13" fmla="*/ 156 h 48"/>
                <a:gd name="T14" fmla="*/ 617 w 39"/>
                <a:gd name="T15" fmla="*/ 156 h 48"/>
                <a:gd name="T16" fmla="*/ 713 w 39"/>
                <a:gd name="T17" fmla="*/ 146 h 48"/>
                <a:gd name="T18" fmla="*/ 785 w 39"/>
                <a:gd name="T19" fmla="*/ 127 h 48"/>
                <a:gd name="T20" fmla="*/ 838 w 39"/>
                <a:gd name="T21" fmla="*/ 111 h 48"/>
                <a:gd name="T22" fmla="*/ 838 w 39"/>
                <a:gd name="T23" fmla="*/ 119 h 48"/>
                <a:gd name="T24" fmla="*/ 824 w 39"/>
                <a:gd name="T25" fmla="*/ 137 h 48"/>
                <a:gd name="T26" fmla="*/ 785 w 39"/>
                <a:gd name="T27" fmla="*/ 156 h 48"/>
                <a:gd name="T28" fmla="*/ 713 w 39"/>
                <a:gd name="T29" fmla="*/ 164 h 48"/>
                <a:gd name="T30" fmla="*/ 648 w 39"/>
                <a:gd name="T31" fmla="*/ 179 h 48"/>
                <a:gd name="T32" fmla="*/ 557 w 39"/>
                <a:gd name="T33" fmla="*/ 186 h 48"/>
                <a:gd name="T34" fmla="*/ 454 w 39"/>
                <a:gd name="T35" fmla="*/ 188 h 48"/>
                <a:gd name="T36" fmla="*/ 314 w 39"/>
                <a:gd name="T37" fmla="*/ 186 h 48"/>
                <a:gd name="T38" fmla="*/ 231 w 39"/>
                <a:gd name="T39" fmla="*/ 179 h 48"/>
                <a:gd name="T40" fmla="*/ 125 w 39"/>
                <a:gd name="T41" fmla="*/ 162 h 48"/>
                <a:gd name="T42" fmla="*/ 65 w 39"/>
                <a:gd name="T43" fmla="*/ 141 h 48"/>
                <a:gd name="T44" fmla="*/ 48 w 39"/>
                <a:gd name="T45" fmla="*/ 125 h 48"/>
                <a:gd name="T46" fmla="*/ 0 w 39"/>
                <a:gd name="T47" fmla="*/ 95 h 48"/>
                <a:gd name="T48" fmla="*/ 48 w 39"/>
                <a:gd name="T49" fmla="*/ 65 h 48"/>
                <a:gd name="T50" fmla="*/ 65 w 39"/>
                <a:gd name="T51" fmla="*/ 44 h 48"/>
                <a:gd name="T52" fmla="*/ 125 w 39"/>
                <a:gd name="T53" fmla="*/ 22 h 48"/>
                <a:gd name="T54" fmla="*/ 231 w 39"/>
                <a:gd name="T55" fmla="*/ 3 h 48"/>
                <a:gd name="T56" fmla="*/ 359 w 39"/>
                <a:gd name="T57" fmla="*/ 0 h 48"/>
                <a:gd name="T58" fmla="*/ 454 w 39"/>
                <a:gd name="T59" fmla="*/ 0 h 48"/>
                <a:gd name="T60" fmla="*/ 580 w 39"/>
                <a:gd name="T61" fmla="*/ 0 h 48"/>
                <a:gd name="T62" fmla="*/ 648 w 39"/>
                <a:gd name="T63" fmla="*/ 2 h 48"/>
                <a:gd name="T64" fmla="*/ 757 w 39"/>
                <a:gd name="T65" fmla="*/ 19 h 48"/>
                <a:gd name="T66" fmla="*/ 824 w 39"/>
                <a:gd name="T67" fmla="*/ 33 h 48"/>
                <a:gd name="T68" fmla="*/ 838 w 39"/>
                <a:gd name="T69" fmla="*/ 48 h 48"/>
                <a:gd name="T70" fmla="*/ 838 w 39"/>
                <a:gd name="T71" fmla="*/ 72 h 48"/>
                <a:gd name="T72" fmla="*/ 170 w 39"/>
                <a:gd name="T73" fmla="*/ 72 h 48"/>
                <a:gd name="T74" fmla="*/ 170 w 39"/>
                <a:gd name="T75" fmla="*/ 57 h 48"/>
                <a:gd name="T76" fmla="*/ 617 w 39"/>
                <a:gd name="T77" fmla="*/ 57 h 48"/>
                <a:gd name="T78" fmla="*/ 617 w 39"/>
                <a:gd name="T79" fmla="*/ 44 h 48"/>
                <a:gd name="T80" fmla="*/ 580 w 39"/>
                <a:gd name="T81" fmla="*/ 33 h 48"/>
                <a:gd name="T82" fmla="*/ 557 w 39"/>
                <a:gd name="T83" fmla="*/ 22 h 48"/>
                <a:gd name="T84" fmla="*/ 525 w 39"/>
                <a:gd name="T85" fmla="*/ 19 h 48"/>
                <a:gd name="T86" fmla="*/ 454 w 39"/>
                <a:gd name="T87" fmla="*/ 3 h 48"/>
                <a:gd name="T88" fmla="*/ 427 w 39"/>
                <a:gd name="T89" fmla="*/ 3 h 48"/>
                <a:gd name="T90" fmla="*/ 314 w 39"/>
                <a:gd name="T91" fmla="*/ 3 h 48"/>
                <a:gd name="T92" fmla="*/ 258 w 39"/>
                <a:gd name="T93" fmla="*/ 22 h 48"/>
                <a:gd name="T94" fmla="*/ 190 w 39"/>
                <a:gd name="T95" fmla="*/ 33 h 48"/>
                <a:gd name="T96" fmla="*/ 170 w 39"/>
                <a:gd name="T97" fmla="*/ 5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8"/>
                <a:gd name="T149" fmla="*/ 39 w 39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8">
                  <a:moveTo>
                    <a:pt x="8" y="18"/>
                  </a:moveTo>
                  <a:lnTo>
                    <a:pt x="9" y="24"/>
                  </a:lnTo>
                  <a:lnTo>
                    <a:pt x="11" y="29"/>
                  </a:lnTo>
                  <a:lnTo>
                    <a:pt x="14" y="33"/>
                  </a:lnTo>
                  <a:lnTo>
                    <a:pt x="17" y="36"/>
                  </a:lnTo>
                  <a:lnTo>
                    <a:pt x="21" y="39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38" y="35"/>
                  </a:lnTo>
                  <a:lnTo>
                    <a:pt x="36" y="39"/>
                  </a:lnTo>
                  <a:lnTo>
                    <a:pt x="33" y="42"/>
                  </a:lnTo>
                  <a:lnTo>
                    <a:pt x="30" y="45"/>
                  </a:lnTo>
                  <a:lnTo>
                    <a:pt x="26" y="47"/>
                  </a:lnTo>
                  <a:lnTo>
                    <a:pt x="21" y="48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2"/>
                  </a:lnTo>
                  <a:lnTo>
                    <a:pt x="39" y="18"/>
                  </a:lnTo>
                  <a:lnTo>
                    <a:pt x="8" y="18"/>
                  </a:lnTo>
                  <a:close/>
                  <a:moveTo>
                    <a:pt x="8" y="15"/>
                  </a:moveTo>
                  <a:lnTo>
                    <a:pt x="29" y="15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9" y="9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6" name="Freeform 121"/>
            <p:cNvSpPr>
              <a:spLocks/>
            </p:cNvSpPr>
            <p:nvPr/>
          </p:nvSpPr>
          <p:spPr bwMode="auto">
            <a:xfrm>
              <a:off x="3609" y="3788"/>
              <a:ext cx="98" cy="79"/>
            </a:xfrm>
            <a:custGeom>
              <a:avLst/>
              <a:gdLst>
                <a:gd name="T0" fmla="*/ 1565 w 72"/>
                <a:gd name="T1" fmla="*/ 0 h 69"/>
                <a:gd name="T2" fmla="*/ 1565 w 72"/>
                <a:gd name="T3" fmla="*/ 0 h 69"/>
                <a:gd name="T4" fmla="*/ 1509 w 72"/>
                <a:gd name="T5" fmla="*/ 2 h 69"/>
                <a:gd name="T6" fmla="*/ 1495 w 72"/>
                <a:gd name="T7" fmla="*/ 3 h 69"/>
                <a:gd name="T8" fmla="*/ 1410 w 72"/>
                <a:gd name="T9" fmla="*/ 22 h 69"/>
                <a:gd name="T10" fmla="*/ 1341 w 72"/>
                <a:gd name="T11" fmla="*/ 46 h 69"/>
                <a:gd name="T12" fmla="*/ 845 w 72"/>
                <a:gd name="T13" fmla="*/ 266 h 69"/>
                <a:gd name="T14" fmla="*/ 789 w 72"/>
                <a:gd name="T15" fmla="*/ 266 h 69"/>
                <a:gd name="T16" fmla="*/ 235 w 72"/>
                <a:gd name="T17" fmla="*/ 44 h 69"/>
                <a:gd name="T18" fmla="*/ 191 w 72"/>
                <a:gd name="T19" fmla="*/ 22 h 69"/>
                <a:gd name="T20" fmla="*/ 173 w 72"/>
                <a:gd name="T21" fmla="*/ 19 h 69"/>
                <a:gd name="T22" fmla="*/ 127 w 72"/>
                <a:gd name="T23" fmla="*/ 3 h 69"/>
                <a:gd name="T24" fmla="*/ 120 w 72"/>
                <a:gd name="T25" fmla="*/ 2 h 69"/>
                <a:gd name="T26" fmla="*/ 65 w 72"/>
                <a:gd name="T27" fmla="*/ 2 h 69"/>
                <a:gd name="T28" fmla="*/ 0 w 72"/>
                <a:gd name="T29" fmla="*/ 0 h 69"/>
                <a:gd name="T30" fmla="*/ 0 w 72"/>
                <a:gd name="T31" fmla="*/ 0 h 69"/>
                <a:gd name="T32" fmla="*/ 621 w 72"/>
                <a:gd name="T33" fmla="*/ 0 h 69"/>
                <a:gd name="T34" fmla="*/ 621 w 72"/>
                <a:gd name="T35" fmla="*/ 0 h 69"/>
                <a:gd name="T36" fmla="*/ 529 w 72"/>
                <a:gd name="T37" fmla="*/ 2 h 69"/>
                <a:gd name="T38" fmla="*/ 456 w 72"/>
                <a:gd name="T39" fmla="*/ 2 h 69"/>
                <a:gd name="T40" fmla="*/ 456 w 72"/>
                <a:gd name="T41" fmla="*/ 3 h 69"/>
                <a:gd name="T42" fmla="*/ 456 w 72"/>
                <a:gd name="T43" fmla="*/ 19 h 69"/>
                <a:gd name="T44" fmla="*/ 456 w 72"/>
                <a:gd name="T45" fmla="*/ 33 h 69"/>
                <a:gd name="T46" fmla="*/ 494 w 72"/>
                <a:gd name="T47" fmla="*/ 53 h 69"/>
                <a:gd name="T48" fmla="*/ 893 w 72"/>
                <a:gd name="T49" fmla="*/ 206 h 69"/>
                <a:gd name="T50" fmla="*/ 1245 w 72"/>
                <a:gd name="T51" fmla="*/ 53 h 69"/>
                <a:gd name="T52" fmla="*/ 1281 w 72"/>
                <a:gd name="T53" fmla="*/ 33 h 69"/>
                <a:gd name="T54" fmla="*/ 1281 w 72"/>
                <a:gd name="T55" fmla="*/ 22 h 69"/>
                <a:gd name="T56" fmla="*/ 1281 w 72"/>
                <a:gd name="T57" fmla="*/ 19 h 69"/>
                <a:gd name="T58" fmla="*/ 1245 w 72"/>
                <a:gd name="T59" fmla="*/ 3 h 69"/>
                <a:gd name="T60" fmla="*/ 1215 w 72"/>
                <a:gd name="T61" fmla="*/ 2 h 69"/>
                <a:gd name="T62" fmla="*/ 1150 w 72"/>
                <a:gd name="T63" fmla="*/ 0 h 69"/>
                <a:gd name="T64" fmla="*/ 1150 w 72"/>
                <a:gd name="T65" fmla="*/ 0 h 69"/>
                <a:gd name="T66" fmla="*/ 1109 w 72"/>
                <a:gd name="T67" fmla="*/ 0 h 69"/>
                <a:gd name="T68" fmla="*/ 1109 w 72"/>
                <a:gd name="T69" fmla="*/ 0 h 69"/>
                <a:gd name="T70" fmla="*/ 1565 w 72"/>
                <a:gd name="T71" fmla="*/ 0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69"/>
                <a:gd name="T110" fmla="*/ 72 w 7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69">
                  <a:moveTo>
                    <a:pt x="72" y="0"/>
                  </a:moveTo>
                  <a:lnTo>
                    <a:pt x="72" y="0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5" y="6"/>
                  </a:lnTo>
                  <a:lnTo>
                    <a:pt x="62" y="12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5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3" y="14"/>
                  </a:lnTo>
                  <a:lnTo>
                    <a:pt x="41" y="53"/>
                  </a:lnTo>
                  <a:lnTo>
                    <a:pt x="57" y="14"/>
                  </a:lnTo>
                  <a:lnTo>
                    <a:pt x="59" y="9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7" name="Freeform 122"/>
            <p:cNvSpPr>
              <a:spLocks/>
            </p:cNvSpPr>
            <p:nvPr/>
          </p:nvSpPr>
          <p:spPr bwMode="auto">
            <a:xfrm>
              <a:off x="3714" y="3784"/>
              <a:ext cx="37" cy="106"/>
            </a:xfrm>
            <a:custGeom>
              <a:avLst/>
              <a:gdLst>
                <a:gd name="T0" fmla="*/ 0 w 27"/>
                <a:gd name="T1" fmla="*/ 3 h 92"/>
                <a:gd name="T2" fmla="*/ 0 w 27"/>
                <a:gd name="T3" fmla="*/ 0 h 92"/>
                <a:gd name="T4" fmla="*/ 141 w 27"/>
                <a:gd name="T5" fmla="*/ 21 h 92"/>
                <a:gd name="T6" fmla="*/ 273 w 27"/>
                <a:gd name="T7" fmla="*/ 37 h 92"/>
                <a:gd name="T8" fmla="*/ 426 w 27"/>
                <a:gd name="T9" fmla="*/ 71 h 92"/>
                <a:gd name="T10" fmla="*/ 562 w 27"/>
                <a:gd name="T11" fmla="*/ 107 h 92"/>
                <a:gd name="T12" fmla="*/ 639 w 27"/>
                <a:gd name="T13" fmla="*/ 143 h 92"/>
                <a:gd name="T14" fmla="*/ 639 w 27"/>
                <a:gd name="T15" fmla="*/ 190 h 92"/>
                <a:gd name="T16" fmla="*/ 584 w 27"/>
                <a:gd name="T17" fmla="*/ 248 h 92"/>
                <a:gd name="T18" fmla="*/ 445 w 27"/>
                <a:gd name="T19" fmla="*/ 304 h 92"/>
                <a:gd name="T20" fmla="*/ 311 w 27"/>
                <a:gd name="T21" fmla="*/ 333 h 92"/>
                <a:gd name="T22" fmla="*/ 173 w 27"/>
                <a:gd name="T23" fmla="*/ 356 h 92"/>
                <a:gd name="T24" fmla="*/ 0 w 27"/>
                <a:gd name="T25" fmla="*/ 380 h 92"/>
                <a:gd name="T26" fmla="*/ 0 w 27"/>
                <a:gd name="T27" fmla="*/ 372 h 92"/>
                <a:gd name="T28" fmla="*/ 92 w 27"/>
                <a:gd name="T29" fmla="*/ 351 h 92"/>
                <a:gd name="T30" fmla="*/ 199 w 27"/>
                <a:gd name="T31" fmla="*/ 333 h 92"/>
                <a:gd name="T32" fmla="*/ 311 w 27"/>
                <a:gd name="T33" fmla="*/ 304 h 92"/>
                <a:gd name="T34" fmla="*/ 374 w 27"/>
                <a:gd name="T35" fmla="*/ 271 h 92"/>
                <a:gd name="T36" fmla="*/ 426 w 27"/>
                <a:gd name="T37" fmla="*/ 235 h 92"/>
                <a:gd name="T38" fmla="*/ 426 w 27"/>
                <a:gd name="T39" fmla="*/ 198 h 92"/>
                <a:gd name="T40" fmla="*/ 426 w 27"/>
                <a:gd name="T41" fmla="*/ 159 h 92"/>
                <a:gd name="T42" fmla="*/ 374 w 27"/>
                <a:gd name="T43" fmla="*/ 120 h 92"/>
                <a:gd name="T44" fmla="*/ 362 w 27"/>
                <a:gd name="T45" fmla="*/ 94 h 92"/>
                <a:gd name="T46" fmla="*/ 311 w 27"/>
                <a:gd name="T47" fmla="*/ 77 h 92"/>
                <a:gd name="T48" fmla="*/ 237 w 27"/>
                <a:gd name="T49" fmla="*/ 58 h 92"/>
                <a:gd name="T50" fmla="*/ 173 w 27"/>
                <a:gd name="T51" fmla="*/ 37 h 92"/>
                <a:gd name="T52" fmla="*/ 92 w 27"/>
                <a:gd name="T53" fmla="*/ 24 h 92"/>
                <a:gd name="T54" fmla="*/ 0 w 27"/>
                <a:gd name="T55" fmla="*/ 3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"/>
                <a:gd name="T85" fmla="*/ 0 h 92"/>
                <a:gd name="T86" fmla="*/ 27 w 27"/>
                <a:gd name="T87" fmla="*/ 92 h 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" h="92">
                  <a:moveTo>
                    <a:pt x="0" y="3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12" y="9"/>
                  </a:lnTo>
                  <a:lnTo>
                    <a:pt x="18" y="17"/>
                  </a:lnTo>
                  <a:lnTo>
                    <a:pt x="24" y="26"/>
                  </a:lnTo>
                  <a:lnTo>
                    <a:pt x="27" y="36"/>
                  </a:lnTo>
                  <a:lnTo>
                    <a:pt x="27" y="47"/>
                  </a:lnTo>
                  <a:lnTo>
                    <a:pt x="25" y="60"/>
                  </a:lnTo>
                  <a:lnTo>
                    <a:pt x="19" y="74"/>
                  </a:lnTo>
                  <a:lnTo>
                    <a:pt x="13" y="81"/>
                  </a:lnTo>
                  <a:lnTo>
                    <a:pt x="7" y="87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9" y="81"/>
                  </a:lnTo>
                  <a:lnTo>
                    <a:pt x="13" y="74"/>
                  </a:lnTo>
                  <a:lnTo>
                    <a:pt x="16" y="66"/>
                  </a:lnTo>
                  <a:lnTo>
                    <a:pt x="18" y="57"/>
                  </a:lnTo>
                  <a:lnTo>
                    <a:pt x="18" y="48"/>
                  </a:lnTo>
                  <a:lnTo>
                    <a:pt x="18" y="38"/>
                  </a:lnTo>
                  <a:lnTo>
                    <a:pt x="16" y="29"/>
                  </a:lnTo>
                  <a:lnTo>
                    <a:pt x="15" y="23"/>
                  </a:lnTo>
                  <a:lnTo>
                    <a:pt x="13" y="18"/>
                  </a:lnTo>
                  <a:lnTo>
                    <a:pt x="10" y="14"/>
                  </a:lnTo>
                  <a:lnTo>
                    <a:pt x="7" y="9"/>
                  </a:lnTo>
                  <a:lnTo>
                    <a:pt x="4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48" name="Rectangle 123"/>
            <p:cNvSpPr>
              <a:spLocks noChangeArrowheads="1"/>
            </p:cNvSpPr>
            <p:nvPr/>
          </p:nvSpPr>
          <p:spPr bwMode="auto">
            <a:xfrm>
              <a:off x="1365" y="522"/>
              <a:ext cx="1481" cy="135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949" name="Line 124"/>
            <p:cNvSpPr>
              <a:spLocks noChangeShapeType="1"/>
            </p:cNvSpPr>
            <p:nvPr/>
          </p:nvSpPr>
          <p:spPr bwMode="auto">
            <a:xfrm flipV="1">
              <a:off x="1365" y="522"/>
              <a:ext cx="1" cy="13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0" name="Line 125"/>
            <p:cNvSpPr>
              <a:spLocks noChangeShapeType="1"/>
            </p:cNvSpPr>
            <p:nvPr/>
          </p:nvSpPr>
          <p:spPr bwMode="auto">
            <a:xfrm flipH="1">
              <a:off x="1365" y="1851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1" name="Line 126"/>
            <p:cNvSpPr>
              <a:spLocks noChangeShapeType="1"/>
            </p:cNvSpPr>
            <p:nvPr/>
          </p:nvSpPr>
          <p:spPr bwMode="auto">
            <a:xfrm flipH="1">
              <a:off x="1365" y="1823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2" name="Line 127"/>
            <p:cNvSpPr>
              <a:spLocks noChangeShapeType="1"/>
            </p:cNvSpPr>
            <p:nvPr/>
          </p:nvSpPr>
          <p:spPr bwMode="auto">
            <a:xfrm flipH="1">
              <a:off x="1365" y="1796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3" name="Line 128"/>
            <p:cNvSpPr>
              <a:spLocks noChangeShapeType="1"/>
            </p:cNvSpPr>
            <p:nvPr/>
          </p:nvSpPr>
          <p:spPr bwMode="auto">
            <a:xfrm flipH="1">
              <a:off x="1365" y="176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4" name="Line 129"/>
            <p:cNvSpPr>
              <a:spLocks noChangeShapeType="1"/>
            </p:cNvSpPr>
            <p:nvPr/>
          </p:nvSpPr>
          <p:spPr bwMode="auto">
            <a:xfrm flipH="1">
              <a:off x="1365" y="1742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5" name="Line 130"/>
            <p:cNvSpPr>
              <a:spLocks noChangeShapeType="1"/>
            </p:cNvSpPr>
            <p:nvPr/>
          </p:nvSpPr>
          <p:spPr bwMode="auto">
            <a:xfrm flipH="1">
              <a:off x="1365" y="1714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6" name="Line 131"/>
            <p:cNvSpPr>
              <a:spLocks noChangeShapeType="1"/>
            </p:cNvSpPr>
            <p:nvPr/>
          </p:nvSpPr>
          <p:spPr bwMode="auto">
            <a:xfrm flipH="1">
              <a:off x="1365" y="168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7" name="Line 132"/>
            <p:cNvSpPr>
              <a:spLocks noChangeShapeType="1"/>
            </p:cNvSpPr>
            <p:nvPr/>
          </p:nvSpPr>
          <p:spPr bwMode="auto">
            <a:xfrm flipH="1">
              <a:off x="1365" y="166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8" name="Line 133"/>
            <p:cNvSpPr>
              <a:spLocks noChangeShapeType="1"/>
            </p:cNvSpPr>
            <p:nvPr/>
          </p:nvSpPr>
          <p:spPr bwMode="auto">
            <a:xfrm flipH="1">
              <a:off x="1365" y="163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59" name="Line 134"/>
            <p:cNvSpPr>
              <a:spLocks noChangeShapeType="1"/>
            </p:cNvSpPr>
            <p:nvPr/>
          </p:nvSpPr>
          <p:spPr bwMode="auto">
            <a:xfrm flipH="1">
              <a:off x="1365" y="160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0" name="Line 135"/>
            <p:cNvSpPr>
              <a:spLocks noChangeShapeType="1"/>
            </p:cNvSpPr>
            <p:nvPr/>
          </p:nvSpPr>
          <p:spPr bwMode="auto">
            <a:xfrm flipH="1">
              <a:off x="1365" y="157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1" name="Line 136"/>
            <p:cNvSpPr>
              <a:spLocks noChangeShapeType="1"/>
            </p:cNvSpPr>
            <p:nvPr/>
          </p:nvSpPr>
          <p:spPr bwMode="auto">
            <a:xfrm flipH="1">
              <a:off x="1365" y="155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2" name="Line 137"/>
            <p:cNvSpPr>
              <a:spLocks noChangeShapeType="1"/>
            </p:cNvSpPr>
            <p:nvPr/>
          </p:nvSpPr>
          <p:spPr bwMode="auto">
            <a:xfrm flipH="1">
              <a:off x="1365" y="152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3" name="Line 138"/>
            <p:cNvSpPr>
              <a:spLocks noChangeShapeType="1"/>
            </p:cNvSpPr>
            <p:nvPr/>
          </p:nvSpPr>
          <p:spPr bwMode="auto">
            <a:xfrm flipH="1">
              <a:off x="1365" y="149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4" name="Line 139"/>
            <p:cNvSpPr>
              <a:spLocks noChangeShapeType="1"/>
            </p:cNvSpPr>
            <p:nvPr/>
          </p:nvSpPr>
          <p:spPr bwMode="auto">
            <a:xfrm flipH="1">
              <a:off x="1365" y="1470"/>
              <a:ext cx="3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5" name="Line 140"/>
            <p:cNvSpPr>
              <a:spLocks noChangeShapeType="1"/>
            </p:cNvSpPr>
            <p:nvPr/>
          </p:nvSpPr>
          <p:spPr bwMode="auto">
            <a:xfrm flipH="1">
              <a:off x="1365" y="144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6" name="Line 141"/>
            <p:cNvSpPr>
              <a:spLocks noChangeShapeType="1"/>
            </p:cNvSpPr>
            <p:nvPr/>
          </p:nvSpPr>
          <p:spPr bwMode="auto">
            <a:xfrm flipH="1">
              <a:off x="1365" y="1416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7" name="Line 142"/>
            <p:cNvSpPr>
              <a:spLocks noChangeShapeType="1"/>
            </p:cNvSpPr>
            <p:nvPr/>
          </p:nvSpPr>
          <p:spPr bwMode="auto">
            <a:xfrm flipH="1">
              <a:off x="1365" y="138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8" name="Line 143"/>
            <p:cNvSpPr>
              <a:spLocks noChangeShapeType="1"/>
            </p:cNvSpPr>
            <p:nvPr/>
          </p:nvSpPr>
          <p:spPr bwMode="auto">
            <a:xfrm flipH="1">
              <a:off x="1365" y="136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69" name="Line 144"/>
            <p:cNvSpPr>
              <a:spLocks noChangeShapeType="1"/>
            </p:cNvSpPr>
            <p:nvPr/>
          </p:nvSpPr>
          <p:spPr bwMode="auto">
            <a:xfrm flipH="1">
              <a:off x="1365" y="133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0" name="Line 145"/>
            <p:cNvSpPr>
              <a:spLocks noChangeShapeType="1"/>
            </p:cNvSpPr>
            <p:nvPr/>
          </p:nvSpPr>
          <p:spPr bwMode="auto">
            <a:xfrm flipH="1">
              <a:off x="1365" y="1307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1" name="Line 146"/>
            <p:cNvSpPr>
              <a:spLocks noChangeShapeType="1"/>
            </p:cNvSpPr>
            <p:nvPr/>
          </p:nvSpPr>
          <p:spPr bwMode="auto">
            <a:xfrm flipH="1">
              <a:off x="1365" y="128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2" name="Line 147"/>
            <p:cNvSpPr>
              <a:spLocks noChangeShapeType="1"/>
            </p:cNvSpPr>
            <p:nvPr/>
          </p:nvSpPr>
          <p:spPr bwMode="auto">
            <a:xfrm flipH="1">
              <a:off x="1365" y="125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3" name="Line 148"/>
            <p:cNvSpPr>
              <a:spLocks noChangeShapeType="1"/>
            </p:cNvSpPr>
            <p:nvPr/>
          </p:nvSpPr>
          <p:spPr bwMode="auto">
            <a:xfrm flipH="1">
              <a:off x="1365" y="122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4" name="Line 149"/>
            <p:cNvSpPr>
              <a:spLocks noChangeShapeType="1"/>
            </p:cNvSpPr>
            <p:nvPr/>
          </p:nvSpPr>
          <p:spPr bwMode="auto">
            <a:xfrm flipH="1">
              <a:off x="1365" y="1200"/>
              <a:ext cx="3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5" name="Line 150"/>
            <p:cNvSpPr>
              <a:spLocks noChangeShapeType="1"/>
            </p:cNvSpPr>
            <p:nvPr/>
          </p:nvSpPr>
          <p:spPr bwMode="auto">
            <a:xfrm flipH="1">
              <a:off x="1365" y="1172"/>
              <a:ext cx="15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6" name="Line 151"/>
            <p:cNvSpPr>
              <a:spLocks noChangeShapeType="1"/>
            </p:cNvSpPr>
            <p:nvPr/>
          </p:nvSpPr>
          <p:spPr bwMode="auto">
            <a:xfrm flipH="1">
              <a:off x="1365" y="1145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7" name="Line 152"/>
            <p:cNvSpPr>
              <a:spLocks noChangeShapeType="1"/>
            </p:cNvSpPr>
            <p:nvPr/>
          </p:nvSpPr>
          <p:spPr bwMode="auto">
            <a:xfrm flipH="1">
              <a:off x="1365" y="1118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8" name="Line 153"/>
            <p:cNvSpPr>
              <a:spLocks noChangeShapeType="1"/>
            </p:cNvSpPr>
            <p:nvPr/>
          </p:nvSpPr>
          <p:spPr bwMode="auto">
            <a:xfrm flipH="1">
              <a:off x="1365" y="1090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79" name="Line 154"/>
            <p:cNvSpPr>
              <a:spLocks noChangeShapeType="1"/>
            </p:cNvSpPr>
            <p:nvPr/>
          </p:nvSpPr>
          <p:spPr bwMode="auto">
            <a:xfrm flipH="1">
              <a:off x="1365" y="106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0" name="Line 155"/>
            <p:cNvSpPr>
              <a:spLocks noChangeShapeType="1"/>
            </p:cNvSpPr>
            <p:nvPr/>
          </p:nvSpPr>
          <p:spPr bwMode="auto">
            <a:xfrm flipH="1">
              <a:off x="1365" y="1035"/>
              <a:ext cx="15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1" name="Line 156"/>
            <p:cNvSpPr>
              <a:spLocks noChangeShapeType="1"/>
            </p:cNvSpPr>
            <p:nvPr/>
          </p:nvSpPr>
          <p:spPr bwMode="auto">
            <a:xfrm flipH="1">
              <a:off x="1365" y="101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2" name="Line 157"/>
            <p:cNvSpPr>
              <a:spLocks noChangeShapeType="1"/>
            </p:cNvSpPr>
            <p:nvPr/>
          </p:nvSpPr>
          <p:spPr bwMode="auto">
            <a:xfrm flipH="1">
              <a:off x="1365" y="98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3" name="Line 158"/>
            <p:cNvSpPr>
              <a:spLocks noChangeShapeType="1"/>
            </p:cNvSpPr>
            <p:nvPr/>
          </p:nvSpPr>
          <p:spPr bwMode="auto">
            <a:xfrm flipH="1">
              <a:off x="1365" y="95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4" name="Line 159"/>
            <p:cNvSpPr>
              <a:spLocks noChangeShapeType="1"/>
            </p:cNvSpPr>
            <p:nvPr/>
          </p:nvSpPr>
          <p:spPr bwMode="auto">
            <a:xfrm flipH="1">
              <a:off x="1365" y="928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5" name="Line 160"/>
            <p:cNvSpPr>
              <a:spLocks noChangeShapeType="1"/>
            </p:cNvSpPr>
            <p:nvPr/>
          </p:nvSpPr>
          <p:spPr bwMode="auto">
            <a:xfrm flipH="1">
              <a:off x="1365" y="901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6" name="Line 161"/>
            <p:cNvSpPr>
              <a:spLocks noChangeShapeType="1"/>
            </p:cNvSpPr>
            <p:nvPr/>
          </p:nvSpPr>
          <p:spPr bwMode="auto">
            <a:xfrm flipH="1">
              <a:off x="1365" y="87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7" name="Line 162"/>
            <p:cNvSpPr>
              <a:spLocks noChangeShapeType="1"/>
            </p:cNvSpPr>
            <p:nvPr/>
          </p:nvSpPr>
          <p:spPr bwMode="auto">
            <a:xfrm flipH="1">
              <a:off x="1365" y="84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8" name="Line 163"/>
            <p:cNvSpPr>
              <a:spLocks noChangeShapeType="1"/>
            </p:cNvSpPr>
            <p:nvPr/>
          </p:nvSpPr>
          <p:spPr bwMode="auto">
            <a:xfrm flipH="1">
              <a:off x="1365" y="820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89" name="Line 164"/>
            <p:cNvSpPr>
              <a:spLocks noChangeShapeType="1"/>
            </p:cNvSpPr>
            <p:nvPr/>
          </p:nvSpPr>
          <p:spPr bwMode="auto">
            <a:xfrm flipH="1">
              <a:off x="1365" y="793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0" name="Line 165"/>
            <p:cNvSpPr>
              <a:spLocks noChangeShapeType="1"/>
            </p:cNvSpPr>
            <p:nvPr/>
          </p:nvSpPr>
          <p:spPr bwMode="auto">
            <a:xfrm flipH="1">
              <a:off x="1365" y="766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1" name="Line 166"/>
            <p:cNvSpPr>
              <a:spLocks noChangeShapeType="1"/>
            </p:cNvSpPr>
            <p:nvPr/>
          </p:nvSpPr>
          <p:spPr bwMode="auto">
            <a:xfrm flipH="1">
              <a:off x="1365" y="73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2" name="Line 167"/>
            <p:cNvSpPr>
              <a:spLocks noChangeShapeType="1"/>
            </p:cNvSpPr>
            <p:nvPr/>
          </p:nvSpPr>
          <p:spPr bwMode="auto">
            <a:xfrm flipH="1">
              <a:off x="1365" y="71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3" name="Line 168"/>
            <p:cNvSpPr>
              <a:spLocks noChangeShapeType="1"/>
            </p:cNvSpPr>
            <p:nvPr/>
          </p:nvSpPr>
          <p:spPr bwMode="auto">
            <a:xfrm flipH="1">
              <a:off x="1365" y="68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4" name="Line 169"/>
            <p:cNvSpPr>
              <a:spLocks noChangeShapeType="1"/>
            </p:cNvSpPr>
            <p:nvPr/>
          </p:nvSpPr>
          <p:spPr bwMode="auto">
            <a:xfrm flipH="1">
              <a:off x="1365" y="657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5" name="Line 170"/>
            <p:cNvSpPr>
              <a:spLocks noChangeShapeType="1"/>
            </p:cNvSpPr>
            <p:nvPr/>
          </p:nvSpPr>
          <p:spPr bwMode="auto">
            <a:xfrm flipH="1">
              <a:off x="1365" y="63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6" name="Line 171"/>
            <p:cNvSpPr>
              <a:spLocks noChangeShapeType="1"/>
            </p:cNvSpPr>
            <p:nvPr/>
          </p:nvSpPr>
          <p:spPr bwMode="auto">
            <a:xfrm flipH="1">
              <a:off x="1365" y="60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7" name="Line 172"/>
            <p:cNvSpPr>
              <a:spLocks noChangeShapeType="1"/>
            </p:cNvSpPr>
            <p:nvPr/>
          </p:nvSpPr>
          <p:spPr bwMode="auto">
            <a:xfrm flipH="1">
              <a:off x="1365" y="57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8" name="Line 173"/>
            <p:cNvSpPr>
              <a:spLocks noChangeShapeType="1"/>
            </p:cNvSpPr>
            <p:nvPr/>
          </p:nvSpPr>
          <p:spPr bwMode="auto">
            <a:xfrm flipH="1">
              <a:off x="1365" y="54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99" name="Line 174"/>
            <p:cNvSpPr>
              <a:spLocks noChangeShapeType="1"/>
            </p:cNvSpPr>
            <p:nvPr/>
          </p:nvSpPr>
          <p:spPr bwMode="auto">
            <a:xfrm flipH="1">
              <a:off x="1365" y="522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0" name="Freeform 175"/>
            <p:cNvSpPr>
              <a:spLocks noEditPoints="1"/>
            </p:cNvSpPr>
            <p:nvPr/>
          </p:nvSpPr>
          <p:spPr bwMode="auto">
            <a:xfrm>
              <a:off x="1205" y="1857"/>
              <a:ext cx="33" cy="50"/>
            </a:xfrm>
            <a:custGeom>
              <a:avLst/>
              <a:gdLst>
                <a:gd name="T0" fmla="*/ 0 w 25"/>
                <a:gd name="T1" fmla="*/ 102 h 43"/>
                <a:gd name="T2" fmla="*/ 1 w 25"/>
                <a:gd name="T3" fmla="*/ 66 h 43"/>
                <a:gd name="T4" fmla="*/ 49 w 25"/>
                <a:gd name="T5" fmla="*/ 48 h 43"/>
                <a:gd name="T6" fmla="*/ 65 w 25"/>
                <a:gd name="T7" fmla="*/ 26 h 43"/>
                <a:gd name="T8" fmla="*/ 114 w 25"/>
                <a:gd name="T9" fmla="*/ 3 h 43"/>
                <a:gd name="T10" fmla="*/ 152 w 25"/>
                <a:gd name="T11" fmla="*/ 1 h 43"/>
                <a:gd name="T12" fmla="*/ 201 w 25"/>
                <a:gd name="T13" fmla="*/ 0 h 43"/>
                <a:gd name="T14" fmla="*/ 293 w 25"/>
                <a:gd name="T15" fmla="*/ 1 h 43"/>
                <a:gd name="T16" fmla="*/ 345 w 25"/>
                <a:gd name="T17" fmla="*/ 19 h 43"/>
                <a:gd name="T18" fmla="*/ 387 w 25"/>
                <a:gd name="T19" fmla="*/ 41 h 43"/>
                <a:gd name="T20" fmla="*/ 409 w 25"/>
                <a:gd name="T21" fmla="*/ 66 h 43"/>
                <a:gd name="T22" fmla="*/ 409 w 25"/>
                <a:gd name="T23" fmla="*/ 93 h 43"/>
                <a:gd name="T24" fmla="*/ 409 w 25"/>
                <a:gd name="T25" fmla="*/ 126 h 43"/>
                <a:gd name="T26" fmla="*/ 387 w 25"/>
                <a:gd name="T27" fmla="*/ 157 h 43"/>
                <a:gd name="T28" fmla="*/ 350 w 25"/>
                <a:gd name="T29" fmla="*/ 172 h 43"/>
                <a:gd name="T30" fmla="*/ 310 w 25"/>
                <a:gd name="T31" fmla="*/ 192 h 43"/>
                <a:gd name="T32" fmla="*/ 261 w 25"/>
                <a:gd name="T33" fmla="*/ 193 h 43"/>
                <a:gd name="T34" fmla="*/ 201 w 25"/>
                <a:gd name="T35" fmla="*/ 193 h 43"/>
                <a:gd name="T36" fmla="*/ 150 w 25"/>
                <a:gd name="T37" fmla="*/ 193 h 43"/>
                <a:gd name="T38" fmla="*/ 103 w 25"/>
                <a:gd name="T39" fmla="*/ 183 h 43"/>
                <a:gd name="T40" fmla="*/ 65 w 25"/>
                <a:gd name="T41" fmla="*/ 165 h 43"/>
                <a:gd name="T42" fmla="*/ 1 w 25"/>
                <a:gd name="T43" fmla="*/ 138 h 43"/>
                <a:gd name="T44" fmla="*/ 0 w 25"/>
                <a:gd name="T45" fmla="*/ 102 h 43"/>
                <a:gd name="T46" fmla="*/ 103 w 25"/>
                <a:gd name="T47" fmla="*/ 102 h 43"/>
                <a:gd name="T48" fmla="*/ 114 w 25"/>
                <a:gd name="T49" fmla="*/ 142 h 43"/>
                <a:gd name="T50" fmla="*/ 150 w 25"/>
                <a:gd name="T51" fmla="*/ 166 h 43"/>
                <a:gd name="T52" fmla="*/ 150 w 25"/>
                <a:gd name="T53" fmla="*/ 172 h 43"/>
                <a:gd name="T54" fmla="*/ 198 w 25"/>
                <a:gd name="T55" fmla="*/ 183 h 43"/>
                <a:gd name="T56" fmla="*/ 201 w 25"/>
                <a:gd name="T57" fmla="*/ 192 h 43"/>
                <a:gd name="T58" fmla="*/ 238 w 25"/>
                <a:gd name="T59" fmla="*/ 192 h 43"/>
                <a:gd name="T60" fmla="*/ 261 w 25"/>
                <a:gd name="T61" fmla="*/ 183 h 43"/>
                <a:gd name="T62" fmla="*/ 293 w 25"/>
                <a:gd name="T63" fmla="*/ 166 h 43"/>
                <a:gd name="T64" fmla="*/ 310 w 25"/>
                <a:gd name="T65" fmla="*/ 157 h 43"/>
                <a:gd name="T66" fmla="*/ 310 w 25"/>
                <a:gd name="T67" fmla="*/ 126 h 43"/>
                <a:gd name="T68" fmla="*/ 345 w 25"/>
                <a:gd name="T69" fmla="*/ 88 h 43"/>
                <a:gd name="T70" fmla="*/ 310 w 25"/>
                <a:gd name="T71" fmla="*/ 57 h 43"/>
                <a:gd name="T72" fmla="*/ 310 w 25"/>
                <a:gd name="T73" fmla="*/ 41 h 43"/>
                <a:gd name="T74" fmla="*/ 293 w 25"/>
                <a:gd name="T75" fmla="*/ 26 h 43"/>
                <a:gd name="T76" fmla="*/ 261 w 25"/>
                <a:gd name="T77" fmla="*/ 3 h 43"/>
                <a:gd name="T78" fmla="*/ 238 w 25"/>
                <a:gd name="T79" fmla="*/ 3 h 43"/>
                <a:gd name="T80" fmla="*/ 201 w 25"/>
                <a:gd name="T81" fmla="*/ 3 h 43"/>
                <a:gd name="T82" fmla="*/ 198 w 25"/>
                <a:gd name="T83" fmla="*/ 3 h 43"/>
                <a:gd name="T84" fmla="*/ 152 w 25"/>
                <a:gd name="T85" fmla="*/ 19 h 43"/>
                <a:gd name="T86" fmla="*/ 114 w 25"/>
                <a:gd name="T87" fmla="*/ 30 h 43"/>
                <a:gd name="T88" fmla="*/ 114 w 25"/>
                <a:gd name="T89" fmla="*/ 56 h 43"/>
                <a:gd name="T90" fmla="*/ 103 w 25"/>
                <a:gd name="T91" fmla="*/ 80 h 43"/>
                <a:gd name="T92" fmla="*/ 103 w 25"/>
                <a:gd name="T93" fmla="*/ 102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3"/>
                <a:gd name="T143" fmla="*/ 25 w 25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3">
                  <a:moveTo>
                    <a:pt x="0" y="22"/>
                  </a:moveTo>
                  <a:lnTo>
                    <a:pt x="1" y="15"/>
                  </a:lnTo>
                  <a:lnTo>
                    <a:pt x="3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8"/>
                  </a:lnTo>
                  <a:lnTo>
                    <a:pt x="24" y="34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7" y="31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12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0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1" name="Freeform 176"/>
            <p:cNvSpPr>
              <a:spLocks/>
            </p:cNvSpPr>
            <p:nvPr/>
          </p:nvSpPr>
          <p:spPr bwMode="auto">
            <a:xfrm>
              <a:off x="1127" y="1588"/>
              <a:ext cx="22" cy="47"/>
            </a:xfrm>
            <a:custGeom>
              <a:avLst/>
              <a:gdLst>
                <a:gd name="T0" fmla="*/ 0 w 16"/>
                <a:gd name="T1" fmla="*/ 4 h 42"/>
                <a:gd name="T2" fmla="*/ 238 w 16"/>
                <a:gd name="T3" fmla="*/ 0 h 42"/>
                <a:gd name="T4" fmla="*/ 276 w 16"/>
                <a:gd name="T5" fmla="*/ 0 h 42"/>
                <a:gd name="T6" fmla="*/ 276 w 16"/>
                <a:gd name="T7" fmla="*/ 105 h 42"/>
                <a:gd name="T8" fmla="*/ 276 w 16"/>
                <a:gd name="T9" fmla="*/ 114 h 42"/>
                <a:gd name="T10" fmla="*/ 276 w 16"/>
                <a:gd name="T11" fmla="*/ 120 h 42"/>
                <a:gd name="T12" fmla="*/ 276 w 16"/>
                <a:gd name="T13" fmla="*/ 122 h 42"/>
                <a:gd name="T14" fmla="*/ 318 w 16"/>
                <a:gd name="T15" fmla="*/ 122 h 42"/>
                <a:gd name="T16" fmla="*/ 373 w 16"/>
                <a:gd name="T17" fmla="*/ 130 h 42"/>
                <a:gd name="T18" fmla="*/ 379 w 16"/>
                <a:gd name="T19" fmla="*/ 130 h 42"/>
                <a:gd name="T20" fmla="*/ 379 w 16"/>
                <a:gd name="T21" fmla="*/ 130 h 42"/>
                <a:gd name="T22" fmla="*/ 1 w 16"/>
                <a:gd name="T23" fmla="*/ 130 h 42"/>
                <a:gd name="T24" fmla="*/ 1 w 16"/>
                <a:gd name="T25" fmla="*/ 130 h 42"/>
                <a:gd name="T26" fmla="*/ 76 w 16"/>
                <a:gd name="T27" fmla="*/ 130 h 42"/>
                <a:gd name="T28" fmla="*/ 104 w 16"/>
                <a:gd name="T29" fmla="*/ 122 h 42"/>
                <a:gd name="T30" fmla="*/ 143 w 16"/>
                <a:gd name="T31" fmla="*/ 122 h 42"/>
                <a:gd name="T32" fmla="*/ 143 w 16"/>
                <a:gd name="T33" fmla="*/ 122 h 42"/>
                <a:gd name="T34" fmla="*/ 143 w 16"/>
                <a:gd name="T35" fmla="*/ 114 h 42"/>
                <a:gd name="T36" fmla="*/ 143 w 16"/>
                <a:gd name="T37" fmla="*/ 105 h 42"/>
                <a:gd name="T38" fmla="*/ 143 w 16"/>
                <a:gd name="T39" fmla="*/ 38 h 42"/>
                <a:gd name="T40" fmla="*/ 143 w 16"/>
                <a:gd name="T41" fmla="*/ 21 h 42"/>
                <a:gd name="T42" fmla="*/ 143 w 16"/>
                <a:gd name="T43" fmla="*/ 19 h 42"/>
                <a:gd name="T44" fmla="*/ 143 w 16"/>
                <a:gd name="T45" fmla="*/ 4 h 42"/>
                <a:gd name="T46" fmla="*/ 143 w 16"/>
                <a:gd name="T47" fmla="*/ 4 h 42"/>
                <a:gd name="T48" fmla="*/ 104 w 16"/>
                <a:gd name="T49" fmla="*/ 4 h 42"/>
                <a:gd name="T50" fmla="*/ 104 w 16"/>
                <a:gd name="T51" fmla="*/ 4 h 42"/>
                <a:gd name="T52" fmla="*/ 76 w 16"/>
                <a:gd name="T53" fmla="*/ 4 h 42"/>
                <a:gd name="T54" fmla="*/ 1 w 16"/>
                <a:gd name="T55" fmla="*/ 4 h 42"/>
                <a:gd name="T56" fmla="*/ 0 w 16"/>
                <a:gd name="T57" fmla="*/ 4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42"/>
                <a:gd name="T89" fmla="*/ 16 w 16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42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4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2" name="Freeform 177"/>
            <p:cNvSpPr>
              <a:spLocks noEditPoints="1"/>
            </p:cNvSpPr>
            <p:nvPr/>
          </p:nvSpPr>
          <p:spPr bwMode="auto">
            <a:xfrm>
              <a:off x="1164" y="1588"/>
              <a:ext cx="34" cy="48"/>
            </a:xfrm>
            <a:custGeom>
              <a:avLst/>
              <a:gdLst>
                <a:gd name="T0" fmla="*/ 0 w 25"/>
                <a:gd name="T1" fmla="*/ 63 h 43"/>
                <a:gd name="T2" fmla="*/ 0 w 25"/>
                <a:gd name="T3" fmla="*/ 45 h 43"/>
                <a:gd name="T4" fmla="*/ 1 w 25"/>
                <a:gd name="T5" fmla="*/ 26 h 43"/>
                <a:gd name="T6" fmla="*/ 88 w 25"/>
                <a:gd name="T7" fmla="*/ 4 h 43"/>
                <a:gd name="T8" fmla="*/ 163 w 25"/>
                <a:gd name="T9" fmla="*/ 1 h 43"/>
                <a:gd name="T10" fmla="*/ 222 w 25"/>
                <a:gd name="T11" fmla="*/ 0 h 43"/>
                <a:gd name="T12" fmla="*/ 284 w 25"/>
                <a:gd name="T13" fmla="*/ 0 h 43"/>
                <a:gd name="T14" fmla="*/ 351 w 25"/>
                <a:gd name="T15" fmla="*/ 1 h 43"/>
                <a:gd name="T16" fmla="*/ 456 w 25"/>
                <a:gd name="T17" fmla="*/ 4 h 43"/>
                <a:gd name="T18" fmla="*/ 525 w 25"/>
                <a:gd name="T19" fmla="*/ 26 h 43"/>
                <a:gd name="T20" fmla="*/ 544 w 25"/>
                <a:gd name="T21" fmla="*/ 45 h 43"/>
                <a:gd name="T22" fmla="*/ 544 w 25"/>
                <a:gd name="T23" fmla="*/ 63 h 43"/>
                <a:gd name="T24" fmla="*/ 544 w 25"/>
                <a:gd name="T25" fmla="*/ 79 h 43"/>
                <a:gd name="T26" fmla="*/ 525 w 25"/>
                <a:gd name="T27" fmla="*/ 98 h 43"/>
                <a:gd name="T28" fmla="*/ 456 w 25"/>
                <a:gd name="T29" fmla="*/ 109 h 43"/>
                <a:gd name="T30" fmla="*/ 386 w 25"/>
                <a:gd name="T31" fmla="*/ 121 h 43"/>
                <a:gd name="T32" fmla="*/ 314 w 25"/>
                <a:gd name="T33" fmla="*/ 125 h 43"/>
                <a:gd name="T34" fmla="*/ 258 w 25"/>
                <a:gd name="T35" fmla="*/ 131 h 43"/>
                <a:gd name="T36" fmla="*/ 190 w 25"/>
                <a:gd name="T37" fmla="*/ 125 h 43"/>
                <a:gd name="T38" fmla="*/ 125 w 25"/>
                <a:gd name="T39" fmla="*/ 121 h 43"/>
                <a:gd name="T40" fmla="*/ 65 w 25"/>
                <a:gd name="T41" fmla="*/ 108 h 43"/>
                <a:gd name="T42" fmla="*/ 0 w 25"/>
                <a:gd name="T43" fmla="*/ 88 h 43"/>
                <a:gd name="T44" fmla="*/ 0 w 25"/>
                <a:gd name="T45" fmla="*/ 63 h 43"/>
                <a:gd name="T46" fmla="*/ 125 w 25"/>
                <a:gd name="T47" fmla="*/ 68 h 43"/>
                <a:gd name="T48" fmla="*/ 125 w 25"/>
                <a:gd name="T49" fmla="*/ 88 h 43"/>
                <a:gd name="T50" fmla="*/ 163 w 25"/>
                <a:gd name="T51" fmla="*/ 108 h 43"/>
                <a:gd name="T52" fmla="*/ 190 w 25"/>
                <a:gd name="T53" fmla="*/ 118 h 43"/>
                <a:gd name="T54" fmla="*/ 222 w 25"/>
                <a:gd name="T55" fmla="*/ 121 h 43"/>
                <a:gd name="T56" fmla="*/ 258 w 25"/>
                <a:gd name="T57" fmla="*/ 121 h 43"/>
                <a:gd name="T58" fmla="*/ 284 w 25"/>
                <a:gd name="T59" fmla="*/ 121 h 43"/>
                <a:gd name="T60" fmla="*/ 351 w 25"/>
                <a:gd name="T61" fmla="*/ 118 h 43"/>
                <a:gd name="T62" fmla="*/ 386 w 25"/>
                <a:gd name="T63" fmla="*/ 109 h 43"/>
                <a:gd name="T64" fmla="*/ 386 w 25"/>
                <a:gd name="T65" fmla="*/ 100 h 43"/>
                <a:gd name="T66" fmla="*/ 411 w 25"/>
                <a:gd name="T67" fmla="*/ 85 h 43"/>
                <a:gd name="T68" fmla="*/ 411 w 25"/>
                <a:gd name="T69" fmla="*/ 56 h 43"/>
                <a:gd name="T70" fmla="*/ 411 w 25"/>
                <a:gd name="T71" fmla="*/ 40 h 43"/>
                <a:gd name="T72" fmla="*/ 386 w 25"/>
                <a:gd name="T73" fmla="*/ 21 h 43"/>
                <a:gd name="T74" fmla="*/ 351 w 25"/>
                <a:gd name="T75" fmla="*/ 4 h 43"/>
                <a:gd name="T76" fmla="*/ 314 w 25"/>
                <a:gd name="T77" fmla="*/ 3 h 43"/>
                <a:gd name="T78" fmla="*/ 314 w 25"/>
                <a:gd name="T79" fmla="*/ 1 h 43"/>
                <a:gd name="T80" fmla="*/ 284 w 25"/>
                <a:gd name="T81" fmla="*/ 1 h 43"/>
                <a:gd name="T82" fmla="*/ 222 w 25"/>
                <a:gd name="T83" fmla="*/ 1 h 43"/>
                <a:gd name="T84" fmla="*/ 190 w 25"/>
                <a:gd name="T85" fmla="*/ 3 h 43"/>
                <a:gd name="T86" fmla="*/ 163 w 25"/>
                <a:gd name="T87" fmla="*/ 21 h 43"/>
                <a:gd name="T88" fmla="*/ 125 w 25"/>
                <a:gd name="T89" fmla="*/ 36 h 43"/>
                <a:gd name="T90" fmla="*/ 125 w 25"/>
                <a:gd name="T91" fmla="*/ 49 h 43"/>
                <a:gd name="T92" fmla="*/ 125 w 25"/>
                <a:gd name="T93" fmla="*/ 68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3"/>
                <a:gd name="T143" fmla="*/ 25 w 25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3">
                  <a:moveTo>
                    <a:pt x="0" y="21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7"/>
                  </a:lnTo>
                  <a:lnTo>
                    <a:pt x="24" y="33"/>
                  </a:lnTo>
                  <a:lnTo>
                    <a:pt x="21" y="37"/>
                  </a:lnTo>
                  <a:lnTo>
                    <a:pt x="18" y="40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2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9" y="28"/>
                  </a:lnTo>
                  <a:lnTo>
                    <a:pt x="19" y="19"/>
                  </a:lnTo>
                  <a:lnTo>
                    <a:pt x="19" y="13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3" name="Freeform 178"/>
            <p:cNvSpPr>
              <a:spLocks noEditPoints="1"/>
            </p:cNvSpPr>
            <p:nvPr/>
          </p:nvSpPr>
          <p:spPr bwMode="auto">
            <a:xfrm>
              <a:off x="1205" y="1588"/>
              <a:ext cx="36" cy="48"/>
            </a:xfrm>
            <a:custGeom>
              <a:avLst/>
              <a:gdLst>
                <a:gd name="T0" fmla="*/ 0 w 27"/>
                <a:gd name="T1" fmla="*/ 63 h 43"/>
                <a:gd name="T2" fmla="*/ 1 w 27"/>
                <a:gd name="T3" fmla="*/ 45 h 43"/>
                <a:gd name="T4" fmla="*/ 49 w 27"/>
                <a:gd name="T5" fmla="*/ 26 h 43"/>
                <a:gd name="T6" fmla="*/ 65 w 27"/>
                <a:gd name="T7" fmla="*/ 4 h 43"/>
                <a:gd name="T8" fmla="*/ 116 w 27"/>
                <a:gd name="T9" fmla="*/ 1 h 43"/>
                <a:gd name="T10" fmla="*/ 172 w 27"/>
                <a:gd name="T11" fmla="*/ 0 h 43"/>
                <a:gd name="T12" fmla="*/ 229 w 27"/>
                <a:gd name="T13" fmla="*/ 0 h 43"/>
                <a:gd name="T14" fmla="*/ 320 w 27"/>
                <a:gd name="T15" fmla="*/ 1 h 43"/>
                <a:gd name="T16" fmla="*/ 368 w 27"/>
                <a:gd name="T17" fmla="*/ 4 h 43"/>
                <a:gd name="T18" fmla="*/ 427 w 27"/>
                <a:gd name="T19" fmla="*/ 26 h 43"/>
                <a:gd name="T20" fmla="*/ 443 w 27"/>
                <a:gd name="T21" fmla="*/ 45 h 43"/>
                <a:gd name="T22" fmla="*/ 476 w 27"/>
                <a:gd name="T23" fmla="*/ 63 h 43"/>
                <a:gd name="T24" fmla="*/ 443 w 27"/>
                <a:gd name="T25" fmla="*/ 79 h 43"/>
                <a:gd name="T26" fmla="*/ 427 w 27"/>
                <a:gd name="T27" fmla="*/ 98 h 43"/>
                <a:gd name="T28" fmla="*/ 389 w 27"/>
                <a:gd name="T29" fmla="*/ 109 h 43"/>
                <a:gd name="T30" fmla="*/ 332 w 27"/>
                <a:gd name="T31" fmla="*/ 121 h 43"/>
                <a:gd name="T32" fmla="*/ 276 w 27"/>
                <a:gd name="T33" fmla="*/ 125 h 43"/>
                <a:gd name="T34" fmla="*/ 229 w 27"/>
                <a:gd name="T35" fmla="*/ 131 h 43"/>
                <a:gd name="T36" fmla="*/ 155 w 27"/>
                <a:gd name="T37" fmla="*/ 125 h 43"/>
                <a:gd name="T38" fmla="*/ 113 w 27"/>
                <a:gd name="T39" fmla="*/ 121 h 43"/>
                <a:gd name="T40" fmla="*/ 65 w 27"/>
                <a:gd name="T41" fmla="*/ 108 h 43"/>
                <a:gd name="T42" fmla="*/ 1 w 27"/>
                <a:gd name="T43" fmla="*/ 88 h 43"/>
                <a:gd name="T44" fmla="*/ 0 w 27"/>
                <a:gd name="T45" fmla="*/ 63 h 43"/>
                <a:gd name="T46" fmla="*/ 113 w 27"/>
                <a:gd name="T47" fmla="*/ 68 h 43"/>
                <a:gd name="T48" fmla="*/ 116 w 27"/>
                <a:gd name="T49" fmla="*/ 88 h 43"/>
                <a:gd name="T50" fmla="*/ 155 w 27"/>
                <a:gd name="T51" fmla="*/ 108 h 43"/>
                <a:gd name="T52" fmla="*/ 155 w 27"/>
                <a:gd name="T53" fmla="*/ 118 h 43"/>
                <a:gd name="T54" fmla="*/ 207 w 27"/>
                <a:gd name="T55" fmla="*/ 121 h 43"/>
                <a:gd name="T56" fmla="*/ 229 w 27"/>
                <a:gd name="T57" fmla="*/ 121 h 43"/>
                <a:gd name="T58" fmla="*/ 268 w 27"/>
                <a:gd name="T59" fmla="*/ 121 h 43"/>
                <a:gd name="T60" fmla="*/ 276 w 27"/>
                <a:gd name="T61" fmla="*/ 118 h 43"/>
                <a:gd name="T62" fmla="*/ 320 w 27"/>
                <a:gd name="T63" fmla="*/ 109 h 43"/>
                <a:gd name="T64" fmla="*/ 332 w 27"/>
                <a:gd name="T65" fmla="*/ 100 h 43"/>
                <a:gd name="T66" fmla="*/ 332 w 27"/>
                <a:gd name="T67" fmla="*/ 85 h 43"/>
                <a:gd name="T68" fmla="*/ 368 w 27"/>
                <a:gd name="T69" fmla="*/ 56 h 43"/>
                <a:gd name="T70" fmla="*/ 332 w 27"/>
                <a:gd name="T71" fmla="*/ 40 h 43"/>
                <a:gd name="T72" fmla="*/ 332 w 27"/>
                <a:gd name="T73" fmla="*/ 21 h 43"/>
                <a:gd name="T74" fmla="*/ 320 w 27"/>
                <a:gd name="T75" fmla="*/ 4 h 43"/>
                <a:gd name="T76" fmla="*/ 276 w 27"/>
                <a:gd name="T77" fmla="*/ 3 h 43"/>
                <a:gd name="T78" fmla="*/ 268 w 27"/>
                <a:gd name="T79" fmla="*/ 1 h 43"/>
                <a:gd name="T80" fmla="*/ 229 w 27"/>
                <a:gd name="T81" fmla="*/ 1 h 43"/>
                <a:gd name="T82" fmla="*/ 207 w 27"/>
                <a:gd name="T83" fmla="*/ 1 h 43"/>
                <a:gd name="T84" fmla="*/ 172 w 27"/>
                <a:gd name="T85" fmla="*/ 3 h 43"/>
                <a:gd name="T86" fmla="*/ 116 w 27"/>
                <a:gd name="T87" fmla="*/ 21 h 43"/>
                <a:gd name="T88" fmla="*/ 116 w 27"/>
                <a:gd name="T89" fmla="*/ 36 h 43"/>
                <a:gd name="T90" fmla="*/ 113 w 27"/>
                <a:gd name="T91" fmla="*/ 49 h 43"/>
                <a:gd name="T92" fmla="*/ 113 w 27"/>
                <a:gd name="T93" fmla="*/ 68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3"/>
                <a:gd name="T143" fmla="*/ 27 w 27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3">
                  <a:moveTo>
                    <a:pt x="0" y="21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7" y="21"/>
                  </a:lnTo>
                  <a:lnTo>
                    <a:pt x="25" y="27"/>
                  </a:lnTo>
                  <a:lnTo>
                    <a:pt x="24" y="33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6" y="42"/>
                  </a:lnTo>
                  <a:lnTo>
                    <a:pt x="13" y="43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1"/>
                  </a:lnTo>
                  <a:close/>
                  <a:moveTo>
                    <a:pt x="6" y="22"/>
                  </a:moveTo>
                  <a:lnTo>
                    <a:pt x="7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6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3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4" name="Freeform 179"/>
            <p:cNvSpPr>
              <a:spLocks noEditPoints="1"/>
            </p:cNvSpPr>
            <p:nvPr/>
          </p:nvSpPr>
          <p:spPr bwMode="auto">
            <a:xfrm>
              <a:off x="1247" y="1588"/>
              <a:ext cx="35" cy="48"/>
            </a:xfrm>
            <a:custGeom>
              <a:avLst/>
              <a:gdLst>
                <a:gd name="T0" fmla="*/ 0 w 26"/>
                <a:gd name="T1" fmla="*/ 63 h 43"/>
                <a:gd name="T2" fmla="*/ 0 w 26"/>
                <a:gd name="T3" fmla="*/ 45 h 43"/>
                <a:gd name="T4" fmla="*/ 40 w 26"/>
                <a:gd name="T5" fmla="*/ 26 h 43"/>
                <a:gd name="T6" fmla="*/ 98 w 26"/>
                <a:gd name="T7" fmla="*/ 4 h 43"/>
                <a:gd name="T8" fmla="*/ 159 w 26"/>
                <a:gd name="T9" fmla="*/ 1 h 43"/>
                <a:gd name="T10" fmla="*/ 214 w 26"/>
                <a:gd name="T11" fmla="*/ 0 h 43"/>
                <a:gd name="T12" fmla="*/ 277 w 26"/>
                <a:gd name="T13" fmla="*/ 0 h 43"/>
                <a:gd name="T14" fmla="*/ 341 w 26"/>
                <a:gd name="T15" fmla="*/ 1 h 43"/>
                <a:gd name="T16" fmla="*/ 409 w 26"/>
                <a:gd name="T17" fmla="*/ 4 h 43"/>
                <a:gd name="T18" fmla="*/ 464 w 26"/>
                <a:gd name="T19" fmla="*/ 26 h 43"/>
                <a:gd name="T20" fmla="*/ 502 w 26"/>
                <a:gd name="T21" fmla="*/ 45 h 43"/>
                <a:gd name="T22" fmla="*/ 502 w 26"/>
                <a:gd name="T23" fmla="*/ 63 h 43"/>
                <a:gd name="T24" fmla="*/ 502 w 26"/>
                <a:gd name="T25" fmla="*/ 79 h 43"/>
                <a:gd name="T26" fmla="*/ 464 w 26"/>
                <a:gd name="T27" fmla="*/ 98 h 43"/>
                <a:gd name="T28" fmla="*/ 409 w 26"/>
                <a:gd name="T29" fmla="*/ 109 h 43"/>
                <a:gd name="T30" fmla="*/ 345 w 26"/>
                <a:gd name="T31" fmla="*/ 121 h 43"/>
                <a:gd name="T32" fmla="*/ 288 w 26"/>
                <a:gd name="T33" fmla="*/ 125 h 43"/>
                <a:gd name="T34" fmla="*/ 240 w 26"/>
                <a:gd name="T35" fmla="*/ 131 h 43"/>
                <a:gd name="T36" fmla="*/ 178 w 26"/>
                <a:gd name="T37" fmla="*/ 125 h 43"/>
                <a:gd name="T38" fmla="*/ 118 w 26"/>
                <a:gd name="T39" fmla="*/ 121 h 43"/>
                <a:gd name="T40" fmla="*/ 54 w 26"/>
                <a:gd name="T41" fmla="*/ 108 h 43"/>
                <a:gd name="T42" fmla="*/ 0 w 26"/>
                <a:gd name="T43" fmla="*/ 88 h 43"/>
                <a:gd name="T44" fmla="*/ 0 w 26"/>
                <a:gd name="T45" fmla="*/ 63 h 43"/>
                <a:gd name="T46" fmla="*/ 118 w 26"/>
                <a:gd name="T47" fmla="*/ 68 h 43"/>
                <a:gd name="T48" fmla="*/ 118 w 26"/>
                <a:gd name="T49" fmla="*/ 88 h 43"/>
                <a:gd name="T50" fmla="*/ 159 w 26"/>
                <a:gd name="T51" fmla="*/ 108 h 43"/>
                <a:gd name="T52" fmla="*/ 178 w 26"/>
                <a:gd name="T53" fmla="*/ 118 h 43"/>
                <a:gd name="T54" fmla="*/ 214 w 26"/>
                <a:gd name="T55" fmla="*/ 121 h 43"/>
                <a:gd name="T56" fmla="*/ 240 w 26"/>
                <a:gd name="T57" fmla="*/ 121 h 43"/>
                <a:gd name="T58" fmla="*/ 277 w 26"/>
                <a:gd name="T59" fmla="*/ 121 h 43"/>
                <a:gd name="T60" fmla="*/ 341 w 26"/>
                <a:gd name="T61" fmla="*/ 118 h 43"/>
                <a:gd name="T62" fmla="*/ 345 w 26"/>
                <a:gd name="T63" fmla="*/ 109 h 43"/>
                <a:gd name="T64" fmla="*/ 345 w 26"/>
                <a:gd name="T65" fmla="*/ 100 h 43"/>
                <a:gd name="T66" fmla="*/ 388 w 26"/>
                <a:gd name="T67" fmla="*/ 85 h 43"/>
                <a:gd name="T68" fmla="*/ 388 w 26"/>
                <a:gd name="T69" fmla="*/ 56 h 43"/>
                <a:gd name="T70" fmla="*/ 388 w 26"/>
                <a:gd name="T71" fmla="*/ 40 h 43"/>
                <a:gd name="T72" fmla="*/ 345 w 26"/>
                <a:gd name="T73" fmla="*/ 21 h 43"/>
                <a:gd name="T74" fmla="*/ 341 w 26"/>
                <a:gd name="T75" fmla="*/ 4 h 43"/>
                <a:gd name="T76" fmla="*/ 288 w 26"/>
                <a:gd name="T77" fmla="*/ 3 h 43"/>
                <a:gd name="T78" fmla="*/ 288 w 26"/>
                <a:gd name="T79" fmla="*/ 1 h 43"/>
                <a:gd name="T80" fmla="*/ 277 w 26"/>
                <a:gd name="T81" fmla="*/ 1 h 43"/>
                <a:gd name="T82" fmla="*/ 214 w 26"/>
                <a:gd name="T83" fmla="*/ 1 h 43"/>
                <a:gd name="T84" fmla="*/ 178 w 26"/>
                <a:gd name="T85" fmla="*/ 3 h 43"/>
                <a:gd name="T86" fmla="*/ 159 w 26"/>
                <a:gd name="T87" fmla="*/ 21 h 43"/>
                <a:gd name="T88" fmla="*/ 118 w 26"/>
                <a:gd name="T89" fmla="*/ 36 h 43"/>
                <a:gd name="T90" fmla="*/ 118 w 26"/>
                <a:gd name="T91" fmla="*/ 49 h 43"/>
                <a:gd name="T92" fmla="*/ 118 w 26"/>
                <a:gd name="T93" fmla="*/ 68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3"/>
                <a:gd name="T143" fmla="*/ 26 w 26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3">
                  <a:moveTo>
                    <a:pt x="0" y="21"/>
                  </a:move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21" y="37"/>
                  </a:lnTo>
                  <a:lnTo>
                    <a:pt x="18" y="40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2"/>
                  </a:moveTo>
                  <a:lnTo>
                    <a:pt x="6" y="30"/>
                  </a:lnTo>
                  <a:lnTo>
                    <a:pt x="8" y="36"/>
                  </a:lnTo>
                  <a:lnTo>
                    <a:pt x="9" y="39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8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5" name="Freeform 180"/>
            <p:cNvSpPr>
              <a:spLocks noEditPoints="1"/>
            </p:cNvSpPr>
            <p:nvPr/>
          </p:nvSpPr>
          <p:spPr bwMode="auto">
            <a:xfrm>
              <a:off x="1287" y="1588"/>
              <a:ext cx="36" cy="48"/>
            </a:xfrm>
            <a:custGeom>
              <a:avLst/>
              <a:gdLst>
                <a:gd name="T0" fmla="*/ 0 w 26"/>
                <a:gd name="T1" fmla="*/ 63 h 43"/>
                <a:gd name="T2" fmla="*/ 55 w 26"/>
                <a:gd name="T3" fmla="*/ 45 h 43"/>
                <a:gd name="T4" fmla="*/ 76 w 26"/>
                <a:gd name="T5" fmla="*/ 26 h 43"/>
                <a:gd name="T6" fmla="*/ 133 w 26"/>
                <a:gd name="T7" fmla="*/ 4 h 43"/>
                <a:gd name="T8" fmla="*/ 201 w 26"/>
                <a:gd name="T9" fmla="*/ 1 h 43"/>
                <a:gd name="T10" fmla="*/ 278 w 26"/>
                <a:gd name="T11" fmla="*/ 0 h 43"/>
                <a:gd name="T12" fmla="*/ 353 w 26"/>
                <a:gd name="T13" fmla="*/ 0 h 43"/>
                <a:gd name="T14" fmla="*/ 462 w 26"/>
                <a:gd name="T15" fmla="*/ 1 h 43"/>
                <a:gd name="T16" fmla="*/ 533 w 26"/>
                <a:gd name="T17" fmla="*/ 4 h 43"/>
                <a:gd name="T18" fmla="*/ 623 w 26"/>
                <a:gd name="T19" fmla="*/ 26 h 43"/>
                <a:gd name="T20" fmla="*/ 677 w 26"/>
                <a:gd name="T21" fmla="*/ 45 h 43"/>
                <a:gd name="T22" fmla="*/ 677 w 26"/>
                <a:gd name="T23" fmla="*/ 63 h 43"/>
                <a:gd name="T24" fmla="*/ 677 w 26"/>
                <a:gd name="T25" fmla="*/ 79 h 43"/>
                <a:gd name="T26" fmla="*/ 623 w 26"/>
                <a:gd name="T27" fmla="*/ 98 h 43"/>
                <a:gd name="T28" fmla="*/ 593 w 26"/>
                <a:gd name="T29" fmla="*/ 109 h 43"/>
                <a:gd name="T30" fmla="*/ 529 w 26"/>
                <a:gd name="T31" fmla="*/ 121 h 43"/>
                <a:gd name="T32" fmla="*/ 450 w 26"/>
                <a:gd name="T33" fmla="*/ 125 h 43"/>
                <a:gd name="T34" fmla="*/ 353 w 26"/>
                <a:gd name="T35" fmla="*/ 131 h 43"/>
                <a:gd name="T36" fmla="*/ 235 w 26"/>
                <a:gd name="T37" fmla="*/ 125 h 43"/>
                <a:gd name="T38" fmla="*/ 145 w 26"/>
                <a:gd name="T39" fmla="*/ 121 h 43"/>
                <a:gd name="T40" fmla="*/ 133 w 26"/>
                <a:gd name="T41" fmla="*/ 108 h 43"/>
                <a:gd name="T42" fmla="*/ 55 w 26"/>
                <a:gd name="T43" fmla="*/ 88 h 43"/>
                <a:gd name="T44" fmla="*/ 0 w 26"/>
                <a:gd name="T45" fmla="*/ 63 h 43"/>
                <a:gd name="T46" fmla="*/ 145 w 26"/>
                <a:gd name="T47" fmla="*/ 68 h 43"/>
                <a:gd name="T48" fmla="*/ 201 w 26"/>
                <a:gd name="T49" fmla="*/ 88 h 43"/>
                <a:gd name="T50" fmla="*/ 235 w 26"/>
                <a:gd name="T51" fmla="*/ 108 h 43"/>
                <a:gd name="T52" fmla="*/ 235 w 26"/>
                <a:gd name="T53" fmla="*/ 118 h 43"/>
                <a:gd name="T54" fmla="*/ 325 w 26"/>
                <a:gd name="T55" fmla="*/ 121 h 43"/>
                <a:gd name="T56" fmla="*/ 353 w 26"/>
                <a:gd name="T57" fmla="*/ 121 h 43"/>
                <a:gd name="T58" fmla="*/ 385 w 26"/>
                <a:gd name="T59" fmla="*/ 121 h 43"/>
                <a:gd name="T60" fmla="*/ 450 w 26"/>
                <a:gd name="T61" fmla="*/ 118 h 43"/>
                <a:gd name="T62" fmla="*/ 462 w 26"/>
                <a:gd name="T63" fmla="*/ 109 h 43"/>
                <a:gd name="T64" fmla="*/ 529 w 26"/>
                <a:gd name="T65" fmla="*/ 100 h 43"/>
                <a:gd name="T66" fmla="*/ 529 w 26"/>
                <a:gd name="T67" fmla="*/ 85 h 43"/>
                <a:gd name="T68" fmla="*/ 533 w 26"/>
                <a:gd name="T69" fmla="*/ 56 h 43"/>
                <a:gd name="T70" fmla="*/ 529 w 26"/>
                <a:gd name="T71" fmla="*/ 40 h 43"/>
                <a:gd name="T72" fmla="*/ 529 w 26"/>
                <a:gd name="T73" fmla="*/ 21 h 43"/>
                <a:gd name="T74" fmla="*/ 462 w 26"/>
                <a:gd name="T75" fmla="*/ 4 h 43"/>
                <a:gd name="T76" fmla="*/ 450 w 26"/>
                <a:gd name="T77" fmla="*/ 3 h 43"/>
                <a:gd name="T78" fmla="*/ 385 w 26"/>
                <a:gd name="T79" fmla="*/ 1 h 43"/>
                <a:gd name="T80" fmla="*/ 353 w 26"/>
                <a:gd name="T81" fmla="*/ 1 h 43"/>
                <a:gd name="T82" fmla="*/ 325 w 26"/>
                <a:gd name="T83" fmla="*/ 1 h 43"/>
                <a:gd name="T84" fmla="*/ 278 w 26"/>
                <a:gd name="T85" fmla="*/ 3 h 43"/>
                <a:gd name="T86" fmla="*/ 201 w 26"/>
                <a:gd name="T87" fmla="*/ 21 h 43"/>
                <a:gd name="T88" fmla="*/ 201 w 26"/>
                <a:gd name="T89" fmla="*/ 36 h 43"/>
                <a:gd name="T90" fmla="*/ 145 w 26"/>
                <a:gd name="T91" fmla="*/ 49 h 43"/>
                <a:gd name="T92" fmla="*/ 145 w 26"/>
                <a:gd name="T93" fmla="*/ 68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3"/>
                <a:gd name="T143" fmla="*/ 26 w 26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3">
                  <a:moveTo>
                    <a:pt x="0" y="21"/>
                  </a:moveTo>
                  <a:lnTo>
                    <a:pt x="2" y="15"/>
                  </a:lnTo>
                  <a:lnTo>
                    <a:pt x="3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7" y="42"/>
                  </a:lnTo>
                  <a:lnTo>
                    <a:pt x="14" y="43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close/>
                  <a:moveTo>
                    <a:pt x="6" y="22"/>
                  </a:moveTo>
                  <a:lnTo>
                    <a:pt x="8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5" y="40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1" y="19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3"/>
                  </a:lnTo>
                  <a:lnTo>
                    <a:pt x="8" y="7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6" name="Freeform 181"/>
            <p:cNvSpPr>
              <a:spLocks/>
            </p:cNvSpPr>
            <p:nvPr/>
          </p:nvSpPr>
          <p:spPr bwMode="auto">
            <a:xfrm>
              <a:off x="1120" y="1315"/>
              <a:ext cx="37" cy="49"/>
            </a:xfrm>
            <a:custGeom>
              <a:avLst/>
              <a:gdLst>
                <a:gd name="T0" fmla="*/ 639 w 27"/>
                <a:gd name="T1" fmla="*/ 101 h 44"/>
                <a:gd name="T2" fmla="*/ 562 w 27"/>
                <a:gd name="T3" fmla="*/ 131 h 44"/>
                <a:gd name="T4" fmla="*/ 0 w 27"/>
                <a:gd name="T5" fmla="*/ 131 h 44"/>
                <a:gd name="T6" fmla="*/ 0 w 27"/>
                <a:gd name="T7" fmla="*/ 122 h 44"/>
                <a:gd name="T8" fmla="*/ 141 w 27"/>
                <a:gd name="T9" fmla="*/ 107 h 44"/>
                <a:gd name="T10" fmla="*/ 264 w 27"/>
                <a:gd name="T11" fmla="*/ 87 h 44"/>
                <a:gd name="T12" fmla="*/ 362 w 27"/>
                <a:gd name="T13" fmla="*/ 77 h 44"/>
                <a:gd name="T14" fmla="*/ 426 w 27"/>
                <a:gd name="T15" fmla="*/ 59 h 44"/>
                <a:gd name="T16" fmla="*/ 426 w 27"/>
                <a:gd name="T17" fmla="*/ 45 h 44"/>
                <a:gd name="T18" fmla="*/ 426 w 27"/>
                <a:gd name="T19" fmla="*/ 31 h 44"/>
                <a:gd name="T20" fmla="*/ 395 w 27"/>
                <a:gd name="T21" fmla="*/ 22 h 44"/>
                <a:gd name="T22" fmla="*/ 325 w 27"/>
                <a:gd name="T23" fmla="*/ 18 h 44"/>
                <a:gd name="T24" fmla="*/ 264 w 27"/>
                <a:gd name="T25" fmla="*/ 16 h 44"/>
                <a:gd name="T26" fmla="*/ 193 w 27"/>
                <a:gd name="T27" fmla="*/ 18 h 44"/>
                <a:gd name="T28" fmla="*/ 126 w 27"/>
                <a:gd name="T29" fmla="*/ 22 h 44"/>
                <a:gd name="T30" fmla="*/ 67 w 27"/>
                <a:gd name="T31" fmla="*/ 25 h 44"/>
                <a:gd name="T32" fmla="*/ 49 w 27"/>
                <a:gd name="T33" fmla="*/ 35 h 44"/>
                <a:gd name="T34" fmla="*/ 0 w 27"/>
                <a:gd name="T35" fmla="*/ 35 h 44"/>
                <a:gd name="T36" fmla="*/ 49 w 27"/>
                <a:gd name="T37" fmla="*/ 22 h 44"/>
                <a:gd name="T38" fmla="*/ 126 w 27"/>
                <a:gd name="T39" fmla="*/ 3 h 44"/>
                <a:gd name="T40" fmla="*/ 193 w 27"/>
                <a:gd name="T41" fmla="*/ 2 h 44"/>
                <a:gd name="T42" fmla="*/ 273 w 27"/>
                <a:gd name="T43" fmla="*/ 0 h 44"/>
                <a:gd name="T44" fmla="*/ 395 w 27"/>
                <a:gd name="T45" fmla="*/ 2 h 44"/>
                <a:gd name="T46" fmla="*/ 496 w 27"/>
                <a:gd name="T47" fmla="*/ 16 h 44"/>
                <a:gd name="T48" fmla="*/ 541 w 27"/>
                <a:gd name="T49" fmla="*/ 22 h 44"/>
                <a:gd name="T50" fmla="*/ 562 w 27"/>
                <a:gd name="T51" fmla="*/ 35 h 44"/>
                <a:gd name="T52" fmla="*/ 562 w 27"/>
                <a:gd name="T53" fmla="*/ 45 h 44"/>
                <a:gd name="T54" fmla="*/ 541 w 27"/>
                <a:gd name="T55" fmla="*/ 53 h 44"/>
                <a:gd name="T56" fmla="*/ 466 w 27"/>
                <a:gd name="T57" fmla="*/ 69 h 44"/>
                <a:gd name="T58" fmla="*/ 362 w 27"/>
                <a:gd name="T59" fmla="*/ 86 h 44"/>
                <a:gd name="T60" fmla="*/ 264 w 27"/>
                <a:gd name="T61" fmla="*/ 97 h 44"/>
                <a:gd name="T62" fmla="*/ 193 w 27"/>
                <a:gd name="T63" fmla="*/ 107 h 44"/>
                <a:gd name="T64" fmla="*/ 126 w 27"/>
                <a:gd name="T65" fmla="*/ 112 h 44"/>
                <a:gd name="T66" fmla="*/ 395 w 27"/>
                <a:gd name="T67" fmla="*/ 112 h 44"/>
                <a:gd name="T68" fmla="*/ 466 w 27"/>
                <a:gd name="T69" fmla="*/ 112 h 44"/>
                <a:gd name="T70" fmla="*/ 496 w 27"/>
                <a:gd name="T71" fmla="*/ 110 h 44"/>
                <a:gd name="T72" fmla="*/ 541 w 27"/>
                <a:gd name="T73" fmla="*/ 110 h 44"/>
                <a:gd name="T74" fmla="*/ 541 w 27"/>
                <a:gd name="T75" fmla="*/ 110 h 44"/>
                <a:gd name="T76" fmla="*/ 562 w 27"/>
                <a:gd name="T77" fmla="*/ 107 h 44"/>
                <a:gd name="T78" fmla="*/ 610 w 27"/>
                <a:gd name="T79" fmla="*/ 101 h 44"/>
                <a:gd name="T80" fmla="*/ 639 w 27"/>
                <a:gd name="T81" fmla="*/ 101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44"/>
                <a:gd name="T125" fmla="*/ 27 w 27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44">
                  <a:moveTo>
                    <a:pt x="27" y="35"/>
                  </a:moveTo>
                  <a:lnTo>
                    <a:pt x="2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18" y="20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5" y="29"/>
                  </a:lnTo>
                  <a:lnTo>
                    <a:pt x="11" y="33"/>
                  </a:lnTo>
                  <a:lnTo>
                    <a:pt x="8" y="36"/>
                  </a:lnTo>
                  <a:lnTo>
                    <a:pt x="5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7" name="Freeform 182"/>
            <p:cNvSpPr>
              <a:spLocks noEditPoints="1"/>
            </p:cNvSpPr>
            <p:nvPr/>
          </p:nvSpPr>
          <p:spPr bwMode="auto">
            <a:xfrm>
              <a:off x="1164" y="1315"/>
              <a:ext cx="34" cy="49"/>
            </a:xfrm>
            <a:custGeom>
              <a:avLst/>
              <a:gdLst>
                <a:gd name="T0" fmla="*/ 0 w 25"/>
                <a:gd name="T1" fmla="*/ 69 h 44"/>
                <a:gd name="T2" fmla="*/ 0 w 25"/>
                <a:gd name="T3" fmla="*/ 50 h 44"/>
                <a:gd name="T4" fmla="*/ 1 w 25"/>
                <a:gd name="T5" fmla="*/ 31 h 44"/>
                <a:gd name="T6" fmla="*/ 88 w 25"/>
                <a:gd name="T7" fmla="*/ 18 h 44"/>
                <a:gd name="T8" fmla="*/ 163 w 25"/>
                <a:gd name="T9" fmla="*/ 3 h 44"/>
                <a:gd name="T10" fmla="*/ 222 w 25"/>
                <a:gd name="T11" fmla="*/ 2 h 44"/>
                <a:gd name="T12" fmla="*/ 284 w 25"/>
                <a:gd name="T13" fmla="*/ 0 h 44"/>
                <a:gd name="T14" fmla="*/ 351 w 25"/>
                <a:gd name="T15" fmla="*/ 2 h 44"/>
                <a:gd name="T16" fmla="*/ 456 w 25"/>
                <a:gd name="T17" fmla="*/ 18 h 44"/>
                <a:gd name="T18" fmla="*/ 525 w 25"/>
                <a:gd name="T19" fmla="*/ 31 h 44"/>
                <a:gd name="T20" fmla="*/ 544 w 25"/>
                <a:gd name="T21" fmla="*/ 45 h 44"/>
                <a:gd name="T22" fmla="*/ 544 w 25"/>
                <a:gd name="T23" fmla="*/ 69 h 44"/>
                <a:gd name="T24" fmla="*/ 544 w 25"/>
                <a:gd name="T25" fmla="*/ 86 h 44"/>
                <a:gd name="T26" fmla="*/ 525 w 25"/>
                <a:gd name="T27" fmla="*/ 101 h 44"/>
                <a:gd name="T28" fmla="*/ 456 w 25"/>
                <a:gd name="T29" fmla="*/ 112 h 44"/>
                <a:gd name="T30" fmla="*/ 386 w 25"/>
                <a:gd name="T31" fmla="*/ 122 h 44"/>
                <a:gd name="T32" fmla="*/ 314 w 25"/>
                <a:gd name="T33" fmla="*/ 131 h 44"/>
                <a:gd name="T34" fmla="*/ 258 w 25"/>
                <a:gd name="T35" fmla="*/ 131 h 44"/>
                <a:gd name="T36" fmla="*/ 190 w 25"/>
                <a:gd name="T37" fmla="*/ 131 h 44"/>
                <a:gd name="T38" fmla="*/ 125 w 25"/>
                <a:gd name="T39" fmla="*/ 120 h 44"/>
                <a:gd name="T40" fmla="*/ 65 w 25"/>
                <a:gd name="T41" fmla="*/ 107 h 44"/>
                <a:gd name="T42" fmla="*/ 0 w 25"/>
                <a:gd name="T43" fmla="*/ 87 h 44"/>
                <a:gd name="T44" fmla="*/ 0 w 25"/>
                <a:gd name="T45" fmla="*/ 69 h 44"/>
                <a:gd name="T46" fmla="*/ 125 w 25"/>
                <a:gd name="T47" fmla="*/ 69 h 44"/>
                <a:gd name="T48" fmla="*/ 125 w 25"/>
                <a:gd name="T49" fmla="*/ 96 h 44"/>
                <a:gd name="T50" fmla="*/ 163 w 25"/>
                <a:gd name="T51" fmla="*/ 110 h 44"/>
                <a:gd name="T52" fmla="*/ 190 w 25"/>
                <a:gd name="T53" fmla="*/ 112 h 44"/>
                <a:gd name="T54" fmla="*/ 222 w 25"/>
                <a:gd name="T55" fmla="*/ 122 h 44"/>
                <a:gd name="T56" fmla="*/ 258 w 25"/>
                <a:gd name="T57" fmla="*/ 122 h 44"/>
                <a:gd name="T58" fmla="*/ 284 w 25"/>
                <a:gd name="T59" fmla="*/ 122 h 44"/>
                <a:gd name="T60" fmla="*/ 351 w 25"/>
                <a:gd name="T61" fmla="*/ 120 h 44"/>
                <a:gd name="T62" fmla="*/ 386 w 25"/>
                <a:gd name="T63" fmla="*/ 112 h 44"/>
                <a:gd name="T64" fmla="*/ 386 w 25"/>
                <a:gd name="T65" fmla="*/ 107 h 44"/>
                <a:gd name="T66" fmla="*/ 411 w 25"/>
                <a:gd name="T67" fmla="*/ 86 h 44"/>
                <a:gd name="T68" fmla="*/ 411 w 25"/>
                <a:gd name="T69" fmla="*/ 62 h 44"/>
                <a:gd name="T70" fmla="*/ 411 w 25"/>
                <a:gd name="T71" fmla="*/ 43 h 44"/>
                <a:gd name="T72" fmla="*/ 386 w 25"/>
                <a:gd name="T73" fmla="*/ 25 h 44"/>
                <a:gd name="T74" fmla="*/ 351 w 25"/>
                <a:gd name="T75" fmla="*/ 18 h 44"/>
                <a:gd name="T76" fmla="*/ 314 w 25"/>
                <a:gd name="T77" fmla="*/ 3 h 44"/>
                <a:gd name="T78" fmla="*/ 314 w 25"/>
                <a:gd name="T79" fmla="*/ 3 h 44"/>
                <a:gd name="T80" fmla="*/ 284 w 25"/>
                <a:gd name="T81" fmla="*/ 3 h 44"/>
                <a:gd name="T82" fmla="*/ 222 w 25"/>
                <a:gd name="T83" fmla="*/ 3 h 44"/>
                <a:gd name="T84" fmla="*/ 190 w 25"/>
                <a:gd name="T85" fmla="*/ 16 h 44"/>
                <a:gd name="T86" fmla="*/ 163 w 25"/>
                <a:gd name="T87" fmla="*/ 22 h 44"/>
                <a:gd name="T88" fmla="*/ 125 w 25"/>
                <a:gd name="T89" fmla="*/ 35 h 44"/>
                <a:gd name="T90" fmla="*/ 125 w 25"/>
                <a:gd name="T91" fmla="*/ 53 h 44"/>
                <a:gd name="T92" fmla="*/ 125 w 25"/>
                <a:gd name="T93" fmla="*/ 69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19" y="29"/>
                  </a:lnTo>
                  <a:lnTo>
                    <a:pt x="19" y="21"/>
                  </a:lnTo>
                  <a:lnTo>
                    <a:pt x="19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8" name="Freeform 183"/>
            <p:cNvSpPr>
              <a:spLocks noEditPoints="1"/>
            </p:cNvSpPr>
            <p:nvPr/>
          </p:nvSpPr>
          <p:spPr bwMode="auto">
            <a:xfrm>
              <a:off x="1205" y="1315"/>
              <a:ext cx="36" cy="49"/>
            </a:xfrm>
            <a:custGeom>
              <a:avLst/>
              <a:gdLst>
                <a:gd name="T0" fmla="*/ 0 w 27"/>
                <a:gd name="T1" fmla="*/ 69 h 44"/>
                <a:gd name="T2" fmla="*/ 1 w 27"/>
                <a:gd name="T3" fmla="*/ 50 h 44"/>
                <a:gd name="T4" fmla="*/ 49 w 27"/>
                <a:gd name="T5" fmla="*/ 31 h 44"/>
                <a:gd name="T6" fmla="*/ 65 w 27"/>
                <a:gd name="T7" fmla="*/ 18 h 44"/>
                <a:gd name="T8" fmla="*/ 116 w 27"/>
                <a:gd name="T9" fmla="*/ 3 h 44"/>
                <a:gd name="T10" fmla="*/ 172 w 27"/>
                <a:gd name="T11" fmla="*/ 2 h 44"/>
                <a:gd name="T12" fmla="*/ 229 w 27"/>
                <a:gd name="T13" fmla="*/ 0 h 44"/>
                <a:gd name="T14" fmla="*/ 320 w 27"/>
                <a:gd name="T15" fmla="*/ 2 h 44"/>
                <a:gd name="T16" fmla="*/ 368 w 27"/>
                <a:gd name="T17" fmla="*/ 18 h 44"/>
                <a:gd name="T18" fmla="*/ 427 w 27"/>
                <a:gd name="T19" fmla="*/ 31 h 44"/>
                <a:gd name="T20" fmla="*/ 443 w 27"/>
                <a:gd name="T21" fmla="*/ 45 h 44"/>
                <a:gd name="T22" fmla="*/ 476 w 27"/>
                <a:gd name="T23" fmla="*/ 69 h 44"/>
                <a:gd name="T24" fmla="*/ 443 w 27"/>
                <a:gd name="T25" fmla="*/ 86 h 44"/>
                <a:gd name="T26" fmla="*/ 427 w 27"/>
                <a:gd name="T27" fmla="*/ 101 h 44"/>
                <a:gd name="T28" fmla="*/ 389 w 27"/>
                <a:gd name="T29" fmla="*/ 112 h 44"/>
                <a:gd name="T30" fmla="*/ 332 w 27"/>
                <a:gd name="T31" fmla="*/ 122 h 44"/>
                <a:gd name="T32" fmla="*/ 276 w 27"/>
                <a:gd name="T33" fmla="*/ 131 h 44"/>
                <a:gd name="T34" fmla="*/ 229 w 27"/>
                <a:gd name="T35" fmla="*/ 131 h 44"/>
                <a:gd name="T36" fmla="*/ 155 w 27"/>
                <a:gd name="T37" fmla="*/ 131 h 44"/>
                <a:gd name="T38" fmla="*/ 113 w 27"/>
                <a:gd name="T39" fmla="*/ 120 h 44"/>
                <a:gd name="T40" fmla="*/ 65 w 27"/>
                <a:gd name="T41" fmla="*/ 107 h 44"/>
                <a:gd name="T42" fmla="*/ 1 w 27"/>
                <a:gd name="T43" fmla="*/ 87 h 44"/>
                <a:gd name="T44" fmla="*/ 0 w 27"/>
                <a:gd name="T45" fmla="*/ 69 h 44"/>
                <a:gd name="T46" fmla="*/ 113 w 27"/>
                <a:gd name="T47" fmla="*/ 69 h 44"/>
                <a:gd name="T48" fmla="*/ 116 w 27"/>
                <a:gd name="T49" fmla="*/ 96 h 44"/>
                <a:gd name="T50" fmla="*/ 155 w 27"/>
                <a:gd name="T51" fmla="*/ 110 h 44"/>
                <a:gd name="T52" fmla="*/ 155 w 27"/>
                <a:gd name="T53" fmla="*/ 112 h 44"/>
                <a:gd name="T54" fmla="*/ 207 w 27"/>
                <a:gd name="T55" fmla="*/ 122 h 44"/>
                <a:gd name="T56" fmla="*/ 229 w 27"/>
                <a:gd name="T57" fmla="*/ 122 h 44"/>
                <a:gd name="T58" fmla="*/ 268 w 27"/>
                <a:gd name="T59" fmla="*/ 122 h 44"/>
                <a:gd name="T60" fmla="*/ 276 w 27"/>
                <a:gd name="T61" fmla="*/ 120 h 44"/>
                <a:gd name="T62" fmla="*/ 320 w 27"/>
                <a:gd name="T63" fmla="*/ 112 h 44"/>
                <a:gd name="T64" fmla="*/ 332 w 27"/>
                <a:gd name="T65" fmla="*/ 107 h 44"/>
                <a:gd name="T66" fmla="*/ 332 w 27"/>
                <a:gd name="T67" fmla="*/ 86 h 44"/>
                <a:gd name="T68" fmla="*/ 368 w 27"/>
                <a:gd name="T69" fmla="*/ 62 h 44"/>
                <a:gd name="T70" fmla="*/ 332 w 27"/>
                <a:gd name="T71" fmla="*/ 43 h 44"/>
                <a:gd name="T72" fmla="*/ 332 w 27"/>
                <a:gd name="T73" fmla="*/ 25 h 44"/>
                <a:gd name="T74" fmla="*/ 320 w 27"/>
                <a:gd name="T75" fmla="*/ 18 h 44"/>
                <a:gd name="T76" fmla="*/ 276 w 27"/>
                <a:gd name="T77" fmla="*/ 3 h 44"/>
                <a:gd name="T78" fmla="*/ 268 w 27"/>
                <a:gd name="T79" fmla="*/ 3 h 44"/>
                <a:gd name="T80" fmla="*/ 229 w 27"/>
                <a:gd name="T81" fmla="*/ 3 h 44"/>
                <a:gd name="T82" fmla="*/ 207 w 27"/>
                <a:gd name="T83" fmla="*/ 3 h 44"/>
                <a:gd name="T84" fmla="*/ 172 w 27"/>
                <a:gd name="T85" fmla="*/ 16 h 44"/>
                <a:gd name="T86" fmla="*/ 116 w 27"/>
                <a:gd name="T87" fmla="*/ 22 h 44"/>
                <a:gd name="T88" fmla="*/ 116 w 27"/>
                <a:gd name="T89" fmla="*/ 35 h 44"/>
                <a:gd name="T90" fmla="*/ 113 w 27"/>
                <a:gd name="T91" fmla="*/ 53 h 44"/>
                <a:gd name="T92" fmla="*/ 113 w 27"/>
                <a:gd name="T93" fmla="*/ 69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4"/>
                <a:gd name="T143" fmla="*/ 27 w 27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4">
                  <a:moveTo>
                    <a:pt x="0" y="23"/>
                  </a:moveTo>
                  <a:lnTo>
                    <a:pt x="1" y="17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4" y="35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21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09" name="Freeform 184"/>
            <p:cNvSpPr>
              <a:spLocks noEditPoints="1"/>
            </p:cNvSpPr>
            <p:nvPr/>
          </p:nvSpPr>
          <p:spPr bwMode="auto">
            <a:xfrm>
              <a:off x="1247" y="1315"/>
              <a:ext cx="35" cy="49"/>
            </a:xfrm>
            <a:custGeom>
              <a:avLst/>
              <a:gdLst>
                <a:gd name="T0" fmla="*/ 0 w 26"/>
                <a:gd name="T1" fmla="*/ 69 h 44"/>
                <a:gd name="T2" fmla="*/ 0 w 26"/>
                <a:gd name="T3" fmla="*/ 50 h 44"/>
                <a:gd name="T4" fmla="*/ 40 w 26"/>
                <a:gd name="T5" fmla="*/ 31 h 44"/>
                <a:gd name="T6" fmla="*/ 98 w 26"/>
                <a:gd name="T7" fmla="*/ 18 h 44"/>
                <a:gd name="T8" fmla="*/ 159 w 26"/>
                <a:gd name="T9" fmla="*/ 3 h 44"/>
                <a:gd name="T10" fmla="*/ 214 w 26"/>
                <a:gd name="T11" fmla="*/ 2 h 44"/>
                <a:gd name="T12" fmla="*/ 277 w 26"/>
                <a:gd name="T13" fmla="*/ 0 h 44"/>
                <a:gd name="T14" fmla="*/ 341 w 26"/>
                <a:gd name="T15" fmla="*/ 2 h 44"/>
                <a:gd name="T16" fmla="*/ 409 w 26"/>
                <a:gd name="T17" fmla="*/ 18 h 44"/>
                <a:gd name="T18" fmla="*/ 464 w 26"/>
                <a:gd name="T19" fmla="*/ 31 h 44"/>
                <a:gd name="T20" fmla="*/ 502 w 26"/>
                <a:gd name="T21" fmla="*/ 45 h 44"/>
                <a:gd name="T22" fmla="*/ 502 w 26"/>
                <a:gd name="T23" fmla="*/ 69 h 44"/>
                <a:gd name="T24" fmla="*/ 502 w 26"/>
                <a:gd name="T25" fmla="*/ 86 h 44"/>
                <a:gd name="T26" fmla="*/ 464 w 26"/>
                <a:gd name="T27" fmla="*/ 101 h 44"/>
                <a:gd name="T28" fmla="*/ 409 w 26"/>
                <a:gd name="T29" fmla="*/ 112 h 44"/>
                <a:gd name="T30" fmla="*/ 345 w 26"/>
                <a:gd name="T31" fmla="*/ 122 h 44"/>
                <a:gd name="T32" fmla="*/ 288 w 26"/>
                <a:gd name="T33" fmla="*/ 131 h 44"/>
                <a:gd name="T34" fmla="*/ 240 w 26"/>
                <a:gd name="T35" fmla="*/ 131 h 44"/>
                <a:gd name="T36" fmla="*/ 178 w 26"/>
                <a:gd name="T37" fmla="*/ 131 h 44"/>
                <a:gd name="T38" fmla="*/ 118 w 26"/>
                <a:gd name="T39" fmla="*/ 120 h 44"/>
                <a:gd name="T40" fmla="*/ 54 w 26"/>
                <a:gd name="T41" fmla="*/ 107 h 44"/>
                <a:gd name="T42" fmla="*/ 0 w 26"/>
                <a:gd name="T43" fmla="*/ 87 h 44"/>
                <a:gd name="T44" fmla="*/ 0 w 26"/>
                <a:gd name="T45" fmla="*/ 69 h 44"/>
                <a:gd name="T46" fmla="*/ 118 w 26"/>
                <a:gd name="T47" fmla="*/ 69 h 44"/>
                <a:gd name="T48" fmla="*/ 118 w 26"/>
                <a:gd name="T49" fmla="*/ 96 h 44"/>
                <a:gd name="T50" fmla="*/ 159 w 26"/>
                <a:gd name="T51" fmla="*/ 110 h 44"/>
                <a:gd name="T52" fmla="*/ 178 w 26"/>
                <a:gd name="T53" fmla="*/ 112 h 44"/>
                <a:gd name="T54" fmla="*/ 214 w 26"/>
                <a:gd name="T55" fmla="*/ 122 h 44"/>
                <a:gd name="T56" fmla="*/ 240 w 26"/>
                <a:gd name="T57" fmla="*/ 122 h 44"/>
                <a:gd name="T58" fmla="*/ 277 w 26"/>
                <a:gd name="T59" fmla="*/ 122 h 44"/>
                <a:gd name="T60" fmla="*/ 341 w 26"/>
                <a:gd name="T61" fmla="*/ 120 h 44"/>
                <a:gd name="T62" fmla="*/ 345 w 26"/>
                <a:gd name="T63" fmla="*/ 112 h 44"/>
                <a:gd name="T64" fmla="*/ 345 w 26"/>
                <a:gd name="T65" fmla="*/ 107 h 44"/>
                <a:gd name="T66" fmla="*/ 388 w 26"/>
                <a:gd name="T67" fmla="*/ 86 h 44"/>
                <a:gd name="T68" fmla="*/ 388 w 26"/>
                <a:gd name="T69" fmla="*/ 62 h 44"/>
                <a:gd name="T70" fmla="*/ 388 w 26"/>
                <a:gd name="T71" fmla="*/ 43 h 44"/>
                <a:gd name="T72" fmla="*/ 345 w 26"/>
                <a:gd name="T73" fmla="*/ 25 h 44"/>
                <a:gd name="T74" fmla="*/ 341 w 26"/>
                <a:gd name="T75" fmla="*/ 18 h 44"/>
                <a:gd name="T76" fmla="*/ 288 w 26"/>
                <a:gd name="T77" fmla="*/ 3 h 44"/>
                <a:gd name="T78" fmla="*/ 288 w 26"/>
                <a:gd name="T79" fmla="*/ 3 h 44"/>
                <a:gd name="T80" fmla="*/ 277 w 26"/>
                <a:gd name="T81" fmla="*/ 3 h 44"/>
                <a:gd name="T82" fmla="*/ 214 w 26"/>
                <a:gd name="T83" fmla="*/ 3 h 44"/>
                <a:gd name="T84" fmla="*/ 178 w 26"/>
                <a:gd name="T85" fmla="*/ 16 h 44"/>
                <a:gd name="T86" fmla="*/ 159 w 26"/>
                <a:gd name="T87" fmla="*/ 22 h 44"/>
                <a:gd name="T88" fmla="*/ 118 w 26"/>
                <a:gd name="T89" fmla="*/ 35 h 44"/>
                <a:gd name="T90" fmla="*/ 118 w 26"/>
                <a:gd name="T91" fmla="*/ 53 h 44"/>
                <a:gd name="T92" fmla="*/ 118 w 26"/>
                <a:gd name="T93" fmla="*/ 69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7" y="41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0" name="Freeform 185"/>
            <p:cNvSpPr>
              <a:spLocks noEditPoints="1"/>
            </p:cNvSpPr>
            <p:nvPr/>
          </p:nvSpPr>
          <p:spPr bwMode="auto">
            <a:xfrm>
              <a:off x="1287" y="1315"/>
              <a:ext cx="36" cy="49"/>
            </a:xfrm>
            <a:custGeom>
              <a:avLst/>
              <a:gdLst>
                <a:gd name="T0" fmla="*/ 0 w 26"/>
                <a:gd name="T1" fmla="*/ 69 h 44"/>
                <a:gd name="T2" fmla="*/ 55 w 26"/>
                <a:gd name="T3" fmla="*/ 50 h 44"/>
                <a:gd name="T4" fmla="*/ 76 w 26"/>
                <a:gd name="T5" fmla="*/ 31 h 44"/>
                <a:gd name="T6" fmla="*/ 133 w 26"/>
                <a:gd name="T7" fmla="*/ 18 h 44"/>
                <a:gd name="T8" fmla="*/ 201 w 26"/>
                <a:gd name="T9" fmla="*/ 3 h 44"/>
                <a:gd name="T10" fmla="*/ 278 w 26"/>
                <a:gd name="T11" fmla="*/ 2 h 44"/>
                <a:gd name="T12" fmla="*/ 353 w 26"/>
                <a:gd name="T13" fmla="*/ 0 h 44"/>
                <a:gd name="T14" fmla="*/ 462 w 26"/>
                <a:gd name="T15" fmla="*/ 2 h 44"/>
                <a:gd name="T16" fmla="*/ 533 w 26"/>
                <a:gd name="T17" fmla="*/ 18 h 44"/>
                <a:gd name="T18" fmla="*/ 623 w 26"/>
                <a:gd name="T19" fmla="*/ 31 h 44"/>
                <a:gd name="T20" fmla="*/ 677 w 26"/>
                <a:gd name="T21" fmla="*/ 45 h 44"/>
                <a:gd name="T22" fmla="*/ 677 w 26"/>
                <a:gd name="T23" fmla="*/ 69 h 44"/>
                <a:gd name="T24" fmla="*/ 677 w 26"/>
                <a:gd name="T25" fmla="*/ 86 h 44"/>
                <a:gd name="T26" fmla="*/ 623 w 26"/>
                <a:gd name="T27" fmla="*/ 101 h 44"/>
                <a:gd name="T28" fmla="*/ 593 w 26"/>
                <a:gd name="T29" fmla="*/ 112 h 44"/>
                <a:gd name="T30" fmla="*/ 529 w 26"/>
                <a:gd name="T31" fmla="*/ 122 h 44"/>
                <a:gd name="T32" fmla="*/ 450 w 26"/>
                <a:gd name="T33" fmla="*/ 131 h 44"/>
                <a:gd name="T34" fmla="*/ 353 w 26"/>
                <a:gd name="T35" fmla="*/ 131 h 44"/>
                <a:gd name="T36" fmla="*/ 235 w 26"/>
                <a:gd name="T37" fmla="*/ 131 h 44"/>
                <a:gd name="T38" fmla="*/ 145 w 26"/>
                <a:gd name="T39" fmla="*/ 120 h 44"/>
                <a:gd name="T40" fmla="*/ 133 w 26"/>
                <a:gd name="T41" fmla="*/ 107 h 44"/>
                <a:gd name="T42" fmla="*/ 55 w 26"/>
                <a:gd name="T43" fmla="*/ 87 h 44"/>
                <a:gd name="T44" fmla="*/ 0 w 26"/>
                <a:gd name="T45" fmla="*/ 69 h 44"/>
                <a:gd name="T46" fmla="*/ 145 w 26"/>
                <a:gd name="T47" fmla="*/ 69 h 44"/>
                <a:gd name="T48" fmla="*/ 201 w 26"/>
                <a:gd name="T49" fmla="*/ 96 h 44"/>
                <a:gd name="T50" fmla="*/ 235 w 26"/>
                <a:gd name="T51" fmla="*/ 110 h 44"/>
                <a:gd name="T52" fmla="*/ 235 w 26"/>
                <a:gd name="T53" fmla="*/ 112 h 44"/>
                <a:gd name="T54" fmla="*/ 325 w 26"/>
                <a:gd name="T55" fmla="*/ 122 h 44"/>
                <a:gd name="T56" fmla="*/ 353 w 26"/>
                <a:gd name="T57" fmla="*/ 122 h 44"/>
                <a:gd name="T58" fmla="*/ 385 w 26"/>
                <a:gd name="T59" fmla="*/ 122 h 44"/>
                <a:gd name="T60" fmla="*/ 450 w 26"/>
                <a:gd name="T61" fmla="*/ 120 h 44"/>
                <a:gd name="T62" fmla="*/ 462 w 26"/>
                <a:gd name="T63" fmla="*/ 112 h 44"/>
                <a:gd name="T64" fmla="*/ 529 w 26"/>
                <a:gd name="T65" fmla="*/ 107 h 44"/>
                <a:gd name="T66" fmla="*/ 529 w 26"/>
                <a:gd name="T67" fmla="*/ 86 h 44"/>
                <a:gd name="T68" fmla="*/ 533 w 26"/>
                <a:gd name="T69" fmla="*/ 62 h 44"/>
                <a:gd name="T70" fmla="*/ 529 w 26"/>
                <a:gd name="T71" fmla="*/ 43 h 44"/>
                <a:gd name="T72" fmla="*/ 529 w 26"/>
                <a:gd name="T73" fmla="*/ 25 h 44"/>
                <a:gd name="T74" fmla="*/ 462 w 26"/>
                <a:gd name="T75" fmla="*/ 18 h 44"/>
                <a:gd name="T76" fmla="*/ 450 w 26"/>
                <a:gd name="T77" fmla="*/ 3 h 44"/>
                <a:gd name="T78" fmla="*/ 385 w 26"/>
                <a:gd name="T79" fmla="*/ 3 h 44"/>
                <a:gd name="T80" fmla="*/ 353 w 26"/>
                <a:gd name="T81" fmla="*/ 3 h 44"/>
                <a:gd name="T82" fmla="*/ 325 w 26"/>
                <a:gd name="T83" fmla="*/ 3 h 44"/>
                <a:gd name="T84" fmla="*/ 278 w 26"/>
                <a:gd name="T85" fmla="*/ 16 h 44"/>
                <a:gd name="T86" fmla="*/ 201 w 26"/>
                <a:gd name="T87" fmla="*/ 22 h 44"/>
                <a:gd name="T88" fmla="*/ 201 w 26"/>
                <a:gd name="T89" fmla="*/ 35 h 44"/>
                <a:gd name="T90" fmla="*/ 145 w 26"/>
                <a:gd name="T91" fmla="*/ 53 h 44"/>
                <a:gd name="T92" fmla="*/ 145 w 26"/>
                <a:gd name="T93" fmla="*/ 69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3" y="39"/>
                  </a:lnTo>
                  <a:lnTo>
                    <a:pt x="20" y="42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7" y="41"/>
                  </a:lnTo>
                  <a:lnTo>
                    <a:pt x="18" y="39"/>
                  </a:lnTo>
                  <a:lnTo>
                    <a:pt x="20" y="36"/>
                  </a:lnTo>
                  <a:lnTo>
                    <a:pt x="20" y="29"/>
                  </a:lnTo>
                  <a:lnTo>
                    <a:pt x="21" y="21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1" name="Freeform 186"/>
            <p:cNvSpPr>
              <a:spLocks/>
            </p:cNvSpPr>
            <p:nvPr/>
          </p:nvSpPr>
          <p:spPr bwMode="auto">
            <a:xfrm>
              <a:off x="1120" y="1044"/>
              <a:ext cx="33" cy="51"/>
            </a:xfrm>
            <a:custGeom>
              <a:avLst/>
              <a:gdLst>
                <a:gd name="T0" fmla="*/ 76 w 24"/>
                <a:gd name="T1" fmla="*/ 22 h 44"/>
                <a:gd name="T2" fmla="*/ 219 w 24"/>
                <a:gd name="T3" fmla="*/ 0 h 44"/>
                <a:gd name="T4" fmla="*/ 414 w 24"/>
                <a:gd name="T5" fmla="*/ 0 h 44"/>
                <a:gd name="T6" fmla="*/ 514 w 24"/>
                <a:gd name="T7" fmla="*/ 25 h 44"/>
                <a:gd name="T8" fmla="*/ 514 w 24"/>
                <a:gd name="T9" fmla="*/ 52 h 44"/>
                <a:gd name="T10" fmla="*/ 414 w 24"/>
                <a:gd name="T11" fmla="*/ 78 h 44"/>
                <a:gd name="T12" fmla="*/ 569 w 24"/>
                <a:gd name="T13" fmla="*/ 103 h 44"/>
                <a:gd name="T14" fmla="*/ 575 w 24"/>
                <a:gd name="T15" fmla="*/ 126 h 44"/>
                <a:gd name="T16" fmla="*/ 514 w 24"/>
                <a:gd name="T17" fmla="*/ 167 h 44"/>
                <a:gd name="T18" fmla="*/ 341 w 24"/>
                <a:gd name="T19" fmla="*/ 185 h 44"/>
                <a:gd name="T20" fmla="*/ 131 w 24"/>
                <a:gd name="T21" fmla="*/ 194 h 44"/>
                <a:gd name="T22" fmla="*/ 55 w 24"/>
                <a:gd name="T23" fmla="*/ 183 h 44"/>
                <a:gd name="T24" fmla="*/ 55 w 24"/>
                <a:gd name="T25" fmla="*/ 169 h 44"/>
                <a:gd name="T26" fmla="*/ 55 w 24"/>
                <a:gd name="T27" fmla="*/ 167 h 44"/>
                <a:gd name="T28" fmla="*/ 131 w 24"/>
                <a:gd name="T29" fmla="*/ 167 h 44"/>
                <a:gd name="T30" fmla="*/ 144 w 24"/>
                <a:gd name="T31" fmla="*/ 169 h 44"/>
                <a:gd name="T32" fmla="*/ 219 w 24"/>
                <a:gd name="T33" fmla="*/ 183 h 44"/>
                <a:gd name="T34" fmla="*/ 272 w 24"/>
                <a:gd name="T35" fmla="*/ 183 h 44"/>
                <a:gd name="T36" fmla="*/ 374 w 24"/>
                <a:gd name="T37" fmla="*/ 183 h 44"/>
                <a:gd name="T38" fmla="*/ 437 w 24"/>
                <a:gd name="T39" fmla="*/ 160 h 44"/>
                <a:gd name="T40" fmla="*/ 484 w 24"/>
                <a:gd name="T41" fmla="*/ 136 h 44"/>
                <a:gd name="T42" fmla="*/ 437 w 24"/>
                <a:gd name="T43" fmla="*/ 117 h 44"/>
                <a:gd name="T44" fmla="*/ 374 w 24"/>
                <a:gd name="T45" fmla="*/ 104 h 44"/>
                <a:gd name="T46" fmla="*/ 272 w 24"/>
                <a:gd name="T47" fmla="*/ 90 h 44"/>
                <a:gd name="T48" fmla="*/ 198 w 24"/>
                <a:gd name="T49" fmla="*/ 90 h 44"/>
                <a:gd name="T50" fmla="*/ 272 w 24"/>
                <a:gd name="T51" fmla="*/ 89 h 44"/>
                <a:gd name="T52" fmla="*/ 374 w 24"/>
                <a:gd name="T53" fmla="*/ 78 h 44"/>
                <a:gd name="T54" fmla="*/ 414 w 24"/>
                <a:gd name="T55" fmla="*/ 60 h 44"/>
                <a:gd name="T56" fmla="*/ 414 w 24"/>
                <a:gd name="T57" fmla="*/ 34 h 44"/>
                <a:gd name="T58" fmla="*/ 341 w 24"/>
                <a:gd name="T59" fmla="*/ 22 h 44"/>
                <a:gd name="T60" fmla="*/ 198 w 24"/>
                <a:gd name="T61" fmla="*/ 22 h 44"/>
                <a:gd name="T62" fmla="*/ 76 w 24"/>
                <a:gd name="T63" fmla="*/ 39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4"/>
                <a:gd name="T98" fmla="*/ 24 w 24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4">
                  <a:moveTo>
                    <a:pt x="2" y="9"/>
                  </a:move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3" y="33"/>
                  </a:lnTo>
                  <a:lnTo>
                    <a:pt x="21" y="38"/>
                  </a:lnTo>
                  <a:lnTo>
                    <a:pt x="17" y="41"/>
                  </a:lnTo>
                  <a:lnTo>
                    <a:pt x="14" y="42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8" y="11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5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2" name="Freeform 187"/>
            <p:cNvSpPr>
              <a:spLocks noEditPoints="1"/>
            </p:cNvSpPr>
            <p:nvPr/>
          </p:nvSpPr>
          <p:spPr bwMode="auto">
            <a:xfrm>
              <a:off x="1164" y="1044"/>
              <a:ext cx="34" cy="51"/>
            </a:xfrm>
            <a:custGeom>
              <a:avLst/>
              <a:gdLst>
                <a:gd name="T0" fmla="*/ 0 w 25"/>
                <a:gd name="T1" fmla="*/ 90 h 44"/>
                <a:gd name="T2" fmla="*/ 0 w 25"/>
                <a:gd name="T3" fmla="*/ 66 h 44"/>
                <a:gd name="T4" fmla="*/ 1 w 25"/>
                <a:gd name="T5" fmla="*/ 39 h 44"/>
                <a:gd name="T6" fmla="*/ 88 w 25"/>
                <a:gd name="T7" fmla="*/ 22 h 44"/>
                <a:gd name="T8" fmla="*/ 163 w 25"/>
                <a:gd name="T9" fmla="*/ 2 h 44"/>
                <a:gd name="T10" fmla="*/ 222 w 25"/>
                <a:gd name="T11" fmla="*/ 0 h 44"/>
                <a:gd name="T12" fmla="*/ 284 w 25"/>
                <a:gd name="T13" fmla="*/ 0 h 44"/>
                <a:gd name="T14" fmla="*/ 351 w 25"/>
                <a:gd name="T15" fmla="*/ 2 h 44"/>
                <a:gd name="T16" fmla="*/ 456 w 25"/>
                <a:gd name="T17" fmla="*/ 22 h 44"/>
                <a:gd name="T18" fmla="*/ 525 w 25"/>
                <a:gd name="T19" fmla="*/ 39 h 44"/>
                <a:gd name="T20" fmla="*/ 544 w 25"/>
                <a:gd name="T21" fmla="*/ 66 h 44"/>
                <a:gd name="T22" fmla="*/ 544 w 25"/>
                <a:gd name="T23" fmla="*/ 90 h 44"/>
                <a:gd name="T24" fmla="*/ 544 w 25"/>
                <a:gd name="T25" fmla="*/ 126 h 44"/>
                <a:gd name="T26" fmla="*/ 525 w 25"/>
                <a:gd name="T27" fmla="*/ 144 h 44"/>
                <a:gd name="T28" fmla="*/ 456 w 25"/>
                <a:gd name="T29" fmla="*/ 167 h 44"/>
                <a:gd name="T30" fmla="*/ 386 w 25"/>
                <a:gd name="T31" fmla="*/ 183 h 44"/>
                <a:gd name="T32" fmla="*/ 314 w 25"/>
                <a:gd name="T33" fmla="*/ 185 h 44"/>
                <a:gd name="T34" fmla="*/ 258 w 25"/>
                <a:gd name="T35" fmla="*/ 194 h 44"/>
                <a:gd name="T36" fmla="*/ 190 w 25"/>
                <a:gd name="T37" fmla="*/ 185 h 44"/>
                <a:gd name="T38" fmla="*/ 125 w 25"/>
                <a:gd name="T39" fmla="*/ 183 h 44"/>
                <a:gd name="T40" fmla="*/ 65 w 25"/>
                <a:gd name="T41" fmla="*/ 160 h 44"/>
                <a:gd name="T42" fmla="*/ 0 w 25"/>
                <a:gd name="T43" fmla="*/ 136 h 44"/>
                <a:gd name="T44" fmla="*/ 0 w 25"/>
                <a:gd name="T45" fmla="*/ 90 h 44"/>
                <a:gd name="T46" fmla="*/ 125 w 25"/>
                <a:gd name="T47" fmla="*/ 103 h 44"/>
                <a:gd name="T48" fmla="*/ 125 w 25"/>
                <a:gd name="T49" fmla="*/ 136 h 44"/>
                <a:gd name="T50" fmla="*/ 163 w 25"/>
                <a:gd name="T51" fmla="*/ 160 h 44"/>
                <a:gd name="T52" fmla="*/ 190 w 25"/>
                <a:gd name="T53" fmla="*/ 169 h 44"/>
                <a:gd name="T54" fmla="*/ 222 w 25"/>
                <a:gd name="T55" fmla="*/ 183 h 44"/>
                <a:gd name="T56" fmla="*/ 258 w 25"/>
                <a:gd name="T57" fmla="*/ 183 h 44"/>
                <a:gd name="T58" fmla="*/ 284 w 25"/>
                <a:gd name="T59" fmla="*/ 183 h 44"/>
                <a:gd name="T60" fmla="*/ 351 w 25"/>
                <a:gd name="T61" fmla="*/ 169 h 44"/>
                <a:gd name="T62" fmla="*/ 386 w 25"/>
                <a:gd name="T63" fmla="*/ 167 h 44"/>
                <a:gd name="T64" fmla="*/ 386 w 25"/>
                <a:gd name="T65" fmla="*/ 158 h 44"/>
                <a:gd name="T66" fmla="*/ 411 w 25"/>
                <a:gd name="T67" fmla="*/ 126 h 44"/>
                <a:gd name="T68" fmla="*/ 411 w 25"/>
                <a:gd name="T69" fmla="*/ 89 h 44"/>
                <a:gd name="T70" fmla="*/ 411 w 25"/>
                <a:gd name="T71" fmla="*/ 60 h 44"/>
                <a:gd name="T72" fmla="*/ 386 w 25"/>
                <a:gd name="T73" fmla="*/ 34 h 44"/>
                <a:gd name="T74" fmla="*/ 351 w 25"/>
                <a:gd name="T75" fmla="*/ 22 h 44"/>
                <a:gd name="T76" fmla="*/ 314 w 25"/>
                <a:gd name="T77" fmla="*/ 3 h 44"/>
                <a:gd name="T78" fmla="*/ 314 w 25"/>
                <a:gd name="T79" fmla="*/ 2 h 44"/>
                <a:gd name="T80" fmla="*/ 284 w 25"/>
                <a:gd name="T81" fmla="*/ 2 h 44"/>
                <a:gd name="T82" fmla="*/ 222 w 25"/>
                <a:gd name="T83" fmla="*/ 2 h 44"/>
                <a:gd name="T84" fmla="*/ 190 w 25"/>
                <a:gd name="T85" fmla="*/ 3 h 44"/>
                <a:gd name="T86" fmla="*/ 163 w 25"/>
                <a:gd name="T87" fmla="*/ 34 h 44"/>
                <a:gd name="T88" fmla="*/ 125 w 25"/>
                <a:gd name="T89" fmla="*/ 52 h 44"/>
                <a:gd name="T90" fmla="*/ 125 w 25"/>
                <a:gd name="T91" fmla="*/ 77 h 44"/>
                <a:gd name="T92" fmla="*/ 125 w 25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1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9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9" y="29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3" name="Freeform 188"/>
            <p:cNvSpPr>
              <a:spLocks noEditPoints="1"/>
            </p:cNvSpPr>
            <p:nvPr/>
          </p:nvSpPr>
          <p:spPr bwMode="auto">
            <a:xfrm>
              <a:off x="1205" y="1044"/>
              <a:ext cx="36" cy="51"/>
            </a:xfrm>
            <a:custGeom>
              <a:avLst/>
              <a:gdLst>
                <a:gd name="T0" fmla="*/ 0 w 27"/>
                <a:gd name="T1" fmla="*/ 90 h 44"/>
                <a:gd name="T2" fmla="*/ 1 w 27"/>
                <a:gd name="T3" fmla="*/ 66 h 44"/>
                <a:gd name="T4" fmla="*/ 49 w 27"/>
                <a:gd name="T5" fmla="*/ 39 h 44"/>
                <a:gd name="T6" fmla="*/ 65 w 27"/>
                <a:gd name="T7" fmla="*/ 22 h 44"/>
                <a:gd name="T8" fmla="*/ 116 w 27"/>
                <a:gd name="T9" fmla="*/ 2 h 44"/>
                <a:gd name="T10" fmla="*/ 172 w 27"/>
                <a:gd name="T11" fmla="*/ 0 h 44"/>
                <a:gd name="T12" fmla="*/ 229 w 27"/>
                <a:gd name="T13" fmla="*/ 0 h 44"/>
                <a:gd name="T14" fmla="*/ 320 w 27"/>
                <a:gd name="T15" fmla="*/ 2 h 44"/>
                <a:gd name="T16" fmla="*/ 368 w 27"/>
                <a:gd name="T17" fmla="*/ 22 h 44"/>
                <a:gd name="T18" fmla="*/ 427 w 27"/>
                <a:gd name="T19" fmla="*/ 39 h 44"/>
                <a:gd name="T20" fmla="*/ 443 w 27"/>
                <a:gd name="T21" fmla="*/ 66 h 44"/>
                <a:gd name="T22" fmla="*/ 476 w 27"/>
                <a:gd name="T23" fmla="*/ 90 h 44"/>
                <a:gd name="T24" fmla="*/ 443 w 27"/>
                <a:gd name="T25" fmla="*/ 126 h 44"/>
                <a:gd name="T26" fmla="*/ 427 w 27"/>
                <a:gd name="T27" fmla="*/ 144 h 44"/>
                <a:gd name="T28" fmla="*/ 389 w 27"/>
                <a:gd name="T29" fmla="*/ 167 h 44"/>
                <a:gd name="T30" fmla="*/ 332 w 27"/>
                <a:gd name="T31" fmla="*/ 183 h 44"/>
                <a:gd name="T32" fmla="*/ 276 w 27"/>
                <a:gd name="T33" fmla="*/ 185 h 44"/>
                <a:gd name="T34" fmla="*/ 229 w 27"/>
                <a:gd name="T35" fmla="*/ 194 h 44"/>
                <a:gd name="T36" fmla="*/ 155 w 27"/>
                <a:gd name="T37" fmla="*/ 185 h 44"/>
                <a:gd name="T38" fmla="*/ 113 w 27"/>
                <a:gd name="T39" fmla="*/ 183 h 44"/>
                <a:gd name="T40" fmla="*/ 65 w 27"/>
                <a:gd name="T41" fmla="*/ 160 h 44"/>
                <a:gd name="T42" fmla="*/ 1 w 27"/>
                <a:gd name="T43" fmla="*/ 136 h 44"/>
                <a:gd name="T44" fmla="*/ 0 w 27"/>
                <a:gd name="T45" fmla="*/ 90 h 44"/>
                <a:gd name="T46" fmla="*/ 113 w 27"/>
                <a:gd name="T47" fmla="*/ 103 h 44"/>
                <a:gd name="T48" fmla="*/ 116 w 27"/>
                <a:gd name="T49" fmla="*/ 136 h 44"/>
                <a:gd name="T50" fmla="*/ 155 w 27"/>
                <a:gd name="T51" fmla="*/ 160 h 44"/>
                <a:gd name="T52" fmla="*/ 155 w 27"/>
                <a:gd name="T53" fmla="*/ 169 h 44"/>
                <a:gd name="T54" fmla="*/ 207 w 27"/>
                <a:gd name="T55" fmla="*/ 183 h 44"/>
                <a:gd name="T56" fmla="*/ 229 w 27"/>
                <a:gd name="T57" fmla="*/ 183 h 44"/>
                <a:gd name="T58" fmla="*/ 268 w 27"/>
                <a:gd name="T59" fmla="*/ 183 h 44"/>
                <a:gd name="T60" fmla="*/ 276 w 27"/>
                <a:gd name="T61" fmla="*/ 169 h 44"/>
                <a:gd name="T62" fmla="*/ 320 w 27"/>
                <a:gd name="T63" fmla="*/ 167 h 44"/>
                <a:gd name="T64" fmla="*/ 332 w 27"/>
                <a:gd name="T65" fmla="*/ 158 h 44"/>
                <a:gd name="T66" fmla="*/ 332 w 27"/>
                <a:gd name="T67" fmla="*/ 126 h 44"/>
                <a:gd name="T68" fmla="*/ 368 w 27"/>
                <a:gd name="T69" fmla="*/ 89 h 44"/>
                <a:gd name="T70" fmla="*/ 332 w 27"/>
                <a:gd name="T71" fmla="*/ 60 h 44"/>
                <a:gd name="T72" fmla="*/ 332 w 27"/>
                <a:gd name="T73" fmla="*/ 34 h 44"/>
                <a:gd name="T74" fmla="*/ 320 w 27"/>
                <a:gd name="T75" fmla="*/ 22 h 44"/>
                <a:gd name="T76" fmla="*/ 276 w 27"/>
                <a:gd name="T77" fmla="*/ 3 h 44"/>
                <a:gd name="T78" fmla="*/ 268 w 27"/>
                <a:gd name="T79" fmla="*/ 2 h 44"/>
                <a:gd name="T80" fmla="*/ 229 w 27"/>
                <a:gd name="T81" fmla="*/ 2 h 44"/>
                <a:gd name="T82" fmla="*/ 207 w 27"/>
                <a:gd name="T83" fmla="*/ 2 h 44"/>
                <a:gd name="T84" fmla="*/ 172 w 27"/>
                <a:gd name="T85" fmla="*/ 3 h 44"/>
                <a:gd name="T86" fmla="*/ 116 w 27"/>
                <a:gd name="T87" fmla="*/ 34 h 44"/>
                <a:gd name="T88" fmla="*/ 116 w 27"/>
                <a:gd name="T89" fmla="*/ 52 h 44"/>
                <a:gd name="T90" fmla="*/ 113 w 27"/>
                <a:gd name="T91" fmla="*/ 77 h 44"/>
                <a:gd name="T92" fmla="*/ 113 w 27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4"/>
                <a:gd name="T143" fmla="*/ 27 w 27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4">
                  <a:moveTo>
                    <a:pt x="0" y="21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7" y="21"/>
                  </a:lnTo>
                  <a:lnTo>
                    <a:pt x="25" y="29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7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21" y="20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4" name="Freeform 189"/>
            <p:cNvSpPr>
              <a:spLocks noEditPoints="1"/>
            </p:cNvSpPr>
            <p:nvPr/>
          </p:nvSpPr>
          <p:spPr bwMode="auto">
            <a:xfrm>
              <a:off x="1247" y="1044"/>
              <a:ext cx="35" cy="51"/>
            </a:xfrm>
            <a:custGeom>
              <a:avLst/>
              <a:gdLst>
                <a:gd name="T0" fmla="*/ 0 w 26"/>
                <a:gd name="T1" fmla="*/ 90 h 44"/>
                <a:gd name="T2" fmla="*/ 0 w 26"/>
                <a:gd name="T3" fmla="*/ 66 h 44"/>
                <a:gd name="T4" fmla="*/ 40 w 26"/>
                <a:gd name="T5" fmla="*/ 39 h 44"/>
                <a:gd name="T6" fmla="*/ 98 w 26"/>
                <a:gd name="T7" fmla="*/ 22 h 44"/>
                <a:gd name="T8" fmla="*/ 159 w 26"/>
                <a:gd name="T9" fmla="*/ 2 h 44"/>
                <a:gd name="T10" fmla="*/ 214 w 26"/>
                <a:gd name="T11" fmla="*/ 0 h 44"/>
                <a:gd name="T12" fmla="*/ 277 w 26"/>
                <a:gd name="T13" fmla="*/ 0 h 44"/>
                <a:gd name="T14" fmla="*/ 341 w 26"/>
                <a:gd name="T15" fmla="*/ 2 h 44"/>
                <a:gd name="T16" fmla="*/ 409 w 26"/>
                <a:gd name="T17" fmla="*/ 22 h 44"/>
                <a:gd name="T18" fmla="*/ 464 w 26"/>
                <a:gd name="T19" fmla="*/ 39 h 44"/>
                <a:gd name="T20" fmla="*/ 502 w 26"/>
                <a:gd name="T21" fmla="*/ 66 h 44"/>
                <a:gd name="T22" fmla="*/ 502 w 26"/>
                <a:gd name="T23" fmla="*/ 90 h 44"/>
                <a:gd name="T24" fmla="*/ 502 w 26"/>
                <a:gd name="T25" fmla="*/ 126 h 44"/>
                <a:gd name="T26" fmla="*/ 464 w 26"/>
                <a:gd name="T27" fmla="*/ 144 h 44"/>
                <a:gd name="T28" fmla="*/ 409 w 26"/>
                <a:gd name="T29" fmla="*/ 167 h 44"/>
                <a:gd name="T30" fmla="*/ 345 w 26"/>
                <a:gd name="T31" fmla="*/ 183 h 44"/>
                <a:gd name="T32" fmla="*/ 288 w 26"/>
                <a:gd name="T33" fmla="*/ 185 h 44"/>
                <a:gd name="T34" fmla="*/ 240 w 26"/>
                <a:gd name="T35" fmla="*/ 194 h 44"/>
                <a:gd name="T36" fmla="*/ 178 w 26"/>
                <a:gd name="T37" fmla="*/ 185 h 44"/>
                <a:gd name="T38" fmla="*/ 118 w 26"/>
                <a:gd name="T39" fmla="*/ 183 h 44"/>
                <a:gd name="T40" fmla="*/ 54 w 26"/>
                <a:gd name="T41" fmla="*/ 160 h 44"/>
                <a:gd name="T42" fmla="*/ 0 w 26"/>
                <a:gd name="T43" fmla="*/ 136 h 44"/>
                <a:gd name="T44" fmla="*/ 0 w 26"/>
                <a:gd name="T45" fmla="*/ 90 h 44"/>
                <a:gd name="T46" fmla="*/ 118 w 26"/>
                <a:gd name="T47" fmla="*/ 103 h 44"/>
                <a:gd name="T48" fmla="*/ 118 w 26"/>
                <a:gd name="T49" fmla="*/ 136 h 44"/>
                <a:gd name="T50" fmla="*/ 159 w 26"/>
                <a:gd name="T51" fmla="*/ 160 h 44"/>
                <a:gd name="T52" fmla="*/ 178 w 26"/>
                <a:gd name="T53" fmla="*/ 169 h 44"/>
                <a:gd name="T54" fmla="*/ 214 w 26"/>
                <a:gd name="T55" fmla="*/ 183 h 44"/>
                <a:gd name="T56" fmla="*/ 240 w 26"/>
                <a:gd name="T57" fmla="*/ 183 h 44"/>
                <a:gd name="T58" fmla="*/ 277 w 26"/>
                <a:gd name="T59" fmla="*/ 183 h 44"/>
                <a:gd name="T60" fmla="*/ 341 w 26"/>
                <a:gd name="T61" fmla="*/ 169 h 44"/>
                <a:gd name="T62" fmla="*/ 345 w 26"/>
                <a:gd name="T63" fmla="*/ 167 h 44"/>
                <a:gd name="T64" fmla="*/ 345 w 26"/>
                <a:gd name="T65" fmla="*/ 158 h 44"/>
                <a:gd name="T66" fmla="*/ 388 w 26"/>
                <a:gd name="T67" fmla="*/ 126 h 44"/>
                <a:gd name="T68" fmla="*/ 388 w 26"/>
                <a:gd name="T69" fmla="*/ 89 h 44"/>
                <a:gd name="T70" fmla="*/ 388 w 26"/>
                <a:gd name="T71" fmla="*/ 60 h 44"/>
                <a:gd name="T72" fmla="*/ 345 w 26"/>
                <a:gd name="T73" fmla="*/ 34 h 44"/>
                <a:gd name="T74" fmla="*/ 341 w 26"/>
                <a:gd name="T75" fmla="*/ 22 h 44"/>
                <a:gd name="T76" fmla="*/ 288 w 26"/>
                <a:gd name="T77" fmla="*/ 3 h 44"/>
                <a:gd name="T78" fmla="*/ 288 w 26"/>
                <a:gd name="T79" fmla="*/ 2 h 44"/>
                <a:gd name="T80" fmla="*/ 277 w 26"/>
                <a:gd name="T81" fmla="*/ 2 h 44"/>
                <a:gd name="T82" fmla="*/ 214 w 26"/>
                <a:gd name="T83" fmla="*/ 2 h 44"/>
                <a:gd name="T84" fmla="*/ 178 w 26"/>
                <a:gd name="T85" fmla="*/ 3 h 44"/>
                <a:gd name="T86" fmla="*/ 159 w 26"/>
                <a:gd name="T87" fmla="*/ 34 h 44"/>
                <a:gd name="T88" fmla="*/ 118 w 26"/>
                <a:gd name="T89" fmla="*/ 52 h 44"/>
                <a:gd name="T90" fmla="*/ 118 w 26"/>
                <a:gd name="T91" fmla="*/ 77 h 44"/>
                <a:gd name="T92" fmla="*/ 118 w 26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1"/>
                  </a:moveTo>
                  <a:lnTo>
                    <a:pt x="0" y="15"/>
                  </a:lnTo>
                  <a:lnTo>
                    <a:pt x="2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8" y="36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5" name="Freeform 190"/>
            <p:cNvSpPr>
              <a:spLocks noEditPoints="1"/>
            </p:cNvSpPr>
            <p:nvPr/>
          </p:nvSpPr>
          <p:spPr bwMode="auto">
            <a:xfrm>
              <a:off x="1287" y="1044"/>
              <a:ext cx="36" cy="51"/>
            </a:xfrm>
            <a:custGeom>
              <a:avLst/>
              <a:gdLst>
                <a:gd name="T0" fmla="*/ 0 w 26"/>
                <a:gd name="T1" fmla="*/ 90 h 44"/>
                <a:gd name="T2" fmla="*/ 55 w 26"/>
                <a:gd name="T3" fmla="*/ 66 h 44"/>
                <a:gd name="T4" fmla="*/ 76 w 26"/>
                <a:gd name="T5" fmla="*/ 39 h 44"/>
                <a:gd name="T6" fmla="*/ 133 w 26"/>
                <a:gd name="T7" fmla="*/ 22 h 44"/>
                <a:gd name="T8" fmla="*/ 201 w 26"/>
                <a:gd name="T9" fmla="*/ 2 h 44"/>
                <a:gd name="T10" fmla="*/ 278 w 26"/>
                <a:gd name="T11" fmla="*/ 0 h 44"/>
                <a:gd name="T12" fmla="*/ 353 w 26"/>
                <a:gd name="T13" fmla="*/ 0 h 44"/>
                <a:gd name="T14" fmla="*/ 462 w 26"/>
                <a:gd name="T15" fmla="*/ 2 h 44"/>
                <a:gd name="T16" fmla="*/ 533 w 26"/>
                <a:gd name="T17" fmla="*/ 22 h 44"/>
                <a:gd name="T18" fmla="*/ 623 w 26"/>
                <a:gd name="T19" fmla="*/ 39 h 44"/>
                <a:gd name="T20" fmla="*/ 677 w 26"/>
                <a:gd name="T21" fmla="*/ 66 h 44"/>
                <a:gd name="T22" fmla="*/ 677 w 26"/>
                <a:gd name="T23" fmla="*/ 90 h 44"/>
                <a:gd name="T24" fmla="*/ 677 w 26"/>
                <a:gd name="T25" fmla="*/ 126 h 44"/>
                <a:gd name="T26" fmla="*/ 623 w 26"/>
                <a:gd name="T27" fmla="*/ 144 h 44"/>
                <a:gd name="T28" fmla="*/ 593 w 26"/>
                <a:gd name="T29" fmla="*/ 167 h 44"/>
                <a:gd name="T30" fmla="*/ 529 w 26"/>
                <a:gd name="T31" fmla="*/ 183 h 44"/>
                <a:gd name="T32" fmla="*/ 450 w 26"/>
                <a:gd name="T33" fmla="*/ 185 h 44"/>
                <a:gd name="T34" fmla="*/ 353 w 26"/>
                <a:gd name="T35" fmla="*/ 194 h 44"/>
                <a:gd name="T36" fmla="*/ 235 w 26"/>
                <a:gd name="T37" fmla="*/ 185 h 44"/>
                <a:gd name="T38" fmla="*/ 145 w 26"/>
                <a:gd name="T39" fmla="*/ 183 h 44"/>
                <a:gd name="T40" fmla="*/ 133 w 26"/>
                <a:gd name="T41" fmla="*/ 160 h 44"/>
                <a:gd name="T42" fmla="*/ 55 w 26"/>
                <a:gd name="T43" fmla="*/ 136 h 44"/>
                <a:gd name="T44" fmla="*/ 0 w 26"/>
                <a:gd name="T45" fmla="*/ 90 h 44"/>
                <a:gd name="T46" fmla="*/ 145 w 26"/>
                <a:gd name="T47" fmla="*/ 103 h 44"/>
                <a:gd name="T48" fmla="*/ 201 w 26"/>
                <a:gd name="T49" fmla="*/ 136 h 44"/>
                <a:gd name="T50" fmla="*/ 235 w 26"/>
                <a:gd name="T51" fmla="*/ 160 h 44"/>
                <a:gd name="T52" fmla="*/ 235 w 26"/>
                <a:gd name="T53" fmla="*/ 169 h 44"/>
                <a:gd name="T54" fmla="*/ 325 w 26"/>
                <a:gd name="T55" fmla="*/ 183 h 44"/>
                <a:gd name="T56" fmla="*/ 353 w 26"/>
                <a:gd name="T57" fmla="*/ 183 h 44"/>
                <a:gd name="T58" fmla="*/ 385 w 26"/>
                <a:gd name="T59" fmla="*/ 183 h 44"/>
                <a:gd name="T60" fmla="*/ 450 w 26"/>
                <a:gd name="T61" fmla="*/ 169 h 44"/>
                <a:gd name="T62" fmla="*/ 462 w 26"/>
                <a:gd name="T63" fmla="*/ 167 h 44"/>
                <a:gd name="T64" fmla="*/ 529 w 26"/>
                <a:gd name="T65" fmla="*/ 158 h 44"/>
                <a:gd name="T66" fmla="*/ 529 w 26"/>
                <a:gd name="T67" fmla="*/ 126 h 44"/>
                <a:gd name="T68" fmla="*/ 533 w 26"/>
                <a:gd name="T69" fmla="*/ 89 h 44"/>
                <a:gd name="T70" fmla="*/ 529 w 26"/>
                <a:gd name="T71" fmla="*/ 60 h 44"/>
                <a:gd name="T72" fmla="*/ 529 w 26"/>
                <a:gd name="T73" fmla="*/ 34 h 44"/>
                <a:gd name="T74" fmla="*/ 462 w 26"/>
                <a:gd name="T75" fmla="*/ 22 h 44"/>
                <a:gd name="T76" fmla="*/ 450 w 26"/>
                <a:gd name="T77" fmla="*/ 3 h 44"/>
                <a:gd name="T78" fmla="*/ 385 w 26"/>
                <a:gd name="T79" fmla="*/ 2 h 44"/>
                <a:gd name="T80" fmla="*/ 353 w 26"/>
                <a:gd name="T81" fmla="*/ 2 h 44"/>
                <a:gd name="T82" fmla="*/ 325 w 26"/>
                <a:gd name="T83" fmla="*/ 2 h 44"/>
                <a:gd name="T84" fmla="*/ 278 w 26"/>
                <a:gd name="T85" fmla="*/ 3 h 44"/>
                <a:gd name="T86" fmla="*/ 201 w 26"/>
                <a:gd name="T87" fmla="*/ 34 h 44"/>
                <a:gd name="T88" fmla="*/ 201 w 26"/>
                <a:gd name="T89" fmla="*/ 52 h 44"/>
                <a:gd name="T90" fmla="*/ 145 w 26"/>
                <a:gd name="T91" fmla="*/ 77 h 44"/>
                <a:gd name="T92" fmla="*/ 145 w 26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1"/>
                  </a:moveTo>
                  <a:lnTo>
                    <a:pt x="2" y="15"/>
                  </a:lnTo>
                  <a:lnTo>
                    <a:pt x="3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24" y="33"/>
                  </a:lnTo>
                  <a:lnTo>
                    <a:pt x="23" y="38"/>
                  </a:lnTo>
                  <a:lnTo>
                    <a:pt x="20" y="41"/>
                  </a:lnTo>
                  <a:lnTo>
                    <a:pt x="17" y="42"/>
                  </a:lnTo>
                  <a:lnTo>
                    <a:pt x="14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8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20" y="35"/>
                  </a:lnTo>
                  <a:lnTo>
                    <a:pt x="20" y="29"/>
                  </a:lnTo>
                  <a:lnTo>
                    <a:pt x="21" y="20"/>
                  </a:lnTo>
                  <a:lnTo>
                    <a:pt x="20" y="14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6" name="Freeform 191"/>
            <p:cNvSpPr>
              <a:spLocks noEditPoints="1"/>
            </p:cNvSpPr>
            <p:nvPr/>
          </p:nvSpPr>
          <p:spPr bwMode="auto">
            <a:xfrm>
              <a:off x="1120" y="773"/>
              <a:ext cx="37" cy="49"/>
            </a:xfrm>
            <a:custGeom>
              <a:avLst/>
              <a:gdLst>
                <a:gd name="T0" fmla="*/ 639 w 27"/>
                <a:gd name="T1" fmla="*/ 122 h 42"/>
                <a:gd name="T2" fmla="*/ 639 w 27"/>
                <a:gd name="T3" fmla="*/ 146 h 42"/>
                <a:gd name="T4" fmla="*/ 496 w 27"/>
                <a:gd name="T5" fmla="*/ 146 h 42"/>
                <a:gd name="T6" fmla="*/ 496 w 27"/>
                <a:gd name="T7" fmla="*/ 194 h 42"/>
                <a:gd name="T8" fmla="*/ 362 w 27"/>
                <a:gd name="T9" fmla="*/ 194 h 42"/>
                <a:gd name="T10" fmla="*/ 362 w 27"/>
                <a:gd name="T11" fmla="*/ 146 h 42"/>
                <a:gd name="T12" fmla="*/ 0 w 27"/>
                <a:gd name="T13" fmla="*/ 146 h 42"/>
                <a:gd name="T14" fmla="*/ 0 w 27"/>
                <a:gd name="T15" fmla="*/ 122 h 42"/>
                <a:gd name="T16" fmla="*/ 395 w 27"/>
                <a:gd name="T17" fmla="*/ 0 h 42"/>
                <a:gd name="T18" fmla="*/ 496 w 27"/>
                <a:gd name="T19" fmla="*/ 0 h 42"/>
                <a:gd name="T20" fmla="*/ 496 w 27"/>
                <a:gd name="T21" fmla="*/ 122 h 42"/>
                <a:gd name="T22" fmla="*/ 639 w 27"/>
                <a:gd name="T23" fmla="*/ 122 h 42"/>
                <a:gd name="T24" fmla="*/ 362 w 27"/>
                <a:gd name="T25" fmla="*/ 122 h 42"/>
                <a:gd name="T26" fmla="*/ 362 w 27"/>
                <a:gd name="T27" fmla="*/ 27 h 42"/>
                <a:gd name="T28" fmla="*/ 49 w 27"/>
                <a:gd name="T29" fmla="*/ 122 h 42"/>
                <a:gd name="T30" fmla="*/ 362 w 27"/>
                <a:gd name="T31" fmla="*/ 122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42"/>
                <a:gd name="T50" fmla="*/ 27 w 2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42">
                  <a:moveTo>
                    <a:pt x="27" y="27"/>
                  </a:moveTo>
                  <a:lnTo>
                    <a:pt x="27" y="32"/>
                  </a:lnTo>
                  <a:lnTo>
                    <a:pt x="21" y="32"/>
                  </a:lnTo>
                  <a:lnTo>
                    <a:pt x="21" y="42"/>
                  </a:lnTo>
                  <a:lnTo>
                    <a:pt x="15" y="42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27"/>
                  </a:lnTo>
                  <a:lnTo>
                    <a:pt x="27" y="27"/>
                  </a:lnTo>
                  <a:close/>
                  <a:moveTo>
                    <a:pt x="15" y="27"/>
                  </a:moveTo>
                  <a:lnTo>
                    <a:pt x="15" y="6"/>
                  </a:lnTo>
                  <a:lnTo>
                    <a:pt x="2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7" name="Freeform 192"/>
            <p:cNvSpPr>
              <a:spLocks noEditPoints="1"/>
            </p:cNvSpPr>
            <p:nvPr/>
          </p:nvSpPr>
          <p:spPr bwMode="auto">
            <a:xfrm>
              <a:off x="1164" y="773"/>
              <a:ext cx="34" cy="51"/>
            </a:xfrm>
            <a:custGeom>
              <a:avLst/>
              <a:gdLst>
                <a:gd name="T0" fmla="*/ 0 w 25"/>
                <a:gd name="T1" fmla="*/ 90 h 44"/>
                <a:gd name="T2" fmla="*/ 0 w 25"/>
                <a:gd name="T3" fmla="*/ 66 h 44"/>
                <a:gd name="T4" fmla="*/ 1 w 25"/>
                <a:gd name="T5" fmla="*/ 39 h 44"/>
                <a:gd name="T6" fmla="*/ 88 w 25"/>
                <a:gd name="T7" fmla="*/ 22 h 44"/>
                <a:gd name="T8" fmla="*/ 163 w 25"/>
                <a:gd name="T9" fmla="*/ 2 h 44"/>
                <a:gd name="T10" fmla="*/ 222 w 25"/>
                <a:gd name="T11" fmla="*/ 0 h 44"/>
                <a:gd name="T12" fmla="*/ 284 w 25"/>
                <a:gd name="T13" fmla="*/ 0 h 44"/>
                <a:gd name="T14" fmla="*/ 351 w 25"/>
                <a:gd name="T15" fmla="*/ 2 h 44"/>
                <a:gd name="T16" fmla="*/ 456 w 25"/>
                <a:gd name="T17" fmla="*/ 22 h 44"/>
                <a:gd name="T18" fmla="*/ 525 w 25"/>
                <a:gd name="T19" fmla="*/ 39 h 44"/>
                <a:gd name="T20" fmla="*/ 544 w 25"/>
                <a:gd name="T21" fmla="*/ 66 h 44"/>
                <a:gd name="T22" fmla="*/ 544 w 25"/>
                <a:gd name="T23" fmla="*/ 90 h 44"/>
                <a:gd name="T24" fmla="*/ 544 w 25"/>
                <a:gd name="T25" fmla="*/ 119 h 44"/>
                <a:gd name="T26" fmla="*/ 525 w 25"/>
                <a:gd name="T27" fmla="*/ 144 h 44"/>
                <a:gd name="T28" fmla="*/ 456 w 25"/>
                <a:gd name="T29" fmla="*/ 167 h 44"/>
                <a:gd name="T30" fmla="*/ 386 w 25"/>
                <a:gd name="T31" fmla="*/ 183 h 44"/>
                <a:gd name="T32" fmla="*/ 314 w 25"/>
                <a:gd name="T33" fmla="*/ 185 h 44"/>
                <a:gd name="T34" fmla="*/ 258 w 25"/>
                <a:gd name="T35" fmla="*/ 194 h 44"/>
                <a:gd name="T36" fmla="*/ 190 w 25"/>
                <a:gd name="T37" fmla="*/ 185 h 44"/>
                <a:gd name="T38" fmla="*/ 125 w 25"/>
                <a:gd name="T39" fmla="*/ 183 h 44"/>
                <a:gd name="T40" fmla="*/ 65 w 25"/>
                <a:gd name="T41" fmla="*/ 160 h 44"/>
                <a:gd name="T42" fmla="*/ 0 w 25"/>
                <a:gd name="T43" fmla="*/ 136 h 44"/>
                <a:gd name="T44" fmla="*/ 0 w 25"/>
                <a:gd name="T45" fmla="*/ 90 h 44"/>
                <a:gd name="T46" fmla="*/ 125 w 25"/>
                <a:gd name="T47" fmla="*/ 103 h 44"/>
                <a:gd name="T48" fmla="*/ 125 w 25"/>
                <a:gd name="T49" fmla="*/ 136 h 44"/>
                <a:gd name="T50" fmla="*/ 163 w 25"/>
                <a:gd name="T51" fmla="*/ 160 h 44"/>
                <a:gd name="T52" fmla="*/ 190 w 25"/>
                <a:gd name="T53" fmla="*/ 169 h 44"/>
                <a:gd name="T54" fmla="*/ 222 w 25"/>
                <a:gd name="T55" fmla="*/ 183 h 44"/>
                <a:gd name="T56" fmla="*/ 258 w 25"/>
                <a:gd name="T57" fmla="*/ 183 h 44"/>
                <a:gd name="T58" fmla="*/ 284 w 25"/>
                <a:gd name="T59" fmla="*/ 183 h 44"/>
                <a:gd name="T60" fmla="*/ 351 w 25"/>
                <a:gd name="T61" fmla="*/ 169 h 44"/>
                <a:gd name="T62" fmla="*/ 386 w 25"/>
                <a:gd name="T63" fmla="*/ 167 h 44"/>
                <a:gd name="T64" fmla="*/ 386 w 25"/>
                <a:gd name="T65" fmla="*/ 158 h 44"/>
                <a:gd name="T66" fmla="*/ 411 w 25"/>
                <a:gd name="T67" fmla="*/ 126 h 44"/>
                <a:gd name="T68" fmla="*/ 411 w 25"/>
                <a:gd name="T69" fmla="*/ 89 h 44"/>
                <a:gd name="T70" fmla="*/ 411 w 25"/>
                <a:gd name="T71" fmla="*/ 60 h 44"/>
                <a:gd name="T72" fmla="*/ 386 w 25"/>
                <a:gd name="T73" fmla="*/ 34 h 44"/>
                <a:gd name="T74" fmla="*/ 351 w 25"/>
                <a:gd name="T75" fmla="*/ 22 h 44"/>
                <a:gd name="T76" fmla="*/ 314 w 25"/>
                <a:gd name="T77" fmla="*/ 3 h 44"/>
                <a:gd name="T78" fmla="*/ 314 w 25"/>
                <a:gd name="T79" fmla="*/ 2 h 44"/>
                <a:gd name="T80" fmla="*/ 284 w 25"/>
                <a:gd name="T81" fmla="*/ 2 h 44"/>
                <a:gd name="T82" fmla="*/ 222 w 25"/>
                <a:gd name="T83" fmla="*/ 2 h 44"/>
                <a:gd name="T84" fmla="*/ 190 w 25"/>
                <a:gd name="T85" fmla="*/ 3 h 44"/>
                <a:gd name="T86" fmla="*/ 163 w 25"/>
                <a:gd name="T87" fmla="*/ 34 h 44"/>
                <a:gd name="T88" fmla="*/ 125 w 25"/>
                <a:gd name="T89" fmla="*/ 52 h 44"/>
                <a:gd name="T90" fmla="*/ 125 w 25"/>
                <a:gd name="T91" fmla="*/ 77 h 44"/>
                <a:gd name="T92" fmla="*/ 125 w 25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1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7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9" y="29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8" name="Freeform 193"/>
            <p:cNvSpPr>
              <a:spLocks noEditPoints="1"/>
            </p:cNvSpPr>
            <p:nvPr/>
          </p:nvSpPr>
          <p:spPr bwMode="auto">
            <a:xfrm>
              <a:off x="1205" y="773"/>
              <a:ext cx="36" cy="51"/>
            </a:xfrm>
            <a:custGeom>
              <a:avLst/>
              <a:gdLst>
                <a:gd name="T0" fmla="*/ 0 w 27"/>
                <a:gd name="T1" fmla="*/ 90 h 44"/>
                <a:gd name="T2" fmla="*/ 1 w 27"/>
                <a:gd name="T3" fmla="*/ 66 h 44"/>
                <a:gd name="T4" fmla="*/ 49 w 27"/>
                <a:gd name="T5" fmla="*/ 39 h 44"/>
                <a:gd name="T6" fmla="*/ 65 w 27"/>
                <a:gd name="T7" fmla="*/ 22 h 44"/>
                <a:gd name="T8" fmla="*/ 116 w 27"/>
                <a:gd name="T9" fmla="*/ 2 h 44"/>
                <a:gd name="T10" fmla="*/ 172 w 27"/>
                <a:gd name="T11" fmla="*/ 0 h 44"/>
                <a:gd name="T12" fmla="*/ 229 w 27"/>
                <a:gd name="T13" fmla="*/ 0 h 44"/>
                <a:gd name="T14" fmla="*/ 320 w 27"/>
                <a:gd name="T15" fmla="*/ 2 h 44"/>
                <a:gd name="T16" fmla="*/ 368 w 27"/>
                <a:gd name="T17" fmla="*/ 22 h 44"/>
                <a:gd name="T18" fmla="*/ 427 w 27"/>
                <a:gd name="T19" fmla="*/ 39 h 44"/>
                <a:gd name="T20" fmla="*/ 443 w 27"/>
                <a:gd name="T21" fmla="*/ 66 h 44"/>
                <a:gd name="T22" fmla="*/ 476 w 27"/>
                <a:gd name="T23" fmla="*/ 90 h 44"/>
                <a:gd name="T24" fmla="*/ 443 w 27"/>
                <a:gd name="T25" fmla="*/ 119 h 44"/>
                <a:gd name="T26" fmla="*/ 427 w 27"/>
                <a:gd name="T27" fmla="*/ 144 h 44"/>
                <a:gd name="T28" fmla="*/ 389 w 27"/>
                <a:gd name="T29" fmla="*/ 167 h 44"/>
                <a:gd name="T30" fmla="*/ 332 w 27"/>
                <a:gd name="T31" fmla="*/ 183 h 44"/>
                <a:gd name="T32" fmla="*/ 276 w 27"/>
                <a:gd name="T33" fmla="*/ 185 h 44"/>
                <a:gd name="T34" fmla="*/ 229 w 27"/>
                <a:gd name="T35" fmla="*/ 194 h 44"/>
                <a:gd name="T36" fmla="*/ 155 w 27"/>
                <a:gd name="T37" fmla="*/ 185 h 44"/>
                <a:gd name="T38" fmla="*/ 113 w 27"/>
                <a:gd name="T39" fmla="*/ 183 h 44"/>
                <a:gd name="T40" fmla="*/ 65 w 27"/>
                <a:gd name="T41" fmla="*/ 160 h 44"/>
                <a:gd name="T42" fmla="*/ 1 w 27"/>
                <a:gd name="T43" fmla="*/ 136 h 44"/>
                <a:gd name="T44" fmla="*/ 0 w 27"/>
                <a:gd name="T45" fmla="*/ 90 h 44"/>
                <a:gd name="T46" fmla="*/ 113 w 27"/>
                <a:gd name="T47" fmla="*/ 103 h 44"/>
                <a:gd name="T48" fmla="*/ 116 w 27"/>
                <a:gd name="T49" fmla="*/ 136 h 44"/>
                <a:gd name="T50" fmla="*/ 155 w 27"/>
                <a:gd name="T51" fmla="*/ 160 h 44"/>
                <a:gd name="T52" fmla="*/ 155 w 27"/>
                <a:gd name="T53" fmla="*/ 169 h 44"/>
                <a:gd name="T54" fmla="*/ 207 w 27"/>
                <a:gd name="T55" fmla="*/ 183 h 44"/>
                <a:gd name="T56" fmla="*/ 229 w 27"/>
                <a:gd name="T57" fmla="*/ 183 h 44"/>
                <a:gd name="T58" fmla="*/ 268 w 27"/>
                <a:gd name="T59" fmla="*/ 183 h 44"/>
                <a:gd name="T60" fmla="*/ 276 w 27"/>
                <a:gd name="T61" fmla="*/ 169 h 44"/>
                <a:gd name="T62" fmla="*/ 320 w 27"/>
                <a:gd name="T63" fmla="*/ 167 h 44"/>
                <a:gd name="T64" fmla="*/ 332 w 27"/>
                <a:gd name="T65" fmla="*/ 158 h 44"/>
                <a:gd name="T66" fmla="*/ 332 w 27"/>
                <a:gd name="T67" fmla="*/ 126 h 44"/>
                <a:gd name="T68" fmla="*/ 368 w 27"/>
                <a:gd name="T69" fmla="*/ 89 h 44"/>
                <a:gd name="T70" fmla="*/ 332 w 27"/>
                <a:gd name="T71" fmla="*/ 60 h 44"/>
                <a:gd name="T72" fmla="*/ 332 w 27"/>
                <a:gd name="T73" fmla="*/ 34 h 44"/>
                <a:gd name="T74" fmla="*/ 320 w 27"/>
                <a:gd name="T75" fmla="*/ 22 h 44"/>
                <a:gd name="T76" fmla="*/ 276 w 27"/>
                <a:gd name="T77" fmla="*/ 3 h 44"/>
                <a:gd name="T78" fmla="*/ 268 w 27"/>
                <a:gd name="T79" fmla="*/ 2 h 44"/>
                <a:gd name="T80" fmla="*/ 229 w 27"/>
                <a:gd name="T81" fmla="*/ 2 h 44"/>
                <a:gd name="T82" fmla="*/ 207 w 27"/>
                <a:gd name="T83" fmla="*/ 2 h 44"/>
                <a:gd name="T84" fmla="*/ 172 w 27"/>
                <a:gd name="T85" fmla="*/ 3 h 44"/>
                <a:gd name="T86" fmla="*/ 116 w 27"/>
                <a:gd name="T87" fmla="*/ 34 h 44"/>
                <a:gd name="T88" fmla="*/ 116 w 27"/>
                <a:gd name="T89" fmla="*/ 52 h 44"/>
                <a:gd name="T90" fmla="*/ 113 w 27"/>
                <a:gd name="T91" fmla="*/ 77 h 44"/>
                <a:gd name="T92" fmla="*/ 113 w 27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4"/>
                <a:gd name="T143" fmla="*/ 27 w 27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4">
                  <a:moveTo>
                    <a:pt x="0" y="21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7" y="21"/>
                  </a:lnTo>
                  <a:lnTo>
                    <a:pt x="25" y="27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7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21" y="20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19" name="Freeform 194"/>
            <p:cNvSpPr>
              <a:spLocks noEditPoints="1"/>
            </p:cNvSpPr>
            <p:nvPr/>
          </p:nvSpPr>
          <p:spPr bwMode="auto">
            <a:xfrm>
              <a:off x="1247" y="773"/>
              <a:ext cx="35" cy="51"/>
            </a:xfrm>
            <a:custGeom>
              <a:avLst/>
              <a:gdLst>
                <a:gd name="T0" fmla="*/ 0 w 26"/>
                <a:gd name="T1" fmla="*/ 90 h 44"/>
                <a:gd name="T2" fmla="*/ 0 w 26"/>
                <a:gd name="T3" fmla="*/ 66 h 44"/>
                <a:gd name="T4" fmla="*/ 40 w 26"/>
                <a:gd name="T5" fmla="*/ 39 h 44"/>
                <a:gd name="T6" fmla="*/ 98 w 26"/>
                <a:gd name="T7" fmla="*/ 22 h 44"/>
                <a:gd name="T8" fmla="*/ 159 w 26"/>
                <a:gd name="T9" fmla="*/ 2 h 44"/>
                <a:gd name="T10" fmla="*/ 214 w 26"/>
                <a:gd name="T11" fmla="*/ 0 h 44"/>
                <a:gd name="T12" fmla="*/ 277 w 26"/>
                <a:gd name="T13" fmla="*/ 0 h 44"/>
                <a:gd name="T14" fmla="*/ 341 w 26"/>
                <a:gd name="T15" fmla="*/ 2 h 44"/>
                <a:gd name="T16" fmla="*/ 409 w 26"/>
                <a:gd name="T17" fmla="*/ 22 h 44"/>
                <a:gd name="T18" fmla="*/ 464 w 26"/>
                <a:gd name="T19" fmla="*/ 39 h 44"/>
                <a:gd name="T20" fmla="*/ 502 w 26"/>
                <a:gd name="T21" fmla="*/ 66 h 44"/>
                <a:gd name="T22" fmla="*/ 502 w 26"/>
                <a:gd name="T23" fmla="*/ 90 h 44"/>
                <a:gd name="T24" fmla="*/ 502 w 26"/>
                <a:gd name="T25" fmla="*/ 119 h 44"/>
                <a:gd name="T26" fmla="*/ 464 w 26"/>
                <a:gd name="T27" fmla="*/ 144 h 44"/>
                <a:gd name="T28" fmla="*/ 409 w 26"/>
                <a:gd name="T29" fmla="*/ 167 h 44"/>
                <a:gd name="T30" fmla="*/ 345 w 26"/>
                <a:gd name="T31" fmla="*/ 183 h 44"/>
                <a:gd name="T32" fmla="*/ 288 w 26"/>
                <a:gd name="T33" fmla="*/ 185 h 44"/>
                <a:gd name="T34" fmla="*/ 240 w 26"/>
                <a:gd name="T35" fmla="*/ 194 h 44"/>
                <a:gd name="T36" fmla="*/ 178 w 26"/>
                <a:gd name="T37" fmla="*/ 185 h 44"/>
                <a:gd name="T38" fmla="*/ 118 w 26"/>
                <a:gd name="T39" fmla="*/ 183 h 44"/>
                <a:gd name="T40" fmla="*/ 54 w 26"/>
                <a:gd name="T41" fmla="*/ 160 h 44"/>
                <a:gd name="T42" fmla="*/ 0 w 26"/>
                <a:gd name="T43" fmla="*/ 136 h 44"/>
                <a:gd name="T44" fmla="*/ 0 w 26"/>
                <a:gd name="T45" fmla="*/ 90 h 44"/>
                <a:gd name="T46" fmla="*/ 118 w 26"/>
                <a:gd name="T47" fmla="*/ 103 h 44"/>
                <a:gd name="T48" fmla="*/ 118 w 26"/>
                <a:gd name="T49" fmla="*/ 136 h 44"/>
                <a:gd name="T50" fmla="*/ 159 w 26"/>
                <a:gd name="T51" fmla="*/ 160 h 44"/>
                <a:gd name="T52" fmla="*/ 178 w 26"/>
                <a:gd name="T53" fmla="*/ 169 h 44"/>
                <a:gd name="T54" fmla="*/ 214 w 26"/>
                <a:gd name="T55" fmla="*/ 183 h 44"/>
                <a:gd name="T56" fmla="*/ 240 w 26"/>
                <a:gd name="T57" fmla="*/ 183 h 44"/>
                <a:gd name="T58" fmla="*/ 277 w 26"/>
                <a:gd name="T59" fmla="*/ 183 h 44"/>
                <a:gd name="T60" fmla="*/ 341 w 26"/>
                <a:gd name="T61" fmla="*/ 169 h 44"/>
                <a:gd name="T62" fmla="*/ 345 w 26"/>
                <a:gd name="T63" fmla="*/ 167 h 44"/>
                <a:gd name="T64" fmla="*/ 345 w 26"/>
                <a:gd name="T65" fmla="*/ 158 h 44"/>
                <a:gd name="T66" fmla="*/ 388 w 26"/>
                <a:gd name="T67" fmla="*/ 126 h 44"/>
                <a:gd name="T68" fmla="*/ 388 w 26"/>
                <a:gd name="T69" fmla="*/ 89 h 44"/>
                <a:gd name="T70" fmla="*/ 388 w 26"/>
                <a:gd name="T71" fmla="*/ 60 h 44"/>
                <a:gd name="T72" fmla="*/ 345 w 26"/>
                <a:gd name="T73" fmla="*/ 34 h 44"/>
                <a:gd name="T74" fmla="*/ 341 w 26"/>
                <a:gd name="T75" fmla="*/ 22 h 44"/>
                <a:gd name="T76" fmla="*/ 288 w 26"/>
                <a:gd name="T77" fmla="*/ 3 h 44"/>
                <a:gd name="T78" fmla="*/ 288 w 26"/>
                <a:gd name="T79" fmla="*/ 2 h 44"/>
                <a:gd name="T80" fmla="*/ 277 w 26"/>
                <a:gd name="T81" fmla="*/ 2 h 44"/>
                <a:gd name="T82" fmla="*/ 214 w 26"/>
                <a:gd name="T83" fmla="*/ 2 h 44"/>
                <a:gd name="T84" fmla="*/ 178 w 26"/>
                <a:gd name="T85" fmla="*/ 3 h 44"/>
                <a:gd name="T86" fmla="*/ 159 w 26"/>
                <a:gd name="T87" fmla="*/ 34 h 44"/>
                <a:gd name="T88" fmla="*/ 118 w 26"/>
                <a:gd name="T89" fmla="*/ 52 h 44"/>
                <a:gd name="T90" fmla="*/ 118 w 26"/>
                <a:gd name="T91" fmla="*/ 77 h 44"/>
                <a:gd name="T92" fmla="*/ 118 w 26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1"/>
                  </a:moveTo>
                  <a:lnTo>
                    <a:pt x="0" y="15"/>
                  </a:lnTo>
                  <a:lnTo>
                    <a:pt x="2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8" y="36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0" name="Freeform 195"/>
            <p:cNvSpPr>
              <a:spLocks noEditPoints="1"/>
            </p:cNvSpPr>
            <p:nvPr/>
          </p:nvSpPr>
          <p:spPr bwMode="auto">
            <a:xfrm>
              <a:off x="1287" y="773"/>
              <a:ext cx="36" cy="51"/>
            </a:xfrm>
            <a:custGeom>
              <a:avLst/>
              <a:gdLst>
                <a:gd name="T0" fmla="*/ 0 w 26"/>
                <a:gd name="T1" fmla="*/ 90 h 44"/>
                <a:gd name="T2" fmla="*/ 55 w 26"/>
                <a:gd name="T3" fmla="*/ 66 h 44"/>
                <a:gd name="T4" fmla="*/ 76 w 26"/>
                <a:gd name="T5" fmla="*/ 39 h 44"/>
                <a:gd name="T6" fmla="*/ 133 w 26"/>
                <a:gd name="T7" fmla="*/ 22 h 44"/>
                <a:gd name="T8" fmla="*/ 201 w 26"/>
                <a:gd name="T9" fmla="*/ 2 h 44"/>
                <a:gd name="T10" fmla="*/ 278 w 26"/>
                <a:gd name="T11" fmla="*/ 0 h 44"/>
                <a:gd name="T12" fmla="*/ 353 w 26"/>
                <a:gd name="T13" fmla="*/ 0 h 44"/>
                <a:gd name="T14" fmla="*/ 462 w 26"/>
                <a:gd name="T15" fmla="*/ 2 h 44"/>
                <a:gd name="T16" fmla="*/ 533 w 26"/>
                <a:gd name="T17" fmla="*/ 22 h 44"/>
                <a:gd name="T18" fmla="*/ 623 w 26"/>
                <a:gd name="T19" fmla="*/ 39 h 44"/>
                <a:gd name="T20" fmla="*/ 677 w 26"/>
                <a:gd name="T21" fmla="*/ 66 h 44"/>
                <a:gd name="T22" fmla="*/ 677 w 26"/>
                <a:gd name="T23" fmla="*/ 90 h 44"/>
                <a:gd name="T24" fmla="*/ 677 w 26"/>
                <a:gd name="T25" fmla="*/ 119 h 44"/>
                <a:gd name="T26" fmla="*/ 623 w 26"/>
                <a:gd name="T27" fmla="*/ 144 h 44"/>
                <a:gd name="T28" fmla="*/ 593 w 26"/>
                <a:gd name="T29" fmla="*/ 167 h 44"/>
                <a:gd name="T30" fmla="*/ 529 w 26"/>
                <a:gd name="T31" fmla="*/ 183 h 44"/>
                <a:gd name="T32" fmla="*/ 450 w 26"/>
                <a:gd name="T33" fmla="*/ 185 h 44"/>
                <a:gd name="T34" fmla="*/ 353 w 26"/>
                <a:gd name="T35" fmla="*/ 194 h 44"/>
                <a:gd name="T36" fmla="*/ 235 w 26"/>
                <a:gd name="T37" fmla="*/ 185 h 44"/>
                <a:gd name="T38" fmla="*/ 145 w 26"/>
                <a:gd name="T39" fmla="*/ 183 h 44"/>
                <a:gd name="T40" fmla="*/ 133 w 26"/>
                <a:gd name="T41" fmla="*/ 160 h 44"/>
                <a:gd name="T42" fmla="*/ 55 w 26"/>
                <a:gd name="T43" fmla="*/ 136 h 44"/>
                <a:gd name="T44" fmla="*/ 0 w 26"/>
                <a:gd name="T45" fmla="*/ 90 h 44"/>
                <a:gd name="T46" fmla="*/ 145 w 26"/>
                <a:gd name="T47" fmla="*/ 103 h 44"/>
                <a:gd name="T48" fmla="*/ 201 w 26"/>
                <a:gd name="T49" fmla="*/ 136 h 44"/>
                <a:gd name="T50" fmla="*/ 235 w 26"/>
                <a:gd name="T51" fmla="*/ 160 h 44"/>
                <a:gd name="T52" fmla="*/ 235 w 26"/>
                <a:gd name="T53" fmla="*/ 169 h 44"/>
                <a:gd name="T54" fmla="*/ 325 w 26"/>
                <a:gd name="T55" fmla="*/ 183 h 44"/>
                <a:gd name="T56" fmla="*/ 353 w 26"/>
                <a:gd name="T57" fmla="*/ 183 h 44"/>
                <a:gd name="T58" fmla="*/ 385 w 26"/>
                <a:gd name="T59" fmla="*/ 183 h 44"/>
                <a:gd name="T60" fmla="*/ 450 w 26"/>
                <a:gd name="T61" fmla="*/ 169 h 44"/>
                <a:gd name="T62" fmla="*/ 462 w 26"/>
                <a:gd name="T63" fmla="*/ 167 h 44"/>
                <a:gd name="T64" fmla="*/ 529 w 26"/>
                <a:gd name="T65" fmla="*/ 158 h 44"/>
                <a:gd name="T66" fmla="*/ 529 w 26"/>
                <a:gd name="T67" fmla="*/ 126 h 44"/>
                <a:gd name="T68" fmla="*/ 533 w 26"/>
                <a:gd name="T69" fmla="*/ 89 h 44"/>
                <a:gd name="T70" fmla="*/ 529 w 26"/>
                <a:gd name="T71" fmla="*/ 60 h 44"/>
                <a:gd name="T72" fmla="*/ 529 w 26"/>
                <a:gd name="T73" fmla="*/ 34 h 44"/>
                <a:gd name="T74" fmla="*/ 462 w 26"/>
                <a:gd name="T75" fmla="*/ 22 h 44"/>
                <a:gd name="T76" fmla="*/ 450 w 26"/>
                <a:gd name="T77" fmla="*/ 3 h 44"/>
                <a:gd name="T78" fmla="*/ 385 w 26"/>
                <a:gd name="T79" fmla="*/ 2 h 44"/>
                <a:gd name="T80" fmla="*/ 353 w 26"/>
                <a:gd name="T81" fmla="*/ 2 h 44"/>
                <a:gd name="T82" fmla="*/ 325 w 26"/>
                <a:gd name="T83" fmla="*/ 2 h 44"/>
                <a:gd name="T84" fmla="*/ 278 w 26"/>
                <a:gd name="T85" fmla="*/ 3 h 44"/>
                <a:gd name="T86" fmla="*/ 201 w 26"/>
                <a:gd name="T87" fmla="*/ 34 h 44"/>
                <a:gd name="T88" fmla="*/ 201 w 26"/>
                <a:gd name="T89" fmla="*/ 52 h 44"/>
                <a:gd name="T90" fmla="*/ 145 w 26"/>
                <a:gd name="T91" fmla="*/ 77 h 44"/>
                <a:gd name="T92" fmla="*/ 145 w 26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1"/>
                  </a:moveTo>
                  <a:lnTo>
                    <a:pt x="2" y="15"/>
                  </a:lnTo>
                  <a:lnTo>
                    <a:pt x="3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23" y="38"/>
                  </a:lnTo>
                  <a:lnTo>
                    <a:pt x="20" y="41"/>
                  </a:lnTo>
                  <a:lnTo>
                    <a:pt x="17" y="42"/>
                  </a:lnTo>
                  <a:lnTo>
                    <a:pt x="14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8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20" y="35"/>
                  </a:lnTo>
                  <a:lnTo>
                    <a:pt x="20" y="29"/>
                  </a:lnTo>
                  <a:lnTo>
                    <a:pt x="21" y="20"/>
                  </a:lnTo>
                  <a:lnTo>
                    <a:pt x="20" y="14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1" name="Freeform 196"/>
            <p:cNvSpPr>
              <a:spLocks/>
            </p:cNvSpPr>
            <p:nvPr/>
          </p:nvSpPr>
          <p:spPr bwMode="auto">
            <a:xfrm>
              <a:off x="1123" y="503"/>
              <a:ext cx="30" cy="48"/>
            </a:xfrm>
            <a:custGeom>
              <a:avLst/>
              <a:gdLst>
                <a:gd name="T0" fmla="*/ 492 w 22"/>
                <a:gd name="T1" fmla="*/ 0 h 42"/>
                <a:gd name="T2" fmla="*/ 481 w 22"/>
                <a:gd name="T3" fmla="*/ 19 h 42"/>
                <a:gd name="T4" fmla="*/ 194 w 22"/>
                <a:gd name="T5" fmla="*/ 19 h 42"/>
                <a:gd name="T6" fmla="*/ 127 w 22"/>
                <a:gd name="T7" fmla="*/ 43 h 42"/>
                <a:gd name="T8" fmla="*/ 225 w 22"/>
                <a:gd name="T9" fmla="*/ 46 h 42"/>
                <a:gd name="T10" fmla="*/ 322 w 22"/>
                <a:gd name="T11" fmla="*/ 53 h 42"/>
                <a:gd name="T12" fmla="*/ 405 w 22"/>
                <a:gd name="T13" fmla="*/ 64 h 42"/>
                <a:gd name="T14" fmla="*/ 481 w 22"/>
                <a:gd name="T15" fmla="*/ 80 h 42"/>
                <a:gd name="T16" fmla="*/ 492 w 22"/>
                <a:gd name="T17" fmla="*/ 104 h 42"/>
                <a:gd name="T18" fmla="*/ 492 w 22"/>
                <a:gd name="T19" fmla="*/ 112 h 42"/>
                <a:gd name="T20" fmla="*/ 481 w 22"/>
                <a:gd name="T21" fmla="*/ 125 h 42"/>
                <a:gd name="T22" fmla="*/ 419 w 22"/>
                <a:gd name="T23" fmla="*/ 138 h 42"/>
                <a:gd name="T24" fmla="*/ 405 w 22"/>
                <a:gd name="T25" fmla="*/ 143 h 42"/>
                <a:gd name="T26" fmla="*/ 322 w 22"/>
                <a:gd name="T27" fmla="*/ 146 h 42"/>
                <a:gd name="T28" fmla="*/ 297 w 22"/>
                <a:gd name="T29" fmla="*/ 158 h 42"/>
                <a:gd name="T30" fmla="*/ 225 w 22"/>
                <a:gd name="T31" fmla="*/ 159 h 42"/>
                <a:gd name="T32" fmla="*/ 127 w 22"/>
                <a:gd name="T33" fmla="*/ 159 h 42"/>
                <a:gd name="T34" fmla="*/ 65 w 22"/>
                <a:gd name="T35" fmla="*/ 159 h 42"/>
                <a:gd name="T36" fmla="*/ 1 w 22"/>
                <a:gd name="T37" fmla="*/ 158 h 42"/>
                <a:gd name="T38" fmla="*/ 0 w 22"/>
                <a:gd name="T39" fmla="*/ 158 h 42"/>
                <a:gd name="T40" fmla="*/ 0 w 22"/>
                <a:gd name="T41" fmla="*/ 146 h 42"/>
                <a:gd name="T42" fmla="*/ 0 w 22"/>
                <a:gd name="T43" fmla="*/ 143 h 42"/>
                <a:gd name="T44" fmla="*/ 0 w 22"/>
                <a:gd name="T45" fmla="*/ 143 h 42"/>
                <a:gd name="T46" fmla="*/ 1 w 22"/>
                <a:gd name="T47" fmla="*/ 138 h 42"/>
                <a:gd name="T48" fmla="*/ 1 w 22"/>
                <a:gd name="T49" fmla="*/ 138 h 42"/>
                <a:gd name="T50" fmla="*/ 65 w 22"/>
                <a:gd name="T51" fmla="*/ 138 h 42"/>
                <a:gd name="T52" fmla="*/ 65 w 22"/>
                <a:gd name="T53" fmla="*/ 138 h 42"/>
                <a:gd name="T54" fmla="*/ 89 w 22"/>
                <a:gd name="T55" fmla="*/ 143 h 42"/>
                <a:gd name="T56" fmla="*/ 127 w 22"/>
                <a:gd name="T57" fmla="*/ 143 h 42"/>
                <a:gd name="T58" fmla="*/ 165 w 22"/>
                <a:gd name="T59" fmla="*/ 146 h 42"/>
                <a:gd name="T60" fmla="*/ 225 w 22"/>
                <a:gd name="T61" fmla="*/ 146 h 42"/>
                <a:gd name="T62" fmla="*/ 297 w 22"/>
                <a:gd name="T63" fmla="*/ 146 h 42"/>
                <a:gd name="T64" fmla="*/ 361 w 22"/>
                <a:gd name="T65" fmla="*/ 138 h 42"/>
                <a:gd name="T66" fmla="*/ 405 w 22"/>
                <a:gd name="T67" fmla="*/ 125 h 42"/>
                <a:gd name="T68" fmla="*/ 405 w 22"/>
                <a:gd name="T69" fmla="*/ 112 h 42"/>
                <a:gd name="T70" fmla="*/ 405 w 22"/>
                <a:gd name="T71" fmla="*/ 98 h 42"/>
                <a:gd name="T72" fmla="*/ 361 w 22"/>
                <a:gd name="T73" fmla="*/ 86 h 42"/>
                <a:gd name="T74" fmla="*/ 297 w 22"/>
                <a:gd name="T75" fmla="*/ 75 h 42"/>
                <a:gd name="T76" fmla="*/ 194 w 22"/>
                <a:gd name="T77" fmla="*/ 70 h 42"/>
                <a:gd name="T78" fmla="*/ 127 w 22"/>
                <a:gd name="T79" fmla="*/ 64 h 42"/>
                <a:gd name="T80" fmla="*/ 1 w 22"/>
                <a:gd name="T81" fmla="*/ 64 h 42"/>
                <a:gd name="T82" fmla="*/ 194 w 22"/>
                <a:gd name="T83" fmla="*/ 0 h 42"/>
                <a:gd name="T84" fmla="*/ 492 w 22"/>
                <a:gd name="T85" fmla="*/ 0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"/>
                <a:gd name="T130" fmla="*/ 0 h 42"/>
                <a:gd name="T131" fmla="*/ 22 w 22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" h="42">
                  <a:moveTo>
                    <a:pt x="22" y="0"/>
                  </a:moveTo>
                  <a:lnTo>
                    <a:pt x="21" y="5"/>
                  </a:lnTo>
                  <a:lnTo>
                    <a:pt x="9" y="5"/>
                  </a:lnTo>
                  <a:lnTo>
                    <a:pt x="6" y="11"/>
                  </a:lnTo>
                  <a:lnTo>
                    <a:pt x="10" y="12"/>
                  </a:lnTo>
                  <a:lnTo>
                    <a:pt x="15" y="14"/>
                  </a:lnTo>
                  <a:lnTo>
                    <a:pt x="18" y="17"/>
                  </a:lnTo>
                  <a:lnTo>
                    <a:pt x="21" y="21"/>
                  </a:lnTo>
                  <a:lnTo>
                    <a:pt x="22" y="27"/>
                  </a:lnTo>
                  <a:lnTo>
                    <a:pt x="22" y="30"/>
                  </a:lnTo>
                  <a:lnTo>
                    <a:pt x="21" y="33"/>
                  </a:lnTo>
                  <a:lnTo>
                    <a:pt x="19" y="36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6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6" y="23"/>
                  </a:lnTo>
                  <a:lnTo>
                    <a:pt x="13" y="20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1" y="17"/>
                  </a:lnTo>
                  <a:lnTo>
                    <a:pt x="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2" name="Freeform 197"/>
            <p:cNvSpPr>
              <a:spLocks noEditPoints="1"/>
            </p:cNvSpPr>
            <p:nvPr/>
          </p:nvSpPr>
          <p:spPr bwMode="auto">
            <a:xfrm>
              <a:off x="1164" y="502"/>
              <a:ext cx="34" cy="49"/>
            </a:xfrm>
            <a:custGeom>
              <a:avLst/>
              <a:gdLst>
                <a:gd name="T0" fmla="*/ 0 w 25"/>
                <a:gd name="T1" fmla="*/ 81 h 43"/>
                <a:gd name="T2" fmla="*/ 0 w 25"/>
                <a:gd name="T3" fmla="*/ 59 h 43"/>
                <a:gd name="T4" fmla="*/ 1 w 25"/>
                <a:gd name="T5" fmla="*/ 36 h 43"/>
                <a:gd name="T6" fmla="*/ 88 w 25"/>
                <a:gd name="T7" fmla="*/ 22 h 43"/>
                <a:gd name="T8" fmla="*/ 163 w 25"/>
                <a:gd name="T9" fmla="*/ 3 h 43"/>
                <a:gd name="T10" fmla="*/ 222 w 25"/>
                <a:gd name="T11" fmla="*/ 1 h 43"/>
                <a:gd name="T12" fmla="*/ 284 w 25"/>
                <a:gd name="T13" fmla="*/ 0 h 43"/>
                <a:gd name="T14" fmla="*/ 351 w 25"/>
                <a:gd name="T15" fmla="*/ 1 h 43"/>
                <a:gd name="T16" fmla="*/ 456 w 25"/>
                <a:gd name="T17" fmla="*/ 22 h 43"/>
                <a:gd name="T18" fmla="*/ 525 w 25"/>
                <a:gd name="T19" fmla="*/ 36 h 43"/>
                <a:gd name="T20" fmla="*/ 544 w 25"/>
                <a:gd name="T21" fmla="*/ 54 h 43"/>
                <a:gd name="T22" fmla="*/ 544 w 25"/>
                <a:gd name="T23" fmla="*/ 81 h 43"/>
                <a:gd name="T24" fmla="*/ 544 w 25"/>
                <a:gd name="T25" fmla="*/ 105 h 43"/>
                <a:gd name="T26" fmla="*/ 525 w 25"/>
                <a:gd name="T27" fmla="*/ 124 h 43"/>
                <a:gd name="T28" fmla="*/ 456 w 25"/>
                <a:gd name="T29" fmla="*/ 141 h 43"/>
                <a:gd name="T30" fmla="*/ 386 w 25"/>
                <a:gd name="T31" fmla="*/ 157 h 43"/>
                <a:gd name="T32" fmla="*/ 314 w 25"/>
                <a:gd name="T33" fmla="*/ 160 h 43"/>
                <a:gd name="T34" fmla="*/ 258 w 25"/>
                <a:gd name="T35" fmla="*/ 160 h 43"/>
                <a:gd name="T36" fmla="*/ 190 w 25"/>
                <a:gd name="T37" fmla="*/ 160 h 43"/>
                <a:gd name="T38" fmla="*/ 125 w 25"/>
                <a:gd name="T39" fmla="*/ 147 h 43"/>
                <a:gd name="T40" fmla="*/ 65 w 25"/>
                <a:gd name="T41" fmla="*/ 138 h 43"/>
                <a:gd name="T42" fmla="*/ 0 w 25"/>
                <a:gd name="T43" fmla="*/ 109 h 43"/>
                <a:gd name="T44" fmla="*/ 0 w 25"/>
                <a:gd name="T45" fmla="*/ 81 h 43"/>
                <a:gd name="T46" fmla="*/ 125 w 25"/>
                <a:gd name="T47" fmla="*/ 81 h 43"/>
                <a:gd name="T48" fmla="*/ 125 w 25"/>
                <a:gd name="T49" fmla="*/ 113 h 43"/>
                <a:gd name="T50" fmla="*/ 163 w 25"/>
                <a:gd name="T51" fmla="*/ 138 h 43"/>
                <a:gd name="T52" fmla="*/ 190 w 25"/>
                <a:gd name="T53" fmla="*/ 147 h 43"/>
                <a:gd name="T54" fmla="*/ 222 w 25"/>
                <a:gd name="T55" fmla="*/ 157 h 43"/>
                <a:gd name="T56" fmla="*/ 258 w 25"/>
                <a:gd name="T57" fmla="*/ 157 h 43"/>
                <a:gd name="T58" fmla="*/ 284 w 25"/>
                <a:gd name="T59" fmla="*/ 157 h 43"/>
                <a:gd name="T60" fmla="*/ 351 w 25"/>
                <a:gd name="T61" fmla="*/ 147 h 43"/>
                <a:gd name="T62" fmla="*/ 386 w 25"/>
                <a:gd name="T63" fmla="*/ 141 h 43"/>
                <a:gd name="T64" fmla="*/ 386 w 25"/>
                <a:gd name="T65" fmla="*/ 137 h 43"/>
                <a:gd name="T66" fmla="*/ 411 w 25"/>
                <a:gd name="T67" fmla="*/ 105 h 43"/>
                <a:gd name="T68" fmla="*/ 411 w 25"/>
                <a:gd name="T69" fmla="*/ 76 h 43"/>
                <a:gd name="T70" fmla="*/ 411 w 25"/>
                <a:gd name="T71" fmla="*/ 47 h 43"/>
                <a:gd name="T72" fmla="*/ 386 w 25"/>
                <a:gd name="T73" fmla="*/ 32 h 43"/>
                <a:gd name="T74" fmla="*/ 351 w 25"/>
                <a:gd name="T75" fmla="*/ 22 h 43"/>
                <a:gd name="T76" fmla="*/ 314 w 25"/>
                <a:gd name="T77" fmla="*/ 3 h 43"/>
                <a:gd name="T78" fmla="*/ 314 w 25"/>
                <a:gd name="T79" fmla="*/ 3 h 43"/>
                <a:gd name="T80" fmla="*/ 284 w 25"/>
                <a:gd name="T81" fmla="*/ 3 h 43"/>
                <a:gd name="T82" fmla="*/ 222 w 25"/>
                <a:gd name="T83" fmla="*/ 3 h 43"/>
                <a:gd name="T84" fmla="*/ 190 w 25"/>
                <a:gd name="T85" fmla="*/ 17 h 43"/>
                <a:gd name="T86" fmla="*/ 163 w 25"/>
                <a:gd name="T87" fmla="*/ 25 h 43"/>
                <a:gd name="T88" fmla="*/ 125 w 25"/>
                <a:gd name="T89" fmla="*/ 46 h 43"/>
                <a:gd name="T90" fmla="*/ 125 w 25"/>
                <a:gd name="T91" fmla="*/ 67 h 43"/>
                <a:gd name="T92" fmla="*/ 125 w 25"/>
                <a:gd name="T93" fmla="*/ 81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3"/>
                <a:gd name="T143" fmla="*/ 25 w 25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3">
                  <a:moveTo>
                    <a:pt x="0" y="22"/>
                  </a:move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5"/>
                  </a:lnTo>
                  <a:lnTo>
                    <a:pt x="25" y="22"/>
                  </a:lnTo>
                  <a:lnTo>
                    <a:pt x="25" y="28"/>
                  </a:lnTo>
                  <a:lnTo>
                    <a:pt x="24" y="34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6" y="31"/>
                  </a:lnTo>
                  <a:lnTo>
                    <a:pt x="7" y="37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9" y="13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7" y="7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3" name="Freeform 198"/>
            <p:cNvSpPr>
              <a:spLocks noEditPoints="1"/>
            </p:cNvSpPr>
            <p:nvPr/>
          </p:nvSpPr>
          <p:spPr bwMode="auto">
            <a:xfrm>
              <a:off x="1205" y="502"/>
              <a:ext cx="36" cy="49"/>
            </a:xfrm>
            <a:custGeom>
              <a:avLst/>
              <a:gdLst>
                <a:gd name="T0" fmla="*/ 0 w 27"/>
                <a:gd name="T1" fmla="*/ 81 h 43"/>
                <a:gd name="T2" fmla="*/ 1 w 27"/>
                <a:gd name="T3" fmla="*/ 59 h 43"/>
                <a:gd name="T4" fmla="*/ 49 w 27"/>
                <a:gd name="T5" fmla="*/ 36 h 43"/>
                <a:gd name="T6" fmla="*/ 65 w 27"/>
                <a:gd name="T7" fmla="*/ 22 h 43"/>
                <a:gd name="T8" fmla="*/ 116 w 27"/>
                <a:gd name="T9" fmla="*/ 3 h 43"/>
                <a:gd name="T10" fmla="*/ 172 w 27"/>
                <a:gd name="T11" fmla="*/ 1 h 43"/>
                <a:gd name="T12" fmla="*/ 229 w 27"/>
                <a:gd name="T13" fmla="*/ 0 h 43"/>
                <a:gd name="T14" fmla="*/ 320 w 27"/>
                <a:gd name="T15" fmla="*/ 1 h 43"/>
                <a:gd name="T16" fmla="*/ 368 w 27"/>
                <a:gd name="T17" fmla="*/ 22 h 43"/>
                <a:gd name="T18" fmla="*/ 427 w 27"/>
                <a:gd name="T19" fmla="*/ 36 h 43"/>
                <a:gd name="T20" fmla="*/ 443 w 27"/>
                <a:gd name="T21" fmla="*/ 54 h 43"/>
                <a:gd name="T22" fmla="*/ 476 w 27"/>
                <a:gd name="T23" fmla="*/ 81 h 43"/>
                <a:gd name="T24" fmla="*/ 443 w 27"/>
                <a:gd name="T25" fmla="*/ 105 h 43"/>
                <a:gd name="T26" fmla="*/ 427 w 27"/>
                <a:gd name="T27" fmla="*/ 124 h 43"/>
                <a:gd name="T28" fmla="*/ 389 w 27"/>
                <a:gd name="T29" fmla="*/ 141 h 43"/>
                <a:gd name="T30" fmla="*/ 332 w 27"/>
                <a:gd name="T31" fmla="*/ 157 h 43"/>
                <a:gd name="T32" fmla="*/ 276 w 27"/>
                <a:gd name="T33" fmla="*/ 160 h 43"/>
                <a:gd name="T34" fmla="*/ 229 w 27"/>
                <a:gd name="T35" fmla="*/ 160 h 43"/>
                <a:gd name="T36" fmla="*/ 155 w 27"/>
                <a:gd name="T37" fmla="*/ 160 h 43"/>
                <a:gd name="T38" fmla="*/ 113 w 27"/>
                <a:gd name="T39" fmla="*/ 147 h 43"/>
                <a:gd name="T40" fmla="*/ 65 w 27"/>
                <a:gd name="T41" fmla="*/ 138 h 43"/>
                <a:gd name="T42" fmla="*/ 1 w 27"/>
                <a:gd name="T43" fmla="*/ 109 h 43"/>
                <a:gd name="T44" fmla="*/ 0 w 27"/>
                <a:gd name="T45" fmla="*/ 81 h 43"/>
                <a:gd name="T46" fmla="*/ 113 w 27"/>
                <a:gd name="T47" fmla="*/ 81 h 43"/>
                <a:gd name="T48" fmla="*/ 116 w 27"/>
                <a:gd name="T49" fmla="*/ 113 h 43"/>
                <a:gd name="T50" fmla="*/ 155 w 27"/>
                <a:gd name="T51" fmla="*/ 138 h 43"/>
                <a:gd name="T52" fmla="*/ 155 w 27"/>
                <a:gd name="T53" fmla="*/ 147 h 43"/>
                <a:gd name="T54" fmla="*/ 207 w 27"/>
                <a:gd name="T55" fmla="*/ 157 h 43"/>
                <a:gd name="T56" fmla="*/ 229 w 27"/>
                <a:gd name="T57" fmla="*/ 157 h 43"/>
                <a:gd name="T58" fmla="*/ 268 w 27"/>
                <a:gd name="T59" fmla="*/ 157 h 43"/>
                <a:gd name="T60" fmla="*/ 276 w 27"/>
                <a:gd name="T61" fmla="*/ 147 h 43"/>
                <a:gd name="T62" fmla="*/ 320 w 27"/>
                <a:gd name="T63" fmla="*/ 141 h 43"/>
                <a:gd name="T64" fmla="*/ 332 w 27"/>
                <a:gd name="T65" fmla="*/ 137 h 43"/>
                <a:gd name="T66" fmla="*/ 332 w 27"/>
                <a:gd name="T67" fmla="*/ 105 h 43"/>
                <a:gd name="T68" fmla="*/ 368 w 27"/>
                <a:gd name="T69" fmla="*/ 76 h 43"/>
                <a:gd name="T70" fmla="*/ 332 w 27"/>
                <a:gd name="T71" fmla="*/ 47 h 43"/>
                <a:gd name="T72" fmla="*/ 332 w 27"/>
                <a:gd name="T73" fmla="*/ 32 h 43"/>
                <a:gd name="T74" fmla="*/ 320 w 27"/>
                <a:gd name="T75" fmla="*/ 22 h 43"/>
                <a:gd name="T76" fmla="*/ 276 w 27"/>
                <a:gd name="T77" fmla="*/ 3 h 43"/>
                <a:gd name="T78" fmla="*/ 268 w 27"/>
                <a:gd name="T79" fmla="*/ 3 h 43"/>
                <a:gd name="T80" fmla="*/ 229 w 27"/>
                <a:gd name="T81" fmla="*/ 3 h 43"/>
                <a:gd name="T82" fmla="*/ 207 w 27"/>
                <a:gd name="T83" fmla="*/ 3 h 43"/>
                <a:gd name="T84" fmla="*/ 172 w 27"/>
                <a:gd name="T85" fmla="*/ 17 h 43"/>
                <a:gd name="T86" fmla="*/ 116 w 27"/>
                <a:gd name="T87" fmla="*/ 25 h 43"/>
                <a:gd name="T88" fmla="*/ 116 w 27"/>
                <a:gd name="T89" fmla="*/ 46 h 43"/>
                <a:gd name="T90" fmla="*/ 113 w 27"/>
                <a:gd name="T91" fmla="*/ 67 h 43"/>
                <a:gd name="T92" fmla="*/ 113 w 27"/>
                <a:gd name="T93" fmla="*/ 81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3"/>
                <a:gd name="T143" fmla="*/ 27 w 27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3">
                  <a:moveTo>
                    <a:pt x="0" y="22"/>
                  </a:moveTo>
                  <a:lnTo>
                    <a:pt x="1" y="16"/>
                  </a:lnTo>
                  <a:lnTo>
                    <a:pt x="3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5"/>
                  </a:lnTo>
                  <a:lnTo>
                    <a:pt x="27" y="22"/>
                  </a:lnTo>
                  <a:lnTo>
                    <a:pt x="25" y="28"/>
                  </a:lnTo>
                  <a:lnTo>
                    <a:pt x="24" y="34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7"/>
                  </a:lnTo>
                  <a:lnTo>
                    <a:pt x="1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7" y="31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19" y="36"/>
                  </a:lnTo>
                  <a:lnTo>
                    <a:pt x="19" y="28"/>
                  </a:lnTo>
                  <a:lnTo>
                    <a:pt x="21" y="21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4" name="Freeform 199"/>
            <p:cNvSpPr>
              <a:spLocks noEditPoints="1"/>
            </p:cNvSpPr>
            <p:nvPr/>
          </p:nvSpPr>
          <p:spPr bwMode="auto">
            <a:xfrm>
              <a:off x="1247" y="502"/>
              <a:ext cx="35" cy="49"/>
            </a:xfrm>
            <a:custGeom>
              <a:avLst/>
              <a:gdLst>
                <a:gd name="T0" fmla="*/ 0 w 26"/>
                <a:gd name="T1" fmla="*/ 81 h 43"/>
                <a:gd name="T2" fmla="*/ 0 w 26"/>
                <a:gd name="T3" fmla="*/ 59 h 43"/>
                <a:gd name="T4" fmla="*/ 40 w 26"/>
                <a:gd name="T5" fmla="*/ 36 h 43"/>
                <a:gd name="T6" fmla="*/ 98 w 26"/>
                <a:gd name="T7" fmla="*/ 22 h 43"/>
                <a:gd name="T8" fmla="*/ 159 w 26"/>
                <a:gd name="T9" fmla="*/ 3 h 43"/>
                <a:gd name="T10" fmla="*/ 214 w 26"/>
                <a:gd name="T11" fmla="*/ 1 h 43"/>
                <a:gd name="T12" fmla="*/ 277 w 26"/>
                <a:gd name="T13" fmla="*/ 0 h 43"/>
                <a:gd name="T14" fmla="*/ 341 w 26"/>
                <a:gd name="T15" fmla="*/ 1 h 43"/>
                <a:gd name="T16" fmla="*/ 409 w 26"/>
                <a:gd name="T17" fmla="*/ 22 h 43"/>
                <a:gd name="T18" fmla="*/ 464 w 26"/>
                <a:gd name="T19" fmla="*/ 36 h 43"/>
                <a:gd name="T20" fmla="*/ 502 w 26"/>
                <a:gd name="T21" fmla="*/ 54 h 43"/>
                <a:gd name="T22" fmla="*/ 502 w 26"/>
                <a:gd name="T23" fmla="*/ 81 h 43"/>
                <a:gd name="T24" fmla="*/ 502 w 26"/>
                <a:gd name="T25" fmla="*/ 105 h 43"/>
                <a:gd name="T26" fmla="*/ 464 w 26"/>
                <a:gd name="T27" fmla="*/ 124 h 43"/>
                <a:gd name="T28" fmla="*/ 409 w 26"/>
                <a:gd name="T29" fmla="*/ 141 h 43"/>
                <a:gd name="T30" fmla="*/ 345 w 26"/>
                <a:gd name="T31" fmla="*/ 157 h 43"/>
                <a:gd name="T32" fmla="*/ 288 w 26"/>
                <a:gd name="T33" fmla="*/ 160 h 43"/>
                <a:gd name="T34" fmla="*/ 240 w 26"/>
                <a:gd name="T35" fmla="*/ 160 h 43"/>
                <a:gd name="T36" fmla="*/ 178 w 26"/>
                <a:gd name="T37" fmla="*/ 160 h 43"/>
                <a:gd name="T38" fmla="*/ 118 w 26"/>
                <a:gd name="T39" fmla="*/ 147 h 43"/>
                <a:gd name="T40" fmla="*/ 54 w 26"/>
                <a:gd name="T41" fmla="*/ 138 h 43"/>
                <a:gd name="T42" fmla="*/ 0 w 26"/>
                <a:gd name="T43" fmla="*/ 109 h 43"/>
                <a:gd name="T44" fmla="*/ 0 w 26"/>
                <a:gd name="T45" fmla="*/ 81 h 43"/>
                <a:gd name="T46" fmla="*/ 118 w 26"/>
                <a:gd name="T47" fmla="*/ 81 h 43"/>
                <a:gd name="T48" fmla="*/ 118 w 26"/>
                <a:gd name="T49" fmla="*/ 113 h 43"/>
                <a:gd name="T50" fmla="*/ 159 w 26"/>
                <a:gd name="T51" fmla="*/ 138 h 43"/>
                <a:gd name="T52" fmla="*/ 178 w 26"/>
                <a:gd name="T53" fmla="*/ 147 h 43"/>
                <a:gd name="T54" fmla="*/ 214 w 26"/>
                <a:gd name="T55" fmla="*/ 157 h 43"/>
                <a:gd name="T56" fmla="*/ 240 w 26"/>
                <a:gd name="T57" fmla="*/ 157 h 43"/>
                <a:gd name="T58" fmla="*/ 277 w 26"/>
                <a:gd name="T59" fmla="*/ 157 h 43"/>
                <a:gd name="T60" fmla="*/ 341 w 26"/>
                <a:gd name="T61" fmla="*/ 147 h 43"/>
                <a:gd name="T62" fmla="*/ 345 w 26"/>
                <a:gd name="T63" fmla="*/ 141 h 43"/>
                <a:gd name="T64" fmla="*/ 345 w 26"/>
                <a:gd name="T65" fmla="*/ 137 h 43"/>
                <a:gd name="T66" fmla="*/ 388 w 26"/>
                <a:gd name="T67" fmla="*/ 105 h 43"/>
                <a:gd name="T68" fmla="*/ 388 w 26"/>
                <a:gd name="T69" fmla="*/ 76 h 43"/>
                <a:gd name="T70" fmla="*/ 388 w 26"/>
                <a:gd name="T71" fmla="*/ 47 h 43"/>
                <a:gd name="T72" fmla="*/ 345 w 26"/>
                <a:gd name="T73" fmla="*/ 32 h 43"/>
                <a:gd name="T74" fmla="*/ 341 w 26"/>
                <a:gd name="T75" fmla="*/ 22 h 43"/>
                <a:gd name="T76" fmla="*/ 288 w 26"/>
                <a:gd name="T77" fmla="*/ 3 h 43"/>
                <a:gd name="T78" fmla="*/ 288 w 26"/>
                <a:gd name="T79" fmla="*/ 3 h 43"/>
                <a:gd name="T80" fmla="*/ 277 w 26"/>
                <a:gd name="T81" fmla="*/ 3 h 43"/>
                <a:gd name="T82" fmla="*/ 214 w 26"/>
                <a:gd name="T83" fmla="*/ 3 h 43"/>
                <a:gd name="T84" fmla="*/ 178 w 26"/>
                <a:gd name="T85" fmla="*/ 17 h 43"/>
                <a:gd name="T86" fmla="*/ 159 w 26"/>
                <a:gd name="T87" fmla="*/ 25 h 43"/>
                <a:gd name="T88" fmla="*/ 118 w 26"/>
                <a:gd name="T89" fmla="*/ 46 h 43"/>
                <a:gd name="T90" fmla="*/ 118 w 26"/>
                <a:gd name="T91" fmla="*/ 67 h 43"/>
                <a:gd name="T92" fmla="*/ 118 w 26"/>
                <a:gd name="T93" fmla="*/ 81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3"/>
                <a:gd name="T143" fmla="*/ 26 w 26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3">
                  <a:moveTo>
                    <a:pt x="0" y="22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6" y="15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4" y="34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6" y="31"/>
                  </a:lnTo>
                  <a:lnTo>
                    <a:pt x="8" y="37"/>
                  </a:lnTo>
                  <a:lnTo>
                    <a:pt x="9" y="40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0" y="28"/>
                  </a:lnTo>
                  <a:lnTo>
                    <a:pt x="20" y="21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7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5" name="Freeform 200"/>
            <p:cNvSpPr>
              <a:spLocks noEditPoints="1"/>
            </p:cNvSpPr>
            <p:nvPr/>
          </p:nvSpPr>
          <p:spPr bwMode="auto">
            <a:xfrm>
              <a:off x="1287" y="502"/>
              <a:ext cx="36" cy="49"/>
            </a:xfrm>
            <a:custGeom>
              <a:avLst/>
              <a:gdLst>
                <a:gd name="T0" fmla="*/ 0 w 26"/>
                <a:gd name="T1" fmla="*/ 81 h 43"/>
                <a:gd name="T2" fmla="*/ 55 w 26"/>
                <a:gd name="T3" fmla="*/ 59 h 43"/>
                <a:gd name="T4" fmla="*/ 76 w 26"/>
                <a:gd name="T5" fmla="*/ 36 h 43"/>
                <a:gd name="T6" fmla="*/ 133 w 26"/>
                <a:gd name="T7" fmla="*/ 22 h 43"/>
                <a:gd name="T8" fmla="*/ 201 w 26"/>
                <a:gd name="T9" fmla="*/ 3 h 43"/>
                <a:gd name="T10" fmla="*/ 278 w 26"/>
                <a:gd name="T11" fmla="*/ 1 h 43"/>
                <a:gd name="T12" fmla="*/ 353 w 26"/>
                <a:gd name="T13" fmla="*/ 0 h 43"/>
                <a:gd name="T14" fmla="*/ 462 w 26"/>
                <a:gd name="T15" fmla="*/ 1 h 43"/>
                <a:gd name="T16" fmla="*/ 533 w 26"/>
                <a:gd name="T17" fmla="*/ 22 h 43"/>
                <a:gd name="T18" fmla="*/ 623 w 26"/>
                <a:gd name="T19" fmla="*/ 36 h 43"/>
                <a:gd name="T20" fmla="*/ 677 w 26"/>
                <a:gd name="T21" fmla="*/ 54 h 43"/>
                <a:gd name="T22" fmla="*/ 677 w 26"/>
                <a:gd name="T23" fmla="*/ 81 h 43"/>
                <a:gd name="T24" fmla="*/ 677 w 26"/>
                <a:gd name="T25" fmla="*/ 105 h 43"/>
                <a:gd name="T26" fmla="*/ 623 w 26"/>
                <a:gd name="T27" fmla="*/ 124 h 43"/>
                <a:gd name="T28" fmla="*/ 593 w 26"/>
                <a:gd name="T29" fmla="*/ 141 h 43"/>
                <a:gd name="T30" fmla="*/ 529 w 26"/>
                <a:gd name="T31" fmla="*/ 157 h 43"/>
                <a:gd name="T32" fmla="*/ 450 w 26"/>
                <a:gd name="T33" fmla="*/ 160 h 43"/>
                <a:gd name="T34" fmla="*/ 353 w 26"/>
                <a:gd name="T35" fmla="*/ 160 h 43"/>
                <a:gd name="T36" fmla="*/ 235 w 26"/>
                <a:gd name="T37" fmla="*/ 160 h 43"/>
                <a:gd name="T38" fmla="*/ 145 w 26"/>
                <a:gd name="T39" fmla="*/ 147 h 43"/>
                <a:gd name="T40" fmla="*/ 133 w 26"/>
                <a:gd name="T41" fmla="*/ 138 h 43"/>
                <a:gd name="T42" fmla="*/ 55 w 26"/>
                <a:gd name="T43" fmla="*/ 109 h 43"/>
                <a:gd name="T44" fmla="*/ 0 w 26"/>
                <a:gd name="T45" fmla="*/ 81 h 43"/>
                <a:gd name="T46" fmla="*/ 145 w 26"/>
                <a:gd name="T47" fmla="*/ 81 h 43"/>
                <a:gd name="T48" fmla="*/ 201 w 26"/>
                <a:gd name="T49" fmla="*/ 113 h 43"/>
                <a:gd name="T50" fmla="*/ 235 w 26"/>
                <a:gd name="T51" fmla="*/ 138 h 43"/>
                <a:gd name="T52" fmla="*/ 235 w 26"/>
                <a:gd name="T53" fmla="*/ 147 h 43"/>
                <a:gd name="T54" fmla="*/ 325 w 26"/>
                <a:gd name="T55" fmla="*/ 157 h 43"/>
                <a:gd name="T56" fmla="*/ 353 w 26"/>
                <a:gd name="T57" fmla="*/ 157 h 43"/>
                <a:gd name="T58" fmla="*/ 385 w 26"/>
                <a:gd name="T59" fmla="*/ 157 h 43"/>
                <a:gd name="T60" fmla="*/ 450 w 26"/>
                <a:gd name="T61" fmla="*/ 147 h 43"/>
                <a:gd name="T62" fmla="*/ 462 w 26"/>
                <a:gd name="T63" fmla="*/ 141 h 43"/>
                <a:gd name="T64" fmla="*/ 529 w 26"/>
                <a:gd name="T65" fmla="*/ 137 h 43"/>
                <a:gd name="T66" fmla="*/ 529 w 26"/>
                <a:gd name="T67" fmla="*/ 105 h 43"/>
                <a:gd name="T68" fmla="*/ 533 w 26"/>
                <a:gd name="T69" fmla="*/ 76 h 43"/>
                <a:gd name="T70" fmla="*/ 529 w 26"/>
                <a:gd name="T71" fmla="*/ 47 h 43"/>
                <a:gd name="T72" fmla="*/ 529 w 26"/>
                <a:gd name="T73" fmla="*/ 32 h 43"/>
                <a:gd name="T74" fmla="*/ 462 w 26"/>
                <a:gd name="T75" fmla="*/ 22 h 43"/>
                <a:gd name="T76" fmla="*/ 450 w 26"/>
                <a:gd name="T77" fmla="*/ 3 h 43"/>
                <a:gd name="T78" fmla="*/ 385 w 26"/>
                <a:gd name="T79" fmla="*/ 3 h 43"/>
                <a:gd name="T80" fmla="*/ 353 w 26"/>
                <a:gd name="T81" fmla="*/ 3 h 43"/>
                <a:gd name="T82" fmla="*/ 325 w 26"/>
                <a:gd name="T83" fmla="*/ 3 h 43"/>
                <a:gd name="T84" fmla="*/ 278 w 26"/>
                <a:gd name="T85" fmla="*/ 17 h 43"/>
                <a:gd name="T86" fmla="*/ 201 w 26"/>
                <a:gd name="T87" fmla="*/ 25 h 43"/>
                <a:gd name="T88" fmla="*/ 201 w 26"/>
                <a:gd name="T89" fmla="*/ 46 h 43"/>
                <a:gd name="T90" fmla="*/ 145 w 26"/>
                <a:gd name="T91" fmla="*/ 67 h 43"/>
                <a:gd name="T92" fmla="*/ 145 w 26"/>
                <a:gd name="T93" fmla="*/ 81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3"/>
                <a:gd name="T143" fmla="*/ 26 w 26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3">
                  <a:moveTo>
                    <a:pt x="0" y="22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6" y="15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4" y="34"/>
                  </a:lnTo>
                  <a:lnTo>
                    <a:pt x="23" y="39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8" y="31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20" y="36"/>
                  </a:lnTo>
                  <a:lnTo>
                    <a:pt x="20" y="28"/>
                  </a:lnTo>
                  <a:lnTo>
                    <a:pt x="21" y="21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6" name="Line 201"/>
            <p:cNvSpPr>
              <a:spLocks noChangeShapeType="1"/>
            </p:cNvSpPr>
            <p:nvPr/>
          </p:nvSpPr>
          <p:spPr bwMode="auto">
            <a:xfrm>
              <a:off x="1365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7" name="Line 202"/>
            <p:cNvSpPr>
              <a:spLocks noChangeShapeType="1"/>
            </p:cNvSpPr>
            <p:nvPr/>
          </p:nvSpPr>
          <p:spPr bwMode="auto">
            <a:xfrm>
              <a:off x="1405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8" name="Line 203"/>
            <p:cNvSpPr>
              <a:spLocks noChangeShapeType="1"/>
            </p:cNvSpPr>
            <p:nvPr/>
          </p:nvSpPr>
          <p:spPr bwMode="auto">
            <a:xfrm>
              <a:off x="143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29" name="Line 204"/>
            <p:cNvSpPr>
              <a:spLocks noChangeShapeType="1"/>
            </p:cNvSpPr>
            <p:nvPr/>
          </p:nvSpPr>
          <p:spPr bwMode="auto">
            <a:xfrm>
              <a:off x="147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0" name="Line 205"/>
            <p:cNvSpPr>
              <a:spLocks noChangeShapeType="1"/>
            </p:cNvSpPr>
            <p:nvPr/>
          </p:nvSpPr>
          <p:spPr bwMode="auto">
            <a:xfrm>
              <a:off x="1515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1" name="Line 206"/>
            <p:cNvSpPr>
              <a:spLocks noChangeShapeType="1"/>
            </p:cNvSpPr>
            <p:nvPr/>
          </p:nvSpPr>
          <p:spPr bwMode="auto">
            <a:xfrm>
              <a:off x="1552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2" name="Line 207"/>
            <p:cNvSpPr>
              <a:spLocks noChangeShapeType="1"/>
            </p:cNvSpPr>
            <p:nvPr/>
          </p:nvSpPr>
          <p:spPr bwMode="auto">
            <a:xfrm>
              <a:off x="158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3" name="Line 208"/>
            <p:cNvSpPr>
              <a:spLocks noChangeShapeType="1"/>
            </p:cNvSpPr>
            <p:nvPr/>
          </p:nvSpPr>
          <p:spPr bwMode="auto">
            <a:xfrm>
              <a:off x="1625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4" name="Line 209"/>
            <p:cNvSpPr>
              <a:spLocks noChangeShapeType="1"/>
            </p:cNvSpPr>
            <p:nvPr/>
          </p:nvSpPr>
          <p:spPr bwMode="auto">
            <a:xfrm>
              <a:off x="1662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5" name="Line 210"/>
            <p:cNvSpPr>
              <a:spLocks noChangeShapeType="1"/>
            </p:cNvSpPr>
            <p:nvPr/>
          </p:nvSpPr>
          <p:spPr bwMode="auto">
            <a:xfrm>
              <a:off x="1699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6" name="Line 211"/>
            <p:cNvSpPr>
              <a:spLocks noChangeShapeType="1"/>
            </p:cNvSpPr>
            <p:nvPr/>
          </p:nvSpPr>
          <p:spPr bwMode="auto">
            <a:xfrm>
              <a:off x="1735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7" name="Line 212"/>
            <p:cNvSpPr>
              <a:spLocks noChangeShapeType="1"/>
            </p:cNvSpPr>
            <p:nvPr/>
          </p:nvSpPr>
          <p:spPr bwMode="auto">
            <a:xfrm>
              <a:off x="1773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8" name="Line 213"/>
            <p:cNvSpPr>
              <a:spLocks noChangeShapeType="1"/>
            </p:cNvSpPr>
            <p:nvPr/>
          </p:nvSpPr>
          <p:spPr bwMode="auto">
            <a:xfrm>
              <a:off x="1810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39" name="Line 214"/>
            <p:cNvSpPr>
              <a:spLocks noChangeShapeType="1"/>
            </p:cNvSpPr>
            <p:nvPr/>
          </p:nvSpPr>
          <p:spPr bwMode="auto">
            <a:xfrm>
              <a:off x="1846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0" name="Line 215"/>
            <p:cNvSpPr>
              <a:spLocks noChangeShapeType="1"/>
            </p:cNvSpPr>
            <p:nvPr/>
          </p:nvSpPr>
          <p:spPr bwMode="auto">
            <a:xfrm>
              <a:off x="1883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1" name="Line 216"/>
            <p:cNvSpPr>
              <a:spLocks noChangeShapeType="1"/>
            </p:cNvSpPr>
            <p:nvPr/>
          </p:nvSpPr>
          <p:spPr bwMode="auto">
            <a:xfrm>
              <a:off x="1920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2" name="Line 217"/>
            <p:cNvSpPr>
              <a:spLocks noChangeShapeType="1"/>
            </p:cNvSpPr>
            <p:nvPr/>
          </p:nvSpPr>
          <p:spPr bwMode="auto">
            <a:xfrm>
              <a:off x="1960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3" name="Line 218"/>
            <p:cNvSpPr>
              <a:spLocks noChangeShapeType="1"/>
            </p:cNvSpPr>
            <p:nvPr/>
          </p:nvSpPr>
          <p:spPr bwMode="auto">
            <a:xfrm>
              <a:off x="1996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4" name="Line 219"/>
            <p:cNvSpPr>
              <a:spLocks noChangeShapeType="1"/>
            </p:cNvSpPr>
            <p:nvPr/>
          </p:nvSpPr>
          <p:spPr bwMode="auto">
            <a:xfrm>
              <a:off x="2033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5" name="Line 220"/>
            <p:cNvSpPr>
              <a:spLocks noChangeShapeType="1"/>
            </p:cNvSpPr>
            <p:nvPr/>
          </p:nvSpPr>
          <p:spPr bwMode="auto">
            <a:xfrm>
              <a:off x="2070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6" name="Line 221"/>
            <p:cNvSpPr>
              <a:spLocks noChangeShapeType="1"/>
            </p:cNvSpPr>
            <p:nvPr/>
          </p:nvSpPr>
          <p:spPr bwMode="auto">
            <a:xfrm>
              <a:off x="2106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7" name="Line 222"/>
            <p:cNvSpPr>
              <a:spLocks noChangeShapeType="1"/>
            </p:cNvSpPr>
            <p:nvPr/>
          </p:nvSpPr>
          <p:spPr bwMode="auto">
            <a:xfrm>
              <a:off x="2143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8" name="Line 223"/>
            <p:cNvSpPr>
              <a:spLocks noChangeShapeType="1"/>
            </p:cNvSpPr>
            <p:nvPr/>
          </p:nvSpPr>
          <p:spPr bwMode="auto">
            <a:xfrm>
              <a:off x="2180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49" name="Line 224"/>
            <p:cNvSpPr>
              <a:spLocks noChangeShapeType="1"/>
            </p:cNvSpPr>
            <p:nvPr/>
          </p:nvSpPr>
          <p:spPr bwMode="auto">
            <a:xfrm>
              <a:off x="2217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0" name="Line 225"/>
            <p:cNvSpPr>
              <a:spLocks noChangeShapeType="1"/>
            </p:cNvSpPr>
            <p:nvPr/>
          </p:nvSpPr>
          <p:spPr bwMode="auto">
            <a:xfrm>
              <a:off x="2254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1" name="Line 227"/>
            <p:cNvSpPr>
              <a:spLocks noChangeShapeType="1"/>
            </p:cNvSpPr>
            <p:nvPr/>
          </p:nvSpPr>
          <p:spPr bwMode="auto">
            <a:xfrm>
              <a:off x="2291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2" name="Line 228"/>
            <p:cNvSpPr>
              <a:spLocks noChangeShapeType="1"/>
            </p:cNvSpPr>
            <p:nvPr/>
          </p:nvSpPr>
          <p:spPr bwMode="auto">
            <a:xfrm>
              <a:off x="232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3" name="Line 229"/>
            <p:cNvSpPr>
              <a:spLocks noChangeShapeType="1"/>
            </p:cNvSpPr>
            <p:nvPr/>
          </p:nvSpPr>
          <p:spPr bwMode="auto">
            <a:xfrm>
              <a:off x="2364" y="1865"/>
              <a:ext cx="2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4" name="Line 230"/>
            <p:cNvSpPr>
              <a:spLocks noChangeShapeType="1"/>
            </p:cNvSpPr>
            <p:nvPr/>
          </p:nvSpPr>
          <p:spPr bwMode="auto">
            <a:xfrm>
              <a:off x="2401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5" name="Line 231"/>
            <p:cNvSpPr>
              <a:spLocks noChangeShapeType="1"/>
            </p:cNvSpPr>
            <p:nvPr/>
          </p:nvSpPr>
          <p:spPr bwMode="auto">
            <a:xfrm>
              <a:off x="243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6" name="Line 232"/>
            <p:cNvSpPr>
              <a:spLocks noChangeShapeType="1"/>
            </p:cNvSpPr>
            <p:nvPr/>
          </p:nvSpPr>
          <p:spPr bwMode="auto">
            <a:xfrm>
              <a:off x="2475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7" name="Line 233"/>
            <p:cNvSpPr>
              <a:spLocks noChangeShapeType="1"/>
            </p:cNvSpPr>
            <p:nvPr/>
          </p:nvSpPr>
          <p:spPr bwMode="auto">
            <a:xfrm>
              <a:off x="2511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8" name="Line 234"/>
            <p:cNvSpPr>
              <a:spLocks noChangeShapeType="1"/>
            </p:cNvSpPr>
            <p:nvPr/>
          </p:nvSpPr>
          <p:spPr bwMode="auto">
            <a:xfrm>
              <a:off x="2551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59" name="Line 235"/>
            <p:cNvSpPr>
              <a:spLocks noChangeShapeType="1"/>
            </p:cNvSpPr>
            <p:nvPr/>
          </p:nvSpPr>
          <p:spPr bwMode="auto">
            <a:xfrm>
              <a:off x="258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0" name="Line 236"/>
            <p:cNvSpPr>
              <a:spLocks noChangeShapeType="1"/>
            </p:cNvSpPr>
            <p:nvPr/>
          </p:nvSpPr>
          <p:spPr bwMode="auto">
            <a:xfrm>
              <a:off x="2625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1" name="Line 237"/>
            <p:cNvSpPr>
              <a:spLocks noChangeShapeType="1"/>
            </p:cNvSpPr>
            <p:nvPr/>
          </p:nvSpPr>
          <p:spPr bwMode="auto">
            <a:xfrm>
              <a:off x="2661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2" name="Line 238"/>
            <p:cNvSpPr>
              <a:spLocks noChangeShapeType="1"/>
            </p:cNvSpPr>
            <p:nvPr/>
          </p:nvSpPr>
          <p:spPr bwMode="auto">
            <a:xfrm>
              <a:off x="269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3" name="Line 239"/>
            <p:cNvSpPr>
              <a:spLocks noChangeShapeType="1"/>
            </p:cNvSpPr>
            <p:nvPr/>
          </p:nvSpPr>
          <p:spPr bwMode="auto">
            <a:xfrm>
              <a:off x="2736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4" name="Line 240"/>
            <p:cNvSpPr>
              <a:spLocks noChangeShapeType="1"/>
            </p:cNvSpPr>
            <p:nvPr/>
          </p:nvSpPr>
          <p:spPr bwMode="auto">
            <a:xfrm>
              <a:off x="2772" y="1865"/>
              <a:ext cx="2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5" name="Line 241"/>
            <p:cNvSpPr>
              <a:spLocks noChangeShapeType="1"/>
            </p:cNvSpPr>
            <p:nvPr/>
          </p:nvSpPr>
          <p:spPr bwMode="auto">
            <a:xfrm>
              <a:off x="2809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6" name="Line 242"/>
            <p:cNvSpPr>
              <a:spLocks noChangeShapeType="1"/>
            </p:cNvSpPr>
            <p:nvPr/>
          </p:nvSpPr>
          <p:spPr bwMode="auto">
            <a:xfrm>
              <a:off x="2846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7" name="Rectangle 243"/>
            <p:cNvSpPr>
              <a:spLocks noChangeArrowheads="1"/>
            </p:cNvSpPr>
            <p:nvPr/>
          </p:nvSpPr>
          <p:spPr bwMode="auto">
            <a:xfrm>
              <a:off x="1343" y="1957"/>
              <a:ext cx="21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68" name="Freeform 244"/>
            <p:cNvSpPr>
              <a:spLocks noEditPoints="1"/>
            </p:cNvSpPr>
            <p:nvPr/>
          </p:nvSpPr>
          <p:spPr bwMode="auto">
            <a:xfrm>
              <a:off x="1369" y="1928"/>
              <a:ext cx="37" cy="48"/>
            </a:xfrm>
            <a:custGeom>
              <a:avLst/>
              <a:gdLst>
                <a:gd name="T0" fmla="*/ 639 w 27"/>
                <a:gd name="T1" fmla="*/ 104 h 42"/>
                <a:gd name="T2" fmla="*/ 639 w 27"/>
                <a:gd name="T3" fmla="*/ 122 h 42"/>
                <a:gd name="T4" fmla="*/ 496 w 27"/>
                <a:gd name="T5" fmla="*/ 122 h 42"/>
                <a:gd name="T6" fmla="*/ 496 w 27"/>
                <a:gd name="T7" fmla="*/ 159 h 42"/>
                <a:gd name="T8" fmla="*/ 362 w 27"/>
                <a:gd name="T9" fmla="*/ 159 h 42"/>
                <a:gd name="T10" fmla="*/ 362 w 27"/>
                <a:gd name="T11" fmla="*/ 122 h 42"/>
                <a:gd name="T12" fmla="*/ 0 w 27"/>
                <a:gd name="T13" fmla="*/ 122 h 42"/>
                <a:gd name="T14" fmla="*/ 0 w 27"/>
                <a:gd name="T15" fmla="*/ 109 h 42"/>
                <a:gd name="T16" fmla="*/ 395 w 27"/>
                <a:gd name="T17" fmla="*/ 0 h 42"/>
                <a:gd name="T18" fmla="*/ 496 w 27"/>
                <a:gd name="T19" fmla="*/ 0 h 42"/>
                <a:gd name="T20" fmla="*/ 496 w 27"/>
                <a:gd name="T21" fmla="*/ 104 h 42"/>
                <a:gd name="T22" fmla="*/ 639 w 27"/>
                <a:gd name="T23" fmla="*/ 104 h 42"/>
                <a:gd name="T24" fmla="*/ 362 w 27"/>
                <a:gd name="T25" fmla="*/ 104 h 42"/>
                <a:gd name="T26" fmla="*/ 362 w 27"/>
                <a:gd name="T27" fmla="*/ 22 h 42"/>
                <a:gd name="T28" fmla="*/ 49 w 27"/>
                <a:gd name="T29" fmla="*/ 104 h 42"/>
                <a:gd name="T30" fmla="*/ 362 w 27"/>
                <a:gd name="T31" fmla="*/ 104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42"/>
                <a:gd name="T50" fmla="*/ 27 w 2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42">
                  <a:moveTo>
                    <a:pt x="27" y="27"/>
                  </a:moveTo>
                  <a:lnTo>
                    <a:pt x="27" y="32"/>
                  </a:lnTo>
                  <a:lnTo>
                    <a:pt x="21" y="32"/>
                  </a:lnTo>
                  <a:lnTo>
                    <a:pt x="21" y="42"/>
                  </a:lnTo>
                  <a:lnTo>
                    <a:pt x="15" y="42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27"/>
                  </a:lnTo>
                  <a:lnTo>
                    <a:pt x="27" y="27"/>
                  </a:lnTo>
                  <a:close/>
                  <a:moveTo>
                    <a:pt x="15" y="27"/>
                  </a:moveTo>
                  <a:lnTo>
                    <a:pt x="15" y="6"/>
                  </a:lnTo>
                  <a:lnTo>
                    <a:pt x="2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69" name="Freeform 245"/>
            <p:cNvSpPr>
              <a:spLocks noEditPoints="1"/>
            </p:cNvSpPr>
            <p:nvPr/>
          </p:nvSpPr>
          <p:spPr bwMode="auto">
            <a:xfrm>
              <a:off x="1413" y="1928"/>
              <a:ext cx="33" cy="50"/>
            </a:xfrm>
            <a:custGeom>
              <a:avLst/>
              <a:gdLst>
                <a:gd name="T0" fmla="*/ 0 w 25"/>
                <a:gd name="T1" fmla="*/ 84 h 44"/>
                <a:gd name="T2" fmla="*/ 0 w 25"/>
                <a:gd name="T3" fmla="*/ 53 h 44"/>
                <a:gd name="T4" fmla="*/ 1 w 25"/>
                <a:gd name="T5" fmla="*/ 30 h 44"/>
                <a:gd name="T6" fmla="*/ 65 w 25"/>
                <a:gd name="T7" fmla="*/ 18 h 44"/>
                <a:gd name="T8" fmla="*/ 114 w 25"/>
                <a:gd name="T9" fmla="*/ 2 h 44"/>
                <a:gd name="T10" fmla="*/ 152 w 25"/>
                <a:gd name="T11" fmla="*/ 0 h 44"/>
                <a:gd name="T12" fmla="*/ 201 w 25"/>
                <a:gd name="T13" fmla="*/ 0 h 44"/>
                <a:gd name="T14" fmla="*/ 261 w 25"/>
                <a:gd name="T15" fmla="*/ 2 h 44"/>
                <a:gd name="T16" fmla="*/ 345 w 25"/>
                <a:gd name="T17" fmla="*/ 18 h 44"/>
                <a:gd name="T18" fmla="*/ 387 w 25"/>
                <a:gd name="T19" fmla="*/ 30 h 44"/>
                <a:gd name="T20" fmla="*/ 409 w 25"/>
                <a:gd name="T21" fmla="*/ 53 h 44"/>
                <a:gd name="T22" fmla="*/ 409 w 25"/>
                <a:gd name="T23" fmla="*/ 75 h 44"/>
                <a:gd name="T24" fmla="*/ 409 w 25"/>
                <a:gd name="T25" fmla="*/ 107 h 44"/>
                <a:gd name="T26" fmla="*/ 387 w 25"/>
                <a:gd name="T27" fmla="*/ 122 h 44"/>
                <a:gd name="T28" fmla="*/ 345 w 25"/>
                <a:gd name="T29" fmla="*/ 139 h 44"/>
                <a:gd name="T30" fmla="*/ 293 w 25"/>
                <a:gd name="T31" fmla="*/ 148 h 44"/>
                <a:gd name="T32" fmla="*/ 238 w 25"/>
                <a:gd name="T33" fmla="*/ 151 h 44"/>
                <a:gd name="T34" fmla="*/ 198 w 25"/>
                <a:gd name="T35" fmla="*/ 159 h 44"/>
                <a:gd name="T36" fmla="*/ 150 w 25"/>
                <a:gd name="T37" fmla="*/ 151 h 44"/>
                <a:gd name="T38" fmla="*/ 103 w 25"/>
                <a:gd name="T39" fmla="*/ 148 h 44"/>
                <a:gd name="T40" fmla="*/ 49 w 25"/>
                <a:gd name="T41" fmla="*/ 130 h 44"/>
                <a:gd name="T42" fmla="*/ 0 w 25"/>
                <a:gd name="T43" fmla="*/ 108 h 44"/>
                <a:gd name="T44" fmla="*/ 0 w 25"/>
                <a:gd name="T45" fmla="*/ 84 h 44"/>
                <a:gd name="T46" fmla="*/ 103 w 25"/>
                <a:gd name="T47" fmla="*/ 84 h 44"/>
                <a:gd name="T48" fmla="*/ 103 w 25"/>
                <a:gd name="T49" fmla="*/ 108 h 44"/>
                <a:gd name="T50" fmla="*/ 114 w 25"/>
                <a:gd name="T51" fmla="*/ 130 h 44"/>
                <a:gd name="T52" fmla="*/ 150 w 25"/>
                <a:gd name="T53" fmla="*/ 140 h 44"/>
                <a:gd name="T54" fmla="*/ 152 w 25"/>
                <a:gd name="T55" fmla="*/ 148 h 44"/>
                <a:gd name="T56" fmla="*/ 198 w 25"/>
                <a:gd name="T57" fmla="*/ 148 h 44"/>
                <a:gd name="T58" fmla="*/ 201 w 25"/>
                <a:gd name="T59" fmla="*/ 148 h 44"/>
                <a:gd name="T60" fmla="*/ 261 w 25"/>
                <a:gd name="T61" fmla="*/ 140 h 44"/>
                <a:gd name="T62" fmla="*/ 293 w 25"/>
                <a:gd name="T63" fmla="*/ 139 h 44"/>
                <a:gd name="T64" fmla="*/ 293 w 25"/>
                <a:gd name="T65" fmla="*/ 125 h 44"/>
                <a:gd name="T66" fmla="*/ 310 w 25"/>
                <a:gd name="T67" fmla="*/ 107 h 44"/>
                <a:gd name="T68" fmla="*/ 310 w 25"/>
                <a:gd name="T69" fmla="*/ 74 h 44"/>
                <a:gd name="T70" fmla="*/ 310 w 25"/>
                <a:gd name="T71" fmla="*/ 50 h 44"/>
                <a:gd name="T72" fmla="*/ 293 w 25"/>
                <a:gd name="T73" fmla="*/ 26 h 44"/>
                <a:gd name="T74" fmla="*/ 261 w 25"/>
                <a:gd name="T75" fmla="*/ 18 h 44"/>
                <a:gd name="T76" fmla="*/ 238 w 25"/>
                <a:gd name="T77" fmla="*/ 3 h 44"/>
                <a:gd name="T78" fmla="*/ 238 w 25"/>
                <a:gd name="T79" fmla="*/ 2 h 44"/>
                <a:gd name="T80" fmla="*/ 201 w 25"/>
                <a:gd name="T81" fmla="*/ 2 h 44"/>
                <a:gd name="T82" fmla="*/ 152 w 25"/>
                <a:gd name="T83" fmla="*/ 3 h 44"/>
                <a:gd name="T84" fmla="*/ 150 w 25"/>
                <a:gd name="T85" fmla="*/ 18 h 44"/>
                <a:gd name="T86" fmla="*/ 114 w 25"/>
                <a:gd name="T87" fmla="*/ 26 h 44"/>
                <a:gd name="T88" fmla="*/ 103 w 25"/>
                <a:gd name="T89" fmla="*/ 44 h 44"/>
                <a:gd name="T90" fmla="*/ 103 w 25"/>
                <a:gd name="T91" fmla="*/ 60 h 44"/>
                <a:gd name="T92" fmla="*/ 103 w 25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9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9" y="29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70" name="Rectangle 246"/>
            <p:cNvSpPr>
              <a:spLocks noChangeArrowheads="1"/>
            </p:cNvSpPr>
            <p:nvPr/>
          </p:nvSpPr>
          <p:spPr bwMode="auto">
            <a:xfrm>
              <a:off x="1527" y="1960"/>
              <a:ext cx="2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71" name="Freeform 247"/>
            <p:cNvSpPr>
              <a:spLocks/>
            </p:cNvSpPr>
            <p:nvPr/>
          </p:nvSpPr>
          <p:spPr bwMode="auto">
            <a:xfrm>
              <a:off x="1556" y="1931"/>
              <a:ext cx="29" cy="50"/>
            </a:xfrm>
            <a:custGeom>
              <a:avLst/>
              <a:gdLst>
                <a:gd name="T0" fmla="*/ 1 w 22"/>
                <a:gd name="T1" fmla="*/ 20 h 44"/>
                <a:gd name="T2" fmla="*/ 113 w 22"/>
                <a:gd name="T3" fmla="*/ 2 h 44"/>
                <a:gd name="T4" fmla="*/ 236 w 22"/>
                <a:gd name="T5" fmla="*/ 2 h 44"/>
                <a:gd name="T6" fmla="*/ 340 w 22"/>
                <a:gd name="T7" fmla="*/ 20 h 44"/>
                <a:gd name="T8" fmla="*/ 302 w 22"/>
                <a:gd name="T9" fmla="*/ 44 h 44"/>
                <a:gd name="T10" fmla="*/ 236 w 22"/>
                <a:gd name="T11" fmla="*/ 65 h 44"/>
                <a:gd name="T12" fmla="*/ 340 w 22"/>
                <a:gd name="T13" fmla="*/ 84 h 44"/>
                <a:gd name="T14" fmla="*/ 348 w 22"/>
                <a:gd name="T15" fmla="*/ 107 h 44"/>
                <a:gd name="T16" fmla="*/ 302 w 22"/>
                <a:gd name="T17" fmla="*/ 140 h 44"/>
                <a:gd name="T18" fmla="*/ 196 w 22"/>
                <a:gd name="T19" fmla="*/ 159 h 44"/>
                <a:gd name="T20" fmla="*/ 49 w 22"/>
                <a:gd name="T21" fmla="*/ 159 h 44"/>
                <a:gd name="T22" fmla="*/ 0 w 22"/>
                <a:gd name="T23" fmla="*/ 151 h 44"/>
                <a:gd name="T24" fmla="*/ 0 w 22"/>
                <a:gd name="T25" fmla="*/ 140 h 44"/>
                <a:gd name="T26" fmla="*/ 1 w 22"/>
                <a:gd name="T27" fmla="*/ 140 h 44"/>
                <a:gd name="T28" fmla="*/ 49 w 22"/>
                <a:gd name="T29" fmla="*/ 140 h 44"/>
                <a:gd name="T30" fmla="*/ 65 w 22"/>
                <a:gd name="T31" fmla="*/ 140 h 44"/>
                <a:gd name="T32" fmla="*/ 113 w 22"/>
                <a:gd name="T33" fmla="*/ 148 h 44"/>
                <a:gd name="T34" fmla="*/ 149 w 22"/>
                <a:gd name="T35" fmla="*/ 148 h 44"/>
                <a:gd name="T36" fmla="*/ 200 w 22"/>
                <a:gd name="T37" fmla="*/ 148 h 44"/>
                <a:gd name="T38" fmla="*/ 287 w 22"/>
                <a:gd name="T39" fmla="*/ 130 h 44"/>
                <a:gd name="T40" fmla="*/ 287 w 22"/>
                <a:gd name="T41" fmla="*/ 108 h 44"/>
                <a:gd name="T42" fmla="*/ 258 w 22"/>
                <a:gd name="T43" fmla="*/ 97 h 44"/>
                <a:gd name="T44" fmla="*/ 200 w 22"/>
                <a:gd name="T45" fmla="*/ 85 h 44"/>
                <a:gd name="T46" fmla="*/ 152 w 22"/>
                <a:gd name="T47" fmla="*/ 84 h 44"/>
                <a:gd name="T48" fmla="*/ 103 w 22"/>
                <a:gd name="T49" fmla="*/ 84 h 44"/>
                <a:gd name="T50" fmla="*/ 149 w 22"/>
                <a:gd name="T51" fmla="*/ 75 h 44"/>
                <a:gd name="T52" fmla="*/ 200 w 22"/>
                <a:gd name="T53" fmla="*/ 65 h 44"/>
                <a:gd name="T54" fmla="*/ 258 w 22"/>
                <a:gd name="T55" fmla="*/ 50 h 44"/>
                <a:gd name="T56" fmla="*/ 258 w 22"/>
                <a:gd name="T57" fmla="*/ 30 h 44"/>
                <a:gd name="T58" fmla="*/ 196 w 22"/>
                <a:gd name="T59" fmla="*/ 18 h 44"/>
                <a:gd name="T60" fmla="*/ 103 w 22"/>
                <a:gd name="T61" fmla="*/ 18 h 44"/>
                <a:gd name="T62" fmla="*/ 1 w 22"/>
                <a:gd name="T63" fmla="*/ 3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"/>
                <a:gd name="T97" fmla="*/ 0 h 44"/>
                <a:gd name="T98" fmla="*/ 22 w 22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" h="44">
                  <a:moveTo>
                    <a:pt x="0" y="9"/>
                  </a:moveTo>
                  <a:lnTo>
                    <a:pt x="1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21" y="23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2" y="35"/>
                  </a:lnTo>
                  <a:lnTo>
                    <a:pt x="19" y="39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72" name="Freeform 248"/>
            <p:cNvSpPr>
              <a:spLocks noEditPoints="1"/>
            </p:cNvSpPr>
            <p:nvPr/>
          </p:nvSpPr>
          <p:spPr bwMode="auto">
            <a:xfrm>
              <a:off x="1596" y="1931"/>
              <a:ext cx="34" cy="50"/>
            </a:xfrm>
            <a:custGeom>
              <a:avLst/>
              <a:gdLst>
                <a:gd name="T0" fmla="*/ 0 w 25"/>
                <a:gd name="T1" fmla="*/ 84 h 44"/>
                <a:gd name="T2" fmla="*/ 1 w 25"/>
                <a:gd name="T3" fmla="*/ 53 h 44"/>
                <a:gd name="T4" fmla="*/ 65 w 25"/>
                <a:gd name="T5" fmla="*/ 39 h 44"/>
                <a:gd name="T6" fmla="*/ 88 w 25"/>
                <a:gd name="T7" fmla="*/ 20 h 44"/>
                <a:gd name="T8" fmla="*/ 163 w 25"/>
                <a:gd name="T9" fmla="*/ 3 h 44"/>
                <a:gd name="T10" fmla="*/ 222 w 25"/>
                <a:gd name="T11" fmla="*/ 2 h 44"/>
                <a:gd name="T12" fmla="*/ 284 w 25"/>
                <a:gd name="T13" fmla="*/ 0 h 44"/>
                <a:gd name="T14" fmla="*/ 386 w 25"/>
                <a:gd name="T15" fmla="*/ 2 h 44"/>
                <a:gd name="T16" fmla="*/ 456 w 25"/>
                <a:gd name="T17" fmla="*/ 20 h 44"/>
                <a:gd name="T18" fmla="*/ 525 w 25"/>
                <a:gd name="T19" fmla="*/ 39 h 44"/>
                <a:gd name="T20" fmla="*/ 544 w 25"/>
                <a:gd name="T21" fmla="*/ 53 h 44"/>
                <a:gd name="T22" fmla="*/ 544 w 25"/>
                <a:gd name="T23" fmla="*/ 75 h 44"/>
                <a:gd name="T24" fmla="*/ 544 w 25"/>
                <a:gd name="T25" fmla="*/ 107 h 44"/>
                <a:gd name="T26" fmla="*/ 525 w 25"/>
                <a:gd name="T27" fmla="*/ 125 h 44"/>
                <a:gd name="T28" fmla="*/ 456 w 25"/>
                <a:gd name="T29" fmla="*/ 140 h 44"/>
                <a:gd name="T30" fmla="*/ 411 w 25"/>
                <a:gd name="T31" fmla="*/ 151 h 44"/>
                <a:gd name="T32" fmla="*/ 351 w 25"/>
                <a:gd name="T33" fmla="*/ 159 h 44"/>
                <a:gd name="T34" fmla="*/ 284 w 25"/>
                <a:gd name="T35" fmla="*/ 159 h 44"/>
                <a:gd name="T36" fmla="*/ 190 w 25"/>
                <a:gd name="T37" fmla="*/ 159 h 44"/>
                <a:gd name="T38" fmla="*/ 125 w 25"/>
                <a:gd name="T39" fmla="*/ 148 h 44"/>
                <a:gd name="T40" fmla="*/ 65 w 25"/>
                <a:gd name="T41" fmla="*/ 130 h 44"/>
                <a:gd name="T42" fmla="*/ 1 w 25"/>
                <a:gd name="T43" fmla="*/ 108 h 44"/>
                <a:gd name="T44" fmla="*/ 0 w 25"/>
                <a:gd name="T45" fmla="*/ 84 h 44"/>
                <a:gd name="T46" fmla="*/ 125 w 25"/>
                <a:gd name="T47" fmla="*/ 84 h 44"/>
                <a:gd name="T48" fmla="*/ 125 w 25"/>
                <a:gd name="T49" fmla="*/ 114 h 44"/>
                <a:gd name="T50" fmla="*/ 163 w 25"/>
                <a:gd name="T51" fmla="*/ 139 h 44"/>
                <a:gd name="T52" fmla="*/ 190 w 25"/>
                <a:gd name="T53" fmla="*/ 140 h 44"/>
                <a:gd name="T54" fmla="*/ 222 w 25"/>
                <a:gd name="T55" fmla="*/ 148 h 44"/>
                <a:gd name="T56" fmla="*/ 284 w 25"/>
                <a:gd name="T57" fmla="*/ 151 h 44"/>
                <a:gd name="T58" fmla="*/ 314 w 25"/>
                <a:gd name="T59" fmla="*/ 151 h 44"/>
                <a:gd name="T60" fmla="*/ 351 w 25"/>
                <a:gd name="T61" fmla="*/ 148 h 44"/>
                <a:gd name="T62" fmla="*/ 386 w 25"/>
                <a:gd name="T63" fmla="*/ 139 h 44"/>
                <a:gd name="T64" fmla="*/ 411 w 25"/>
                <a:gd name="T65" fmla="*/ 125 h 44"/>
                <a:gd name="T66" fmla="*/ 411 w 25"/>
                <a:gd name="T67" fmla="*/ 107 h 44"/>
                <a:gd name="T68" fmla="*/ 411 w 25"/>
                <a:gd name="T69" fmla="*/ 75 h 44"/>
                <a:gd name="T70" fmla="*/ 411 w 25"/>
                <a:gd name="T71" fmla="*/ 50 h 44"/>
                <a:gd name="T72" fmla="*/ 411 w 25"/>
                <a:gd name="T73" fmla="*/ 30 h 44"/>
                <a:gd name="T74" fmla="*/ 386 w 25"/>
                <a:gd name="T75" fmla="*/ 20 h 44"/>
                <a:gd name="T76" fmla="*/ 351 w 25"/>
                <a:gd name="T77" fmla="*/ 3 h 44"/>
                <a:gd name="T78" fmla="*/ 314 w 25"/>
                <a:gd name="T79" fmla="*/ 3 h 44"/>
                <a:gd name="T80" fmla="*/ 284 w 25"/>
                <a:gd name="T81" fmla="*/ 3 h 44"/>
                <a:gd name="T82" fmla="*/ 258 w 25"/>
                <a:gd name="T83" fmla="*/ 3 h 44"/>
                <a:gd name="T84" fmla="*/ 190 w 25"/>
                <a:gd name="T85" fmla="*/ 18 h 44"/>
                <a:gd name="T86" fmla="*/ 163 w 25"/>
                <a:gd name="T87" fmla="*/ 26 h 44"/>
                <a:gd name="T88" fmla="*/ 163 w 25"/>
                <a:gd name="T89" fmla="*/ 44 h 44"/>
                <a:gd name="T90" fmla="*/ 125 w 25"/>
                <a:gd name="T91" fmla="*/ 65 h 44"/>
                <a:gd name="T92" fmla="*/ 125 w 25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1" y="15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19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73" name="Rectangle 249"/>
            <p:cNvSpPr>
              <a:spLocks noChangeArrowheads="1"/>
            </p:cNvSpPr>
            <p:nvPr/>
          </p:nvSpPr>
          <p:spPr bwMode="auto">
            <a:xfrm>
              <a:off x="1712" y="1960"/>
              <a:ext cx="2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74" name="Freeform 250"/>
            <p:cNvSpPr>
              <a:spLocks/>
            </p:cNvSpPr>
            <p:nvPr/>
          </p:nvSpPr>
          <p:spPr bwMode="auto">
            <a:xfrm>
              <a:off x="1736" y="1931"/>
              <a:ext cx="37" cy="50"/>
            </a:xfrm>
            <a:custGeom>
              <a:avLst/>
              <a:gdLst>
                <a:gd name="T0" fmla="*/ 639 w 27"/>
                <a:gd name="T1" fmla="*/ 125 h 44"/>
                <a:gd name="T2" fmla="*/ 562 w 27"/>
                <a:gd name="T3" fmla="*/ 159 h 44"/>
                <a:gd name="T4" fmla="*/ 0 w 27"/>
                <a:gd name="T5" fmla="*/ 159 h 44"/>
                <a:gd name="T6" fmla="*/ 0 w 27"/>
                <a:gd name="T7" fmla="*/ 151 h 44"/>
                <a:gd name="T8" fmla="*/ 193 w 27"/>
                <a:gd name="T9" fmla="*/ 130 h 44"/>
                <a:gd name="T10" fmla="*/ 273 w 27"/>
                <a:gd name="T11" fmla="*/ 108 h 44"/>
                <a:gd name="T12" fmla="*/ 362 w 27"/>
                <a:gd name="T13" fmla="*/ 95 h 44"/>
                <a:gd name="T14" fmla="*/ 426 w 27"/>
                <a:gd name="T15" fmla="*/ 74 h 44"/>
                <a:gd name="T16" fmla="*/ 466 w 27"/>
                <a:gd name="T17" fmla="*/ 50 h 44"/>
                <a:gd name="T18" fmla="*/ 466 w 27"/>
                <a:gd name="T19" fmla="*/ 39 h 44"/>
                <a:gd name="T20" fmla="*/ 426 w 27"/>
                <a:gd name="T21" fmla="*/ 26 h 44"/>
                <a:gd name="T22" fmla="*/ 362 w 27"/>
                <a:gd name="T23" fmla="*/ 20 h 44"/>
                <a:gd name="T24" fmla="*/ 273 w 27"/>
                <a:gd name="T25" fmla="*/ 18 h 44"/>
                <a:gd name="T26" fmla="*/ 199 w 27"/>
                <a:gd name="T27" fmla="*/ 20 h 44"/>
                <a:gd name="T28" fmla="*/ 141 w 27"/>
                <a:gd name="T29" fmla="*/ 26 h 44"/>
                <a:gd name="T30" fmla="*/ 126 w 27"/>
                <a:gd name="T31" fmla="*/ 30 h 44"/>
                <a:gd name="T32" fmla="*/ 67 w 27"/>
                <a:gd name="T33" fmla="*/ 44 h 44"/>
                <a:gd name="T34" fmla="*/ 49 w 27"/>
                <a:gd name="T35" fmla="*/ 44 h 44"/>
                <a:gd name="T36" fmla="*/ 67 w 27"/>
                <a:gd name="T37" fmla="*/ 26 h 44"/>
                <a:gd name="T38" fmla="*/ 126 w 27"/>
                <a:gd name="T39" fmla="*/ 3 h 44"/>
                <a:gd name="T40" fmla="*/ 199 w 27"/>
                <a:gd name="T41" fmla="*/ 2 h 44"/>
                <a:gd name="T42" fmla="*/ 325 w 27"/>
                <a:gd name="T43" fmla="*/ 0 h 44"/>
                <a:gd name="T44" fmla="*/ 426 w 27"/>
                <a:gd name="T45" fmla="*/ 2 h 44"/>
                <a:gd name="T46" fmla="*/ 496 w 27"/>
                <a:gd name="T47" fmla="*/ 3 h 44"/>
                <a:gd name="T48" fmla="*/ 562 w 27"/>
                <a:gd name="T49" fmla="*/ 26 h 44"/>
                <a:gd name="T50" fmla="*/ 610 w 27"/>
                <a:gd name="T51" fmla="*/ 44 h 44"/>
                <a:gd name="T52" fmla="*/ 562 w 27"/>
                <a:gd name="T53" fmla="*/ 53 h 44"/>
                <a:gd name="T54" fmla="*/ 562 w 27"/>
                <a:gd name="T55" fmla="*/ 65 h 44"/>
                <a:gd name="T56" fmla="*/ 496 w 27"/>
                <a:gd name="T57" fmla="*/ 84 h 44"/>
                <a:gd name="T58" fmla="*/ 395 w 27"/>
                <a:gd name="T59" fmla="*/ 107 h 44"/>
                <a:gd name="T60" fmla="*/ 273 w 27"/>
                <a:gd name="T61" fmla="*/ 122 h 44"/>
                <a:gd name="T62" fmla="*/ 199 w 27"/>
                <a:gd name="T63" fmla="*/ 130 h 44"/>
                <a:gd name="T64" fmla="*/ 141 w 27"/>
                <a:gd name="T65" fmla="*/ 140 h 44"/>
                <a:gd name="T66" fmla="*/ 395 w 27"/>
                <a:gd name="T67" fmla="*/ 140 h 44"/>
                <a:gd name="T68" fmla="*/ 466 w 27"/>
                <a:gd name="T69" fmla="*/ 140 h 44"/>
                <a:gd name="T70" fmla="*/ 541 w 27"/>
                <a:gd name="T71" fmla="*/ 139 h 44"/>
                <a:gd name="T72" fmla="*/ 541 w 27"/>
                <a:gd name="T73" fmla="*/ 139 h 44"/>
                <a:gd name="T74" fmla="*/ 562 w 27"/>
                <a:gd name="T75" fmla="*/ 139 h 44"/>
                <a:gd name="T76" fmla="*/ 610 w 27"/>
                <a:gd name="T77" fmla="*/ 130 h 44"/>
                <a:gd name="T78" fmla="*/ 610 w 27"/>
                <a:gd name="T79" fmla="*/ 125 h 44"/>
                <a:gd name="T80" fmla="*/ 639 w 27"/>
                <a:gd name="T81" fmla="*/ 125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44"/>
                <a:gd name="T125" fmla="*/ 27 w 27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44">
                  <a:moveTo>
                    <a:pt x="27" y="35"/>
                  </a:moveTo>
                  <a:lnTo>
                    <a:pt x="2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5" y="2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8"/>
                  </a:lnTo>
                  <a:lnTo>
                    <a:pt x="5" y="3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1" y="23"/>
                  </a:lnTo>
                  <a:lnTo>
                    <a:pt x="17" y="29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75" name="Freeform 251"/>
            <p:cNvSpPr>
              <a:spLocks noEditPoints="1"/>
            </p:cNvSpPr>
            <p:nvPr/>
          </p:nvSpPr>
          <p:spPr bwMode="auto">
            <a:xfrm>
              <a:off x="1781" y="1931"/>
              <a:ext cx="36" cy="50"/>
            </a:xfrm>
            <a:custGeom>
              <a:avLst/>
              <a:gdLst>
                <a:gd name="T0" fmla="*/ 0 w 26"/>
                <a:gd name="T1" fmla="*/ 84 h 44"/>
                <a:gd name="T2" fmla="*/ 0 w 26"/>
                <a:gd name="T3" fmla="*/ 53 h 44"/>
                <a:gd name="T4" fmla="*/ 55 w 26"/>
                <a:gd name="T5" fmla="*/ 39 h 44"/>
                <a:gd name="T6" fmla="*/ 133 w 26"/>
                <a:gd name="T7" fmla="*/ 20 h 44"/>
                <a:gd name="T8" fmla="*/ 201 w 26"/>
                <a:gd name="T9" fmla="*/ 3 h 44"/>
                <a:gd name="T10" fmla="*/ 235 w 26"/>
                <a:gd name="T11" fmla="*/ 2 h 44"/>
                <a:gd name="T12" fmla="*/ 325 w 26"/>
                <a:gd name="T13" fmla="*/ 0 h 44"/>
                <a:gd name="T14" fmla="*/ 450 w 26"/>
                <a:gd name="T15" fmla="*/ 2 h 44"/>
                <a:gd name="T16" fmla="*/ 533 w 26"/>
                <a:gd name="T17" fmla="*/ 20 h 44"/>
                <a:gd name="T18" fmla="*/ 593 w 26"/>
                <a:gd name="T19" fmla="*/ 39 h 44"/>
                <a:gd name="T20" fmla="*/ 623 w 26"/>
                <a:gd name="T21" fmla="*/ 53 h 44"/>
                <a:gd name="T22" fmla="*/ 677 w 26"/>
                <a:gd name="T23" fmla="*/ 75 h 44"/>
                <a:gd name="T24" fmla="*/ 623 w 26"/>
                <a:gd name="T25" fmla="*/ 107 h 44"/>
                <a:gd name="T26" fmla="*/ 593 w 26"/>
                <a:gd name="T27" fmla="*/ 125 h 44"/>
                <a:gd name="T28" fmla="*/ 533 w 26"/>
                <a:gd name="T29" fmla="*/ 140 h 44"/>
                <a:gd name="T30" fmla="*/ 462 w 26"/>
                <a:gd name="T31" fmla="*/ 151 h 44"/>
                <a:gd name="T32" fmla="*/ 385 w 26"/>
                <a:gd name="T33" fmla="*/ 159 h 44"/>
                <a:gd name="T34" fmla="*/ 325 w 26"/>
                <a:gd name="T35" fmla="*/ 159 h 44"/>
                <a:gd name="T36" fmla="*/ 235 w 26"/>
                <a:gd name="T37" fmla="*/ 159 h 44"/>
                <a:gd name="T38" fmla="*/ 145 w 26"/>
                <a:gd name="T39" fmla="*/ 148 h 44"/>
                <a:gd name="T40" fmla="*/ 76 w 26"/>
                <a:gd name="T41" fmla="*/ 130 h 44"/>
                <a:gd name="T42" fmla="*/ 0 w 26"/>
                <a:gd name="T43" fmla="*/ 108 h 44"/>
                <a:gd name="T44" fmla="*/ 0 w 26"/>
                <a:gd name="T45" fmla="*/ 84 h 44"/>
                <a:gd name="T46" fmla="*/ 145 w 26"/>
                <a:gd name="T47" fmla="*/ 84 h 44"/>
                <a:gd name="T48" fmla="*/ 145 w 26"/>
                <a:gd name="T49" fmla="*/ 114 h 44"/>
                <a:gd name="T50" fmla="*/ 201 w 26"/>
                <a:gd name="T51" fmla="*/ 139 h 44"/>
                <a:gd name="T52" fmla="*/ 235 w 26"/>
                <a:gd name="T53" fmla="*/ 140 h 44"/>
                <a:gd name="T54" fmla="*/ 278 w 26"/>
                <a:gd name="T55" fmla="*/ 148 h 44"/>
                <a:gd name="T56" fmla="*/ 325 w 26"/>
                <a:gd name="T57" fmla="*/ 151 h 44"/>
                <a:gd name="T58" fmla="*/ 353 w 26"/>
                <a:gd name="T59" fmla="*/ 151 h 44"/>
                <a:gd name="T60" fmla="*/ 385 w 26"/>
                <a:gd name="T61" fmla="*/ 148 h 44"/>
                <a:gd name="T62" fmla="*/ 450 w 26"/>
                <a:gd name="T63" fmla="*/ 139 h 44"/>
                <a:gd name="T64" fmla="*/ 462 w 26"/>
                <a:gd name="T65" fmla="*/ 125 h 44"/>
                <a:gd name="T66" fmla="*/ 529 w 26"/>
                <a:gd name="T67" fmla="*/ 107 h 44"/>
                <a:gd name="T68" fmla="*/ 529 w 26"/>
                <a:gd name="T69" fmla="*/ 75 h 44"/>
                <a:gd name="T70" fmla="*/ 529 w 26"/>
                <a:gd name="T71" fmla="*/ 50 h 44"/>
                <a:gd name="T72" fmla="*/ 462 w 26"/>
                <a:gd name="T73" fmla="*/ 30 h 44"/>
                <a:gd name="T74" fmla="*/ 450 w 26"/>
                <a:gd name="T75" fmla="*/ 20 h 44"/>
                <a:gd name="T76" fmla="*/ 385 w 26"/>
                <a:gd name="T77" fmla="*/ 3 h 44"/>
                <a:gd name="T78" fmla="*/ 353 w 26"/>
                <a:gd name="T79" fmla="*/ 3 h 44"/>
                <a:gd name="T80" fmla="*/ 325 w 26"/>
                <a:gd name="T81" fmla="*/ 3 h 44"/>
                <a:gd name="T82" fmla="*/ 278 w 26"/>
                <a:gd name="T83" fmla="*/ 3 h 44"/>
                <a:gd name="T84" fmla="*/ 235 w 26"/>
                <a:gd name="T85" fmla="*/ 18 h 44"/>
                <a:gd name="T86" fmla="*/ 201 w 26"/>
                <a:gd name="T87" fmla="*/ 26 h 44"/>
                <a:gd name="T88" fmla="*/ 145 w 26"/>
                <a:gd name="T89" fmla="*/ 44 h 44"/>
                <a:gd name="T90" fmla="*/ 145 w 26"/>
                <a:gd name="T91" fmla="*/ 65 h 44"/>
                <a:gd name="T92" fmla="*/ 145 w 26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4" y="15"/>
                  </a:lnTo>
                  <a:lnTo>
                    <a:pt x="26" y="21"/>
                  </a:lnTo>
                  <a:lnTo>
                    <a:pt x="24" y="29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76" name="Rectangle 252"/>
            <p:cNvSpPr>
              <a:spLocks noChangeArrowheads="1"/>
            </p:cNvSpPr>
            <p:nvPr/>
          </p:nvSpPr>
          <p:spPr bwMode="auto">
            <a:xfrm>
              <a:off x="1895" y="1960"/>
              <a:ext cx="24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77" name="Freeform 253"/>
            <p:cNvSpPr>
              <a:spLocks/>
            </p:cNvSpPr>
            <p:nvPr/>
          </p:nvSpPr>
          <p:spPr bwMode="auto">
            <a:xfrm>
              <a:off x="1931" y="1931"/>
              <a:ext cx="21" cy="50"/>
            </a:xfrm>
            <a:custGeom>
              <a:avLst/>
              <a:gdLst>
                <a:gd name="T0" fmla="*/ 0 w 16"/>
                <a:gd name="T1" fmla="*/ 18 h 44"/>
                <a:gd name="T2" fmla="*/ 150 w 16"/>
                <a:gd name="T3" fmla="*/ 0 h 44"/>
                <a:gd name="T4" fmla="*/ 150 w 16"/>
                <a:gd name="T5" fmla="*/ 0 h 44"/>
                <a:gd name="T6" fmla="*/ 150 w 16"/>
                <a:gd name="T7" fmla="*/ 130 h 44"/>
                <a:gd name="T8" fmla="*/ 150 w 16"/>
                <a:gd name="T9" fmla="*/ 140 h 44"/>
                <a:gd name="T10" fmla="*/ 150 w 16"/>
                <a:gd name="T11" fmla="*/ 148 h 44"/>
                <a:gd name="T12" fmla="*/ 189 w 16"/>
                <a:gd name="T13" fmla="*/ 148 h 44"/>
                <a:gd name="T14" fmla="*/ 189 w 16"/>
                <a:gd name="T15" fmla="*/ 151 h 44"/>
                <a:gd name="T16" fmla="*/ 197 w 16"/>
                <a:gd name="T17" fmla="*/ 151 h 44"/>
                <a:gd name="T18" fmla="*/ 248 w 16"/>
                <a:gd name="T19" fmla="*/ 151 h 44"/>
                <a:gd name="T20" fmla="*/ 248 w 16"/>
                <a:gd name="T21" fmla="*/ 159 h 44"/>
                <a:gd name="T22" fmla="*/ 0 w 16"/>
                <a:gd name="T23" fmla="*/ 159 h 44"/>
                <a:gd name="T24" fmla="*/ 0 w 16"/>
                <a:gd name="T25" fmla="*/ 151 h 44"/>
                <a:gd name="T26" fmla="*/ 49 w 16"/>
                <a:gd name="T27" fmla="*/ 151 h 44"/>
                <a:gd name="T28" fmla="*/ 64 w 16"/>
                <a:gd name="T29" fmla="*/ 151 h 44"/>
                <a:gd name="T30" fmla="*/ 64 w 16"/>
                <a:gd name="T31" fmla="*/ 151 h 44"/>
                <a:gd name="T32" fmla="*/ 93 w 16"/>
                <a:gd name="T33" fmla="*/ 148 h 44"/>
                <a:gd name="T34" fmla="*/ 93 w 16"/>
                <a:gd name="T35" fmla="*/ 140 h 44"/>
                <a:gd name="T36" fmla="*/ 93 w 16"/>
                <a:gd name="T37" fmla="*/ 130 h 44"/>
                <a:gd name="T38" fmla="*/ 93 w 16"/>
                <a:gd name="T39" fmla="*/ 44 h 44"/>
                <a:gd name="T40" fmla="*/ 93 w 16"/>
                <a:gd name="T41" fmla="*/ 30 h 44"/>
                <a:gd name="T42" fmla="*/ 93 w 16"/>
                <a:gd name="T43" fmla="*/ 20 h 44"/>
                <a:gd name="T44" fmla="*/ 93 w 16"/>
                <a:gd name="T45" fmla="*/ 20 h 44"/>
                <a:gd name="T46" fmla="*/ 64 w 16"/>
                <a:gd name="T47" fmla="*/ 18 h 44"/>
                <a:gd name="T48" fmla="*/ 64 w 16"/>
                <a:gd name="T49" fmla="*/ 18 h 44"/>
                <a:gd name="T50" fmla="*/ 49 w 16"/>
                <a:gd name="T51" fmla="*/ 18 h 44"/>
                <a:gd name="T52" fmla="*/ 1 w 16"/>
                <a:gd name="T53" fmla="*/ 18 h 44"/>
                <a:gd name="T54" fmla="*/ 0 w 16"/>
                <a:gd name="T55" fmla="*/ 20 h 44"/>
                <a:gd name="T56" fmla="*/ 0 w 16"/>
                <a:gd name="T57" fmla="*/ 18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44"/>
                <a:gd name="T89" fmla="*/ 16 w 16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44">
                  <a:moveTo>
                    <a:pt x="0" y="5"/>
                  </a:moveTo>
                  <a:lnTo>
                    <a:pt x="10" y="0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78" name="Freeform 254"/>
            <p:cNvSpPr>
              <a:spLocks noEditPoints="1"/>
            </p:cNvSpPr>
            <p:nvPr/>
          </p:nvSpPr>
          <p:spPr bwMode="auto">
            <a:xfrm>
              <a:off x="1968" y="1931"/>
              <a:ext cx="33" cy="50"/>
            </a:xfrm>
            <a:custGeom>
              <a:avLst/>
              <a:gdLst>
                <a:gd name="T0" fmla="*/ 0 w 25"/>
                <a:gd name="T1" fmla="*/ 84 h 44"/>
                <a:gd name="T2" fmla="*/ 0 w 25"/>
                <a:gd name="T3" fmla="*/ 53 h 44"/>
                <a:gd name="T4" fmla="*/ 1 w 25"/>
                <a:gd name="T5" fmla="*/ 39 h 44"/>
                <a:gd name="T6" fmla="*/ 65 w 25"/>
                <a:gd name="T7" fmla="*/ 20 h 44"/>
                <a:gd name="T8" fmla="*/ 114 w 25"/>
                <a:gd name="T9" fmla="*/ 3 h 44"/>
                <a:gd name="T10" fmla="*/ 150 w 25"/>
                <a:gd name="T11" fmla="*/ 2 h 44"/>
                <a:gd name="T12" fmla="*/ 198 w 25"/>
                <a:gd name="T13" fmla="*/ 0 h 44"/>
                <a:gd name="T14" fmla="*/ 261 w 25"/>
                <a:gd name="T15" fmla="*/ 2 h 44"/>
                <a:gd name="T16" fmla="*/ 345 w 25"/>
                <a:gd name="T17" fmla="*/ 20 h 44"/>
                <a:gd name="T18" fmla="*/ 350 w 25"/>
                <a:gd name="T19" fmla="*/ 39 h 44"/>
                <a:gd name="T20" fmla="*/ 387 w 25"/>
                <a:gd name="T21" fmla="*/ 53 h 44"/>
                <a:gd name="T22" fmla="*/ 409 w 25"/>
                <a:gd name="T23" fmla="*/ 75 h 44"/>
                <a:gd name="T24" fmla="*/ 387 w 25"/>
                <a:gd name="T25" fmla="*/ 107 h 44"/>
                <a:gd name="T26" fmla="*/ 350 w 25"/>
                <a:gd name="T27" fmla="*/ 125 h 44"/>
                <a:gd name="T28" fmla="*/ 345 w 25"/>
                <a:gd name="T29" fmla="*/ 140 h 44"/>
                <a:gd name="T30" fmla="*/ 293 w 25"/>
                <a:gd name="T31" fmla="*/ 151 h 44"/>
                <a:gd name="T32" fmla="*/ 238 w 25"/>
                <a:gd name="T33" fmla="*/ 159 h 44"/>
                <a:gd name="T34" fmla="*/ 198 w 25"/>
                <a:gd name="T35" fmla="*/ 159 h 44"/>
                <a:gd name="T36" fmla="*/ 150 w 25"/>
                <a:gd name="T37" fmla="*/ 159 h 44"/>
                <a:gd name="T38" fmla="*/ 65 w 25"/>
                <a:gd name="T39" fmla="*/ 148 h 44"/>
                <a:gd name="T40" fmla="*/ 49 w 25"/>
                <a:gd name="T41" fmla="*/ 130 h 44"/>
                <a:gd name="T42" fmla="*/ 0 w 25"/>
                <a:gd name="T43" fmla="*/ 108 h 44"/>
                <a:gd name="T44" fmla="*/ 0 w 25"/>
                <a:gd name="T45" fmla="*/ 84 h 44"/>
                <a:gd name="T46" fmla="*/ 65 w 25"/>
                <a:gd name="T47" fmla="*/ 84 h 44"/>
                <a:gd name="T48" fmla="*/ 103 w 25"/>
                <a:gd name="T49" fmla="*/ 114 h 44"/>
                <a:gd name="T50" fmla="*/ 114 w 25"/>
                <a:gd name="T51" fmla="*/ 139 h 44"/>
                <a:gd name="T52" fmla="*/ 150 w 25"/>
                <a:gd name="T53" fmla="*/ 140 h 44"/>
                <a:gd name="T54" fmla="*/ 152 w 25"/>
                <a:gd name="T55" fmla="*/ 148 h 44"/>
                <a:gd name="T56" fmla="*/ 198 w 25"/>
                <a:gd name="T57" fmla="*/ 151 h 44"/>
                <a:gd name="T58" fmla="*/ 201 w 25"/>
                <a:gd name="T59" fmla="*/ 151 h 44"/>
                <a:gd name="T60" fmla="*/ 238 w 25"/>
                <a:gd name="T61" fmla="*/ 148 h 44"/>
                <a:gd name="T62" fmla="*/ 261 w 25"/>
                <a:gd name="T63" fmla="*/ 139 h 44"/>
                <a:gd name="T64" fmla="*/ 293 w 25"/>
                <a:gd name="T65" fmla="*/ 125 h 44"/>
                <a:gd name="T66" fmla="*/ 310 w 25"/>
                <a:gd name="T67" fmla="*/ 107 h 44"/>
                <a:gd name="T68" fmla="*/ 310 w 25"/>
                <a:gd name="T69" fmla="*/ 75 h 44"/>
                <a:gd name="T70" fmla="*/ 310 w 25"/>
                <a:gd name="T71" fmla="*/ 50 h 44"/>
                <a:gd name="T72" fmla="*/ 293 w 25"/>
                <a:gd name="T73" fmla="*/ 30 h 44"/>
                <a:gd name="T74" fmla="*/ 261 w 25"/>
                <a:gd name="T75" fmla="*/ 20 h 44"/>
                <a:gd name="T76" fmla="*/ 238 w 25"/>
                <a:gd name="T77" fmla="*/ 3 h 44"/>
                <a:gd name="T78" fmla="*/ 201 w 25"/>
                <a:gd name="T79" fmla="*/ 3 h 44"/>
                <a:gd name="T80" fmla="*/ 198 w 25"/>
                <a:gd name="T81" fmla="*/ 3 h 44"/>
                <a:gd name="T82" fmla="*/ 152 w 25"/>
                <a:gd name="T83" fmla="*/ 3 h 44"/>
                <a:gd name="T84" fmla="*/ 150 w 25"/>
                <a:gd name="T85" fmla="*/ 18 h 44"/>
                <a:gd name="T86" fmla="*/ 114 w 25"/>
                <a:gd name="T87" fmla="*/ 26 h 44"/>
                <a:gd name="T88" fmla="*/ 103 w 25"/>
                <a:gd name="T89" fmla="*/ 44 h 44"/>
                <a:gd name="T90" fmla="*/ 103 w 25"/>
                <a:gd name="T91" fmla="*/ 65 h 44"/>
                <a:gd name="T92" fmla="*/ 65 w 25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4" y="15"/>
                  </a:lnTo>
                  <a:lnTo>
                    <a:pt x="25" y="21"/>
                  </a:lnTo>
                  <a:lnTo>
                    <a:pt x="24" y="29"/>
                  </a:lnTo>
                  <a:lnTo>
                    <a:pt x="22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4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4" y="23"/>
                  </a:moveTo>
                  <a:lnTo>
                    <a:pt x="6" y="32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5" y="41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19" y="29"/>
                  </a:lnTo>
                  <a:lnTo>
                    <a:pt x="19" y="21"/>
                  </a:lnTo>
                  <a:lnTo>
                    <a:pt x="19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79" name="Freeform 255"/>
            <p:cNvSpPr>
              <a:spLocks noEditPoints="1"/>
            </p:cNvSpPr>
            <p:nvPr/>
          </p:nvSpPr>
          <p:spPr bwMode="auto">
            <a:xfrm>
              <a:off x="2099" y="1931"/>
              <a:ext cx="36" cy="50"/>
            </a:xfrm>
            <a:custGeom>
              <a:avLst/>
              <a:gdLst>
                <a:gd name="T0" fmla="*/ 0 w 26"/>
                <a:gd name="T1" fmla="*/ 84 h 44"/>
                <a:gd name="T2" fmla="*/ 0 w 26"/>
                <a:gd name="T3" fmla="*/ 53 h 44"/>
                <a:gd name="T4" fmla="*/ 55 w 26"/>
                <a:gd name="T5" fmla="*/ 39 h 44"/>
                <a:gd name="T6" fmla="*/ 133 w 26"/>
                <a:gd name="T7" fmla="*/ 20 h 44"/>
                <a:gd name="T8" fmla="*/ 201 w 26"/>
                <a:gd name="T9" fmla="*/ 3 h 44"/>
                <a:gd name="T10" fmla="*/ 278 w 26"/>
                <a:gd name="T11" fmla="*/ 2 h 44"/>
                <a:gd name="T12" fmla="*/ 325 w 26"/>
                <a:gd name="T13" fmla="*/ 0 h 44"/>
                <a:gd name="T14" fmla="*/ 450 w 26"/>
                <a:gd name="T15" fmla="*/ 2 h 44"/>
                <a:gd name="T16" fmla="*/ 533 w 26"/>
                <a:gd name="T17" fmla="*/ 20 h 44"/>
                <a:gd name="T18" fmla="*/ 623 w 26"/>
                <a:gd name="T19" fmla="*/ 39 h 44"/>
                <a:gd name="T20" fmla="*/ 677 w 26"/>
                <a:gd name="T21" fmla="*/ 53 h 44"/>
                <a:gd name="T22" fmla="*/ 677 w 26"/>
                <a:gd name="T23" fmla="*/ 75 h 44"/>
                <a:gd name="T24" fmla="*/ 677 w 26"/>
                <a:gd name="T25" fmla="*/ 107 h 44"/>
                <a:gd name="T26" fmla="*/ 623 w 26"/>
                <a:gd name="T27" fmla="*/ 125 h 44"/>
                <a:gd name="T28" fmla="*/ 533 w 26"/>
                <a:gd name="T29" fmla="*/ 140 h 44"/>
                <a:gd name="T30" fmla="*/ 462 w 26"/>
                <a:gd name="T31" fmla="*/ 151 h 44"/>
                <a:gd name="T32" fmla="*/ 385 w 26"/>
                <a:gd name="T33" fmla="*/ 159 h 44"/>
                <a:gd name="T34" fmla="*/ 325 w 26"/>
                <a:gd name="T35" fmla="*/ 159 h 44"/>
                <a:gd name="T36" fmla="*/ 235 w 26"/>
                <a:gd name="T37" fmla="*/ 159 h 44"/>
                <a:gd name="T38" fmla="*/ 145 w 26"/>
                <a:gd name="T39" fmla="*/ 148 h 44"/>
                <a:gd name="T40" fmla="*/ 76 w 26"/>
                <a:gd name="T41" fmla="*/ 130 h 44"/>
                <a:gd name="T42" fmla="*/ 0 w 26"/>
                <a:gd name="T43" fmla="*/ 108 h 44"/>
                <a:gd name="T44" fmla="*/ 0 w 26"/>
                <a:gd name="T45" fmla="*/ 84 h 44"/>
                <a:gd name="T46" fmla="*/ 145 w 26"/>
                <a:gd name="T47" fmla="*/ 84 h 44"/>
                <a:gd name="T48" fmla="*/ 145 w 26"/>
                <a:gd name="T49" fmla="*/ 114 h 44"/>
                <a:gd name="T50" fmla="*/ 201 w 26"/>
                <a:gd name="T51" fmla="*/ 139 h 44"/>
                <a:gd name="T52" fmla="*/ 235 w 26"/>
                <a:gd name="T53" fmla="*/ 140 h 44"/>
                <a:gd name="T54" fmla="*/ 278 w 26"/>
                <a:gd name="T55" fmla="*/ 148 h 44"/>
                <a:gd name="T56" fmla="*/ 325 w 26"/>
                <a:gd name="T57" fmla="*/ 151 h 44"/>
                <a:gd name="T58" fmla="*/ 353 w 26"/>
                <a:gd name="T59" fmla="*/ 151 h 44"/>
                <a:gd name="T60" fmla="*/ 385 w 26"/>
                <a:gd name="T61" fmla="*/ 148 h 44"/>
                <a:gd name="T62" fmla="*/ 450 w 26"/>
                <a:gd name="T63" fmla="*/ 139 h 44"/>
                <a:gd name="T64" fmla="*/ 462 w 26"/>
                <a:gd name="T65" fmla="*/ 125 h 44"/>
                <a:gd name="T66" fmla="*/ 529 w 26"/>
                <a:gd name="T67" fmla="*/ 107 h 44"/>
                <a:gd name="T68" fmla="*/ 529 w 26"/>
                <a:gd name="T69" fmla="*/ 75 h 44"/>
                <a:gd name="T70" fmla="*/ 529 w 26"/>
                <a:gd name="T71" fmla="*/ 50 h 44"/>
                <a:gd name="T72" fmla="*/ 462 w 26"/>
                <a:gd name="T73" fmla="*/ 30 h 44"/>
                <a:gd name="T74" fmla="*/ 450 w 26"/>
                <a:gd name="T75" fmla="*/ 20 h 44"/>
                <a:gd name="T76" fmla="*/ 385 w 26"/>
                <a:gd name="T77" fmla="*/ 3 h 44"/>
                <a:gd name="T78" fmla="*/ 353 w 26"/>
                <a:gd name="T79" fmla="*/ 3 h 44"/>
                <a:gd name="T80" fmla="*/ 325 w 26"/>
                <a:gd name="T81" fmla="*/ 3 h 44"/>
                <a:gd name="T82" fmla="*/ 278 w 26"/>
                <a:gd name="T83" fmla="*/ 3 h 44"/>
                <a:gd name="T84" fmla="*/ 235 w 26"/>
                <a:gd name="T85" fmla="*/ 18 h 44"/>
                <a:gd name="T86" fmla="*/ 201 w 26"/>
                <a:gd name="T87" fmla="*/ 26 h 44"/>
                <a:gd name="T88" fmla="*/ 145 w 26"/>
                <a:gd name="T89" fmla="*/ 44 h 44"/>
                <a:gd name="T90" fmla="*/ 145 w 26"/>
                <a:gd name="T91" fmla="*/ 65 h 44"/>
                <a:gd name="T92" fmla="*/ 145 w 26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0" name="Freeform 256"/>
            <p:cNvSpPr>
              <a:spLocks/>
            </p:cNvSpPr>
            <p:nvPr/>
          </p:nvSpPr>
          <p:spPr bwMode="auto">
            <a:xfrm>
              <a:off x="2279" y="1931"/>
              <a:ext cx="23" cy="50"/>
            </a:xfrm>
            <a:custGeom>
              <a:avLst/>
              <a:gdLst>
                <a:gd name="T0" fmla="*/ 0 w 17"/>
                <a:gd name="T1" fmla="*/ 18 h 44"/>
                <a:gd name="T2" fmla="*/ 227 w 17"/>
                <a:gd name="T3" fmla="*/ 0 h 44"/>
                <a:gd name="T4" fmla="*/ 227 w 17"/>
                <a:gd name="T5" fmla="*/ 0 h 44"/>
                <a:gd name="T6" fmla="*/ 227 w 17"/>
                <a:gd name="T7" fmla="*/ 130 h 44"/>
                <a:gd name="T8" fmla="*/ 227 w 17"/>
                <a:gd name="T9" fmla="*/ 140 h 44"/>
                <a:gd name="T10" fmla="*/ 248 w 17"/>
                <a:gd name="T11" fmla="*/ 148 h 44"/>
                <a:gd name="T12" fmla="*/ 248 w 17"/>
                <a:gd name="T13" fmla="*/ 148 h 44"/>
                <a:gd name="T14" fmla="*/ 248 w 17"/>
                <a:gd name="T15" fmla="*/ 151 h 44"/>
                <a:gd name="T16" fmla="*/ 292 w 17"/>
                <a:gd name="T17" fmla="*/ 151 h 44"/>
                <a:gd name="T18" fmla="*/ 349 w 17"/>
                <a:gd name="T19" fmla="*/ 151 h 44"/>
                <a:gd name="T20" fmla="*/ 349 w 17"/>
                <a:gd name="T21" fmla="*/ 159 h 44"/>
                <a:gd name="T22" fmla="*/ 41 w 17"/>
                <a:gd name="T23" fmla="*/ 159 h 44"/>
                <a:gd name="T24" fmla="*/ 41 w 17"/>
                <a:gd name="T25" fmla="*/ 151 h 44"/>
                <a:gd name="T26" fmla="*/ 55 w 17"/>
                <a:gd name="T27" fmla="*/ 151 h 44"/>
                <a:gd name="T28" fmla="*/ 100 w 17"/>
                <a:gd name="T29" fmla="*/ 151 h 44"/>
                <a:gd name="T30" fmla="*/ 100 w 17"/>
                <a:gd name="T31" fmla="*/ 151 h 44"/>
                <a:gd name="T32" fmla="*/ 124 w 17"/>
                <a:gd name="T33" fmla="*/ 148 h 44"/>
                <a:gd name="T34" fmla="*/ 124 w 17"/>
                <a:gd name="T35" fmla="*/ 140 h 44"/>
                <a:gd name="T36" fmla="*/ 124 w 17"/>
                <a:gd name="T37" fmla="*/ 130 h 44"/>
                <a:gd name="T38" fmla="*/ 124 w 17"/>
                <a:gd name="T39" fmla="*/ 44 h 44"/>
                <a:gd name="T40" fmla="*/ 124 w 17"/>
                <a:gd name="T41" fmla="*/ 30 h 44"/>
                <a:gd name="T42" fmla="*/ 124 w 17"/>
                <a:gd name="T43" fmla="*/ 20 h 44"/>
                <a:gd name="T44" fmla="*/ 124 w 17"/>
                <a:gd name="T45" fmla="*/ 20 h 44"/>
                <a:gd name="T46" fmla="*/ 100 w 17"/>
                <a:gd name="T47" fmla="*/ 18 h 44"/>
                <a:gd name="T48" fmla="*/ 100 w 17"/>
                <a:gd name="T49" fmla="*/ 18 h 44"/>
                <a:gd name="T50" fmla="*/ 55 w 17"/>
                <a:gd name="T51" fmla="*/ 18 h 44"/>
                <a:gd name="T52" fmla="*/ 55 w 17"/>
                <a:gd name="T53" fmla="*/ 18 h 44"/>
                <a:gd name="T54" fmla="*/ 0 w 17"/>
                <a:gd name="T55" fmla="*/ 20 h 44"/>
                <a:gd name="T56" fmla="*/ 0 w 17"/>
                <a:gd name="T57" fmla="*/ 18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44"/>
                <a:gd name="T89" fmla="*/ 17 w 17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44">
                  <a:moveTo>
                    <a:pt x="0" y="5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11" y="39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1" name="Freeform 257"/>
            <p:cNvSpPr>
              <a:spLocks noEditPoints="1"/>
            </p:cNvSpPr>
            <p:nvPr/>
          </p:nvSpPr>
          <p:spPr bwMode="auto">
            <a:xfrm>
              <a:off x="2316" y="1931"/>
              <a:ext cx="35" cy="50"/>
            </a:xfrm>
            <a:custGeom>
              <a:avLst/>
              <a:gdLst>
                <a:gd name="T0" fmla="*/ 0 w 26"/>
                <a:gd name="T1" fmla="*/ 84 h 44"/>
                <a:gd name="T2" fmla="*/ 0 w 26"/>
                <a:gd name="T3" fmla="*/ 53 h 44"/>
                <a:gd name="T4" fmla="*/ 40 w 26"/>
                <a:gd name="T5" fmla="*/ 39 h 44"/>
                <a:gd name="T6" fmla="*/ 98 w 26"/>
                <a:gd name="T7" fmla="*/ 20 h 44"/>
                <a:gd name="T8" fmla="*/ 159 w 26"/>
                <a:gd name="T9" fmla="*/ 3 h 44"/>
                <a:gd name="T10" fmla="*/ 178 w 26"/>
                <a:gd name="T11" fmla="*/ 2 h 44"/>
                <a:gd name="T12" fmla="*/ 240 w 26"/>
                <a:gd name="T13" fmla="*/ 0 h 44"/>
                <a:gd name="T14" fmla="*/ 341 w 26"/>
                <a:gd name="T15" fmla="*/ 2 h 44"/>
                <a:gd name="T16" fmla="*/ 409 w 26"/>
                <a:gd name="T17" fmla="*/ 20 h 44"/>
                <a:gd name="T18" fmla="*/ 459 w 26"/>
                <a:gd name="T19" fmla="*/ 39 h 44"/>
                <a:gd name="T20" fmla="*/ 464 w 26"/>
                <a:gd name="T21" fmla="*/ 53 h 44"/>
                <a:gd name="T22" fmla="*/ 502 w 26"/>
                <a:gd name="T23" fmla="*/ 75 h 44"/>
                <a:gd name="T24" fmla="*/ 464 w 26"/>
                <a:gd name="T25" fmla="*/ 107 h 44"/>
                <a:gd name="T26" fmla="*/ 459 w 26"/>
                <a:gd name="T27" fmla="*/ 125 h 44"/>
                <a:gd name="T28" fmla="*/ 409 w 26"/>
                <a:gd name="T29" fmla="*/ 140 h 44"/>
                <a:gd name="T30" fmla="*/ 345 w 26"/>
                <a:gd name="T31" fmla="*/ 151 h 44"/>
                <a:gd name="T32" fmla="*/ 288 w 26"/>
                <a:gd name="T33" fmla="*/ 159 h 44"/>
                <a:gd name="T34" fmla="*/ 240 w 26"/>
                <a:gd name="T35" fmla="*/ 159 h 44"/>
                <a:gd name="T36" fmla="*/ 178 w 26"/>
                <a:gd name="T37" fmla="*/ 159 h 44"/>
                <a:gd name="T38" fmla="*/ 118 w 26"/>
                <a:gd name="T39" fmla="*/ 148 h 44"/>
                <a:gd name="T40" fmla="*/ 54 w 26"/>
                <a:gd name="T41" fmla="*/ 130 h 44"/>
                <a:gd name="T42" fmla="*/ 0 w 26"/>
                <a:gd name="T43" fmla="*/ 108 h 44"/>
                <a:gd name="T44" fmla="*/ 0 w 26"/>
                <a:gd name="T45" fmla="*/ 84 h 44"/>
                <a:gd name="T46" fmla="*/ 98 w 26"/>
                <a:gd name="T47" fmla="*/ 84 h 44"/>
                <a:gd name="T48" fmla="*/ 118 w 26"/>
                <a:gd name="T49" fmla="*/ 114 h 44"/>
                <a:gd name="T50" fmla="*/ 159 w 26"/>
                <a:gd name="T51" fmla="*/ 139 h 44"/>
                <a:gd name="T52" fmla="*/ 178 w 26"/>
                <a:gd name="T53" fmla="*/ 140 h 44"/>
                <a:gd name="T54" fmla="*/ 214 w 26"/>
                <a:gd name="T55" fmla="*/ 148 h 44"/>
                <a:gd name="T56" fmla="*/ 240 w 26"/>
                <a:gd name="T57" fmla="*/ 151 h 44"/>
                <a:gd name="T58" fmla="*/ 277 w 26"/>
                <a:gd name="T59" fmla="*/ 151 h 44"/>
                <a:gd name="T60" fmla="*/ 288 w 26"/>
                <a:gd name="T61" fmla="*/ 148 h 44"/>
                <a:gd name="T62" fmla="*/ 341 w 26"/>
                <a:gd name="T63" fmla="*/ 139 h 44"/>
                <a:gd name="T64" fmla="*/ 345 w 26"/>
                <a:gd name="T65" fmla="*/ 125 h 44"/>
                <a:gd name="T66" fmla="*/ 388 w 26"/>
                <a:gd name="T67" fmla="*/ 107 h 44"/>
                <a:gd name="T68" fmla="*/ 388 w 26"/>
                <a:gd name="T69" fmla="*/ 75 h 44"/>
                <a:gd name="T70" fmla="*/ 388 w 26"/>
                <a:gd name="T71" fmla="*/ 50 h 44"/>
                <a:gd name="T72" fmla="*/ 345 w 26"/>
                <a:gd name="T73" fmla="*/ 30 h 44"/>
                <a:gd name="T74" fmla="*/ 341 w 26"/>
                <a:gd name="T75" fmla="*/ 20 h 44"/>
                <a:gd name="T76" fmla="*/ 288 w 26"/>
                <a:gd name="T77" fmla="*/ 3 h 44"/>
                <a:gd name="T78" fmla="*/ 277 w 26"/>
                <a:gd name="T79" fmla="*/ 3 h 44"/>
                <a:gd name="T80" fmla="*/ 240 w 26"/>
                <a:gd name="T81" fmla="*/ 3 h 44"/>
                <a:gd name="T82" fmla="*/ 214 w 26"/>
                <a:gd name="T83" fmla="*/ 3 h 44"/>
                <a:gd name="T84" fmla="*/ 178 w 26"/>
                <a:gd name="T85" fmla="*/ 18 h 44"/>
                <a:gd name="T86" fmla="*/ 159 w 26"/>
                <a:gd name="T87" fmla="*/ 26 h 44"/>
                <a:gd name="T88" fmla="*/ 118 w 26"/>
                <a:gd name="T89" fmla="*/ 44 h 44"/>
                <a:gd name="T90" fmla="*/ 118 w 26"/>
                <a:gd name="T91" fmla="*/ 65 h 44"/>
                <a:gd name="T92" fmla="*/ 98 w 26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4" y="15"/>
                  </a:lnTo>
                  <a:lnTo>
                    <a:pt x="26" y="21"/>
                  </a:lnTo>
                  <a:lnTo>
                    <a:pt x="24" y="29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5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2" name="Freeform 258"/>
            <p:cNvSpPr>
              <a:spLocks/>
            </p:cNvSpPr>
            <p:nvPr/>
          </p:nvSpPr>
          <p:spPr bwMode="auto">
            <a:xfrm>
              <a:off x="2457" y="1931"/>
              <a:ext cx="37" cy="50"/>
            </a:xfrm>
            <a:custGeom>
              <a:avLst/>
              <a:gdLst>
                <a:gd name="T0" fmla="*/ 639 w 27"/>
                <a:gd name="T1" fmla="*/ 125 h 44"/>
                <a:gd name="T2" fmla="*/ 562 w 27"/>
                <a:gd name="T3" fmla="*/ 159 h 44"/>
                <a:gd name="T4" fmla="*/ 0 w 27"/>
                <a:gd name="T5" fmla="*/ 159 h 44"/>
                <a:gd name="T6" fmla="*/ 0 w 27"/>
                <a:gd name="T7" fmla="*/ 151 h 44"/>
                <a:gd name="T8" fmla="*/ 141 w 27"/>
                <a:gd name="T9" fmla="*/ 130 h 44"/>
                <a:gd name="T10" fmla="*/ 273 w 27"/>
                <a:gd name="T11" fmla="*/ 108 h 44"/>
                <a:gd name="T12" fmla="*/ 362 w 27"/>
                <a:gd name="T13" fmla="*/ 95 h 44"/>
                <a:gd name="T14" fmla="*/ 426 w 27"/>
                <a:gd name="T15" fmla="*/ 74 h 44"/>
                <a:gd name="T16" fmla="*/ 445 w 27"/>
                <a:gd name="T17" fmla="*/ 50 h 44"/>
                <a:gd name="T18" fmla="*/ 445 w 27"/>
                <a:gd name="T19" fmla="*/ 39 h 44"/>
                <a:gd name="T20" fmla="*/ 374 w 27"/>
                <a:gd name="T21" fmla="*/ 26 h 44"/>
                <a:gd name="T22" fmla="*/ 362 w 27"/>
                <a:gd name="T23" fmla="*/ 20 h 44"/>
                <a:gd name="T24" fmla="*/ 237 w 27"/>
                <a:gd name="T25" fmla="*/ 18 h 44"/>
                <a:gd name="T26" fmla="*/ 173 w 27"/>
                <a:gd name="T27" fmla="*/ 20 h 44"/>
                <a:gd name="T28" fmla="*/ 141 w 27"/>
                <a:gd name="T29" fmla="*/ 26 h 44"/>
                <a:gd name="T30" fmla="*/ 67 w 27"/>
                <a:gd name="T31" fmla="*/ 30 h 44"/>
                <a:gd name="T32" fmla="*/ 1 w 27"/>
                <a:gd name="T33" fmla="*/ 44 h 44"/>
                <a:gd name="T34" fmla="*/ 1 w 27"/>
                <a:gd name="T35" fmla="*/ 44 h 44"/>
                <a:gd name="T36" fmla="*/ 1 w 27"/>
                <a:gd name="T37" fmla="*/ 26 h 44"/>
                <a:gd name="T38" fmla="*/ 92 w 27"/>
                <a:gd name="T39" fmla="*/ 3 h 44"/>
                <a:gd name="T40" fmla="*/ 199 w 27"/>
                <a:gd name="T41" fmla="*/ 2 h 44"/>
                <a:gd name="T42" fmla="*/ 273 w 27"/>
                <a:gd name="T43" fmla="*/ 0 h 44"/>
                <a:gd name="T44" fmla="*/ 426 w 27"/>
                <a:gd name="T45" fmla="*/ 2 h 44"/>
                <a:gd name="T46" fmla="*/ 496 w 27"/>
                <a:gd name="T47" fmla="*/ 3 h 44"/>
                <a:gd name="T48" fmla="*/ 562 w 27"/>
                <a:gd name="T49" fmla="*/ 26 h 44"/>
                <a:gd name="T50" fmla="*/ 562 w 27"/>
                <a:gd name="T51" fmla="*/ 44 h 44"/>
                <a:gd name="T52" fmla="*/ 562 w 27"/>
                <a:gd name="T53" fmla="*/ 53 h 44"/>
                <a:gd name="T54" fmla="*/ 513 w 27"/>
                <a:gd name="T55" fmla="*/ 65 h 44"/>
                <a:gd name="T56" fmla="*/ 445 w 27"/>
                <a:gd name="T57" fmla="*/ 84 h 44"/>
                <a:gd name="T58" fmla="*/ 374 w 27"/>
                <a:gd name="T59" fmla="*/ 107 h 44"/>
                <a:gd name="T60" fmla="*/ 273 w 27"/>
                <a:gd name="T61" fmla="*/ 122 h 44"/>
                <a:gd name="T62" fmla="*/ 173 w 27"/>
                <a:gd name="T63" fmla="*/ 130 h 44"/>
                <a:gd name="T64" fmla="*/ 141 w 27"/>
                <a:gd name="T65" fmla="*/ 140 h 44"/>
                <a:gd name="T66" fmla="*/ 374 w 27"/>
                <a:gd name="T67" fmla="*/ 140 h 44"/>
                <a:gd name="T68" fmla="*/ 445 w 27"/>
                <a:gd name="T69" fmla="*/ 140 h 44"/>
                <a:gd name="T70" fmla="*/ 496 w 27"/>
                <a:gd name="T71" fmla="*/ 139 h 44"/>
                <a:gd name="T72" fmla="*/ 513 w 27"/>
                <a:gd name="T73" fmla="*/ 139 h 44"/>
                <a:gd name="T74" fmla="*/ 562 w 27"/>
                <a:gd name="T75" fmla="*/ 139 h 44"/>
                <a:gd name="T76" fmla="*/ 584 w 27"/>
                <a:gd name="T77" fmla="*/ 130 h 44"/>
                <a:gd name="T78" fmla="*/ 584 w 27"/>
                <a:gd name="T79" fmla="*/ 125 h 44"/>
                <a:gd name="T80" fmla="*/ 639 w 27"/>
                <a:gd name="T81" fmla="*/ 125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44"/>
                <a:gd name="T125" fmla="*/ 27 w 27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44">
                  <a:moveTo>
                    <a:pt x="27" y="35"/>
                  </a:moveTo>
                  <a:lnTo>
                    <a:pt x="2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5" y="26"/>
                  </a:lnTo>
                  <a:lnTo>
                    <a:pt x="18" y="20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0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3" name="Freeform 259"/>
            <p:cNvSpPr>
              <a:spLocks noEditPoints="1"/>
            </p:cNvSpPr>
            <p:nvPr/>
          </p:nvSpPr>
          <p:spPr bwMode="auto">
            <a:xfrm>
              <a:off x="2499" y="1931"/>
              <a:ext cx="37" cy="50"/>
            </a:xfrm>
            <a:custGeom>
              <a:avLst/>
              <a:gdLst>
                <a:gd name="T0" fmla="*/ 0 w 27"/>
                <a:gd name="T1" fmla="*/ 84 h 44"/>
                <a:gd name="T2" fmla="*/ 49 w 27"/>
                <a:gd name="T3" fmla="*/ 53 h 44"/>
                <a:gd name="T4" fmla="*/ 67 w 27"/>
                <a:gd name="T5" fmla="*/ 39 h 44"/>
                <a:gd name="T6" fmla="*/ 126 w 27"/>
                <a:gd name="T7" fmla="*/ 20 h 44"/>
                <a:gd name="T8" fmla="*/ 193 w 27"/>
                <a:gd name="T9" fmla="*/ 3 h 44"/>
                <a:gd name="T10" fmla="*/ 264 w 27"/>
                <a:gd name="T11" fmla="*/ 2 h 44"/>
                <a:gd name="T12" fmla="*/ 325 w 27"/>
                <a:gd name="T13" fmla="*/ 0 h 44"/>
                <a:gd name="T14" fmla="*/ 426 w 27"/>
                <a:gd name="T15" fmla="*/ 2 h 44"/>
                <a:gd name="T16" fmla="*/ 541 w 27"/>
                <a:gd name="T17" fmla="*/ 20 h 44"/>
                <a:gd name="T18" fmla="*/ 562 w 27"/>
                <a:gd name="T19" fmla="*/ 39 h 44"/>
                <a:gd name="T20" fmla="*/ 610 w 27"/>
                <a:gd name="T21" fmla="*/ 53 h 44"/>
                <a:gd name="T22" fmla="*/ 639 w 27"/>
                <a:gd name="T23" fmla="*/ 75 h 44"/>
                <a:gd name="T24" fmla="*/ 610 w 27"/>
                <a:gd name="T25" fmla="*/ 107 h 44"/>
                <a:gd name="T26" fmla="*/ 562 w 27"/>
                <a:gd name="T27" fmla="*/ 125 h 44"/>
                <a:gd name="T28" fmla="*/ 541 w 27"/>
                <a:gd name="T29" fmla="*/ 140 h 44"/>
                <a:gd name="T30" fmla="*/ 466 w 27"/>
                <a:gd name="T31" fmla="*/ 151 h 44"/>
                <a:gd name="T32" fmla="*/ 395 w 27"/>
                <a:gd name="T33" fmla="*/ 159 h 44"/>
                <a:gd name="T34" fmla="*/ 325 w 27"/>
                <a:gd name="T35" fmla="*/ 159 h 44"/>
                <a:gd name="T36" fmla="*/ 199 w 27"/>
                <a:gd name="T37" fmla="*/ 159 h 44"/>
                <a:gd name="T38" fmla="*/ 141 w 27"/>
                <a:gd name="T39" fmla="*/ 148 h 44"/>
                <a:gd name="T40" fmla="*/ 126 w 27"/>
                <a:gd name="T41" fmla="*/ 130 h 44"/>
                <a:gd name="T42" fmla="*/ 49 w 27"/>
                <a:gd name="T43" fmla="*/ 108 h 44"/>
                <a:gd name="T44" fmla="*/ 0 w 27"/>
                <a:gd name="T45" fmla="*/ 84 h 44"/>
                <a:gd name="T46" fmla="*/ 141 w 27"/>
                <a:gd name="T47" fmla="*/ 84 h 44"/>
                <a:gd name="T48" fmla="*/ 193 w 27"/>
                <a:gd name="T49" fmla="*/ 114 h 44"/>
                <a:gd name="T50" fmla="*/ 199 w 27"/>
                <a:gd name="T51" fmla="*/ 139 h 44"/>
                <a:gd name="T52" fmla="*/ 199 w 27"/>
                <a:gd name="T53" fmla="*/ 140 h 44"/>
                <a:gd name="T54" fmla="*/ 273 w 27"/>
                <a:gd name="T55" fmla="*/ 148 h 44"/>
                <a:gd name="T56" fmla="*/ 325 w 27"/>
                <a:gd name="T57" fmla="*/ 151 h 44"/>
                <a:gd name="T58" fmla="*/ 362 w 27"/>
                <a:gd name="T59" fmla="*/ 151 h 44"/>
                <a:gd name="T60" fmla="*/ 395 w 27"/>
                <a:gd name="T61" fmla="*/ 148 h 44"/>
                <a:gd name="T62" fmla="*/ 426 w 27"/>
                <a:gd name="T63" fmla="*/ 139 h 44"/>
                <a:gd name="T64" fmla="*/ 466 w 27"/>
                <a:gd name="T65" fmla="*/ 125 h 44"/>
                <a:gd name="T66" fmla="*/ 466 w 27"/>
                <a:gd name="T67" fmla="*/ 107 h 44"/>
                <a:gd name="T68" fmla="*/ 496 w 27"/>
                <a:gd name="T69" fmla="*/ 75 h 44"/>
                <a:gd name="T70" fmla="*/ 466 w 27"/>
                <a:gd name="T71" fmla="*/ 50 h 44"/>
                <a:gd name="T72" fmla="*/ 466 w 27"/>
                <a:gd name="T73" fmla="*/ 30 h 44"/>
                <a:gd name="T74" fmla="*/ 426 w 27"/>
                <a:gd name="T75" fmla="*/ 20 h 44"/>
                <a:gd name="T76" fmla="*/ 395 w 27"/>
                <a:gd name="T77" fmla="*/ 3 h 44"/>
                <a:gd name="T78" fmla="*/ 362 w 27"/>
                <a:gd name="T79" fmla="*/ 3 h 44"/>
                <a:gd name="T80" fmla="*/ 325 w 27"/>
                <a:gd name="T81" fmla="*/ 3 h 44"/>
                <a:gd name="T82" fmla="*/ 273 w 27"/>
                <a:gd name="T83" fmla="*/ 3 h 44"/>
                <a:gd name="T84" fmla="*/ 264 w 27"/>
                <a:gd name="T85" fmla="*/ 18 h 44"/>
                <a:gd name="T86" fmla="*/ 199 w 27"/>
                <a:gd name="T87" fmla="*/ 26 h 44"/>
                <a:gd name="T88" fmla="*/ 193 w 27"/>
                <a:gd name="T89" fmla="*/ 44 h 44"/>
                <a:gd name="T90" fmla="*/ 141 w 27"/>
                <a:gd name="T91" fmla="*/ 65 h 44"/>
                <a:gd name="T92" fmla="*/ 141 w 27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4"/>
                <a:gd name="T143" fmla="*/ 27 w 27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4">
                  <a:moveTo>
                    <a:pt x="0" y="23"/>
                  </a:moveTo>
                  <a:lnTo>
                    <a:pt x="2" y="15"/>
                  </a:lnTo>
                  <a:lnTo>
                    <a:pt x="3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6" y="15"/>
                  </a:lnTo>
                  <a:lnTo>
                    <a:pt x="27" y="21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3" y="39"/>
                  </a:lnTo>
                  <a:lnTo>
                    <a:pt x="20" y="42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7" y="41"/>
                  </a:lnTo>
                  <a:lnTo>
                    <a:pt x="18" y="38"/>
                  </a:lnTo>
                  <a:lnTo>
                    <a:pt x="20" y="35"/>
                  </a:lnTo>
                  <a:lnTo>
                    <a:pt x="20" y="29"/>
                  </a:lnTo>
                  <a:lnTo>
                    <a:pt x="21" y="21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4" name="Freeform 260"/>
            <p:cNvSpPr>
              <a:spLocks/>
            </p:cNvSpPr>
            <p:nvPr/>
          </p:nvSpPr>
          <p:spPr bwMode="auto">
            <a:xfrm>
              <a:off x="2645" y="1931"/>
              <a:ext cx="30" cy="50"/>
            </a:xfrm>
            <a:custGeom>
              <a:avLst/>
              <a:gdLst>
                <a:gd name="T0" fmla="*/ 65 w 22"/>
                <a:gd name="T1" fmla="*/ 20 h 44"/>
                <a:gd name="T2" fmla="*/ 165 w 22"/>
                <a:gd name="T3" fmla="*/ 2 h 44"/>
                <a:gd name="T4" fmla="*/ 322 w 22"/>
                <a:gd name="T5" fmla="*/ 2 h 44"/>
                <a:gd name="T6" fmla="*/ 481 w 22"/>
                <a:gd name="T7" fmla="*/ 20 h 44"/>
                <a:gd name="T8" fmla="*/ 419 w 22"/>
                <a:gd name="T9" fmla="*/ 44 h 44"/>
                <a:gd name="T10" fmla="*/ 322 w 22"/>
                <a:gd name="T11" fmla="*/ 65 h 44"/>
                <a:gd name="T12" fmla="*/ 481 w 22"/>
                <a:gd name="T13" fmla="*/ 84 h 44"/>
                <a:gd name="T14" fmla="*/ 492 w 22"/>
                <a:gd name="T15" fmla="*/ 107 h 44"/>
                <a:gd name="T16" fmla="*/ 419 w 22"/>
                <a:gd name="T17" fmla="*/ 140 h 44"/>
                <a:gd name="T18" fmla="*/ 265 w 22"/>
                <a:gd name="T19" fmla="*/ 159 h 44"/>
                <a:gd name="T20" fmla="*/ 65 w 22"/>
                <a:gd name="T21" fmla="*/ 159 h 44"/>
                <a:gd name="T22" fmla="*/ 0 w 22"/>
                <a:gd name="T23" fmla="*/ 151 h 44"/>
                <a:gd name="T24" fmla="*/ 0 w 22"/>
                <a:gd name="T25" fmla="*/ 140 h 44"/>
                <a:gd name="T26" fmla="*/ 1 w 22"/>
                <a:gd name="T27" fmla="*/ 140 h 44"/>
                <a:gd name="T28" fmla="*/ 65 w 22"/>
                <a:gd name="T29" fmla="*/ 140 h 44"/>
                <a:gd name="T30" fmla="*/ 89 w 22"/>
                <a:gd name="T31" fmla="*/ 140 h 44"/>
                <a:gd name="T32" fmla="*/ 165 w 22"/>
                <a:gd name="T33" fmla="*/ 148 h 44"/>
                <a:gd name="T34" fmla="*/ 194 w 22"/>
                <a:gd name="T35" fmla="*/ 148 h 44"/>
                <a:gd name="T36" fmla="*/ 297 w 22"/>
                <a:gd name="T37" fmla="*/ 148 h 44"/>
                <a:gd name="T38" fmla="*/ 405 w 22"/>
                <a:gd name="T39" fmla="*/ 130 h 44"/>
                <a:gd name="T40" fmla="*/ 405 w 22"/>
                <a:gd name="T41" fmla="*/ 108 h 44"/>
                <a:gd name="T42" fmla="*/ 361 w 22"/>
                <a:gd name="T43" fmla="*/ 97 h 44"/>
                <a:gd name="T44" fmla="*/ 297 w 22"/>
                <a:gd name="T45" fmla="*/ 85 h 44"/>
                <a:gd name="T46" fmla="*/ 225 w 22"/>
                <a:gd name="T47" fmla="*/ 84 h 44"/>
                <a:gd name="T48" fmla="*/ 127 w 22"/>
                <a:gd name="T49" fmla="*/ 84 h 44"/>
                <a:gd name="T50" fmla="*/ 194 w 22"/>
                <a:gd name="T51" fmla="*/ 75 h 44"/>
                <a:gd name="T52" fmla="*/ 297 w 22"/>
                <a:gd name="T53" fmla="*/ 65 h 44"/>
                <a:gd name="T54" fmla="*/ 361 w 22"/>
                <a:gd name="T55" fmla="*/ 50 h 44"/>
                <a:gd name="T56" fmla="*/ 361 w 22"/>
                <a:gd name="T57" fmla="*/ 30 h 44"/>
                <a:gd name="T58" fmla="*/ 265 w 22"/>
                <a:gd name="T59" fmla="*/ 18 h 44"/>
                <a:gd name="T60" fmla="*/ 127 w 22"/>
                <a:gd name="T61" fmla="*/ 18 h 44"/>
                <a:gd name="T62" fmla="*/ 1 w 22"/>
                <a:gd name="T63" fmla="*/ 3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"/>
                <a:gd name="T97" fmla="*/ 0 h 44"/>
                <a:gd name="T98" fmla="*/ 22 w 22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" h="44">
                  <a:moveTo>
                    <a:pt x="0" y="9"/>
                  </a:move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21" y="23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2" y="35"/>
                  </a:lnTo>
                  <a:lnTo>
                    <a:pt x="19" y="39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5" name="Freeform 261"/>
            <p:cNvSpPr>
              <a:spLocks noEditPoints="1"/>
            </p:cNvSpPr>
            <p:nvPr/>
          </p:nvSpPr>
          <p:spPr bwMode="auto">
            <a:xfrm>
              <a:off x="2686" y="1931"/>
              <a:ext cx="33" cy="50"/>
            </a:xfrm>
            <a:custGeom>
              <a:avLst/>
              <a:gdLst>
                <a:gd name="T0" fmla="*/ 0 w 25"/>
                <a:gd name="T1" fmla="*/ 84 h 44"/>
                <a:gd name="T2" fmla="*/ 1 w 25"/>
                <a:gd name="T3" fmla="*/ 53 h 44"/>
                <a:gd name="T4" fmla="*/ 49 w 25"/>
                <a:gd name="T5" fmla="*/ 39 h 44"/>
                <a:gd name="T6" fmla="*/ 65 w 25"/>
                <a:gd name="T7" fmla="*/ 20 h 44"/>
                <a:gd name="T8" fmla="*/ 114 w 25"/>
                <a:gd name="T9" fmla="*/ 3 h 44"/>
                <a:gd name="T10" fmla="*/ 152 w 25"/>
                <a:gd name="T11" fmla="*/ 2 h 44"/>
                <a:gd name="T12" fmla="*/ 201 w 25"/>
                <a:gd name="T13" fmla="*/ 0 h 44"/>
                <a:gd name="T14" fmla="*/ 293 w 25"/>
                <a:gd name="T15" fmla="*/ 2 h 44"/>
                <a:gd name="T16" fmla="*/ 345 w 25"/>
                <a:gd name="T17" fmla="*/ 20 h 44"/>
                <a:gd name="T18" fmla="*/ 387 w 25"/>
                <a:gd name="T19" fmla="*/ 39 h 44"/>
                <a:gd name="T20" fmla="*/ 409 w 25"/>
                <a:gd name="T21" fmla="*/ 53 h 44"/>
                <a:gd name="T22" fmla="*/ 409 w 25"/>
                <a:gd name="T23" fmla="*/ 75 h 44"/>
                <a:gd name="T24" fmla="*/ 409 w 25"/>
                <a:gd name="T25" fmla="*/ 107 h 44"/>
                <a:gd name="T26" fmla="*/ 387 w 25"/>
                <a:gd name="T27" fmla="*/ 125 h 44"/>
                <a:gd name="T28" fmla="*/ 350 w 25"/>
                <a:gd name="T29" fmla="*/ 140 h 44"/>
                <a:gd name="T30" fmla="*/ 310 w 25"/>
                <a:gd name="T31" fmla="*/ 151 h 44"/>
                <a:gd name="T32" fmla="*/ 261 w 25"/>
                <a:gd name="T33" fmla="*/ 159 h 44"/>
                <a:gd name="T34" fmla="*/ 201 w 25"/>
                <a:gd name="T35" fmla="*/ 159 h 44"/>
                <a:gd name="T36" fmla="*/ 150 w 25"/>
                <a:gd name="T37" fmla="*/ 159 h 44"/>
                <a:gd name="T38" fmla="*/ 103 w 25"/>
                <a:gd name="T39" fmla="*/ 148 h 44"/>
                <a:gd name="T40" fmla="*/ 49 w 25"/>
                <a:gd name="T41" fmla="*/ 130 h 44"/>
                <a:gd name="T42" fmla="*/ 1 w 25"/>
                <a:gd name="T43" fmla="*/ 108 h 44"/>
                <a:gd name="T44" fmla="*/ 0 w 25"/>
                <a:gd name="T45" fmla="*/ 84 h 44"/>
                <a:gd name="T46" fmla="*/ 103 w 25"/>
                <a:gd name="T47" fmla="*/ 84 h 44"/>
                <a:gd name="T48" fmla="*/ 103 w 25"/>
                <a:gd name="T49" fmla="*/ 114 h 44"/>
                <a:gd name="T50" fmla="*/ 114 w 25"/>
                <a:gd name="T51" fmla="*/ 139 h 44"/>
                <a:gd name="T52" fmla="*/ 150 w 25"/>
                <a:gd name="T53" fmla="*/ 140 h 44"/>
                <a:gd name="T54" fmla="*/ 152 w 25"/>
                <a:gd name="T55" fmla="*/ 148 h 44"/>
                <a:gd name="T56" fmla="*/ 201 w 25"/>
                <a:gd name="T57" fmla="*/ 151 h 44"/>
                <a:gd name="T58" fmla="*/ 238 w 25"/>
                <a:gd name="T59" fmla="*/ 151 h 44"/>
                <a:gd name="T60" fmla="*/ 261 w 25"/>
                <a:gd name="T61" fmla="*/ 148 h 44"/>
                <a:gd name="T62" fmla="*/ 293 w 25"/>
                <a:gd name="T63" fmla="*/ 139 h 44"/>
                <a:gd name="T64" fmla="*/ 310 w 25"/>
                <a:gd name="T65" fmla="*/ 125 h 44"/>
                <a:gd name="T66" fmla="*/ 310 w 25"/>
                <a:gd name="T67" fmla="*/ 107 h 44"/>
                <a:gd name="T68" fmla="*/ 345 w 25"/>
                <a:gd name="T69" fmla="*/ 75 h 44"/>
                <a:gd name="T70" fmla="*/ 310 w 25"/>
                <a:gd name="T71" fmla="*/ 50 h 44"/>
                <a:gd name="T72" fmla="*/ 310 w 25"/>
                <a:gd name="T73" fmla="*/ 30 h 44"/>
                <a:gd name="T74" fmla="*/ 293 w 25"/>
                <a:gd name="T75" fmla="*/ 20 h 44"/>
                <a:gd name="T76" fmla="*/ 261 w 25"/>
                <a:gd name="T77" fmla="*/ 3 h 44"/>
                <a:gd name="T78" fmla="*/ 238 w 25"/>
                <a:gd name="T79" fmla="*/ 3 h 44"/>
                <a:gd name="T80" fmla="*/ 201 w 25"/>
                <a:gd name="T81" fmla="*/ 3 h 44"/>
                <a:gd name="T82" fmla="*/ 198 w 25"/>
                <a:gd name="T83" fmla="*/ 3 h 44"/>
                <a:gd name="T84" fmla="*/ 152 w 25"/>
                <a:gd name="T85" fmla="*/ 18 h 44"/>
                <a:gd name="T86" fmla="*/ 114 w 25"/>
                <a:gd name="T87" fmla="*/ 26 h 44"/>
                <a:gd name="T88" fmla="*/ 114 w 25"/>
                <a:gd name="T89" fmla="*/ 44 h 44"/>
                <a:gd name="T90" fmla="*/ 103 w 25"/>
                <a:gd name="T91" fmla="*/ 65 h 44"/>
                <a:gd name="T92" fmla="*/ 103 w 25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1" y="15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9"/>
                  </a:lnTo>
                  <a:lnTo>
                    <a:pt x="24" y="35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21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6" name="Freeform 262"/>
            <p:cNvSpPr>
              <a:spLocks noEditPoints="1"/>
            </p:cNvSpPr>
            <p:nvPr/>
          </p:nvSpPr>
          <p:spPr bwMode="auto">
            <a:xfrm>
              <a:off x="2826" y="1931"/>
              <a:ext cx="36" cy="50"/>
            </a:xfrm>
            <a:custGeom>
              <a:avLst/>
              <a:gdLst>
                <a:gd name="T0" fmla="*/ 476 w 27"/>
                <a:gd name="T1" fmla="*/ 107 h 44"/>
                <a:gd name="T2" fmla="*/ 476 w 27"/>
                <a:gd name="T3" fmla="*/ 114 h 44"/>
                <a:gd name="T4" fmla="*/ 368 w 27"/>
                <a:gd name="T5" fmla="*/ 114 h 44"/>
                <a:gd name="T6" fmla="*/ 368 w 27"/>
                <a:gd name="T7" fmla="*/ 159 h 44"/>
                <a:gd name="T8" fmla="*/ 305 w 27"/>
                <a:gd name="T9" fmla="*/ 159 h 44"/>
                <a:gd name="T10" fmla="*/ 305 w 27"/>
                <a:gd name="T11" fmla="*/ 114 h 44"/>
                <a:gd name="T12" fmla="*/ 0 w 27"/>
                <a:gd name="T13" fmla="*/ 114 h 44"/>
                <a:gd name="T14" fmla="*/ 0 w 27"/>
                <a:gd name="T15" fmla="*/ 107 h 44"/>
                <a:gd name="T16" fmla="*/ 320 w 27"/>
                <a:gd name="T17" fmla="*/ 0 h 44"/>
                <a:gd name="T18" fmla="*/ 368 w 27"/>
                <a:gd name="T19" fmla="*/ 0 h 44"/>
                <a:gd name="T20" fmla="*/ 368 w 27"/>
                <a:gd name="T21" fmla="*/ 107 h 44"/>
                <a:gd name="T22" fmla="*/ 476 w 27"/>
                <a:gd name="T23" fmla="*/ 107 h 44"/>
                <a:gd name="T24" fmla="*/ 305 w 27"/>
                <a:gd name="T25" fmla="*/ 107 h 44"/>
                <a:gd name="T26" fmla="*/ 305 w 27"/>
                <a:gd name="T27" fmla="*/ 20 h 44"/>
                <a:gd name="T28" fmla="*/ 49 w 27"/>
                <a:gd name="T29" fmla="*/ 107 h 44"/>
                <a:gd name="T30" fmla="*/ 305 w 27"/>
                <a:gd name="T31" fmla="*/ 107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44"/>
                <a:gd name="T50" fmla="*/ 27 w 27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44">
                  <a:moveTo>
                    <a:pt x="27" y="29"/>
                  </a:moveTo>
                  <a:lnTo>
                    <a:pt x="27" y="32"/>
                  </a:lnTo>
                  <a:lnTo>
                    <a:pt x="21" y="32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29"/>
                  </a:lnTo>
                  <a:lnTo>
                    <a:pt x="27" y="29"/>
                  </a:lnTo>
                  <a:close/>
                  <a:moveTo>
                    <a:pt x="17" y="29"/>
                  </a:moveTo>
                  <a:lnTo>
                    <a:pt x="17" y="6"/>
                  </a:lnTo>
                  <a:lnTo>
                    <a:pt x="3" y="29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7" name="Freeform 263"/>
            <p:cNvSpPr>
              <a:spLocks noEditPoints="1"/>
            </p:cNvSpPr>
            <p:nvPr/>
          </p:nvSpPr>
          <p:spPr bwMode="auto">
            <a:xfrm>
              <a:off x="2870" y="1931"/>
              <a:ext cx="36" cy="50"/>
            </a:xfrm>
            <a:custGeom>
              <a:avLst/>
              <a:gdLst>
                <a:gd name="T0" fmla="*/ 0 w 26"/>
                <a:gd name="T1" fmla="*/ 84 h 44"/>
                <a:gd name="T2" fmla="*/ 0 w 26"/>
                <a:gd name="T3" fmla="*/ 53 h 44"/>
                <a:gd name="T4" fmla="*/ 55 w 26"/>
                <a:gd name="T5" fmla="*/ 39 h 44"/>
                <a:gd name="T6" fmla="*/ 133 w 26"/>
                <a:gd name="T7" fmla="*/ 20 h 44"/>
                <a:gd name="T8" fmla="*/ 201 w 26"/>
                <a:gd name="T9" fmla="*/ 3 h 44"/>
                <a:gd name="T10" fmla="*/ 278 w 26"/>
                <a:gd name="T11" fmla="*/ 2 h 44"/>
                <a:gd name="T12" fmla="*/ 325 w 26"/>
                <a:gd name="T13" fmla="*/ 0 h 44"/>
                <a:gd name="T14" fmla="*/ 450 w 26"/>
                <a:gd name="T15" fmla="*/ 2 h 44"/>
                <a:gd name="T16" fmla="*/ 533 w 26"/>
                <a:gd name="T17" fmla="*/ 20 h 44"/>
                <a:gd name="T18" fmla="*/ 593 w 26"/>
                <a:gd name="T19" fmla="*/ 39 h 44"/>
                <a:gd name="T20" fmla="*/ 677 w 26"/>
                <a:gd name="T21" fmla="*/ 53 h 44"/>
                <a:gd name="T22" fmla="*/ 677 w 26"/>
                <a:gd name="T23" fmla="*/ 75 h 44"/>
                <a:gd name="T24" fmla="*/ 677 w 26"/>
                <a:gd name="T25" fmla="*/ 107 h 44"/>
                <a:gd name="T26" fmla="*/ 623 w 26"/>
                <a:gd name="T27" fmla="*/ 125 h 44"/>
                <a:gd name="T28" fmla="*/ 533 w 26"/>
                <a:gd name="T29" fmla="*/ 140 h 44"/>
                <a:gd name="T30" fmla="*/ 462 w 26"/>
                <a:gd name="T31" fmla="*/ 151 h 44"/>
                <a:gd name="T32" fmla="*/ 385 w 26"/>
                <a:gd name="T33" fmla="*/ 159 h 44"/>
                <a:gd name="T34" fmla="*/ 325 w 26"/>
                <a:gd name="T35" fmla="*/ 159 h 44"/>
                <a:gd name="T36" fmla="*/ 235 w 26"/>
                <a:gd name="T37" fmla="*/ 159 h 44"/>
                <a:gd name="T38" fmla="*/ 145 w 26"/>
                <a:gd name="T39" fmla="*/ 148 h 44"/>
                <a:gd name="T40" fmla="*/ 76 w 26"/>
                <a:gd name="T41" fmla="*/ 130 h 44"/>
                <a:gd name="T42" fmla="*/ 0 w 26"/>
                <a:gd name="T43" fmla="*/ 108 h 44"/>
                <a:gd name="T44" fmla="*/ 0 w 26"/>
                <a:gd name="T45" fmla="*/ 84 h 44"/>
                <a:gd name="T46" fmla="*/ 145 w 26"/>
                <a:gd name="T47" fmla="*/ 84 h 44"/>
                <a:gd name="T48" fmla="*/ 145 w 26"/>
                <a:gd name="T49" fmla="*/ 114 h 44"/>
                <a:gd name="T50" fmla="*/ 201 w 26"/>
                <a:gd name="T51" fmla="*/ 139 h 44"/>
                <a:gd name="T52" fmla="*/ 235 w 26"/>
                <a:gd name="T53" fmla="*/ 140 h 44"/>
                <a:gd name="T54" fmla="*/ 278 w 26"/>
                <a:gd name="T55" fmla="*/ 148 h 44"/>
                <a:gd name="T56" fmla="*/ 325 w 26"/>
                <a:gd name="T57" fmla="*/ 151 h 44"/>
                <a:gd name="T58" fmla="*/ 353 w 26"/>
                <a:gd name="T59" fmla="*/ 151 h 44"/>
                <a:gd name="T60" fmla="*/ 385 w 26"/>
                <a:gd name="T61" fmla="*/ 148 h 44"/>
                <a:gd name="T62" fmla="*/ 450 w 26"/>
                <a:gd name="T63" fmla="*/ 139 h 44"/>
                <a:gd name="T64" fmla="*/ 462 w 26"/>
                <a:gd name="T65" fmla="*/ 125 h 44"/>
                <a:gd name="T66" fmla="*/ 529 w 26"/>
                <a:gd name="T67" fmla="*/ 107 h 44"/>
                <a:gd name="T68" fmla="*/ 529 w 26"/>
                <a:gd name="T69" fmla="*/ 75 h 44"/>
                <a:gd name="T70" fmla="*/ 529 w 26"/>
                <a:gd name="T71" fmla="*/ 50 h 44"/>
                <a:gd name="T72" fmla="*/ 462 w 26"/>
                <a:gd name="T73" fmla="*/ 30 h 44"/>
                <a:gd name="T74" fmla="*/ 450 w 26"/>
                <a:gd name="T75" fmla="*/ 20 h 44"/>
                <a:gd name="T76" fmla="*/ 385 w 26"/>
                <a:gd name="T77" fmla="*/ 3 h 44"/>
                <a:gd name="T78" fmla="*/ 353 w 26"/>
                <a:gd name="T79" fmla="*/ 3 h 44"/>
                <a:gd name="T80" fmla="*/ 325 w 26"/>
                <a:gd name="T81" fmla="*/ 3 h 44"/>
                <a:gd name="T82" fmla="*/ 278 w 26"/>
                <a:gd name="T83" fmla="*/ 3 h 44"/>
                <a:gd name="T84" fmla="*/ 235 w 26"/>
                <a:gd name="T85" fmla="*/ 18 h 44"/>
                <a:gd name="T86" fmla="*/ 201 w 26"/>
                <a:gd name="T87" fmla="*/ 26 h 44"/>
                <a:gd name="T88" fmla="*/ 145 w 26"/>
                <a:gd name="T89" fmla="*/ 44 h 44"/>
                <a:gd name="T90" fmla="*/ 145 w 26"/>
                <a:gd name="T91" fmla="*/ 65 h 44"/>
                <a:gd name="T92" fmla="*/ 145 w 26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8" name="Freeform 264"/>
            <p:cNvSpPr>
              <a:spLocks/>
            </p:cNvSpPr>
            <p:nvPr/>
          </p:nvSpPr>
          <p:spPr bwMode="auto">
            <a:xfrm>
              <a:off x="1368" y="635"/>
              <a:ext cx="747" cy="1231"/>
            </a:xfrm>
            <a:custGeom>
              <a:avLst/>
              <a:gdLst>
                <a:gd name="T0" fmla="*/ 127 w 549"/>
                <a:gd name="T1" fmla="*/ 4062 h 1078"/>
                <a:gd name="T2" fmla="*/ 592 w 549"/>
                <a:gd name="T3" fmla="*/ 4062 h 1078"/>
                <a:gd name="T4" fmla="*/ 720 w 549"/>
                <a:gd name="T5" fmla="*/ 4049 h 1078"/>
                <a:gd name="T6" fmla="*/ 1140 w 549"/>
                <a:gd name="T7" fmla="*/ 4049 h 1078"/>
                <a:gd name="T8" fmla="*/ 1587 w 549"/>
                <a:gd name="T9" fmla="*/ 4037 h 1078"/>
                <a:gd name="T10" fmla="*/ 1889 w 549"/>
                <a:gd name="T11" fmla="*/ 4032 h 1078"/>
                <a:gd name="T12" fmla="*/ 2042 w 549"/>
                <a:gd name="T13" fmla="*/ 4030 h 1078"/>
                <a:gd name="T14" fmla="*/ 2346 w 549"/>
                <a:gd name="T15" fmla="*/ 4017 h 1078"/>
                <a:gd name="T16" fmla="*/ 2480 w 549"/>
                <a:gd name="T17" fmla="*/ 4006 h 1078"/>
                <a:gd name="T18" fmla="*/ 2763 w 549"/>
                <a:gd name="T19" fmla="*/ 3997 h 1078"/>
                <a:gd name="T20" fmla="*/ 2938 w 549"/>
                <a:gd name="T21" fmla="*/ 3958 h 1078"/>
                <a:gd name="T22" fmla="*/ 3204 w 549"/>
                <a:gd name="T23" fmla="*/ 3939 h 1078"/>
                <a:gd name="T24" fmla="*/ 3381 w 549"/>
                <a:gd name="T25" fmla="*/ 3871 h 1078"/>
                <a:gd name="T26" fmla="*/ 3681 w 549"/>
                <a:gd name="T27" fmla="*/ 3795 h 1078"/>
                <a:gd name="T28" fmla="*/ 3804 w 549"/>
                <a:gd name="T29" fmla="*/ 3300 h 1078"/>
                <a:gd name="T30" fmla="*/ 4113 w 549"/>
                <a:gd name="T31" fmla="*/ 3052 h 1078"/>
                <a:gd name="T32" fmla="*/ 4266 w 549"/>
                <a:gd name="T33" fmla="*/ 2784 h 1078"/>
                <a:gd name="T34" fmla="*/ 4569 w 549"/>
                <a:gd name="T35" fmla="*/ 2718 h 1078"/>
                <a:gd name="T36" fmla="*/ 4696 w 549"/>
                <a:gd name="T37" fmla="*/ 2670 h 1078"/>
                <a:gd name="T38" fmla="*/ 5017 w 549"/>
                <a:gd name="T39" fmla="*/ 2626 h 1078"/>
                <a:gd name="T40" fmla="*/ 5143 w 549"/>
                <a:gd name="T41" fmla="*/ 2604 h 1078"/>
                <a:gd name="T42" fmla="*/ 5440 w 549"/>
                <a:gd name="T43" fmla="*/ 2583 h 1078"/>
                <a:gd name="T44" fmla="*/ 5610 w 549"/>
                <a:gd name="T45" fmla="*/ 2583 h 1078"/>
                <a:gd name="T46" fmla="*/ 5862 w 549"/>
                <a:gd name="T47" fmla="*/ 2581 h 1078"/>
                <a:gd name="T48" fmla="*/ 6028 w 549"/>
                <a:gd name="T49" fmla="*/ 2549 h 1078"/>
                <a:gd name="T50" fmla="*/ 6328 w 549"/>
                <a:gd name="T51" fmla="*/ 2573 h 1078"/>
                <a:gd name="T52" fmla="*/ 6474 w 549"/>
                <a:gd name="T53" fmla="*/ 2549 h 1078"/>
                <a:gd name="T54" fmla="*/ 6787 w 549"/>
                <a:gd name="T55" fmla="*/ 2556 h 1078"/>
                <a:gd name="T56" fmla="*/ 6916 w 549"/>
                <a:gd name="T57" fmla="*/ 2540 h 1078"/>
                <a:gd name="T58" fmla="*/ 7192 w 549"/>
                <a:gd name="T59" fmla="*/ 2545 h 1078"/>
                <a:gd name="T60" fmla="*/ 7368 w 549"/>
                <a:gd name="T61" fmla="*/ 2528 h 1078"/>
                <a:gd name="T62" fmla="*/ 7658 w 549"/>
                <a:gd name="T63" fmla="*/ 2531 h 1078"/>
                <a:gd name="T64" fmla="*/ 7835 w 549"/>
                <a:gd name="T65" fmla="*/ 2545 h 1078"/>
                <a:gd name="T66" fmla="*/ 8116 w 549"/>
                <a:gd name="T67" fmla="*/ 2540 h 1078"/>
                <a:gd name="T68" fmla="*/ 8240 w 549"/>
                <a:gd name="T69" fmla="*/ 2540 h 1078"/>
                <a:gd name="T70" fmla="*/ 8552 w 549"/>
                <a:gd name="T71" fmla="*/ 2531 h 1078"/>
                <a:gd name="T72" fmla="*/ 8695 w 549"/>
                <a:gd name="T73" fmla="*/ 2528 h 1078"/>
                <a:gd name="T74" fmla="*/ 8998 w 549"/>
                <a:gd name="T75" fmla="*/ 2545 h 1078"/>
                <a:gd name="T76" fmla="*/ 9127 w 549"/>
                <a:gd name="T77" fmla="*/ 2504 h 1078"/>
                <a:gd name="T78" fmla="*/ 9470 w 549"/>
                <a:gd name="T79" fmla="*/ 2515 h 1078"/>
                <a:gd name="T80" fmla="*/ 9583 w 549"/>
                <a:gd name="T81" fmla="*/ 2475 h 1078"/>
                <a:gd name="T82" fmla="*/ 9882 w 549"/>
                <a:gd name="T83" fmla="*/ 2409 h 1078"/>
                <a:gd name="T84" fmla="*/ 10061 w 549"/>
                <a:gd name="T85" fmla="*/ 2335 h 1078"/>
                <a:gd name="T86" fmla="*/ 10323 w 549"/>
                <a:gd name="T87" fmla="*/ 2262 h 1078"/>
                <a:gd name="T88" fmla="*/ 10457 w 549"/>
                <a:gd name="T89" fmla="*/ 2027 h 1078"/>
                <a:gd name="T90" fmla="*/ 10775 w 549"/>
                <a:gd name="T91" fmla="*/ 1843 h 1078"/>
                <a:gd name="T92" fmla="*/ 10912 w 549"/>
                <a:gd name="T93" fmla="*/ 1357 h 1078"/>
                <a:gd name="T94" fmla="*/ 11212 w 549"/>
                <a:gd name="T95" fmla="*/ 1020 h 1078"/>
                <a:gd name="T96" fmla="*/ 11379 w 549"/>
                <a:gd name="T97" fmla="*/ 481 h 1078"/>
                <a:gd name="T98" fmla="*/ 11688 w 549"/>
                <a:gd name="T99" fmla="*/ 218 h 1078"/>
                <a:gd name="T100" fmla="*/ 11823 w 549"/>
                <a:gd name="T101" fmla="*/ 0 h 10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9"/>
                <a:gd name="T154" fmla="*/ 0 h 1078"/>
                <a:gd name="T155" fmla="*/ 549 w 549"/>
                <a:gd name="T156" fmla="*/ 1078 h 10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9" h="1078">
                  <a:moveTo>
                    <a:pt x="0" y="1078"/>
                  </a:moveTo>
                  <a:lnTo>
                    <a:pt x="6" y="1078"/>
                  </a:lnTo>
                  <a:lnTo>
                    <a:pt x="6" y="1077"/>
                  </a:lnTo>
                  <a:lnTo>
                    <a:pt x="12" y="1077"/>
                  </a:lnTo>
                  <a:lnTo>
                    <a:pt x="27" y="1077"/>
                  </a:lnTo>
                  <a:lnTo>
                    <a:pt x="27" y="1075"/>
                  </a:lnTo>
                  <a:lnTo>
                    <a:pt x="33" y="1075"/>
                  </a:lnTo>
                  <a:lnTo>
                    <a:pt x="33" y="1074"/>
                  </a:lnTo>
                  <a:lnTo>
                    <a:pt x="46" y="1074"/>
                  </a:lnTo>
                  <a:lnTo>
                    <a:pt x="52" y="1074"/>
                  </a:lnTo>
                  <a:lnTo>
                    <a:pt x="52" y="1072"/>
                  </a:lnTo>
                  <a:lnTo>
                    <a:pt x="73" y="1072"/>
                  </a:lnTo>
                  <a:lnTo>
                    <a:pt x="73" y="1071"/>
                  </a:lnTo>
                  <a:lnTo>
                    <a:pt x="81" y="1071"/>
                  </a:lnTo>
                  <a:lnTo>
                    <a:pt x="81" y="1069"/>
                  </a:lnTo>
                  <a:lnTo>
                    <a:pt x="87" y="1069"/>
                  </a:lnTo>
                  <a:lnTo>
                    <a:pt x="94" y="1069"/>
                  </a:lnTo>
                  <a:lnTo>
                    <a:pt x="94" y="1068"/>
                  </a:lnTo>
                  <a:lnTo>
                    <a:pt x="100" y="1068"/>
                  </a:lnTo>
                  <a:lnTo>
                    <a:pt x="100" y="1066"/>
                  </a:lnTo>
                  <a:lnTo>
                    <a:pt x="108" y="1066"/>
                  </a:lnTo>
                  <a:lnTo>
                    <a:pt x="114" y="1066"/>
                  </a:lnTo>
                  <a:lnTo>
                    <a:pt x="114" y="1062"/>
                  </a:lnTo>
                  <a:lnTo>
                    <a:pt x="121" y="1062"/>
                  </a:lnTo>
                  <a:lnTo>
                    <a:pt x="121" y="1060"/>
                  </a:lnTo>
                  <a:lnTo>
                    <a:pt x="127" y="1060"/>
                  </a:lnTo>
                  <a:lnTo>
                    <a:pt x="127" y="1057"/>
                  </a:lnTo>
                  <a:lnTo>
                    <a:pt x="135" y="1057"/>
                  </a:lnTo>
                  <a:lnTo>
                    <a:pt x="135" y="1051"/>
                  </a:lnTo>
                  <a:lnTo>
                    <a:pt x="141" y="1051"/>
                  </a:lnTo>
                  <a:lnTo>
                    <a:pt x="141" y="1045"/>
                  </a:lnTo>
                  <a:lnTo>
                    <a:pt x="148" y="1045"/>
                  </a:lnTo>
                  <a:lnTo>
                    <a:pt x="148" y="1038"/>
                  </a:lnTo>
                  <a:lnTo>
                    <a:pt x="156" y="1038"/>
                  </a:lnTo>
                  <a:lnTo>
                    <a:pt x="156" y="1027"/>
                  </a:lnTo>
                  <a:lnTo>
                    <a:pt x="162" y="1027"/>
                  </a:lnTo>
                  <a:lnTo>
                    <a:pt x="162" y="1006"/>
                  </a:lnTo>
                  <a:lnTo>
                    <a:pt x="169" y="1006"/>
                  </a:lnTo>
                  <a:lnTo>
                    <a:pt x="169" y="952"/>
                  </a:lnTo>
                  <a:lnTo>
                    <a:pt x="175" y="952"/>
                  </a:lnTo>
                  <a:lnTo>
                    <a:pt x="175" y="876"/>
                  </a:lnTo>
                  <a:lnTo>
                    <a:pt x="183" y="876"/>
                  </a:lnTo>
                  <a:lnTo>
                    <a:pt x="183" y="810"/>
                  </a:lnTo>
                  <a:lnTo>
                    <a:pt x="189" y="810"/>
                  </a:lnTo>
                  <a:lnTo>
                    <a:pt x="189" y="757"/>
                  </a:lnTo>
                  <a:lnTo>
                    <a:pt x="196" y="757"/>
                  </a:lnTo>
                  <a:lnTo>
                    <a:pt x="196" y="738"/>
                  </a:lnTo>
                  <a:lnTo>
                    <a:pt x="202" y="738"/>
                  </a:lnTo>
                  <a:lnTo>
                    <a:pt x="202" y="721"/>
                  </a:lnTo>
                  <a:lnTo>
                    <a:pt x="210" y="721"/>
                  </a:lnTo>
                  <a:lnTo>
                    <a:pt x="210" y="715"/>
                  </a:lnTo>
                  <a:lnTo>
                    <a:pt x="216" y="715"/>
                  </a:lnTo>
                  <a:lnTo>
                    <a:pt x="216" y="708"/>
                  </a:lnTo>
                  <a:lnTo>
                    <a:pt x="223" y="708"/>
                  </a:lnTo>
                  <a:lnTo>
                    <a:pt x="223" y="697"/>
                  </a:lnTo>
                  <a:lnTo>
                    <a:pt x="231" y="697"/>
                  </a:lnTo>
                  <a:lnTo>
                    <a:pt x="231" y="690"/>
                  </a:lnTo>
                  <a:lnTo>
                    <a:pt x="237" y="690"/>
                  </a:lnTo>
                  <a:lnTo>
                    <a:pt x="237" y="691"/>
                  </a:lnTo>
                  <a:lnTo>
                    <a:pt x="244" y="691"/>
                  </a:lnTo>
                  <a:lnTo>
                    <a:pt x="244" y="685"/>
                  </a:lnTo>
                  <a:lnTo>
                    <a:pt x="250" y="685"/>
                  </a:lnTo>
                  <a:lnTo>
                    <a:pt x="250" y="688"/>
                  </a:lnTo>
                  <a:lnTo>
                    <a:pt x="258" y="688"/>
                  </a:lnTo>
                  <a:lnTo>
                    <a:pt x="258" y="685"/>
                  </a:lnTo>
                  <a:lnTo>
                    <a:pt x="264" y="685"/>
                  </a:lnTo>
                  <a:lnTo>
                    <a:pt x="264" y="684"/>
                  </a:lnTo>
                  <a:lnTo>
                    <a:pt x="270" y="684"/>
                  </a:lnTo>
                  <a:lnTo>
                    <a:pt x="270" y="679"/>
                  </a:lnTo>
                  <a:lnTo>
                    <a:pt x="277" y="679"/>
                  </a:lnTo>
                  <a:lnTo>
                    <a:pt x="277" y="676"/>
                  </a:lnTo>
                  <a:lnTo>
                    <a:pt x="285" y="676"/>
                  </a:lnTo>
                  <a:lnTo>
                    <a:pt x="285" y="682"/>
                  </a:lnTo>
                  <a:lnTo>
                    <a:pt x="291" y="682"/>
                  </a:lnTo>
                  <a:lnTo>
                    <a:pt x="291" y="675"/>
                  </a:lnTo>
                  <a:lnTo>
                    <a:pt x="298" y="675"/>
                  </a:lnTo>
                  <a:lnTo>
                    <a:pt x="298" y="676"/>
                  </a:lnTo>
                  <a:lnTo>
                    <a:pt x="306" y="676"/>
                  </a:lnTo>
                  <a:lnTo>
                    <a:pt x="306" y="678"/>
                  </a:lnTo>
                  <a:lnTo>
                    <a:pt x="312" y="678"/>
                  </a:lnTo>
                  <a:lnTo>
                    <a:pt x="312" y="675"/>
                  </a:lnTo>
                  <a:lnTo>
                    <a:pt x="318" y="675"/>
                  </a:lnTo>
                  <a:lnTo>
                    <a:pt x="318" y="673"/>
                  </a:lnTo>
                  <a:lnTo>
                    <a:pt x="325" y="673"/>
                  </a:lnTo>
                  <a:lnTo>
                    <a:pt x="325" y="675"/>
                  </a:lnTo>
                  <a:lnTo>
                    <a:pt x="331" y="675"/>
                  </a:lnTo>
                  <a:lnTo>
                    <a:pt x="331" y="679"/>
                  </a:lnTo>
                  <a:lnTo>
                    <a:pt x="339" y="679"/>
                  </a:lnTo>
                  <a:lnTo>
                    <a:pt x="339" y="670"/>
                  </a:lnTo>
                  <a:lnTo>
                    <a:pt x="345" y="670"/>
                  </a:lnTo>
                  <a:lnTo>
                    <a:pt x="345" y="672"/>
                  </a:lnTo>
                  <a:lnTo>
                    <a:pt x="352" y="672"/>
                  </a:lnTo>
                  <a:lnTo>
                    <a:pt x="352" y="678"/>
                  </a:lnTo>
                  <a:lnTo>
                    <a:pt x="360" y="678"/>
                  </a:lnTo>
                  <a:lnTo>
                    <a:pt x="360" y="675"/>
                  </a:lnTo>
                  <a:lnTo>
                    <a:pt x="366" y="675"/>
                  </a:lnTo>
                  <a:lnTo>
                    <a:pt x="366" y="673"/>
                  </a:lnTo>
                  <a:lnTo>
                    <a:pt x="373" y="673"/>
                  </a:lnTo>
                  <a:lnTo>
                    <a:pt x="373" y="675"/>
                  </a:lnTo>
                  <a:lnTo>
                    <a:pt x="379" y="675"/>
                  </a:lnTo>
                  <a:lnTo>
                    <a:pt x="379" y="673"/>
                  </a:lnTo>
                  <a:lnTo>
                    <a:pt x="387" y="673"/>
                  </a:lnTo>
                  <a:lnTo>
                    <a:pt x="387" y="672"/>
                  </a:lnTo>
                  <a:lnTo>
                    <a:pt x="393" y="672"/>
                  </a:lnTo>
                  <a:lnTo>
                    <a:pt x="393" y="673"/>
                  </a:lnTo>
                  <a:lnTo>
                    <a:pt x="400" y="673"/>
                  </a:lnTo>
                  <a:lnTo>
                    <a:pt x="400" y="670"/>
                  </a:lnTo>
                  <a:lnTo>
                    <a:pt x="406" y="670"/>
                  </a:lnTo>
                  <a:lnTo>
                    <a:pt x="406" y="675"/>
                  </a:lnTo>
                  <a:lnTo>
                    <a:pt x="414" y="675"/>
                  </a:lnTo>
                  <a:lnTo>
                    <a:pt x="414" y="673"/>
                  </a:lnTo>
                  <a:lnTo>
                    <a:pt x="420" y="673"/>
                  </a:lnTo>
                  <a:lnTo>
                    <a:pt x="420" y="664"/>
                  </a:lnTo>
                  <a:lnTo>
                    <a:pt x="427" y="664"/>
                  </a:lnTo>
                  <a:lnTo>
                    <a:pt x="427" y="666"/>
                  </a:lnTo>
                  <a:lnTo>
                    <a:pt x="435" y="666"/>
                  </a:lnTo>
                  <a:lnTo>
                    <a:pt x="435" y="660"/>
                  </a:lnTo>
                  <a:lnTo>
                    <a:pt x="441" y="660"/>
                  </a:lnTo>
                  <a:lnTo>
                    <a:pt x="441" y="657"/>
                  </a:lnTo>
                  <a:lnTo>
                    <a:pt x="448" y="657"/>
                  </a:lnTo>
                  <a:lnTo>
                    <a:pt x="448" y="639"/>
                  </a:lnTo>
                  <a:lnTo>
                    <a:pt x="454" y="639"/>
                  </a:lnTo>
                  <a:lnTo>
                    <a:pt x="454" y="633"/>
                  </a:lnTo>
                  <a:lnTo>
                    <a:pt x="462" y="633"/>
                  </a:lnTo>
                  <a:lnTo>
                    <a:pt x="462" y="619"/>
                  </a:lnTo>
                  <a:lnTo>
                    <a:pt x="468" y="619"/>
                  </a:lnTo>
                  <a:lnTo>
                    <a:pt x="468" y="600"/>
                  </a:lnTo>
                  <a:lnTo>
                    <a:pt x="475" y="600"/>
                  </a:lnTo>
                  <a:lnTo>
                    <a:pt x="475" y="577"/>
                  </a:lnTo>
                  <a:lnTo>
                    <a:pt x="481" y="577"/>
                  </a:lnTo>
                  <a:lnTo>
                    <a:pt x="481" y="538"/>
                  </a:lnTo>
                  <a:lnTo>
                    <a:pt x="489" y="538"/>
                  </a:lnTo>
                  <a:lnTo>
                    <a:pt x="489" y="489"/>
                  </a:lnTo>
                  <a:lnTo>
                    <a:pt x="495" y="489"/>
                  </a:lnTo>
                  <a:lnTo>
                    <a:pt x="495" y="427"/>
                  </a:lnTo>
                  <a:lnTo>
                    <a:pt x="502" y="427"/>
                  </a:lnTo>
                  <a:lnTo>
                    <a:pt x="502" y="360"/>
                  </a:lnTo>
                  <a:lnTo>
                    <a:pt x="510" y="360"/>
                  </a:lnTo>
                  <a:lnTo>
                    <a:pt x="510" y="271"/>
                  </a:lnTo>
                  <a:lnTo>
                    <a:pt x="516" y="271"/>
                  </a:lnTo>
                  <a:lnTo>
                    <a:pt x="516" y="202"/>
                  </a:lnTo>
                  <a:lnTo>
                    <a:pt x="523" y="202"/>
                  </a:lnTo>
                  <a:lnTo>
                    <a:pt x="523" y="127"/>
                  </a:lnTo>
                  <a:lnTo>
                    <a:pt x="529" y="127"/>
                  </a:lnTo>
                  <a:lnTo>
                    <a:pt x="529" y="58"/>
                  </a:lnTo>
                  <a:lnTo>
                    <a:pt x="537" y="58"/>
                  </a:lnTo>
                  <a:lnTo>
                    <a:pt x="537" y="10"/>
                  </a:lnTo>
                  <a:lnTo>
                    <a:pt x="543" y="10"/>
                  </a:lnTo>
                  <a:lnTo>
                    <a:pt x="543" y="0"/>
                  </a:lnTo>
                  <a:lnTo>
                    <a:pt x="5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89" name="Freeform 265"/>
            <p:cNvSpPr>
              <a:spLocks/>
            </p:cNvSpPr>
            <p:nvPr/>
          </p:nvSpPr>
          <p:spPr bwMode="auto">
            <a:xfrm>
              <a:off x="2115" y="635"/>
              <a:ext cx="735" cy="1231"/>
            </a:xfrm>
            <a:custGeom>
              <a:avLst/>
              <a:gdLst>
                <a:gd name="T0" fmla="*/ 163 w 541"/>
                <a:gd name="T1" fmla="*/ 38 h 1078"/>
                <a:gd name="T2" fmla="*/ 314 w 541"/>
                <a:gd name="T3" fmla="*/ 328 h 1078"/>
                <a:gd name="T4" fmla="*/ 602 w 541"/>
                <a:gd name="T5" fmla="*/ 553 h 1078"/>
                <a:gd name="T6" fmla="*/ 720 w 541"/>
                <a:gd name="T7" fmla="*/ 1004 h 1078"/>
                <a:gd name="T8" fmla="*/ 1023 w 541"/>
                <a:gd name="T9" fmla="*/ 1270 h 1078"/>
                <a:gd name="T10" fmla="*/ 1189 w 541"/>
                <a:gd name="T11" fmla="*/ 1675 h 1078"/>
                <a:gd name="T12" fmla="*/ 1484 w 541"/>
                <a:gd name="T13" fmla="*/ 1880 h 1078"/>
                <a:gd name="T14" fmla="*/ 1615 w 541"/>
                <a:gd name="T15" fmla="*/ 2159 h 1078"/>
                <a:gd name="T16" fmla="*/ 1931 w 541"/>
                <a:gd name="T17" fmla="*/ 2262 h 1078"/>
                <a:gd name="T18" fmla="*/ 2050 w 541"/>
                <a:gd name="T19" fmla="*/ 2396 h 1078"/>
                <a:gd name="T20" fmla="*/ 2335 w 541"/>
                <a:gd name="T21" fmla="*/ 2475 h 1078"/>
                <a:gd name="T22" fmla="*/ 2505 w 541"/>
                <a:gd name="T23" fmla="*/ 2528 h 1078"/>
                <a:gd name="T24" fmla="*/ 2785 w 541"/>
                <a:gd name="T25" fmla="*/ 2545 h 1078"/>
                <a:gd name="T26" fmla="*/ 2914 w 541"/>
                <a:gd name="T27" fmla="*/ 2567 h 1078"/>
                <a:gd name="T28" fmla="*/ 3212 w 541"/>
                <a:gd name="T29" fmla="*/ 2590 h 1078"/>
                <a:gd name="T30" fmla="*/ 3356 w 541"/>
                <a:gd name="T31" fmla="*/ 2625 h 1078"/>
                <a:gd name="T32" fmla="*/ 3651 w 541"/>
                <a:gd name="T33" fmla="*/ 2612 h 1078"/>
                <a:gd name="T34" fmla="*/ 3819 w 541"/>
                <a:gd name="T35" fmla="*/ 2612 h 1078"/>
                <a:gd name="T36" fmla="*/ 4119 w 541"/>
                <a:gd name="T37" fmla="*/ 2604 h 1078"/>
                <a:gd name="T38" fmla="*/ 4237 w 541"/>
                <a:gd name="T39" fmla="*/ 2656 h 1078"/>
                <a:gd name="T40" fmla="*/ 4530 w 541"/>
                <a:gd name="T41" fmla="*/ 2653 h 1078"/>
                <a:gd name="T42" fmla="*/ 4699 w 541"/>
                <a:gd name="T43" fmla="*/ 2646 h 1078"/>
                <a:gd name="T44" fmla="*/ 4960 w 541"/>
                <a:gd name="T45" fmla="*/ 2625 h 1078"/>
                <a:gd name="T46" fmla="*/ 5091 w 541"/>
                <a:gd name="T47" fmla="*/ 2637 h 1078"/>
                <a:gd name="T48" fmla="*/ 5417 w 541"/>
                <a:gd name="T49" fmla="*/ 2646 h 1078"/>
                <a:gd name="T50" fmla="*/ 5547 w 541"/>
                <a:gd name="T51" fmla="*/ 2653 h 1078"/>
                <a:gd name="T52" fmla="*/ 5854 w 541"/>
                <a:gd name="T53" fmla="*/ 2670 h 1078"/>
                <a:gd name="T54" fmla="*/ 5978 w 541"/>
                <a:gd name="T55" fmla="*/ 2706 h 1078"/>
                <a:gd name="T56" fmla="*/ 6250 w 541"/>
                <a:gd name="T57" fmla="*/ 2714 h 1078"/>
                <a:gd name="T58" fmla="*/ 6578 w 541"/>
                <a:gd name="T59" fmla="*/ 2794 h 1078"/>
                <a:gd name="T60" fmla="*/ 6868 w 541"/>
                <a:gd name="T61" fmla="*/ 2849 h 1078"/>
                <a:gd name="T62" fmla="*/ 6999 w 541"/>
                <a:gd name="T63" fmla="*/ 3179 h 1078"/>
                <a:gd name="T64" fmla="*/ 7289 w 541"/>
                <a:gd name="T65" fmla="*/ 3421 h 1078"/>
                <a:gd name="T66" fmla="*/ 7467 w 541"/>
                <a:gd name="T67" fmla="*/ 3768 h 1078"/>
                <a:gd name="T68" fmla="*/ 7734 w 541"/>
                <a:gd name="T69" fmla="*/ 3859 h 1078"/>
                <a:gd name="T70" fmla="*/ 7869 w 541"/>
                <a:gd name="T71" fmla="*/ 3951 h 1078"/>
                <a:gd name="T72" fmla="*/ 8188 w 541"/>
                <a:gd name="T73" fmla="*/ 3969 h 1078"/>
                <a:gd name="T74" fmla="*/ 8313 w 541"/>
                <a:gd name="T75" fmla="*/ 4006 h 1078"/>
                <a:gd name="T76" fmla="*/ 8608 w 541"/>
                <a:gd name="T77" fmla="*/ 4006 h 1078"/>
                <a:gd name="T78" fmla="*/ 8767 w 541"/>
                <a:gd name="T79" fmla="*/ 4016 h 1078"/>
                <a:gd name="T80" fmla="*/ 9063 w 541"/>
                <a:gd name="T81" fmla="*/ 4030 h 1078"/>
                <a:gd name="T82" fmla="*/ 9331 w 541"/>
                <a:gd name="T83" fmla="*/ 4032 h 1078"/>
                <a:gd name="T84" fmla="*/ 9631 w 541"/>
                <a:gd name="T85" fmla="*/ 4037 h 1078"/>
                <a:gd name="T86" fmla="*/ 9797 w 541"/>
                <a:gd name="T87" fmla="*/ 4041 h 1078"/>
                <a:gd name="T88" fmla="*/ 10098 w 541"/>
                <a:gd name="T89" fmla="*/ 4041 h 1078"/>
                <a:gd name="T90" fmla="*/ 10222 w 541"/>
                <a:gd name="T91" fmla="*/ 4041 h 1078"/>
                <a:gd name="T92" fmla="*/ 10943 w 541"/>
                <a:gd name="T93" fmla="*/ 4052 h 1078"/>
                <a:gd name="T94" fmla="*/ 11397 w 541"/>
                <a:gd name="T95" fmla="*/ 4062 h 1078"/>
                <a:gd name="T96" fmla="*/ 11593 w 541"/>
                <a:gd name="T97" fmla="*/ 4064 h 10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1"/>
                <a:gd name="T148" fmla="*/ 0 h 1078"/>
                <a:gd name="T149" fmla="*/ 541 w 541"/>
                <a:gd name="T150" fmla="*/ 1078 h 10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1" h="1078">
                  <a:moveTo>
                    <a:pt x="0" y="0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42"/>
                  </a:lnTo>
                  <a:lnTo>
                    <a:pt x="15" y="42"/>
                  </a:lnTo>
                  <a:lnTo>
                    <a:pt x="15" y="88"/>
                  </a:lnTo>
                  <a:lnTo>
                    <a:pt x="21" y="88"/>
                  </a:lnTo>
                  <a:lnTo>
                    <a:pt x="21" y="147"/>
                  </a:lnTo>
                  <a:lnTo>
                    <a:pt x="28" y="147"/>
                  </a:lnTo>
                  <a:lnTo>
                    <a:pt x="28" y="204"/>
                  </a:lnTo>
                  <a:lnTo>
                    <a:pt x="34" y="204"/>
                  </a:lnTo>
                  <a:lnTo>
                    <a:pt x="34" y="267"/>
                  </a:lnTo>
                  <a:lnTo>
                    <a:pt x="42" y="267"/>
                  </a:lnTo>
                  <a:lnTo>
                    <a:pt x="42" y="337"/>
                  </a:lnTo>
                  <a:lnTo>
                    <a:pt x="48" y="337"/>
                  </a:lnTo>
                  <a:lnTo>
                    <a:pt x="48" y="388"/>
                  </a:lnTo>
                  <a:lnTo>
                    <a:pt x="55" y="388"/>
                  </a:lnTo>
                  <a:lnTo>
                    <a:pt x="55" y="445"/>
                  </a:lnTo>
                  <a:lnTo>
                    <a:pt x="61" y="445"/>
                  </a:lnTo>
                  <a:lnTo>
                    <a:pt x="61" y="499"/>
                  </a:lnTo>
                  <a:lnTo>
                    <a:pt x="69" y="499"/>
                  </a:lnTo>
                  <a:lnTo>
                    <a:pt x="69" y="541"/>
                  </a:lnTo>
                  <a:lnTo>
                    <a:pt x="75" y="541"/>
                  </a:lnTo>
                  <a:lnTo>
                    <a:pt x="75" y="573"/>
                  </a:lnTo>
                  <a:lnTo>
                    <a:pt x="82" y="573"/>
                  </a:lnTo>
                  <a:lnTo>
                    <a:pt x="82" y="600"/>
                  </a:lnTo>
                  <a:lnTo>
                    <a:pt x="90" y="600"/>
                  </a:lnTo>
                  <a:lnTo>
                    <a:pt x="90" y="624"/>
                  </a:lnTo>
                  <a:lnTo>
                    <a:pt x="96" y="624"/>
                  </a:lnTo>
                  <a:lnTo>
                    <a:pt x="96" y="636"/>
                  </a:lnTo>
                  <a:lnTo>
                    <a:pt x="103" y="636"/>
                  </a:lnTo>
                  <a:lnTo>
                    <a:pt x="103" y="657"/>
                  </a:lnTo>
                  <a:lnTo>
                    <a:pt x="109" y="657"/>
                  </a:lnTo>
                  <a:lnTo>
                    <a:pt x="109" y="666"/>
                  </a:lnTo>
                  <a:lnTo>
                    <a:pt x="117" y="666"/>
                  </a:lnTo>
                  <a:lnTo>
                    <a:pt x="117" y="670"/>
                  </a:lnTo>
                  <a:lnTo>
                    <a:pt x="123" y="670"/>
                  </a:lnTo>
                  <a:lnTo>
                    <a:pt x="123" y="675"/>
                  </a:lnTo>
                  <a:lnTo>
                    <a:pt x="130" y="675"/>
                  </a:lnTo>
                  <a:lnTo>
                    <a:pt x="130" y="681"/>
                  </a:lnTo>
                  <a:lnTo>
                    <a:pt x="136" y="681"/>
                  </a:lnTo>
                  <a:lnTo>
                    <a:pt x="144" y="681"/>
                  </a:lnTo>
                  <a:lnTo>
                    <a:pt x="144" y="687"/>
                  </a:lnTo>
                  <a:lnTo>
                    <a:pt x="150" y="687"/>
                  </a:lnTo>
                  <a:lnTo>
                    <a:pt x="150" y="691"/>
                  </a:lnTo>
                  <a:lnTo>
                    <a:pt x="157" y="691"/>
                  </a:lnTo>
                  <a:lnTo>
                    <a:pt x="157" y="696"/>
                  </a:lnTo>
                  <a:lnTo>
                    <a:pt x="163" y="696"/>
                  </a:lnTo>
                  <a:lnTo>
                    <a:pt x="163" y="694"/>
                  </a:lnTo>
                  <a:lnTo>
                    <a:pt x="171" y="694"/>
                  </a:lnTo>
                  <a:lnTo>
                    <a:pt x="171" y="693"/>
                  </a:lnTo>
                  <a:lnTo>
                    <a:pt x="178" y="693"/>
                  </a:lnTo>
                  <a:lnTo>
                    <a:pt x="178" y="694"/>
                  </a:lnTo>
                  <a:lnTo>
                    <a:pt x="184" y="694"/>
                  </a:lnTo>
                  <a:lnTo>
                    <a:pt x="184" y="691"/>
                  </a:lnTo>
                  <a:lnTo>
                    <a:pt x="192" y="691"/>
                  </a:lnTo>
                  <a:lnTo>
                    <a:pt x="192" y="696"/>
                  </a:lnTo>
                  <a:lnTo>
                    <a:pt x="198" y="696"/>
                  </a:lnTo>
                  <a:lnTo>
                    <a:pt x="198" y="705"/>
                  </a:lnTo>
                  <a:lnTo>
                    <a:pt x="205" y="705"/>
                  </a:lnTo>
                  <a:lnTo>
                    <a:pt x="205" y="703"/>
                  </a:lnTo>
                  <a:lnTo>
                    <a:pt x="211" y="703"/>
                  </a:lnTo>
                  <a:lnTo>
                    <a:pt x="211" y="693"/>
                  </a:lnTo>
                  <a:lnTo>
                    <a:pt x="219" y="693"/>
                  </a:lnTo>
                  <a:lnTo>
                    <a:pt x="219" y="702"/>
                  </a:lnTo>
                  <a:lnTo>
                    <a:pt x="225" y="702"/>
                  </a:lnTo>
                  <a:lnTo>
                    <a:pt x="225" y="696"/>
                  </a:lnTo>
                  <a:lnTo>
                    <a:pt x="232" y="696"/>
                  </a:lnTo>
                  <a:lnTo>
                    <a:pt x="232" y="705"/>
                  </a:lnTo>
                  <a:lnTo>
                    <a:pt x="238" y="705"/>
                  </a:lnTo>
                  <a:lnTo>
                    <a:pt x="238" y="700"/>
                  </a:lnTo>
                  <a:lnTo>
                    <a:pt x="246" y="700"/>
                  </a:lnTo>
                  <a:lnTo>
                    <a:pt x="246" y="702"/>
                  </a:lnTo>
                  <a:lnTo>
                    <a:pt x="253" y="702"/>
                  </a:lnTo>
                  <a:lnTo>
                    <a:pt x="253" y="706"/>
                  </a:lnTo>
                  <a:lnTo>
                    <a:pt x="259" y="706"/>
                  </a:lnTo>
                  <a:lnTo>
                    <a:pt x="259" y="703"/>
                  </a:lnTo>
                  <a:lnTo>
                    <a:pt x="265" y="703"/>
                  </a:lnTo>
                  <a:lnTo>
                    <a:pt x="265" y="708"/>
                  </a:lnTo>
                  <a:lnTo>
                    <a:pt x="273" y="708"/>
                  </a:lnTo>
                  <a:lnTo>
                    <a:pt x="273" y="706"/>
                  </a:lnTo>
                  <a:lnTo>
                    <a:pt x="279" y="706"/>
                  </a:lnTo>
                  <a:lnTo>
                    <a:pt x="279" y="717"/>
                  </a:lnTo>
                  <a:lnTo>
                    <a:pt x="286" y="717"/>
                  </a:lnTo>
                  <a:lnTo>
                    <a:pt x="286" y="720"/>
                  </a:lnTo>
                  <a:lnTo>
                    <a:pt x="292" y="720"/>
                  </a:lnTo>
                  <a:lnTo>
                    <a:pt x="292" y="727"/>
                  </a:lnTo>
                  <a:lnTo>
                    <a:pt x="307" y="727"/>
                  </a:lnTo>
                  <a:lnTo>
                    <a:pt x="307" y="742"/>
                  </a:lnTo>
                  <a:lnTo>
                    <a:pt x="313" y="742"/>
                  </a:lnTo>
                  <a:lnTo>
                    <a:pt x="313" y="756"/>
                  </a:lnTo>
                  <a:lnTo>
                    <a:pt x="321" y="756"/>
                  </a:lnTo>
                  <a:lnTo>
                    <a:pt x="321" y="786"/>
                  </a:lnTo>
                  <a:lnTo>
                    <a:pt x="327" y="786"/>
                  </a:lnTo>
                  <a:lnTo>
                    <a:pt x="327" y="843"/>
                  </a:lnTo>
                  <a:lnTo>
                    <a:pt x="334" y="843"/>
                  </a:lnTo>
                  <a:lnTo>
                    <a:pt x="334" y="907"/>
                  </a:lnTo>
                  <a:lnTo>
                    <a:pt x="340" y="907"/>
                  </a:lnTo>
                  <a:lnTo>
                    <a:pt x="340" y="961"/>
                  </a:lnTo>
                  <a:lnTo>
                    <a:pt x="348" y="961"/>
                  </a:lnTo>
                  <a:lnTo>
                    <a:pt x="348" y="1000"/>
                  </a:lnTo>
                  <a:lnTo>
                    <a:pt x="354" y="1000"/>
                  </a:lnTo>
                  <a:lnTo>
                    <a:pt x="354" y="1024"/>
                  </a:lnTo>
                  <a:lnTo>
                    <a:pt x="361" y="1024"/>
                  </a:lnTo>
                  <a:lnTo>
                    <a:pt x="361" y="1039"/>
                  </a:lnTo>
                  <a:lnTo>
                    <a:pt x="367" y="1039"/>
                  </a:lnTo>
                  <a:lnTo>
                    <a:pt x="367" y="1047"/>
                  </a:lnTo>
                  <a:lnTo>
                    <a:pt x="375" y="1047"/>
                  </a:lnTo>
                  <a:lnTo>
                    <a:pt x="375" y="1053"/>
                  </a:lnTo>
                  <a:lnTo>
                    <a:pt x="382" y="1053"/>
                  </a:lnTo>
                  <a:lnTo>
                    <a:pt x="382" y="1057"/>
                  </a:lnTo>
                  <a:lnTo>
                    <a:pt x="388" y="1057"/>
                  </a:lnTo>
                  <a:lnTo>
                    <a:pt x="388" y="1062"/>
                  </a:lnTo>
                  <a:lnTo>
                    <a:pt x="396" y="1062"/>
                  </a:lnTo>
                  <a:lnTo>
                    <a:pt x="402" y="1062"/>
                  </a:lnTo>
                  <a:lnTo>
                    <a:pt x="402" y="1066"/>
                  </a:lnTo>
                  <a:lnTo>
                    <a:pt x="409" y="1066"/>
                  </a:lnTo>
                  <a:lnTo>
                    <a:pt x="409" y="1065"/>
                  </a:lnTo>
                  <a:lnTo>
                    <a:pt x="415" y="1065"/>
                  </a:lnTo>
                  <a:lnTo>
                    <a:pt x="415" y="1068"/>
                  </a:lnTo>
                  <a:lnTo>
                    <a:pt x="423" y="1068"/>
                  </a:lnTo>
                  <a:lnTo>
                    <a:pt x="423" y="1069"/>
                  </a:lnTo>
                  <a:lnTo>
                    <a:pt x="436" y="1069"/>
                  </a:lnTo>
                  <a:lnTo>
                    <a:pt x="442" y="1069"/>
                  </a:lnTo>
                  <a:lnTo>
                    <a:pt x="442" y="1071"/>
                  </a:lnTo>
                  <a:lnTo>
                    <a:pt x="450" y="1071"/>
                  </a:lnTo>
                  <a:lnTo>
                    <a:pt x="450" y="1072"/>
                  </a:lnTo>
                  <a:lnTo>
                    <a:pt x="457" y="1072"/>
                  </a:lnTo>
                  <a:lnTo>
                    <a:pt x="463" y="1072"/>
                  </a:lnTo>
                  <a:lnTo>
                    <a:pt x="471" y="1072"/>
                  </a:lnTo>
                  <a:lnTo>
                    <a:pt x="477" y="1072"/>
                  </a:lnTo>
                  <a:lnTo>
                    <a:pt x="484" y="1072"/>
                  </a:lnTo>
                  <a:lnTo>
                    <a:pt x="484" y="1075"/>
                  </a:lnTo>
                  <a:lnTo>
                    <a:pt x="511" y="1075"/>
                  </a:lnTo>
                  <a:lnTo>
                    <a:pt x="511" y="1077"/>
                  </a:lnTo>
                  <a:lnTo>
                    <a:pt x="532" y="1077"/>
                  </a:lnTo>
                  <a:lnTo>
                    <a:pt x="538" y="1077"/>
                  </a:lnTo>
                  <a:lnTo>
                    <a:pt x="538" y="1078"/>
                  </a:lnTo>
                  <a:lnTo>
                    <a:pt x="541" y="107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0" name="Rectangle 266"/>
            <p:cNvSpPr>
              <a:spLocks noChangeArrowheads="1"/>
            </p:cNvSpPr>
            <p:nvPr/>
          </p:nvSpPr>
          <p:spPr bwMode="auto">
            <a:xfrm>
              <a:off x="1365" y="522"/>
              <a:ext cx="1481" cy="13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91" name="Line 267"/>
            <p:cNvSpPr>
              <a:spLocks noChangeShapeType="1"/>
            </p:cNvSpPr>
            <p:nvPr/>
          </p:nvSpPr>
          <p:spPr bwMode="auto">
            <a:xfrm>
              <a:off x="1920" y="1876"/>
              <a:ext cx="1" cy="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2" name="Line 268"/>
            <p:cNvSpPr>
              <a:spLocks noChangeShapeType="1"/>
            </p:cNvSpPr>
            <p:nvPr/>
          </p:nvSpPr>
          <p:spPr bwMode="auto">
            <a:xfrm flipH="1">
              <a:off x="1895" y="1855"/>
              <a:ext cx="25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3" name="Line 269"/>
            <p:cNvSpPr>
              <a:spLocks noChangeShapeType="1"/>
            </p:cNvSpPr>
            <p:nvPr/>
          </p:nvSpPr>
          <p:spPr bwMode="auto">
            <a:xfrm flipH="1">
              <a:off x="1871" y="1834"/>
              <a:ext cx="49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4" name="Line 270"/>
            <p:cNvSpPr>
              <a:spLocks noChangeShapeType="1"/>
            </p:cNvSpPr>
            <p:nvPr/>
          </p:nvSpPr>
          <p:spPr bwMode="auto">
            <a:xfrm flipH="1">
              <a:off x="1845" y="1814"/>
              <a:ext cx="75" cy="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5" name="Line 271"/>
            <p:cNvSpPr>
              <a:spLocks noChangeShapeType="1"/>
            </p:cNvSpPr>
            <p:nvPr/>
          </p:nvSpPr>
          <p:spPr bwMode="auto">
            <a:xfrm flipH="1">
              <a:off x="1821" y="1791"/>
              <a:ext cx="99" cy="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6" name="Line 272"/>
            <p:cNvSpPr>
              <a:spLocks noChangeShapeType="1"/>
            </p:cNvSpPr>
            <p:nvPr/>
          </p:nvSpPr>
          <p:spPr bwMode="auto">
            <a:xfrm flipH="1">
              <a:off x="1793" y="1769"/>
              <a:ext cx="127" cy="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7" name="Line 273"/>
            <p:cNvSpPr>
              <a:spLocks noChangeShapeType="1"/>
            </p:cNvSpPr>
            <p:nvPr/>
          </p:nvSpPr>
          <p:spPr bwMode="auto">
            <a:xfrm flipH="1">
              <a:off x="1769" y="1748"/>
              <a:ext cx="151" cy="1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8" name="Line 274"/>
            <p:cNvSpPr>
              <a:spLocks noChangeShapeType="1"/>
            </p:cNvSpPr>
            <p:nvPr/>
          </p:nvSpPr>
          <p:spPr bwMode="auto">
            <a:xfrm flipH="1">
              <a:off x="1744" y="1726"/>
              <a:ext cx="176" cy="15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99" name="Line 275"/>
            <p:cNvSpPr>
              <a:spLocks noChangeShapeType="1"/>
            </p:cNvSpPr>
            <p:nvPr/>
          </p:nvSpPr>
          <p:spPr bwMode="auto">
            <a:xfrm flipH="1">
              <a:off x="1735" y="1705"/>
              <a:ext cx="185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0" name="Line 276"/>
            <p:cNvSpPr>
              <a:spLocks noChangeShapeType="1"/>
            </p:cNvSpPr>
            <p:nvPr/>
          </p:nvSpPr>
          <p:spPr bwMode="auto">
            <a:xfrm flipH="1">
              <a:off x="1735" y="1683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1" name="Line 277"/>
            <p:cNvSpPr>
              <a:spLocks noChangeShapeType="1"/>
            </p:cNvSpPr>
            <p:nvPr/>
          </p:nvSpPr>
          <p:spPr bwMode="auto">
            <a:xfrm flipH="1">
              <a:off x="1735" y="1660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2" name="Line 278"/>
            <p:cNvSpPr>
              <a:spLocks noChangeShapeType="1"/>
            </p:cNvSpPr>
            <p:nvPr/>
          </p:nvSpPr>
          <p:spPr bwMode="auto">
            <a:xfrm flipH="1">
              <a:off x="1735" y="1640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3" name="Line 279"/>
            <p:cNvSpPr>
              <a:spLocks noChangeShapeType="1"/>
            </p:cNvSpPr>
            <p:nvPr/>
          </p:nvSpPr>
          <p:spPr bwMode="auto">
            <a:xfrm flipH="1">
              <a:off x="1735" y="1618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4" name="Line 280"/>
            <p:cNvSpPr>
              <a:spLocks noChangeShapeType="1"/>
            </p:cNvSpPr>
            <p:nvPr/>
          </p:nvSpPr>
          <p:spPr bwMode="auto">
            <a:xfrm flipH="1">
              <a:off x="1735" y="1595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5" name="Line 281"/>
            <p:cNvSpPr>
              <a:spLocks noChangeShapeType="1"/>
            </p:cNvSpPr>
            <p:nvPr/>
          </p:nvSpPr>
          <p:spPr bwMode="auto">
            <a:xfrm flipH="1">
              <a:off x="1735" y="1575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6" name="Line 282"/>
            <p:cNvSpPr>
              <a:spLocks noChangeShapeType="1"/>
            </p:cNvSpPr>
            <p:nvPr/>
          </p:nvSpPr>
          <p:spPr bwMode="auto">
            <a:xfrm flipH="1">
              <a:off x="1735" y="1553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7" name="Line 283"/>
            <p:cNvSpPr>
              <a:spLocks noChangeShapeType="1"/>
            </p:cNvSpPr>
            <p:nvPr/>
          </p:nvSpPr>
          <p:spPr bwMode="auto">
            <a:xfrm flipH="1">
              <a:off x="1735" y="1533"/>
              <a:ext cx="185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8" name="Line 284"/>
            <p:cNvSpPr>
              <a:spLocks noChangeShapeType="1"/>
            </p:cNvSpPr>
            <p:nvPr/>
          </p:nvSpPr>
          <p:spPr bwMode="auto">
            <a:xfrm flipH="1">
              <a:off x="1735" y="1510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09" name="Line 285"/>
            <p:cNvSpPr>
              <a:spLocks noChangeShapeType="1"/>
            </p:cNvSpPr>
            <p:nvPr/>
          </p:nvSpPr>
          <p:spPr bwMode="auto">
            <a:xfrm flipH="1">
              <a:off x="1735" y="1489"/>
              <a:ext cx="185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0" name="Line 286"/>
            <p:cNvSpPr>
              <a:spLocks noChangeShapeType="1"/>
            </p:cNvSpPr>
            <p:nvPr/>
          </p:nvSpPr>
          <p:spPr bwMode="auto">
            <a:xfrm flipH="1">
              <a:off x="1735" y="1467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1" name="Line 287"/>
            <p:cNvSpPr>
              <a:spLocks noChangeShapeType="1"/>
            </p:cNvSpPr>
            <p:nvPr/>
          </p:nvSpPr>
          <p:spPr bwMode="auto">
            <a:xfrm flipH="1">
              <a:off x="1735" y="1444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2" name="Line 288"/>
            <p:cNvSpPr>
              <a:spLocks noChangeShapeType="1"/>
            </p:cNvSpPr>
            <p:nvPr/>
          </p:nvSpPr>
          <p:spPr bwMode="auto">
            <a:xfrm flipH="1">
              <a:off x="1735" y="1424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3" name="Line 289"/>
            <p:cNvSpPr>
              <a:spLocks noChangeShapeType="1"/>
            </p:cNvSpPr>
            <p:nvPr/>
          </p:nvSpPr>
          <p:spPr bwMode="auto">
            <a:xfrm flipH="1">
              <a:off x="1735" y="1403"/>
              <a:ext cx="185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4" name="Line 290"/>
            <p:cNvSpPr>
              <a:spLocks noChangeShapeType="1"/>
            </p:cNvSpPr>
            <p:nvPr/>
          </p:nvSpPr>
          <p:spPr bwMode="auto">
            <a:xfrm flipH="1">
              <a:off x="1735" y="1403"/>
              <a:ext cx="160" cy="1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5" name="Line 291"/>
            <p:cNvSpPr>
              <a:spLocks noChangeShapeType="1"/>
            </p:cNvSpPr>
            <p:nvPr/>
          </p:nvSpPr>
          <p:spPr bwMode="auto">
            <a:xfrm flipH="1">
              <a:off x="1735" y="1404"/>
              <a:ext cx="135" cy="1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6" name="Line 292"/>
            <p:cNvSpPr>
              <a:spLocks noChangeShapeType="1"/>
            </p:cNvSpPr>
            <p:nvPr/>
          </p:nvSpPr>
          <p:spPr bwMode="auto">
            <a:xfrm flipH="1">
              <a:off x="1735" y="1403"/>
              <a:ext cx="110" cy="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7" name="Line 293"/>
            <p:cNvSpPr>
              <a:spLocks noChangeShapeType="1"/>
            </p:cNvSpPr>
            <p:nvPr/>
          </p:nvSpPr>
          <p:spPr bwMode="auto">
            <a:xfrm flipH="1">
              <a:off x="1735" y="1406"/>
              <a:ext cx="83" cy="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8" name="Line 294"/>
            <p:cNvSpPr>
              <a:spLocks noChangeShapeType="1"/>
            </p:cNvSpPr>
            <p:nvPr/>
          </p:nvSpPr>
          <p:spPr bwMode="auto">
            <a:xfrm flipH="1">
              <a:off x="1735" y="1409"/>
              <a:ext cx="53" cy="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19" name="Line 295"/>
            <p:cNvSpPr>
              <a:spLocks noChangeShapeType="1"/>
            </p:cNvSpPr>
            <p:nvPr/>
          </p:nvSpPr>
          <p:spPr bwMode="auto">
            <a:xfrm flipH="1">
              <a:off x="1764" y="1406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0" name="Line 296"/>
            <p:cNvSpPr>
              <a:spLocks noChangeShapeType="1"/>
            </p:cNvSpPr>
            <p:nvPr/>
          </p:nvSpPr>
          <p:spPr bwMode="auto">
            <a:xfrm flipH="1">
              <a:off x="1735" y="1413"/>
              <a:ext cx="22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1" name="Line 297"/>
            <p:cNvSpPr>
              <a:spLocks noChangeShapeType="1"/>
            </p:cNvSpPr>
            <p:nvPr/>
          </p:nvSpPr>
          <p:spPr bwMode="auto">
            <a:xfrm flipV="1">
              <a:off x="1735" y="1410"/>
              <a:ext cx="1" cy="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2" name="Line 298"/>
            <p:cNvSpPr>
              <a:spLocks noChangeShapeType="1"/>
            </p:cNvSpPr>
            <p:nvPr/>
          </p:nvSpPr>
          <p:spPr bwMode="auto">
            <a:xfrm>
              <a:off x="1735" y="1410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3" name="Line 299"/>
            <p:cNvSpPr>
              <a:spLocks noChangeShapeType="1"/>
            </p:cNvSpPr>
            <p:nvPr/>
          </p:nvSpPr>
          <p:spPr bwMode="auto">
            <a:xfrm flipV="1">
              <a:off x="1744" y="1407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4" name="Line 300"/>
            <p:cNvSpPr>
              <a:spLocks noChangeShapeType="1"/>
            </p:cNvSpPr>
            <p:nvPr/>
          </p:nvSpPr>
          <p:spPr bwMode="auto">
            <a:xfrm>
              <a:off x="1744" y="1407"/>
              <a:ext cx="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5" name="Line 301"/>
            <p:cNvSpPr>
              <a:spLocks noChangeShapeType="1"/>
            </p:cNvSpPr>
            <p:nvPr/>
          </p:nvSpPr>
          <p:spPr bwMode="auto">
            <a:xfrm>
              <a:off x="1756" y="1407"/>
              <a:ext cx="1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6" name="Line 302"/>
            <p:cNvSpPr>
              <a:spLocks noChangeShapeType="1"/>
            </p:cNvSpPr>
            <p:nvPr/>
          </p:nvSpPr>
          <p:spPr bwMode="auto">
            <a:xfrm>
              <a:off x="1756" y="1413"/>
              <a:ext cx="8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7" name="Line 303"/>
            <p:cNvSpPr>
              <a:spLocks noChangeShapeType="1"/>
            </p:cNvSpPr>
            <p:nvPr/>
          </p:nvSpPr>
          <p:spPr bwMode="auto">
            <a:xfrm flipV="1">
              <a:off x="1764" y="1406"/>
              <a:ext cx="1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8" name="Line 304"/>
            <p:cNvSpPr>
              <a:spLocks noChangeShapeType="1"/>
            </p:cNvSpPr>
            <p:nvPr/>
          </p:nvSpPr>
          <p:spPr bwMode="auto">
            <a:xfrm>
              <a:off x="1764" y="1406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29" name="Line 305"/>
            <p:cNvSpPr>
              <a:spLocks noChangeShapeType="1"/>
            </p:cNvSpPr>
            <p:nvPr/>
          </p:nvSpPr>
          <p:spPr bwMode="auto">
            <a:xfrm>
              <a:off x="1773" y="1406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0" name="Line 306"/>
            <p:cNvSpPr>
              <a:spLocks noChangeShapeType="1"/>
            </p:cNvSpPr>
            <p:nvPr/>
          </p:nvSpPr>
          <p:spPr bwMode="auto">
            <a:xfrm>
              <a:off x="1773" y="1407"/>
              <a:ext cx="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1" name="Line 307"/>
            <p:cNvSpPr>
              <a:spLocks noChangeShapeType="1"/>
            </p:cNvSpPr>
            <p:nvPr/>
          </p:nvSpPr>
          <p:spPr bwMode="auto">
            <a:xfrm>
              <a:off x="1784" y="1407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2" name="Line 308"/>
            <p:cNvSpPr>
              <a:spLocks noChangeShapeType="1"/>
            </p:cNvSpPr>
            <p:nvPr/>
          </p:nvSpPr>
          <p:spPr bwMode="auto">
            <a:xfrm>
              <a:off x="1784" y="1409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3" name="Line 309"/>
            <p:cNvSpPr>
              <a:spLocks noChangeShapeType="1"/>
            </p:cNvSpPr>
            <p:nvPr/>
          </p:nvSpPr>
          <p:spPr bwMode="auto">
            <a:xfrm flipV="1">
              <a:off x="1792" y="1406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4" name="Line 310"/>
            <p:cNvSpPr>
              <a:spLocks noChangeShapeType="1"/>
            </p:cNvSpPr>
            <p:nvPr/>
          </p:nvSpPr>
          <p:spPr bwMode="auto">
            <a:xfrm>
              <a:off x="1792" y="1406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5" name="Line 311"/>
            <p:cNvSpPr>
              <a:spLocks noChangeShapeType="1"/>
            </p:cNvSpPr>
            <p:nvPr/>
          </p:nvSpPr>
          <p:spPr bwMode="auto">
            <a:xfrm flipV="1">
              <a:off x="1800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6" name="Line 312"/>
            <p:cNvSpPr>
              <a:spLocks noChangeShapeType="1"/>
            </p:cNvSpPr>
            <p:nvPr/>
          </p:nvSpPr>
          <p:spPr bwMode="auto">
            <a:xfrm>
              <a:off x="1800" y="1404"/>
              <a:ext cx="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7" name="Line 313"/>
            <p:cNvSpPr>
              <a:spLocks noChangeShapeType="1"/>
            </p:cNvSpPr>
            <p:nvPr/>
          </p:nvSpPr>
          <p:spPr bwMode="auto">
            <a:xfrm>
              <a:off x="1810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8" name="Line 314"/>
            <p:cNvSpPr>
              <a:spLocks noChangeShapeType="1"/>
            </p:cNvSpPr>
            <p:nvPr/>
          </p:nvSpPr>
          <p:spPr bwMode="auto">
            <a:xfrm>
              <a:off x="1810" y="1406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39" name="Line 315"/>
            <p:cNvSpPr>
              <a:spLocks noChangeShapeType="1"/>
            </p:cNvSpPr>
            <p:nvPr/>
          </p:nvSpPr>
          <p:spPr bwMode="auto">
            <a:xfrm>
              <a:off x="1818" y="1406"/>
              <a:ext cx="1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0" name="Line 316"/>
            <p:cNvSpPr>
              <a:spLocks noChangeShapeType="1"/>
            </p:cNvSpPr>
            <p:nvPr/>
          </p:nvSpPr>
          <p:spPr bwMode="auto">
            <a:xfrm>
              <a:off x="1818" y="1410"/>
              <a:ext cx="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1" name="Line 317"/>
            <p:cNvSpPr>
              <a:spLocks noChangeShapeType="1"/>
            </p:cNvSpPr>
            <p:nvPr/>
          </p:nvSpPr>
          <p:spPr bwMode="auto">
            <a:xfrm flipV="1">
              <a:off x="1829" y="1400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2" name="Line 318"/>
            <p:cNvSpPr>
              <a:spLocks noChangeShapeType="1"/>
            </p:cNvSpPr>
            <p:nvPr/>
          </p:nvSpPr>
          <p:spPr bwMode="auto">
            <a:xfrm>
              <a:off x="1829" y="1400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3" name="Line 319"/>
            <p:cNvSpPr>
              <a:spLocks noChangeShapeType="1"/>
            </p:cNvSpPr>
            <p:nvPr/>
          </p:nvSpPr>
          <p:spPr bwMode="auto">
            <a:xfrm>
              <a:off x="1837" y="1400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4" name="Line 320"/>
            <p:cNvSpPr>
              <a:spLocks noChangeShapeType="1"/>
            </p:cNvSpPr>
            <p:nvPr/>
          </p:nvSpPr>
          <p:spPr bwMode="auto">
            <a:xfrm>
              <a:off x="1837" y="1403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5" name="Line 321"/>
            <p:cNvSpPr>
              <a:spLocks noChangeShapeType="1"/>
            </p:cNvSpPr>
            <p:nvPr/>
          </p:nvSpPr>
          <p:spPr bwMode="auto">
            <a:xfrm>
              <a:off x="1846" y="1403"/>
              <a:ext cx="1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6" name="Line 322"/>
            <p:cNvSpPr>
              <a:spLocks noChangeShapeType="1"/>
            </p:cNvSpPr>
            <p:nvPr/>
          </p:nvSpPr>
          <p:spPr bwMode="auto">
            <a:xfrm>
              <a:off x="1846" y="1409"/>
              <a:ext cx="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7" name="Line 323"/>
            <p:cNvSpPr>
              <a:spLocks noChangeShapeType="1"/>
            </p:cNvSpPr>
            <p:nvPr/>
          </p:nvSpPr>
          <p:spPr bwMode="auto">
            <a:xfrm flipV="1">
              <a:off x="1858" y="1406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8" name="Line 324"/>
            <p:cNvSpPr>
              <a:spLocks noChangeShapeType="1"/>
            </p:cNvSpPr>
            <p:nvPr/>
          </p:nvSpPr>
          <p:spPr bwMode="auto">
            <a:xfrm>
              <a:off x="1858" y="1406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49" name="Line 325"/>
            <p:cNvSpPr>
              <a:spLocks noChangeShapeType="1"/>
            </p:cNvSpPr>
            <p:nvPr/>
          </p:nvSpPr>
          <p:spPr bwMode="auto">
            <a:xfrm flipV="1">
              <a:off x="1866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0" name="Line 326"/>
            <p:cNvSpPr>
              <a:spLocks noChangeShapeType="1"/>
            </p:cNvSpPr>
            <p:nvPr/>
          </p:nvSpPr>
          <p:spPr bwMode="auto">
            <a:xfrm>
              <a:off x="1866" y="1404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1" name="Line 327"/>
            <p:cNvSpPr>
              <a:spLocks noChangeShapeType="1"/>
            </p:cNvSpPr>
            <p:nvPr/>
          </p:nvSpPr>
          <p:spPr bwMode="auto">
            <a:xfrm>
              <a:off x="1875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2" name="Line 328"/>
            <p:cNvSpPr>
              <a:spLocks noChangeShapeType="1"/>
            </p:cNvSpPr>
            <p:nvPr/>
          </p:nvSpPr>
          <p:spPr bwMode="auto">
            <a:xfrm>
              <a:off x="1875" y="1406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3" name="Line 329"/>
            <p:cNvSpPr>
              <a:spLocks noChangeShapeType="1"/>
            </p:cNvSpPr>
            <p:nvPr/>
          </p:nvSpPr>
          <p:spPr bwMode="auto">
            <a:xfrm flipV="1">
              <a:off x="1883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4" name="Line 330"/>
            <p:cNvSpPr>
              <a:spLocks noChangeShapeType="1"/>
            </p:cNvSpPr>
            <p:nvPr/>
          </p:nvSpPr>
          <p:spPr bwMode="auto">
            <a:xfrm>
              <a:off x="1883" y="1404"/>
              <a:ext cx="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5" name="Line 331"/>
            <p:cNvSpPr>
              <a:spLocks noChangeShapeType="1"/>
            </p:cNvSpPr>
            <p:nvPr/>
          </p:nvSpPr>
          <p:spPr bwMode="auto">
            <a:xfrm flipV="1">
              <a:off x="1894" y="1403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6" name="Line 332"/>
            <p:cNvSpPr>
              <a:spLocks noChangeShapeType="1"/>
            </p:cNvSpPr>
            <p:nvPr/>
          </p:nvSpPr>
          <p:spPr bwMode="auto">
            <a:xfrm>
              <a:off x="1894" y="1403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7" name="Line 333"/>
            <p:cNvSpPr>
              <a:spLocks noChangeShapeType="1"/>
            </p:cNvSpPr>
            <p:nvPr/>
          </p:nvSpPr>
          <p:spPr bwMode="auto">
            <a:xfrm>
              <a:off x="1902" y="1403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8" name="Line 334"/>
            <p:cNvSpPr>
              <a:spLocks noChangeShapeType="1"/>
            </p:cNvSpPr>
            <p:nvPr/>
          </p:nvSpPr>
          <p:spPr bwMode="auto">
            <a:xfrm>
              <a:off x="1902" y="1404"/>
              <a:ext cx="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59" name="Line 335"/>
            <p:cNvSpPr>
              <a:spLocks noChangeShapeType="1"/>
            </p:cNvSpPr>
            <p:nvPr/>
          </p:nvSpPr>
          <p:spPr bwMode="auto">
            <a:xfrm flipV="1">
              <a:off x="1912" y="1400"/>
              <a:ext cx="1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0" name="Line 336"/>
            <p:cNvSpPr>
              <a:spLocks noChangeShapeType="1"/>
            </p:cNvSpPr>
            <p:nvPr/>
          </p:nvSpPr>
          <p:spPr bwMode="auto">
            <a:xfrm>
              <a:off x="1912" y="1400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1" name="Line 337"/>
            <p:cNvSpPr>
              <a:spLocks noChangeShapeType="1"/>
            </p:cNvSpPr>
            <p:nvPr/>
          </p:nvSpPr>
          <p:spPr bwMode="auto">
            <a:xfrm>
              <a:off x="2115" y="635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2" name="Line 338"/>
            <p:cNvSpPr>
              <a:spLocks noChangeShapeType="1"/>
            </p:cNvSpPr>
            <p:nvPr/>
          </p:nvSpPr>
          <p:spPr bwMode="auto">
            <a:xfrm>
              <a:off x="2102" y="646"/>
              <a:ext cx="2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3" name="Line 339"/>
            <p:cNvSpPr>
              <a:spLocks noChangeShapeType="1"/>
            </p:cNvSpPr>
            <p:nvPr/>
          </p:nvSpPr>
          <p:spPr bwMode="auto">
            <a:xfrm>
              <a:off x="2098" y="664"/>
              <a:ext cx="37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4" name="Line 340"/>
            <p:cNvSpPr>
              <a:spLocks noChangeShapeType="1"/>
            </p:cNvSpPr>
            <p:nvPr/>
          </p:nvSpPr>
          <p:spPr bwMode="auto">
            <a:xfrm>
              <a:off x="2098" y="685"/>
              <a:ext cx="37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5" name="Line 341"/>
            <p:cNvSpPr>
              <a:spLocks noChangeShapeType="1"/>
            </p:cNvSpPr>
            <p:nvPr/>
          </p:nvSpPr>
          <p:spPr bwMode="auto">
            <a:xfrm>
              <a:off x="2091" y="701"/>
              <a:ext cx="52" cy="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6" name="Line 342"/>
            <p:cNvSpPr>
              <a:spLocks noChangeShapeType="1"/>
            </p:cNvSpPr>
            <p:nvPr/>
          </p:nvSpPr>
          <p:spPr bwMode="auto">
            <a:xfrm>
              <a:off x="2087" y="721"/>
              <a:ext cx="56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7" name="Line 343"/>
            <p:cNvSpPr>
              <a:spLocks noChangeShapeType="1"/>
            </p:cNvSpPr>
            <p:nvPr/>
          </p:nvSpPr>
          <p:spPr bwMode="auto">
            <a:xfrm>
              <a:off x="2087" y="742"/>
              <a:ext cx="56" cy="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8" name="Line 344"/>
            <p:cNvSpPr>
              <a:spLocks noChangeShapeType="1"/>
            </p:cNvSpPr>
            <p:nvPr/>
          </p:nvSpPr>
          <p:spPr bwMode="auto">
            <a:xfrm>
              <a:off x="2087" y="763"/>
              <a:ext cx="65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69" name="Line 345"/>
            <p:cNvSpPr>
              <a:spLocks noChangeShapeType="1"/>
            </p:cNvSpPr>
            <p:nvPr/>
          </p:nvSpPr>
          <p:spPr bwMode="auto">
            <a:xfrm>
              <a:off x="2082" y="780"/>
              <a:ext cx="70" cy="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0" name="Line 346"/>
            <p:cNvSpPr>
              <a:spLocks noChangeShapeType="1"/>
            </p:cNvSpPr>
            <p:nvPr/>
          </p:nvSpPr>
          <p:spPr bwMode="auto">
            <a:xfrm>
              <a:off x="2079" y="800"/>
              <a:ext cx="73" cy="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1" name="Line 347"/>
            <p:cNvSpPr>
              <a:spLocks noChangeShapeType="1"/>
            </p:cNvSpPr>
            <p:nvPr/>
          </p:nvSpPr>
          <p:spPr bwMode="auto">
            <a:xfrm>
              <a:off x="2159" y="868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2" name="Line 348"/>
            <p:cNvSpPr>
              <a:spLocks noChangeShapeType="1"/>
            </p:cNvSpPr>
            <p:nvPr/>
          </p:nvSpPr>
          <p:spPr bwMode="auto">
            <a:xfrm>
              <a:off x="2079" y="820"/>
              <a:ext cx="81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3" name="Line 349"/>
            <p:cNvSpPr>
              <a:spLocks noChangeShapeType="1"/>
            </p:cNvSpPr>
            <p:nvPr/>
          </p:nvSpPr>
          <p:spPr bwMode="auto">
            <a:xfrm>
              <a:off x="2079" y="841"/>
              <a:ext cx="81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4" name="Line 350"/>
            <p:cNvSpPr>
              <a:spLocks noChangeShapeType="1"/>
            </p:cNvSpPr>
            <p:nvPr/>
          </p:nvSpPr>
          <p:spPr bwMode="auto">
            <a:xfrm>
              <a:off x="2079" y="862"/>
              <a:ext cx="81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5" name="Line 351"/>
            <p:cNvSpPr>
              <a:spLocks noChangeShapeType="1"/>
            </p:cNvSpPr>
            <p:nvPr/>
          </p:nvSpPr>
          <p:spPr bwMode="auto">
            <a:xfrm>
              <a:off x="2168" y="940"/>
              <a:ext cx="4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6" name="Line 352"/>
            <p:cNvSpPr>
              <a:spLocks noChangeShapeType="1"/>
            </p:cNvSpPr>
            <p:nvPr/>
          </p:nvSpPr>
          <p:spPr bwMode="auto">
            <a:xfrm>
              <a:off x="2070" y="876"/>
              <a:ext cx="102" cy="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7" name="Line 353"/>
            <p:cNvSpPr>
              <a:spLocks noChangeShapeType="1"/>
            </p:cNvSpPr>
            <p:nvPr/>
          </p:nvSpPr>
          <p:spPr bwMode="auto">
            <a:xfrm>
              <a:off x="2070" y="898"/>
              <a:ext cx="102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8" name="Line 354"/>
            <p:cNvSpPr>
              <a:spLocks noChangeShapeType="1"/>
            </p:cNvSpPr>
            <p:nvPr/>
          </p:nvSpPr>
          <p:spPr bwMode="auto">
            <a:xfrm>
              <a:off x="2070" y="919"/>
              <a:ext cx="102" cy="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79" name="Line 355"/>
            <p:cNvSpPr>
              <a:spLocks noChangeShapeType="1"/>
            </p:cNvSpPr>
            <p:nvPr/>
          </p:nvSpPr>
          <p:spPr bwMode="auto">
            <a:xfrm>
              <a:off x="2070" y="941"/>
              <a:ext cx="110" cy="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0" name="Line 356"/>
            <p:cNvSpPr>
              <a:spLocks noChangeShapeType="1"/>
            </p:cNvSpPr>
            <p:nvPr/>
          </p:nvSpPr>
          <p:spPr bwMode="auto">
            <a:xfrm>
              <a:off x="2062" y="955"/>
              <a:ext cx="118" cy="1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1" name="Line 357"/>
            <p:cNvSpPr>
              <a:spLocks noChangeShapeType="1"/>
            </p:cNvSpPr>
            <p:nvPr/>
          </p:nvSpPr>
          <p:spPr bwMode="auto">
            <a:xfrm>
              <a:off x="2062" y="975"/>
              <a:ext cx="127" cy="1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2" name="Line 358"/>
            <p:cNvSpPr>
              <a:spLocks noChangeShapeType="1"/>
            </p:cNvSpPr>
            <p:nvPr/>
          </p:nvSpPr>
          <p:spPr bwMode="auto">
            <a:xfrm>
              <a:off x="2062" y="998"/>
              <a:ext cx="127" cy="1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3" name="Line 359"/>
            <p:cNvSpPr>
              <a:spLocks noChangeShapeType="1"/>
            </p:cNvSpPr>
            <p:nvPr/>
          </p:nvSpPr>
          <p:spPr bwMode="auto">
            <a:xfrm>
              <a:off x="2062" y="1020"/>
              <a:ext cx="127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4" name="Line 360"/>
            <p:cNvSpPr>
              <a:spLocks noChangeShapeType="1"/>
            </p:cNvSpPr>
            <p:nvPr/>
          </p:nvSpPr>
          <p:spPr bwMode="auto">
            <a:xfrm>
              <a:off x="2062" y="1041"/>
              <a:ext cx="135" cy="1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5" name="Line 361"/>
            <p:cNvSpPr>
              <a:spLocks noChangeShapeType="1"/>
            </p:cNvSpPr>
            <p:nvPr/>
          </p:nvSpPr>
          <p:spPr bwMode="auto">
            <a:xfrm>
              <a:off x="2050" y="1054"/>
              <a:ext cx="147" cy="1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6" name="Line 362"/>
            <p:cNvSpPr>
              <a:spLocks noChangeShapeType="1"/>
            </p:cNvSpPr>
            <p:nvPr/>
          </p:nvSpPr>
          <p:spPr bwMode="auto">
            <a:xfrm>
              <a:off x="2050" y="1077"/>
              <a:ext cx="147" cy="1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7" name="Line 363"/>
            <p:cNvSpPr>
              <a:spLocks noChangeShapeType="1"/>
            </p:cNvSpPr>
            <p:nvPr/>
          </p:nvSpPr>
          <p:spPr bwMode="auto">
            <a:xfrm>
              <a:off x="2200" y="1205"/>
              <a:ext cx="8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8" name="Line 364"/>
            <p:cNvSpPr>
              <a:spLocks noChangeShapeType="1"/>
            </p:cNvSpPr>
            <p:nvPr/>
          </p:nvSpPr>
          <p:spPr bwMode="auto">
            <a:xfrm>
              <a:off x="2050" y="1099"/>
              <a:ext cx="158" cy="1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89" name="Line 365"/>
            <p:cNvSpPr>
              <a:spLocks noChangeShapeType="1"/>
            </p:cNvSpPr>
            <p:nvPr/>
          </p:nvSpPr>
          <p:spPr bwMode="auto">
            <a:xfrm>
              <a:off x="2050" y="1120"/>
              <a:ext cx="167" cy="1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0" name="Line 366"/>
            <p:cNvSpPr>
              <a:spLocks noChangeShapeType="1"/>
            </p:cNvSpPr>
            <p:nvPr/>
          </p:nvSpPr>
          <p:spPr bwMode="auto">
            <a:xfrm>
              <a:off x="2041" y="1133"/>
              <a:ext cx="176" cy="15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1" name="Line 367"/>
            <p:cNvSpPr>
              <a:spLocks noChangeShapeType="1"/>
            </p:cNvSpPr>
            <p:nvPr/>
          </p:nvSpPr>
          <p:spPr bwMode="auto">
            <a:xfrm>
              <a:off x="2222" y="1290"/>
              <a:ext cx="4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2" name="Line 368"/>
            <p:cNvSpPr>
              <a:spLocks noChangeShapeType="1"/>
            </p:cNvSpPr>
            <p:nvPr/>
          </p:nvSpPr>
          <p:spPr bwMode="auto">
            <a:xfrm>
              <a:off x="2041" y="1156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3" name="Line 369"/>
            <p:cNvSpPr>
              <a:spLocks noChangeShapeType="1"/>
            </p:cNvSpPr>
            <p:nvPr/>
          </p:nvSpPr>
          <p:spPr bwMode="auto">
            <a:xfrm>
              <a:off x="2233" y="1320"/>
              <a:ext cx="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4" name="Line 370"/>
            <p:cNvSpPr>
              <a:spLocks noChangeShapeType="1"/>
            </p:cNvSpPr>
            <p:nvPr/>
          </p:nvSpPr>
          <p:spPr bwMode="auto">
            <a:xfrm>
              <a:off x="2041" y="1177"/>
              <a:ext cx="196" cy="1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5" name="Line 371"/>
            <p:cNvSpPr>
              <a:spLocks noChangeShapeType="1"/>
            </p:cNvSpPr>
            <p:nvPr/>
          </p:nvSpPr>
          <p:spPr bwMode="auto">
            <a:xfrm>
              <a:off x="2241" y="1348"/>
              <a:ext cx="4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6" name="Line 372"/>
            <p:cNvSpPr>
              <a:spLocks noChangeShapeType="1"/>
            </p:cNvSpPr>
            <p:nvPr/>
          </p:nvSpPr>
          <p:spPr bwMode="auto">
            <a:xfrm>
              <a:off x="2034" y="1193"/>
              <a:ext cx="220" cy="1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7" name="Line 373"/>
            <p:cNvSpPr>
              <a:spLocks noChangeShapeType="1"/>
            </p:cNvSpPr>
            <p:nvPr/>
          </p:nvSpPr>
          <p:spPr bwMode="auto">
            <a:xfrm>
              <a:off x="2257" y="1385"/>
              <a:ext cx="5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8" name="Line 374"/>
            <p:cNvSpPr>
              <a:spLocks noChangeShapeType="1"/>
            </p:cNvSpPr>
            <p:nvPr/>
          </p:nvSpPr>
          <p:spPr bwMode="auto">
            <a:xfrm>
              <a:off x="2270" y="1396"/>
              <a:ext cx="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99" name="Line 375"/>
            <p:cNvSpPr>
              <a:spLocks noChangeShapeType="1"/>
            </p:cNvSpPr>
            <p:nvPr/>
          </p:nvSpPr>
          <p:spPr bwMode="auto">
            <a:xfrm>
              <a:off x="2275" y="1400"/>
              <a:ext cx="7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0" name="Line 376"/>
            <p:cNvSpPr>
              <a:spLocks noChangeShapeType="1"/>
            </p:cNvSpPr>
            <p:nvPr/>
          </p:nvSpPr>
          <p:spPr bwMode="auto">
            <a:xfrm>
              <a:off x="2283" y="1406"/>
              <a:ext cx="8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1" name="Line 377"/>
            <p:cNvSpPr>
              <a:spLocks noChangeShapeType="1"/>
            </p:cNvSpPr>
            <p:nvPr/>
          </p:nvSpPr>
          <p:spPr bwMode="auto">
            <a:xfrm>
              <a:off x="2033" y="1212"/>
              <a:ext cx="258" cy="2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2" name="Line 378"/>
            <p:cNvSpPr>
              <a:spLocks noChangeShapeType="1"/>
            </p:cNvSpPr>
            <p:nvPr/>
          </p:nvSpPr>
          <p:spPr bwMode="auto">
            <a:xfrm>
              <a:off x="2033" y="1235"/>
              <a:ext cx="258" cy="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3" name="Line 379"/>
            <p:cNvSpPr>
              <a:spLocks noChangeShapeType="1"/>
            </p:cNvSpPr>
            <p:nvPr/>
          </p:nvSpPr>
          <p:spPr bwMode="auto">
            <a:xfrm>
              <a:off x="2026" y="1249"/>
              <a:ext cx="265" cy="2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4" name="Line 380"/>
            <p:cNvSpPr>
              <a:spLocks noChangeShapeType="1"/>
            </p:cNvSpPr>
            <p:nvPr/>
          </p:nvSpPr>
          <p:spPr bwMode="auto">
            <a:xfrm>
              <a:off x="2022" y="1269"/>
              <a:ext cx="269" cy="2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5" name="Line 381"/>
            <p:cNvSpPr>
              <a:spLocks noChangeShapeType="1"/>
            </p:cNvSpPr>
            <p:nvPr/>
          </p:nvSpPr>
          <p:spPr bwMode="auto">
            <a:xfrm>
              <a:off x="2022" y="1291"/>
              <a:ext cx="269" cy="2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6" name="Line 382"/>
            <p:cNvSpPr>
              <a:spLocks noChangeShapeType="1"/>
            </p:cNvSpPr>
            <p:nvPr/>
          </p:nvSpPr>
          <p:spPr bwMode="auto">
            <a:xfrm>
              <a:off x="2014" y="1304"/>
              <a:ext cx="277" cy="2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7" name="Line 383"/>
            <p:cNvSpPr>
              <a:spLocks noChangeShapeType="1"/>
            </p:cNvSpPr>
            <p:nvPr/>
          </p:nvSpPr>
          <p:spPr bwMode="auto">
            <a:xfrm>
              <a:off x="2009" y="1320"/>
              <a:ext cx="282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8" name="Line 384"/>
            <p:cNvSpPr>
              <a:spLocks noChangeShapeType="1"/>
            </p:cNvSpPr>
            <p:nvPr/>
          </p:nvSpPr>
          <p:spPr bwMode="auto">
            <a:xfrm>
              <a:off x="2004" y="1339"/>
              <a:ext cx="287" cy="2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09" name="Line 385"/>
            <p:cNvSpPr>
              <a:spLocks noChangeShapeType="1"/>
            </p:cNvSpPr>
            <p:nvPr/>
          </p:nvSpPr>
          <p:spPr bwMode="auto">
            <a:xfrm>
              <a:off x="1996" y="1352"/>
              <a:ext cx="295" cy="2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0" name="Line 386"/>
            <p:cNvSpPr>
              <a:spLocks noChangeShapeType="1"/>
            </p:cNvSpPr>
            <p:nvPr/>
          </p:nvSpPr>
          <p:spPr bwMode="auto">
            <a:xfrm>
              <a:off x="1984" y="1364"/>
              <a:ext cx="307" cy="2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1" name="Line 387"/>
            <p:cNvSpPr>
              <a:spLocks noChangeShapeType="1"/>
            </p:cNvSpPr>
            <p:nvPr/>
          </p:nvSpPr>
          <p:spPr bwMode="auto">
            <a:xfrm>
              <a:off x="1977" y="1380"/>
              <a:ext cx="314" cy="2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2" name="Line 388"/>
            <p:cNvSpPr>
              <a:spLocks noChangeShapeType="1"/>
            </p:cNvSpPr>
            <p:nvPr/>
          </p:nvSpPr>
          <p:spPr bwMode="auto">
            <a:xfrm>
              <a:off x="1961" y="1388"/>
              <a:ext cx="330" cy="2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3" name="Line 389"/>
            <p:cNvSpPr>
              <a:spLocks noChangeShapeType="1"/>
            </p:cNvSpPr>
            <p:nvPr/>
          </p:nvSpPr>
          <p:spPr bwMode="auto">
            <a:xfrm>
              <a:off x="1943" y="1394"/>
              <a:ext cx="348" cy="2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4" name="Line 390"/>
            <p:cNvSpPr>
              <a:spLocks noChangeShapeType="1"/>
            </p:cNvSpPr>
            <p:nvPr/>
          </p:nvSpPr>
          <p:spPr bwMode="auto">
            <a:xfrm>
              <a:off x="1931" y="1406"/>
              <a:ext cx="360" cy="3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5" name="Line 391"/>
            <p:cNvSpPr>
              <a:spLocks noChangeShapeType="1"/>
            </p:cNvSpPr>
            <p:nvPr/>
          </p:nvSpPr>
          <p:spPr bwMode="auto">
            <a:xfrm>
              <a:off x="1920" y="1419"/>
              <a:ext cx="371" cy="3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6" name="Line 392"/>
            <p:cNvSpPr>
              <a:spLocks noChangeShapeType="1"/>
            </p:cNvSpPr>
            <p:nvPr/>
          </p:nvSpPr>
          <p:spPr bwMode="auto">
            <a:xfrm>
              <a:off x="1920" y="1440"/>
              <a:ext cx="371" cy="3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7" name="Line 393"/>
            <p:cNvSpPr>
              <a:spLocks noChangeShapeType="1"/>
            </p:cNvSpPr>
            <p:nvPr/>
          </p:nvSpPr>
          <p:spPr bwMode="auto">
            <a:xfrm>
              <a:off x="1920" y="1462"/>
              <a:ext cx="371" cy="3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8" name="Line 394"/>
            <p:cNvSpPr>
              <a:spLocks noChangeShapeType="1"/>
            </p:cNvSpPr>
            <p:nvPr/>
          </p:nvSpPr>
          <p:spPr bwMode="auto">
            <a:xfrm>
              <a:off x="1920" y="1483"/>
              <a:ext cx="371" cy="3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19" name="Line 395"/>
            <p:cNvSpPr>
              <a:spLocks noChangeShapeType="1"/>
            </p:cNvSpPr>
            <p:nvPr/>
          </p:nvSpPr>
          <p:spPr bwMode="auto">
            <a:xfrm>
              <a:off x="1920" y="1506"/>
              <a:ext cx="371" cy="3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0" name="Line 396"/>
            <p:cNvSpPr>
              <a:spLocks noChangeShapeType="1"/>
            </p:cNvSpPr>
            <p:nvPr/>
          </p:nvSpPr>
          <p:spPr bwMode="auto">
            <a:xfrm>
              <a:off x="1920" y="1526"/>
              <a:ext cx="371" cy="3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1" name="Line 397"/>
            <p:cNvSpPr>
              <a:spLocks noChangeShapeType="1"/>
            </p:cNvSpPr>
            <p:nvPr/>
          </p:nvSpPr>
          <p:spPr bwMode="auto">
            <a:xfrm>
              <a:off x="1920" y="1547"/>
              <a:ext cx="371" cy="3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2" name="Line 398"/>
            <p:cNvSpPr>
              <a:spLocks noChangeShapeType="1"/>
            </p:cNvSpPr>
            <p:nvPr/>
          </p:nvSpPr>
          <p:spPr bwMode="auto">
            <a:xfrm>
              <a:off x="1920" y="1570"/>
              <a:ext cx="359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3" name="Line 399"/>
            <p:cNvSpPr>
              <a:spLocks noChangeShapeType="1"/>
            </p:cNvSpPr>
            <p:nvPr/>
          </p:nvSpPr>
          <p:spPr bwMode="auto">
            <a:xfrm>
              <a:off x="1920" y="1591"/>
              <a:ext cx="334" cy="2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4" name="Line 400"/>
            <p:cNvSpPr>
              <a:spLocks noChangeShapeType="1"/>
            </p:cNvSpPr>
            <p:nvPr/>
          </p:nvSpPr>
          <p:spPr bwMode="auto">
            <a:xfrm>
              <a:off x="1920" y="1613"/>
              <a:ext cx="309" cy="2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5" name="Line 401"/>
            <p:cNvSpPr>
              <a:spLocks noChangeShapeType="1"/>
            </p:cNvSpPr>
            <p:nvPr/>
          </p:nvSpPr>
          <p:spPr bwMode="auto">
            <a:xfrm>
              <a:off x="1920" y="1635"/>
              <a:ext cx="284" cy="2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6" name="Line 402"/>
            <p:cNvSpPr>
              <a:spLocks noChangeShapeType="1"/>
            </p:cNvSpPr>
            <p:nvPr/>
          </p:nvSpPr>
          <p:spPr bwMode="auto">
            <a:xfrm>
              <a:off x="1920" y="1656"/>
              <a:ext cx="260" cy="2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7" name="Line 403"/>
            <p:cNvSpPr>
              <a:spLocks noChangeShapeType="1"/>
            </p:cNvSpPr>
            <p:nvPr/>
          </p:nvSpPr>
          <p:spPr bwMode="auto">
            <a:xfrm>
              <a:off x="1920" y="1678"/>
              <a:ext cx="232" cy="2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8" name="Line 404"/>
            <p:cNvSpPr>
              <a:spLocks noChangeShapeType="1"/>
            </p:cNvSpPr>
            <p:nvPr/>
          </p:nvSpPr>
          <p:spPr bwMode="auto">
            <a:xfrm>
              <a:off x="1920" y="1701"/>
              <a:ext cx="208" cy="1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29" name="Line 405"/>
            <p:cNvSpPr>
              <a:spLocks noChangeShapeType="1"/>
            </p:cNvSpPr>
            <p:nvPr/>
          </p:nvSpPr>
          <p:spPr bwMode="auto">
            <a:xfrm>
              <a:off x="1920" y="1720"/>
              <a:ext cx="183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0" name="Line 406"/>
            <p:cNvSpPr>
              <a:spLocks noChangeShapeType="1"/>
            </p:cNvSpPr>
            <p:nvPr/>
          </p:nvSpPr>
          <p:spPr bwMode="auto">
            <a:xfrm>
              <a:off x="1920" y="1742"/>
              <a:ext cx="159" cy="1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1" name="Line 407"/>
            <p:cNvSpPr>
              <a:spLocks noChangeShapeType="1"/>
            </p:cNvSpPr>
            <p:nvPr/>
          </p:nvSpPr>
          <p:spPr bwMode="auto">
            <a:xfrm>
              <a:off x="1920" y="1763"/>
              <a:ext cx="133" cy="1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2" name="Line 408"/>
            <p:cNvSpPr>
              <a:spLocks noChangeShapeType="1"/>
            </p:cNvSpPr>
            <p:nvPr/>
          </p:nvSpPr>
          <p:spPr bwMode="auto">
            <a:xfrm>
              <a:off x="1920" y="1786"/>
              <a:ext cx="109" cy="9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3" name="Line 409"/>
            <p:cNvSpPr>
              <a:spLocks noChangeShapeType="1"/>
            </p:cNvSpPr>
            <p:nvPr/>
          </p:nvSpPr>
          <p:spPr bwMode="auto">
            <a:xfrm>
              <a:off x="1920" y="1808"/>
              <a:ext cx="81" cy="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4" name="Line 410"/>
            <p:cNvSpPr>
              <a:spLocks noChangeShapeType="1"/>
            </p:cNvSpPr>
            <p:nvPr/>
          </p:nvSpPr>
          <p:spPr bwMode="auto">
            <a:xfrm>
              <a:off x="1920" y="1828"/>
              <a:ext cx="57" cy="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5" name="Line 411"/>
            <p:cNvSpPr>
              <a:spLocks noChangeShapeType="1"/>
            </p:cNvSpPr>
            <p:nvPr/>
          </p:nvSpPr>
          <p:spPr bwMode="auto">
            <a:xfrm>
              <a:off x="1920" y="1851"/>
              <a:ext cx="32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6" name="Line 412"/>
            <p:cNvSpPr>
              <a:spLocks noChangeShapeType="1"/>
            </p:cNvSpPr>
            <p:nvPr/>
          </p:nvSpPr>
          <p:spPr bwMode="auto">
            <a:xfrm>
              <a:off x="1920" y="1872"/>
              <a:ext cx="8" cy="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7" name="Freeform 413"/>
            <p:cNvSpPr>
              <a:spLocks/>
            </p:cNvSpPr>
            <p:nvPr/>
          </p:nvSpPr>
          <p:spPr bwMode="auto">
            <a:xfrm>
              <a:off x="1920" y="635"/>
              <a:ext cx="371" cy="1243"/>
            </a:xfrm>
            <a:custGeom>
              <a:avLst/>
              <a:gdLst>
                <a:gd name="T0" fmla="*/ 0 w 273"/>
                <a:gd name="T1" fmla="*/ 2533 h 1089"/>
                <a:gd name="T2" fmla="*/ 170 w 273"/>
                <a:gd name="T3" fmla="*/ 2531 h 1089"/>
                <a:gd name="T4" fmla="*/ 302 w 273"/>
                <a:gd name="T5" fmla="*/ 2493 h 1089"/>
                <a:gd name="T6" fmla="*/ 454 w 273"/>
                <a:gd name="T7" fmla="*/ 2499 h 1089"/>
                <a:gd name="T8" fmla="*/ 617 w 273"/>
                <a:gd name="T9" fmla="*/ 2475 h 1089"/>
                <a:gd name="T10" fmla="*/ 757 w 273"/>
                <a:gd name="T11" fmla="*/ 2465 h 1089"/>
                <a:gd name="T12" fmla="*/ 901 w 273"/>
                <a:gd name="T13" fmla="*/ 2397 h 1089"/>
                <a:gd name="T14" fmla="*/ 1029 w 273"/>
                <a:gd name="T15" fmla="*/ 2378 h 1089"/>
                <a:gd name="T16" fmla="*/ 1197 w 273"/>
                <a:gd name="T17" fmla="*/ 2325 h 1089"/>
                <a:gd name="T18" fmla="*/ 1329 w 273"/>
                <a:gd name="T19" fmla="*/ 2253 h 1089"/>
                <a:gd name="T20" fmla="*/ 1488 w 273"/>
                <a:gd name="T21" fmla="*/ 2164 h 1089"/>
                <a:gd name="T22" fmla="*/ 1616 w 273"/>
                <a:gd name="T23" fmla="*/ 2018 h 1089"/>
                <a:gd name="T24" fmla="*/ 1790 w 273"/>
                <a:gd name="T25" fmla="*/ 1835 h 1089"/>
                <a:gd name="T26" fmla="*/ 1909 w 273"/>
                <a:gd name="T27" fmla="*/ 1605 h 1089"/>
                <a:gd name="T28" fmla="*/ 2068 w 273"/>
                <a:gd name="T29" fmla="*/ 1353 h 1089"/>
                <a:gd name="T30" fmla="*/ 2233 w 273"/>
                <a:gd name="T31" fmla="*/ 1017 h 1089"/>
                <a:gd name="T32" fmla="*/ 2355 w 273"/>
                <a:gd name="T33" fmla="*/ 761 h 1089"/>
                <a:gd name="T34" fmla="*/ 2520 w 273"/>
                <a:gd name="T35" fmla="*/ 479 h 1089"/>
                <a:gd name="T36" fmla="*/ 2635 w 273"/>
                <a:gd name="T37" fmla="*/ 218 h 1089"/>
                <a:gd name="T38" fmla="*/ 2813 w 273"/>
                <a:gd name="T39" fmla="*/ 38 h 1089"/>
                <a:gd name="T40" fmla="*/ 2944 w 273"/>
                <a:gd name="T41" fmla="*/ 0 h 1089"/>
                <a:gd name="T42" fmla="*/ 3071 w 273"/>
                <a:gd name="T43" fmla="*/ 38 h 1089"/>
                <a:gd name="T44" fmla="*/ 3217 w 273"/>
                <a:gd name="T45" fmla="*/ 159 h 1089"/>
                <a:gd name="T46" fmla="*/ 3400 w 273"/>
                <a:gd name="T47" fmla="*/ 326 h 1089"/>
                <a:gd name="T48" fmla="*/ 3525 w 273"/>
                <a:gd name="T49" fmla="*/ 551 h 1089"/>
                <a:gd name="T50" fmla="*/ 3667 w 273"/>
                <a:gd name="T51" fmla="*/ 767 h 1089"/>
                <a:gd name="T52" fmla="*/ 3819 w 273"/>
                <a:gd name="T53" fmla="*/ 1001 h 1089"/>
                <a:gd name="T54" fmla="*/ 3963 w 273"/>
                <a:gd name="T55" fmla="*/ 1264 h 1089"/>
                <a:gd name="T56" fmla="*/ 4105 w 273"/>
                <a:gd name="T57" fmla="*/ 1458 h 1089"/>
                <a:gd name="T58" fmla="*/ 4250 w 273"/>
                <a:gd name="T59" fmla="*/ 1671 h 1089"/>
                <a:gd name="T60" fmla="*/ 4372 w 273"/>
                <a:gd name="T61" fmla="*/ 1874 h 1089"/>
                <a:gd name="T62" fmla="*/ 4547 w 273"/>
                <a:gd name="T63" fmla="*/ 2031 h 1089"/>
                <a:gd name="T64" fmla="*/ 4672 w 273"/>
                <a:gd name="T65" fmla="*/ 2147 h 1089"/>
                <a:gd name="T66" fmla="*/ 4839 w 273"/>
                <a:gd name="T67" fmla="*/ 2253 h 1089"/>
                <a:gd name="T68" fmla="*/ 5015 w 273"/>
                <a:gd name="T69" fmla="*/ 2342 h 1089"/>
                <a:gd name="T70" fmla="*/ 5144 w 273"/>
                <a:gd name="T71" fmla="*/ 2388 h 1089"/>
                <a:gd name="T72" fmla="*/ 5280 w 273"/>
                <a:gd name="T73" fmla="*/ 2465 h 1089"/>
                <a:gd name="T74" fmla="*/ 5409 w 273"/>
                <a:gd name="T75" fmla="*/ 2499 h 1089"/>
                <a:gd name="T76" fmla="*/ 5579 w 273"/>
                <a:gd name="T77" fmla="*/ 2516 h 1089"/>
                <a:gd name="T78" fmla="*/ 5706 w 273"/>
                <a:gd name="T79" fmla="*/ 2533 h 10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3"/>
                <a:gd name="T121" fmla="*/ 0 h 1089"/>
                <a:gd name="T122" fmla="*/ 273 w 273"/>
                <a:gd name="T123" fmla="*/ 1089 h 10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3" h="1089">
                  <a:moveTo>
                    <a:pt x="0" y="1089"/>
                  </a:moveTo>
                  <a:lnTo>
                    <a:pt x="0" y="675"/>
                  </a:lnTo>
                  <a:lnTo>
                    <a:pt x="8" y="675"/>
                  </a:lnTo>
                  <a:lnTo>
                    <a:pt x="8" y="673"/>
                  </a:lnTo>
                  <a:lnTo>
                    <a:pt x="14" y="673"/>
                  </a:lnTo>
                  <a:lnTo>
                    <a:pt x="14" y="664"/>
                  </a:lnTo>
                  <a:lnTo>
                    <a:pt x="21" y="664"/>
                  </a:lnTo>
                  <a:lnTo>
                    <a:pt x="21" y="666"/>
                  </a:lnTo>
                  <a:lnTo>
                    <a:pt x="29" y="666"/>
                  </a:lnTo>
                  <a:lnTo>
                    <a:pt x="29" y="660"/>
                  </a:lnTo>
                  <a:lnTo>
                    <a:pt x="35" y="660"/>
                  </a:lnTo>
                  <a:lnTo>
                    <a:pt x="35" y="657"/>
                  </a:lnTo>
                  <a:lnTo>
                    <a:pt x="42" y="657"/>
                  </a:lnTo>
                  <a:lnTo>
                    <a:pt x="42" y="639"/>
                  </a:lnTo>
                  <a:lnTo>
                    <a:pt x="48" y="639"/>
                  </a:lnTo>
                  <a:lnTo>
                    <a:pt x="48" y="633"/>
                  </a:lnTo>
                  <a:lnTo>
                    <a:pt x="56" y="633"/>
                  </a:lnTo>
                  <a:lnTo>
                    <a:pt x="56" y="619"/>
                  </a:lnTo>
                  <a:lnTo>
                    <a:pt x="62" y="619"/>
                  </a:lnTo>
                  <a:lnTo>
                    <a:pt x="62" y="600"/>
                  </a:lnTo>
                  <a:lnTo>
                    <a:pt x="69" y="600"/>
                  </a:lnTo>
                  <a:lnTo>
                    <a:pt x="69" y="577"/>
                  </a:lnTo>
                  <a:lnTo>
                    <a:pt x="75" y="577"/>
                  </a:lnTo>
                  <a:lnTo>
                    <a:pt x="75" y="538"/>
                  </a:lnTo>
                  <a:lnTo>
                    <a:pt x="83" y="538"/>
                  </a:lnTo>
                  <a:lnTo>
                    <a:pt x="83" y="489"/>
                  </a:lnTo>
                  <a:lnTo>
                    <a:pt x="89" y="489"/>
                  </a:lnTo>
                  <a:lnTo>
                    <a:pt x="89" y="427"/>
                  </a:lnTo>
                  <a:lnTo>
                    <a:pt x="96" y="427"/>
                  </a:lnTo>
                  <a:lnTo>
                    <a:pt x="96" y="360"/>
                  </a:lnTo>
                  <a:lnTo>
                    <a:pt x="104" y="360"/>
                  </a:lnTo>
                  <a:lnTo>
                    <a:pt x="104" y="271"/>
                  </a:lnTo>
                  <a:lnTo>
                    <a:pt x="110" y="271"/>
                  </a:lnTo>
                  <a:lnTo>
                    <a:pt x="110" y="202"/>
                  </a:lnTo>
                  <a:lnTo>
                    <a:pt x="117" y="202"/>
                  </a:lnTo>
                  <a:lnTo>
                    <a:pt x="117" y="127"/>
                  </a:lnTo>
                  <a:lnTo>
                    <a:pt x="123" y="127"/>
                  </a:lnTo>
                  <a:lnTo>
                    <a:pt x="123" y="58"/>
                  </a:lnTo>
                  <a:lnTo>
                    <a:pt x="131" y="58"/>
                  </a:lnTo>
                  <a:lnTo>
                    <a:pt x="131" y="10"/>
                  </a:lnTo>
                  <a:lnTo>
                    <a:pt x="137" y="1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3" y="10"/>
                  </a:lnTo>
                  <a:lnTo>
                    <a:pt x="150" y="10"/>
                  </a:lnTo>
                  <a:lnTo>
                    <a:pt x="150" y="42"/>
                  </a:lnTo>
                  <a:lnTo>
                    <a:pt x="158" y="42"/>
                  </a:lnTo>
                  <a:lnTo>
                    <a:pt x="158" y="88"/>
                  </a:lnTo>
                  <a:lnTo>
                    <a:pt x="164" y="88"/>
                  </a:lnTo>
                  <a:lnTo>
                    <a:pt x="164" y="147"/>
                  </a:lnTo>
                  <a:lnTo>
                    <a:pt x="171" y="147"/>
                  </a:lnTo>
                  <a:lnTo>
                    <a:pt x="171" y="204"/>
                  </a:lnTo>
                  <a:lnTo>
                    <a:pt x="177" y="204"/>
                  </a:lnTo>
                  <a:lnTo>
                    <a:pt x="177" y="267"/>
                  </a:lnTo>
                  <a:lnTo>
                    <a:pt x="185" y="267"/>
                  </a:lnTo>
                  <a:lnTo>
                    <a:pt x="185" y="337"/>
                  </a:lnTo>
                  <a:lnTo>
                    <a:pt x="191" y="337"/>
                  </a:lnTo>
                  <a:lnTo>
                    <a:pt x="191" y="388"/>
                  </a:lnTo>
                  <a:lnTo>
                    <a:pt x="198" y="388"/>
                  </a:lnTo>
                  <a:lnTo>
                    <a:pt x="198" y="445"/>
                  </a:lnTo>
                  <a:lnTo>
                    <a:pt x="204" y="445"/>
                  </a:lnTo>
                  <a:lnTo>
                    <a:pt x="204" y="499"/>
                  </a:lnTo>
                  <a:lnTo>
                    <a:pt x="212" y="499"/>
                  </a:lnTo>
                  <a:lnTo>
                    <a:pt x="212" y="541"/>
                  </a:lnTo>
                  <a:lnTo>
                    <a:pt x="218" y="541"/>
                  </a:lnTo>
                  <a:lnTo>
                    <a:pt x="218" y="573"/>
                  </a:lnTo>
                  <a:lnTo>
                    <a:pt x="225" y="573"/>
                  </a:lnTo>
                  <a:lnTo>
                    <a:pt x="225" y="600"/>
                  </a:lnTo>
                  <a:lnTo>
                    <a:pt x="233" y="600"/>
                  </a:lnTo>
                  <a:lnTo>
                    <a:pt x="233" y="624"/>
                  </a:lnTo>
                  <a:lnTo>
                    <a:pt x="239" y="624"/>
                  </a:lnTo>
                  <a:lnTo>
                    <a:pt x="239" y="636"/>
                  </a:lnTo>
                  <a:lnTo>
                    <a:pt x="246" y="636"/>
                  </a:lnTo>
                  <a:lnTo>
                    <a:pt x="246" y="657"/>
                  </a:lnTo>
                  <a:lnTo>
                    <a:pt x="252" y="657"/>
                  </a:lnTo>
                  <a:lnTo>
                    <a:pt x="252" y="666"/>
                  </a:lnTo>
                  <a:lnTo>
                    <a:pt x="260" y="666"/>
                  </a:lnTo>
                  <a:lnTo>
                    <a:pt x="260" y="670"/>
                  </a:lnTo>
                  <a:lnTo>
                    <a:pt x="266" y="670"/>
                  </a:lnTo>
                  <a:lnTo>
                    <a:pt x="266" y="675"/>
                  </a:lnTo>
                  <a:lnTo>
                    <a:pt x="273" y="67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38" name="Rectangle 414"/>
            <p:cNvSpPr>
              <a:spLocks noChangeArrowheads="1"/>
            </p:cNvSpPr>
            <p:nvPr/>
          </p:nvSpPr>
          <p:spPr bwMode="auto">
            <a:xfrm>
              <a:off x="1365" y="522"/>
              <a:ext cx="1481" cy="13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239" name="Line 415"/>
            <p:cNvSpPr>
              <a:spLocks noChangeShapeType="1"/>
            </p:cNvSpPr>
            <p:nvPr/>
          </p:nvSpPr>
          <p:spPr bwMode="auto">
            <a:xfrm flipH="1">
              <a:off x="2474" y="1875"/>
              <a:ext cx="1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0" name="Line 416"/>
            <p:cNvSpPr>
              <a:spLocks noChangeShapeType="1"/>
            </p:cNvSpPr>
            <p:nvPr/>
          </p:nvSpPr>
          <p:spPr bwMode="auto">
            <a:xfrm flipH="1">
              <a:off x="2449" y="1852"/>
              <a:ext cx="26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1" name="Line 417"/>
            <p:cNvSpPr>
              <a:spLocks noChangeShapeType="1"/>
            </p:cNvSpPr>
            <p:nvPr/>
          </p:nvSpPr>
          <p:spPr bwMode="auto">
            <a:xfrm flipH="1">
              <a:off x="2422" y="1832"/>
              <a:ext cx="53" cy="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2" name="Line 418"/>
            <p:cNvSpPr>
              <a:spLocks noChangeShapeType="1"/>
            </p:cNvSpPr>
            <p:nvPr/>
          </p:nvSpPr>
          <p:spPr bwMode="auto">
            <a:xfrm flipH="1">
              <a:off x="2397" y="1810"/>
              <a:ext cx="78" cy="6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3" name="Line 419"/>
            <p:cNvSpPr>
              <a:spLocks noChangeShapeType="1"/>
            </p:cNvSpPr>
            <p:nvPr/>
          </p:nvSpPr>
          <p:spPr bwMode="auto">
            <a:xfrm flipH="1">
              <a:off x="2373" y="1789"/>
              <a:ext cx="102" cy="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4" name="Line 420"/>
            <p:cNvSpPr>
              <a:spLocks noChangeShapeType="1"/>
            </p:cNvSpPr>
            <p:nvPr/>
          </p:nvSpPr>
          <p:spPr bwMode="auto">
            <a:xfrm flipH="1">
              <a:off x="2347" y="1766"/>
              <a:ext cx="128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5" name="Line 421"/>
            <p:cNvSpPr>
              <a:spLocks noChangeShapeType="1"/>
            </p:cNvSpPr>
            <p:nvPr/>
          </p:nvSpPr>
          <p:spPr bwMode="auto">
            <a:xfrm flipH="1">
              <a:off x="2323" y="1745"/>
              <a:ext cx="152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6" name="Line 422"/>
            <p:cNvSpPr>
              <a:spLocks noChangeShapeType="1"/>
            </p:cNvSpPr>
            <p:nvPr/>
          </p:nvSpPr>
          <p:spPr bwMode="auto">
            <a:xfrm flipH="1">
              <a:off x="2298" y="1725"/>
              <a:ext cx="177" cy="1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7" name="Line 423"/>
            <p:cNvSpPr>
              <a:spLocks noChangeShapeType="1"/>
            </p:cNvSpPr>
            <p:nvPr/>
          </p:nvSpPr>
          <p:spPr bwMode="auto">
            <a:xfrm flipH="1">
              <a:off x="2291" y="1702"/>
              <a:ext cx="184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8" name="Line 424"/>
            <p:cNvSpPr>
              <a:spLocks noChangeShapeType="1"/>
            </p:cNvSpPr>
            <p:nvPr/>
          </p:nvSpPr>
          <p:spPr bwMode="auto">
            <a:xfrm flipH="1">
              <a:off x="2291" y="1681"/>
              <a:ext cx="184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49" name="Line 425"/>
            <p:cNvSpPr>
              <a:spLocks noChangeShapeType="1"/>
            </p:cNvSpPr>
            <p:nvPr/>
          </p:nvSpPr>
          <p:spPr bwMode="auto">
            <a:xfrm flipH="1">
              <a:off x="2291" y="1659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0" name="Line 426"/>
            <p:cNvSpPr>
              <a:spLocks noChangeShapeType="1"/>
            </p:cNvSpPr>
            <p:nvPr/>
          </p:nvSpPr>
          <p:spPr bwMode="auto">
            <a:xfrm flipH="1">
              <a:off x="2291" y="1636"/>
              <a:ext cx="184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1" name="Line 428"/>
            <p:cNvSpPr>
              <a:spLocks noChangeShapeType="1"/>
            </p:cNvSpPr>
            <p:nvPr/>
          </p:nvSpPr>
          <p:spPr bwMode="auto">
            <a:xfrm flipH="1">
              <a:off x="2291" y="1616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2" name="Line 429"/>
            <p:cNvSpPr>
              <a:spLocks noChangeShapeType="1"/>
            </p:cNvSpPr>
            <p:nvPr/>
          </p:nvSpPr>
          <p:spPr bwMode="auto">
            <a:xfrm flipH="1">
              <a:off x="2291" y="1594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3" name="Line 430"/>
            <p:cNvSpPr>
              <a:spLocks noChangeShapeType="1"/>
            </p:cNvSpPr>
            <p:nvPr/>
          </p:nvSpPr>
          <p:spPr bwMode="auto">
            <a:xfrm flipH="1">
              <a:off x="2291" y="1574"/>
              <a:ext cx="184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4" name="Line 431"/>
            <p:cNvSpPr>
              <a:spLocks noChangeShapeType="1"/>
            </p:cNvSpPr>
            <p:nvPr/>
          </p:nvSpPr>
          <p:spPr bwMode="auto">
            <a:xfrm flipH="1">
              <a:off x="2291" y="1551"/>
              <a:ext cx="184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5" name="Line 432"/>
            <p:cNvSpPr>
              <a:spLocks noChangeShapeType="1"/>
            </p:cNvSpPr>
            <p:nvPr/>
          </p:nvSpPr>
          <p:spPr bwMode="auto">
            <a:xfrm flipH="1">
              <a:off x="2291" y="1529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6" name="Line 433"/>
            <p:cNvSpPr>
              <a:spLocks noChangeShapeType="1"/>
            </p:cNvSpPr>
            <p:nvPr/>
          </p:nvSpPr>
          <p:spPr bwMode="auto">
            <a:xfrm flipH="1">
              <a:off x="2291" y="1509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7" name="Line 434"/>
            <p:cNvSpPr>
              <a:spLocks noChangeShapeType="1"/>
            </p:cNvSpPr>
            <p:nvPr/>
          </p:nvSpPr>
          <p:spPr bwMode="auto">
            <a:xfrm flipH="1">
              <a:off x="2291" y="1486"/>
              <a:ext cx="184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8" name="Line 435"/>
            <p:cNvSpPr>
              <a:spLocks noChangeShapeType="1"/>
            </p:cNvSpPr>
            <p:nvPr/>
          </p:nvSpPr>
          <p:spPr bwMode="auto">
            <a:xfrm flipH="1">
              <a:off x="2291" y="1465"/>
              <a:ext cx="184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59" name="Line 436"/>
            <p:cNvSpPr>
              <a:spLocks noChangeShapeType="1"/>
            </p:cNvSpPr>
            <p:nvPr/>
          </p:nvSpPr>
          <p:spPr bwMode="auto">
            <a:xfrm flipH="1">
              <a:off x="2291" y="1443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0" name="Line 437"/>
            <p:cNvSpPr>
              <a:spLocks noChangeShapeType="1"/>
            </p:cNvSpPr>
            <p:nvPr/>
          </p:nvSpPr>
          <p:spPr bwMode="auto">
            <a:xfrm flipH="1">
              <a:off x="2291" y="1438"/>
              <a:ext cx="167" cy="1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1" name="Line 438"/>
            <p:cNvSpPr>
              <a:spLocks noChangeShapeType="1"/>
            </p:cNvSpPr>
            <p:nvPr/>
          </p:nvSpPr>
          <p:spPr bwMode="auto">
            <a:xfrm flipH="1">
              <a:off x="2291" y="1440"/>
              <a:ext cx="139" cy="1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2" name="Line 439"/>
            <p:cNvSpPr>
              <a:spLocks noChangeShapeType="1"/>
            </p:cNvSpPr>
            <p:nvPr/>
          </p:nvSpPr>
          <p:spPr bwMode="auto">
            <a:xfrm flipH="1">
              <a:off x="2291" y="1434"/>
              <a:ext cx="121" cy="1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3" name="Line 440"/>
            <p:cNvSpPr>
              <a:spLocks noChangeShapeType="1"/>
            </p:cNvSpPr>
            <p:nvPr/>
          </p:nvSpPr>
          <p:spPr bwMode="auto">
            <a:xfrm flipH="1">
              <a:off x="2291" y="1437"/>
              <a:ext cx="93" cy="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4" name="Line 441"/>
            <p:cNvSpPr>
              <a:spLocks noChangeShapeType="1"/>
            </p:cNvSpPr>
            <p:nvPr/>
          </p:nvSpPr>
          <p:spPr bwMode="auto">
            <a:xfrm flipH="1">
              <a:off x="2291" y="1424"/>
              <a:ext cx="81" cy="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5" name="Line 442"/>
            <p:cNvSpPr>
              <a:spLocks noChangeShapeType="1"/>
            </p:cNvSpPr>
            <p:nvPr/>
          </p:nvSpPr>
          <p:spPr bwMode="auto">
            <a:xfrm flipH="1">
              <a:off x="2291" y="1428"/>
              <a:ext cx="53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6" name="Line 443"/>
            <p:cNvSpPr>
              <a:spLocks noChangeShapeType="1"/>
            </p:cNvSpPr>
            <p:nvPr/>
          </p:nvSpPr>
          <p:spPr bwMode="auto">
            <a:xfrm flipH="1">
              <a:off x="2291" y="1424"/>
              <a:ext cx="32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7" name="Line 444"/>
            <p:cNvSpPr>
              <a:spLocks noChangeShapeType="1"/>
            </p:cNvSpPr>
            <p:nvPr/>
          </p:nvSpPr>
          <p:spPr bwMode="auto">
            <a:xfrm flipH="1">
              <a:off x="2291" y="1413"/>
              <a:ext cx="19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8" name="Freeform 445"/>
            <p:cNvSpPr>
              <a:spLocks/>
            </p:cNvSpPr>
            <p:nvPr/>
          </p:nvSpPr>
          <p:spPr bwMode="auto">
            <a:xfrm>
              <a:off x="2291" y="1412"/>
              <a:ext cx="184" cy="466"/>
            </a:xfrm>
            <a:custGeom>
              <a:avLst/>
              <a:gdLst>
                <a:gd name="T0" fmla="*/ 0 w 135"/>
                <a:gd name="T1" fmla="*/ 1542 h 408"/>
                <a:gd name="T2" fmla="*/ 0 w 135"/>
                <a:gd name="T3" fmla="*/ 0 h 408"/>
                <a:gd name="T4" fmla="*/ 127 w 135"/>
                <a:gd name="T5" fmla="*/ 0 h 408"/>
                <a:gd name="T6" fmla="*/ 127 w 135"/>
                <a:gd name="T7" fmla="*/ 0 h 408"/>
                <a:gd name="T8" fmla="*/ 307 w 135"/>
                <a:gd name="T9" fmla="*/ 0 h 408"/>
                <a:gd name="T10" fmla="*/ 307 w 135"/>
                <a:gd name="T11" fmla="*/ 22 h 408"/>
                <a:gd name="T12" fmla="*/ 439 w 135"/>
                <a:gd name="T13" fmla="*/ 22 h 408"/>
                <a:gd name="T14" fmla="*/ 439 w 135"/>
                <a:gd name="T15" fmla="*/ 38 h 408"/>
                <a:gd name="T16" fmla="*/ 598 w 135"/>
                <a:gd name="T17" fmla="*/ 38 h 408"/>
                <a:gd name="T18" fmla="*/ 598 w 135"/>
                <a:gd name="T19" fmla="*/ 56 h 408"/>
                <a:gd name="T20" fmla="*/ 725 w 135"/>
                <a:gd name="T21" fmla="*/ 56 h 408"/>
                <a:gd name="T22" fmla="*/ 725 w 135"/>
                <a:gd name="T23" fmla="*/ 49 h 408"/>
                <a:gd name="T24" fmla="*/ 912 w 135"/>
                <a:gd name="T25" fmla="*/ 49 h 408"/>
                <a:gd name="T26" fmla="*/ 912 w 135"/>
                <a:gd name="T27" fmla="*/ 46 h 408"/>
                <a:gd name="T28" fmla="*/ 1059 w 135"/>
                <a:gd name="T29" fmla="*/ 46 h 408"/>
                <a:gd name="T30" fmla="*/ 1059 w 135"/>
                <a:gd name="T31" fmla="*/ 49 h 408"/>
                <a:gd name="T32" fmla="*/ 1206 w 135"/>
                <a:gd name="T33" fmla="*/ 49 h 408"/>
                <a:gd name="T34" fmla="*/ 1206 w 135"/>
                <a:gd name="T35" fmla="*/ 38 h 408"/>
                <a:gd name="T36" fmla="*/ 1377 w 135"/>
                <a:gd name="T37" fmla="*/ 38 h 408"/>
                <a:gd name="T38" fmla="*/ 1377 w 135"/>
                <a:gd name="T39" fmla="*/ 56 h 408"/>
                <a:gd name="T40" fmla="*/ 1514 w 135"/>
                <a:gd name="T41" fmla="*/ 56 h 408"/>
                <a:gd name="T42" fmla="*/ 1514 w 135"/>
                <a:gd name="T43" fmla="*/ 91 h 408"/>
                <a:gd name="T44" fmla="*/ 1655 w 135"/>
                <a:gd name="T45" fmla="*/ 91 h 408"/>
                <a:gd name="T46" fmla="*/ 1655 w 135"/>
                <a:gd name="T47" fmla="*/ 83 h 408"/>
                <a:gd name="T48" fmla="*/ 1785 w 135"/>
                <a:gd name="T49" fmla="*/ 83 h 408"/>
                <a:gd name="T50" fmla="*/ 1785 w 135"/>
                <a:gd name="T51" fmla="*/ 46 h 408"/>
                <a:gd name="T52" fmla="*/ 1967 w 135"/>
                <a:gd name="T53" fmla="*/ 46 h 408"/>
                <a:gd name="T54" fmla="*/ 1967 w 135"/>
                <a:gd name="T55" fmla="*/ 80 h 408"/>
                <a:gd name="T56" fmla="*/ 2099 w 135"/>
                <a:gd name="T57" fmla="*/ 80 h 408"/>
                <a:gd name="T58" fmla="*/ 2099 w 135"/>
                <a:gd name="T59" fmla="*/ 56 h 408"/>
                <a:gd name="T60" fmla="*/ 2256 w 135"/>
                <a:gd name="T61" fmla="*/ 56 h 408"/>
                <a:gd name="T62" fmla="*/ 2256 w 135"/>
                <a:gd name="T63" fmla="*/ 91 h 408"/>
                <a:gd name="T64" fmla="*/ 2385 w 135"/>
                <a:gd name="T65" fmla="*/ 91 h 408"/>
                <a:gd name="T66" fmla="*/ 2385 w 135"/>
                <a:gd name="T67" fmla="*/ 73 h 408"/>
                <a:gd name="T68" fmla="*/ 2558 w 135"/>
                <a:gd name="T69" fmla="*/ 73 h 408"/>
                <a:gd name="T70" fmla="*/ 2558 w 135"/>
                <a:gd name="T71" fmla="*/ 80 h 408"/>
                <a:gd name="T72" fmla="*/ 2722 w 135"/>
                <a:gd name="T73" fmla="*/ 80 h 408"/>
                <a:gd name="T74" fmla="*/ 2722 w 135"/>
                <a:gd name="T75" fmla="*/ 95 h 408"/>
                <a:gd name="T76" fmla="*/ 2861 w 135"/>
                <a:gd name="T77" fmla="*/ 95 h 408"/>
                <a:gd name="T78" fmla="*/ 2861 w 135"/>
                <a:gd name="T79" fmla="*/ 83 h 408"/>
                <a:gd name="T80" fmla="*/ 2985 w 135"/>
                <a:gd name="T81" fmla="*/ 83 h 4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408"/>
                <a:gd name="T125" fmla="*/ 135 w 135"/>
                <a:gd name="T126" fmla="*/ 408 h 4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408">
                  <a:moveTo>
                    <a:pt x="0" y="40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54" y="13"/>
                  </a:lnTo>
                  <a:lnTo>
                    <a:pt x="54" y="10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68" y="15"/>
                  </a:lnTo>
                  <a:lnTo>
                    <a:pt x="68" y="24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81" y="22"/>
                  </a:lnTo>
                  <a:lnTo>
                    <a:pt x="81" y="12"/>
                  </a:lnTo>
                  <a:lnTo>
                    <a:pt x="89" y="12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95" y="15"/>
                  </a:lnTo>
                  <a:lnTo>
                    <a:pt x="102" y="15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9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23" y="21"/>
                  </a:lnTo>
                  <a:lnTo>
                    <a:pt x="123" y="25"/>
                  </a:lnTo>
                  <a:lnTo>
                    <a:pt x="129" y="25"/>
                  </a:lnTo>
                  <a:lnTo>
                    <a:pt x="129" y="22"/>
                  </a:lnTo>
                  <a:lnTo>
                    <a:pt x="135" y="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69" name="Freeform 446"/>
            <p:cNvSpPr>
              <a:spLocks/>
            </p:cNvSpPr>
            <p:nvPr/>
          </p:nvSpPr>
          <p:spPr bwMode="auto">
            <a:xfrm>
              <a:off x="2475" y="1441"/>
              <a:ext cx="374" cy="437"/>
            </a:xfrm>
            <a:custGeom>
              <a:avLst/>
              <a:gdLst>
                <a:gd name="T0" fmla="*/ 0 w 275"/>
                <a:gd name="T1" fmla="*/ 2 h 383"/>
                <a:gd name="T2" fmla="*/ 170 w 275"/>
                <a:gd name="T3" fmla="*/ 0 h 383"/>
                <a:gd name="T4" fmla="*/ 302 w 275"/>
                <a:gd name="T5" fmla="*/ 43 h 383"/>
                <a:gd name="T6" fmla="*/ 456 w 275"/>
                <a:gd name="T7" fmla="*/ 52 h 383"/>
                <a:gd name="T8" fmla="*/ 581 w 275"/>
                <a:gd name="T9" fmla="*/ 76 h 383"/>
                <a:gd name="T10" fmla="*/ 914 w 275"/>
                <a:gd name="T11" fmla="*/ 137 h 383"/>
                <a:gd name="T12" fmla="*/ 1034 w 275"/>
                <a:gd name="T13" fmla="*/ 187 h 383"/>
                <a:gd name="T14" fmla="*/ 1201 w 275"/>
                <a:gd name="T15" fmla="*/ 299 h 383"/>
                <a:gd name="T16" fmla="*/ 1334 w 275"/>
                <a:gd name="T17" fmla="*/ 513 h 383"/>
                <a:gd name="T18" fmla="*/ 1500 w 275"/>
                <a:gd name="T19" fmla="*/ 750 h 383"/>
                <a:gd name="T20" fmla="*/ 1628 w 275"/>
                <a:gd name="T21" fmla="*/ 954 h 383"/>
                <a:gd name="T22" fmla="*/ 1797 w 275"/>
                <a:gd name="T23" fmla="*/ 1096 h 383"/>
                <a:gd name="T24" fmla="*/ 1928 w 275"/>
                <a:gd name="T25" fmla="*/ 1190 h 383"/>
                <a:gd name="T26" fmla="*/ 2081 w 275"/>
                <a:gd name="T27" fmla="*/ 1247 h 383"/>
                <a:gd name="T28" fmla="*/ 2214 w 275"/>
                <a:gd name="T29" fmla="*/ 1274 h 383"/>
                <a:gd name="T30" fmla="*/ 2388 w 275"/>
                <a:gd name="T31" fmla="*/ 1300 h 383"/>
                <a:gd name="T32" fmla="*/ 2530 w 275"/>
                <a:gd name="T33" fmla="*/ 1309 h 383"/>
                <a:gd name="T34" fmla="*/ 2660 w 275"/>
                <a:gd name="T35" fmla="*/ 1329 h 383"/>
                <a:gd name="T36" fmla="*/ 2830 w 275"/>
                <a:gd name="T37" fmla="*/ 1329 h 383"/>
                <a:gd name="T38" fmla="*/ 2958 w 275"/>
                <a:gd name="T39" fmla="*/ 1346 h 383"/>
                <a:gd name="T40" fmla="*/ 3125 w 275"/>
                <a:gd name="T41" fmla="*/ 1345 h 383"/>
                <a:gd name="T42" fmla="*/ 3248 w 275"/>
                <a:gd name="T43" fmla="*/ 1352 h 383"/>
                <a:gd name="T44" fmla="*/ 3415 w 275"/>
                <a:gd name="T45" fmla="*/ 1358 h 383"/>
                <a:gd name="T46" fmla="*/ 3709 w 275"/>
                <a:gd name="T47" fmla="*/ 1358 h 383"/>
                <a:gd name="T48" fmla="*/ 3842 w 275"/>
                <a:gd name="T49" fmla="*/ 1361 h 383"/>
                <a:gd name="T50" fmla="*/ 4009 w 275"/>
                <a:gd name="T51" fmla="*/ 1370 h 383"/>
                <a:gd name="T52" fmla="*/ 4160 w 275"/>
                <a:gd name="T53" fmla="*/ 1370 h 383"/>
                <a:gd name="T54" fmla="*/ 4285 w 275"/>
                <a:gd name="T55" fmla="*/ 1370 h 383"/>
                <a:gd name="T56" fmla="*/ 4455 w 275"/>
                <a:gd name="T57" fmla="*/ 1370 h 383"/>
                <a:gd name="T58" fmla="*/ 4589 w 275"/>
                <a:gd name="T59" fmla="*/ 1370 h 383"/>
                <a:gd name="T60" fmla="*/ 4742 w 275"/>
                <a:gd name="T61" fmla="*/ 1379 h 383"/>
                <a:gd name="T62" fmla="*/ 5333 w 275"/>
                <a:gd name="T63" fmla="*/ 1387 h 383"/>
                <a:gd name="T64" fmla="*/ 5780 w 275"/>
                <a:gd name="T65" fmla="*/ 1387 h 383"/>
                <a:gd name="T66" fmla="*/ 5909 w 275"/>
                <a:gd name="T67" fmla="*/ 1391 h 3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383"/>
                <a:gd name="T104" fmla="*/ 275 w 275"/>
                <a:gd name="T105" fmla="*/ 383 h 3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383">
                  <a:moveTo>
                    <a:pt x="0" y="383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11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21"/>
                  </a:lnTo>
                  <a:lnTo>
                    <a:pt x="42" y="21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50"/>
                  </a:lnTo>
                  <a:lnTo>
                    <a:pt x="56" y="50"/>
                  </a:lnTo>
                  <a:lnTo>
                    <a:pt x="56" y="80"/>
                  </a:lnTo>
                  <a:lnTo>
                    <a:pt x="62" y="80"/>
                  </a:lnTo>
                  <a:lnTo>
                    <a:pt x="62" y="137"/>
                  </a:lnTo>
                  <a:lnTo>
                    <a:pt x="69" y="137"/>
                  </a:lnTo>
                  <a:lnTo>
                    <a:pt x="69" y="201"/>
                  </a:lnTo>
                  <a:lnTo>
                    <a:pt x="75" y="201"/>
                  </a:lnTo>
                  <a:lnTo>
                    <a:pt x="75" y="255"/>
                  </a:lnTo>
                  <a:lnTo>
                    <a:pt x="83" y="255"/>
                  </a:lnTo>
                  <a:lnTo>
                    <a:pt x="83" y="294"/>
                  </a:lnTo>
                  <a:lnTo>
                    <a:pt x="89" y="294"/>
                  </a:lnTo>
                  <a:lnTo>
                    <a:pt x="89" y="318"/>
                  </a:lnTo>
                  <a:lnTo>
                    <a:pt x="96" y="318"/>
                  </a:lnTo>
                  <a:lnTo>
                    <a:pt x="96" y="333"/>
                  </a:lnTo>
                  <a:lnTo>
                    <a:pt x="102" y="333"/>
                  </a:lnTo>
                  <a:lnTo>
                    <a:pt x="102" y="341"/>
                  </a:lnTo>
                  <a:lnTo>
                    <a:pt x="110" y="341"/>
                  </a:lnTo>
                  <a:lnTo>
                    <a:pt x="110" y="347"/>
                  </a:lnTo>
                  <a:lnTo>
                    <a:pt x="117" y="347"/>
                  </a:lnTo>
                  <a:lnTo>
                    <a:pt x="117" y="351"/>
                  </a:lnTo>
                  <a:lnTo>
                    <a:pt x="123" y="351"/>
                  </a:lnTo>
                  <a:lnTo>
                    <a:pt x="123" y="356"/>
                  </a:lnTo>
                  <a:lnTo>
                    <a:pt x="131" y="356"/>
                  </a:lnTo>
                  <a:lnTo>
                    <a:pt x="137" y="356"/>
                  </a:lnTo>
                  <a:lnTo>
                    <a:pt x="137" y="360"/>
                  </a:lnTo>
                  <a:lnTo>
                    <a:pt x="144" y="360"/>
                  </a:lnTo>
                  <a:lnTo>
                    <a:pt x="144" y="359"/>
                  </a:lnTo>
                  <a:lnTo>
                    <a:pt x="150" y="359"/>
                  </a:lnTo>
                  <a:lnTo>
                    <a:pt x="150" y="362"/>
                  </a:lnTo>
                  <a:lnTo>
                    <a:pt x="158" y="362"/>
                  </a:lnTo>
                  <a:lnTo>
                    <a:pt x="158" y="363"/>
                  </a:lnTo>
                  <a:lnTo>
                    <a:pt x="171" y="363"/>
                  </a:lnTo>
                  <a:lnTo>
                    <a:pt x="177" y="363"/>
                  </a:lnTo>
                  <a:lnTo>
                    <a:pt x="177" y="365"/>
                  </a:lnTo>
                  <a:lnTo>
                    <a:pt x="185" y="365"/>
                  </a:lnTo>
                  <a:lnTo>
                    <a:pt x="185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6" y="366"/>
                  </a:lnTo>
                  <a:lnTo>
                    <a:pt x="212" y="366"/>
                  </a:lnTo>
                  <a:lnTo>
                    <a:pt x="219" y="366"/>
                  </a:lnTo>
                  <a:lnTo>
                    <a:pt x="219" y="369"/>
                  </a:lnTo>
                  <a:lnTo>
                    <a:pt x="246" y="369"/>
                  </a:lnTo>
                  <a:lnTo>
                    <a:pt x="246" y="371"/>
                  </a:lnTo>
                  <a:lnTo>
                    <a:pt x="267" y="371"/>
                  </a:lnTo>
                  <a:lnTo>
                    <a:pt x="273" y="371"/>
                  </a:lnTo>
                  <a:lnTo>
                    <a:pt x="273" y="372"/>
                  </a:lnTo>
                  <a:lnTo>
                    <a:pt x="275" y="3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70" name="Rectangle 449"/>
            <p:cNvSpPr>
              <a:spLocks noChangeArrowheads="1"/>
            </p:cNvSpPr>
            <p:nvPr/>
          </p:nvSpPr>
          <p:spPr bwMode="auto">
            <a:xfrm>
              <a:off x="1365" y="522"/>
              <a:ext cx="1481" cy="13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271" name="Freeform 466"/>
            <p:cNvSpPr>
              <a:spLocks/>
            </p:cNvSpPr>
            <p:nvPr/>
          </p:nvSpPr>
          <p:spPr bwMode="auto">
            <a:xfrm>
              <a:off x="2842" y="770"/>
              <a:ext cx="4" cy="7"/>
            </a:xfrm>
            <a:custGeom>
              <a:avLst/>
              <a:gdLst>
                <a:gd name="T0" fmla="*/ 49 w 3"/>
                <a:gd name="T1" fmla="*/ 0 h 6"/>
                <a:gd name="T2" fmla="*/ 49 w 3"/>
                <a:gd name="T3" fmla="*/ 0 h 6"/>
                <a:gd name="T4" fmla="*/ 49 w 3"/>
                <a:gd name="T5" fmla="*/ 27 h 6"/>
                <a:gd name="T6" fmla="*/ 49 w 3"/>
                <a:gd name="T7" fmla="*/ 27 h 6"/>
                <a:gd name="T8" fmla="*/ 37 w 3"/>
                <a:gd name="T9" fmla="*/ 27 h 6"/>
                <a:gd name="T10" fmla="*/ 0 w 3"/>
                <a:gd name="T11" fmla="*/ 23 h 6"/>
                <a:gd name="T12" fmla="*/ 0 w 3"/>
                <a:gd name="T13" fmla="*/ 23 h 6"/>
                <a:gd name="T14" fmla="*/ 0 w 3"/>
                <a:gd name="T15" fmla="*/ 17 h 6"/>
                <a:gd name="T16" fmla="*/ 0 w 3"/>
                <a:gd name="T17" fmla="*/ 2 h 6"/>
                <a:gd name="T18" fmla="*/ 0 w 3"/>
                <a:gd name="T19" fmla="*/ 2 h 6"/>
                <a:gd name="T20" fmla="*/ 37 w 3"/>
                <a:gd name="T21" fmla="*/ 0 h 6"/>
                <a:gd name="T22" fmla="*/ 49 w 3"/>
                <a:gd name="T23" fmla="*/ 0 h 6"/>
                <a:gd name="T24" fmla="*/ 49 w 3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6"/>
                <a:gd name="T41" fmla="*/ 3 w 3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28272" name="Group 512"/>
            <p:cNvGrpSpPr>
              <a:grpSpLocks/>
            </p:cNvGrpSpPr>
            <p:nvPr/>
          </p:nvGrpSpPr>
          <p:grpSpPr bwMode="auto">
            <a:xfrm>
              <a:off x="2201" y="585"/>
              <a:ext cx="570" cy="366"/>
              <a:chOff x="1854" y="1407"/>
              <a:chExt cx="293" cy="166"/>
            </a:xfrm>
          </p:grpSpPr>
          <p:sp>
            <p:nvSpPr>
              <p:cNvPr id="28306" name="Rectangle 447"/>
              <p:cNvSpPr>
                <a:spLocks noChangeArrowheads="1"/>
              </p:cNvSpPr>
              <p:nvPr/>
            </p:nvSpPr>
            <p:spPr bwMode="auto">
              <a:xfrm>
                <a:off x="1854" y="1407"/>
                <a:ext cx="69" cy="7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eaLnBrk="1" hangingPunct="1">
                  <a:buClrTx/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307" name="Rectangle 448"/>
              <p:cNvSpPr>
                <a:spLocks noChangeArrowheads="1"/>
              </p:cNvSpPr>
              <p:nvPr/>
            </p:nvSpPr>
            <p:spPr bwMode="auto">
              <a:xfrm>
                <a:off x="1854" y="1502"/>
                <a:ext cx="69" cy="7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eaLnBrk="1" hangingPunct="1">
                  <a:buClrTx/>
                  <a:buSz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308" name="Line 450"/>
              <p:cNvSpPr>
                <a:spLocks noChangeShapeType="1"/>
              </p:cNvSpPr>
              <p:nvPr/>
            </p:nvSpPr>
            <p:spPr bwMode="auto">
              <a:xfrm>
                <a:off x="1922" y="1407"/>
                <a:ext cx="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09" name="Line 451"/>
              <p:cNvSpPr>
                <a:spLocks noChangeShapeType="1"/>
              </p:cNvSpPr>
              <p:nvPr/>
            </p:nvSpPr>
            <p:spPr bwMode="auto">
              <a:xfrm>
                <a:off x="1902" y="1407"/>
                <a:ext cx="21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0" name="Line 452"/>
              <p:cNvSpPr>
                <a:spLocks noChangeShapeType="1"/>
              </p:cNvSpPr>
              <p:nvPr/>
            </p:nvSpPr>
            <p:spPr bwMode="auto">
              <a:xfrm>
                <a:off x="1884" y="1407"/>
                <a:ext cx="39" cy="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1" name="Line 453"/>
              <p:cNvSpPr>
                <a:spLocks noChangeShapeType="1"/>
              </p:cNvSpPr>
              <p:nvPr/>
            </p:nvSpPr>
            <p:spPr bwMode="auto">
              <a:xfrm>
                <a:off x="1865" y="1407"/>
                <a:ext cx="58" cy="5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2" name="Line 454"/>
              <p:cNvSpPr>
                <a:spLocks noChangeShapeType="1"/>
              </p:cNvSpPr>
              <p:nvPr/>
            </p:nvSpPr>
            <p:spPr bwMode="auto">
              <a:xfrm>
                <a:off x="1854" y="1415"/>
                <a:ext cx="63" cy="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3" name="Line 455"/>
              <p:cNvSpPr>
                <a:spLocks noChangeShapeType="1"/>
              </p:cNvSpPr>
              <p:nvPr/>
            </p:nvSpPr>
            <p:spPr bwMode="auto">
              <a:xfrm>
                <a:off x="1854" y="1433"/>
                <a:ext cx="44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4" name="Line 456"/>
              <p:cNvSpPr>
                <a:spLocks noChangeShapeType="1"/>
              </p:cNvSpPr>
              <p:nvPr/>
            </p:nvSpPr>
            <p:spPr bwMode="auto">
              <a:xfrm>
                <a:off x="1854" y="1452"/>
                <a:ext cx="26" cy="2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5" name="Line 457"/>
              <p:cNvSpPr>
                <a:spLocks noChangeShapeType="1"/>
              </p:cNvSpPr>
              <p:nvPr/>
            </p:nvSpPr>
            <p:spPr bwMode="auto">
              <a:xfrm>
                <a:off x="1854" y="1470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6" name="Freeform 458"/>
              <p:cNvSpPr>
                <a:spLocks/>
              </p:cNvSpPr>
              <p:nvPr/>
            </p:nvSpPr>
            <p:spPr bwMode="auto">
              <a:xfrm>
                <a:off x="1952" y="1430"/>
                <a:ext cx="27" cy="34"/>
              </a:xfrm>
              <a:custGeom>
                <a:avLst/>
                <a:gdLst>
                  <a:gd name="T0" fmla="*/ 27 w 27"/>
                  <a:gd name="T1" fmla="*/ 0 h 34"/>
                  <a:gd name="T2" fmla="*/ 27 w 27"/>
                  <a:gd name="T3" fmla="*/ 7 h 34"/>
                  <a:gd name="T4" fmla="*/ 25 w 27"/>
                  <a:gd name="T5" fmla="*/ 7 h 34"/>
                  <a:gd name="T6" fmla="*/ 25 w 27"/>
                  <a:gd name="T7" fmla="*/ 6 h 34"/>
                  <a:gd name="T8" fmla="*/ 25 w 27"/>
                  <a:gd name="T9" fmla="*/ 4 h 34"/>
                  <a:gd name="T10" fmla="*/ 24 w 27"/>
                  <a:gd name="T11" fmla="*/ 3 h 34"/>
                  <a:gd name="T12" fmla="*/ 24 w 27"/>
                  <a:gd name="T13" fmla="*/ 3 h 34"/>
                  <a:gd name="T14" fmla="*/ 22 w 27"/>
                  <a:gd name="T15" fmla="*/ 3 h 34"/>
                  <a:gd name="T16" fmla="*/ 19 w 27"/>
                  <a:gd name="T17" fmla="*/ 1 h 34"/>
                  <a:gd name="T18" fmla="*/ 15 w 27"/>
                  <a:gd name="T19" fmla="*/ 1 h 34"/>
                  <a:gd name="T20" fmla="*/ 15 w 27"/>
                  <a:gd name="T21" fmla="*/ 28 h 34"/>
                  <a:gd name="T22" fmla="*/ 15 w 27"/>
                  <a:gd name="T23" fmla="*/ 30 h 34"/>
                  <a:gd name="T24" fmla="*/ 16 w 27"/>
                  <a:gd name="T25" fmla="*/ 31 h 34"/>
                  <a:gd name="T26" fmla="*/ 16 w 27"/>
                  <a:gd name="T27" fmla="*/ 33 h 34"/>
                  <a:gd name="T28" fmla="*/ 19 w 27"/>
                  <a:gd name="T29" fmla="*/ 33 h 34"/>
                  <a:gd name="T30" fmla="*/ 19 w 27"/>
                  <a:gd name="T31" fmla="*/ 33 h 34"/>
                  <a:gd name="T32" fmla="*/ 19 w 27"/>
                  <a:gd name="T33" fmla="*/ 34 h 34"/>
                  <a:gd name="T34" fmla="*/ 6 w 27"/>
                  <a:gd name="T35" fmla="*/ 34 h 34"/>
                  <a:gd name="T36" fmla="*/ 6 w 27"/>
                  <a:gd name="T37" fmla="*/ 33 h 34"/>
                  <a:gd name="T38" fmla="*/ 7 w 27"/>
                  <a:gd name="T39" fmla="*/ 33 h 34"/>
                  <a:gd name="T40" fmla="*/ 9 w 27"/>
                  <a:gd name="T41" fmla="*/ 33 h 34"/>
                  <a:gd name="T42" fmla="*/ 10 w 27"/>
                  <a:gd name="T43" fmla="*/ 31 h 34"/>
                  <a:gd name="T44" fmla="*/ 10 w 27"/>
                  <a:gd name="T45" fmla="*/ 30 h 34"/>
                  <a:gd name="T46" fmla="*/ 10 w 27"/>
                  <a:gd name="T47" fmla="*/ 28 h 34"/>
                  <a:gd name="T48" fmla="*/ 10 w 27"/>
                  <a:gd name="T49" fmla="*/ 1 h 34"/>
                  <a:gd name="T50" fmla="*/ 7 w 27"/>
                  <a:gd name="T51" fmla="*/ 1 h 34"/>
                  <a:gd name="T52" fmla="*/ 4 w 27"/>
                  <a:gd name="T53" fmla="*/ 1 h 34"/>
                  <a:gd name="T54" fmla="*/ 3 w 27"/>
                  <a:gd name="T55" fmla="*/ 3 h 34"/>
                  <a:gd name="T56" fmla="*/ 3 w 27"/>
                  <a:gd name="T57" fmla="*/ 3 h 34"/>
                  <a:gd name="T58" fmla="*/ 1 w 27"/>
                  <a:gd name="T59" fmla="*/ 4 h 34"/>
                  <a:gd name="T60" fmla="*/ 1 w 27"/>
                  <a:gd name="T61" fmla="*/ 6 h 34"/>
                  <a:gd name="T62" fmla="*/ 0 w 27"/>
                  <a:gd name="T63" fmla="*/ 7 h 34"/>
                  <a:gd name="T64" fmla="*/ 0 w 27"/>
                  <a:gd name="T65" fmla="*/ 7 h 34"/>
                  <a:gd name="T66" fmla="*/ 0 w 27"/>
                  <a:gd name="T67" fmla="*/ 0 h 34"/>
                  <a:gd name="T68" fmla="*/ 27 w 2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34"/>
                  <a:gd name="T107" fmla="*/ 27 w 2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34">
                    <a:moveTo>
                      <a:pt x="27" y="0"/>
                    </a:moveTo>
                    <a:lnTo>
                      <a:pt x="27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5" y="1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7" name="Freeform 459"/>
              <p:cNvSpPr>
                <a:spLocks/>
              </p:cNvSpPr>
              <p:nvPr/>
            </p:nvSpPr>
            <p:spPr bwMode="auto">
              <a:xfrm>
                <a:off x="1979" y="1440"/>
                <a:ext cx="15" cy="24"/>
              </a:xfrm>
              <a:custGeom>
                <a:avLst/>
                <a:gdLst>
                  <a:gd name="T0" fmla="*/ 7 w 15"/>
                  <a:gd name="T1" fmla="*/ 0 h 24"/>
                  <a:gd name="T2" fmla="*/ 7 w 15"/>
                  <a:gd name="T3" fmla="*/ 6 h 24"/>
                  <a:gd name="T4" fmla="*/ 9 w 15"/>
                  <a:gd name="T5" fmla="*/ 2 h 24"/>
                  <a:gd name="T6" fmla="*/ 12 w 15"/>
                  <a:gd name="T7" fmla="*/ 0 h 24"/>
                  <a:gd name="T8" fmla="*/ 13 w 15"/>
                  <a:gd name="T9" fmla="*/ 0 h 24"/>
                  <a:gd name="T10" fmla="*/ 15 w 15"/>
                  <a:gd name="T11" fmla="*/ 2 h 24"/>
                  <a:gd name="T12" fmla="*/ 15 w 15"/>
                  <a:gd name="T13" fmla="*/ 3 h 24"/>
                  <a:gd name="T14" fmla="*/ 15 w 15"/>
                  <a:gd name="T15" fmla="*/ 3 h 24"/>
                  <a:gd name="T16" fmla="*/ 15 w 15"/>
                  <a:gd name="T17" fmla="*/ 5 h 24"/>
                  <a:gd name="T18" fmla="*/ 15 w 15"/>
                  <a:gd name="T19" fmla="*/ 6 h 24"/>
                  <a:gd name="T20" fmla="*/ 15 w 15"/>
                  <a:gd name="T21" fmla="*/ 6 h 24"/>
                  <a:gd name="T22" fmla="*/ 13 w 15"/>
                  <a:gd name="T23" fmla="*/ 6 h 24"/>
                  <a:gd name="T24" fmla="*/ 12 w 15"/>
                  <a:gd name="T25" fmla="*/ 6 h 24"/>
                  <a:gd name="T26" fmla="*/ 12 w 15"/>
                  <a:gd name="T27" fmla="*/ 5 h 24"/>
                  <a:gd name="T28" fmla="*/ 10 w 15"/>
                  <a:gd name="T29" fmla="*/ 5 h 24"/>
                  <a:gd name="T30" fmla="*/ 10 w 15"/>
                  <a:gd name="T31" fmla="*/ 5 h 24"/>
                  <a:gd name="T32" fmla="*/ 9 w 15"/>
                  <a:gd name="T33" fmla="*/ 5 h 24"/>
                  <a:gd name="T34" fmla="*/ 9 w 15"/>
                  <a:gd name="T35" fmla="*/ 5 h 24"/>
                  <a:gd name="T36" fmla="*/ 7 w 15"/>
                  <a:gd name="T37" fmla="*/ 6 h 24"/>
                  <a:gd name="T38" fmla="*/ 7 w 15"/>
                  <a:gd name="T39" fmla="*/ 8 h 24"/>
                  <a:gd name="T40" fmla="*/ 7 w 15"/>
                  <a:gd name="T41" fmla="*/ 18 h 24"/>
                  <a:gd name="T42" fmla="*/ 7 w 15"/>
                  <a:gd name="T43" fmla="*/ 20 h 24"/>
                  <a:gd name="T44" fmla="*/ 7 w 15"/>
                  <a:gd name="T45" fmla="*/ 21 h 24"/>
                  <a:gd name="T46" fmla="*/ 7 w 15"/>
                  <a:gd name="T47" fmla="*/ 21 h 24"/>
                  <a:gd name="T48" fmla="*/ 9 w 15"/>
                  <a:gd name="T49" fmla="*/ 23 h 24"/>
                  <a:gd name="T50" fmla="*/ 9 w 15"/>
                  <a:gd name="T51" fmla="*/ 23 h 24"/>
                  <a:gd name="T52" fmla="*/ 10 w 15"/>
                  <a:gd name="T53" fmla="*/ 23 h 24"/>
                  <a:gd name="T54" fmla="*/ 10 w 15"/>
                  <a:gd name="T55" fmla="*/ 24 h 24"/>
                  <a:gd name="T56" fmla="*/ 0 w 15"/>
                  <a:gd name="T57" fmla="*/ 24 h 24"/>
                  <a:gd name="T58" fmla="*/ 0 w 15"/>
                  <a:gd name="T59" fmla="*/ 23 h 24"/>
                  <a:gd name="T60" fmla="*/ 1 w 15"/>
                  <a:gd name="T61" fmla="*/ 23 h 24"/>
                  <a:gd name="T62" fmla="*/ 1 w 15"/>
                  <a:gd name="T63" fmla="*/ 23 h 24"/>
                  <a:gd name="T64" fmla="*/ 3 w 15"/>
                  <a:gd name="T65" fmla="*/ 21 h 24"/>
                  <a:gd name="T66" fmla="*/ 3 w 15"/>
                  <a:gd name="T67" fmla="*/ 21 h 24"/>
                  <a:gd name="T68" fmla="*/ 3 w 15"/>
                  <a:gd name="T69" fmla="*/ 20 h 24"/>
                  <a:gd name="T70" fmla="*/ 3 w 15"/>
                  <a:gd name="T71" fmla="*/ 18 h 24"/>
                  <a:gd name="T72" fmla="*/ 3 w 15"/>
                  <a:gd name="T73" fmla="*/ 11 h 24"/>
                  <a:gd name="T74" fmla="*/ 3 w 15"/>
                  <a:gd name="T75" fmla="*/ 6 h 24"/>
                  <a:gd name="T76" fmla="*/ 3 w 15"/>
                  <a:gd name="T77" fmla="*/ 5 h 24"/>
                  <a:gd name="T78" fmla="*/ 3 w 15"/>
                  <a:gd name="T79" fmla="*/ 5 h 24"/>
                  <a:gd name="T80" fmla="*/ 1 w 15"/>
                  <a:gd name="T81" fmla="*/ 3 h 24"/>
                  <a:gd name="T82" fmla="*/ 1 w 15"/>
                  <a:gd name="T83" fmla="*/ 3 h 24"/>
                  <a:gd name="T84" fmla="*/ 1 w 15"/>
                  <a:gd name="T85" fmla="*/ 3 h 24"/>
                  <a:gd name="T86" fmla="*/ 0 w 15"/>
                  <a:gd name="T87" fmla="*/ 3 h 24"/>
                  <a:gd name="T88" fmla="*/ 0 w 15"/>
                  <a:gd name="T89" fmla="*/ 3 h 24"/>
                  <a:gd name="T90" fmla="*/ 0 w 15"/>
                  <a:gd name="T91" fmla="*/ 3 h 24"/>
                  <a:gd name="T92" fmla="*/ 6 w 15"/>
                  <a:gd name="T93" fmla="*/ 0 h 24"/>
                  <a:gd name="T94" fmla="*/ 7 w 15"/>
                  <a:gd name="T95" fmla="*/ 0 h 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"/>
                  <a:gd name="T145" fmla="*/ 0 h 24"/>
                  <a:gd name="T146" fmla="*/ 15 w 15"/>
                  <a:gd name="T147" fmla="*/ 24 h 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" h="24">
                    <a:moveTo>
                      <a:pt x="7" y="0"/>
                    </a:moveTo>
                    <a:lnTo>
                      <a:pt x="7" y="6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1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8" name="Freeform 460"/>
              <p:cNvSpPr>
                <a:spLocks/>
              </p:cNvSpPr>
              <p:nvPr/>
            </p:nvSpPr>
            <p:spPr bwMode="auto">
              <a:xfrm>
                <a:off x="1995" y="1442"/>
                <a:ext cx="23" cy="22"/>
              </a:xfrm>
              <a:custGeom>
                <a:avLst/>
                <a:gdLst>
                  <a:gd name="T0" fmla="*/ 20 w 23"/>
                  <a:gd name="T1" fmla="*/ 0 h 22"/>
                  <a:gd name="T2" fmla="*/ 20 w 23"/>
                  <a:gd name="T3" fmla="*/ 13 h 22"/>
                  <a:gd name="T4" fmla="*/ 20 w 23"/>
                  <a:gd name="T5" fmla="*/ 16 h 22"/>
                  <a:gd name="T6" fmla="*/ 20 w 23"/>
                  <a:gd name="T7" fmla="*/ 18 h 22"/>
                  <a:gd name="T8" fmla="*/ 20 w 23"/>
                  <a:gd name="T9" fmla="*/ 18 h 22"/>
                  <a:gd name="T10" fmla="*/ 21 w 23"/>
                  <a:gd name="T11" fmla="*/ 19 h 22"/>
                  <a:gd name="T12" fmla="*/ 21 w 23"/>
                  <a:gd name="T13" fmla="*/ 19 h 22"/>
                  <a:gd name="T14" fmla="*/ 21 w 23"/>
                  <a:gd name="T15" fmla="*/ 19 h 22"/>
                  <a:gd name="T16" fmla="*/ 23 w 23"/>
                  <a:gd name="T17" fmla="*/ 19 h 22"/>
                  <a:gd name="T18" fmla="*/ 23 w 23"/>
                  <a:gd name="T19" fmla="*/ 19 h 22"/>
                  <a:gd name="T20" fmla="*/ 23 w 23"/>
                  <a:gd name="T21" fmla="*/ 19 h 22"/>
                  <a:gd name="T22" fmla="*/ 17 w 23"/>
                  <a:gd name="T23" fmla="*/ 22 h 22"/>
                  <a:gd name="T24" fmla="*/ 17 w 23"/>
                  <a:gd name="T25" fmla="*/ 22 h 22"/>
                  <a:gd name="T26" fmla="*/ 17 w 23"/>
                  <a:gd name="T27" fmla="*/ 18 h 22"/>
                  <a:gd name="T28" fmla="*/ 14 w 23"/>
                  <a:gd name="T29" fmla="*/ 19 h 22"/>
                  <a:gd name="T30" fmla="*/ 12 w 23"/>
                  <a:gd name="T31" fmla="*/ 21 h 22"/>
                  <a:gd name="T32" fmla="*/ 11 w 23"/>
                  <a:gd name="T33" fmla="*/ 22 h 22"/>
                  <a:gd name="T34" fmla="*/ 8 w 23"/>
                  <a:gd name="T35" fmla="*/ 22 h 22"/>
                  <a:gd name="T36" fmla="*/ 6 w 23"/>
                  <a:gd name="T37" fmla="*/ 22 h 22"/>
                  <a:gd name="T38" fmla="*/ 5 w 23"/>
                  <a:gd name="T39" fmla="*/ 21 h 22"/>
                  <a:gd name="T40" fmla="*/ 5 w 23"/>
                  <a:gd name="T41" fmla="*/ 19 h 22"/>
                  <a:gd name="T42" fmla="*/ 3 w 23"/>
                  <a:gd name="T43" fmla="*/ 18 h 22"/>
                  <a:gd name="T44" fmla="*/ 3 w 23"/>
                  <a:gd name="T45" fmla="*/ 16 h 22"/>
                  <a:gd name="T46" fmla="*/ 3 w 23"/>
                  <a:gd name="T47" fmla="*/ 13 h 22"/>
                  <a:gd name="T48" fmla="*/ 3 w 23"/>
                  <a:gd name="T49" fmla="*/ 3 h 22"/>
                  <a:gd name="T50" fmla="*/ 3 w 23"/>
                  <a:gd name="T51" fmla="*/ 1 h 22"/>
                  <a:gd name="T52" fmla="*/ 3 w 23"/>
                  <a:gd name="T53" fmla="*/ 1 h 22"/>
                  <a:gd name="T54" fmla="*/ 2 w 23"/>
                  <a:gd name="T55" fmla="*/ 0 h 22"/>
                  <a:gd name="T56" fmla="*/ 2 w 23"/>
                  <a:gd name="T57" fmla="*/ 0 h 22"/>
                  <a:gd name="T58" fmla="*/ 0 w 23"/>
                  <a:gd name="T59" fmla="*/ 0 h 22"/>
                  <a:gd name="T60" fmla="*/ 0 w 23"/>
                  <a:gd name="T61" fmla="*/ 0 h 22"/>
                  <a:gd name="T62" fmla="*/ 0 w 23"/>
                  <a:gd name="T63" fmla="*/ 0 h 22"/>
                  <a:gd name="T64" fmla="*/ 6 w 23"/>
                  <a:gd name="T65" fmla="*/ 0 h 22"/>
                  <a:gd name="T66" fmla="*/ 6 w 23"/>
                  <a:gd name="T67" fmla="*/ 13 h 22"/>
                  <a:gd name="T68" fmla="*/ 8 w 23"/>
                  <a:gd name="T69" fmla="*/ 16 h 22"/>
                  <a:gd name="T70" fmla="*/ 8 w 23"/>
                  <a:gd name="T71" fmla="*/ 18 h 22"/>
                  <a:gd name="T72" fmla="*/ 9 w 23"/>
                  <a:gd name="T73" fmla="*/ 19 h 22"/>
                  <a:gd name="T74" fmla="*/ 11 w 23"/>
                  <a:gd name="T75" fmla="*/ 19 h 22"/>
                  <a:gd name="T76" fmla="*/ 12 w 23"/>
                  <a:gd name="T77" fmla="*/ 19 h 22"/>
                  <a:gd name="T78" fmla="*/ 12 w 23"/>
                  <a:gd name="T79" fmla="*/ 18 h 22"/>
                  <a:gd name="T80" fmla="*/ 14 w 23"/>
                  <a:gd name="T81" fmla="*/ 18 h 22"/>
                  <a:gd name="T82" fmla="*/ 17 w 23"/>
                  <a:gd name="T83" fmla="*/ 16 h 22"/>
                  <a:gd name="T84" fmla="*/ 17 w 23"/>
                  <a:gd name="T85" fmla="*/ 3 h 22"/>
                  <a:gd name="T86" fmla="*/ 15 w 23"/>
                  <a:gd name="T87" fmla="*/ 1 h 22"/>
                  <a:gd name="T88" fmla="*/ 15 w 23"/>
                  <a:gd name="T89" fmla="*/ 1 h 22"/>
                  <a:gd name="T90" fmla="*/ 15 w 23"/>
                  <a:gd name="T91" fmla="*/ 0 h 22"/>
                  <a:gd name="T92" fmla="*/ 12 w 23"/>
                  <a:gd name="T93" fmla="*/ 0 h 22"/>
                  <a:gd name="T94" fmla="*/ 12 w 23"/>
                  <a:gd name="T95" fmla="*/ 0 h 22"/>
                  <a:gd name="T96" fmla="*/ 20 w 23"/>
                  <a:gd name="T97" fmla="*/ 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"/>
                  <a:gd name="T148" fmla="*/ 0 h 22"/>
                  <a:gd name="T149" fmla="*/ 23 w 23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" h="22">
                    <a:moveTo>
                      <a:pt x="20" y="0"/>
                    </a:moveTo>
                    <a:lnTo>
                      <a:pt x="20" y="13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17" y="22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19" name="Freeform 461"/>
              <p:cNvSpPr>
                <a:spLocks noEditPoints="1"/>
              </p:cNvSpPr>
              <p:nvPr/>
            </p:nvSpPr>
            <p:spPr bwMode="auto">
              <a:xfrm>
                <a:off x="2021" y="1440"/>
                <a:ext cx="18" cy="24"/>
              </a:xfrm>
              <a:custGeom>
                <a:avLst/>
                <a:gdLst>
                  <a:gd name="T0" fmla="*/ 3 w 18"/>
                  <a:gd name="T1" fmla="*/ 9 h 24"/>
                  <a:gd name="T2" fmla="*/ 3 w 18"/>
                  <a:gd name="T3" fmla="*/ 14 h 24"/>
                  <a:gd name="T4" fmla="*/ 6 w 18"/>
                  <a:gd name="T5" fmla="*/ 17 h 24"/>
                  <a:gd name="T6" fmla="*/ 7 w 18"/>
                  <a:gd name="T7" fmla="*/ 20 h 24"/>
                  <a:gd name="T8" fmla="*/ 10 w 18"/>
                  <a:gd name="T9" fmla="*/ 20 h 24"/>
                  <a:gd name="T10" fmla="*/ 13 w 18"/>
                  <a:gd name="T11" fmla="*/ 20 h 24"/>
                  <a:gd name="T12" fmla="*/ 15 w 18"/>
                  <a:gd name="T13" fmla="*/ 18 h 24"/>
                  <a:gd name="T14" fmla="*/ 16 w 18"/>
                  <a:gd name="T15" fmla="*/ 17 h 24"/>
                  <a:gd name="T16" fmla="*/ 16 w 18"/>
                  <a:gd name="T17" fmla="*/ 15 h 24"/>
                  <a:gd name="T18" fmla="*/ 18 w 18"/>
                  <a:gd name="T19" fmla="*/ 15 h 24"/>
                  <a:gd name="T20" fmla="*/ 16 w 18"/>
                  <a:gd name="T21" fmla="*/ 18 h 24"/>
                  <a:gd name="T22" fmla="*/ 15 w 18"/>
                  <a:gd name="T23" fmla="*/ 21 h 24"/>
                  <a:gd name="T24" fmla="*/ 12 w 18"/>
                  <a:gd name="T25" fmla="*/ 23 h 24"/>
                  <a:gd name="T26" fmla="*/ 9 w 18"/>
                  <a:gd name="T27" fmla="*/ 24 h 24"/>
                  <a:gd name="T28" fmla="*/ 4 w 18"/>
                  <a:gd name="T29" fmla="*/ 23 h 24"/>
                  <a:gd name="T30" fmla="*/ 1 w 18"/>
                  <a:gd name="T31" fmla="*/ 21 h 24"/>
                  <a:gd name="T32" fmla="*/ 0 w 18"/>
                  <a:gd name="T33" fmla="*/ 17 h 24"/>
                  <a:gd name="T34" fmla="*/ 0 w 18"/>
                  <a:gd name="T35" fmla="*/ 12 h 24"/>
                  <a:gd name="T36" fmla="*/ 0 w 18"/>
                  <a:gd name="T37" fmla="*/ 8 h 24"/>
                  <a:gd name="T38" fmla="*/ 1 w 18"/>
                  <a:gd name="T39" fmla="*/ 3 h 24"/>
                  <a:gd name="T40" fmla="*/ 6 w 18"/>
                  <a:gd name="T41" fmla="*/ 2 h 24"/>
                  <a:gd name="T42" fmla="*/ 9 w 18"/>
                  <a:gd name="T43" fmla="*/ 0 h 24"/>
                  <a:gd name="T44" fmla="*/ 12 w 18"/>
                  <a:gd name="T45" fmla="*/ 2 h 24"/>
                  <a:gd name="T46" fmla="*/ 15 w 18"/>
                  <a:gd name="T47" fmla="*/ 3 h 24"/>
                  <a:gd name="T48" fmla="*/ 16 w 18"/>
                  <a:gd name="T49" fmla="*/ 6 h 24"/>
                  <a:gd name="T50" fmla="*/ 18 w 18"/>
                  <a:gd name="T51" fmla="*/ 9 h 24"/>
                  <a:gd name="T52" fmla="*/ 3 w 18"/>
                  <a:gd name="T53" fmla="*/ 9 h 24"/>
                  <a:gd name="T54" fmla="*/ 3 w 18"/>
                  <a:gd name="T55" fmla="*/ 8 h 24"/>
                  <a:gd name="T56" fmla="*/ 12 w 18"/>
                  <a:gd name="T57" fmla="*/ 8 h 24"/>
                  <a:gd name="T58" fmla="*/ 12 w 18"/>
                  <a:gd name="T59" fmla="*/ 6 h 24"/>
                  <a:gd name="T60" fmla="*/ 12 w 18"/>
                  <a:gd name="T61" fmla="*/ 5 h 24"/>
                  <a:gd name="T62" fmla="*/ 12 w 18"/>
                  <a:gd name="T63" fmla="*/ 3 h 24"/>
                  <a:gd name="T64" fmla="*/ 10 w 18"/>
                  <a:gd name="T65" fmla="*/ 3 h 24"/>
                  <a:gd name="T66" fmla="*/ 9 w 18"/>
                  <a:gd name="T67" fmla="*/ 2 h 24"/>
                  <a:gd name="T68" fmla="*/ 7 w 18"/>
                  <a:gd name="T69" fmla="*/ 2 h 24"/>
                  <a:gd name="T70" fmla="*/ 6 w 18"/>
                  <a:gd name="T71" fmla="*/ 3 h 24"/>
                  <a:gd name="T72" fmla="*/ 4 w 18"/>
                  <a:gd name="T73" fmla="*/ 3 h 24"/>
                  <a:gd name="T74" fmla="*/ 3 w 18"/>
                  <a:gd name="T75" fmla="*/ 6 h 24"/>
                  <a:gd name="T76" fmla="*/ 3 w 18"/>
                  <a:gd name="T77" fmla="*/ 8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24"/>
                  <a:gd name="T119" fmla="*/ 18 w 18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24">
                    <a:moveTo>
                      <a:pt x="3" y="9"/>
                    </a:moveTo>
                    <a:lnTo>
                      <a:pt x="3" y="14"/>
                    </a:lnTo>
                    <a:lnTo>
                      <a:pt x="6" y="17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6" y="18"/>
                    </a:lnTo>
                    <a:lnTo>
                      <a:pt x="15" y="21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4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6" y="6"/>
                    </a:lnTo>
                    <a:lnTo>
                      <a:pt x="18" y="9"/>
                    </a:lnTo>
                    <a:lnTo>
                      <a:pt x="3" y="9"/>
                    </a:lnTo>
                    <a:close/>
                    <a:moveTo>
                      <a:pt x="3" y="8"/>
                    </a:move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0" name="Freeform 462"/>
              <p:cNvSpPr>
                <a:spLocks/>
              </p:cNvSpPr>
              <p:nvPr/>
            </p:nvSpPr>
            <p:spPr bwMode="auto">
              <a:xfrm>
                <a:off x="2042" y="1434"/>
                <a:ext cx="25" cy="26"/>
              </a:xfrm>
              <a:custGeom>
                <a:avLst/>
                <a:gdLst>
                  <a:gd name="T0" fmla="*/ 12 w 25"/>
                  <a:gd name="T1" fmla="*/ 26 h 26"/>
                  <a:gd name="T2" fmla="*/ 12 w 25"/>
                  <a:gd name="T3" fmla="*/ 14 h 26"/>
                  <a:gd name="T4" fmla="*/ 0 w 25"/>
                  <a:gd name="T5" fmla="*/ 14 h 26"/>
                  <a:gd name="T6" fmla="*/ 0 w 25"/>
                  <a:gd name="T7" fmla="*/ 12 h 26"/>
                  <a:gd name="T8" fmla="*/ 12 w 25"/>
                  <a:gd name="T9" fmla="*/ 12 h 26"/>
                  <a:gd name="T10" fmla="*/ 12 w 25"/>
                  <a:gd name="T11" fmla="*/ 0 h 26"/>
                  <a:gd name="T12" fmla="*/ 13 w 25"/>
                  <a:gd name="T13" fmla="*/ 0 h 26"/>
                  <a:gd name="T14" fmla="*/ 13 w 25"/>
                  <a:gd name="T15" fmla="*/ 12 h 26"/>
                  <a:gd name="T16" fmla="*/ 25 w 25"/>
                  <a:gd name="T17" fmla="*/ 12 h 26"/>
                  <a:gd name="T18" fmla="*/ 25 w 25"/>
                  <a:gd name="T19" fmla="*/ 14 h 26"/>
                  <a:gd name="T20" fmla="*/ 13 w 25"/>
                  <a:gd name="T21" fmla="*/ 14 h 26"/>
                  <a:gd name="T22" fmla="*/ 13 w 25"/>
                  <a:gd name="T23" fmla="*/ 26 h 26"/>
                  <a:gd name="T24" fmla="*/ 12 w 25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6"/>
                  <a:gd name="T41" fmla="*/ 25 w 25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6">
                    <a:moveTo>
                      <a:pt x="12" y="26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13" y="14"/>
                    </a:lnTo>
                    <a:lnTo>
                      <a:pt x="13" y="26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1" name="Freeform 463"/>
              <p:cNvSpPr>
                <a:spLocks noEditPoints="1"/>
              </p:cNvSpPr>
              <p:nvPr/>
            </p:nvSpPr>
            <p:spPr bwMode="auto">
              <a:xfrm>
                <a:off x="2069" y="1430"/>
                <a:ext cx="28" cy="34"/>
              </a:xfrm>
              <a:custGeom>
                <a:avLst/>
                <a:gdLst>
                  <a:gd name="T0" fmla="*/ 24 w 28"/>
                  <a:gd name="T1" fmla="*/ 18 h 34"/>
                  <a:gd name="T2" fmla="*/ 28 w 28"/>
                  <a:gd name="T3" fmla="*/ 22 h 34"/>
                  <a:gd name="T4" fmla="*/ 28 w 28"/>
                  <a:gd name="T5" fmla="*/ 27 h 34"/>
                  <a:gd name="T6" fmla="*/ 25 w 28"/>
                  <a:gd name="T7" fmla="*/ 31 h 34"/>
                  <a:gd name="T8" fmla="*/ 19 w 28"/>
                  <a:gd name="T9" fmla="*/ 33 h 34"/>
                  <a:gd name="T10" fmla="*/ 0 w 28"/>
                  <a:gd name="T11" fmla="*/ 34 h 34"/>
                  <a:gd name="T12" fmla="*/ 0 w 28"/>
                  <a:gd name="T13" fmla="*/ 33 h 34"/>
                  <a:gd name="T14" fmla="*/ 3 w 28"/>
                  <a:gd name="T15" fmla="*/ 31 h 34"/>
                  <a:gd name="T16" fmla="*/ 4 w 28"/>
                  <a:gd name="T17" fmla="*/ 28 h 34"/>
                  <a:gd name="T18" fmla="*/ 4 w 28"/>
                  <a:gd name="T19" fmla="*/ 3 h 34"/>
                  <a:gd name="T20" fmla="*/ 3 w 28"/>
                  <a:gd name="T21" fmla="*/ 1 h 34"/>
                  <a:gd name="T22" fmla="*/ 0 w 28"/>
                  <a:gd name="T23" fmla="*/ 1 h 34"/>
                  <a:gd name="T24" fmla="*/ 13 w 28"/>
                  <a:gd name="T25" fmla="*/ 0 h 34"/>
                  <a:gd name="T26" fmla="*/ 19 w 28"/>
                  <a:gd name="T27" fmla="*/ 1 h 34"/>
                  <a:gd name="T28" fmla="*/ 25 w 28"/>
                  <a:gd name="T29" fmla="*/ 4 h 34"/>
                  <a:gd name="T30" fmla="*/ 27 w 28"/>
                  <a:gd name="T31" fmla="*/ 9 h 34"/>
                  <a:gd name="T32" fmla="*/ 25 w 28"/>
                  <a:gd name="T33" fmla="*/ 13 h 34"/>
                  <a:gd name="T34" fmla="*/ 21 w 28"/>
                  <a:gd name="T35" fmla="*/ 16 h 34"/>
                  <a:gd name="T36" fmla="*/ 9 w 28"/>
                  <a:gd name="T37" fmla="*/ 16 h 34"/>
                  <a:gd name="T38" fmla="*/ 12 w 28"/>
                  <a:gd name="T39" fmla="*/ 16 h 34"/>
                  <a:gd name="T40" fmla="*/ 16 w 28"/>
                  <a:gd name="T41" fmla="*/ 16 h 34"/>
                  <a:gd name="T42" fmla="*/ 19 w 28"/>
                  <a:gd name="T43" fmla="*/ 15 h 34"/>
                  <a:gd name="T44" fmla="*/ 21 w 28"/>
                  <a:gd name="T45" fmla="*/ 10 h 34"/>
                  <a:gd name="T46" fmla="*/ 21 w 28"/>
                  <a:gd name="T47" fmla="*/ 6 h 34"/>
                  <a:gd name="T48" fmla="*/ 16 w 28"/>
                  <a:gd name="T49" fmla="*/ 3 h 34"/>
                  <a:gd name="T50" fmla="*/ 10 w 28"/>
                  <a:gd name="T51" fmla="*/ 1 h 34"/>
                  <a:gd name="T52" fmla="*/ 9 w 28"/>
                  <a:gd name="T53" fmla="*/ 16 h 34"/>
                  <a:gd name="T54" fmla="*/ 12 w 28"/>
                  <a:gd name="T55" fmla="*/ 31 h 34"/>
                  <a:gd name="T56" fmla="*/ 18 w 28"/>
                  <a:gd name="T57" fmla="*/ 31 h 34"/>
                  <a:gd name="T58" fmla="*/ 22 w 28"/>
                  <a:gd name="T59" fmla="*/ 28 h 34"/>
                  <a:gd name="T60" fmla="*/ 22 w 28"/>
                  <a:gd name="T61" fmla="*/ 24 h 34"/>
                  <a:gd name="T62" fmla="*/ 21 w 28"/>
                  <a:gd name="T63" fmla="*/ 19 h 34"/>
                  <a:gd name="T64" fmla="*/ 16 w 28"/>
                  <a:gd name="T65" fmla="*/ 18 h 34"/>
                  <a:gd name="T66" fmla="*/ 12 w 28"/>
                  <a:gd name="T67" fmla="*/ 18 h 34"/>
                  <a:gd name="T68" fmla="*/ 9 w 28"/>
                  <a:gd name="T69" fmla="*/ 18 h 34"/>
                  <a:gd name="T70" fmla="*/ 9 w 28"/>
                  <a:gd name="T71" fmla="*/ 31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4"/>
                  <a:gd name="T110" fmla="*/ 28 w 2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4">
                    <a:moveTo>
                      <a:pt x="21" y="16"/>
                    </a:moveTo>
                    <a:lnTo>
                      <a:pt x="24" y="18"/>
                    </a:lnTo>
                    <a:lnTo>
                      <a:pt x="25" y="19"/>
                    </a:lnTo>
                    <a:lnTo>
                      <a:pt x="28" y="22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15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5" y="13"/>
                    </a:lnTo>
                    <a:lnTo>
                      <a:pt x="24" y="16"/>
                    </a:lnTo>
                    <a:lnTo>
                      <a:pt x="21" y="16"/>
                    </a:lnTo>
                    <a:close/>
                    <a:moveTo>
                      <a:pt x="9" y="16"/>
                    </a:move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16"/>
                    </a:lnTo>
                    <a:close/>
                    <a:moveTo>
                      <a:pt x="9" y="31"/>
                    </a:moveTo>
                    <a:lnTo>
                      <a:pt x="12" y="31"/>
                    </a:lnTo>
                    <a:lnTo>
                      <a:pt x="13" y="31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2" y="21"/>
                    </a:lnTo>
                    <a:lnTo>
                      <a:pt x="21" y="19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2" name="Freeform 464"/>
              <p:cNvSpPr>
                <a:spLocks/>
              </p:cNvSpPr>
              <p:nvPr/>
            </p:nvSpPr>
            <p:spPr bwMode="auto">
              <a:xfrm>
                <a:off x="2103" y="1458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5 w 6"/>
                  <a:gd name="T3" fmla="*/ 0 h 6"/>
                  <a:gd name="T4" fmla="*/ 6 w 6"/>
                  <a:gd name="T5" fmla="*/ 2 h 6"/>
                  <a:gd name="T6" fmla="*/ 6 w 6"/>
                  <a:gd name="T7" fmla="*/ 2 h 6"/>
                  <a:gd name="T8" fmla="*/ 6 w 6"/>
                  <a:gd name="T9" fmla="*/ 3 h 6"/>
                  <a:gd name="T10" fmla="*/ 6 w 6"/>
                  <a:gd name="T11" fmla="*/ 5 h 6"/>
                  <a:gd name="T12" fmla="*/ 6 w 6"/>
                  <a:gd name="T13" fmla="*/ 5 h 6"/>
                  <a:gd name="T14" fmla="*/ 5 w 6"/>
                  <a:gd name="T15" fmla="*/ 6 h 6"/>
                  <a:gd name="T16" fmla="*/ 3 w 6"/>
                  <a:gd name="T17" fmla="*/ 6 h 6"/>
                  <a:gd name="T18" fmla="*/ 3 w 6"/>
                  <a:gd name="T19" fmla="*/ 6 h 6"/>
                  <a:gd name="T20" fmla="*/ 2 w 6"/>
                  <a:gd name="T21" fmla="*/ 5 h 6"/>
                  <a:gd name="T22" fmla="*/ 0 w 6"/>
                  <a:gd name="T23" fmla="*/ 5 h 6"/>
                  <a:gd name="T24" fmla="*/ 0 w 6"/>
                  <a:gd name="T25" fmla="*/ 3 h 6"/>
                  <a:gd name="T26" fmla="*/ 0 w 6"/>
                  <a:gd name="T27" fmla="*/ 2 h 6"/>
                  <a:gd name="T28" fmla="*/ 2 w 6"/>
                  <a:gd name="T29" fmla="*/ 2 h 6"/>
                  <a:gd name="T30" fmla="*/ 3 w 6"/>
                  <a:gd name="T31" fmla="*/ 0 h 6"/>
                  <a:gd name="T32" fmla="*/ 3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6"/>
                  <a:gd name="T53" fmla="*/ 6 w 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6">
                    <a:moveTo>
                      <a:pt x="3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3" name="Freeform 465"/>
              <p:cNvSpPr>
                <a:spLocks/>
              </p:cNvSpPr>
              <p:nvPr/>
            </p:nvSpPr>
            <p:spPr bwMode="auto">
              <a:xfrm>
                <a:off x="2114" y="1430"/>
                <a:ext cx="33" cy="34"/>
              </a:xfrm>
              <a:custGeom>
                <a:avLst/>
                <a:gdLst>
                  <a:gd name="T0" fmla="*/ 30 w 33"/>
                  <a:gd name="T1" fmla="*/ 10 h 34"/>
                  <a:gd name="T2" fmla="*/ 27 w 33"/>
                  <a:gd name="T3" fmla="*/ 7 h 34"/>
                  <a:gd name="T4" fmla="*/ 22 w 33"/>
                  <a:gd name="T5" fmla="*/ 3 h 34"/>
                  <a:gd name="T6" fmla="*/ 15 w 33"/>
                  <a:gd name="T7" fmla="*/ 1 h 34"/>
                  <a:gd name="T8" fmla="*/ 9 w 33"/>
                  <a:gd name="T9" fmla="*/ 6 h 34"/>
                  <a:gd name="T10" fmla="*/ 6 w 33"/>
                  <a:gd name="T11" fmla="*/ 16 h 34"/>
                  <a:gd name="T12" fmla="*/ 7 w 33"/>
                  <a:gd name="T13" fmla="*/ 25 h 34"/>
                  <a:gd name="T14" fmla="*/ 13 w 33"/>
                  <a:gd name="T15" fmla="*/ 31 h 34"/>
                  <a:gd name="T16" fmla="*/ 19 w 33"/>
                  <a:gd name="T17" fmla="*/ 33 h 34"/>
                  <a:gd name="T18" fmla="*/ 22 w 33"/>
                  <a:gd name="T19" fmla="*/ 31 h 34"/>
                  <a:gd name="T20" fmla="*/ 25 w 33"/>
                  <a:gd name="T21" fmla="*/ 31 h 34"/>
                  <a:gd name="T22" fmla="*/ 25 w 33"/>
                  <a:gd name="T23" fmla="*/ 19 h 34"/>
                  <a:gd name="T24" fmla="*/ 24 w 33"/>
                  <a:gd name="T25" fmla="*/ 16 h 34"/>
                  <a:gd name="T26" fmla="*/ 22 w 33"/>
                  <a:gd name="T27" fmla="*/ 16 h 34"/>
                  <a:gd name="T28" fmla="*/ 21 w 33"/>
                  <a:gd name="T29" fmla="*/ 15 h 34"/>
                  <a:gd name="T30" fmla="*/ 33 w 33"/>
                  <a:gd name="T31" fmla="*/ 16 h 34"/>
                  <a:gd name="T32" fmla="*/ 31 w 33"/>
                  <a:gd name="T33" fmla="*/ 16 h 34"/>
                  <a:gd name="T34" fmla="*/ 30 w 33"/>
                  <a:gd name="T35" fmla="*/ 19 h 34"/>
                  <a:gd name="T36" fmla="*/ 30 w 33"/>
                  <a:gd name="T37" fmla="*/ 31 h 34"/>
                  <a:gd name="T38" fmla="*/ 24 w 33"/>
                  <a:gd name="T39" fmla="*/ 33 h 34"/>
                  <a:gd name="T40" fmla="*/ 18 w 33"/>
                  <a:gd name="T41" fmla="*/ 34 h 34"/>
                  <a:gd name="T42" fmla="*/ 7 w 33"/>
                  <a:gd name="T43" fmla="*/ 31 h 34"/>
                  <a:gd name="T44" fmla="*/ 1 w 33"/>
                  <a:gd name="T45" fmla="*/ 24 h 34"/>
                  <a:gd name="T46" fmla="*/ 1 w 33"/>
                  <a:gd name="T47" fmla="*/ 13 h 34"/>
                  <a:gd name="T48" fmla="*/ 6 w 33"/>
                  <a:gd name="T49" fmla="*/ 4 h 34"/>
                  <a:gd name="T50" fmla="*/ 13 w 33"/>
                  <a:gd name="T51" fmla="*/ 0 h 34"/>
                  <a:gd name="T52" fmla="*/ 19 w 33"/>
                  <a:gd name="T53" fmla="*/ 0 h 34"/>
                  <a:gd name="T54" fmla="*/ 22 w 33"/>
                  <a:gd name="T55" fmla="*/ 1 h 34"/>
                  <a:gd name="T56" fmla="*/ 27 w 33"/>
                  <a:gd name="T57" fmla="*/ 1 h 34"/>
                  <a:gd name="T58" fmla="*/ 28 w 33"/>
                  <a:gd name="T59" fmla="*/ 1 h 34"/>
                  <a:gd name="T60" fmla="*/ 28 w 33"/>
                  <a:gd name="T61" fmla="*/ 1 h 34"/>
                  <a:gd name="T62" fmla="*/ 28 w 33"/>
                  <a:gd name="T63" fmla="*/ 0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34"/>
                  <a:gd name="T98" fmla="*/ 33 w 33"/>
                  <a:gd name="T99" fmla="*/ 34 h 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34">
                    <a:moveTo>
                      <a:pt x="28" y="0"/>
                    </a:moveTo>
                    <a:lnTo>
                      <a:pt x="30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25" y="4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7" y="10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7" y="25"/>
                    </a:lnTo>
                    <a:lnTo>
                      <a:pt x="10" y="28"/>
                    </a:lnTo>
                    <a:lnTo>
                      <a:pt x="13" y="31"/>
                    </a:lnTo>
                    <a:lnTo>
                      <a:pt x="16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0" y="31"/>
                    </a:lnTo>
                    <a:lnTo>
                      <a:pt x="27" y="33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3" y="33"/>
                    </a:lnTo>
                    <a:lnTo>
                      <a:pt x="7" y="31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4" name="Line 467"/>
              <p:cNvSpPr>
                <a:spLocks noChangeShapeType="1"/>
              </p:cNvSpPr>
              <p:nvPr/>
            </p:nvSpPr>
            <p:spPr bwMode="auto">
              <a:xfrm flipH="1">
                <a:off x="1922" y="1572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5" name="Line 468"/>
              <p:cNvSpPr>
                <a:spLocks noChangeShapeType="1"/>
              </p:cNvSpPr>
              <p:nvPr/>
            </p:nvSpPr>
            <p:spPr bwMode="auto">
              <a:xfrm flipH="1">
                <a:off x="1904" y="1553"/>
                <a:ext cx="19" cy="1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6" name="Line 469"/>
              <p:cNvSpPr>
                <a:spLocks noChangeShapeType="1"/>
              </p:cNvSpPr>
              <p:nvPr/>
            </p:nvSpPr>
            <p:spPr bwMode="auto">
              <a:xfrm flipH="1">
                <a:off x="1884" y="1533"/>
                <a:ext cx="39" cy="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7" name="Line 470"/>
              <p:cNvSpPr>
                <a:spLocks noChangeShapeType="1"/>
              </p:cNvSpPr>
              <p:nvPr/>
            </p:nvSpPr>
            <p:spPr bwMode="auto">
              <a:xfrm flipH="1">
                <a:off x="1866" y="1515"/>
                <a:ext cx="57" cy="5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8" name="Line 471"/>
              <p:cNvSpPr>
                <a:spLocks noChangeShapeType="1"/>
              </p:cNvSpPr>
              <p:nvPr/>
            </p:nvSpPr>
            <p:spPr bwMode="auto">
              <a:xfrm flipH="1">
                <a:off x="1854" y="1502"/>
                <a:ext cx="63" cy="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29" name="Line 472"/>
              <p:cNvSpPr>
                <a:spLocks noChangeShapeType="1"/>
              </p:cNvSpPr>
              <p:nvPr/>
            </p:nvSpPr>
            <p:spPr bwMode="auto">
              <a:xfrm flipH="1">
                <a:off x="1854" y="1502"/>
                <a:ext cx="45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30" name="Line 473"/>
              <p:cNvSpPr>
                <a:spLocks noChangeShapeType="1"/>
              </p:cNvSpPr>
              <p:nvPr/>
            </p:nvSpPr>
            <p:spPr bwMode="auto">
              <a:xfrm flipH="1">
                <a:off x="1854" y="1502"/>
                <a:ext cx="26" cy="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31" name="Line 474"/>
              <p:cNvSpPr>
                <a:spLocks noChangeShapeType="1"/>
              </p:cNvSpPr>
              <p:nvPr/>
            </p:nvSpPr>
            <p:spPr bwMode="auto">
              <a:xfrm flipH="1">
                <a:off x="1854" y="1502"/>
                <a:ext cx="8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32" name="Freeform 475"/>
              <p:cNvSpPr>
                <a:spLocks noEditPoints="1"/>
              </p:cNvSpPr>
              <p:nvPr/>
            </p:nvSpPr>
            <p:spPr bwMode="auto">
              <a:xfrm>
                <a:off x="1950" y="1526"/>
                <a:ext cx="29" cy="33"/>
              </a:xfrm>
              <a:custGeom>
                <a:avLst/>
                <a:gdLst>
                  <a:gd name="T0" fmla="*/ 24 w 29"/>
                  <a:gd name="T1" fmla="*/ 16 h 33"/>
                  <a:gd name="T2" fmla="*/ 29 w 29"/>
                  <a:gd name="T3" fmla="*/ 21 h 33"/>
                  <a:gd name="T4" fmla="*/ 29 w 29"/>
                  <a:gd name="T5" fmla="*/ 25 h 33"/>
                  <a:gd name="T6" fmla="*/ 26 w 29"/>
                  <a:gd name="T7" fmla="*/ 30 h 33"/>
                  <a:gd name="T8" fmla="*/ 20 w 29"/>
                  <a:gd name="T9" fmla="*/ 33 h 33"/>
                  <a:gd name="T10" fmla="*/ 0 w 29"/>
                  <a:gd name="T11" fmla="*/ 33 h 33"/>
                  <a:gd name="T12" fmla="*/ 2 w 29"/>
                  <a:gd name="T13" fmla="*/ 31 h 33"/>
                  <a:gd name="T14" fmla="*/ 5 w 29"/>
                  <a:gd name="T15" fmla="*/ 31 h 33"/>
                  <a:gd name="T16" fmla="*/ 5 w 29"/>
                  <a:gd name="T17" fmla="*/ 27 h 33"/>
                  <a:gd name="T18" fmla="*/ 5 w 29"/>
                  <a:gd name="T19" fmla="*/ 3 h 33"/>
                  <a:gd name="T20" fmla="*/ 3 w 29"/>
                  <a:gd name="T21" fmla="*/ 0 h 33"/>
                  <a:gd name="T22" fmla="*/ 0 w 29"/>
                  <a:gd name="T23" fmla="*/ 0 h 33"/>
                  <a:gd name="T24" fmla="*/ 14 w 29"/>
                  <a:gd name="T25" fmla="*/ 0 h 33"/>
                  <a:gd name="T26" fmla="*/ 20 w 29"/>
                  <a:gd name="T27" fmla="*/ 0 h 33"/>
                  <a:gd name="T28" fmla="*/ 26 w 29"/>
                  <a:gd name="T29" fmla="*/ 3 h 33"/>
                  <a:gd name="T30" fmla="*/ 27 w 29"/>
                  <a:gd name="T31" fmla="*/ 9 h 33"/>
                  <a:gd name="T32" fmla="*/ 26 w 29"/>
                  <a:gd name="T33" fmla="*/ 13 h 33"/>
                  <a:gd name="T34" fmla="*/ 21 w 29"/>
                  <a:gd name="T35" fmla="*/ 16 h 33"/>
                  <a:gd name="T36" fmla="*/ 11 w 29"/>
                  <a:gd name="T37" fmla="*/ 15 h 33"/>
                  <a:gd name="T38" fmla="*/ 12 w 29"/>
                  <a:gd name="T39" fmla="*/ 15 h 33"/>
                  <a:gd name="T40" fmla="*/ 17 w 29"/>
                  <a:gd name="T41" fmla="*/ 15 h 33"/>
                  <a:gd name="T42" fmla="*/ 21 w 29"/>
                  <a:gd name="T43" fmla="*/ 13 h 33"/>
                  <a:gd name="T44" fmla="*/ 21 w 29"/>
                  <a:gd name="T45" fmla="*/ 10 h 33"/>
                  <a:gd name="T46" fmla="*/ 21 w 29"/>
                  <a:gd name="T47" fmla="*/ 6 h 33"/>
                  <a:gd name="T48" fmla="*/ 17 w 29"/>
                  <a:gd name="T49" fmla="*/ 1 h 33"/>
                  <a:gd name="T50" fmla="*/ 11 w 29"/>
                  <a:gd name="T51" fmla="*/ 1 h 33"/>
                  <a:gd name="T52" fmla="*/ 9 w 29"/>
                  <a:gd name="T53" fmla="*/ 15 h 33"/>
                  <a:gd name="T54" fmla="*/ 12 w 29"/>
                  <a:gd name="T55" fmla="*/ 31 h 33"/>
                  <a:gd name="T56" fmla="*/ 18 w 29"/>
                  <a:gd name="T57" fmla="*/ 30 h 33"/>
                  <a:gd name="T58" fmla="*/ 23 w 29"/>
                  <a:gd name="T59" fmla="*/ 27 h 33"/>
                  <a:gd name="T60" fmla="*/ 23 w 29"/>
                  <a:gd name="T61" fmla="*/ 22 h 33"/>
                  <a:gd name="T62" fmla="*/ 21 w 29"/>
                  <a:gd name="T63" fmla="*/ 19 h 33"/>
                  <a:gd name="T64" fmla="*/ 17 w 29"/>
                  <a:gd name="T65" fmla="*/ 16 h 33"/>
                  <a:gd name="T66" fmla="*/ 12 w 29"/>
                  <a:gd name="T67" fmla="*/ 16 h 33"/>
                  <a:gd name="T68" fmla="*/ 11 w 29"/>
                  <a:gd name="T69" fmla="*/ 16 h 33"/>
                  <a:gd name="T70" fmla="*/ 9 w 29"/>
                  <a:gd name="T71" fmla="*/ 30 h 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"/>
                  <a:gd name="T109" fmla="*/ 0 h 33"/>
                  <a:gd name="T110" fmla="*/ 29 w 29"/>
                  <a:gd name="T111" fmla="*/ 33 h 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" h="33">
                    <a:moveTo>
                      <a:pt x="21" y="16"/>
                    </a:moveTo>
                    <a:lnTo>
                      <a:pt x="24" y="16"/>
                    </a:lnTo>
                    <a:lnTo>
                      <a:pt x="27" y="18"/>
                    </a:lnTo>
                    <a:lnTo>
                      <a:pt x="29" y="21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7" y="28"/>
                    </a:lnTo>
                    <a:lnTo>
                      <a:pt x="26" y="30"/>
                    </a:lnTo>
                    <a:lnTo>
                      <a:pt x="24" y="31"/>
                    </a:lnTo>
                    <a:lnTo>
                      <a:pt x="20" y="33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7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6" y="13"/>
                    </a:lnTo>
                    <a:lnTo>
                      <a:pt x="24" y="15"/>
                    </a:lnTo>
                    <a:lnTo>
                      <a:pt x="21" y="16"/>
                    </a:lnTo>
                    <a:close/>
                    <a:moveTo>
                      <a:pt x="9" y="15"/>
                    </a:move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15"/>
                    </a:lnTo>
                    <a:close/>
                    <a:moveTo>
                      <a:pt x="9" y="30"/>
                    </a:moveTo>
                    <a:lnTo>
                      <a:pt x="12" y="31"/>
                    </a:lnTo>
                    <a:lnTo>
                      <a:pt x="15" y="31"/>
                    </a:lnTo>
                    <a:lnTo>
                      <a:pt x="18" y="30"/>
                    </a:lnTo>
                    <a:lnTo>
                      <a:pt x="21" y="28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1" y="19"/>
                    </a:lnTo>
                    <a:lnTo>
                      <a:pt x="20" y="18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33" name="Freeform 476"/>
              <p:cNvSpPr>
                <a:spLocks/>
              </p:cNvSpPr>
              <p:nvPr/>
            </p:nvSpPr>
            <p:spPr bwMode="auto">
              <a:xfrm>
                <a:off x="1986" y="155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0 h 6"/>
                  <a:gd name="T4" fmla="*/ 5 w 5"/>
                  <a:gd name="T5" fmla="*/ 1 h 6"/>
                  <a:gd name="T6" fmla="*/ 5 w 5"/>
                  <a:gd name="T7" fmla="*/ 3 h 6"/>
                  <a:gd name="T8" fmla="*/ 5 w 5"/>
                  <a:gd name="T9" fmla="*/ 3 h 6"/>
                  <a:gd name="T10" fmla="*/ 5 w 5"/>
                  <a:gd name="T11" fmla="*/ 4 h 6"/>
                  <a:gd name="T12" fmla="*/ 5 w 5"/>
                  <a:gd name="T13" fmla="*/ 6 h 6"/>
                  <a:gd name="T14" fmla="*/ 3 w 5"/>
                  <a:gd name="T15" fmla="*/ 6 h 6"/>
                  <a:gd name="T16" fmla="*/ 3 w 5"/>
                  <a:gd name="T17" fmla="*/ 6 h 6"/>
                  <a:gd name="T18" fmla="*/ 2 w 5"/>
                  <a:gd name="T19" fmla="*/ 6 h 6"/>
                  <a:gd name="T20" fmla="*/ 0 w 5"/>
                  <a:gd name="T21" fmla="*/ 6 h 6"/>
                  <a:gd name="T22" fmla="*/ 0 w 5"/>
                  <a:gd name="T23" fmla="*/ 4 h 6"/>
                  <a:gd name="T24" fmla="*/ 0 w 5"/>
                  <a:gd name="T25" fmla="*/ 3 h 6"/>
                  <a:gd name="T26" fmla="*/ 0 w 5"/>
                  <a:gd name="T27" fmla="*/ 1 h 6"/>
                  <a:gd name="T28" fmla="*/ 0 w 5"/>
                  <a:gd name="T29" fmla="*/ 1 h 6"/>
                  <a:gd name="T30" fmla="*/ 2 w 5"/>
                  <a:gd name="T31" fmla="*/ 0 h 6"/>
                  <a:gd name="T32" fmla="*/ 3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6"/>
                  <a:gd name="T53" fmla="*/ 5 w 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6">
                    <a:moveTo>
                      <a:pt x="3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34" name="Freeform 477"/>
              <p:cNvSpPr>
                <a:spLocks/>
              </p:cNvSpPr>
              <p:nvPr/>
            </p:nvSpPr>
            <p:spPr bwMode="auto">
              <a:xfrm>
                <a:off x="1997" y="1524"/>
                <a:ext cx="33" cy="35"/>
              </a:xfrm>
              <a:custGeom>
                <a:avLst/>
                <a:gdLst>
                  <a:gd name="T0" fmla="*/ 28 w 33"/>
                  <a:gd name="T1" fmla="*/ 11 h 35"/>
                  <a:gd name="T2" fmla="*/ 27 w 33"/>
                  <a:gd name="T3" fmla="*/ 8 h 35"/>
                  <a:gd name="T4" fmla="*/ 21 w 33"/>
                  <a:gd name="T5" fmla="*/ 3 h 35"/>
                  <a:gd name="T6" fmla="*/ 13 w 33"/>
                  <a:gd name="T7" fmla="*/ 3 h 35"/>
                  <a:gd name="T8" fmla="*/ 7 w 33"/>
                  <a:gd name="T9" fmla="*/ 8 h 35"/>
                  <a:gd name="T10" fmla="*/ 6 w 33"/>
                  <a:gd name="T11" fmla="*/ 17 h 35"/>
                  <a:gd name="T12" fmla="*/ 7 w 33"/>
                  <a:gd name="T13" fmla="*/ 26 h 35"/>
                  <a:gd name="T14" fmla="*/ 12 w 33"/>
                  <a:gd name="T15" fmla="*/ 32 h 35"/>
                  <a:gd name="T16" fmla="*/ 18 w 33"/>
                  <a:gd name="T17" fmla="*/ 33 h 35"/>
                  <a:gd name="T18" fmla="*/ 21 w 33"/>
                  <a:gd name="T19" fmla="*/ 33 h 35"/>
                  <a:gd name="T20" fmla="*/ 24 w 33"/>
                  <a:gd name="T21" fmla="*/ 32 h 35"/>
                  <a:gd name="T22" fmla="*/ 24 w 33"/>
                  <a:gd name="T23" fmla="*/ 20 h 35"/>
                  <a:gd name="T24" fmla="*/ 24 w 33"/>
                  <a:gd name="T25" fmla="*/ 18 h 35"/>
                  <a:gd name="T26" fmla="*/ 22 w 33"/>
                  <a:gd name="T27" fmla="*/ 17 h 35"/>
                  <a:gd name="T28" fmla="*/ 19 w 33"/>
                  <a:gd name="T29" fmla="*/ 17 h 35"/>
                  <a:gd name="T30" fmla="*/ 33 w 33"/>
                  <a:gd name="T31" fmla="*/ 17 h 35"/>
                  <a:gd name="T32" fmla="*/ 30 w 33"/>
                  <a:gd name="T33" fmla="*/ 17 h 35"/>
                  <a:gd name="T34" fmla="*/ 30 w 33"/>
                  <a:gd name="T35" fmla="*/ 20 h 35"/>
                  <a:gd name="T36" fmla="*/ 28 w 33"/>
                  <a:gd name="T37" fmla="*/ 32 h 35"/>
                  <a:gd name="T38" fmla="*/ 24 w 33"/>
                  <a:gd name="T39" fmla="*/ 35 h 35"/>
                  <a:gd name="T40" fmla="*/ 18 w 33"/>
                  <a:gd name="T41" fmla="*/ 35 h 35"/>
                  <a:gd name="T42" fmla="*/ 7 w 33"/>
                  <a:gd name="T43" fmla="*/ 32 h 35"/>
                  <a:gd name="T44" fmla="*/ 0 w 33"/>
                  <a:gd name="T45" fmla="*/ 24 h 35"/>
                  <a:gd name="T46" fmla="*/ 0 w 33"/>
                  <a:gd name="T47" fmla="*/ 14 h 35"/>
                  <a:gd name="T48" fmla="*/ 4 w 33"/>
                  <a:gd name="T49" fmla="*/ 6 h 35"/>
                  <a:gd name="T50" fmla="*/ 12 w 33"/>
                  <a:gd name="T51" fmla="*/ 2 h 35"/>
                  <a:gd name="T52" fmla="*/ 19 w 33"/>
                  <a:gd name="T53" fmla="*/ 0 h 35"/>
                  <a:gd name="T54" fmla="*/ 22 w 33"/>
                  <a:gd name="T55" fmla="*/ 2 h 35"/>
                  <a:gd name="T56" fmla="*/ 25 w 33"/>
                  <a:gd name="T57" fmla="*/ 3 h 35"/>
                  <a:gd name="T58" fmla="*/ 27 w 33"/>
                  <a:gd name="T59" fmla="*/ 3 h 35"/>
                  <a:gd name="T60" fmla="*/ 27 w 33"/>
                  <a:gd name="T61" fmla="*/ 2 h 35"/>
                  <a:gd name="T62" fmla="*/ 28 w 33"/>
                  <a:gd name="T63" fmla="*/ 0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35"/>
                  <a:gd name="T98" fmla="*/ 33 w 33"/>
                  <a:gd name="T99" fmla="*/ 35 h 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35">
                    <a:moveTo>
                      <a:pt x="28" y="0"/>
                    </a:moveTo>
                    <a:lnTo>
                      <a:pt x="28" y="11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21"/>
                    </a:lnTo>
                    <a:lnTo>
                      <a:pt x="7" y="26"/>
                    </a:lnTo>
                    <a:lnTo>
                      <a:pt x="9" y="29"/>
                    </a:lnTo>
                    <a:lnTo>
                      <a:pt x="12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28" y="21"/>
                    </a:lnTo>
                    <a:lnTo>
                      <a:pt x="28" y="32"/>
                    </a:lnTo>
                    <a:lnTo>
                      <a:pt x="27" y="33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18" y="35"/>
                    </a:lnTo>
                    <a:lnTo>
                      <a:pt x="12" y="35"/>
                    </a:lnTo>
                    <a:lnTo>
                      <a:pt x="7" y="32"/>
                    </a:lnTo>
                    <a:lnTo>
                      <a:pt x="3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35" name="Freeform 478"/>
              <p:cNvSpPr>
                <a:spLocks/>
              </p:cNvSpPr>
              <p:nvPr/>
            </p:nvSpPr>
            <p:spPr bwMode="auto">
              <a:xfrm>
                <a:off x="2033" y="1553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4 w 6"/>
                  <a:gd name="T3" fmla="*/ 0 h 6"/>
                  <a:gd name="T4" fmla="*/ 4 w 6"/>
                  <a:gd name="T5" fmla="*/ 1 h 6"/>
                  <a:gd name="T6" fmla="*/ 6 w 6"/>
                  <a:gd name="T7" fmla="*/ 3 h 6"/>
                  <a:gd name="T8" fmla="*/ 6 w 6"/>
                  <a:gd name="T9" fmla="*/ 3 h 6"/>
                  <a:gd name="T10" fmla="*/ 6 w 6"/>
                  <a:gd name="T11" fmla="*/ 4 h 6"/>
                  <a:gd name="T12" fmla="*/ 4 w 6"/>
                  <a:gd name="T13" fmla="*/ 6 h 6"/>
                  <a:gd name="T14" fmla="*/ 4 w 6"/>
                  <a:gd name="T15" fmla="*/ 6 h 6"/>
                  <a:gd name="T16" fmla="*/ 3 w 6"/>
                  <a:gd name="T17" fmla="*/ 6 h 6"/>
                  <a:gd name="T18" fmla="*/ 1 w 6"/>
                  <a:gd name="T19" fmla="*/ 6 h 6"/>
                  <a:gd name="T20" fmla="*/ 1 w 6"/>
                  <a:gd name="T21" fmla="*/ 6 h 6"/>
                  <a:gd name="T22" fmla="*/ 0 w 6"/>
                  <a:gd name="T23" fmla="*/ 4 h 6"/>
                  <a:gd name="T24" fmla="*/ 0 w 6"/>
                  <a:gd name="T25" fmla="*/ 3 h 6"/>
                  <a:gd name="T26" fmla="*/ 0 w 6"/>
                  <a:gd name="T27" fmla="*/ 1 h 6"/>
                  <a:gd name="T28" fmla="*/ 1 w 6"/>
                  <a:gd name="T29" fmla="*/ 1 h 6"/>
                  <a:gd name="T30" fmla="*/ 1 w 6"/>
                  <a:gd name="T31" fmla="*/ 0 h 6"/>
                  <a:gd name="T32" fmla="*/ 3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6"/>
                  <a:gd name="T53" fmla="*/ 6 w 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6">
                    <a:moveTo>
                      <a:pt x="3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8273" name="Freeform 479"/>
            <p:cNvSpPr>
              <a:spLocks/>
            </p:cNvSpPr>
            <p:nvPr/>
          </p:nvSpPr>
          <p:spPr bwMode="auto">
            <a:xfrm>
              <a:off x="1708" y="2039"/>
              <a:ext cx="69" cy="71"/>
            </a:xfrm>
            <a:custGeom>
              <a:avLst/>
              <a:gdLst>
                <a:gd name="T0" fmla="*/ 472 w 51"/>
                <a:gd name="T1" fmla="*/ 282 h 61"/>
                <a:gd name="T2" fmla="*/ 472 w 51"/>
                <a:gd name="T3" fmla="*/ 157 h 61"/>
                <a:gd name="T4" fmla="*/ 0 w 51"/>
                <a:gd name="T5" fmla="*/ 0 h 61"/>
                <a:gd name="T6" fmla="*/ 183 w 51"/>
                <a:gd name="T7" fmla="*/ 0 h 61"/>
                <a:gd name="T8" fmla="*/ 421 w 51"/>
                <a:gd name="T9" fmla="*/ 80 h 61"/>
                <a:gd name="T10" fmla="*/ 478 w 51"/>
                <a:gd name="T11" fmla="*/ 108 h 61"/>
                <a:gd name="T12" fmla="*/ 534 w 51"/>
                <a:gd name="T13" fmla="*/ 126 h 61"/>
                <a:gd name="T14" fmla="*/ 591 w 51"/>
                <a:gd name="T15" fmla="*/ 108 h 61"/>
                <a:gd name="T16" fmla="*/ 647 w 51"/>
                <a:gd name="T17" fmla="*/ 80 h 61"/>
                <a:gd name="T18" fmla="*/ 865 w 51"/>
                <a:gd name="T19" fmla="*/ 0 h 61"/>
                <a:gd name="T20" fmla="*/ 1043 w 51"/>
                <a:gd name="T21" fmla="*/ 0 h 61"/>
                <a:gd name="T22" fmla="*/ 616 w 51"/>
                <a:gd name="T23" fmla="*/ 157 h 61"/>
                <a:gd name="T24" fmla="*/ 616 w 51"/>
                <a:gd name="T25" fmla="*/ 282 h 61"/>
                <a:gd name="T26" fmla="*/ 472 w 51"/>
                <a:gd name="T27" fmla="*/ 282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61"/>
                <a:gd name="T44" fmla="*/ 51 w 51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61">
                  <a:moveTo>
                    <a:pt x="23" y="61"/>
                  </a:moveTo>
                  <a:lnTo>
                    <a:pt x="23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1" y="18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29" y="24"/>
                  </a:lnTo>
                  <a:lnTo>
                    <a:pt x="32" y="18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30" y="34"/>
                  </a:lnTo>
                  <a:lnTo>
                    <a:pt x="30" y="61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74" name="Freeform 480"/>
            <p:cNvSpPr>
              <a:spLocks noEditPoints="1"/>
            </p:cNvSpPr>
            <p:nvPr/>
          </p:nvSpPr>
          <p:spPr bwMode="auto">
            <a:xfrm>
              <a:off x="1817" y="2058"/>
              <a:ext cx="49" cy="70"/>
            </a:xfrm>
            <a:custGeom>
              <a:avLst/>
              <a:gdLst>
                <a:gd name="T0" fmla="*/ 0 w 36"/>
                <a:gd name="T1" fmla="*/ 209 h 62"/>
                <a:gd name="T2" fmla="*/ 0 w 36"/>
                <a:gd name="T3" fmla="*/ 0 h 62"/>
                <a:gd name="T4" fmla="*/ 163 w 36"/>
                <a:gd name="T5" fmla="*/ 0 h 62"/>
                <a:gd name="T6" fmla="*/ 163 w 36"/>
                <a:gd name="T7" fmla="*/ 26 h 62"/>
                <a:gd name="T8" fmla="*/ 222 w 36"/>
                <a:gd name="T9" fmla="*/ 18 h 62"/>
                <a:gd name="T10" fmla="*/ 294 w 36"/>
                <a:gd name="T11" fmla="*/ 2 h 62"/>
                <a:gd name="T12" fmla="*/ 354 w 36"/>
                <a:gd name="T13" fmla="*/ 0 h 62"/>
                <a:gd name="T14" fmla="*/ 411 w 36"/>
                <a:gd name="T15" fmla="*/ 0 h 62"/>
                <a:gd name="T16" fmla="*/ 529 w 36"/>
                <a:gd name="T17" fmla="*/ 0 h 62"/>
                <a:gd name="T18" fmla="*/ 617 w 36"/>
                <a:gd name="T19" fmla="*/ 3 h 62"/>
                <a:gd name="T20" fmla="*/ 672 w 36"/>
                <a:gd name="T21" fmla="*/ 20 h 62"/>
                <a:gd name="T22" fmla="*/ 740 w 36"/>
                <a:gd name="T23" fmla="*/ 37 h 62"/>
                <a:gd name="T24" fmla="*/ 789 w 36"/>
                <a:gd name="T25" fmla="*/ 55 h 62"/>
                <a:gd name="T26" fmla="*/ 789 w 36"/>
                <a:gd name="T27" fmla="*/ 77 h 62"/>
                <a:gd name="T28" fmla="*/ 789 w 36"/>
                <a:gd name="T29" fmla="*/ 98 h 62"/>
                <a:gd name="T30" fmla="*/ 740 w 36"/>
                <a:gd name="T31" fmla="*/ 119 h 62"/>
                <a:gd name="T32" fmla="*/ 672 w 36"/>
                <a:gd name="T33" fmla="*/ 130 h 62"/>
                <a:gd name="T34" fmla="*/ 617 w 36"/>
                <a:gd name="T35" fmla="*/ 141 h 62"/>
                <a:gd name="T36" fmla="*/ 529 w 36"/>
                <a:gd name="T37" fmla="*/ 151 h 62"/>
                <a:gd name="T38" fmla="*/ 411 w 36"/>
                <a:gd name="T39" fmla="*/ 151 h 62"/>
                <a:gd name="T40" fmla="*/ 320 w 36"/>
                <a:gd name="T41" fmla="*/ 151 h 62"/>
                <a:gd name="T42" fmla="*/ 260 w 36"/>
                <a:gd name="T43" fmla="*/ 147 h 62"/>
                <a:gd name="T44" fmla="*/ 222 w 36"/>
                <a:gd name="T45" fmla="*/ 141 h 62"/>
                <a:gd name="T46" fmla="*/ 163 w 36"/>
                <a:gd name="T47" fmla="*/ 130 h 62"/>
                <a:gd name="T48" fmla="*/ 163 w 36"/>
                <a:gd name="T49" fmla="*/ 209 h 62"/>
                <a:gd name="T50" fmla="*/ 0 w 36"/>
                <a:gd name="T51" fmla="*/ 209 h 62"/>
                <a:gd name="T52" fmla="*/ 163 w 36"/>
                <a:gd name="T53" fmla="*/ 77 h 62"/>
                <a:gd name="T54" fmla="*/ 191 w 36"/>
                <a:gd name="T55" fmla="*/ 89 h 62"/>
                <a:gd name="T56" fmla="*/ 191 w 36"/>
                <a:gd name="T57" fmla="*/ 110 h 62"/>
                <a:gd name="T58" fmla="*/ 222 w 36"/>
                <a:gd name="T59" fmla="*/ 119 h 62"/>
                <a:gd name="T60" fmla="*/ 320 w 36"/>
                <a:gd name="T61" fmla="*/ 128 h 62"/>
                <a:gd name="T62" fmla="*/ 400 w 36"/>
                <a:gd name="T63" fmla="*/ 128 h 62"/>
                <a:gd name="T64" fmla="*/ 482 w 36"/>
                <a:gd name="T65" fmla="*/ 128 h 62"/>
                <a:gd name="T66" fmla="*/ 544 w 36"/>
                <a:gd name="T67" fmla="*/ 119 h 62"/>
                <a:gd name="T68" fmla="*/ 593 w 36"/>
                <a:gd name="T69" fmla="*/ 110 h 62"/>
                <a:gd name="T70" fmla="*/ 617 w 36"/>
                <a:gd name="T71" fmla="*/ 89 h 62"/>
                <a:gd name="T72" fmla="*/ 617 w 36"/>
                <a:gd name="T73" fmla="*/ 77 h 62"/>
                <a:gd name="T74" fmla="*/ 617 w 36"/>
                <a:gd name="T75" fmla="*/ 60 h 62"/>
                <a:gd name="T76" fmla="*/ 593 w 36"/>
                <a:gd name="T77" fmla="*/ 47 h 62"/>
                <a:gd name="T78" fmla="*/ 544 w 36"/>
                <a:gd name="T79" fmla="*/ 37 h 62"/>
                <a:gd name="T80" fmla="*/ 482 w 36"/>
                <a:gd name="T81" fmla="*/ 26 h 62"/>
                <a:gd name="T82" fmla="*/ 400 w 36"/>
                <a:gd name="T83" fmla="*/ 20 h 62"/>
                <a:gd name="T84" fmla="*/ 320 w 36"/>
                <a:gd name="T85" fmla="*/ 26 h 62"/>
                <a:gd name="T86" fmla="*/ 260 w 36"/>
                <a:gd name="T87" fmla="*/ 37 h 62"/>
                <a:gd name="T88" fmla="*/ 191 w 36"/>
                <a:gd name="T89" fmla="*/ 47 h 62"/>
                <a:gd name="T90" fmla="*/ 191 w 36"/>
                <a:gd name="T91" fmla="*/ 60 h 62"/>
                <a:gd name="T92" fmla="*/ 163 w 36"/>
                <a:gd name="T93" fmla="*/ 77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"/>
                <a:gd name="T142" fmla="*/ 0 h 62"/>
                <a:gd name="T143" fmla="*/ 36 w 3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" h="62">
                  <a:moveTo>
                    <a:pt x="0" y="6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4" y="11"/>
                  </a:lnTo>
                  <a:lnTo>
                    <a:pt x="36" y="17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4" y="35"/>
                  </a:lnTo>
                  <a:lnTo>
                    <a:pt x="31" y="39"/>
                  </a:lnTo>
                  <a:lnTo>
                    <a:pt x="28" y="42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7" y="39"/>
                  </a:lnTo>
                  <a:lnTo>
                    <a:pt x="7" y="62"/>
                  </a:lnTo>
                  <a:lnTo>
                    <a:pt x="0" y="62"/>
                  </a:lnTo>
                  <a:close/>
                  <a:moveTo>
                    <a:pt x="7" y="23"/>
                  </a:moveTo>
                  <a:lnTo>
                    <a:pt x="9" y="27"/>
                  </a:lnTo>
                  <a:lnTo>
                    <a:pt x="9" y="32"/>
                  </a:lnTo>
                  <a:lnTo>
                    <a:pt x="10" y="35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8" y="27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75" name="Freeform 481"/>
            <p:cNvSpPr>
              <a:spLocks noEditPoints="1"/>
            </p:cNvSpPr>
            <p:nvPr/>
          </p:nvSpPr>
          <p:spPr bwMode="auto">
            <a:xfrm>
              <a:off x="1875" y="2058"/>
              <a:ext cx="52" cy="52"/>
            </a:xfrm>
            <a:custGeom>
              <a:avLst/>
              <a:gdLst>
                <a:gd name="T0" fmla="*/ 0 w 38"/>
                <a:gd name="T1" fmla="*/ 102 h 45"/>
                <a:gd name="T2" fmla="*/ 0 w 38"/>
                <a:gd name="T3" fmla="*/ 66 h 45"/>
                <a:gd name="T4" fmla="*/ 67 w 38"/>
                <a:gd name="T5" fmla="*/ 37 h 45"/>
                <a:gd name="T6" fmla="*/ 141 w 38"/>
                <a:gd name="T7" fmla="*/ 21 h 45"/>
                <a:gd name="T8" fmla="*/ 264 w 38"/>
                <a:gd name="T9" fmla="*/ 2 h 45"/>
                <a:gd name="T10" fmla="*/ 322 w 38"/>
                <a:gd name="T11" fmla="*/ 0 h 45"/>
                <a:gd name="T12" fmla="*/ 458 w 38"/>
                <a:gd name="T13" fmla="*/ 0 h 45"/>
                <a:gd name="T14" fmla="*/ 558 w 38"/>
                <a:gd name="T15" fmla="*/ 0 h 45"/>
                <a:gd name="T16" fmla="*/ 676 w 38"/>
                <a:gd name="T17" fmla="*/ 3 h 45"/>
                <a:gd name="T18" fmla="*/ 764 w 38"/>
                <a:gd name="T19" fmla="*/ 24 h 45"/>
                <a:gd name="T20" fmla="*/ 825 w 38"/>
                <a:gd name="T21" fmla="*/ 49 h 45"/>
                <a:gd name="T22" fmla="*/ 874 w 38"/>
                <a:gd name="T23" fmla="*/ 66 h 45"/>
                <a:gd name="T24" fmla="*/ 874 w 38"/>
                <a:gd name="T25" fmla="*/ 102 h 45"/>
                <a:gd name="T26" fmla="*/ 874 w 38"/>
                <a:gd name="T27" fmla="*/ 126 h 45"/>
                <a:gd name="T28" fmla="*/ 825 w 38"/>
                <a:gd name="T29" fmla="*/ 146 h 45"/>
                <a:gd name="T30" fmla="*/ 764 w 38"/>
                <a:gd name="T31" fmla="*/ 163 h 45"/>
                <a:gd name="T32" fmla="*/ 676 w 38"/>
                <a:gd name="T33" fmla="*/ 181 h 45"/>
                <a:gd name="T34" fmla="*/ 558 w 38"/>
                <a:gd name="T35" fmla="*/ 188 h 45"/>
                <a:gd name="T36" fmla="*/ 458 w 38"/>
                <a:gd name="T37" fmla="*/ 188 h 45"/>
                <a:gd name="T38" fmla="*/ 322 w 38"/>
                <a:gd name="T39" fmla="*/ 188 h 45"/>
                <a:gd name="T40" fmla="*/ 197 w 38"/>
                <a:gd name="T41" fmla="*/ 181 h 45"/>
                <a:gd name="T42" fmla="*/ 126 w 38"/>
                <a:gd name="T43" fmla="*/ 163 h 45"/>
                <a:gd name="T44" fmla="*/ 67 w 38"/>
                <a:gd name="T45" fmla="*/ 146 h 45"/>
                <a:gd name="T46" fmla="*/ 0 w 38"/>
                <a:gd name="T47" fmla="*/ 122 h 45"/>
                <a:gd name="T48" fmla="*/ 0 w 38"/>
                <a:gd name="T49" fmla="*/ 102 h 45"/>
                <a:gd name="T50" fmla="*/ 193 w 38"/>
                <a:gd name="T51" fmla="*/ 102 h 45"/>
                <a:gd name="T52" fmla="*/ 193 w 38"/>
                <a:gd name="T53" fmla="*/ 118 h 45"/>
                <a:gd name="T54" fmla="*/ 197 w 38"/>
                <a:gd name="T55" fmla="*/ 138 h 45"/>
                <a:gd name="T56" fmla="*/ 264 w 38"/>
                <a:gd name="T57" fmla="*/ 146 h 45"/>
                <a:gd name="T58" fmla="*/ 361 w 38"/>
                <a:gd name="T59" fmla="*/ 162 h 45"/>
                <a:gd name="T60" fmla="*/ 458 w 38"/>
                <a:gd name="T61" fmla="*/ 162 h 45"/>
                <a:gd name="T62" fmla="*/ 558 w 38"/>
                <a:gd name="T63" fmla="*/ 162 h 45"/>
                <a:gd name="T64" fmla="*/ 627 w 38"/>
                <a:gd name="T65" fmla="*/ 146 h 45"/>
                <a:gd name="T66" fmla="*/ 676 w 38"/>
                <a:gd name="T67" fmla="*/ 138 h 45"/>
                <a:gd name="T68" fmla="*/ 691 w 38"/>
                <a:gd name="T69" fmla="*/ 118 h 45"/>
                <a:gd name="T70" fmla="*/ 691 w 38"/>
                <a:gd name="T71" fmla="*/ 102 h 45"/>
                <a:gd name="T72" fmla="*/ 691 w 38"/>
                <a:gd name="T73" fmla="*/ 77 h 45"/>
                <a:gd name="T74" fmla="*/ 676 w 38"/>
                <a:gd name="T75" fmla="*/ 58 h 45"/>
                <a:gd name="T76" fmla="*/ 627 w 38"/>
                <a:gd name="T77" fmla="*/ 49 h 45"/>
                <a:gd name="T78" fmla="*/ 558 w 38"/>
                <a:gd name="T79" fmla="*/ 32 h 45"/>
                <a:gd name="T80" fmla="*/ 458 w 38"/>
                <a:gd name="T81" fmla="*/ 24 h 45"/>
                <a:gd name="T82" fmla="*/ 361 w 38"/>
                <a:gd name="T83" fmla="*/ 32 h 45"/>
                <a:gd name="T84" fmla="*/ 264 w 38"/>
                <a:gd name="T85" fmla="*/ 49 h 45"/>
                <a:gd name="T86" fmla="*/ 197 w 38"/>
                <a:gd name="T87" fmla="*/ 58 h 45"/>
                <a:gd name="T88" fmla="*/ 193 w 38"/>
                <a:gd name="T89" fmla="*/ 77 h 45"/>
                <a:gd name="T90" fmla="*/ 193 w 38"/>
                <a:gd name="T91" fmla="*/ 102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45"/>
                <a:gd name="T140" fmla="*/ 38 w 38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45">
                  <a:moveTo>
                    <a:pt x="0" y="23"/>
                  </a:moveTo>
                  <a:lnTo>
                    <a:pt x="0" y="15"/>
                  </a:lnTo>
                  <a:lnTo>
                    <a:pt x="3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23"/>
                  </a:lnTo>
                  <a:lnTo>
                    <a:pt x="38" y="30"/>
                  </a:lnTo>
                  <a:lnTo>
                    <a:pt x="36" y="35"/>
                  </a:lnTo>
                  <a:lnTo>
                    <a:pt x="33" y="39"/>
                  </a:lnTo>
                  <a:lnTo>
                    <a:pt x="29" y="42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4" y="45"/>
                  </a:lnTo>
                  <a:lnTo>
                    <a:pt x="9" y="42"/>
                  </a:lnTo>
                  <a:lnTo>
                    <a:pt x="5" y="39"/>
                  </a:lnTo>
                  <a:lnTo>
                    <a:pt x="3" y="35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8" y="23"/>
                  </a:moveTo>
                  <a:lnTo>
                    <a:pt x="8" y="27"/>
                  </a:lnTo>
                  <a:lnTo>
                    <a:pt x="9" y="32"/>
                  </a:lnTo>
                  <a:lnTo>
                    <a:pt x="11" y="35"/>
                  </a:lnTo>
                  <a:lnTo>
                    <a:pt x="15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7" y="35"/>
                  </a:lnTo>
                  <a:lnTo>
                    <a:pt x="29" y="32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0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76" name="Freeform 482"/>
            <p:cNvSpPr>
              <a:spLocks/>
            </p:cNvSpPr>
            <p:nvPr/>
          </p:nvSpPr>
          <p:spPr bwMode="auto">
            <a:xfrm>
              <a:off x="1935" y="2058"/>
              <a:ext cx="46" cy="52"/>
            </a:xfrm>
            <a:custGeom>
              <a:avLst/>
              <a:gdLst>
                <a:gd name="T0" fmla="*/ 135 w 34"/>
                <a:gd name="T1" fmla="*/ 126 h 45"/>
                <a:gd name="T2" fmla="*/ 216 w 34"/>
                <a:gd name="T3" fmla="*/ 157 h 45"/>
                <a:gd name="T4" fmla="*/ 353 w 34"/>
                <a:gd name="T5" fmla="*/ 162 h 45"/>
                <a:gd name="T6" fmla="*/ 514 w 34"/>
                <a:gd name="T7" fmla="*/ 157 h 45"/>
                <a:gd name="T8" fmla="*/ 561 w 34"/>
                <a:gd name="T9" fmla="*/ 138 h 45"/>
                <a:gd name="T10" fmla="*/ 478 w 34"/>
                <a:gd name="T11" fmla="*/ 122 h 45"/>
                <a:gd name="T12" fmla="*/ 353 w 34"/>
                <a:gd name="T13" fmla="*/ 109 h 45"/>
                <a:gd name="T14" fmla="*/ 135 w 34"/>
                <a:gd name="T15" fmla="*/ 102 h 45"/>
                <a:gd name="T16" fmla="*/ 55 w 34"/>
                <a:gd name="T17" fmla="*/ 77 h 45"/>
                <a:gd name="T18" fmla="*/ 1 w 34"/>
                <a:gd name="T19" fmla="*/ 50 h 45"/>
                <a:gd name="T20" fmla="*/ 55 w 34"/>
                <a:gd name="T21" fmla="*/ 32 h 45"/>
                <a:gd name="T22" fmla="*/ 124 w 34"/>
                <a:gd name="T23" fmla="*/ 3 h 45"/>
                <a:gd name="T24" fmla="*/ 216 w 34"/>
                <a:gd name="T25" fmla="*/ 0 h 45"/>
                <a:gd name="T26" fmla="*/ 336 w 34"/>
                <a:gd name="T27" fmla="*/ 0 h 45"/>
                <a:gd name="T28" fmla="*/ 478 w 34"/>
                <a:gd name="T29" fmla="*/ 2 h 45"/>
                <a:gd name="T30" fmla="*/ 616 w 34"/>
                <a:gd name="T31" fmla="*/ 21 h 45"/>
                <a:gd name="T32" fmla="*/ 690 w 34"/>
                <a:gd name="T33" fmla="*/ 50 h 45"/>
                <a:gd name="T34" fmla="*/ 478 w 34"/>
                <a:gd name="T35" fmla="*/ 49 h 45"/>
                <a:gd name="T36" fmla="*/ 395 w 34"/>
                <a:gd name="T37" fmla="*/ 32 h 45"/>
                <a:gd name="T38" fmla="*/ 261 w 34"/>
                <a:gd name="T39" fmla="*/ 32 h 45"/>
                <a:gd name="T40" fmla="*/ 183 w 34"/>
                <a:gd name="T41" fmla="*/ 49 h 45"/>
                <a:gd name="T42" fmla="*/ 183 w 34"/>
                <a:gd name="T43" fmla="*/ 58 h 45"/>
                <a:gd name="T44" fmla="*/ 216 w 34"/>
                <a:gd name="T45" fmla="*/ 66 h 45"/>
                <a:gd name="T46" fmla="*/ 261 w 34"/>
                <a:gd name="T47" fmla="*/ 76 h 45"/>
                <a:gd name="T48" fmla="*/ 455 w 34"/>
                <a:gd name="T49" fmla="*/ 88 h 45"/>
                <a:gd name="T50" fmla="*/ 616 w 34"/>
                <a:gd name="T51" fmla="*/ 102 h 45"/>
                <a:gd name="T52" fmla="*/ 695 w 34"/>
                <a:gd name="T53" fmla="*/ 118 h 45"/>
                <a:gd name="T54" fmla="*/ 695 w 34"/>
                <a:gd name="T55" fmla="*/ 146 h 45"/>
                <a:gd name="T56" fmla="*/ 616 w 34"/>
                <a:gd name="T57" fmla="*/ 171 h 45"/>
                <a:gd name="T58" fmla="*/ 455 w 34"/>
                <a:gd name="T59" fmla="*/ 188 h 45"/>
                <a:gd name="T60" fmla="*/ 261 w 34"/>
                <a:gd name="T61" fmla="*/ 188 h 45"/>
                <a:gd name="T62" fmla="*/ 124 w 34"/>
                <a:gd name="T63" fmla="*/ 181 h 45"/>
                <a:gd name="T64" fmla="*/ 1 w 34"/>
                <a:gd name="T65" fmla="*/ 157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45"/>
                <a:gd name="T101" fmla="*/ 34 w 34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45">
                  <a:moveTo>
                    <a:pt x="0" y="32"/>
                  </a:moveTo>
                  <a:lnTo>
                    <a:pt x="7" y="30"/>
                  </a:lnTo>
                  <a:lnTo>
                    <a:pt x="9" y="33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7" y="35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18" y="26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3" y="12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2" y="9"/>
                  </a:lnTo>
                  <a:lnTo>
                    <a:pt x="19" y="8"/>
                  </a:lnTo>
                  <a:lnTo>
                    <a:pt x="16" y="6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7" y="21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4" y="27"/>
                  </a:lnTo>
                  <a:lnTo>
                    <a:pt x="34" y="32"/>
                  </a:lnTo>
                  <a:lnTo>
                    <a:pt x="34" y="35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7" y="44"/>
                  </a:lnTo>
                  <a:lnTo>
                    <a:pt x="22" y="45"/>
                  </a:lnTo>
                  <a:lnTo>
                    <a:pt x="18" y="45"/>
                  </a:lnTo>
                  <a:lnTo>
                    <a:pt x="13" y="45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3" y="39"/>
                  </a:lnTo>
                  <a:lnTo>
                    <a:pt x="1" y="3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77" name="Freeform 483"/>
            <p:cNvSpPr>
              <a:spLocks noEditPoints="1"/>
            </p:cNvSpPr>
            <p:nvPr/>
          </p:nvSpPr>
          <p:spPr bwMode="auto">
            <a:xfrm>
              <a:off x="1993" y="2039"/>
              <a:ext cx="11" cy="71"/>
            </a:xfrm>
            <a:custGeom>
              <a:avLst/>
              <a:gdLst>
                <a:gd name="T0" fmla="*/ 0 w 8"/>
                <a:gd name="T1" fmla="*/ 41 h 61"/>
                <a:gd name="T2" fmla="*/ 0 w 8"/>
                <a:gd name="T3" fmla="*/ 0 h 61"/>
                <a:gd name="T4" fmla="*/ 197 w 8"/>
                <a:gd name="T5" fmla="*/ 0 h 61"/>
                <a:gd name="T6" fmla="*/ 197 w 8"/>
                <a:gd name="T7" fmla="*/ 41 h 61"/>
                <a:gd name="T8" fmla="*/ 0 w 8"/>
                <a:gd name="T9" fmla="*/ 41 h 61"/>
                <a:gd name="T10" fmla="*/ 0 w 8"/>
                <a:gd name="T11" fmla="*/ 282 h 61"/>
                <a:gd name="T12" fmla="*/ 0 w 8"/>
                <a:gd name="T13" fmla="*/ 76 h 61"/>
                <a:gd name="T14" fmla="*/ 197 w 8"/>
                <a:gd name="T15" fmla="*/ 76 h 61"/>
                <a:gd name="T16" fmla="*/ 197 w 8"/>
                <a:gd name="T17" fmla="*/ 282 h 61"/>
                <a:gd name="T18" fmla="*/ 0 w 8"/>
                <a:gd name="T19" fmla="*/ 28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1"/>
                <a:gd name="T32" fmla="*/ 8 w 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1">
                  <a:moveTo>
                    <a:pt x="0" y="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close/>
                  <a:moveTo>
                    <a:pt x="0" y="61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78" name="Freeform 484"/>
            <p:cNvSpPr>
              <a:spLocks/>
            </p:cNvSpPr>
            <p:nvPr/>
          </p:nvSpPr>
          <p:spPr bwMode="auto">
            <a:xfrm>
              <a:off x="2013" y="2040"/>
              <a:ext cx="28" cy="70"/>
            </a:xfrm>
            <a:custGeom>
              <a:avLst/>
              <a:gdLst>
                <a:gd name="T0" fmla="*/ 332 w 21"/>
                <a:gd name="T1" fmla="*/ 246 h 60"/>
                <a:gd name="T2" fmla="*/ 368 w 21"/>
                <a:gd name="T3" fmla="*/ 285 h 60"/>
                <a:gd name="T4" fmla="*/ 320 w 21"/>
                <a:gd name="T5" fmla="*/ 285 h 60"/>
                <a:gd name="T6" fmla="*/ 268 w 21"/>
                <a:gd name="T7" fmla="*/ 285 h 60"/>
                <a:gd name="T8" fmla="*/ 207 w 21"/>
                <a:gd name="T9" fmla="*/ 285 h 60"/>
                <a:gd name="T10" fmla="*/ 155 w 21"/>
                <a:gd name="T11" fmla="*/ 282 h 60"/>
                <a:gd name="T12" fmla="*/ 116 w 21"/>
                <a:gd name="T13" fmla="*/ 268 h 60"/>
                <a:gd name="T14" fmla="*/ 113 w 21"/>
                <a:gd name="T15" fmla="*/ 263 h 60"/>
                <a:gd name="T16" fmla="*/ 113 w 21"/>
                <a:gd name="T17" fmla="*/ 246 h 60"/>
                <a:gd name="T18" fmla="*/ 113 w 21"/>
                <a:gd name="T19" fmla="*/ 222 h 60"/>
                <a:gd name="T20" fmla="*/ 113 w 21"/>
                <a:gd name="T21" fmla="*/ 107 h 60"/>
                <a:gd name="T22" fmla="*/ 0 w 21"/>
                <a:gd name="T23" fmla="*/ 107 h 60"/>
                <a:gd name="T24" fmla="*/ 0 w 21"/>
                <a:gd name="T25" fmla="*/ 75 h 60"/>
                <a:gd name="T26" fmla="*/ 113 w 21"/>
                <a:gd name="T27" fmla="*/ 75 h 60"/>
                <a:gd name="T28" fmla="*/ 113 w 21"/>
                <a:gd name="T29" fmla="*/ 25 h 60"/>
                <a:gd name="T30" fmla="*/ 229 w 21"/>
                <a:gd name="T31" fmla="*/ 0 h 60"/>
                <a:gd name="T32" fmla="*/ 229 w 21"/>
                <a:gd name="T33" fmla="*/ 75 h 60"/>
                <a:gd name="T34" fmla="*/ 332 w 21"/>
                <a:gd name="T35" fmla="*/ 75 h 60"/>
                <a:gd name="T36" fmla="*/ 332 w 21"/>
                <a:gd name="T37" fmla="*/ 107 h 60"/>
                <a:gd name="T38" fmla="*/ 229 w 21"/>
                <a:gd name="T39" fmla="*/ 107 h 60"/>
                <a:gd name="T40" fmla="*/ 229 w 21"/>
                <a:gd name="T41" fmla="*/ 225 h 60"/>
                <a:gd name="T42" fmla="*/ 229 w 21"/>
                <a:gd name="T43" fmla="*/ 231 h 60"/>
                <a:gd name="T44" fmla="*/ 229 w 21"/>
                <a:gd name="T45" fmla="*/ 244 h 60"/>
                <a:gd name="T46" fmla="*/ 229 w 21"/>
                <a:gd name="T47" fmla="*/ 246 h 60"/>
                <a:gd name="T48" fmla="*/ 268 w 21"/>
                <a:gd name="T49" fmla="*/ 246 h 60"/>
                <a:gd name="T50" fmla="*/ 268 w 21"/>
                <a:gd name="T51" fmla="*/ 246 h 60"/>
                <a:gd name="T52" fmla="*/ 276 w 21"/>
                <a:gd name="T53" fmla="*/ 246 h 60"/>
                <a:gd name="T54" fmla="*/ 320 w 21"/>
                <a:gd name="T55" fmla="*/ 246 h 60"/>
                <a:gd name="T56" fmla="*/ 332 w 21"/>
                <a:gd name="T57" fmla="*/ 246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60"/>
                <a:gd name="T89" fmla="*/ 21 w 21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60">
                  <a:moveTo>
                    <a:pt x="19" y="53"/>
                  </a:moveTo>
                  <a:lnTo>
                    <a:pt x="21" y="60"/>
                  </a:lnTo>
                  <a:lnTo>
                    <a:pt x="18" y="60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9" y="59"/>
                  </a:lnTo>
                  <a:lnTo>
                    <a:pt x="7" y="57"/>
                  </a:lnTo>
                  <a:lnTo>
                    <a:pt x="6" y="56"/>
                  </a:lnTo>
                  <a:lnTo>
                    <a:pt x="6" y="53"/>
                  </a:lnTo>
                  <a:lnTo>
                    <a:pt x="6" y="47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5"/>
                  </a:lnTo>
                  <a:lnTo>
                    <a:pt x="13" y="0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19" y="23"/>
                  </a:lnTo>
                  <a:lnTo>
                    <a:pt x="13" y="23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79" name="Freeform 485"/>
            <p:cNvSpPr>
              <a:spLocks noEditPoints="1"/>
            </p:cNvSpPr>
            <p:nvPr/>
          </p:nvSpPr>
          <p:spPr bwMode="auto">
            <a:xfrm>
              <a:off x="2049" y="2039"/>
              <a:ext cx="9" cy="71"/>
            </a:xfrm>
            <a:custGeom>
              <a:avLst/>
              <a:gdLst>
                <a:gd name="T0" fmla="*/ 0 w 7"/>
                <a:gd name="T1" fmla="*/ 41 h 61"/>
                <a:gd name="T2" fmla="*/ 0 w 7"/>
                <a:gd name="T3" fmla="*/ 0 h 61"/>
                <a:gd name="T4" fmla="*/ 85 w 7"/>
                <a:gd name="T5" fmla="*/ 0 h 61"/>
                <a:gd name="T6" fmla="*/ 85 w 7"/>
                <a:gd name="T7" fmla="*/ 41 h 61"/>
                <a:gd name="T8" fmla="*/ 0 w 7"/>
                <a:gd name="T9" fmla="*/ 41 h 61"/>
                <a:gd name="T10" fmla="*/ 0 w 7"/>
                <a:gd name="T11" fmla="*/ 282 h 61"/>
                <a:gd name="T12" fmla="*/ 0 w 7"/>
                <a:gd name="T13" fmla="*/ 76 h 61"/>
                <a:gd name="T14" fmla="*/ 85 w 7"/>
                <a:gd name="T15" fmla="*/ 76 h 61"/>
                <a:gd name="T16" fmla="*/ 85 w 7"/>
                <a:gd name="T17" fmla="*/ 282 h 61"/>
                <a:gd name="T18" fmla="*/ 0 w 7"/>
                <a:gd name="T19" fmla="*/ 28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1"/>
                <a:gd name="T32" fmla="*/ 7 w 7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1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61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7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0" name="Freeform 486"/>
            <p:cNvSpPr>
              <a:spLocks noEditPoints="1"/>
            </p:cNvSpPr>
            <p:nvPr/>
          </p:nvSpPr>
          <p:spPr bwMode="auto">
            <a:xfrm>
              <a:off x="2070" y="2058"/>
              <a:ext cx="53" cy="52"/>
            </a:xfrm>
            <a:custGeom>
              <a:avLst/>
              <a:gdLst>
                <a:gd name="T0" fmla="*/ 0 w 39"/>
                <a:gd name="T1" fmla="*/ 102 h 45"/>
                <a:gd name="T2" fmla="*/ 1 w 39"/>
                <a:gd name="T3" fmla="*/ 66 h 45"/>
                <a:gd name="T4" fmla="*/ 65 w 39"/>
                <a:gd name="T5" fmla="*/ 37 h 45"/>
                <a:gd name="T6" fmla="*/ 163 w 39"/>
                <a:gd name="T7" fmla="*/ 21 h 45"/>
                <a:gd name="T8" fmla="*/ 222 w 39"/>
                <a:gd name="T9" fmla="*/ 2 h 45"/>
                <a:gd name="T10" fmla="*/ 314 w 39"/>
                <a:gd name="T11" fmla="*/ 0 h 45"/>
                <a:gd name="T12" fmla="*/ 410 w 39"/>
                <a:gd name="T13" fmla="*/ 0 h 45"/>
                <a:gd name="T14" fmla="*/ 544 w 39"/>
                <a:gd name="T15" fmla="*/ 0 h 45"/>
                <a:gd name="T16" fmla="*/ 648 w 39"/>
                <a:gd name="T17" fmla="*/ 3 h 45"/>
                <a:gd name="T18" fmla="*/ 713 w 39"/>
                <a:gd name="T19" fmla="*/ 24 h 45"/>
                <a:gd name="T20" fmla="*/ 785 w 39"/>
                <a:gd name="T21" fmla="*/ 49 h 45"/>
                <a:gd name="T22" fmla="*/ 788 w 39"/>
                <a:gd name="T23" fmla="*/ 66 h 45"/>
                <a:gd name="T24" fmla="*/ 838 w 39"/>
                <a:gd name="T25" fmla="*/ 102 h 45"/>
                <a:gd name="T26" fmla="*/ 788 w 39"/>
                <a:gd name="T27" fmla="*/ 126 h 45"/>
                <a:gd name="T28" fmla="*/ 785 w 39"/>
                <a:gd name="T29" fmla="*/ 146 h 45"/>
                <a:gd name="T30" fmla="*/ 713 w 39"/>
                <a:gd name="T31" fmla="*/ 163 h 45"/>
                <a:gd name="T32" fmla="*/ 648 w 39"/>
                <a:gd name="T33" fmla="*/ 181 h 45"/>
                <a:gd name="T34" fmla="*/ 544 w 39"/>
                <a:gd name="T35" fmla="*/ 188 h 45"/>
                <a:gd name="T36" fmla="*/ 410 w 39"/>
                <a:gd name="T37" fmla="*/ 188 h 45"/>
                <a:gd name="T38" fmla="*/ 314 w 39"/>
                <a:gd name="T39" fmla="*/ 188 h 45"/>
                <a:gd name="T40" fmla="*/ 222 w 39"/>
                <a:gd name="T41" fmla="*/ 181 h 45"/>
                <a:gd name="T42" fmla="*/ 125 w 39"/>
                <a:gd name="T43" fmla="*/ 163 h 45"/>
                <a:gd name="T44" fmla="*/ 65 w 39"/>
                <a:gd name="T45" fmla="*/ 146 h 45"/>
                <a:gd name="T46" fmla="*/ 1 w 39"/>
                <a:gd name="T47" fmla="*/ 122 h 45"/>
                <a:gd name="T48" fmla="*/ 0 w 39"/>
                <a:gd name="T49" fmla="*/ 102 h 45"/>
                <a:gd name="T50" fmla="*/ 190 w 39"/>
                <a:gd name="T51" fmla="*/ 102 h 45"/>
                <a:gd name="T52" fmla="*/ 190 w 39"/>
                <a:gd name="T53" fmla="*/ 118 h 45"/>
                <a:gd name="T54" fmla="*/ 190 w 39"/>
                <a:gd name="T55" fmla="*/ 138 h 45"/>
                <a:gd name="T56" fmla="*/ 258 w 39"/>
                <a:gd name="T57" fmla="*/ 146 h 45"/>
                <a:gd name="T58" fmla="*/ 314 w 39"/>
                <a:gd name="T59" fmla="*/ 162 h 45"/>
                <a:gd name="T60" fmla="*/ 410 w 39"/>
                <a:gd name="T61" fmla="*/ 162 h 45"/>
                <a:gd name="T62" fmla="*/ 525 w 39"/>
                <a:gd name="T63" fmla="*/ 162 h 45"/>
                <a:gd name="T64" fmla="*/ 606 w 39"/>
                <a:gd name="T65" fmla="*/ 146 h 45"/>
                <a:gd name="T66" fmla="*/ 648 w 39"/>
                <a:gd name="T67" fmla="*/ 138 h 45"/>
                <a:gd name="T68" fmla="*/ 648 w 39"/>
                <a:gd name="T69" fmla="*/ 118 h 45"/>
                <a:gd name="T70" fmla="*/ 663 w 39"/>
                <a:gd name="T71" fmla="*/ 102 h 45"/>
                <a:gd name="T72" fmla="*/ 648 w 39"/>
                <a:gd name="T73" fmla="*/ 77 h 45"/>
                <a:gd name="T74" fmla="*/ 648 w 39"/>
                <a:gd name="T75" fmla="*/ 58 h 45"/>
                <a:gd name="T76" fmla="*/ 606 w 39"/>
                <a:gd name="T77" fmla="*/ 49 h 45"/>
                <a:gd name="T78" fmla="*/ 525 w 39"/>
                <a:gd name="T79" fmla="*/ 32 h 45"/>
                <a:gd name="T80" fmla="*/ 410 w 39"/>
                <a:gd name="T81" fmla="*/ 24 h 45"/>
                <a:gd name="T82" fmla="*/ 314 w 39"/>
                <a:gd name="T83" fmla="*/ 32 h 45"/>
                <a:gd name="T84" fmla="*/ 258 w 39"/>
                <a:gd name="T85" fmla="*/ 49 h 45"/>
                <a:gd name="T86" fmla="*/ 190 w 39"/>
                <a:gd name="T87" fmla="*/ 58 h 45"/>
                <a:gd name="T88" fmla="*/ 190 w 39"/>
                <a:gd name="T89" fmla="*/ 77 h 45"/>
                <a:gd name="T90" fmla="*/ 190 w 39"/>
                <a:gd name="T91" fmla="*/ 102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"/>
                <a:gd name="T139" fmla="*/ 0 h 45"/>
                <a:gd name="T140" fmla="*/ 39 w 39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" h="45">
                  <a:moveTo>
                    <a:pt x="0" y="23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37" y="15"/>
                  </a:lnTo>
                  <a:lnTo>
                    <a:pt x="39" y="23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3" y="39"/>
                  </a:lnTo>
                  <a:lnTo>
                    <a:pt x="30" y="42"/>
                  </a:lnTo>
                  <a:lnTo>
                    <a:pt x="2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3"/>
                  </a:lnTo>
                  <a:close/>
                  <a:moveTo>
                    <a:pt x="9" y="23"/>
                  </a:moveTo>
                  <a:lnTo>
                    <a:pt x="9" y="27"/>
                  </a:lnTo>
                  <a:lnTo>
                    <a:pt x="9" y="32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28" y="35"/>
                  </a:lnTo>
                  <a:lnTo>
                    <a:pt x="30" y="32"/>
                  </a:lnTo>
                  <a:lnTo>
                    <a:pt x="30" y="27"/>
                  </a:lnTo>
                  <a:lnTo>
                    <a:pt x="31" y="23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1" name="Freeform 487"/>
            <p:cNvSpPr>
              <a:spLocks/>
            </p:cNvSpPr>
            <p:nvPr/>
          </p:nvSpPr>
          <p:spPr bwMode="auto">
            <a:xfrm>
              <a:off x="2135" y="2058"/>
              <a:ext cx="45" cy="52"/>
            </a:xfrm>
            <a:custGeom>
              <a:avLst/>
              <a:gdLst>
                <a:gd name="T0" fmla="*/ 0 w 33"/>
                <a:gd name="T1" fmla="*/ 188 h 45"/>
                <a:gd name="T2" fmla="*/ 0 w 33"/>
                <a:gd name="T3" fmla="*/ 0 h 45"/>
                <a:gd name="T4" fmla="*/ 165 w 33"/>
                <a:gd name="T5" fmla="*/ 0 h 45"/>
                <a:gd name="T6" fmla="*/ 165 w 33"/>
                <a:gd name="T7" fmla="*/ 24 h 45"/>
                <a:gd name="T8" fmla="*/ 225 w 33"/>
                <a:gd name="T9" fmla="*/ 3 h 45"/>
                <a:gd name="T10" fmla="*/ 322 w 33"/>
                <a:gd name="T11" fmla="*/ 0 h 45"/>
                <a:gd name="T12" fmla="*/ 419 w 33"/>
                <a:gd name="T13" fmla="*/ 0 h 45"/>
                <a:gd name="T14" fmla="*/ 492 w 33"/>
                <a:gd name="T15" fmla="*/ 0 h 45"/>
                <a:gd name="T16" fmla="*/ 552 w 33"/>
                <a:gd name="T17" fmla="*/ 2 h 45"/>
                <a:gd name="T18" fmla="*/ 620 w 33"/>
                <a:gd name="T19" fmla="*/ 3 h 45"/>
                <a:gd name="T20" fmla="*/ 671 w 33"/>
                <a:gd name="T21" fmla="*/ 21 h 45"/>
                <a:gd name="T22" fmla="*/ 685 w 33"/>
                <a:gd name="T23" fmla="*/ 32 h 45"/>
                <a:gd name="T24" fmla="*/ 725 w 33"/>
                <a:gd name="T25" fmla="*/ 49 h 45"/>
                <a:gd name="T26" fmla="*/ 725 w 33"/>
                <a:gd name="T27" fmla="*/ 58 h 45"/>
                <a:gd name="T28" fmla="*/ 725 w 33"/>
                <a:gd name="T29" fmla="*/ 77 h 45"/>
                <a:gd name="T30" fmla="*/ 725 w 33"/>
                <a:gd name="T31" fmla="*/ 188 h 45"/>
                <a:gd name="T32" fmla="*/ 552 w 33"/>
                <a:gd name="T33" fmla="*/ 188 h 45"/>
                <a:gd name="T34" fmla="*/ 552 w 33"/>
                <a:gd name="T35" fmla="*/ 77 h 45"/>
                <a:gd name="T36" fmla="*/ 552 w 33"/>
                <a:gd name="T37" fmla="*/ 66 h 45"/>
                <a:gd name="T38" fmla="*/ 532 w 33"/>
                <a:gd name="T39" fmla="*/ 50 h 45"/>
                <a:gd name="T40" fmla="*/ 532 w 33"/>
                <a:gd name="T41" fmla="*/ 37 h 45"/>
                <a:gd name="T42" fmla="*/ 492 w 33"/>
                <a:gd name="T43" fmla="*/ 32 h 45"/>
                <a:gd name="T44" fmla="*/ 419 w 33"/>
                <a:gd name="T45" fmla="*/ 32 h 45"/>
                <a:gd name="T46" fmla="*/ 405 w 33"/>
                <a:gd name="T47" fmla="*/ 24 h 45"/>
                <a:gd name="T48" fmla="*/ 297 w 33"/>
                <a:gd name="T49" fmla="*/ 32 h 45"/>
                <a:gd name="T50" fmla="*/ 225 w 33"/>
                <a:gd name="T51" fmla="*/ 37 h 45"/>
                <a:gd name="T52" fmla="*/ 194 w 33"/>
                <a:gd name="T53" fmla="*/ 50 h 45"/>
                <a:gd name="T54" fmla="*/ 165 w 33"/>
                <a:gd name="T55" fmla="*/ 76 h 45"/>
                <a:gd name="T56" fmla="*/ 165 w 33"/>
                <a:gd name="T57" fmla="*/ 89 h 45"/>
                <a:gd name="T58" fmla="*/ 165 w 33"/>
                <a:gd name="T59" fmla="*/ 188 h 45"/>
                <a:gd name="T60" fmla="*/ 0 w 33"/>
                <a:gd name="T61" fmla="*/ 188 h 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45"/>
                <a:gd name="T95" fmla="*/ 33 w 33"/>
                <a:gd name="T96" fmla="*/ 45 h 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45">
                  <a:moveTo>
                    <a:pt x="0" y="4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3" y="18"/>
                  </a:lnTo>
                  <a:lnTo>
                    <a:pt x="33" y="45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2" name="Freeform 488"/>
            <p:cNvSpPr>
              <a:spLocks/>
            </p:cNvSpPr>
            <p:nvPr/>
          </p:nvSpPr>
          <p:spPr bwMode="auto">
            <a:xfrm>
              <a:off x="2193" y="2039"/>
              <a:ext cx="28" cy="89"/>
            </a:xfrm>
            <a:custGeom>
              <a:avLst/>
              <a:gdLst>
                <a:gd name="T0" fmla="*/ 431 w 20"/>
                <a:gd name="T1" fmla="*/ 292 h 78"/>
                <a:gd name="T2" fmla="*/ 266 w 20"/>
                <a:gd name="T3" fmla="*/ 261 h 78"/>
                <a:gd name="T4" fmla="*/ 151 w 20"/>
                <a:gd name="T5" fmla="*/ 224 h 78"/>
                <a:gd name="T6" fmla="*/ 57 w 20"/>
                <a:gd name="T7" fmla="*/ 183 h 78"/>
                <a:gd name="T8" fmla="*/ 0 w 20"/>
                <a:gd name="T9" fmla="*/ 146 h 78"/>
                <a:gd name="T10" fmla="*/ 57 w 20"/>
                <a:gd name="T11" fmla="*/ 112 h 78"/>
                <a:gd name="T12" fmla="*/ 80 w 20"/>
                <a:gd name="T13" fmla="*/ 76 h 78"/>
                <a:gd name="T14" fmla="*/ 220 w 20"/>
                <a:gd name="T15" fmla="*/ 38 h 78"/>
                <a:gd name="T16" fmla="*/ 431 w 20"/>
                <a:gd name="T17" fmla="*/ 0 h 78"/>
                <a:gd name="T18" fmla="*/ 578 w 20"/>
                <a:gd name="T19" fmla="*/ 0 h 78"/>
                <a:gd name="T20" fmla="*/ 508 w 20"/>
                <a:gd name="T21" fmla="*/ 22 h 78"/>
                <a:gd name="T22" fmla="*/ 431 w 20"/>
                <a:gd name="T23" fmla="*/ 33 h 78"/>
                <a:gd name="T24" fmla="*/ 413 w 20"/>
                <a:gd name="T25" fmla="*/ 46 h 78"/>
                <a:gd name="T26" fmla="*/ 308 w 20"/>
                <a:gd name="T27" fmla="*/ 67 h 78"/>
                <a:gd name="T28" fmla="*/ 266 w 20"/>
                <a:gd name="T29" fmla="*/ 87 h 78"/>
                <a:gd name="T30" fmla="*/ 220 w 20"/>
                <a:gd name="T31" fmla="*/ 113 h 78"/>
                <a:gd name="T32" fmla="*/ 220 w 20"/>
                <a:gd name="T33" fmla="*/ 146 h 78"/>
                <a:gd name="T34" fmla="*/ 308 w 20"/>
                <a:gd name="T35" fmla="*/ 218 h 78"/>
                <a:gd name="T36" fmla="*/ 578 w 20"/>
                <a:gd name="T37" fmla="*/ 292 h 78"/>
                <a:gd name="T38" fmla="*/ 431 w 20"/>
                <a:gd name="T39" fmla="*/ 292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78"/>
                <a:gd name="T62" fmla="*/ 20 w 20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78">
                  <a:moveTo>
                    <a:pt x="15" y="78"/>
                  </a:moveTo>
                  <a:lnTo>
                    <a:pt x="9" y="69"/>
                  </a:lnTo>
                  <a:lnTo>
                    <a:pt x="5" y="60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3" y="21"/>
                  </a:lnTo>
                  <a:lnTo>
                    <a:pt x="8" y="1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1" y="18"/>
                  </a:lnTo>
                  <a:lnTo>
                    <a:pt x="9" y="24"/>
                  </a:lnTo>
                  <a:lnTo>
                    <a:pt x="8" y="31"/>
                  </a:lnTo>
                  <a:lnTo>
                    <a:pt x="8" y="39"/>
                  </a:lnTo>
                  <a:lnTo>
                    <a:pt x="11" y="58"/>
                  </a:lnTo>
                  <a:lnTo>
                    <a:pt x="20" y="78"/>
                  </a:lnTo>
                  <a:lnTo>
                    <a:pt x="15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3" name="Freeform 489"/>
            <p:cNvSpPr>
              <a:spLocks/>
            </p:cNvSpPr>
            <p:nvPr/>
          </p:nvSpPr>
          <p:spPr bwMode="auto">
            <a:xfrm>
              <a:off x="2230" y="2058"/>
              <a:ext cx="80" cy="52"/>
            </a:xfrm>
            <a:custGeom>
              <a:avLst/>
              <a:gdLst>
                <a:gd name="T0" fmla="*/ 0 w 59"/>
                <a:gd name="T1" fmla="*/ 188 h 45"/>
                <a:gd name="T2" fmla="*/ 0 w 59"/>
                <a:gd name="T3" fmla="*/ 0 h 45"/>
                <a:gd name="T4" fmla="*/ 169 w 59"/>
                <a:gd name="T5" fmla="*/ 0 h 45"/>
                <a:gd name="T6" fmla="*/ 169 w 59"/>
                <a:gd name="T7" fmla="*/ 32 h 45"/>
                <a:gd name="T8" fmla="*/ 229 w 59"/>
                <a:gd name="T9" fmla="*/ 21 h 45"/>
                <a:gd name="T10" fmla="*/ 294 w 59"/>
                <a:gd name="T11" fmla="*/ 2 h 45"/>
                <a:gd name="T12" fmla="*/ 351 w 59"/>
                <a:gd name="T13" fmla="*/ 0 h 45"/>
                <a:gd name="T14" fmla="*/ 422 w 59"/>
                <a:gd name="T15" fmla="*/ 0 h 45"/>
                <a:gd name="T16" fmla="*/ 517 w 59"/>
                <a:gd name="T17" fmla="*/ 0 h 45"/>
                <a:gd name="T18" fmla="*/ 572 w 59"/>
                <a:gd name="T19" fmla="*/ 2 h 45"/>
                <a:gd name="T20" fmla="*/ 644 w 59"/>
                <a:gd name="T21" fmla="*/ 21 h 45"/>
                <a:gd name="T22" fmla="*/ 666 w 59"/>
                <a:gd name="T23" fmla="*/ 32 h 45"/>
                <a:gd name="T24" fmla="*/ 750 w 59"/>
                <a:gd name="T25" fmla="*/ 3 h 45"/>
                <a:gd name="T26" fmla="*/ 873 w 59"/>
                <a:gd name="T27" fmla="*/ 0 h 45"/>
                <a:gd name="T28" fmla="*/ 951 w 59"/>
                <a:gd name="T29" fmla="*/ 0 h 45"/>
                <a:gd name="T30" fmla="*/ 1052 w 59"/>
                <a:gd name="T31" fmla="*/ 0 h 45"/>
                <a:gd name="T32" fmla="*/ 1120 w 59"/>
                <a:gd name="T33" fmla="*/ 2 h 45"/>
                <a:gd name="T34" fmla="*/ 1184 w 59"/>
                <a:gd name="T35" fmla="*/ 3 h 45"/>
                <a:gd name="T36" fmla="*/ 1186 w 59"/>
                <a:gd name="T37" fmla="*/ 24 h 45"/>
                <a:gd name="T38" fmla="*/ 1226 w 59"/>
                <a:gd name="T39" fmla="*/ 49 h 45"/>
                <a:gd name="T40" fmla="*/ 1226 w 59"/>
                <a:gd name="T41" fmla="*/ 66 h 45"/>
                <a:gd name="T42" fmla="*/ 1226 w 59"/>
                <a:gd name="T43" fmla="*/ 188 h 45"/>
                <a:gd name="T44" fmla="*/ 1066 w 59"/>
                <a:gd name="T45" fmla="*/ 188 h 45"/>
                <a:gd name="T46" fmla="*/ 1066 w 59"/>
                <a:gd name="T47" fmla="*/ 76 h 45"/>
                <a:gd name="T48" fmla="*/ 1066 w 59"/>
                <a:gd name="T49" fmla="*/ 58 h 45"/>
                <a:gd name="T50" fmla="*/ 1052 w 59"/>
                <a:gd name="T51" fmla="*/ 49 h 45"/>
                <a:gd name="T52" fmla="*/ 1052 w 59"/>
                <a:gd name="T53" fmla="*/ 37 h 45"/>
                <a:gd name="T54" fmla="*/ 1001 w 59"/>
                <a:gd name="T55" fmla="*/ 32 h 45"/>
                <a:gd name="T56" fmla="*/ 951 w 59"/>
                <a:gd name="T57" fmla="*/ 32 h 45"/>
                <a:gd name="T58" fmla="*/ 926 w 59"/>
                <a:gd name="T59" fmla="*/ 24 h 45"/>
                <a:gd name="T60" fmla="*/ 826 w 59"/>
                <a:gd name="T61" fmla="*/ 32 h 45"/>
                <a:gd name="T62" fmla="*/ 750 w 59"/>
                <a:gd name="T63" fmla="*/ 37 h 45"/>
                <a:gd name="T64" fmla="*/ 734 w 59"/>
                <a:gd name="T65" fmla="*/ 50 h 45"/>
                <a:gd name="T66" fmla="*/ 701 w 59"/>
                <a:gd name="T67" fmla="*/ 66 h 45"/>
                <a:gd name="T68" fmla="*/ 701 w 59"/>
                <a:gd name="T69" fmla="*/ 88 h 45"/>
                <a:gd name="T70" fmla="*/ 701 w 59"/>
                <a:gd name="T71" fmla="*/ 188 h 45"/>
                <a:gd name="T72" fmla="*/ 541 w 59"/>
                <a:gd name="T73" fmla="*/ 188 h 45"/>
                <a:gd name="T74" fmla="*/ 541 w 59"/>
                <a:gd name="T75" fmla="*/ 76 h 45"/>
                <a:gd name="T76" fmla="*/ 541 w 59"/>
                <a:gd name="T77" fmla="*/ 50 h 45"/>
                <a:gd name="T78" fmla="*/ 517 w 59"/>
                <a:gd name="T79" fmla="*/ 37 h 45"/>
                <a:gd name="T80" fmla="*/ 439 w 59"/>
                <a:gd name="T81" fmla="*/ 32 h 45"/>
                <a:gd name="T82" fmla="*/ 381 w 59"/>
                <a:gd name="T83" fmla="*/ 24 h 45"/>
                <a:gd name="T84" fmla="*/ 311 w 59"/>
                <a:gd name="T85" fmla="*/ 32 h 45"/>
                <a:gd name="T86" fmla="*/ 258 w 59"/>
                <a:gd name="T87" fmla="*/ 37 h 45"/>
                <a:gd name="T88" fmla="*/ 229 w 59"/>
                <a:gd name="T89" fmla="*/ 49 h 45"/>
                <a:gd name="T90" fmla="*/ 190 w 59"/>
                <a:gd name="T91" fmla="*/ 58 h 45"/>
                <a:gd name="T92" fmla="*/ 169 w 59"/>
                <a:gd name="T93" fmla="*/ 76 h 45"/>
                <a:gd name="T94" fmla="*/ 169 w 59"/>
                <a:gd name="T95" fmla="*/ 102 h 45"/>
                <a:gd name="T96" fmla="*/ 169 w 59"/>
                <a:gd name="T97" fmla="*/ 188 h 45"/>
                <a:gd name="T98" fmla="*/ 0 w 59"/>
                <a:gd name="T99" fmla="*/ 188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"/>
                <a:gd name="T151" fmla="*/ 0 h 45"/>
                <a:gd name="T152" fmla="*/ 59 w 59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" h="45">
                  <a:moveTo>
                    <a:pt x="0" y="4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5"/>
                  </a:lnTo>
                  <a:lnTo>
                    <a:pt x="32" y="8"/>
                  </a:lnTo>
                  <a:lnTo>
                    <a:pt x="36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9" y="11"/>
                  </a:lnTo>
                  <a:lnTo>
                    <a:pt x="59" y="15"/>
                  </a:lnTo>
                  <a:lnTo>
                    <a:pt x="59" y="45"/>
                  </a:lnTo>
                  <a:lnTo>
                    <a:pt x="51" y="45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50" y="9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4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5" y="12"/>
                  </a:lnTo>
                  <a:lnTo>
                    <a:pt x="33" y="15"/>
                  </a:lnTo>
                  <a:lnTo>
                    <a:pt x="33" y="20"/>
                  </a:lnTo>
                  <a:lnTo>
                    <a:pt x="33" y="45"/>
                  </a:lnTo>
                  <a:lnTo>
                    <a:pt x="26" y="45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8" y="23"/>
                  </a:lnTo>
                  <a:lnTo>
                    <a:pt x="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4" name="Freeform 490"/>
            <p:cNvSpPr>
              <a:spLocks/>
            </p:cNvSpPr>
            <p:nvPr/>
          </p:nvSpPr>
          <p:spPr bwMode="auto">
            <a:xfrm>
              <a:off x="2324" y="2058"/>
              <a:ext cx="80" cy="52"/>
            </a:xfrm>
            <a:custGeom>
              <a:avLst/>
              <a:gdLst>
                <a:gd name="T0" fmla="*/ 0 w 59"/>
                <a:gd name="T1" fmla="*/ 188 h 45"/>
                <a:gd name="T2" fmla="*/ 0 w 59"/>
                <a:gd name="T3" fmla="*/ 0 h 45"/>
                <a:gd name="T4" fmla="*/ 169 w 59"/>
                <a:gd name="T5" fmla="*/ 0 h 45"/>
                <a:gd name="T6" fmla="*/ 169 w 59"/>
                <a:gd name="T7" fmla="*/ 32 h 45"/>
                <a:gd name="T8" fmla="*/ 229 w 59"/>
                <a:gd name="T9" fmla="*/ 21 h 45"/>
                <a:gd name="T10" fmla="*/ 294 w 59"/>
                <a:gd name="T11" fmla="*/ 2 h 45"/>
                <a:gd name="T12" fmla="*/ 351 w 59"/>
                <a:gd name="T13" fmla="*/ 0 h 45"/>
                <a:gd name="T14" fmla="*/ 439 w 59"/>
                <a:gd name="T15" fmla="*/ 0 h 45"/>
                <a:gd name="T16" fmla="*/ 517 w 59"/>
                <a:gd name="T17" fmla="*/ 0 h 45"/>
                <a:gd name="T18" fmla="*/ 609 w 59"/>
                <a:gd name="T19" fmla="*/ 2 h 45"/>
                <a:gd name="T20" fmla="*/ 644 w 59"/>
                <a:gd name="T21" fmla="*/ 21 h 45"/>
                <a:gd name="T22" fmla="*/ 666 w 59"/>
                <a:gd name="T23" fmla="*/ 32 h 45"/>
                <a:gd name="T24" fmla="*/ 750 w 59"/>
                <a:gd name="T25" fmla="*/ 3 h 45"/>
                <a:gd name="T26" fmla="*/ 873 w 59"/>
                <a:gd name="T27" fmla="*/ 0 h 45"/>
                <a:gd name="T28" fmla="*/ 951 w 59"/>
                <a:gd name="T29" fmla="*/ 0 h 45"/>
                <a:gd name="T30" fmla="*/ 1052 w 59"/>
                <a:gd name="T31" fmla="*/ 0 h 45"/>
                <a:gd name="T32" fmla="*/ 1120 w 59"/>
                <a:gd name="T33" fmla="*/ 2 h 45"/>
                <a:gd name="T34" fmla="*/ 1184 w 59"/>
                <a:gd name="T35" fmla="*/ 3 h 45"/>
                <a:gd name="T36" fmla="*/ 1186 w 59"/>
                <a:gd name="T37" fmla="*/ 24 h 45"/>
                <a:gd name="T38" fmla="*/ 1226 w 59"/>
                <a:gd name="T39" fmla="*/ 49 h 45"/>
                <a:gd name="T40" fmla="*/ 1226 w 59"/>
                <a:gd name="T41" fmla="*/ 66 h 45"/>
                <a:gd name="T42" fmla="*/ 1226 w 59"/>
                <a:gd name="T43" fmla="*/ 188 h 45"/>
                <a:gd name="T44" fmla="*/ 1066 w 59"/>
                <a:gd name="T45" fmla="*/ 188 h 45"/>
                <a:gd name="T46" fmla="*/ 1066 w 59"/>
                <a:gd name="T47" fmla="*/ 76 h 45"/>
                <a:gd name="T48" fmla="*/ 1066 w 59"/>
                <a:gd name="T49" fmla="*/ 58 h 45"/>
                <a:gd name="T50" fmla="*/ 1052 w 59"/>
                <a:gd name="T51" fmla="*/ 49 h 45"/>
                <a:gd name="T52" fmla="*/ 1052 w 59"/>
                <a:gd name="T53" fmla="*/ 37 h 45"/>
                <a:gd name="T54" fmla="*/ 1001 w 59"/>
                <a:gd name="T55" fmla="*/ 32 h 45"/>
                <a:gd name="T56" fmla="*/ 951 w 59"/>
                <a:gd name="T57" fmla="*/ 32 h 45"/>
                <a:gd name="T58" fmla="*/ 926 w 59"/>
                <a:gd name="T59" fmla="*/ 24 h 45"/>
                <a:gd name="T60" fmla="*/ 826 w 59"/>
                <a:gd name="T61" fmla="*/ 32 h 45"/>
                <a:gd name="T62" fmla="*/ 750 w 59"/>
                <a:gd name="T63" fmla="*/ 37 h 45"/>
                <a:gd name="T64" fmla="*/ 734 w 59"/>
                <a:gd name="T65" fmla="*/ 50 h 45"/>
                <a:gd name="T66" fmla="*/ 701 w 59"/>
                <a:gd name="T67" fmla="*/ 66 h 45"/>
                <a:gd name="T68" fmla="*/ 701 w 59"/>
                <a:gd name="T69" fmla="*/ 88 h 45"/>
                <a:gd name="T70" fmla="*/ 701 w 59"/>
                <a:gd name="T71" fmla="*/ 188 h 45"/>
                <a:gd name="T72" fmla="*/ 541 w 59"/>
                <a:gd name="T73" fmla="*/ 188 h 45"/>
                <a:gd name="T74" fmla="*/ 541 w 59"/>
                <a:gd name="T75" fmla="*/ 76 h 45"/>
                <a:gd name="T76" fmla="*/ 541 w 59"/>
                <a:gd name="T77" fmla="*/ 50 h 45"/>
                <a:gd name="T78" fmla="*/ 517 w 59"/>
                <a:gd name="T79" fmla="*/ 37 h 45"/>
                <a:gd name="T80" fmla="*/ 439 w 59"/>
                <a:gd name="T81" fmla="*/ 32 h 45"/>
                <a:gd name="T82" fmla="*/ 381 w 59"/>
                <a:gd name="T83" fmla="*/ 24 h 45"/>
                <a:gd name="T84" fmla="*/ 311 w 59"/>
                <a:gd name="T85" fmla="*/ 32 h 45"/>
                <a:gd name="T86" fmla="*/ 258 w 59"/>
                <a:gd name="T87" fmla="*/ 37 h 45"/>
                <a:gd name="T88" fmla="*/ 229 w 59"/>
                <a:gd name="T89" fmla="*/ 49 h 45"/>
                <a:gd name="T90" fmla="*/ 190 w 59"/>
                <a:gd name="T91" fmla="*/ 58 h 45"/>
                <a:gd name="T92" fmla="*/ 169 w 59"/>
                <a:gd name="T93" fmla="*/ 76 h 45"/>
                <a:gd name="T94" fmla="*/ 169 w 59"/>
                <a:gd name="T95" fmla="*/ 102 h 45"/>
                <a:gd name="T96" fmla="*/ 169 w 59"/>
                <a:gd name="T97" fmla="*/ 188 h 45"/>
                <a:gd name="T98" fmla="*/ 0 w 59"/>
                <a:gd name="T99" fmla="*/ 188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"/>
                <a:gd name="T151" fmla="*/ 0 h 45"/>
                <a:gd name="T152" fmla="*/ 59 w 59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" h="45">
                  <a:moveTo>
                    <a:pt x="0" y="4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2" y="8"/>
                  </a:lnTo>
                  <a:lnTo>
                    <a:pt x="36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9" y="11"/>
                  </a:lnTo>
                  <a:lnTo>
                    <a:pt x="59" y="15"/>
                  </a:lnTo>
                  <a:lnTo>
                    <a:pt x="59" y="45"/>
                  </a:lnTo>
                  <a:lnTo>
                    <a:pt x="51" y="45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50" y="9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4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5" y="12"/>
                  </a:lnTo>
                  <a:lnTo>
                    <a:pt x="33" y="15"/>
                  </a:lnTo>
                  <a:lnTo>
                    <a:pt x="33" y="20"/>
                  </a:lnTo>
                  <a:lnTo>
                    <a:pt x="33" y="45"/>
                  </a:lnTo>
                  <a:lnTo>
                    <a:pt x="26" y="45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8" y="23"/>
                  </a:lnTo>
                  <a:lnTo>
                    <a:pt x="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5" name="Freeform 491"/>
            <p:cNvSpPr>
              <a:spLocks/>
            </p:cNvSpPr>
            <p:nvPr/>
          </p:nvSpPr>
          <p:spPr bwMode="auto">
            <a:xfrm>
              <a:off x="2417" y="2039"/>
              <a:ext cx="24" cy="89"/>
            </a:xfrm>
            <a:custGeom>
              <a:avLst/>
              <a:gdLst>
                <a:gd name="T0" fmla="*/ 65 w 18"/>
                <a:gd name="T1" fmla="*/ 292 h 78"/>
                <a:gd name="T2" fmla="*/ 0 w 18"/>
                <a:gd name="T3" fmla="*/ 292 h 78"/>
                <a:gd name="T4" fmla="*/ 116 w 18"/>
                <a:gd name="T5" fmla="*/ 218 h 78"/>
                <a:gd name="T6" fmla="*/ 172 w 18"/>
                <a:gd name="T7" fmla="*/ 146 h 78"/>
                <a:gd name="T8" fmla="*/ 172 w 18"/>
                <a:gd name="T9" fmla="*/ 113 h 78"/>
                <a:gd name="T10" fmla="*/ 155 w 18"/>
                <a:gd name="T11" fmla="*/ 87 h 78"/>
                <a:gd name="T12" fmla="*/ 116 w 18"/>
                <a:gd name="T13" fmla="*/ 67 h 78"/>
                <a:gd name="T14" fmla="*/ 113 w 18"/>
                <a:gd name="T15" fmla="*/ 46 h 78"/>
                <a:gd name="T16" fmla="*/ 65 w 18"/>
                <a:gd name="T17" fmla="*/ 33 h 78"/>
                <a:gd name="T18" fmla="*/ 1 w 18"/>
                <a:gd name="T19" fmla="*/ 22 h 78"/>
                <a:gd name="T20" fmla="*/ 0 w 18"/>
                <a:gd name="T21" fmla="*/ 0 h 78"/>
                <a:gd name="T22" fmla="*/ 65 w 18"/>
                <a:gd name="T23" fmla="*/ 0 h 78"/>
                <a:gd name="T24" fmla="*/ 172 w 18"/>
                <a:gd name="T25" fmla="*/ 38 h 78"/>
                <a:gd name="T26" fmla="*/ 268 w 18"/>
                <a:gd name="T27" fmla="*/ 76 h 78"/>
                <a:gd name="T28" fmla="*/ 320 w 18"/>
                <a:gd name="T29" fmla="*/ 112 h 78"/>
                <a:gd name="T30" fmla="*/ 320 w 18"/>
                <a:gd name="T31" fmla="*/ 146 h 78"/>
                <a:gd name="T32" fmla="*/ 320 w 18"/>
                <a:gd name="T33" fmla="*/ 183 h 78"/>
                <a:gd name="T34" fmla="*/ 268 w 18"/>
                <a:gd name="T35" fmla="*/ 224 h 78"/>
                <a:gd name="T36" fmla="*/ 172 w 18"/>
                <a:gd name="T37" fmla="*/ 261 h 78"/>
                <a:gd name="T38" fmla="*/ 65 w 18"/>
                <a:gd name="T39" fmla="*/ 292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"/>
                <a:gd name="T61" fmla="*/ 0 h 78"/>
                <a:gd name="T62" fmla="*/ 18 w 18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" h="78">
                  <a:moveTo>
                    <a:pt x="4" y="78"/>
                  </a:moveTo>
                  <a:lnTo>
                    <a:pt x="0" y="78"/>
                  </a:lnTo>
                  <a:lnTo>
                    <a:pt x="7" y="58"/>
                  </a:lnTo>
                  <a:lnTo>
                    <a:pt x="10" y="39"/>
                  </a:lnTo>
                  <a:lnTo>
                    <a:pt x="10" y="31"/>
                  </a:lnTo>
                  <a:lnTo>
                    <a:pt x="9" y="24"/>
                  </a:lnTo>
                  <a:lnTo>
                    <a:pt x="7" y="18"/>
                  </a:lnTo>
                  <a:lnTo>
                    <a:pt x="6" y="12"/>
                  </a:lnTo>
                  <a:lnTo>
                    <a:pt x="4" y="9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10"/>
                  </a:lnTo>
                  <a:lnTo>
                    <a:pt x="15" y="21"/>
                  </a:lnTo>
                  <a:lnTo>
                    <a:pt x="18" y="30"/>
                  </a:lnTo>
                  <a:lnTo>
                    <a:pt x="18" y="39"/>
                  </a:lnTo>
                  <a:lnTo>
                    <a:pt x="18" y="49"/>
                  </a:lnTo>
                  <a:lnTo>
                    <a:pt x="15" y="60"/>
                  </a:lnTo>
                  <a:lnTo>
                    <a:pt x="10" y="69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6" name="Freeform 492"/>
            <p:cNvSpPr>
              <a:spLocks noEditPoints="1"/>
            </p:cNvSpPr>
            <p:nvPr/>
          </p:nvSpPr>
          <p:spPr bwMode="auto">
            <a:xfrm>
              <a:off x="900" y="3016"/>
              <a:ext cx="80" cy="58"/>
            </a:xfrm>
            <a:custGeom>
              <a:avLst/>
              <a:gdLst>
                <a:gd name="T0" fmla="*/ 1132 w 59"/>
                <a:gd name="T1" fmla="*/ 68 h 51"/>
                <a:gd name="T2" fmla="*/ 1186 w 59"/>
                <a:gd name="T3" fmla="*/ 100 h 51"/>
                <a:gd name="T4" fmla="*/ 1186 w 59"/>
                <a:gd name="T5" fmla="*/ 141 h 51"/>
                <a:gd name="T6" fmla="*/ 1120 w 59"/>
                <a:gd name="T7" fmla="*/ 163 h 51"/>
                <a:gd name="T8" fmla="*/ 995 w 59"/>
                <a:gd name="T9" fmla="*/ 183 h 51"/>
                <a:gd name="T10" fmla="*/ 807 w 59"/>
                <a:gd name="T11" fmla="*/ 183 h 51"/>
                <a:gd name="T12" fmla="*/ 666 w 59"/>
                <a:gd name="T13" fmla="*/ 179 h 51"/>
                <a:gd name="T14" fmla="*/ 572 w 59"/>
                <a:gd name="T15" fmla="*/ 157 h 51"/>
                <a:gd name="T16" fmla="*/ 517 w 59"/>
                <a:gd name="T17" fmla="*/ 130 h 51"/>
                <a:gd name="T18" fmla="*/ 476 w 59"/>
                <a:gd name="T19" fmla="*/ 85 h 51"/>
                <a:gd name="T20" fmla="*/ 439 w 59"/>
                <a:gd name="T21" fmla="*/ 53 h 51"/>
                <a:gd name="T22" fmla="*/ 381 w 59"/>
                <a:gd name="T23" fmla="*/ 53 h 51"/>
                <a:gd name="T24" fmla="*/ 229 w 59"/>
                <a:gd name="T25" fmla="*/ 65 h 51"/>
                <a:gd name="T26" fmla="*/ 190 w 59"/>
                <a:gd name="T27" fmla="*/ 97 h 51"/>
                <a:gd name="T28" fmla="*/ 229 w 59"/>
                <a:gd name="T29" fmla="*/ 130 h 51"/>
                <a:gd name="T30" fmla="*/ 381 w 59"/>
                <a:gd name="T31" fmla="*/ 142 h 51"/>
                <a:gd name="T32" fmla="*/ 229 w 59"/>
                <a:gd name="T33" fmla="*/ 179 h 51"/>
                <a:gd name="T34" fmla="*/ 56 w 59"/>
                <a:gd name="T35" fmla="*/ 157 h 51"/>
                <a:gd name="T36" fmla="*/ 0 w 59"/>
                <a:gd name="T37" fmla="*/ 110 h 51"/>
                <a:gd name="T38" fmla="*/ 0 w 59"/>
                <a:gd name="T39" fmla="*/ 68 h 51"/>
                <a:gd name="T40" fmla="*/ 56 w 59"/>
                <a:gd name="T41" fmla="*/ 36 h 51"/>
                <a:gd name="T42" fmla="*/ 169 w 59"/>
                <a:gd name="T43" fmla="*/ 22 h 51"/>
                <a:gd name="T44" fmla="*/ 311 w 59"/>
                <a:gd name="T45" fmla="*/ 17 h 51"/>
                <a:gd name="T46" fmla="*/ 666 w 59"/>
                <a:gd name="T47" fmla="*/ 17 h 51"/>
                <a:gd name="T48" fmla="*/ 951 w 59"/>
                <a:gd name="T49" fmla="*/ 3 h 51"/>
                <a:gd name="T50" fmla="*/ 1120 w 59"/>
                <a:gd name="T51" fmla="*/ 1 h 51"/>
                <a:gd name="T52" fmla="*/ 1186 w 59"/>
                <a:gd name="T53" fmla="*/ 36 h 51"/>
                <a:gd name="T54" fmla="*/ 1052 w 59"/>
                <a:gd name="T55" fmla="*/ 47 h 51"/>
                <a:gd name="T56" fmla="*/ 666 w 59"/>
                <a:gd name="T57" fmla="*/ 75 h 51"/>
                <a:gd name="T58" fmla="*/ 701 w 59"/>
                <a:gd name="T59" fmla="*/ 122 h 51"/>
                <a:gd name="T60" fmla="*/ 750 w 59"/>
                <a:gd name="T61" fmla="*/ 141 h 51"/>
                <a:gd name="T62" fmla="*/ 826 w 59"/>
                <a:gd name="T63" fmla="*/ 142 h 51"/>
                <a:gd name="T64" fmla="*/ 926 w 59"/>
                <a:gd name="T65" fmla="*/ 142 h 51"/>
                <a:gd name="T66" fmla="*/ 1001 w 59"/>
                <a:gd name="T67" fmla="*/ 130 h 51"/>
                <a:gd name="T68" fmla="*/ 1001 w 59"/>
                <a:gd name="T69" fmla="*/ 97 h 51"/>
                <a:gd name="T70" fmla="*/ 926 w 59"/>
                <a:gd name="T71" fmla="*/ 68 h 51"/>
                <a:gd name="T72" fmla="*/ 807 w 59"/>
                <a:gd name="T73" fmla="*/ 53 h 51"/>
                <a:gd name="T74" fmla="*/ 644 w 59"/>
                <a:gd name="T75" fmla="*/ 53 h 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51"/>
                <a:gd name="T116" fmla="*/ 59 w 59"/>
                <a:gd name="T117" fmla="*/ 51 h 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51">
                  <a:moveTo>
                    <a:pt x="50" y="13"/>
                  </a:moveTo>
                  <a:lnTo>
                    <a:pt x="54" y="19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9" y="33"/>
                  </a:lnTo>
                  <a:lnTo>
                    <a:pt x="57" y="39"/>
                  </a:lnTo>
                  <a:lnTo>
                    <a:pt x="56" y="43"/>
                  </a:lnTo>
                  <a:lnTo>
                    <a:pt x="53" y="46"/>
                  </a:lnTo>
                  <a:lnTo>
                    <a:pt x="50" y="49"/>
                  </a:lnTo>
                  <a:lnTo>
                    <a:pt x="47" y="51"/>
                  </a:lnTo>
                  <a:lnTo>
                    <a:pt x="42" y="51"/>
                  </a:lnTo>
                  <a:lnTo>
                    <a:pt x="38" y="51"/>
                  </a:lnTo>
                  <a:lnTo>
                    <a:pt x="35" y="49"/>
                  </a:lnTo>
                  <a:lnTo>
                    <a:pt x="32" y="48"/>
                  </a:lnTo>
                  <a:lnTo>
                    <a:pt x="29" y="45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4" y="36"/>
                  </a:lnTo>
                  <a:lnTo>
                    <a:pt x="24" y="31"/>
                  </a:lnTo>
                  <a:lnTo>
                    <a:pt x="23" y="24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11" y="36"/>
                  </a:lnTo>
                  <a:lnTo>
                    <a:pt x="14" y="37"/>
                  </a:lnTo>
                  <a:lnTo>
                    <a:pt x="18" y="40"/>
                  </a:lnTo>
                  <a:lnTo>
                    <a:pt x="17" y="49"/>
                  </a:lnTo>
                  <a:lnTo>
                    <a:pt x="11" y="48"/>
                  </a:lnTo>
                  <a:lnTo>
                    <a:pt x="6" y="46"/>
                  </a:lnTo>
                  <a:lnTo>
                    <a:pt x="3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32" y="4"/>
                  </a:lnTo>
                  <a:lnTo>
                    <a:pt x="39" y="4"/>
                  </a:lnTo>
                  <a:lnTo>
                    <a:pt x="45" y="3"/>
                  </a:lnTo>
                  <a:lnTo>
                    <a:pt x="50" y="3"/>
                  </a:lnTo>
                  <a:lnTo>
                    <a:pt x="53" y="1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54" y="13"/>
                  </a:lnTo>
                  <a:lnTo>
                    <a:pt x="50" y="13"/>
                  </a:lnTo>
                  <a:close/>
                  <a:moveTo>
                    <a:pt x="30" y="15"/>
                  </a:moveTo>
                  <a:lnTo>
                    <a:pt x="32" y="21"/>
                  </a:lnTo>
                  <a:lnTo>
                    <a:pt x="33" y="28"/>
                  </a:lnTo>
                  <a:lnTo>
                    <a:pt x="33" y="33"/>
                  </a:lnTo>
                  <a:lnTo>
                    <a:pt x="35" y="36"/>
                  </a:lnTo>
                  <a:lnTo>
                    <a:pt x="36" y="39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6"/>
                  </a:lnTo>
                  <a:lnTo>
                    <a:pt x="50" y="31"/>
                  </a:lnTo>
                  <a:lnTo>
                    <a:pt x="48" y="27"/>
                  </a:lnTo>
                  <a:lnTo>
                    <a:pt x="47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7" name="Freeform 493"/>
            <p:cNvSpPr>
              <a:spLocks/>
            </p:cNvSpPr>
            <p:nvPr/>
          </p:nvSpPr>
          <p:spPr bwMode="auto">
            <a:xfrm>
              <a:off x="900" y="2969"/>
              <a:ext cx="77" cy="33"/>
            </a:xfrm>
            <a:custGeom>
              <a:avLst/>
              <a:gdLst>
                <a:gd name="T0" fmla="*/ 1146 w 57"/>
                <a:gd name="T1" fmla="*/ 107 h 29"/>
                <a:gd name="T2" fmla="*/ 0 w 57"/>
                <a:gd name="T3" fmla="*/ 107 h 29"/>
                <a:gd name="T4" fmla="*/ 0 w 57"/>
                <a:gd name="T5" fmla="*/ 74 h 29"/>
                <a:gd name="T6" fmla="*/ 162 w 57"/>
                <a:gd name="T7" fmla="*/ 74 h 29"/>
                <a:gd name="T8" fmla="*/ 55 w 57"/>
                <a:gd name="T9" fmla="*/ 60 h 29"/>
                <a:gd name="T10" fmla="*/ 41 w 57"/>
                <a:gd name="T11" fmla="*/ 50 h 29"/>
                <a:gd name="T12" fmla="*/ 0 w 57"/>
                <a:gd name="T13" fmla="*/ 44 h 29"/>
                <a:gd name="T14" fmla="*/ 0 w 57"/>
                <a:gd name="T15" fmla="*/ 32 h 29"/>
                <a:gd name="T16" fmla="*/ 0 w 57"/>
                <a:gd name="T17" fmla="*/ 19 h 29"/>
                <a:gd name="T18" fmla="*/ 41 w 57"/>
                <a:gd name="T19" fmla="*/ 0 h 29"/>
                <a:gd name="T20" fmla="*/ 219 w 57"/>
                <a:gd name="T21" fmla="*/ 3 h 29"/>
                <a:gd name="T22" fmla="*/ 182 w 57"/>
                <a:gd name="T23" fmla="*/ 22 h 29"/>
                <a:gd name="T24" fmla="*/ 182 w 57"/>
                <a:gd name="T25" fmla="*/ 32 h 29"/>
                <a:gd name="T26" fmla="*/ 182 w 57"/>
                <a:gd name="T27" fmla="*/ 44 h 29"/>
                <a:gd name="T28" fmla="*/ 219 w 57"/>
                <a:gd name="T29" fmla="*/ 50 h 29"/>
                <a:gd name="T30" fmla="*/ 246 w 57"/>
                <a:gd name="T31" fmla="*/ 60 h 29"/>
                <a:gd name="T32" fmla="*/ 296 w 57"/>
                <a:gd name="T33" fmla="*/ 60 h 29"/>
                <a:gd name="T34" fmla="*/ 420 w 57"/>
                <a:gd name="T35" fmla="*/ 65 h 29"/>
                <a:gd name="T36" fmla="*/ 540 w 57"/>
                <a:gd name="T37" fmla="*/ 65 h 29"/>
                <a:gd name="T38" fmla="*/ 1146 w 57"/>
                <a:gd name="T39" fmla="*/ 65 h 29"/>
                <a:gd name="T40" fmla="*/ 1146 w 57"/>
                <a:gd name="T41" fmla="*/ 10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29"/>
                  </a:moveTo>
                  <a:lnTo>
                    <a:pt x="0" y="29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21" y="18"/>
                  </a:lnTo>
                  <a:lnTo>
                    <a:pt x="27" y="18"/>
                  </a:lnTo>
                  <a:lnTo>
                    <a:pt x="57" y="18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8" name="Freeform 494"/>
            <p:cNvSpPr>
              <a:spLocks noEditPoints="1"/>
            </p:cNvSpPr>
            <p:nvPr/>
          </p:nvSpPr>
          <p:spPr bwMode="auto">
            <a:xfrm>
              <a:off x="871" y="2907"/>
              <a:ext cx="109" cy="55"/>
            </a:xfrm>
            <a:custGeom>
              <a:avLst/>
              <a:gdLst>
                <a:gd name="T0" fmla="*/ 1710 w 80"/>
                <a:gd name="T1" fmla="*/ 146 h 48"/>
                <a:gd name="T2" fmla="*/ 1710 w 80"/>
                <a:gd name="T3" fmla="*/ 188 h 48"/>
                <a:gd name="T4" fmla="*/ 0 w 80"/>
                <a:gd name="T5" fmla="*/ 188 h 48"/>
                <a:gd name="T6" fmla="*/ 0 w 80"/>
                <a:gd name="T7" fmla="*/ 146 h 48"/>
                <a:gd name="T8" fmla="*/ 649 w 80"/>
                <a:gd name="T9" fmla="*/ 146 h 48"/>
                <a:gd name="T10" fmla="*/ 531 w 80"/>
                <a:gd name="T11" fmla="*/ 127 h 48"/>
                <a:gd name="T12" fmla="*/ 476 w 80"/>
                <a:gd name="T13" fmla="*/ 111 h 48"/>
                <a:gd name="T14" fmla="*/ 476 w 80"/>
                <a:gd name="T15" fmla="*/ 91 h 48"/>
                <a:gd name="T16" fmla="*/ 476 w 80"/>
                <a:gd name="T17" fmla="*/ 72 h 48"/>
                <a:gd name="T18" fmla="*/ 496 w 80"/>
                <a:gd name="T19" fmla="*/ 55 h 48"/>
                <a:gd name="T20" fmla="*/ 570 w 80"/>
                <a:gd name="T21" fmla="*/ 33 h 48"/>
                <a:gd name="T22" fmla="*/ 649 w 80"/>
                <a:gd name="T23" fmla="*/ 22 h 48"/>
                <a:gd name="T24" fmla="*/ 723 w 80"/>
                <a:gd name="T25" fmla="*/ 3 h 48"/>
                <a:gd name="T26" fmla="*/ 845 w 80"/>
                <a:gd name="T27" fmla="*/ 2 h 48"/>
                <a:gd name="T28" fmla="*/ 977 w 80"/>
                <a:gd name="T29" fmla="*/ 0 h 48"/>
                <a:gd name="T30" fmla="*/ 1059 w 80"/>
                <a:gd name="T31" fmla="*/ 0 h 48"/>
                <a:gd name="T32" fmla="*/ 1255 w 80"/>
                <a:gd name="T33" fmla="*/ 0 h 48"/>
                <a:gd name="T34" fmla="*/ 1443 w 80"/>
                <a:gd name="T35" fmla="*/ 3 h 48"/>
                <a:gd name="T36" fmla="*/ 1568 w 80"/>
                <a:gd name="T37" fmla="*/ 22 h 48"/>
                <a:gd name="T38" fmla="*/ 1654 w 80"/>
                <a:gd name="T39" fmla="*/ 44 h 48"/>
                <a:gd name="T40" fmla="*/ 1710 w 80"/>
                <a:gd name="T41" fmla="*/ 65 h 48"/>
                <a:gd name="T42" fmla="*/ 1771 w 80"/>
                <a:gd name="T43" fmla="*/ 91 h 48"/>
                <a:gd name="T44" fmla="*/ 1710 w 80"/>
                <a:gd name="T45" fmla="*/ 107 h 48"/>
                <a:gd name="T46" fmla="*/ 1700 w 80"/>
                <a:gd name="T47" fmla="*/ 125 h 48"/>
                <a:gd name="T48" fmla="*/ 1640 w 80"/>
                <a:gd name="T49" fmla="*/ 137 h 48"/>
                <a:gd name="T50" fmla="*/ 1515 w 80"/>
                <a:gd name="T51" fmla="*/ 146 h 48"/>
                <a:gd name="T52" fmla="*/ 1710 w 80"/>
                <a:gd name="T53" fmla="*/ 146 h 48"/>
                <a:gd name="T54" fmla="*/ 1110 w 80"/>
                <a:gd name="T55" fmla="*/ 146 h 48"/>
                <a:gd name="T56" fmla="*/ 1234 w 80"/>
                <a:gd name="T57" fmla="*/ 146 h 48"/>
                <a:gd name="T58" fmla="*/ 1331 w 80"/>
                <a:gd name="T59" fmla="*/ 141 h 48"/>
                <a:gd name="T60" fmla="*/ 1388 w 80"/>
                <a:gd name="T61" fmla="*/ 137 h 48"/>
                <a:gd name="T62" fmla="*/ 1465 w 80"/>
                <a:gd name="T63" fmla="*/ 125 h 48"/>
                <a:gd name="T64" fmla="*/ 1515 w 80"/>
                <a:gd name="T65" fmla="*/ 111 h 48"/>
                <a:gd name="T66" fmla="*/ 1568 w 80"/>
                <a:gd name="T67" fmla="*/ 95 h 48"/>
                <a:gd name="T68" fmla="*/ 1515 w 80"/>
                <a:gd name="T69" fmla="*/ 79 h 48"/>
                <a:gd name="T70" fmla="*/ 1512 w 80"/>
                <a:gd name="T71" fmla="*/ 65 h 48"/>
                <a:gd name="T72" fmla="*/ 1443 w 80"/>
                <a:gd name="T73" fmla="*/ 55 h 48"/>
                <a:gd name="T74" fmla="*/ 1331 w 80"/>
                <a:gd name="T75" fmla="*/ 48 h 48"/>
                <a:gd name="T76" fmla="*/ 1234 w 80"/>
                <a:gd name="T77" fmla="*/ 44 h 48"/>
                <a:gd name="T78" fmla="*/ 1110 w 80"/>
                <a:gd name="T79" fmla="*/ 33 h 48"/>
                <a:gd name="T80" fmla="*/ 977 w 80"/>
                <a:gd name="T81" fmla="*/ 44 h 48"/>
                <a:gd name="T82" fmla="*/ 845 w 80"/>
                <a:gd name="T83" fmla="*/ 48 h 48"/>
                <a:gd name="T84" fmla="*/ 777 w 80"/>
                <a:gd name="T85" fmla="*/ 55 h 48"/>
                <a:gd name="T86" fmla="*/ 717 w 80"/>
                <a:gd name="T87" fmla="*/ 65 h 48"/>
                <a:gd name="T88" fmla="*/ 665 w 80"/>
                <a:gd name="T89" fmla="*/ 79 h 48"/>
                <a:gd name="T90" fmla="*/ 665 w 80"/>
                <a:gd name="T91" fmla="*/ 95 h 48"/>
                <a:gd name="T92" fmla="*/ 665 w 80"/>
                <a:gd name="T93" fmla="*/ 107 h 48"/>
                <a:gd name="T94" fmla="*/ 717 w 80"/>
                <a:gd name="T95" fmla="*/ 119 h 48"/>
                <a:gd name="T96" fmla="*/ 777 w 80"/>
                <a:gd name="T97" fmla="*/ 127 h 48"/>
                <a:gd name="T98" fmla="*/ 857 w 80"/>
                <a:gd name="T99" fmla="*/ 141 h 48"/>
                <a:gd name="T100" fmla="*/ 977 w 80"/>
                <a:gd name="T101" fmla="*/ 146 h 48"/>
                <a:gd name="T102" fmla="*/ 1110 w 80"/>
                <a:gd name="T103" fmla="*/ 146 h 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48"/>
                <a:gd name="T158" fmla="*/ 80 w 80"/>
                <a:gd name="T159" fmla="*/ 48 h 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48">
                  <a:moveTo>
                    <a:pt x="78" y="38"/>
                  </a:moveTo>
                  <a:lnTo>
                    <a:pt x="78" y="4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9" y="38"/>
                  </a:lnTo>
                  <a:lnTo>
                    <a:pt x="24" y="33"/>
                  </a:lnTo>
                  <a:lnTo>
                    <a:pt x="21" y="29"/>
                  </a:lnTo>
                  <a:lnTo>
                    <a:pt x="21" y="23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33" y="3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5" y="11"/>
                  </a:lnTo>
                  <a:lnTo>
                    <a:pt x="78" y="17"/>
                  </a:lnTo>
                  <a:lnTo>
                    <a:pt x="80" y="23"/>
                  </a:lnTo>
                  <a:lnTo>
                    <a:pt x="78" y="27"/>
                  </a:lnTo>
                  <a:lnTo>
                    <a:pt x="77" y="32"/>
                  </a:lnTo>
                  <a:lnTo>
                    <a:pt x="74" y="35"/>
                  </a:lnTo>
                  <a:lnTo>
                    <a:pt x="69" y="38"/>
                  </a:lnTo>
                  <a:lnTo>
                    <a:pt x="78" y="38"/>
                  </a:lnTo>
                  <a:close/>
                  <a:moveTo>
                    <a:pt x="50" y="38"/>
                  </a:moveTo>
                  <a:lnTo>
                    <a:pt x="56" y="38"/>
                  </a:lnTo>
                  <a:lnTo>
                    <a:pt x="60" y="36"/>
                  </a:lnTo>
                  <a:lnTo>
                    <a:pt x="63" y="35"/>
                  </a:lnTo>
                  <a:lnTo>
                    <a:pt x="66" y="32"/>
                  </a:lnTo>
                  <a:lnTo>
                    <a:pt x="69" y="29"/>
                  </a:lnTo>
                  <a:lnTo>
                    <a:pt x="71" y="24"/>
                  </a:lnTo>
                  <a:lnTo>
                    <a:pt x="69" y="20"/>
                  </a:lnTo>
                  <a:lnTo>
                    <a:pt x="68" y="17"/>
                  </a:lnTo>
                  <a:lnTo>
                    <a:pt x="65" y="14"/>
                  </a:lnTo>
                  <a:lnTo>
                    <a:pt x="60" y="12"/>
                  </a:lnTo>
                  <a:lnTo>
                    <a:pt x="56" y="11"/>
                  </a:lnTo>
                  <a:lnTo>
                    <a:pt x="50" y="9"/>
                  </a:lnTo>
                  <a:lnTo>
                    <a:pt x="44" y="11"/>
                  </a:lnTo>
                  <a:lnTo>
                    <a:pt x="38" y="12"/>
                  </a:lnTo>
                  <a:lnTo>
                    <a:pt x="35" y="14"/>
                  </a:lnTo>
                  <a:lnTo>
                    <a:pt x="32" y="17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2" y="30"/>
                  </a:lnTo>
                  <a:lnTo>
                    <a:pt x="35" y="33"/>
                  </a:lnTo>
                  <a:lnTo>
                    <a:pt x="39" y="36"/>
                  </a:lnTo>
                  <a:lnTo>
                    <a:pt x="44" y="38"/>
                  </a:lnTo>
                  <a:lnTo>
                    <a:pt x="5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89" name="Rectangle 495"/>
            <p:cNvSpPr>
              <a:spLocks noChangeArrowheads="1"/>
            </p:cNvSpPr>
            <p:nvPr/>
          </p:nvSpPr>
          <p:spPr bwMode="auto">
            <a:xfrm>
              <a:off x="964" y="2883"/>
              <a:ext cx="13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290" name="Freeform 496"/>
            <p:cNvSpPr>
              <a:spLocks/>
            </p:cNvSpPr>
            <p:nvPr/>
          </p:nvSpPr>
          <p:spPr bwMode="auto">
            <a:xfrm>
              <a:off x="900" y="2786"/>
              <a:ext cx="80" cy="49"/>
            </a:xfrm>
            <a:custGeom>
              <a:avLst/>
              <a:gdLst>
                <a:gd name="T0" fmla="*/ 1186 w 59"/>
                <a:gd name="T1" fmla="*/ 36 h 43"/>
                <a:gd name="T2" fmla="*/ 1001 w 59"/>
                <a:gd name="T3" fmla="*/ 36 h 43"/>
                <a:gd name="T4" fmla="*/ 1120 w 59"/>
                <a:gd name="T5" fmla="*/ 47 h 43"/>
                <a:gd name="T6" fmla="*/ 1184 w 59"/>
                <a:gd name="T7" fmla="*/ 59 h 43"/>
                <a:gd name="T8" fmla="*/ 1186 w 59"/>
                <a:gd name="T9" fmla="*/ 76 h 43"/>
                <a:gd name="T10" fmla="*/ 1226 w 59"/>
                <a:gd name="T11" fmla="*/ 92 h 43"/>
                <a:gd name="T12" fmla="*/ 1186 w 59"/>
                <a:gd name="T13" fmla="*/ 109 h 43"/>
                <a:gd name="T14" fmla="*/ 1184 w 59"/>
                <a:gd name="T15" fmla="*/ 124 h 43"/>
                <a:gd name="T16" fmla="*/ 1132 w 59"/>
                <a:gd name="T17" fmla="*/ 138 h 43"/>
                <a:gd name="T18" fmla="*/ 1066 w 59"/>
                <a:gd name="T19" fmla="*/ 147 h 43"/>
                <a:gd name="T20" fmla="*/ 1001 w 59"/>
                <a:gd name="T21" fmla="*/ 157 h 43"/>
                <a:gd name="T22" fmla="*/ 926 w 59"/>
                <a:gd name="T23" fmla="*/ 160 h 43"/>
                <a:gd name="T24" fmla="*/ 873 w 59"/>
                <a:gd name="T25" fmla="*/ 160 h 43"/>
                <a:gd name="T26" fmla="*/ 734 w 59"/>
                <a:gd name="T27" fmla="*/ 160 h 43"/>
                <a:gd name="T28" fmla="*/ 0 w 59"/>
                <a:gd name="T29" fmla="*/ 160 h 43"/>
                <a:gd name="T30" fmla="*/ 0 w 59"/>
                <a:gd name="T31" fmla="*/ 123 h 43"/>
                <a:gd name="T32" fmla="*/ 666 w 59"/>
                <a:gd name="T33" fmla="*/ 123 h 43"/>
                <a:gd name="T34" fmla="*/ 807 w 59"/>
                <a:gd name="T35" fmla="*/ 123 h 43"/>
                <a:gd name="T36" fmla="*/ 873 w 59"/>
                <a:gd name="T37" fmla="*/ 123 h 43"/>
                <a:gd name="T38" fmla="*/ 926 w 59"/>
                <a:gd name="T39" fmla="*/ 113 h 43"/>
                <a:gd name="T40" fmla="*/ 995 w 59"/>
                <a:gd name="T41" fmla="*/ 109 h 43"/>
                <a:gd name="T42" fmla="*/ 1001 w 59"/>
                <a:gd name="T43" fmla="*/ 99 h 43"/>
                <a:gd name="T44" fmla="*/ 1052 w 59"/>
                <a:gd name="T45" fmla="*/ 81 h 43"/>
                <a:gd name="T46" fmla="*/ 1001 w 59"/>
                <a:gd name="T47" fmla="*/ 71 h 43"/>
                <a:gd name="T48" fmla="*/ 995 w 59"/>
                <a:gd name="T49" fmla="*/ 59 h 43"/>
                <a:gd name="T50" fmla="*/ 926 w 59"/>
                <a:gd name="T51" fmla="*/ 47 h 43"/>
                <a:gd name="T52" fmla="*/ 873 w 59"/>
                <a:gd name="T53" fmla="*/ 46 h 43"/>
                <a:gd name="T54" fmla="*/ 750 w 59"/>
                <a:gd name="T55" fmla="*/ 36 h 43"/>
                <a:gd name="T56" fmla="*/ 644 w 59"/>
                <a:gd name="T57" fmla="*/ 36 h 43"/>
                <a:gd name="T58" fmla="*/ 0 w 59"/>
                <a:gd name="T59" fmla="*/ 36 h 43"/>
                <a:gd name="T60" fmla="*/ 0 w 59"/>
                <a:gd name="T61" fmla="*/ 0 h 43"/>
                <a:gd name="T62" fmla="*/ 1186 w 59"/>
                <a:gd name="T63" fmla="*/ 0 h 43"/>
                <a:gd name="T64" fmla="*/ 1186 w 59"/>
                <a:gd name="T65" fmla="*/ 36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43"/>
                <a:gd name="T101" fmla="*/ 59 w 59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43">
                  <a:moveTo>
                    <a:pt x="57" y="10"/>
                  </a:moveTo>
                  <a:lnTo>
                    <a:pt x="48" y="10"/>
                  </a:lnTo>
                  <a:lnTo>
                    <a:pt x="53" y="13"/>
                  </a:lnTo>
                  <a:lnTo>
                    <a:pt x="56" y="16"/>
                  </a:lnTo>
                  <a:lnTo>
                    <a:pt x="57" y="21"/>
                  </a:lnTo>
                  <a:lnTo>
                    <a:pt x="59" y="25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4" y="37"/>
                  </a:lnTo>
                  <a:lnTo>
                    <a:pt x="51" y="40"/>
                  </a:lnTo>
                  <a:lnTo>
                    <a:pt x="48" y="42"/>
                  </a:lnTo>
                  <a:lnTo>
                    <a:pt x="44" y="43"/>
                  </a:lnTo>
                  <a:lnTo>
                    <a:pt x="41" y="43"/>
                  </a:lnTo>
                  <a:lnTo>
                    <a:pt x="35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4" y="31"/>
                  </a:lnTo>
                  <a:lnTo>
                    <a:pt x="47" y="30"/>
                  </a:lnTo>
                  <a:lnTo>
                    <a:pt x="48" y="27"/>
                  </a:lnTo>
                  <a:lnTo>
                    <a:pt x="50" y="22"/>
                  </a:lnTo>
                  <a:lnTo>
                    <a:pt x="48" y="19"/>
                  </a:lnTo>
                  <a:lnTo>
                    <a:pt x="47" y="16"/>
                  </a:lnTo>
                  <a:lnTo>
                    <a:pt x="44" y="13"/>
                  </a:lnTo>
                  <a:lnTo>
                    <a:pt x="41" y="12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91" name="Freeform 497"/>
            <p:cNvSpPr>
              <a:spLocks/>
            </p:cNvSpPr>
            <p:nvPr/>
          </p:nvSpPr>
          <p:spPr bwMode="auto">
            <a:xfrm>
              <a:off x="900" y="2718"/>
              <a:ext cx="77" cy="49"/>
            </a:xfrm>
            <a:custGeom>
              <a:avLst/>
              <a:gdLst>
                <a:gd name="T0" fmla="*/ 1146 w 57"/>
                <a:gd name="T1" fmla="*/ 160 h 43"/>
                <a:gd name="T2" fmla="*/ 0 w 57"/>
                <a:gd name="T3" fmla="*/ 160 h 43"/>
                <a:gd name="T4" fmla="*/ 0 w 57"/>
                <a:gd name="T5" fmla="*/ 124 h 43"/>
                <a:gd name="T6" fmla="*/ 182 w 57"/>
                <a:gd name="T7" fmla="*/ 124 h 43"/>
                <a:gd name="T8" fmla="*/ 100 w 57"/>
                <a:gd name="T9" fmla="*/ 109 h 43"/>
                <a:gd name="T10" fmla="*/ 41 w 57"/>
                <a:gd name="T11" fmla="*/ 99 h 43"/>
                <a:gd name="T12" fmla="*/ 0 w 57"/>
                <a:gd name="T13" fmla="*/ 81 h 43"/>
                <a:gd name="T14" fmla="*/ 0 w 57"/>
                <a:gd name="T15" fmla="*/ 67 h 43"/>
                <a:gd name="T16" fmla="*/ 0 w 57"/>
                <a:gd name="T17" fmla="*/ 47 h 43"/>
                <a:gd name="T18" fmla="*/ 41 w 57"/>
                <a:gd name="T19" fmla="*/ 32 h 43"/>
                <a:gd name="T20" fmla="*/ 55 w 57"/>
                <a:gd name="T21" fmla="*/ 22 h 43"/>
                <a:gd name="T22" fmla="*/ 120 w 57"/>
                <a:gd name="T23" fmla="*/ 3 h 43"/>
                <a:gd name="T24" fmla="*/ 182 w 57"/>
                <a:gd name="T25" fmla="*/ 1 h 43"/>
                <a:gd name="T26" fmla="*/ 282 w 57"/>
                <a:gd name="T27" fmla="*/ 0 h 43"/>
                <a:gd name="T28" fmla="*/ 344 w 57"/>
                <a:gd name="T29" fmla="*/ 0 h 43"/>
                <a:gd name="T30" fmla="*/ 465 w 57"/>
                <a:gd name="T31" fmla="*/ 0 h 43"/>
                <a:gd name="T32" fmla="*/ 1146 w 57"/>
                <a:gd name="T33" fmla="*/ 0 h 43"/>
                <a:gd name="T34" fmla="*/ 1146 w 57"/>
                <a:gd name="T35" fmla="*/ 36 h 43"/>
                <a:gd name="T36" fmla="*/ 465 w 57"/>
                <a:gd name="T37" fmla="*/ 36 h 43"/>
                <a:gd name="T38" fmla="*/ 350 w 57"/>
                <a:gd name="T39" fmla="*/ 36 h 43"/>
                <a:gd name="T40" fmla="*/ 296 w 57"/>
                <a:gd name="T41" fmla="*/ 36 h 43"/>
                <a:gd name="T42" fmla="*/ 246 w 57"/>
                <a:gd name="T43" fmla="*/ 46 h 43"/>
                <a:gd name="T44" fmla="*/ 219 w 57"/>
                <a:gd name="T45" fmla="*/ 54 h 43"/>
                <a:gd name="T46" fmla="*/ 182 w 57"/>
                <a:gd name="T47" fmla="*/ 67 h 43"/>
                <a:gd name="T48" fmla="*/ 182 w 57"/>
                <a:gd name="T49" fmla="*/ 76 h 43"/>
                <a:gd name="T50" fmla="*/ 182 w 57"/>
                <a:gd name="T51" fmla="*/ 92 h 43"/>
                <a:gd name="T52" fmla="*/ 246 w 57"/>
                <a:gd name="T53" fmla="*/ 109 h 43"/>
                <a:gd name="T54" fmla="*/ 296 w 57"/>
                <a:gd name="T55" fmla="*/ 113 h 43"/>
                <a:gd name="T56" fmla="*/ 400 w 57"/>
                <a:gd name="T57" fmla="*/ 123 h 43"/>
                <a:gd name="T58" fmla="*/ 540 w 57"/>
                <a:gd name="T59" fmla="*/ 124 h 43"/>
                <a:gd name="T60" fmla="*/ 1146 w 57"/>
                <a:gd name="T61" fmla="*/ 124 h 43"/>
                <a:gd name="T62" fmla="*/ 1146 w 57"/>
                <a:gd name="T63" fmla="*/ 160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3"/>
                <a:gd name="T98" fmla="*/ 57 w 57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3">
                  <a:moveTo>
                    <a:pt x="57" y="43"/>
                  </a:moveTo>
                  <a:lnTo>
                    <a:pt x="0" y="43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23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20" y="33"/>
                  </a:lnTo>
                  <a:lnTo>
                    <a:pt x="27" y="34"/>
                  </a:lnTo>
                  <a:lnTo>
                    <a:pt x="57" y="34"/>
                  </a:lnTo>
                  <a:lnTo>
                    <a:pt x="57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92" name="Freeform 498"/>
            <p:cNvSpPr>
              <a:spLocks noEditPoints="1"/>
            </p:cNvSpPr>
            <p:nvPr/>
          </p:nvSpPr>
          <p:spPr bwMode="auto">
            <a:xfrm>
              <a:off x="871" y="2688"/>
              <a:ext cx="106" cy="12"/>
            </a:xfrm>
            <a:custGeom>
              <a:avLst/>
              <a:gdLst>
                <a:gd name="T0" fmla="*/ 231 w 78"/>
                <a:gd name="T1" fmla="*/ 25 h 11"/>
                <a:gd name="T2" fmla="*/ 0 w 78"/>
                <a:gd name="T3" fmla="*/ 25 h 11"/>
                <a:gd name="T4" fmla="*/ 0 w 78"/>
                <a:gd name="T5" fmla="*/ 0 h 11"/>
                <a:gd name="T6" fmla="*/ 231 w 78"/>
                <a:gd name="T7" fmla="*/ 0 h 11"/>
                <a:gd name="T8" fmla="*/ 231 w 78"/>
                <a:gd name="T9" fmla="*/ 25 h 11"/>
                <a:gd name="T10" fmla="*/ 1673 w 78"/>
                <a:gd name="T11" fmla="*/ 25 h 11"/>
                <a:gd name="T12" fmla="*/ 454 w 78"/>
                <a:gd name="T13" fmla="*/ 25 h 11"/>
                <a:gd name="T14" fmla="*/ 454 w 78"/>
                <a:gd name="T15" fmla="*/ 0 h 11"/>
                <a:gd name="T16" fmla="*/ 1673 w 78"/>
                <a:gd name="T17" fmla="*/ 0 h 11"/>
                <a:gd name="T18" fmla="*/ 1673 w 78"/>
                <a:gd name="T19" fmla="*/ 2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1"/>
                <a:gd name="T32" fmla="*/ 78 w 7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1">
                  <a:moveTo>
                    <a:pt x="1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close/>
                  <a:moveTo>
                    <a:pt x="78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78" y="0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93" name="Freeform 499"/>
            <p:cNvSpPr>
              <a:spLocks/>
            </p:cNvSpPr>
            <p:nvPr/>
          </p:nvSpPr>
          <p:spPr bwMode="auto">
            <a:xfrm>
              <a:off x="874" y="2649"/>
              <a:ext cx="106" cy="30"/>
            </a:xfrm>
            <a:custGeom>
              <a:avLst/>
              <a:gdLst>
                <a:gd name="T0" fmla="*/ 1450 w 78"/>
                <a:gd name="T1" fmla="*/ 0 h 27"/>
                <a:gd name="T2" fmla="*/ 1627 w 78"/>
                <a:gd name="T3" fmla="*/ 0 h 27"/>
                <a:gd name="T4" fmla="*/ 1627 w 78"/>
                <a:gd name="T5" fmla="*/ 3 h 27"/>
                <a:gd name="T6" fmla="*/ 1673 w 78"/>
                <a:gd name="T7" fmla="*/ 18 h 27"/>
                <a:gd name="T8" fmla="*/ 1627 w 78"/>
                <a:gd name="T9" fmla="*/ 27 h 27"/>
                <a:gd name="T10" fmla="*/ 1616 w 78"/>
                <a:gd name="T11" fmla="*/ 44 h 27"/>
                <a:gd name="T12" fmla="*/ 1566 w 78"/>
                <a:gd name="T13" fmla="*/ 46 h 27"/>
                <a:gd name="T14" fmla="*/ 1548 w 78"/>
                <a:gd name="T15" fmla="*/ 51 h 27"/>
                <a:gd name="T16" fmla="*/ 1488 w 78"/>
                <a:gd name="T17" fmla="*/ 54 h 27"/>
                <a:gd name="T18" fmla="*/ 1424 w 78"/>
                <a:gd name="T19" fmla="*/ 54 h 27"/>
                <a:gd name="T20" fmla="*/ 1292 w 78"/>
                <a:gd name="T21" fmla="*/ 54 h 27"/>
                <a:gd name="T22" fmla="*/ 606 w 78"/>
                <a:gd name="T23" fmla="*/ 54 h 27"/>
                <a:gd name="T24" fmla="*/ 606 w 78"/>
                <a:gd name="T25" fmla="*/ 78 h 27"/>
                <a:gd name="T26" fmla="*/ 410 w 78"/>
                <a:gd name="T27" fmla="*/ 78 h 27"/>
                <a:gd name="T28" fmla="*/ 410 w 78"/>
                <a:gd name="T29" fmla="*/ 54 h 27"/>
                <a:gd name="T30" fmla="*/ 125 w 78"/>
                <a:gd name="T31" fmla="*/ 54 h 27"/>
                <a:gd name="T32" fmla="*/ 0 w 78"/>
                <a:gd name="T33" fmla="*/ 24 h 27"/>
                <a:gd name="T34" fmla="*/ 410 w 78"/>
                <a:gd name="T35" fmla="*/ 24 h 27"/>
                <a:gd name="T36" fmla="*/ 410 w 78"/>
                <a:gd name="T37" fmla="*/ 0 h 27"/>
                <a:gd name="T38" fmla="*/ 606 w 78"/>
                <a:gd name="T39" fmla="*/ 0 h 27"/>
                <a:gd name="T40" fmla="*/ 606 w 78"/>
                <a:gd name="T41" fmla="*/ 24 h 27"/>
                <a:gd name="T42" fmla="*/ 1292 w 78"/>
                <a:gd name="T43" fmla="*/ 24 h 27"/>
                <a:gd name="T44" fmla="*/ 1368 w 78"/>
                <a:gd name="T45" fmla="*/ 24 h 27"/>
                <a:gd name="T46" fmla="*/ 1424 w 78"/>
                <a:gd name="T47" fmla="*/ 24 h 27"/>
                <a:gd name="T48" fmla="*/ 1450 w 78"/>
                <a:gd name="T49" fmla="*/ 24 h 27"/>
                <a:gd name="T50" fmla="*/ 1450 w 78"/>
                <a:gd name="T51" fmla="*/ 20 h 27"/>
                <a:gd name="T52" fmla="*/ 1450 w 78"/>
                <a:gd name="T53" fmla="*/ 18 h 27"/>
                <a:gd name="T54" fmla="*/ 1488 w 78"/>
                <a:gd name="T55" fmla="*/ 4 h 27"/>
                <a:gd name="T56" fmla="*/ 1450 w 78"/>
                <a:gd name="T57" fmla="*/ 3 h 27"/>
                <a:gd name="T58" fmla="*/ 1450 w 78"/>
                <a:gd name="T59" fmla="*/ 0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27"/>
                <a:gd name="T92" fmla="*/ 78 w 78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27">
                  <a:moveTo>
                    <a:pt x="67" y="0"/>
                  </a:moveTo>
                  <a:lnTo>
                    <a:pt x="76" y="0"/>
                  </a:lnTo>
                  <a:lnTo>
                    <a:pt x="76" y="3"/>
                  </a:lnTo>
                  <a:lnTo>
                    <a:pt x="78" y="6"/>
                  </a:lnTo>
                  <a:lnTo>
                    <a:pt x="76" y="10"/>
                  </a:lnTo>
                  <a:lnTo>
                    <a:pt x="75" y="15"/>
                  </a:lnTo>
                  <a:lnTo>
                    <a:pt x="73" y="16"/>
                  </a:lnTo>
                  <a:lnTo>
                    <a:pt x="72" y="18"/>
                  </a:lnTo>
                  <a:lnTo>
                    <a:pt x="69" y="19"/>
                  </a:lnTo>
                  <a:lnTo>
                    <a:pt x="66" y="19"/>
                  </a:lnTo>
                  <a:lnTo>
                    <a:pt x="60" y="19"/>
                  </a:lnTo>
                  <a:lnTo>
                    <a:pt x="28" y="19"/>
                  </a:lnTo>
                  <a:lnTo>
                    <a:pt x="28" y="27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60" y="9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94" name="Freeform 500"/>
            <p:cNvSpPr>
              <a:spLocks noEditPoints="1"/>
            </p:cNvSpPr>
            <p:nvPr/>
          </p:nvSpPr>
          <p:spPr bwMode="auto">
            <a:xfrm>
              <a:off x="2972" y="1325"/>
              <a:ext cx="81" cy="58"/>
            </a:xfrm>
            <a:custGeom>
              <a:avLst/>
              <a:gdLst>
                <a:gd name="T0" fmla="*/ 1285 w 59"/>
                <a:gd name="T1" fmla="*/ 65 h 51"/>
                <a:gd name="T2" fmla="*/ 1351 w 59"/>
                <a:gd name="T3" fmla="*/ 97 h 51"/>
                <a:gd name="T4" fmla="*/ 1351 w 59"/>
                <a:gd name="T5" fmla="*/ 139 h 51"/>
                <a:gd name="T6" fmla="*/ 1285 w 59"/>
                <a:gd name="T7" fmla="*/ 168 h 51"/>
                <a:gd name="T8" fmla="*/ 1116 w 59"/>
                <a:gd name="T9" fmla="*/ 182 h 51"/>
                <a:gd name="T10" fmla="*/ 894 w 59"/>
                <a:gd name="T11" fmla="*/ 182 h 51"/>
                <a:gd name="T12" fmla="*/ 756 w 59"/>
                <a:gd name="T13" fmla="*/ 168 h 51"/>
                <a:gd name="T14" fmla="*/ 641 w 59"/>
                <a:gd name="T15" fmla="*/ 148 h 51"/>
                <a:gd name="T16" fmla="*/ 616 w 59"/>
                <a:gd name="T17" fmla="*/ 125 h 51"/>
                <a:gd name="T18" fmla="*/ 571 w 59"/>
                <a:gd name="T19" fmla="*/ 85 h 51"/>
                <a:gd name="T20" fmla="*/ 507 w 59"/>
                <a:gd name="T21" fmla="*/ 53 h 51"/>
                <a:gd name="T22" fmla="*/ 431 w 59"/>
                <a:gd name="T23" fmla="*/ 53 h 51"/>
                <a:gd name="T24" fmla="*/ 275 w 59"/>
                <a:gd name="T25" fmla="*/ 60 h 51"/>
                <a:gd name="T26" fmla="*/ 200 w 59"/>
                <a:gd name="T27" fmla="*/ 96 h 51"/>
                <a:gd name="T28" fmla="*/ 269 w 59"/>
                <a:gd name="T29" fmla="*/ 125 h 51"/>
                <a:gd name="T30" fmla="*/ 431 w 59"/>
                <a:gd name="T31" fmla="*/ 141 h 51"/>
                <a:gd name="T32" fmla="*/ 269 w 59"/>
                <a:gd name="T33" fmla="*/ 179 h 51"/>
                <a:gd name="T34" fmla="*/ 126 w 59"/>
                <a:gd name="T35" fmla="*/ 157 h 51"/>
                <a:gd name="T36" fmla="*/ 0 w 59"/>
                <a:gd name="T37" fmla="*/ 114 h 51"/>
                <a:gd name="T38" fmla="*/ 0 w 59"/>
                <a:gd name="T39" fmla="*/ 65 h 51"/>
                <a:gd name="T40" fmla="*/ 67 w 59"/>
                <a:gd name="T41" fmla="*/ 32 h 51"/>
                <a:gd name="T42" fmla="*/ 200 w 59"/>
                <a:gd name="T43" fmla="*/ 19 h 51"/>
                <a:gd name="T44" fmla="*/ 369 w 59"/>
                <a:gd name="T45" fmla="*/ 3 h 51"/>
                <a:gd name="T46" fmla="*/ 784 w 59"/>
                <a:gd name="T47" fmla="*/ 3 h 51"/>
                <a:gd name="T48" fmla="*/ 1076 w 59"/>
                <a:gd name="T49" fmla="*/ 3 h 51"/>
                <a:gd name="T50" fmla="*/ 1258 w 59"/>
                <a:gd name="T51" fmla="*/ 2 h 51"/>
                <a:gd name="T52" fmla="*/ 1351 w 59"/>
                <a:gd name="T53" fmla="*/ 41 h 51"/>
                <a:gd name="T54" fmla="*/ 1192 w 59"/>
                <a:gd name="T55" fmla="*/ 50 h 51"/>
                <a:gd name="T56" fmla="*/ 756 w 59"/>
                <a:gd name="T57" fmla="*/ 74 h 51"/>
                <a:gd name="T58" fmla="*/ 839 w 59"/>
                <a:gd name="T59" fmla="*/ 122 h 51"/>
                <a:gd name="T60" fmla="*/ 846 w 59"/>
                <a:gd name="T61" fmla="*/ 139 h 51"/>
                <a:gd name="T62" fmla="*/ 936 w 59"/>
                <a:gd name="T63" fmla="*/ 148 h 51"/>
                <a:gd name="T64" fmla="*/ 1076 w 59"/>
                <a:gd name="T65" fmla="*/ 141 h 51"/>
                <a:gd name="T66" fmla="*/ 1152 w 59"/>
                <a:gd name="T67" fmla="*/ 125 h 51"/>
                <a:gd name="T68" fmla="*/ 1152 w 59"/>
                <a:gd name="T69" fmla="*/ 96 h 51"/>
                <a:gd name="T70" fmla="*/ 1038 w 59"/>
                <a:gd name="T71" fmla="*/ 65 h 51"/>
                <a:gd name="T72" fmla="*/ 894 w 59"/>
                <a:gd name="T73" fmla="*/ 53 h 51"/>
                <a:gd name="T74" fmla="*/ 713 w 59"/>
                <a:gd name="T75" fmla="*/ 53 h 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51"/>
                <a:gd name="T116" fmla="*/ 59 w 59"/>
                <a:gd name="T117" fmla="*/ 51 h 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51">
                  <a:moveTo>
                    <a:pt x="50" y="14"/>
                  </a:moveTo>
                  <a:lnTo>
                    <a:pt x="54" y="18"/>
                  </a:lnTo>
                  <a:lnTo>
                    <a:pt x="57" y="23"/>
                  </a:lnTo>
                  <a:lnTo>
                    <a:pt x="57" y="27"/>
                  </a:lnTo>
                  <a:lnTo>
                    <a:pt x="59" y="33"/>
                  </a:lnTo>
                  <a:lnTo>
                    <a:pt x="57" y="38"/>
                  </a:lnTo>
                  <a:lnTo>
                    <a:pt x="56" y="42"/>
                  </a:lnTo>
                  <a:lnTo>
                    <a:pt x="54" y="47"/>
                  </a:lnTo>
                  <a:lnTo>
                    <a:pt x="50" y="48"/>
                  </a:lnTo>
                  <a:lnTo>
                    <a:pt x="47" y="50"/>
                  </a:lnTo>
                  <a:lnTo>
                    <a:pt x="42" y="51"/>
                  </a:lnTo>
                  <a:lnTo>
                    <a:pt x="38" y="50"/>
                  </a:lnTo>
                  <a:lnTo>
                    <a:pt x="35" y="48"/>
                  </a:lnTo>
                  <a:lnTo>
                    <a:pt x="32" y="47"/>
                  </a:lnTo>
                  <a:lnTo>
                    <a:pt x="29" y="44"/>
                  </a:lnTo>
                  <a:lnTo>
                    <a:pt x="27" y="41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3" y="18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9" y="32"/>
                  </a:lnTo>
                  <a:lnTo>
                    <a:pt x="11" y="35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17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57" y="11"/>
                  </a:lnTo>
                  <a:lnTo>
                    <a:pt x="54" y="12"/>
                  </a:lnTo>
                  <a:lnTo>
                    <a:pt x="50" y="14"/>
                  </a:lnTo>
                  <a:close/>
                  <a:moveTo>
                    <a:pt x="30" y="15"/>
                  </a:moveTo>
                  <a:lnTo>
                    <a:pt x="32" y="20"/>
                  </a:lnTo>
                  <a:lnTo>
                    <a:pt x="33" y="29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8" y="39"/>
                  </a:lnTo>
                  <a:lnTo>
                    <a:pt x="39" y="41"/>
                  </a:lnTo>
                  <a:lnTo>
                    <a:pt x="42" y="41"/>
                  </a:lnTo>
                  <a:lnTo>
                    <a:pt x="45" y="39"/>
                  </a:lnTo>
                  <a:lnTo>
                    <a:pt x="47" y="38"/>
                  </a:lnTo>
                  <a:lnTo>
                    <a:pt x="48" y="35"/>
                  </a:lnTo>
                  <a:lnTo>
                    <a:pt x="50" y="30"/>
                  </a:lnTo>
                  <a:lnTo>
                    <a:pt x="48" y="26"/>
                  </a:lnTo>
                  <a:lnTo>
                    <a:pt x="47" y="21"/>
                  </a:lnTo>
                  <a:lnTo>
                    <a:pt x="44" y="18"/>
                  </a:lnTo>
                  <a:lnTo>
                    <a:pt x="41" y="17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95" name="Freeform 501"/>
            <p:cNvSpPr>
              <a:spLocks/>
            </p:cNvSpPr>
            <p:nvPr/>
          </p:nvSpPr>
          <p:spPr bwMode="auto">
            <a:xfrm>
              <a:off x="2972" y="1276"/>
              <a:ext cx="78" cy="36"/>
            </a:xfrm>
            <a:custGeom>
              <a:avLst/>
              <a:gdLst>
                <a:gd name="T0" fmla="*/ 1315 w 57"/>
                <a:gd name="T1" fmla="*/ 185 h 30"/>
                <a:gd name="T2" fmla="*/ 0 w 57"/>
                <a:gd name="T3" fmla="*/ 185 h 30"/>
                <a:gd name="T4" fmla="*/ 0 w 57"/>
                <a:gd name="T5" fmla="*/ 128 h 30"/>
                <a:gd name="T6" fmla="*/ 197 w 57"/>
                <a:gd name="T7" fmla="*/ 128 h 30"/>
                <a:gd name="T8" fmla="*/ 126 w 57"/>
                <a:gd name="T9" fmla="*/ 110 h 30"/>
                <a:gd name="T10" fmla="*/ 49 w 57"/>
                <a:gd name="T11" fmla="*/ 92 h 30"/>
                <a:gd name="T12" fmla="*/ 0 w 57"/>
                <a:gd name="T13" fmla="*/ 72 h 30"/>
                <a:gd name="T14" fmla="*/ 0 w 57"/>
                <a:gd name="T15" fmla="*/ 59 h 30"/>
                <a:gd name="T16" fmla="*/ 0 w 57"/>
                <a:gd name="T17" fmla="*/ 29 h 30"/>
                <a:gd name="T18" fmla="*/ 67 w 57"/>
                <a:gd name="T19" fmla="*/ 0 h 30"/>
                <a:gd name="T20" fmla="*/ 264 w 57"/>
                <a:gd name="T21" fmla="*/ 20 h 30"/>
                <a:gd name="T22" fmla="*/ 197 w 57"/>
                <a:gd name="T23" fmla="*/ 35 h 30"/>
                <a:gd name="T24" fmla="*/ 197 w 57"/>
                <a:gd name="T25" fmla="*/ 59 h 30"/>
                <a:gd name="T26" fmla="*/ 197 w 57"/>
                <a:gd name="T27" fmla="*/ 72 h 30"/>
                <a:gd name="T28" fmla="*/ 264 w 57"/>
                <a:gd name="T29" fmla="*/ 92 h 30"/>
                <a:gd name="T30" fmla="*/ 322 w 57"/>
                <a:gd name="T31" fmla="*/ 103 h 30"/>
                <a:gd name="T32" fmla="*/ 375 w 57"/>
                <a:gd name="T33" fmla="*/ 110 h 30"/>
                <a:gd name="T34" fmla="*/ 494 w 57"/>
                <a:gd name="T35" fmla="*/ 124 h 30"/>
                <a:gd name="T36" fmla="*/ 627 w 57"/>
                <a:gd name="T37" fmla="*/ 124 h 30"/>
                <a:gd name="T38" fmla="*/ 1315 w 57"/>
                <a:gd name="T39" fmla="*/ 124 h 30"/>
                <a:gd name="T40" fmla="*/ 1315 w 57"/>
                <a:gd name="T41" fmla="*/ 185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30"/>
                <a:gd name="T65" fmla="*/ 57 w 57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30">
                  <a:moveTo>
                    <a:pt x="57" y="30"/>
                  </a:moveTo>
                  <a:lnTo>
                    <a:pt x="0" y="30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7" y="18"/>
                  </a:lnTo>
                  <a:lnTo>
                    <a:pt x="21" y="20"/>
                  </a:lnTo>
                  <a:lnTo>
                    <a:pt x="27" y="20"/>
                  </a:lnTo>
                  <a:lnTo>
                    <a:pt x="57" y="20"/>
                  </a:lnTo>
                  <a:lnTo>
                    <a:pt x="5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96" name="Freeform 502"/>
            <p:cNvSpPr>
              <a:spLocks noEditPoints="1"/>
            </p:cNvSpPr>
            <p:nvPr/>
          </p:nvSpPr>
          <p:spPr bwMode="auto">
            <a:xfrm>
              <a:off x="2944" y="1215"/>
              <a:ext cx="109" cy="55"/>
            </a:xfrm>
            <a:custGeom>
              <a:avLst/>
              <a:gdLst>
                <a:gd name="T0" fmla="*/ 1710 w 80"/>
                <a:gd name="T1" fmla="*/ 156 h 48"/>
                <a:gd name="T2" fmla="*/ 1710 w 80"/>
                <a:gd name="T3" fmla="*/ 188 h 48"/>
                <a:gd name="T4" fmla="*/ 0 w 80"/>
                <a:gd name="T5" fmla="*/ 188 h 48"/>
                <a:gd name="T6" fmla="*/ 0 w 80"/>
                <a:gd name="T7" fmla="*/ 156 h 48"/>
                <a:gd name="T8" fmla="*/ 665 w 80"/>
                <a:gd name="T9" fmla="*/ 156 h 48"/>
                <a:gd name="T10" fmla="*/ 531 w 80"/>
                <a:gd name="T11" fmla="*/ 137 h 48"/>
                <a:gd name="T12" fmla="*/ 476 w 80"/>
                <a:gd name="T13" fmla="*/ 111 h 48"/>
                <a:gd name="T14" fmla="*/ 476 w 80"/>
                <a:gd name="T15" fmla="*/ 95 h 48"/>
                <a:gd name="T16" fmla="*/ 476 w 80"/>
                <a:gd name="T17" fmla="*/ 72 h 48"/>
                <a:gd name="T18" fmla="*/ 496 w 80"/>
                <a:gd name="T19" fmla="*/ 55 h 48"/>
                <a:gd name="T20" fmla="*/ 570 w 80"/>
                <a:gd name="T21" fmla="*/ 33 h 48"/>
                <a:gd name="T22" fmla="*/ 649 w 80"/>
                <a:gd name="T23" fmla="*/ 22 h 48"/>
                <a:gd name="T24" fmla="*/ 723 w 80"/>
                <a:gd name="T25" fmla="*/ 3 h 48"/>
                <a:gd name="T26" fmla="*/ 845 w 80"/>
                <a:gd name="T27" fmla="*/ 2 h 48"/>
                <a:gd name="T28" fmla="*/ 977 w 80"/>
                <a:gd name="T29" fmla="*/ 0 h 48"/>
                <a:gd name="T30" fmla="*/ 1110 w 80"/>
                <a:gd name="T31" fmla="*/ 0 h 48"/>
                <a:gd name="T32" fmla="*/ 1300 w 80"/>
                <a:gd name="T33" fmla="*/ 2 h 48"/>
                <a:gd name="T34" fmla="*/ 1465 w 80"/>
                <a:gd name="T35" fmla="*/ 3 h 48"/>
                <a:gd name="T36" fmla="*/ 1568 w 80"/>
                <a:gd name="T37" fmla="*/ 29 h 48"/>
                <a:gd name="T38" fmla="*/ 1654 w 80"/>
                <a:gd name="T39" fmla="*/ 48 h 48"/>
                <a:gd name="T40" fmla="*/ 1710 w 80"/>
                <a:gd name="T41" fmla="*/ 72 h 48"/>
                <a:gd name="T42" fmla="*/ 1771 w 80"/>
                <a:gd name="T43" fmla="*/ 95 h 48"/>
                <a:gd name="T44" fmla="*/ 1710 w 80"/>
                <a:gd name="T45" fmla="*/ 111 h 48"/>
                <a:gd name="T46" fmla="*/ 1700 w 80"/>
                <a:gd name="T47" fmla="*/ 125 h 48"/>
                <a:gd name="T48" fmla="*/ 1640 w 80"/>
                <a:gd name="T49" fmla="*/ 141 h 48"/>
                <a:gd name="T50" fmla="*/ 1515 w 80"/>
                <a:gd name="T51" fmla="*/ 156 h 48"/>
                <a:gd name="T52" fmla="*/ 1710 w 80"/>
                <a:gd name="T53" fmla="*/ 156 h 48"/>
                <a:gd name="T54" fmla="*/ 1110 w 80"/>
                <a:gd name="T55" fmla="*/ 156 h 48"/>
                <a:gd name="T56" fmla="*/ 1234 w 80"/>
                <a:gd name="T57" fmla="*/ 146 h 48"/>
                <a:gd name="T58" fmla="*/ 1331 w 80"/>
                <a:gd name="T59" fmla="*/ 146 h 48"/>
                <a:gd name="T60" fmla="*/ 1388 w 80"/>
                <a:gd name="T61" fmla="*/ 141 h 48"/>
                <a:gd name="T62" fmla="*/ 1512 w 80"/>
                <a:gd name="T63" fmla="*/ 127 h 48"/>
                <a:gd name="T64" fmla="*/ 1515 w 80"/>
                <a:gd name="T65" fmla="*/ 111 h 48"/>
                <a:gd name="T66" fmla="*/ 1568 w 80"/>
                <a:gd name="T67" fmla="*/ 95 h 48"/>
                <a:gd name="T68" fmla="*/ 1515 w 80"/>
                <a:gd name="T69" fmla="*/ 83 h 48"/>
                <a:gd name="T70" fmla="*/ 1512 w 80"/>
                <a:gd name="T71" fmla="*/ 72 h 48"/>
                <a:gd name="T72" fmla="*/ 1443 w 80"/>
                <a:gd name="T73" fmla="*/ 57 h 48"/>
                <a:gd name="T74" fmla="*/ 1348 w 80"/>
                <a:gd name="T75" fmla="*/ 48 h 48"/>
                <a:gd name="T76" fmla="*/ 1234 w 80"/>
                <a:gd name="T77" fmla="*/ 44 h 48"/>
                <a:gd name="T78" fmla="*/ 1110 w 80"/>
                <a:gd name="T79" fmla="*/ 44 h 48"/>
                <a:gd name="T80" fmla="*/ 977 w 80"/>
                <a:gd name="T81" fmla="*/ 44 h 48"/>
                <a:gd name="T82" fmla="*/ 857 w 80"/>
                <a:gd name="T83" fmla="*/ 48 h 48"/>
                <a:gd name="T84" fmla="*/ 777 w 80"/>
                <a:gd name="T85" fmla="*/ 57 h 48"/>
                <a:gd name="T86" fmla="*/ 717 w 80"/>
                <a:gd name="T87" fmla="*/ 65 h 48"/>
                <a:gd name="T88" fmla="*/ 665 w 80"/>
                <a:gd name="T89" fmla="*/ 83 h 48"/>
                <a:gd name="T90" fmla="*/ 665 w 80"/>
                <a:gd name="T91" fmla="*/ 95 h 48"/>
                <a:gd name="T92" fmla="*/ 665 w 80"/>
                <a:gd name="T93" fmla="*/ 111 h 48"/>
                <a:gd name="T94" fmla="*/ 717 w 80"/>
                <a:gd name="T95" fmla="*/ 125 h 48"/>
                <a:gd name="T96" fmla="*/ 777 w 80"/>
                <a:gd name="T97" fmla="*/ 137 h 48"/>
                <a:gd name="T98" fmla="*/ 857 w 80"/>
                <a:gd name="T99" fmla="*/ 141 h 48"/>
                <a:gd name="T100" fmla="*/ 977 w 80"/>
                <a:gd name="T101" fmla="*/ 146 h 48"/>
                <a:gd name="T102" fmla="*/ 1110 w 80"/>
                <a:gd name="T103" fmla="*/ 156 h 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48"/>
                <a:gd name="T158" fmla="*/ 80 w 80"/>
                <a:gd name="T159" fmla="*/ 48 h 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48">
                  <a:moveTo>
                    <a:pt x="78" y="39"/>
                  </a:moveTo>
                  <a:lnTo>
                    <a:pt x="78" y="48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30" y="39"/>
                  </a:lnTo>
                  <a:lnTo>
                    <a:pt x="24" y="35"/>
                  </a:lnTo>
                  <a:lnTo>
                    <a:pt x="21" y="29"/>
                  </a:lnTo>
                  <a:lnTo>
                    <a:pt x="21" y="24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33" y="3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6" y="3"/>
                  </a:lnTo>
                  <a:lnTo>
                    <a:pt x="71" y="8"/>
                  </a:lnTo>
                  <a:lnTo>
                    <a:pt x="75" y="12"/>
                  </a:lnTo>
                  <a:lnTo>
                    <a:pt x="78" y="18"/>
                  </a:lnTo>
                  <a:lnTo>
                    <a:pt x="80" y="24"/>
                  </a:lnTo>
                  <a:lnTo>
                    <a:pt x="78" y="29"/>
                  </a:lnTo>
                  <a:lnTo>
                    <a:pt x="77" y="32"/>
                  </a:lnTo>
                  <a:lnTo>
                    <a:pt x="74" y="36"/>
                  </a:lnTo>
                  <a:lnTo>
                    <a:pt x="69" y="39"/>
                  </a:lnTo>
                  <a:lnTo>
                    <a:pt x="78" y="39"/>
                  </a:lnTo>
                  <a:close/>
                  <a:moveTo>
                    <a:pt x="50" y="39"/>
                  </a:moveTo>
                  <a:lnTo>
                    <a:pt x="56" y="38"/>
                  </a:lnTo>
                  <a:lnTo>
                    <a:pt x="60" y="38"/>
                  </a:lnTo>
                  <a:lnTo>
                    <a:pt x="63" y="36"/>
                  </a:lnTo>
                  <a:lnTo>
                    <a:pt x="68" y="33"/>
                  </a:lnTo>
                  <a:lnTo>
                    <a:pt x="69" y="29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8" y="18"/>
                  </a:lnTo>
                  <a:lnTo>
                    <a:pt x="65" y="15"/>
                  </a:lnTo>
                  <a:lnTo>
                    <a:pt x="62" y="12"/>
                  </a:lnTo>
                  <a:lnTo>
                    <a:pt x="56" y="11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39" y="12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2" y="32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4" y="38"/>
                  </a:lnTo>
                  <a:lnTo>
                    <a:pt x="5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97" name="Rectangle 503"/>
            <p:cNvSpPr>
              <a:spLocks noChangeArrowheads="1"/>
            </p:cNvSpPr>
            <p:nvPr/>
          </p:nvSpPr>
          <p:spPr bwMode="auto">
            <a:xfrm>
              <a:off x="3037" y="1191"/>
              <a:ext cx="1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298" name="Freeform 504"/>
            <p:cNvSpPr>
              <a:spLocks/>
            </p:cNvSpPr>
            <p:nvPr/>
          </p:nvSpPr>
          <p:spPr bwMode="auto">
            <a:xfrm>
              <a:off x="2972" y="1095"/>
              <a:ext cx="81" cy="50"/>
            </a:xfrm>
            <a:custGeom>
              <a:avLst/>
              <a:gdLst>
                <a:gd name="T0" fmla="*/ 1351 w 59"/>
                <a:gd name="T1" fmla="*/ 27 h 45"/>
                <a:gd name="T2" fmla="*/ 1152 w 59"/>
                <a:gd name="T3" fmla="*/ 27 h 45"/>
                <a:gd name="T4" fmla="*/ 1258 w 59"/>
                <a:gd name="T5" fmla="*/ 37 h 45"/>
                <a:gd name="T6" fmla="*/ 1344 w 59"/>
                <a:gd name="T7" fmla="*/ 51 h 45"/>
                <a:gd name="T8" fmla="*/ 1351 w 59"/>
                <a:gd name="T9" fmla="*/ 63 h 45"/>
                <a:gd name="T10" fmla="*/ 1400 w 59"/>
                <a:gd name="T11" fmla="*/ 78 h 45"/>
                <a:gd name="T12" fmla="*/ 1351 w 59"/>
                <a:gd name="T13" fmla="*/ 88 h 45"/>
                <a:gd name="T14" fmla="*/ 1344 w 59"/>
                <a:gd name="T15" fmla="*/ 98 h 45"/>
                <a:gd name="T16" fmla="*/ 1285 w 59"/>
                <a:gd name="T17" fmla="*/ 111 h 45"/>
                <a:gd name="T18" fmla="*/ 1208 w 59"/>
                <a:gd name="T19" fmla="*/ 112 h 45"/>
                <a:gd name="T20" fmla="*/ 1152 w 59"/>
                <a:gd name="T21" fmla="*/ 121 h 45"/>
                <a:gd name="T22" fmla="*/ 1076 w 59"/>
                <a:gd name="T23" fmla="*/ 123 h 45"/>
                <a:gd name="T24" fmla="*/ 979 w 59"/>
                <a:gd name="T25" fmla="*/ 123 h 45"/>
                <a:gd name="T26" fmla="*/ 846 w 59"/>
                <a:gd name="T27" fmla="*/ 132 h 45"/>
                <a:gd name="T28" fmla="*/ 0 w 59"/>
                <a:gd name="T29" fmla="*/ 132 h 45"/>
                <a:gd name="T30" fmla="*/ 0 w 59"/>
                <a:gd name="T31" fmla="*/ 98 h 45"/>
                <a:gd name="T32" fmla="*/ 756 w 59"/>
                <a:gd name="T33" fmla="*/ 98 h 45"/>
                <a:gd name="T34" fmla="*/ 894 w 59"/>
                <a:gd name="T35" fmla="*/ 98 h 45"/>
                <a:gd name="T36" fmla="*/ 979 w 59"/>
                <a:gd name="T37" fmla="*/ 97 h 45"/>
                <a:gd name="T38" fmla="*/ 1076 w 59"/>
                <a:gd name="T39" fmla="*/ 97 h 45"/>
                <a:gd name="T40" fmla="*/ 1116 w 59"/>
                <a:gd name="T41" fmla="*/ 87 h 45"/>
                <a:gd name="T42" fmla="*/ 1152 w 59"/>
                <a:gd name="T43" fmla="*/ 78 h 45"/>
                <a:gd name="T44" fmla="*/ 1192 w 59"/>
                <a:gd name="T45" fmla="*/ 70 h 45"/>
                <a:gd name="T46" fmla="*/ 1152 w 59"/>
                <a:gd name="T47" fmla="*/ 54 h 45"/>
                <a:gd name="T48" fmla="*/ 1116 w 59"/>
                <a:gd name="T49" fmla="*/ 46 h 45"/>
                <a:gd name="T50" fmla="*/ 1076 w 59"/>
                <a:gd name="T51" fmla="*/ 37 h 45"/>
                <a:gd name="T52" fmla="*/ 979 w 59"/>
                <a:gd name="T53" fmla="*/ 33 h 45"/>
                <a:gd name="T54" fmla="*/ 846 w 59"/>
                <a:gd name="T55" fmla="*/ 27 h 45"/>
                <a:gd name="T56" fmla="*/ 713 w 59"/>
                <a:gd name="T57" fmla="*/ 27 h 45"/>
                <a:gd name="T58" fmla="*/ 0 w 59"/>
                <a:gd name="T59" fmla="*/ 27 h 45"/>
                <a:gd name="T60" fmla="*/ 0 w 59"/>
                <a:gd name="T61" fmla="*/ 0 h 45"/>
                <a:gd name="T62" fmla="*/ 1351 w 59"/>
                <a:gd name="T63" fmla="*/ 0 h 45"/>
                <a:gd name="T64" fmla="*/ 1351 w 59"/>
                <a:gd name="T65" fmla="*/ 27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45"/>
                <a:gd name="T101" fmla="*/ 59 w 59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45">
                  <a:moveTo>
                    <a:pt x="57" y="10"/>
                  </a:moveTo>
                  <a:lnTo>
                    <a:pt x="48" y="10"/>
                  </a:lnTo>
                  <a:lnTo>
                    <a:pt x="53" y="13"/>
                  </a:lnTo>
                  <a:lnTo>
                    <a:pt x="56" y="18"/>
                  </a:lnTo>
                  <a:lnTo>
                    <a:pt x="57" y="22"/>
                  </a:lnTo>
                  <a:lnTo>
                    <a:pt x="59" y="27"/>
                  </a:lnTo>
                  <a:lnTo>
                    <a:pt x="57" y="31"/>
                  </a:lnTo>
                  <a:lnTo>
                    <a:pt x="56" y="34"/>
                  </a:lnTo>
                  <a:lnTo>
                    <a:pt x="54" y="39"/>
                  </a:lnTo>
                  <a:lnTo>
                    <a:pt x="51" y="40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1" y="43"/>
                  </a:lnTo>
                  <a:lnTo>
                    <a:pt x="36" y="45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1" y="33"/>
                  </a:lnTo>
                  <a:lnTo>
                    <a:pt x="45" y="33"/>
                  </a:lnTo>
                  <a:lnTo>
                    <a:pt x="47" y="30"/>
                  </a:lnTo>
                  <a:lnTo>
                    <a:pt x="48" y="27"/>
                  </a:lnTo>
                  <a:lnTo>
                    <a:pt x="50" y="24"/>
                  </a:lnTo>
                  <a:lnTo>
                    <a:pt x="48" y="19"/>
                  </a:lnTo>
                  <a:lnTo>
                    <a:pt x="47" y="16"/>
                  </a:lnTo>
                  <a:lnTo>
                    <a:pt x="45" y="13"/>
                  </a:lnTo>
                  <a:lnTo>
                    <a:pt x="41" y="12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99" name="Freeform 505"/>
            <p:cNvSpPr>
              <a:spLocks/>
            </p:cNvSpPr>
            <p:nvPr/>
          </p:nvSpPr>
          <p:spPr bwMode="auto">
            <a:xfrm>
              <a:off x="2972" y="1027"/>
              <a:ext cx="78" cy="50"/>
            </a:xfrm>
            <a:custGeom>
              <a:avLst/>
              <a:gdLst>
                <a:gd name="T0" fmla="*/ 1315 w 57"/>
                <a:gd name="T1" fmla="*/ 159 h 44"/>
                <a:gd name="T2" fmla="*/ 0 w 57"/>
                <a:gd name="T3" fmla="*/ 159 h 44"/>
                <a:gd name="T4" fmla="*/ 0 w 57"/>
                <a:gd name="T5" fmla="*/ 122 h 44"/>
                <a:gd name="T6" fmla="*/ 197 w 57"/>
                <a:gd name="T7" fmla="*/ 122 h 44"/>
                <a:gd name="T8" fmla="*/ 126 w 57"/>
                <a:gd name="T9" fmla="*/ 108 h 44"/>
                <a:gd name="T10" fmla="*/ 49 w 57"/>
                <a:gd name="T11" fmla="*/ 95 h 44"/>
                <a:gd name="T12" fmla="*/ 0 w 57"/>
                <a:gd name="T13" fmla="*/ 84 h 44"/>
                <a:gd name="T14" fmla="*/ 0 w 57"/>
                <a:gd name="T15" fmla="*/ 60 h 44"/>
                <a:gd name="T16" fmla="*/ 0 w 57"/>
                <a:gd name="T17" fmla="*/ 44 h 44"/>
                <a:gd name="T18" fmla="*/ 49 w 57"/>
                <a:gd name="T19" fmla="*/ 26 h 44"/>
                <a:gd name="T20" fmla="*/ 67 w 57"/>
                <a:gd name="T21" fmla="*/ 18 h 44"/>
                <a:gd name="T22" fmla="*/ 141 w 57"/>
                <a:gd name="T23" fmla="*/ 3 h 44"/>
                <a:gd name="T24" fmla="*/ 197 w 57"/>
                <a:gd name="T25" fmla="*/ 2 h 44"/>
                <a:gd name="T26" fmla="*/ 322 w 57"/>
                <a:gd name="T27" fmla="*/ 0 h 44"/>
                <a:gd name="T28" fmla="*/ 375 w 57"/>
                <a:gd name="T29" fmla="*/ 0 h 44"/>
                <a:gd name="T30" fmla="*/ 513 w 57"/>
                <a:gd name="T31" fmla="*/ 0 h 44"/>
                <a:gd name="T32" fmla="*/ 1315 w 57"/>
                <a:gd name="T33" fmla="*/ 0 h 44"/>
                <a:gd name="T34" fmla="*/ 1315 w 57"/>
                <a:gd name="T35" fmla="*/ 30 h 44"/>
                <a:gd name="T36" fmla="*/ 558 w 57"/>
                <a:gd name="T37" fmla="*/ 30 h 44"/>
                <a:gd name="T38" fmla="*/ 420 w 57"/>
                <a:gd name="T39" fmla="*/ 30 h 44"/>
                <a:gd name="T40" fmla="*/ 361 w 57"/>
                <a:gd name="T41" fmla="*/ 39 h 44"/>
                <a:gd name="T42" fmla="*/ 270 w 57"/>
                <a:gd name="T43" fmla="*/ 44 h 44"/>
                <a:gd name="T44" fmla="*/ 264 w 57"/>
                <a:gd name="T45" fmla="*/ 50 h 44"/>
                <a:gd name="T46" fmla="*/ 197 w 57"/>
                <a:gd name="T47" fmla="*/ 60 h 44"/>
                <a:gd name="T48" fmla="*/ 197 w 57"/>
                <a:gd name="T49" fmla="*/ 74 h 44"/>
                <a:gd name="T50" fmla="*/ 197 w 57"/>
                <a:gd name="T51" fmla="*/ 95 h 44"/>
                <a:gd name="T52" fmla="*/ 270 w 57"/>
                <a:gd name="T53" fmla="*/ 107 h 44"/>
                <a:gd name="T54" fmla="*/ 361 w 57"/>
                <a:gd name="T55" fmla="*/ 114 h 44"/>
                <a:gd name="T56" fmla="*/ 494 w 57"/>
                <a:gd name="T57" fmla="*/ 122 h 44"/>
                <a:gd name="T58" fmla="*/ 627 w 57"/>
                <a:gd name="T59" fmla="*/ 122 h 44"/>
                <a:gd name="T60" fmla="*/ 1315 w 57"/>
                <a:gd name="T61" fmla="*/ 122 h 44"/>
                <a:gd name="T62" fmla="*/ 1315 w 57"/>
                <a:gd name="T63" fmla="*/ 159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4"/>
                <a:gd name="T98" fmla="*/ 57 w 57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4">
                  <a:moveTo>
                    <a:pt x="57" y="44"/>
                  </a:moveTo>
                  <a:lnTo>
                    <a:pt x="0" y="44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24" y="9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12" y="29"/>
                  </a:lnTo>
                  <a:lnTo>
                    <a:pt x="15" y="32"/>
                  </a:lnTo>
                  <a:lnTo>
                    <a:pt x="21" y="33"/>
                  </a:lnTo>
                  <a:lnTo>
                    <a:pt x="27" y="33"/>
                  </a:lnTo>
                  <a:lnTo>
                    <a:pt x="57" y="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00" name="Freeform 506"/>
            <p:cNvSpPr>
              <a:spLocks noEditPoints="1"/>
            </p:cNvSpPr>
            <p:nvPr/>
          </p:nvSpPr>
          <p:spPr bwMode="auto">
            <a:xfrm>
              <a:off x="2944" y="996"/>
              <a:ext cx="106" cy="12"/>
            </a:xfrm>
            <a:custGeom>
              <a:avLst/>
              <a:gdLst>
                <a:gd name="T0" fmla="*/ 231 w 78"/>
                <a:gd name="T1" fmla="*/ 25 h 11"/>
                <a:gd name="T2" fmla="*/ 0 w 78"/>
                <a:gd name="T3" fmla="*/ 25 h 11"/>
                <a:gd name="T4" fmla="*/ 0 w 78"/>
                <a:gd name="T5" fmla="*/ 0 h 11"/>
                <a:gd name="T6" fmla="*/ 231 w 78"/>
                <a:gd name="T7" fmla="*/ 0 h 11"/>
                <a:gd name="T8" fmla="*/ 231 w 78"/>
                <a:gd name="T9" fmla="*/ 25 h 11"/>
                <a:gd name="T10" fmla="*/ 1673 w 78"/>
                <a:gd name="T11" fmla="*/ 25 h 11"/>
                <a:gd name="T12" fmla="*/ 454 w 78"/>
                <a:gd name="T13" fmla="*/ 25 h 11"/>
                <a:gd name="T14" fmla="*/ 454 w 78"/>
                <a:gd name="T15" fmla="*/ 0 h 11"/>
                <a:gd name="T16" fmla="*/ 1673 w 78"/>
                <a:gd name="T17" fmla="*/ 0 h 11"/>
                <a:gd name="T18" fmla="*/ 1673 w 78"/>
                <a:gd name="T19" fmla="*/ 2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1"/>
                <a:gd name="T32" fmla="*/ 78 w 7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1">
                  <a:moveTo>
                    <a:pt x="1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close/>
                  <a:moveTo>
                    <a:pt x="78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78" y="0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01" name="Freeform 507"/>
            <p:cNvSpPr>
              <a:spLocks/>
            </p:cNvSpPr>
            <p:nvPr/>
          </p:nvSpPr>
          <p:spPr bwMode="auto">
            <a:xfrm>
              <a:off x="2947" y="958"/>
              <a:ext cx="106" cy="30"/>
            </a:xfrm>
            <a:custGeom>
              <a:avLst/>
              <a:gdLst>
                <a:gd name="T0" fmla="*/ 1488 w 78"/>
                <a:gd name="T1" fmla="*/ 1 h 27"/>
                <a:gd name="T2" fmla="*/ 1627 w 78"/>
                <a:gd name="T3" fmla="*/ 0 h 27"/>
                <a:gd name="T4" fmla="*/ 1673 w 78"/>
                <a:gd name="T5" fmla="*/ 4 h 27"/>
                <a:gd name="T6" fmla="*/ 1673 w 78"/>
                <a:gd name="T7" fmla="*/ 20 h 27"/>
                <a:gd name="T8" fmla="*/ 1627 w 78"/>
                <a:gd name="T9" fmla="*/ 33 h 27"/>
                <a:gd name="T10" fmla="*/ 1627 w 78"/>
                <a:gd name="T11" fmla="*/ 44 h 27"/>
                <a:gd name="T12" fmla="*/ 1566 w 78"/>
                <a:gd name="T13" fmla="*/ 51 h 27"/>
                <a:gd name="T14" fmla="*/ 1548 w 78"/>
                <a:gd name="T15" fmla="*/ 54 h 27"/>
                <a:gd name="T16" fmla="*/ 1488 w 78"/>
                <a:gd name="T17" fmla="*/ 54 h 27"/>
                <a:gd name="T18" fmla="*/ 1424 w 78"/>
                <a:gd name="T19" fmla="*/ 54 h 27"/>
                <a:gd name="T20" fmla="*/ 1317 w 78"/>
                <a:gd name="T21" fmla="*/ 60 h 27"/>
                <a:gd name="T22" fmla="*/ 606 w 78"/>
                <a:gd name="T23" fmla="*/ 60 h 27"/>
                <a:gd name="T24" fmla="*/ 606 w 78"/>
                <a:gd name="T25" fmla="*/ 78 h 27"/>
                <a:gd name="T26" fmla="*/ 410 w 78"/>
                <a:gd name="T27" fmla="*/ 78 h 27"/>
                <a:gd name="T28" fmla="*/ 410 w 78"/>
                <a:gd name="T29" fmla="*/ 60 h 27"/>
                <a:gd name="T30" fmla="*/ 125 w 78"/>
                <a:gd name="T31" fmla="*/ 60 h 27"/>
                <a:gd name="T32" fmla="*/ 0 w 78"/>
                <a:gd name="T33" fmla="*/ 27 h 27"/>
                <a:gd name="T34" fmla="*/ 410 w 78"/>
                <a:gd name="T35" fmla="*/ 27 h 27"/>
                <a:gd name="T36" fmla="*/ 410 w 78"/>
                <a:gd name="T37" fmla="*/ 1 h 27"/>
                <a:gd name="T38" fmla="*/ 606 w 78"/>
                <a:gd name="T39" fmla="*/ 1 h 27"/>
                <a:gd name="T40" fmla="*/ 606 w 78"/>
                <a:gd name="T41" fmla="*/ 27 h 27"/>
                <a:gd name="T42" fmla="*/ 1317 w 78"/>
                <a:gd name="T43" fmla="*/ 27 h 27"/>
                <a:gd name="T44" fmla="*/ 1368 w 78"/>
                <a:gd name="T45" fmla="*/ 27 h 27"/>
                <a:gd name="T46" fmla="*/ 1424 w 78"/>
                <a:gd name="T47" fmla="*/ 24 h 27"/>
                <a:gd name="T48" fmla="*/ 1450 w 78"/>
                <a:gd name="T49" fmla="*/ 24 h 27"/>
                <a:gd name="T50" fmla="*/ 1450 w 78"/>
                <a:gd name="T51" fmla="*/ 20 h 27"/>
                <a:gd name="T52" fmla="*/ 1488 w 78"/>
                <a:gd name="T53" fmla="*/ 20 h 27"/>
                <a:gd name="T54" fmla="*/ 1488 w 78"/>
                <a:gd name="T55" fmla="*/ 4 h 27"/>
                <a:gd name="T56" fmla="*/ 1488 w 78"/>
                <a:gd name="T57" fmla="*/ 3 h 27"/>
                <a:gd name="T58" fmla="*/ 1488 w 78"/>
                <a:gd name="T59" fmla="*/ 1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27"/>
                <a:gd name="T92" fmla="*/ 78 w 78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27">
                  <a:moveTo>
                    <a:pt x="69" y="1"/>
                  </a:moveTo>
                  <a:lnTo>
                    <a:pt x="76" y="0"/>
                  </a:lnTo>
                  <a:lnTo>
                    <a:pt x="78" y="4"/>
                  </a:lnTo>
                  <a:lnTo>
                    <a:pt x="78" y="7"/>
                  </a:lnTo>
                  <a:lnTo>
                    <a:pt x="76" y="12"/>
                  </a:lnTo>
                  <a:lnTo>
                    <a:pt x="76" y="15"/>
                  </a:lnTo>
                  <a:lnTo>
                    <a:pt x="73" y="18"/>
                  </a:lnTo>
                  <a:lnTo>
                    <a:pt x="72" y="19"/>
                  </a:lnTo>
                  <a:lnTo>
                    <a:pt x="69" y="19"/>
                  </a:lnTo>
                  <a:lnTo>
                    <a:pt x="66" y="19"/>
                  </a:lnTo>
                  <a:lnTo>
                    <a:pt x="61" y="21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19" y="27"/>
                  </a:lnTo>
                  <a:lnTo>
                    <a:pt x="19" y="21"/>
                  </a:lnTo>
                  <a:lnTo>
                    <a:pt x="6" y="21"/>
                  </a:lnTo>
                  <a:lnTo>
                    <a:pt x="0" y="10"/>
                  </a:lnTo>
                  <a:lnTo>
                    <a:pt x="19" y="10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28" y="10"/>
                  </a:lnTo>
                  <a:lnTo>
                    <a:pt x="61" y="10"/>
                  </a:lnTo>
                  <a:lnTo>
                    <a:pt x="64" y="10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9" y="7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02" name="Freeform 508"/>
            <p:cNvSpPr>
              <a:spLocks noEditPoints="1"/>
            </p:cNvSpPr>
            <p:nvPr/>
          </p:nvSpPr>
          <p:spPr bwMode="auto">
            <a:xfrm>
              <a:off x="4237" y="1551"/>
              <a:ext cx="52" cy="58"/>
            </a:xfrm>
            <a:custGeom>
              <a:avLst/>
              <a:gdLst>
                <a:gd name="T0" fmla="*/ 0 w 38"/>
                <a:gd name="T1" fmla="*/ 183 h 51"/>
                <a:gd name="T2" fmla="*/ 0 w 38"/>
                <a:gd name="T3" fmla="*/ 0 h 51"/>
                <a:gd name="T4" fmla="*/ 458 w 38"/>
                <a:gd name="T5" fmla="*/ 0 h 51"/>
                <a:gd name="T6" fmla="*/ 558 w 38"/>
                <a:gd name="T7" fmla="*/ 0 h 51"/>
                <a:gd name="T8" fmla="*/ 676 w 38"/>
                <a:gd name="T9" fmla="*/ 2 h 51"/>
                <a:gd name="T10" fmla="*/ 732 w 38"/>
                <a:gd name="T11" fmla="*/ 3 h 51"/>
                <a:gd name="T12" fmla="*/ 807 w 38"/>
                <a:gd name="T13" fmla="*/ 22 h 51"/>
                <a:gd name="T14" fmla="*/ 825 w 38"/>
                <a:gd name="T15" fmla="*/ 32 h 51"/>
                <a:gd name="T16" fmla="*/ 825 w 38"/>
                <a:gd name="T17" fmla="*/ 44 h 51"/>
                <a:gd name="T18" fmla="*/ 825 w 38"/>
                <a:gd name="T19" fmla="*/ 53 h 51"/>
                <a:gd name="T20" fmla="*/ 807 w 38"/>
                <a:gd name="T21" fmla="*/ 65 h 51"/>
                <a:gd name="T22" fmla="*/ 732 w 38"/>
                <a:gd name="T23" fmla="*/ 75 h 51"/>
                <a:gd name="T24" fmla="*/ 676 w 38"/>
                <a:gd name="T25" fmla="*/ 85 h 51"/>
                <a:gd name="T26" fmla="*/ 764 w 38"/>
                <a:gd name="T27" fmla="*/ 96 h 51"/>
                <a:gd name="T28" fmla="*/ 825 w 38"/>
                <a:gd name="T29" fmla="*/ 107 h 51"/>
                <a:gd name="T30" fmla="*/ 874 w 38"/>
                <a:gd name="T31" fmla="*/ 114 h 51"/>
                <a:gd name="T32" fmla="*/ 874 w 38"/>
                <a:gd name="T33" fmla="*/ 130 h 51"/>
                <a:gd name="T34" fmla="*/ 874 w 38"/>
                <a:gd name="T35" fmla="*/ 141 h 51"/>
                <a:gd name="T36" fmla="*/ 825 w 38"/>
                <a:gd name="T37" fmla="*/ 157 h 51"/>
                <a:gd name="T38" fmla="*/ 807 w 38"/>
                <a:gd name="T39" fmla="*/ 161 h 51"/>
                <a:gd name="T40" fmla="*/ 764 w 38"/>
                <a:gd name="T41" fmla="*/ 179 h 51"/>
                <a:gd name="T42" fmla="*/ 691 w 38"/>
                <a:gd name="T43" fmla="*/ 182 h 51"/>
                <a:gd name="T44" fmla="*/ 627 w 38"/>
                <a:gd name="T45" fmla="*/ 182 h 51"/>
                <a:gd name="T46" fmla="*/ 558 w 38"/>
                <a:gd name="T47" fmla="*/ 183 h 51"/>
                <a:gd name="T48" fmla="*/ 458 w 38"/>
                <a:gd name="T49" fmla="*/ 183 h 51"/>
                <a:gd name="T50" fmla="*/ 0 w 38"/>
                <a:gd name="T51" fmla="*/ 183 h 51"/>
                <a:gd name="T52" fmla="*/ 141 w 38"/>
                <a:gd name="T53" fmla="*/ 75 h 51"/>
                <a:gd name="T54" fmla="*/ 420 w 38"/>
                <a:gd name="T55" fmla="*/ 75 h 51"/>
                <a:gd name="T56" fmla="*/ 494 w 38"/>
                <a:gd name="T57" fmla="*/ 75 h 51"/>
                <a:gd name="T58" fmla="*/ 558 w 38"/>
                <a:gd name="T59" fmla="*/ 75 h 51"/>
                <a:gd name="T60" fmla="*/ 603 w 38"/>
                <a:gd name="T61" fmla="*/ 74 h 51"/>
                <a:gd name="T62" fmla="*/ 676 w 38"/>
                <a:gd name="T63" fmla="*/ 65 h 51"/>
                <a:gd name="T64" fmla="*/ 676 w 38"/>
                <a:gd name="T65" fmla="*/ 60 h 51"/>
                <a:gd name="T66" fmla="*/ 676 w 38"/>
                <a:gd name="T67" fmla="*/ 50 h 51"/>
                <a:gd name="T68" fmla="*/ 676 w 38"/>
                <a:gd name="T69" fmla="*/ 41 h 51"/>
                <a:gd name="T70" fmla="*/ 676 w 38"/>
                <a:gd name="T71" fmla="*/ 32 h 51"/>
                <a:gd name="T72" fmla="*/ 627 w 38"/>
                <a:gd name="T73" fmla="*/ 28 h 51"/>
                <a:gd name="T74" fmla="*/ 558 w 38"/>
                <a:gd name="T75" fmla="*/ 22 h 51"/>
                <a:gd name="T76" fmla="*/ 494 w 38"/>
                <a:gd name="T77" fmla="*/ 22 h 51"/>
                <a:gd name="T78" fmla="*/ 375 w 38"/>
                <a:gd name="T79" fmla="*/ 22 h 51"/>
                <a:gd name="T80" fmla="*/ 141 w 38"/>
                <a:gd name="T81" fmla="*/ 22 h 51"/>
                <a:gd name="T82" fmla="*/ 141 w 38"/>
                <a:gd name="T83" fmla="*/ 75 h 51"/>
                <a:gd name="T84" fmla="*/ 141 w 38"/>
                <a:gd name="T85" fmla="*/ 161 h 51"/>
                <a:gd name="T86" fmla="*/ 458 w 38"/>
                <a:gd name="T87" fmla="*/ 161 h 51"/>
                <a:gd name="T88" fmla="*/ 513 w 38"/>
                <a:gd name="T89" fmla="*/ 161 h 51"/>
                <a:gd name="T90" fmla="*/ 558 w 38"/>
                <a:gd name="T91" fmla="*/ 161 h 51"/>
                <a:gd name="T92" fmla="*/ 603 w 38"/>
                <a:gd name="T93" fmla="*/ 160 h 51"/>
                <a:gd name="T94" fmla="*/ 676 w 38"/>
                <a:gd name="T95" fmla="*/ 160 h 51"/>
                <a:gd name="T96" fmla="*/ 676 w 38"/>
                <a:gd name="T97" fmla="*/ 157 h 51"/>
                <a:gd name="T98" fmla="*/ 691 w 38"/>
                <a:gd name="T99" fmla="*/ 148 h 51"/>
                <a:gd name="T100" fmla="*/ 732 w 38"/>
                <a:gd name="T101" fmla="*/ 141 h 51"/>
                <a:gd name="T102" fmla="*/ 732 w 38"/>
                <a:gd name="T103" fmla="*/ 130 h 51"/>
                <a:gd name="T104" fmla="*/ 732 w 38"/>
                <a:gd name="T105" fmla="*/ 122 h 51"/>
                <a:gd name="T106" fmla="*/ 691 w 38"/>
                <a:gd name="T107" fmla="*/ 114 h 51"/>
                <a:gd name="T108" fmla="*/ 676 w 38"/>
                <a:gd name="T109" fmla="*/ 107 h 51"/>
                <a:gd name="T110" fmla="*/ 603 w 38"/>
                <a:gd name="T111" fmla="*/ 107 h 51"/>
                <a:gd name="T112" fmla="*/ 513 w 38"/>
                <a:gd name="T113" fmla="*/ 97 h 51"/>
                <a:gd name="T114" fmla="*/ 420 w 38"/>
                <a:gd name="T115" fmla="*/ 97 h 51"/>
                <a:gd name="T116" fmla="*/ 141 w 38"/>
                <a:gd name="T117" fmla="*/ 97 h 51"/>
                <a:gd name="T118" fmla="*/ 141 w 38"/>
                <a:gd name="T119" fmla="*/ 161 h 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"/>
                <a:gd name="T181" fmla="*/ 0 h 51"/>
                <a:gd name="T182" fmla="*/ 38 w 38"/>
                <a:gd name="T183" fmla="*/ 51 h 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" h="51">
                  <a:moveTo>
                    <a:pt x="0" y="5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5" y="18"/>
                  </a:lnTo>
                  <a:lnTo>
                    <a:pt x="32" y="21"/>
                  </a:lnTo>
                  <a:lnTo>
                    <a:pt x="29" y="24"/>
                  </a:lnTo>
                  <a:lnTo>
                    <a:pt x="33" y="26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5"/>
                  </a:lnTo>
                  <a:lnTo>
                    <a:pt x="33" y="48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4" y="51"/>
                  </a:lnTo>
                  <a:lnTo>
                    <a:pt x="20" y="51"/>
                  </a:lnTo>
                  <a:lnTo>
                    <a:pt x="0" y="51"/>
                  </a:lnTo>
                  <a:close/>
                  <a:moveTo>
                    <a:pt x="6" y="21"/>
                  </a:moveTo>
                  <a:lnTo>
                    <a:pt x="18" y="21"/>
                  </a:lnTo>
                  <a:lnTo>
                    <a:pt x="21" y="21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8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6" y="6"/>
                  </a:lnTo>
                  <a:lnTo>
                    <a:pt x="6" y="21"/>
                  </a:lnTo>
                  <a:close/>
                  <a:moveTo>
                    <a:pt x="6" y="45"/>
                  </a:moveTo>
                  <a:lnTo>
                    <a:pt x="20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30" y="41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33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3" y="27"/>
                  </a:lnTo>
                  <a:lnTo>
                    <a:pt x="18" y="27"/>
                  </a:lnTo>
                  <a:lnTo>
                    <a:pt x="6" y="27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03" name="Rectangle 509"/>
            <p:cNvSpPr>
              <a:spLocks noChangeArrowheads="1"/>
            </p:cNvSpPr>
            <p:nvPr/>
          </p:nvSpPr>
          <p:spPr bwMode="auto">
            <a:xfrm>
              <a:off x="4301" y="1602"/>
              <a:ext cx="1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304" name="Freeform 510"/>
            <p:cNvSpPr>
              <a:spLocks/>
            </p:cNvSpPr>
            <p:nvPr/>
          </p:nvSpPr>
          <p:spPr bwMode="auto">
            <a:xfrm>
              <a:off x="4326" y="1549"/>
              <a:ext cx="65" cy="62"/>
            </a:xfrm>
            <a:custGeom>
              <a:avLst/>
              <a:gdLst>
                <a:gd name="T0" fmla="*/ 519 w 48"/>
                <a:gd name="T1" fmla="*/ 135 h 54"/>
                <a:gd name="T2" fmla="*/ 519 w 48"/>
                <a:gd name="T3" fmla="*/ 108 h 54"/>
                <a:gd name="T4" fmla="*/ 990 w 48"/>
                <a:gd name="T5" fmla="*/ 108 h 54"/>
                <a:gd name="T6" fmla="*/ 990 w 48"/>
                <a:gd name="T7" fmla="*/ 180 h 54"/>
                <a:gd name="T8" fmla="*/ 891 w 48"/>
                <a:gd name="T9" fmla="*/ 189 h 54"/>
                <a:gd name="T10" fmla="*/ 771 w 48"/>
                <a:gd name="T11" fmla="*/ 204 h 54"/>
                <a:gd name="T12" fmla="*/ 643 w 48"/>
                <a:gd name="T13" fmla="*/ 207 h 54"/>
                <a:gd name="T14" fmla="*/ 569 w 48"/>
                <a:gd name="T15" fmla="*/ 215 h 54"/>
                <a:gd name="T16" fmla="*/ 398 w 48"/>
                <a:gd name="T17" fmla="*/ 207 h 54"/>
                <a:gd name="T18" fmla="*/ 255 w 48"/>
                <a:gd name="T19" fmla="*/ 191 h 54"/>
                <a:gd name="T20" fmla="*/ 139 w 48"/>
                <a:gd name="T21" fmla="*/ 185 h 54"/>
                <a:gd name="T22" fmla="*/ 56 w 48"/>
                <a:gd name="T23" fmla="*/ 161 h 54"/>
                <a:gd name="T24" fmla="*/ 0 w 48"/>
                <a:gd name="T25" fmla="*/ 137 h 54"/>
                <a:gd name="T26" fmla="*/ 0 w 48"/>
                <a:gd name="T27" fmla="*/ 108 h 54"/>
                <a:gd name="T28" fmla="*/ 0 w 48"/>
                <a:gd name="T29" fmla="*/ 78 h 54"/>
                <a:gd name="T30" fmla="*/ 56 w 48"/>
                <a:gd name="T31" fmla="*/ 52 h 54"/>
                <a:gd name="T32" fmla="*/ 125 w 48"/>
                <a:gd name="T33" fmla="*/ 34 h 54"/>
                <a:gd name="T34" fmla="*/ 188 w 48"/>
                <a:gd name="T35" fmla="*/ 23 h 54"/>
                <a:gd name="T36" fmla="*/ 255 w 48"/>
                <a:gd name="T37" fmla="*/ 3 h 54"/>
                <a:gd name="T38" fmla="*/ 378 w 48"/>
                <a:gd name="T39" fmla="*/ 1 h 54"/>
                <a:gd name="T40" fmla="*/ 519 w 48"/>
                <a:gd name="T41" fmla="*/ 0 h 54"/>
                <a:gd name="T42" fmla="*/ 643 w 48"/>
                <a:gd name="T43" fmla="*/ 0 h 54"/>
                <a:gd name="T44" fmla="*/ 748 w 48"/>
                <a:gd name="T45" fmla="*/ 1 h 54"/>
                <a:gd name="T46" fmla="*/ 825 w 48"/>
                <a:gd name="T47" fmla="*/ 17 h 54"/>
                <a:gd name="T48" fmla="*/ 891 w 48"/>
                <a:gd name="T49" fmla="*/ 26 h 54"/>
                <a:gd name="T50" fmla="*/ 938 w 48"/>
                <a:gd name="T51" fmla="*/ 39 h 54"/>
                <a:gd name="T52" fmla="*/ 952 w 48"/>
                <a:gd name="T53" fmla="*/ 60 h 54"/>
                <a:gd name="T54" fmla="*/ 825 w 48"/>
                <a:gd name="T55" fmla="*/ 63 h 54"/>
                <a:gd name="T56" fmla="*/ 819 w 48"/>
                <a:gd name="T57" fmla="*/ 52 h 54"/>
                <a:gd name="T58" fmla="*/ 771 w 48"/>
                <a:gd name="T59" fmla="*/ 39 h 54"/>
                <a:gd name="T60" fmla="*/ 748 w 48"/>
                <a:gd name="T61" fmla="*/ 34 h 54"/>
                <a:gd name="T62" fmla="*/ 693 w 48"/>
                <a:gd name="T63" fmla="*/ 26 h 54"/>
                <a:gd name="T64" fmla="*/ 632 w 48"/>
                <a:gd name="T65" fmla="*/ 23 h 54"/>
                <a:gd name="T66" fmla="*/ 519 w 48"/>
                <a:gd name="T67" fmla="*/ 23 h 54"/>
                <a:gd name="T68" fmla="*/ 425 w 48"/>
                <a:gd name="T69" fmla="*/ 23 h 54"/>
                <a:gd name="T70" fmla="*/ 378 w 48"/>
                <a:gd name="T71" fmla="*/ 26 h 54"/>
                <a:gd name="T72" fmla="*/ 310 w 48"/>
                <a:gd name="T73" fmla="*/ 34 h 54"/>
                <a:gd name="T74" fmla="*/ 255 w 48"/>
                <a:gd name="T75" fmla="*/ 39 h 54"/>
                <a:gd name="T76" fmla="*/ 217 w 48"/>
                <a:gd name="T77" fmla="*/ 52 h 54"/>
                <a:gd name="T78" fmla="*/ 188 w 48"/>
                <a:gd name="T79" fmla="*/ 63 h 54"/>
                <a:gd name="T80" fmla="*/ 139 w 48"/>
                <a:gd name="T81" fmla="*/ 83 h 54"/>
                <a:gd name="T82" fmla="*/ 125 w 48"/>
                <a:gd name="T83" fmla="*/ 108 h 54"/>
                <a:gd name="T84" fmla="*/ 139 w 48"/>
                <a:gd name="T85" fmla="*/ 135 h 54"/>
                <a:gd name="T86" fmla="*/ 188 w 48"/>
                <a:gd name="T87" fmla="*/ 144 h 54"/>
                <a:gd name="T88" fmla="*/ 255 w 48"/>
                <a:gd name="T89" fmla="*/ 165 h 54"/>
                <a:gd name="T90" fmla="*/ 345 w 48"/>
                <a:gd name="T91" fmla="*/ 180 h 54"/>
                <a:gd name="T92" fmla="*/ 425 w 48"/>
                <a:gd name="T93" fmla="*/ 185 h 54"/>
                <a:gd name="T94" fmla="*/ 519 w 48"/>
                <a:gd name="T95" fmla="*/ 189 h 54"/>
                <a:gd name="T96" fmla="*/ 632 w 48"/>
                <a:gd name="T97" fmla="*/ 185 h 54"/>
                <a:gd name="T98" fmla="*/ 703 w 48"/>
                <a:gd name="T99" fmla="*/ 180 h 54"/>
                <a:gd name="T100" fmla="*/ 819 w 48"/>
                <a:gd name="T101" fmla="*/ 166 h 54"/>
                <a:gd name="T102" fmla="*/ 825 w 48"/>
                <a:gd name="T103" fmla="*/ 165 h 54"/>
                <a:gd name="T104" fmla="*/ 825 w 48"/>
                <a:gd name="T105" fmla="*/ 135 h 54"/>
                <a:gd name="T106" fmla="*/ 519 w 48"/>
                <a:gd name="T107" fmla="*/ 135 h 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54"/>
                <a:gd name="T164" fmla="*/ 48 w 48"/>
                <a:gd name="T165" fmla="*/ 54 h 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54">
                  <a:moveTo>
                    <a:pt x="25" y="33"/>
                  </a:moveTo>
                  <a:lnTo>
                    <a:pt x="25" y="27"/>
                  </a:lnTo>
                  <a:lnTo>
                    <a:pt x="48" y="27"/>
                  </a:lnTo>
                  <a:lnTo>
                    <a:pt x="48" y="45"/>
                  </a:lnTo>
                  <a:lnTo>
                    <a:pt x="43" y="48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7" y="54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7" y="46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5" y="10"/>
                  </a:lnTo>
                  <a:lnTo>
                    <a:pt x="46" y="15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30" y="6"/>
                  </a:lnTo>
                  <a:lnTo>
                    <a:pt x="25" y="6"/>
                  </a:lnTo>
                  <a:lnTo>
                    <a:pt x="21" y="6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0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7" y="21"/>
                  </a:lnTo>
                  <a:lnTo>
                    <a:pt x="6" y="27"/>
                  </a:lnTo>
                  <a:lnTo>
                    <a:pt x="7" y="33"/>
                  </a:lnTo>
                  <a:lnTo>
                    <a:pt x="9" y="37"/>
                  </a:lnTo>
                  <a:lnTo>
                    <a:pt x="12" y="42"/>
                  </a:lnTo>
                  <a:lnTo>
                    <a:pt x="16" y="45"/>
                  </a:lnTo>
                  <a:lnTo>
                    <a:pt x="21" y="46"/>
                  </a:lnTo>
                  <a:lnTo>
                    <a:pt x="25" y="48"/>
                  </a:lnTo>
                  <a:lnTo>
                    <a:pt x="30" y="46"/>
                  </a:lnTo>
                  <a:lnTo>
                    <a:pt x="34" y="45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0" y="33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05" name="Rectangle 511"/>
            <p:cNvSpPr>
              <a:spLocks noChangeArrowheads="1"/>
            </p:cNvSpPr>
            <p:nvPr/>
          </p:nvSpPr>
          <p:spPr bwMode="auto">
            <a:xfrm>
              <a:off x="4404" y="1602"/>
              <a:ext cx="12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7651" name="Rectangle 691"/>
          <p:cNvSpPr>
            <a:spLocks noChangeArrowheads="1"/>
          </p:cNvSpPr>
          <p:nvPr/>
        </p:nvSpPr>
        <p:spPr bwMode="auto">
          <a:xfrm>
            <a:off x="6210300" y="3705225"/>
            <a:ext cx="355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10090"/>
                </a:solidFill>
                <a:cs typeface="Times New Roman" pitchFamily="18" charset="0"/>
                <a:sym typeface="Symbol" pitchFamily="18" charset="2"/>
              </a:rPr>
              <a:t>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b="1" dirty="0">
                <a:solidFill>
                  <a:srgbClr val="010090"/>
                </a:solidFill>
                <a:ea typeface="ＭＳ Ｐゴシック" pitchFamily="34" charset="-128"/>
              </a:rPr>
              <a:t>Multipole decomposition analysis (MDA)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925513" y="4303713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4400" eaLnBrk="1" hangingPunct="1">
              <a:buClrTx/>
              <a:buSzTx/>
              <a:buFontTx/>
              <a:buAutoNum type="alphaLcPeriod"/>
            </a:pPr>
            <a:r>
              <a:rPr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ISGR</a:t>
            </a:r>
            <a:r>
              <a:rPr lang="ja-JP" altLang="en-US" b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(L&lt;15)+ IVGDR (through Coulomb excitation)</a:t>
            </a:r>
            <a:endParaRPr lang="ja-JP" altLang="en-US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 defTabSz="914400" eaLnBrk="1" hangingPunct="1">
              <a:buClrTx/>
              <a:buSzTx/>
              <a:buFontTx/>
              <a:buAutoNum type="alphaLcPeriod"/>
            </a:pPr>
            <a:r>
              <a:rPr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DWBA formalism; single folding </a:t>
            </a:r>
            <a:r>
              <a:rPr lang="en-US" altLang="ja-JP" b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 transition potential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004888" y="742950"/>
          <a:ext cx="7905750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Vergelijking" r:id="rId4" imgW="4012920" imgH="1701720" progId="Equation.3">
                  <p:embed/>
                </p:oleObj>
              </mc:Choice>
              <mc:Fallback>
                <p:oleObj name="Vergelijking" r:id="rId4" imgW="4012920" imgH="1701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558" t="-3729" r="-4558" b="-3729"/>
                      <a:stretch>
                        <a:fillRect/>
                      </a:stretch>
                    </p:blipFill>
                    <p:spPr bwMode="auto">
                      <a:xfrm>
                        <a:off x="1004888" y="742950"/>
                        <a:ext cx="7905750" cy="343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70178"/>
              </p:ext>
            </p:extLst>
          </p:nvPr>
        </p:nvGraphicFramePr>
        <p:xfrm>
          <a:off x="993775" y="5019675"/>
          <a:ext cx="77216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Équation" r:id="rId6" imgW="4444920" imgH="787320" progId="Equation.3">
                  <p:embed/>
                </p:oleObj>
              </mc:Choice>
              <mc:Fallback>
                <p:oleObj name="Équation" r:id="rId6" imgW="4444920" imgH="787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-4156" t="-9145" r="-4156" b="-9145"/>
                      <a:stretch>
                        <a:fillRect/>
                      </a:stretch>
                    </p:blipFill>
                    <p:spPr bwMode="auto">
                      <a:xfrm>
                        <a:off x="993775" y="5019675"/>
                        <a:ext cx="772160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685800" y="0"/>
            <a:ext cx="403066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3600" b="1" dirty="0">
                <a:solidFill>
                  <a:schemeClr val="tx1"/>
                </a:solidFill>
                <a:ea typeface="ＭＳ Ｐゴシック" pitchFamily="34" charset="-128"/>
              </a:rPr>
              <a:t>Transition density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81013" y="825500"/>
            <a:ext cx="774223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ts val="500"/>
              </a:spcBef>
              <a:buSzPct val="120000"/>
              <a:buFont typeface="Wingdings" pitchFamily="2" charset="2"/>
              <a:buChar char="§"/>
            </a:pPr>
            <a:r>
              <a:rPr lang="en-US" altLang="ja-JP" sz="2000" b="1" dirty="0">
                <a:solidFill>
                  <a:schemeClr val="tx1"/>
                </a:solidFill>
                <a:ea typeface="ＭＳ Ｐゴシック" pitchFamily="34" charset="-128"/>
              </a:rPr>
              <a:t>ISGMR  Satchler, </a:t>
            </a:r>
            <a:r>
              <a:rPr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Nucl</a:t>
            </a:r>
            <a:r>
              <a:rPr lang="en-US" altLang="ja-JP" sz="2000" b="1" dirty="0">
                <a:solidFill>
                  <a:schemeClr val="tx1"/>
                </a:solidFill>
                <a:ea typeface="ＭＳ Ｐゴシック" pitchFamily="34" charset="-128"/>
              </a:rPr>
              <a:t>.</a:t>
            </a:r>
            <a:r>
              <a:rPr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 Phys. </a:t>
            </a:r>
            <a:r>
              <a:rPr lang="en-US" altLang="ja-JP" sz="2000" b="1" dirty="0">
                <a:solidFill>
                  <a:schemeClr val="tx1"/>
                </a:solidFill>
                <a:ea typeface="ＭＳ Ｐゴシック" pitchFamily="34" charset="-128"/>
              </a:rPr>
              <a:t>A472 (1987) 215</a:t>
            </a:r>
          </a:p>
          <a:p>
            <a:pPr marL="342900" indent="-342900">
              <a:lnSpc>
                <a:spcPct val="60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altLang="ja-JP" sz="2000" b="1" dirty="0">
                <a:solidFill>
                  <a:schemeClr val="tx1"/>
                </a:solidFill>
                <a:ea typeface="ＭＳ Ｐゴシック" pitchFamily="34" charset="-128"/>
              </a:rPr>
              <a:t>ISGDR  Harakeh &amp; Dieperink, Phys. Rev. C23 (1981) 2329 </a:t>
            </a:r>
          </a:p>
          <a:p>
            <a:pPr marL="342900" indent="-342900">
              <a:lnSpc>
                <a:spcPct val="60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US" altLang="ja-JP" sz="2000" b="1" dirty="0">
                <a:solidFill>
                  <a:schemeClr val="tx1"/>
                </a:solidFill>
                <a:ea typeface="ＭＳ Ｐゴシック" pitchFamily="34" charset="-128"/>
              </a:rPr>
              <a:t>Other modes  Bohr-Mottelson (BM) model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163638" y="3190875"/>
          <a:ext cx="71977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Vergelijking" r:id="rId4" imgW="4228920" imgH="888840" progId="Equation.3">
                  <p:embed/>
                </p:oleObj>
              </mc:Choice>
              <mc:Fallback>
                <p:oleObj name="Vergelijking" r:id="rId4" imgW="422892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144" t="-4050" r="-4144" b="-4050"/>
                      <a:stretch>
                        <a:fillRect/>
                      </a:stretch>
                    </p:blipFill>
                    <p:spPr bwMode="auto">
                      <a:xfrm>
                        <a:off x="1163638" y="3190875"/>
                        <a:ext cx="7197725" cy="1295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295400" y="1454150"/>
          <a:ext cx="34290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Equation" r:id="rId6" imgW="1879560" imgH="838080" progId="Equation.3">
                  <p:embed/>
                </p:oleObj>
              </mc:Choice>
              <mc:Fallback>
                <p:oleObj name="Equation" r:id="rId6" imgW="187956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144" t="-4050" r="-4144" b="-4050"/>
                      <a:stretch>
                        <a:fillRect/>
                      </a:stretch>
                    </p:blipFill>
                    <p:spPr bwMode="auto">
                      <a:xfrm>
                        <a:off x="1295400" y="1454150"/>
                        <a:ext cx="3429000" cy="12112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1116013" y="4910138"/>
          <a:ext cx="5554662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Vergelijking" r:id="rId8" imgW="2463480" imgH="863280" progId="Equation.3">
                  <p:embed/>
                </p:oleObj>
              </mc:Choice>
              <mc:Fallback>
                <p:oleObj name="Vergelijking" r:id="rId8" imgW="2463480" imgH="863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144" t="-4050" r="-4144" b="-4050"/>
                      <a:stretch>
                        <a:fillRect/>
                      </a:stretch>
                    </p:blipFill>
                    <p:spPr bwMode="auto">
                      <a:xfrm>
                        <a:off x="1116013" y="4910138"/>
                        <a:ext cx="5554662" cy="14017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19" y="618227"/>
            <a:ext cx="6382133" cy="49276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761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57263" y="1070216"/>
            <a:ext cx="3443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kumimoji="1" lang="en-US" altLang="ja-JP" b="1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rPr>
              <a:t>a,a</a:t>
            </a:r>
            <a:r>
              <a:rPr kumimoji="1" lang="en-US" altLang="ja-JP" b="1" dirty="0" smtClean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</a:t>
            </a:r>
            <a:r>
              <a:rPr kumimoji="1" lang="en-US" altLang="ja-JP" b="1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kumimoji="1" lang="en-US" altLang="ja-JP" b="1" baseline="30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spectra at 386 MeV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5219700" y="2947988"/>
            <a:ext cx="279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  <a:defRPr/>
            </a:pPr>
            <a:r>
              <a:rPr kumimoji="1" lang="en-US" altLang="ja-JP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MDA results for L=0 and L=1</a:t>
            </a:r>
            <a:endParaRPr kumimoji="1" lang="en-US" altLang="ja-JP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1978928"/>
            <a:ext cx="4437063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1331913" y="2781300"/>
            <a:ext cx="1587" cy="320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682088" y="2594216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 dirty="0">
                <a:solidFill>
                  <a:srgbClr val="FF3300"/>
                </a:solidFill>
                <a:ea typeface="ＭＳ Ｐゴシック" pitchFamily="34" charset="-128"/>
              </a:rPr>
              <a:t>ISGDR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186752" y="2572608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 dirty="0">
                <a:solidFill>
                  <a:srgbClr val="FF3300"/>
                </a:solidFill>
                <a:ea typeface="ＭＳ Ｐゴシック" pitchFamily="34" charset="-128"/>
              </a:rPr>
              <a:t>ISGDR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04664" y="4499216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 dirty="0">
                <a:solidFill>
                  <a:srgbClr val="FF3300"/>
                </a:solidFill>
                <a:ea typeface="ＭＳ Ｐゴシック" pitchFamily="34" charset="-128"/>
              </a:rPr>
              <a:t>ISGDR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96904" y="4540160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 dirty="0">
                <a:solidFill>
                  <a:srgbClr val="FF3300"/>
                </a:solidFill>
                <a:ea typeface="ＭＳ Ｐゴシック" pitchFamily="34" charset="-128"/>
              </a:rPr>
              <a:t>ISGDR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1258888" y="5013325"/>
            <a:ext cx="1587" cy="320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2987675" y="2852738"/>
            <a:ext cx="1588" cy="320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2916238" y="5013325"/>
            <a:ext cx="1587" cy="320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971550" y="3141663"/>
            <a:ext cx="700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 dirty="0">
                <a:solidFill>
                  <a:schemeClr val="accent2"/>
                </a:solidFill>
                <a:ea typeface="ＭＳ Ｐゴシック" pitchFamily="34" charset="-128"/>
              </a:rPr>
              <a:t>ISGMR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627313" y="5373688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 dirty="0">
                <a:solidFill>
                  <a:schemeClr val="accent2"/>
                </a:solidFill>
                <a:ea typeface="ＭＳ Ｐゴシック" pitchFamily="34" charset="-128"/>
              </a:rPr>
              <a:t>ISGMR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627313" y="3213100"/>
            <a:ext cx="700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 dirty="0">
                <a:solidFill>
                  <a:schemeClr val="accent2"/>
                </a:solidFill>
                <a:ea typeface="ＭＳ Ｐゴシック" pitchFamily="34" charset="-128"/>
              </a:rPr>
              <a:t>ISGMR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971550" y="5373688"/>
            <a:ext cx="700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 dirty="0">
                <a:solidFill>
                  <a:schemeClr val="accent2"/>
                </a:solidFill>
                <a:ea typeface="ＭＳ Ｐゴシック" pitchFamily="34" charset="-128"/>
              </a:rPr>
              <a:t>ISGMR</a:t>
            </a:r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284538"/>
            <a:ext cx="3613150" cy="29638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942975" y="115888"/>
            <a:ext cx="40248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000" b="1" dirty="0">
                <a:solidFill>
                  <a:srgbClr val="04028F"/>
                </a:solidFill>
                <a:ea typeface="ＭＳ Ｐゴシック" pitchFamily="34" charset="-128"/>
              </a:rPr>
              <a:t>Uchida </a:t>
            </a:r>
            <a:r>
              <a:rPr kumimoji="1" lang="en-US" altLang="ja-JP" sz="2000" b="1" i="1" dirty="0">
                <a:solidFill>
                  <a:srgbClr val="04028F"/>
                </a:solidFill>
                <a:ea typeface="ＭＳ Ｐゴシック" pitchFamily="34" charset="-128"/>
              </a:rPr>
              <a:t>et al</a:t>
            </a:r>
            <a:r>
              <a:rPr kumimoji="1" lang="en-US" altLang="ja-JP" sz="2000" b="1" dirty="0">
                <a:solidFill>
                  <a:srgbClr val="04028F"/>
                </a:solidFill>
                <a:ea typeface="ＭＳ Ｐゴシック" pitchFamily="34" charset="-128"/>
              </a:rPr>
              <a:t>., </a:t>
            </a:r>
            <a:endParaRPr kumimoji="1" lang="en-US" altLang="ja-JP" sz="2000" b="1" dirty="0" smtClean="0">
              <a:solidFill>
                <a:srgbClr val="04028F"/>
              </a:solidFill>
              <a:ea typeface="ＭＳ Ｐゴシック" pitchFamily="34" charset="-128"/>
            </a:endParaRPr>
          </a:p>
          <a:p>
            <a:pPr eaLnBrk="1" hangingPunct="1">
              <a:buClrTx/>
              <a:buSzTx/>
            </a:pPr>
            <a:r>
              <a:rPr lang="en-US" sz="1800" b="1" dirty="0" smtClean="0">
                <a:solidFill>
                  <a:srgbClr val="04028F"/>
                </a:solidFill>
              </a:rPr>
              <a:t>Phys. Lett. B557 (2003) 12</a:t>
            </a:r>
          </a:p>
          <a:p>
            <a:pPr eaLnBrk="1" hangingPunct="1">
              <a:buClrTx/>
              <a:buSzTx/>
            </a:pPr>
            <a:r>
              <a:rPr lang="en-US" sz="1800" b="1" dirty="0" smtClean="0">
                <a:solidFill>
                  <a:srgbClr val="04028F"/>
                </a:solidFill>
              </a:rPr>
              <a:t>Phys. Rev. C69 (2004) 051301</a:t>
            </a:r>
            <a:endParaRPr lang="en-GB" sz="1800" b="1" dirty="0" smtClean="0">
              <a:solidFill>
                <a:srgbClr val="04028F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kumimoji="1" lang="en-US" altLang="ja-JP" b="1" dirty="0">
              <a:solidFill>
                <a:srgbClr val="CC3300"/>
              </a:solidFill>
              <a:ea typeface="ＭＳ Ｐゴシック" pitchFamily="34" charset="-128"/>
            </a:endParaRPr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0"/>
            <a:ext cx="255428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864475" y="92868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b="1" baseline="30000" dirty="0">
                <a:solidFill>
                  <a:schemeClr val="tx1"/>
                </a:solidFill>
                <a:ea typeface="ＭＳ Ｐゴシック" pitchFamily="34" charset="-128"/>
              </a:rPr>
              <a:t>116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m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0"/>
            <a:ext cx="30368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go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5513" y="3238500"/>
            <a:ext cx="3036887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gq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388" y="3251200"/>
            <a:ext cx="30384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isgd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050" y="0"/>
            <a:ext cx="30368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562850" y="1676400"/>
            <a:ext cx="167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b="1" dirty="0">
                <a:solidFill>
                  <a:srgbClr val="003399"/>
                </a:solidFill>
              </a:rPr>
              <a:t>M. Itoh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944563" y="0"/>
            <a:ext cx="931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b="1" i="1" dirty="0"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kumimoji="1" lang="en-US" altLang="ja-JP" b="1" dirty="0">
                <a:ea typeface="ＭＳ Ｐゴシック" pitchFamily="34" charset="-128"/>
                <a:cs typeface="Times New Roman" pitchFamily="18" charset="0"/>
              </a:rPr>
              <a:t>=0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4754563" y="0"/>
            <a:ext cx="931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b="1" i="1" dirty="0"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kumimoji="1" lang="en-US" altLang="ja-JP" b="1" dirty="0">
                <a:ea typeface="ＭＳ Ｐゴシック" pitchFamily="34" charset="-128"/>
                <a:cs typeface="Times New Roman" pitchFamily="18" charset="0"/>
              </a:rPr>
              <a:t>=1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957263" y="3263900"/>
            <a:ext cx="931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b="1" i="1" dirty="0"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kumimoji="1" lang="en-US" altLang="ja-JP" b="1" dirty="0">
                <a:ea typeface="ＭＳ Ｐゴシック" pitchFamily="34" charset="-128"/>
                <a:cs typeface="Times New Roman" pitchFamily="18" charset="0"/>
              </a:rPr>
              <a:t>=2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4754563" y="3238500"/>
            <a:ext cx="931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b="1" i="1" dirty="0"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kumimoji="1" lang="en-US" altLang="ja-JP" b="1" dirty="0">
                <a:ea typeface="ＭＳ Ｐゴシック" pitchFamily="34" charset="-128"/>
                <a:cs typeface="Times New Roman" pitchFamily="18" charset="0"/>
              </a:rPr>
              <a:t>=3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1808163" y="2413000"/>
            <a:ext cx="1274762" cy="4572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b="1" i="1" dirty="0">
                <a:ea typeface="ＭＳ Ｐゴシック" pitchFamily="34" charset="-128"/>
                <a:cs typeface="Times New Roman" pitchFamily="18" charset="0"/>
              </a:rPr>
              <a:t>ISGMR</a:t>
            </a:r>
            <a:endParaRPr kumimoji="1" lang="en-US" altLang="ja-JP" b="1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567363" y="2413000"/>
            <a:ext cx="1274762" cy="4572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b="1" i="1" dirty="0">
                <a:ea typeface="ＭＳ Ｐゴシック" pitchFamily="34" charset="-128"/>
                <a:cs typeface="Times New Roman" pitchFamily="18" charset="0"/>
              </a:rPr>
              <a:t>ISGDR</a:t>
            </a:r>
            <a:endParaRPr kumimoji="1" lang="en-US" altLang="ja-JP" b="1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1833563" y="5664200"/>
            <a:ext cx="1274762" cy="4572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b="1" i="1" dirty="0">
                <a:ea typeface="ＭＳ Ｐゴシック" pitchFamily="34" charset="-128"/>
                <a:cs typeface="Times New Roman" pitchFamily="18" charset="0"/>
              </a:rPr>
              <a:t>ISGQR</a:t>
            </a:r>
            <a:endParaRPr kumimoji="1" lang="en-US" altLang="ja-JP" b="1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592763" y="5664200"/>
            <a:ext cx="1274762" cy="4572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b="1" i="1" dirty="0">
                <a:ea typeface="ＭＳ Ｐゴシック" pitchFamily="34" charset="-128"/>
                <a:cs typeface="Times New Roman" pitchFamily="18" charset="0"/>
              </a:rPr>
              <a:t>ISGOR</a:t>
            </a:r>
            <a:endParaRPr kumimoji="1" lang="en-US" altLang="ja-JP" b="1" dirty="0"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79248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E/A</a:t>
            </a: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kumimoji="1" lang="en-US" altLang="ja-JP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b="1" dirty="0" smtClean="0">
                <a:solidFill>
                  <a:schemeClr val="tx1"/>
                </a:solidFill>
                <a:ea typeface="ＭＳ Ｐゴシック" pitchFamily="34" charset="-128"/>
              </a:rPr>
              <a:t>binding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energy per nucleon	      </a:t>
            </a: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kumimoji="1"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incompressibility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ρ</a:t>
            </a: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     : 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nuclear density			       	</a:t>
            </a:r>
            <a:endParaRPr kumimoji="1" lang="en-US" altLang="ja-JP" b="1" dirty="0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ρ</a:t>
            </a:r>
            <a:r>
              <a:rPr kumimoji="1"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    : 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nuclear density at saturation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4572000" y="3505200"/>
            <a:ext cx="4351338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b="1" i="1" dirty="0">
                <a:solidFill>
                  <a:schemeClr val="tx1"/>
                </a:solidFill>
                <a:ea typeface="ＭＳ Ｐゴシック" pitchFamily="34" charset="-128"/>
              </a:rPr>
              <a:t>K</a:t>
            </a:r>
            <a:r>
              <a:rPr kumimoji="1" lang="en-US" altLang="ja-JP" b="1" i="1" baseline="-25000" dirty="0">
                <a:solidFill>
                  <a:schemeClr val="tx1"/>
                </a:solidFill>
                <a:ea typeface="ＭＳ Ｐゴシック" pitchFamily="34" charset="-128"/>
              </a:rPr>
              <a:t>A</a:t>
            </a:r>
            <a:r>
              <a:rPr kumimoji="1" lang="en-US" altLang="ja-JP" b="1" baseline="-250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is obtained from excitation energy of ISGMR &amp; ISGDR</a:t>
            </a:r>
            <a:endParaRPr kumimoji="1" lang="ja-JP" altLang="en-US" b="1" baseline="-2500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1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3860800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4507601" y="4981575"/>
            <a:ext cx="4645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altLang="ja-JP" b="1" baseline="-250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=0.64</a:t>
            </a:r>
            <a:r>
              <a:rPr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</a:rPr>
              <a:t>nm</a:t>
            </a:r>
            <a:r>
              <a:rPr lang="en-US" altLang="ja-JP" sz="2800" b="1" dirty="0">
                <a:solidFill>
                  <a:srgbClr val="FF0000"/>
                </a:solidFill>
                <a:ea typeface="ＭＳ Ｐゴシック" pitchFamily="34" charset="-128"/>
              </a:rPr>
              <a:t>-</a:t>
            </a:r>
            <a:r>
              <a:rPr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 3.5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J.P. Blaizot, </a:t>
            </a:r>
            <a:r>
              <a:rPr lang="en-US" altLang="ja-JP" b="1" dirty="0" smtClean="0">
                <a:solidFill>
                  <a:schemeClr val="tx1"/>
                </a:solidFill>
                <a:ea typeface="ＭＳ Ｐゴシック" pitchFamily="34" charset="-128"/>
              </a:rPr>
              <a:t>NPA591, 435 </a:t>
            </a:r>
            <a:r>
              <a:rPr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(1995</a:t>
            </a:r>
            <a:r>
              <a:rPr lang="en-US" altLang="ja-JP" b="1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endParaRPr lang="en-US" altLang="ja-JP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3124200" y="4419600"/>
            <a:ext cx="1752600" cy="45720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828800" y="3581400"/>
            <a:ext cx="884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b="1" baseline="30000" dirty="0">
                <a:solidFill>
                  <a:schemeClr val="tx1"/>
                </a:solidFill>
                <a:ea typeface="ＭＳ Ｐゴシック" pitchFamily="34" charset="-128"/>
              </a:rPr>
              <a:t>208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Pb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79538" y="900113"/>
          <a:ext cx="3038475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Équation" r:id="rId5" imgW="1955520" imgH="545760" progId="Equation.3">
                  <p:embed/>
                </p:oleObj>
              </mc:Choice>
              <mc:Fallback>
                <p:oleObj name="Équation" r:id="rId5" imgW="1955520" imgH="545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900113"/>
                        <a:ext cx="3038475" cy="124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5029200" y="1143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Nuclear matter</a:t>
            </a:r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685800" y="381000"/>
            <a:ext cx="3527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In HF+RPA calculations,</a:t>
            </a:r>
            <a:r>
              <a:rPr kumimoji="1" lang="en-US" altLang="ja-JP" sz="2000" b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0" y="35814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lang="en-US" sz="3000" b="1" dirty="0">
                <a:solidFill>
                  <a:srgbClr val="04028F"/>
                </a:solidFill>
                <a:ea typeface="ＭＳ Ｐゴシック" pitchFamily="34" charset="-128"/>
                <a:cs typeface="Times New Roman" pitchFamily="18" charset="0"/>
              </a:rPr>
              <a:t>This number is consistent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en-US" sz="3000" b="1" dirty="0">
                <a:solidFill>
                  <a:srgbClr val="04028F"/>
                </a:solidFill>
                <a:ea typeface="ＭＳ Ｐゴシック" pitchFamily="34" charset="-128"/>
                <a:cs typeface="Times New Roman" pitchFamily="18" charset="0"/>
              </a:rPr>
              <a:t>with both ISGMR and ISGDR Data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en-US" sz="3000" b="1" dirty="0">
                <a:solidFill>
                  <a:srgbClr val="FB1503"/>
                </a:solidFill>
                <a:ea typeface="ＭＳ Ｐゴシック" pitchFamily="34" charset="-128"/>
                <a:cs typeface="Times New Roman" pitchFamily="18" charset="0"/>
              </a:rPr>
              <a:t>and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en-US" sz="3000" b="1" dirty="0">
                <a:solidFill>
                  <a:srgbClr val="FB1503"/>
                </a:solidFill>
                <a:ea typeface="ＭＳ Ｐゴシック" pitchFamily="34" charset="-128"/>
                <a:cs typeface="Times New Roman" pitchFamily="18" charset="0"/>
              </a:rPr>
              <a:t>with non-relativistic and relativistic calculations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74700" y="596900"/>
            <a:ext cx="8213725" cy="22193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360" tIns="44280" rIns="90360" bIns="44280"/>
          <a:lstStyle/>
          <a:p>
            <a:pPr marL="342900" indent="-342900">
              <a:spcBef>
                <a:spcPts val="600"/>
              </a:spcBef>
            </a:pPr>
            <a:r>
              <a:rPr lang="en-GB" sz="3000" b="1" dirty="0">
                <a:solidFill>
                  <a:schemeClr val="tx1"/>
                </a:solidFill>
                <a:cs typeface="Times New Roman" pitchFamily="18" charset="0"/>
              </a:rPr>
              <a:t>From GMR data on </a:t>
            </a:r>
            <a:r>
              <a:rPr lang="en-GB" sz="3000" b="1" baseline="30000" dirty="0">
                <a:solidFill>
                  <a:schemeClr val="tx1"/>
                </a:solidFill>
                <a:cs typeface="Times New Roman" pitchFamily="18" charset="0"/>
              </a:rPr>
              <a:t>208</a:t>
            </a:r>
            <a:r>
              <a:rPr lang="en-GB" sz="3000" b="1" dirty="0">
                <a:solidFill>
                  <a:schemeClr val="tx1"/>
                </a:solidFill>
                <a:cs typeface="Times New Roman" pitchFamily="18" charset="0"/>
              </a:rPr>
              <a:t>Pb and </a:t>
            </a:r>
            <a:r>
              <a:rPr lang="en-GB" sz="3000" b="1" baseline="30000" dirty="0">
                <a:solidFill>
                  <a:schemeClr val="tx1"/>
                </a:solidFill>
                <a:cs typeface="Times New Roman" pitchFamily="18" charset="0"/>
              </a:rPr>
              <a:t>90</a:t>
            </a:r>
            <a:r>
              <a:rPr lang="en-GB" sz="3000" b="1" dirty="0">
                <a:solidFill>
                  <a:schemeClr val="tx1"/>
                </a:solidFill>
                <a:cs typeface="Times New Roman" pitchFamily="18" charset="0"/>
              </a:rPr>
              <a:t>Zr,</a:t>
            </a:r>
          </a:p>
          <a:p>
            <a:pPr marL="342900" indent="-342900">
              <a:spcBef>
                <a:spcPts val="600"/>
              </a:spcBef>
            </a:pPr>
            <a:endParaRPr lang="en-GB" sz="30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</a:pPr>
            <a:r>
              <a:rPr lang="en-GB" sz="3000" b="1" i="1" dirty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GB" sz="3000" b="1" baseline="-25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3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= 240  10 MeV		</a:t>
            </a:r>
            <a:r>
              <a:rPr lang="en-GB" sz="30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[ 20 MeV</a:t>
            </a:r>
            <a:r>
              <a:rPr lang="en-GB" sz="3000" b="1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]</a:t>
            </a:r>
            <a:endParaRPr lang="en-GB" sz="3000" b="1" dirty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ts val="600"/>
              </a:spcBef>
            </a:pPr>
            <a:r>
              <a:rPr lang="en-GB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[See, </a:t>
            </a:r>
            <a:r>
              <a:rPr lang="en-GB" b="1" i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e.g</a:t>
            </a:r>
            <a:r>
              <a:rPr lang="en-GB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., G. Colò </a:t>
            </a:r>
            <a:r>
              <a:rPr lang="en-GB" b="1" i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et al</a:t>
            </a:r>
            <a:r>
              <a:rPr lang="en-GB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., Phys. Rev. C 70 (2004) 024307]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88" y="420688"/>
            <a:ext cx="503237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1544638"/>
            <a:ext cx="3667125" cy="3576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Isoscalar GMR strength distribution in Sn-isotopes obtained by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Multipole Decomposition Analysis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of singles spectra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obtained in </a:t>
            </a:r>
            <a:r>
              <a:rPr lang="en-GB" sz="2400" i="1" baseline="30000" dirty="0" smtClean="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</a:rPr>
              <a:t>Sn(</a:t>
            </a:r>
            <a:r>
              <a:rPr lang="en-GB" sz="2400" dirty="0" smtClean="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,)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measurements at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incident energy </a:t>
            </a:r>
            <a:r>
              <a:rPr lang="en-GB" sz="2400" dirty="0" smtClean="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400 MeV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angles from </a:t>
            </a:r>
            <a:r>
              <a:rPr lang="en-GB" sz="2400" dirty="0" smtClean="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0º to 9º</a:t>
            </a:r>
            <a:endParaRPr lang="en-GB" sz="2800" dirty="0" smtClean="0">
              <a:solidFill>
                <a:srgbClr val="FB1503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35534" y="5436413"/>
            <a:ext cx="4115870" cy="3385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T. Li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et 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al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., Phys. Rev. Lett.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99, 162503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2007)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182688"/>
            <a:ext cx="8724900" cy="4021137"/>
          </a:xfrm>
          <a:noFill/>
          <a:ln>
            <a:round/>
            <a:headEnd/>
            <a:tailEnd/>
          </a:ln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GB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~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vol 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(1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+ c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-1/3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+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 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((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 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)/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 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Coul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-4/3</a:t>
            </a:r>
            <a:b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-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Coul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-4/3 </a:t>
            </a:r>
            <a:r>
              <a:rPr lang="en-GB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~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vol</a:t>
            </a:r>
            <a:r>
              <a:rPr kumimoji="1" lang="en-GB" altLang="ja-JP" sz="3000" i="1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(1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+ c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-1/3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+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 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((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 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)/</a:t>
            </a:r>
            <a:r>
              <a:rPr kumimoji="1" lang="en-GB" altLang="ja-JP" sz="3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kumimoji="1" lang="en-GB" altLang="ja-JP" sz="300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/>
            </a:r>
            <a:br>
              <a:rPr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</a:br>
            <a:r>
              <a:rPr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/>
            </a:r>
            <a:br>
              <a:rPr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</a:br>
            <a:r>
              <a:rPr lang="en-GB" altLang="ja-JP" sz="3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					   </a:t>
            </a:r>
            <a:r>
              <a:rPr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~</a:t>
            </a:r>
            <a:r>
              <a:rPr kumimoji="1"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Constant + </a:t>
            </a:r>
            <a:r>
              <a:rPr kumimoji="1" lang="en-GB" altLang="ja-JP" sz="3000" i="1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 </a:t>
            </a:r>
            <a:r>
              <a:rPr kumimoji="1"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((</a:t>
            </a:r>
            <a:r>
              <a:rPr kumimoji="1" lang="en-GB" altLang="ja-JP" sz="3000" i="1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 </a:t>
            </a:r>
            <a:r>
              <a:rPr kumimoji="1"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kumimoji="1" lang="en-GB" altLang="ja-JP" sz="3000" i="1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)/</a:t>
            </a:r>
            <a:r>
              <a:rPr kumimoji="1" lang="en-GB" altLang="ja-JP" sz="3000" i="1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kumimoji="1" lang="en-GB" altLang="ja-JP" sz="3000" baseline="30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/>
            </a:r>
            <a:br>
              <a:rPr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</a:br>
            <a:r>
              <a:rPr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/>
            </a:r>
            <a:br>
              <a:rPr lang="en-GB" altLang="ja-JP" sz="3000" dirty="0" smtClean="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</a:br>
            <a:r>
              <a:rPr lang="en-GB" altLang="ja-JP" sz="3000" dirty="0" smtClean="0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We use </a:t>
            </a:r>
            <a:r>
              <a:rPr kumimoji="1" lang="en-GB" altLang="ja-JP" sz="3000" i="1" dirty="0" smtClean="0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 dirty="0" smtClean="0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Coul</a:t>
            </a:r>
            <a:r>
              <a:rPr lang="en-GB" altLang="ja-JP" sz="3000" dirty="0" smtClean="0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 </a:t>
            </a:r>
            <a:r>
              <a:rPr kumimoji="1" lang="en-GB" altLang="ja-JP" sz="3000" dirty="0" smtClean="0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- 5.2 MeV (from Sagawa)</a:t>
            </a:r>
            <a:endParaRPr kumimoji="1" lang="en-GB" sz="3000" i="1" baseline="-20000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テキスト ボックス 6"/>
          <p:cNvSpPr txBox="1"/>
          <p:nvPr/>
        </p:nvSpPr>
        <p:spPr>
          <a:xfrm>
            <a:off x="687337" y="498120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ja-JP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(</a:t>
            </a:r>
            <a:r>
              <a:rPr kumimoji="1" lang="en-US" altLang="ja-JP" sz="3000" b="1" i="1" dirty="0" smtClean="0">
                <a:solidFill>
                  <a:schemeClr val="tx1"/>
                </a:solidFill>
                <a:cs typeface="Times New Roman" pitchFamily="18" charset="0"/>
              </a:rPr>
              <a:t>N - Z</a:t>
            </a:r>
            <a:r>
              <a:rPr kumimoji="1" lang="en-GB" altLang="ja-JP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kumimoji="1" lang="en-US" altLang="ja-JP" sz="3000" b="1" dirty="0" smtClean="0"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kumimoji="1" lang="en-US" altLang="ja-JP" sz="3000" b="1" i="1" dirty="0" smtClean="0">
                <a:solidFill>
                  <a:schemeClr val="tx1"/>
                </a:solidFill>
                <a:cs typeface="Times New Roman" pitchFamily="18" charset="0"/>
              </a:rPr>
              <a:t>A</a:t>
            </a:r>
          </a:p>
          <a:p>
            <a:pPr algn="ctr"/>
            <a:r>
              <a:rPr kumimoji="1" lang="en-US" altLang="ja-JP" sz="3000" b="1" baseline="30000" dirty="0" smtClean="0">
                <a:solidFill>
                  <a:schemeClr val="tx1"/>
                </a:solidFill>
                <a:cs typeface="Times New Roman" pitchFamily="18" charset="0"/>
              </a:rPr>
              <a:t>112</a:t>
            </a:r>
            <a:r>
              <a:rPr kumimoji="1" lang="en-US" altLang="ja-JP" sz="3000" b="1" dirty="0" smtClean="0">
                <a:solidFill>
                  <a:schemeClr val="tx1"/>
                </a:solidFill>
                <a:cs typeface="Times New Roman" pitchFamily="18" charset="0"/>
              </a:rPr>
              <a:t>Sn – </a:t>
            </a:r>
            <a:r>
              <a:rPr kumimoji="1" lang="en-US" altLang="ja-JP" sz="3000" b="1" baseline="30000" dirty="0" smtClean="0">
                <a:solidFill>
                  <a:schemeClr val="tx1"/>
                </a:solidFill>
                <a:cs typeface="Times New Roman" pitchFamily="18" charset="0"/>
              </a:rPr>
              <a:t>124</a:t>
            </a:r>
            <a:r>
              <a:rPr kumimoji="1" lang="en-US" altLang="ja-JP" sz="3000" b="1" dirty="0" smtClean="0">
                <a:solidFill>
                  <a:schemeClr val="tx1"/>
                </a:solidFill>
                <a:cs typeface="Times New Roman" pitchFamily="18" charset="0"/>
              </a:rPr>
              <a:t>Sn:  </a:t>
            </a:r>
            <a:r>
              <a:rPr kumimoji="1" lang="en-US" altLang="ja-JP" sz="3000" b="1" dirty="0" smtClean="0">
                <a:solidFill>
                  <a:srgbClr val="FF0000"/>
                </a:solidFill>
                <a:cs typeface="Times New Roman" pitchFamily="18" charset="0"/>
              </a:rPr>
              <a:t>0.107 – 0.194 </a:t>
            </a:r>
            <a:endParaRPr kumimoji="1" lang="ja-JP" altLang="en-US" sz="3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2895" y="746185"/>
            <a:ext cx="84194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30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3000" b="1" i="1" baseline="-25000" dirty="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US" altLang="ja-JP" sz="3000" b="1" dirty="0">
                <a:solidFill>
                  <a:srgbClr val="04028F"/>
                </a:solidFill>
                <a:ea typeface="ＭＳ Ｐゴシック" pitchFamily="34" charset="-128"/>
              </a:rPr>
              <a:t> = </a:t>
            </a:r>
            <a:r>
              <a:rPr kumimoji="1" lang="en-US" altLang="ja-JP" sz="30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3000" b="1" i="1" baseline="-25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vol</a:t>
            </a:r>
            <a:r>
              <a:rPr kumimoji="1" lang="en-US" altLang="ja-JP" sz="3000" b="1" dirty="0">
                <a:solidFill>
                  <a:srgbClr val="04028F"/>
                </a:solidFill>
                <a:ea typeface="ＭＳ Ｐゴシック" pitchFamily="34" charset="-128"/>
              </a:rPr>
              <a:t> + </a:t>
            </a:r>
            <a:r>
              <a:rPr kumimoji="1" lang="en-US" altLang="ja-JP" sz="30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3000" b="1" i="1" baseline="-25000" dirty="0">
                <a:solidFill>
                  <a:srgbClr val="04028F"/>
                </a:solidFill>
                <a:ea typeface="ＭＳ Ｐゴシック" pitchFamily="34" charset="-128"/>
              </a:rPr>
              <a:t>surf </a:t>
            </a:r>
            <a:r>
              <a:rPr kumimoji="1" lang="en-US" altLang="ja-JP" sz="3000" b="1" i="1" dirty="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US" altLang="ja-JP" sz="3000" b="1" baseline="3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US" altLang="ja-JP" sz="3000" b="1" baseline="30000" dirty="0">
                <a:solidFill>
                  <a:srgbClr val="04028F"/>
                </a:solidFill>
                <a:ea typeface="ＭＳ Ｐゴシック" pitchFamily="34" charset="-128"/>
              </a:rPr>
              <a:t>1/3</a:t>
            </a:r>
            <a:r>
              <a:rPr kumimoji="1" lang="en-US" altLang="ja-JP" sz="3000" b="1" baseline="3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1" lang="en-US" altLang="ja-JP" sz="3000" b="1" dirty="0">
                <a:solidFill>
                  <a:srgbClr val="04028F"/>
                </a:solidFill>
                <a:ea typeface="ＭＳ Ｐゴシック" pitchFamily="34" charset="-128"/>
              </a:rPr>
              <a:t> + </a:t>
            </a:r>
            <a:r>
              <a:rPr kumimoji="1" lang="en-US" altLang="ja-JP" sz="30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3000" b="1" i="1" baseline="-25000" dirty="0">
                <a:solidFill>
                  <a:srgbClr val="04028F"/>
                </a:solidFill>
                <a:ea typeface="ＭＳ Ｐゴシック" pitchFamily="34" charset="-128"/>
              </a:rPr>
              <a:t>sym</a:t>
            </a:r>
            <a:r>
              <a:rPr kumimoji="1" lang="en-US" altLang="ja-JP" sz="3000" b="1" dirty="0">
                <a:solidFill>
                  <a:srgbClr val="04028F"/>
                </a:solidFill>
                <a:ea typeface="ＭＳ Ｐゴシック" pitchFamily="34" charset="-128"/>
              </a:rPr>
              <a:t>((</a:t>
            </a:r>
            <a:r>
              <a:rPr kumimoji="1" lang="en-US" altLang="ja-JP" sz="3000" b="1" i="1" dirty="0">
                <a:solidFill>
                  <a:srgbClr val="04028F"/>
                </a:solidFill>
                <a:ea typeface="ＭＳ Ｐゴシック" pitchFamily="34" charset="-128"/>
              </a:rPr>
              <a:t>N</a:t>
            </a:r>
            <a:r>
              <a:rPr kumimoji="1" lang="en-US" altLang="ja-JP" sz="3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US" altLang="ja-JP" sz="3000" b="1" i="1" dirty="0">
                <a:solidFill>
                  <a:srgbClr val="04028F"/>
                </a:solidFill>
                <a:ea typeface="ＭＳ Ｐゴシック" pitchFamily="34" charset="-128"/>
              </a:rPr>
              <a:t>Z</a:t>
            </a:r>
            <a:r>
              <a:rPr kumimoji="1" lang="en-US" altLang="ja-JP" sz="3000" b="1" dirty="0">
                <a:solidFill>
                  <a:srgbClr val="04028F"/>
                </a:solidFill>
                <a:ea typeface="ＭＳ Ｐゴシック" pitchFamily="34" charset="-128"/>
              </a:rPr>
              <a:t>)/</a:t>
            </a:r>
            <a:r>
              <a:rPr kumimoji="1" lang="en-US" altLang="ja-JP" sz="3000" b="1" i="1" dirty="0" smtClean="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US" altLang="ja-JP" sz="3000" b="1" dirty="0" smtClean="0">
                <a:solidFill>
                  <a:srgbClr val="04028F"/>
                </a:solidFill>
                <a:ea typeface="ＭＳ Ｐゴシック" pitchFamily="34" charset="-128"/>
              </a:rPr>
              <a:t>)</a:t>
            </a:r>
            <a:r>
              <a:rPr kumimoji="1" lang="en-US" altLang="ja-JP" sz="3000" b="1" baseline="30000" dirty="0" smtClean="0">
                <a:solidFill>
                  <a:srgbClr val="04028F"/>
                </a:solidFill>
                <a:ea typeface="ＭＳ Ｐゴシック" pitchFamily="34" charset="-128"/>
              </a:rPr>
              <a:t>2</a:t>
            </a:r>
            <a:r>
              <a:rPr kumimoji="1" lang="en-US" altLang="ja-JP" sz="3000" b="1" dirty="0" smtClean="0">
                <a:solidFill>
                  <a:srgbClr val="04028F"/>
                </a:solidFill>
                <a:ea typeface="ＭＳ Ｐゴシック" pitchFamily="34" charset="-128"/>
              </a:rPr>
              <a:t>+</a:t>
            </a:r>
            <a:r>
              <a:rPr kumimoji="1" lang="en-US" altLang="ja-JP" sz="3000" b="1" i="1" dirty="0" smtClean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3000" b="1" i="1" baseline="-25000" dirty="0" smtClean="0">
                <a:solidFill>
                  <a:srgbClr val="04028F"/>
                </a:solidFill>
                <a:ea typeface="ＭＳ Ｐゴシック" pitchFamily="34" charset="-128"/>
              </a:rPr>
              <a:t>coul </a:t>
            </a:r>
            <a:r>
              <a:rPr kumimoji="1" lang="en-US" altLang="ja-JP" sz="3000" b="1" i="1" dirty="0" smtClean="0">
                <a:solidFill>
                  <a:srgbClr val="04028F"/>
                </a:solidFill>
                <a:ea typeface="ＭＳ Ｐゴシック" pitchFamily="34" charset="-128"/>
              </a:rPr>
              <a:t>Z</a:t>
            </a:r>
            <a:r>
              <a:rPr kumimoji="1" lang="en-US" altLang="ja-JP" sz="3000" b="1" baseline="30000" dirty="0" smtClean="0">
                <a:solidFill>
                  <a:srgbClr val="04028F"/>
                </a:solidFill>
                <a:ea typeface="ＭＳ Ｐゴシック" pitchFamily="34" charset="-128"/>
              </a:rPr>
              <a:t>2</a:t>
            </a:r>
            <a:r>
              <a:rPr kumimoji="1" lang="en-US" altLang="ja-JP" sz="3000" b="1" i="1" dirty="0" smtClean="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US" altLang="ja-JP" sz="3000" b="1" baseline="3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US" altLang="ja-JP" sz="3000" b="1" baseline="30000" dirty="0">
                <a:solidFill>
                  <a:srgbClr val="04028F"/>
                </a:solidFill>
                <a:ea typeface="ＭＳ Ｐゴシック" pitchFamily="34" charset="-128"/>
              </a:rPr>
              <a:t>4/3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84738"/>
            <a:ext cx="782955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989473" y="5389261"/>
            <a:ext cx="406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GB" altLang="ja-JP" sz="32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GB" altLang="ja-JP" sz="3200" b="1" i="1" baseline="-2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</a:t>
            </a:r>
            <a:r>
              <a:rPr kumimoji="1" lang="en-GB" altLang="ja-JP" sz="3200" b="1" i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 </a:t>
            </a:r>
            <a:r>
              <a:rPr lang="en-GB" altLang="ja-JP" sz="32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 </a:t>
            </a:r>
            <a:r>
              <a:rPr kumimoji="1" lang="en-GB" altLang="ja-JP" sz="32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GB" altLang="ja-JP" sz="3200" b="1" dirty="0">
                <a:solidFill>
                  <a:srgbClr val="04028F"/>
                </a:solidFill>
                <a:ea typeface="ＭＳ Ｐゴシック" pitchFamily="34" charset="-128"/>
              </a:rPr>
              <a:t> 550 </a:t>
            </a:r>
            <a:r>
              <a:rPr kumimoji="1" lang="en-GB" altLang="ja-JP" sz="32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 100</a:t>
            </a:r>
            <a:r>
              <a:rPr kumimoji="1" lang="en-GB" altLang="ja-JP" sz="3200" b="1" dirty="0">
                <a:solidFill>
                  <a:srgbClr val="04028F"/>
                </a:solidFill>
                <a:ea typeface="ＭＳ Ｐゴシック" pitchFamily="34" charset="-128"/>
              </a:rPr>
              <a:t> MeV</a:t>
            </a:r>
            <a:endParaRPr kumimoji="1" lang="en-GB" sz="3200" b="1" dirty="0">
              <a:solidFill>
                <a:srgbClr val="0402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615" y="47078"/>
            <a:ext cx="7224492" cy="512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6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903969"/>
              </p:ext>
            </p:extLst>
          </p:nvPr>
        </p:nvGraphicFramePr>
        <p:xfrm>
          <a:off x="3128867" y="5238811"/>
          <a:ext cx="4151822" cy="580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85" name="Équation" r:id="rId4" imgW="1320480" imgH="228600" progId="Equation.3">
                  <p:embed/>
                </p:oleObj>
              </mc:Choice>
              <mc:Fallback>
                <p:oleObj name="Équation" r:id="rId4" imgW="1320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867" y="5238811"/>
                        <a:ext cx="4151822" cy="5807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74603" y="5945032"/>
            <a:ext cx="3943708" cy="3385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4028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D. Patel </a:t>
            </a:r>
            <a:r>
              <a:rPr lang="en-US" sz="1600" b="1" i="1" dirty="0">
                <a:solidFill>
                  <a:srgbClr val="04028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et al</a:t>
            </a:r>
            <a:r>
              <a:rPr lang="en-US" sz="1600" b="1" dirty="0">
                <a:solidFill>
                  <a:srgbClr val="04028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., Phys. </a:t>
            </a:r>
            <a:r>
              <a:rPr lang="en-US" sz="1600" b="1" dirty="0" smtClean="0">
                <a:solidFill>
                  <a:srgbClr val="04028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Lett</a:t>
            </a:r>
            <a:r>
              <a:rPr lang="en-US" sz="1600" b="1" dirty="0">
                <a:solidFill>
                  <a:srgbClr val="04028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solidFill>
                  <a:srgbClr val="04028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 718, 447 (2012)</a:t>
            </a:r>
            <a:endParaRPr lang="en-US" sz="1600" b="1" dirty="0">
              <a:solidFill>
                <a:srgbClr val="04028F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Graph8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43" y="23487"/>
            <a:ext cx="8346860" cy="547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5288261"/>
            <a:ext cx="9144000" cy="789887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RPA </a:t>
            </a:r>
            <a:r>
              <a:rPr lang="en-GB" sz="2200" b="1" dirty="0">
                <a:solidFill>
                  <a:srgbClr val="FF0000"/>
                </a:solidFill>
                <a:cs typeface="Times New Roman" pitchFamily="18" charset="0"/>
              </a:rPr>
              <a:t>[</a:t>
            </a:r>
            <a:r>
              <a:rPr lang="en-GB" sz="22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GB" sz="2200" b="1" baseline="-250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22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en-GB" sz="2200" b="1" dirty="0" smtClean="0">
                <a:solidFill>
                  <a:srgbClr val="FF0000"/>
                </a:solidFill>
                <a:cs typeface="Times New Roman" pitchFamily="18" charset="0"/>
              </a:rPr>
              <a:t>240 </a:t>
            </a:r>
            <a:r>
              <a:rPr lang="en-GB" sz="2200" b="1" dirty="0">
                <a:solidFill>
                  <a:srgbClr val="FF0000"/>
                </a:solidFill>
                <a:cs typeface="Times New Roman" pitchFamily="18" charset="0"/>
              </a:rPr>
              <a:t>MeV];</a:t>
            </a:r>
            <a:r>
              <a:rPr lang="en-GB" sz="2200" b="1" dirty="0">
                <a:solidFill>
                  <a:srgbClr val="04028F"/>
                </a:solidFill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009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RRPA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4028F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FSUGold </a:t>
            </a:r>
            <a:r>
              <a:rPr lang="en-GB" sz="2200" b="1" dirty="0" smtClean="0">
                <a:solidFill>
                  <a:srgbClr val="04028F"/>
                </a:solidFill>
                <a:cs typeface="Times New Roman" pitchFamily="18" charset="0"/>
              </a:rPr>
              <a:t>[</a:t>
            </a:r>
            <a:r>
              <a:rPr lang="en-GB" sz="2200" b="1" i="1" dirty="0" smtClean="0">
                <a:solidFill>
                  <a:srgbClr val="04028F"/>
                </a:solidFill>
                <a:cs typeface="Times New Roman" pitchFamily="18" charset="0"/>
              </a:rPr>
              <a:t>K</a:t>
            </a:r>
            <a:r>
              <a:rPr lang="en-GB" sz="2200" b="1" baseline="-25000" dirty="0" smtClean="0">
                <a:solidFill>
                  <a:srgbClr val="04028F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2200" b="1" dirty="0" smtClean="0">
                <a:solidFill>
                  <a:srgbClr val="04028F"/>
                </a:solidFill>
                <a:cs typeface="Times New Roman" pitchFamily="18" charset="0"/>
              </a:rPr>
              <a:t> = 230 MeV];</a:t>
            </a:r>
          </a:p>
          <a:p>
            <a:pPr lvl="0" algn="ctr" eaLnBrk="1" hangingPunct="1">
              <a:defRPr/>
            </a:pPr>
            <a:endParaRPr lang="en-GB" sz="1000" b="1" dirty="0" smtClean="0">
              <a:solidFill>
                <a:srgbClr val="04028F"/>
              </a:solidFill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</a:pPr>
            <a:r>
              <a:rPr lang="en-GB" sz="2200" b="1" dirty="0" smtClean="0">
                <a:solidFill>
                  <a:srgbClr val="CC0099"/>
                </a:solidFill>
                <a:cs typeface="Times New Roman" pitchFamily="18" charset="0"/>
              </a:rPr>
              <a:t>RMF (DD-ME2) [</a:t>
            </a:r>
            <a:r>
              <a:rPr lang="en-GB" sz="2200" b="1" i="1" dirty="0" smtClean="0">
                <a:solidFill>
                  <a:srgbClr val="CC0099"/>
                </a:solidFill>
                <a:cs typeface="Times New Roman" pitchFamily="18" charset="0"/>
              </a:rPr>
              <a:t>K</a:t>
            </a:r>
            <a:r>
              <a:rPr lang="en-GB" sz="2200" b="1" baseline="-25000" dirty="0" smtClean="0">
                <a:solidFill>
                  <a:srgbClr val="CC0099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2200" b="1" dirty="0" smtClean="0">
                <a:solidFill>
                  <a:srgbClr val="CC0099"/>
                </a:solidFill>
                <a:cs typeface="Times New Roman" pitchFamily="18" charset="0"/>
              </a:rPr>
              <a:t> = 240 MeV]; </a:t>
            </a:r>
            <a:r>
              <a:rPr lang="en-GB" sz="2200" dirty="0">
                <a:solidFill>
                  <a:srgbClr val="009900"/>
                </a:solidFill>
                <a:cs typeface="Times New Roman" pitchFamily="18" charset="0"/>
              </a:rPr>
              <a:t>(</a:t>
            </a:r>
            <a:r>
              <a:rPr lang="en-GB" sz="2200" b="1" dirty="0">
                <a:solidFill>
                  <a:srgbClr val="009900"/>
                </a:solidFill>
                <a:cs typeface="Times New Roman" pitchFamily="18" charset="0"/>
              </a:rPr>
              <a:t>QTBA) (T5 </a:t>
            </a:r>
            <a:r>
              <a:rPr lang="en-GB" sz="2200" b="1" dirty="0" smtClean="0">
                <a:solidFill>
                  <a:srgbClr val="009900"/>
                </a:solidFill>
                <a:cs typeface="Times New Roman" pitchFamily="18" charset="0"/>
              </a:rPr>
              <a:t>Skyrme) </a:t>
            </a:r>
            <a:r>
              <a:rPr lang="en-GB" sz="2200" b="1" dirty="0">
                <a:solidFill>
                  <a:srgbClr val="009900"/>
                </a:solidFill>
                <a:cs typeface="Times New Roman" pitchFamily="18" charset="0"/>
              </a:rPr>
              <a:t>[</a:t>
            </a:r>
            <a:r>
              <a:rPr lang="en-GB" sz="2200" b="1" i="1" dirty="0">
                <a:solidFill>
                  <a:srgbClr val="009900"/>
                </a:solidFill>
                <a:cs typeface="Times New Roman" pitchFamily="18" charset="0"/>
              </a:rPr>
              <a:t>K</a:t>
            </a:r>
            <a:r>
              <a:rPr lang="en-GB" sz="2200" b="1" baseline="-25000" dirty="0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2200" b="1" dirty="0">
                <a:solidFill>
                  <a:srgbClr val="009900"/>
                </a:solidFill>
                <a:cs typeface="Times New Roman" pitchFamily="18" charset="0"/>
              </a:rPr>
              <a:t> = </a:t>
            </a:r>
            <a:r>
              <a:rPr lang="en-GB" sz="2200" b="1" dirty="0" smtClean="0">
                <a:solidFill>
                  <a:srgbClr val="009900"/>
                </a:solidFill>
                <a:cs typeface="Times New Roman" pitchFamily="18" charset="0"/>
              </a:rPr>
              <a:t>202 </a:t>
            </a:r>
            <a:r>
              <a:rPr lang="en-GB" sz="2200" b="1" dirty="0">
                <a:solidFill>
                  <a:srgbClr val="009900"/>
                </a:solidFill>
                <a:cs typeface="Times New Roman" pitchFamily="18" charset="0"/>
              </a:rPr>
              <a:t>MeV</a:t>
            </a:r>
            <a:r>
              <a:rPr lang="en-GB" sz="2200" b="1" dirty="0" smtClean="0">
                <a:solidFill>
                  <a:srgbClr val="009900"/>
                </a:solidFill>
                <a:cs typeface="Times New Roman" pitchFamily="18" charset="0"/>
              </a:rPr>
              <a:t>]</a:t>
            </a:r>
            <a:endParaRPr lang="en-GB" sz="2200" b="1" dirty="0">
              <a:solidFill>
                <a:srgbClr val="009900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 smtClean="0">
                <a:solidFill>
                  <a:srgbClr val="009900"/>
                </a:solidFill>
                <a:cs typeface="Times New Roman" pitchFamily="18" charset="0"/>
              </a:rPr>
              <a:t> </a:t>
            </a:r>
            <a:endParaRPr lang="en-GB" sz="22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27" y="111457"/>
            <a:ext cx="7741084" cy="545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460786"/>
            <a:ext cx="9144000" cy="789887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1009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RRPA: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4028F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FSUGold </a:t>
            </a:r>
            <a:r>
              <a:rPr lang="en-GB" b="1" dirty="0" smtClean="0">
                <a:solidFill>
                  <a:srgbClr val="04028F"/>
                </a:solidFill>
                <a:cs typeface="Times New Roman" pitchFamily="18" charset="0"/>
              </a:rPr>
              <a:t>[</a:t>
            </a:r>
            <a:r>
              <a:rPr lang="en-GB" b="1" i="1" dirty="0" smtClean="0">
                <a:solidFill>
                  <a:srgbClr val="04028F"/>
                </a:solidFill>
                <a:cs typeface="Times New Roman" pitchFamily="18" charset="0"/>
              </a:rPr>
              <a:t>K</a:t>
            </a:r>
            <a:r>
              <a:rPr lang="en-GB" b="1" baseline="-25000" dirty="0" smtClean="0">
                <a:solidFill>
                  <a:srgbClr val="04028F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b="1" dirty="0" smtClean="0">
                <a:solidFill>
                  <a:srgbClr val="04028F"/>
                </a:solidFill>
                <a:cs typeface="Times New Roman" pitchFamily="18" charset="0"/>
              </a:rPr>
              <a:t> = 230 MeV]; </a:t>
            </a:r>
            <a:r>
              <a:rPr lang="en-GB" b="1" dirty="0" smtClean="0">
                <a:solidFill>
                  <a:srgbClr val="FF0000"/>
                </a:solidFill>
                <a:cs typeface="Times New Roman" pitchFamily="18" charset="0"/>
              </a:rPr>
              <a:t>SLy5 [</a:t>
            </a:r>
            <a:r>
              <a:rPr lang="en-GB" b="1" i="1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GB" b="1" baseline="-25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b="1" dirty="0" smtClean="0">
                <a:solidFill>
                  <a:srgbClr val="FF0000"/>
                </a:solidFill>
                <a:cs typeface="Times New Roman" pitchFamily="18" charset="0"/>
              </a:rPr>
              <a:t> = 230 MeV];</a:t>
            </a:r>
          </a:p>
          <a:p>
            <a:pPr lvl="0" algn="ctr" eaLnBrk="1" hangingPunct="1">
              <a:defRPr/>
            </a:pPr>
            <a:r>
              <a:rPr lang="en-GB" b="1" dirty="0" smtClean="0">
                <a:solidFill>
                  <a:srgbClr val="04028F"/>
                </a:solidFill>
                <a:cs typeface="Times New Roman" pitchFamily="18" charset="0"/>
              </a:rPr>
              <a:t>		  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NL3 [</a:t>
            </a:r>
            <a:r>
              <a:rPr lang="en-GB" b="1" i="1" dirty="0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GB" b="1" baseline="-25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 = 271 MeV]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268760"/>
            <a:ext cx="5072062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40609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Khan, PRC 80, 011307(R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ja-JP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(2009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ja-JP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ja-JP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9300"/>
            <a:ext cx="431482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010025" y="349938"/>
            <a:ext cx="511229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900" b="1" dirty="0">
                <a:solidFill>
                  <a:srgbClr val="FF0000"/>
                </a:solidFill>
              </a:rPr>
              <a:t>The Giant Monopole Resonances in Pb isotopes</a:t>
            </a:r>
          </a:p>
          <a:p>
            <a:r>
              <a:rPr lang="en-US" altLang="ja-JP" sz="2000" b="1" dirty="0">
                <a:solidFill>
                  <a:srgbClr val="04028F"/>
                </a:solidFill>
              </a:rPr>
              <a:t>E. Khan, Phys. Rev. C 80, 057302 (2009).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616767" y="5392062"/>
            <a:ext cx="33185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Mutually Enhanced 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Magicity </a:t>
            </a:r>
            <a:r>
              <a:rPr lang="en-US" altLang="ja-JP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(MEM)?</a:t>
            </a:r>
            <a:endParaRPr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0341" y="1628676"/>
            <a:ext cx="126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GB" sz="1800" b="1" baseline="-25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18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= 230 </a:t>
            </a:r>
            <a:endParaRPr lang="en-GB" sz="1800" dirty="0"/>
          </a:p>
        </p:txBody>
      </p:sp>
      <p:sp>
        <p:nvSpPr>
          <p:cNvPr id="8" name="Rectangle 7"/>
          <p:cNvSpPr/>
          <p:nvPr/>
        </p:nvSpPr>
        <p:spPr>
          <a:xfrm>
            <a:off x="1869743" y="3719058"/>
            <a:ext cx="110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GB" sz="1800" b="1" baseline="-25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18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= 230 </a:t>
            </a:r>
            <a:endParaRPr lang="en-GB" sz="1800" dirty="0"/>
          </a:p>
        </p:txBody>
      </p:sp>
      <p:sp>
        <p:nvSpPr>
          <p:cNvPr id="9" name="Rectangle 8"/>
          <p:cNvSpPr/>
          <p:nvPr/>
        </p:nvSpPr>
        <p:spPr>
          <a:xfrm>
            <a:off x="2248717" y="4469685"/>
            <a:ext cx="126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GB" sz="1800" b="1" baseline="-25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18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= 216 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ist-zero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3" y="-34715"/>
            <a:ext cx="7237562" cy="62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852382" y="4078113"/>
            <a:ext cx="1037229" cy="88710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838949" y="4176706"/>
            <a:ext cx="838838" cy="692989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2863" y="850576"/>
            <a:ext cx="9045575" cy="7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FF3300"/>
                </a:solidFill>
              </a:rPr>
              <a:t>Microscopic </a:t>
            </a:r>
            <a:r>
              <a:rPr lang="en-US" sz="2800" b="1" dirty="0">
                <a:solidFill>
                  <a:srgbClr val="FF3300"/>
                </a:solidFill>
              </a:rPr>
              <a:t>structure of </a:t>
            </a:r>
            <a:r>
              <a:rPr lang="en-US" sz="2800" b="1" dirty="0" smtClean="0">
                <a:solidFill>
                  <a:srgbClr val="FF3300"/>
                </a:solidFill>
              </a:rPr>
              <a:t>ISGMR &amp; ISGDR</a:t>
            </a:r>
            <a:endParaRPr lang="nl-NL" sz="2800" b="1" dirty="0">
              <a:solidFill>
                <a:srgbClr val="FF6600"/>
              </a:solidFill>
            </a:endParaRP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1319296" y="5640786"/>
            <a:ext cx="57638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en-US" b="1" dirty="0">
                <a:solidFill>
                  <a:srgbClr val="04028F"/>
                </a:solidFill>
              </a:rPr>
              <a:t>3</a:t>
            </a:r>
            <a:r>
              <a:rPr lang="ru-RU" b="1" dirty="0">
                <a:solidFill>
                  <a:srgbClr val="04028F"/>
                </a:solidFill>
                <a:cs typeface="Times New Roman" pitchFamily="18" charset="0"/>
              </a:rPr>
              <a:t>ћ</a:t>
            </a:r>
            <a:r>
              <a:rPr lang="el-GR" b="1" dirty="0">
                <a:solidFill>
                  <a:srgbClr val="04028F"/>
                </a:solidFill>
                <a:cs typeface="Times New Roman" pitchFamily="18" charset="0"/>
              </a:rPr>
              <a:t>ω</a:t>
            </a:r>
            <a:r>
              <a:rPr lang="en-US" b="1" dirty="0">
                <a:solidFill>
                  <a:srgbClr val="04028F"/>
                </a:solidFill>
                <a:cs typeface="Arial" charset="0"/>
                <a:sym typeface="Symbol" pitchFamily="18" charset="2"/>
              </a:rPr>
              <a:t> excitation</a:t>
            </a:r>
            <a:r>
              <a:rPr lang="en-US" b="1" dirty="0">
                <a:solidFill>
                  <a:srgbClr val="04028F"/>
                </a:solidFill>
              </a:rPr>
              <a:t> (overtone of c.o.m. motion)</a:t>
            </a:r>
            <a:r>
              <a:rPr lang="en-US" b="1" i="1" dirty="0">
                <a:solidFill>
                  <a:srgbClr val="04028F"/>
                </a:solidFill>
              </a:rPr>
              <a:t> </a:t>
            </a:r>
            <a:endParaRPr lang="nl-NL" b="1" i="1" dirty="0">
              <a:solidFill>
                <a:srgbClr val="04028F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57199" y="1370171"/>
            <a:ext cx="3923731" cy="72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 smtClean="0">
                <a:solidFill>
                  <a:srgbClr val="003399"/>
                </a:solidFill>
              </a:rPr>
              <a:t>Transition operators:</a:t>
            </a:r>
            <a:endParaRPr lang="nl-NL" b="1" dirty="0">
              <a:solidFill>
                <a:srgbClr val="003399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779594" y="4948171"/>
            <a:ext cx="1410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Overtone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352264" y="4951956"/>
            <a:ext cx="20050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9900"/>
                </a:solidFill>
              </a:rPr>
              <a:t>   Spurious c.o.m. motion</a:t>
            </a:r>
            <a:endParaRPr lang="nl-NL" sz="2000" b="1" dirty="0">
              <a:solidFill>
                <a:srgbClr val="0099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2012614" y="4262302"/>
            <a:ext cx="527251" cy="538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2000352" y="4285222"/>
            <a:ext cx="564036" cy="49279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879679" y="2058245"/>
            <a:ext cx="1037228" cy="914399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1827576" y="2159096"/>
            <a:ext cx="838838" cy="692989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001241" y="2244692"/>
            <a:ext cx="527251" cy="538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1988979" y="2267612"/>
            <a:ext cx="564036" cy="49279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491018" y="2934356"/>
            <a:ext cx="272614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</a:pPr>
            <a:r>
              <a:rPr lang="nl-NL" sz="2000" b="1" dirty="0" smtClean="0">
                <a:solidFill>
                  <a:srgbClr val="009900"/>
                </a:solidFill>
              </a:rPr>
              <a:t>Constant</a:t>
            </a:r>
            <a:r>
              <a:rPr lang="nl-NL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Overtone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b="1" dirty="0" smtClean="0">
                <a:solidFill>
                  <a:srgbClr val="04028F"/>
                </a:solidFill>
              </a:rPr>
              <a:t>2</a:t>
            </a:r>
            <a:r>
              <a:rPr lang="ru-RU" b="1" dirty="0" smtClean="0">
                <a:solidFill>
                  <a:srgbClr val="04028F"/>
                </a:solidFill>
                <a:cs typeface="Times New Roman" pitchFamily="18" charset="0"/>
              </a:rPr>
              <a:t>ћ</a:t>
            </a:r>
            <a:r>
              <a:rPr lang="el-GR" b="1" dirty="0" smtClean="0">
                <a:solidFill>
                  <a:srgbClr val="04028F"/>
                </a:solidFill>
                <a:cs typeface="Times New Roman" pitchFamily="18" charset="0"/>
              </a:rPr>
              <a:t>ω</a:t>
            </a:r>
            <a:r>
              <a:rPr lang="en-US" b="1" dirty="0" smtClean="0">
                <a:solidFill>
                  <a:srgbClr val="04028F"/>
                </a:solidFill>
                <a:cs typeface="Arial" charset="0"/>
                <a:sym typeface="Symbol" pitchFamily="18" charset="2"/>
              </a:rPr>
              <a:t> excitation</a:t>
            </a:r>
            <a:endParaRPr lang="nl-NL" b="1" i="1" dirty="0" smtClean="0">
              <a:solidFill>
                <a:srgbClr val="04028F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l-NL" b="1" dirty="0" smtClean="0">
                <a:solidFill>
                  <a:schemeClr val="tx1"/>
                </a:solidFill>
              </a:rPr>
              <a:t>  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3795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795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753" y="2249313"/>
            <a:ext cx="3524250" cy="695325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3795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3795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255539"/>
            <a:ext cx="3505200" cy="695325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0385" y="80004"/>
            <a:ext cx="90836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3399"/>
                </a:solidFill>
              </a:rPr>
              <a:t>Microscopic picture: GRs are coherent (1p-1h) </a:t>
            </a:r>
            <a:r>
              <a:rPr lang="en-GB" sz="2800" b="1" dirty="0" smtClean="0">
                <a:solidFill>
                  <a:srgbClr val="003399"/>
                </a:solidFill>
              </a:rPr>
              <a:t>excitations</a:t>
            </a:r>
          </a:p>
          <a:p>
            <a:pPr algn="ctr"/>
            <a:r>
              <a:rPr lang="en-GB" sz="2800" b="1" dirty="0" smtClean="0">
                <a:solidFill>
                  <a:srgbClr val="003399"/>
                </a:solidFill>
              </a:rPr>
              <a:t>induced </a:t>
            </a:r>
            <a:r>
              <a:rPr lang="en-GB" sz="2800" b="1" dirty="0">
                <a:solidFill>
                  <a:srgbClr val="003399"/>
                </a:solidFill>
              </a:rPr>
              <a:t>by single-particle operators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756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4826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</a:pPr>
            <a:r>
              <a:rPr lang="en-GB" sz="3600" b="1" i="1" dirty="0">
                <a:solidFill>
                  <a:schemeClr val="tx1"/>
                </a:solidFill>
              </a:rPr>
              <a:t>Conclusions!</a:t>
            </a:r>
          </a:p>
          <a:p>
            <a:pPr marL="342900" indent="-342900" algn="ctr">
              <a:spcBef>
                <a:spcPts val="600"/>
              </a:spcBef>
            </a:pPr>
            <a:endParaRPr lang="en-GB" sz="800" b="1" i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SzPct val="13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</a:rPr>
              <a:t>There has been much progress in understanding ISGMR &amp; ISGDR macroscopic </a:t>
            </a:r>
            <a:r>
              <a:rPr lang="en-GB" sz="2800" b="1" dirty="0" smtClean="0">
                <a:solidFill>
                  <a:schemeClr val="tx1"/>
                </a:solidFill>
                <a:cs typeface="Times New Roman" pitchFamily="18" charset="0"/>
              </a:rPr>
              <a:t>properties</a:t>
            </a:r>
          </a:p>
          <a:p>
            <a:pPr>
              <a:spcBef>
                <a:spcPts val="600"/>
              </a:spcBef>
              <a:buSzPct val="130000"/>
            </a:pPr>
            <a:endParaRPr lang="en-GB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SzPct val="130000"/>
            </a:pPr>
            <a:r>
              <a:rPr lang="en-GB" sz="2800" b="1" dirty="0" smtClean="0">
                <a:solidFill>
                  <a:srgbClr val="04028F"/>
                </a:solidFill>
                <a:cs typeface="Times New Roman" pitchFamily="18" charset="0"/>
              </a:rPr>
              <a:t>   </a:t>
            </a:r>
            <a:r>
              <a:rPr lang="en-GB" sz="2800" b="1" dirty="0">
                <a:solidFill>
                  <a:srgbClr val="04028F"/>
                </a:solidFill>
                <a:cs typeface="Times New Roman" pitchFamily="18" charset="0"/>
              </a:rPr>
              <a:t>		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</a:rPr>
              <a:t>Systematics: E</a:t>
            </a:r>
            <a:r>
              <a:rPr lang="en-GB" sz="2800" b="1" baseline="-25000" dirty="0">
                <a:solidFill>
                  <a:srgbClr val="FB1503"/>
                </a:solidFill>
                <a:cs typeface="Times New Roman" pitchFamily="18" charset="0"/>
              </a:rPr>
              <a:t>x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</a:rPr>
              <a:t>, </a:t>
            </a:r>
            <a:r>
              <a:rPr lang="en-GB" sz="2800" b="1" dirty="0">
                <a:solidFill>
                  <a:srgbClr val="FB1503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</a:rPr>
              <a:t>, %EWSR</a:t>
            </a:r>
          </a:p>
          <a:p>
            <a:pPr marL="342900" indent="-342900">
              <a:spcBef>
                <a:spcPts val="600"/>
              </a:spcBef>
            </a:pP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</a:rPr>
              <a:t>			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 </a:t>
            </a:r>
            <a:r>
              <a:rPr lang="en-GB" sz="2800" b="1" i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K</a:t>
            </a:r>
            <a:r>
              <a:rPr lang="en-GB" sz="2800" b="1" baseline="-25000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nm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 240 MeV</a:t>
            </a:r>
          </a:p>
          <a:p>
            <a:pPr marL="342900" indent="-342900">
              <a:spcBef>
                <a:spcPts val="600"/>
              </a:spcBef>
            </a:pPr>
            <a:r>
              <a:rPr lang="fr-FR" sz="2800" b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			</a:t>
            </a:r>
            <a:r>
              <a:rPr lang="en-GB" sz="2800" b="1" dirty="0">
                <a:solidFill>
                  <a:srgbClr val="04028F"/>
                </a:solidFill>
                <a:cs typeface="Times New Roman" pitchFamily="18" charset="0"/>
                <a:sym typeface="Symbol" pitchFamily="18" charset="2"/>
              </a:rPr>
              <a:t>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GB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GB" altLang="ja-JP" sz="2800" b="1" i="1" baseline="-2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</a:t>
            </a:r>
            <a:r>
              <a:rPr kumimoji="1" lang="en-GB" altLang="ja-JP" sz="2800" b="1" i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GB" sz="2800" b="1" dirty="0" smtClean="0">
                <a:solidFill>
                  <a:srgbClr val="04028F"/>
                </a:solidFill>
                <a:cs typeface="Times New Roman" pitchFamily="18" charset="0"/>
                <a:sym typeface="Symbol" pitchFamily="18" charset="2"/>
              </a:rPr>
              <a:t></a:t>
            </a:r>
            <a:r>
              <a:rPr lang="en-GB" altLang="ja-JP" sz="2800" b="1" dirty="0" smtClean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1" lang="en-GB" altLang="ja-JP" sz="20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GB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 </a:t>
            </a:r>
            <a:r>
              <a:rPr kumimoji="1" lang="en-GB" altLang="ja-JP" sz="2800" b="1" dirty="0" smtClean="0">
                <a:solidFill>
                  <a:srgbClr val="04028F"/>
                </a:solidFill>
                <a:ea typeface="ＭＳ Ｐゴシック" pitchFamily="34" charset="-128"/>
              </a:rPr>
              <a:t>500 MeV</a:t>
            </a:r>
          </a:p>
          <a:p>
            <a:pPr marL="342900" indent="-342900">
              <a:spcBef>
                <a:spcPts val="600"/>
              </a:spcBef>
            </a:pPr>
            <a:endParaRPr lang="en-GB" sz="1400" b="1" dirty="0">
              <a:solidFill>
                <a:srgbClr val="FB1503"/>
              </a:solidFill>
              <a:cs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ts val="600"/>
              </a:spcBef>
              <a:buSzPct val="13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Sn </a:t>
            </a:r>
            <a:r>
              <a:rPr lang="en-GB" sz="28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and Cd nuclei </a:t>
            </a: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are softer than </a:t>
            </a:r>
            <a:r>
              <a:rPr lang="en-GB" sz="2800" b="1" baseline="30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208</a:t>
            </a: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Pb and </a:t>
            </a:r>
            <a:r>
              <a:rPr lang="en-GB" sz="2800" b="1" baseline="30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90</a:t>
            </a: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Zr</a:t>
            </a:r>
            <a:r>
              <a:rPr lang="en-GB" sz="28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GB" sz="2800" b="1" dirty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345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18552"/>
            <a:ext cx="807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 dirty="0" smtClean="0">
                <a:solidFill>
                  <a:srgbClr val="0402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with exotic beams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879182"/>
            <a:ext cx="8534400" cy="342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Inverse kinematics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706" y="1688254"/>
            <a:ext cx="2635593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56</a:t>
            </a:r>
            <a:r>
              <a:rPr lang="en-GB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Ni(α,α</a:t>
            </a:r>
            <a:r>
              <a:rPr lang="en-GB" sz="2800" b="1" dirty="0" smtClean="0">
                <a:solidFill>
                  <a:srgbClr val="FF0000"/>
                </a:solidFill>
                <a:sym typeface="Symbol" pitchFamily="18" charset="2"/>
              </a:rPr>
              <a:t></a:t>
            </a:r>
            <a:r>
              <a:rPr lang="en-GB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GB" sz="2800" b="1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56</a:t>
            </a:r>
            <a:r>
              <a:rPr lang="en-GB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Ni*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α = Target</a:t>
            </a:r>
          </a:p>
          <a:p>
            <a:pPr algn="ctr"/>
            <a:r>
              <a:rPr lang="en-GB" sz="2800" b="1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56</a:t>
            </a:r>
            <a:r>
              <a:rPr lang="en-GB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Ni = Projectile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3952340"/>
            <a:ext cx="85344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exotic beams is very low (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GB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pps)</a:t>
            </a: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get reasonable yields thick target is needed</a:t>
            </a: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low energy (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MeV) recoil particle will not come out of the thick target</a:t>
            </a:r>
          </a:p>
        </p:txBody>
      </p:sp>
      <p:pic>
        <p:nvPicPr>
          <p:cNvPr id="1026" name="Picture 2" descr="C:\Documents\Ph.D work\PhD presentation\Kinematics_Present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08" y="665674"/>
            <a:ext cx="5029200" cy="28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84208" y="1102093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</a:t>
            </a:r>
            <a:r>
              <a:rPr lang="en-GB" sz="18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GB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0 MeV</a:t>
            </a:r>
            <a:endParaRPr lang="en-GB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6808" y="212514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GB" sz="18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endParaRPr lang="en-GB" sz="1800" b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208" y="20372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GB" sz="18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endParaRPr lang="en-GB" sz="1800" b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4970" y="19610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GB" sz="18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endParaRPr lang="en-GB" sz="1800" b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5970" y="18086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8</a:t>
            </a:r>
            <a:r>
              <a:rPr lang="en-GB" sz="18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endParaRPr lang="en-GB" sz="1800" b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7562" y="128694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0AFE"/>
                </a:solidFill>
                <a:cs typeface="Times New Roman" panose="02020603050405020304" pitchFamily="18" charset="0"/>
              </a:rPr>
              <a:t>E</a:t>
            </a:r>
            <a:r>
              <a:rPr lang="en-GB" sz="1800" b="1" baseline="-25000" dirty="0" smtClean="0">
                <a:solidFill>
                  <a:srgbClr val="000AFE"/>
                </a:solidFill>
                <a:cs typeface="Times New Roman" panose="02020603050405020304" pitchFamily="18" charset="0"/>
              </a:rPr>
              <a:t>x</a:t>
            </a:r>
            <a:r>
              <a:rPr lang="en-GB" sz="1800" b="1" dirty="0" smtClean="0">
                <a:solidFill>
                  <a:srgbClr val="000AFE"/>
                </a:solidFill>
                <a:cs typeface="Times New Roman" panose="02020603050405020304" pitchFamily="18" charset="0"/>
              </a:rPr>
              <a:t> = 30 MeV</a:t>
            </a:r>
            <a:endParaRPr lang="en-GB" sz="1800" b="1" dirty="0">
              <a:solidFill>
                <a:srgbClr val="000AFE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9162" y="2418275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GB" sz="1800" b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GB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= 20 MeV</a:t>
            </a:r>
            <a:endParaRPr lang="en-GB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7208" y="2178007"/>
            <a:ext cx="3941837" cy="876300"/>
          </a:xfrm>
          <a:prstGeom prst="rect">
            <a:avLst/>
          </a:prstGeom>
          <a:solidFill>
            <a:schemeClr val="accent2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2074863" y="3686175"/>
            <a:ext cx="195262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1513" y="178642"/>
            <a:ext cx="7718425" cy="1003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719138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i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Nuclear structure studies with reactions in inverse kinematics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011363" y="3741738"/>
            <a:ext cx="195262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2165350" y="3741738"/>
            <a:ext cx="195263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2165350" y="3827463"/>
            <a:ext cx="195263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2074863" y="3829050"/>
            <a:ext cx="195262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074863" y="3914775"/>
            <a:ext cx="195262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1982788" y="3914775"/>
            <a:ext cx="195262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1890713" y="3829050"/>
            <a:ext cx="195262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1922463" y="3743325"/>
            <a:ext cx="193675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3865563" y="3749675"/>
            <a:ext cx="195262" cy="192088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3865563" y="3848100"/>
            <a:ext cx="195262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6548438" y="3686175"/>
            <a:ext cx="193675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6484938" y="3741738"/>
            <a:ext cx="193675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6638925" y="3741738"/>
            <a:ext cx="193675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6638925" y="3827463"/>
            <a:ext cx="193675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548438" y="3829050"/>
            <a:ext cx="193675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6548438" y="3914775"/>
            <a:ext cx="193675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6456363" y="3914775"/>
            <a:ext cx="195262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6364288" y="3829050"/>
            <a:ext cx="195262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6396038" y="3743325"/>
            <a:ext cx="193675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3" name="Line 27"/>
          <p:cNvSpPr>
            <a:spLocks noChangeShapeType="1"/>
          </p:cNvSpPr>
          <p:nvPr/>
        </p:nvSpPr>
        <p:spPr bwMode="auto">
          <a:xfrm>
            <a:off x="2360613" y="3914775"/>
            <a:ext cx="582612" cy="0"/>
          </a:xfrm>
          <a:prstGeom prst="line">
            <a:avLst/>
          </a:prstGeom>
          <a:noFill/>
          <a:ln w="3672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0984" name="Line 28"/>
          <p:cNvSpPr>
            <a:spLocks noChangeShapeType="1"/>
          </p:cNvSpPr>
          <p:nvPr/>
        </p:nvSpPr>
        <p:spPr bwMode="auto">
          <a:xfrm>
            <a:off x="6832600" y="3914775"/>
            <a:ext cx="592138" cy="0"/>
          </a:xfrm>
          <a:prstGeom prst="line">
            <a:avLst/>
          </a:prstGeom>
          <a:noFill/>
          <a:ln w="3672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0985" name="Text Box 29"/>
          <p:cNvSpPr txBox="1">
            <a:spLocks noChangeArrowheads="1"/>
          </p:cNvSpPr>
          <p:nvPr/>
        </p:nvSpPr>
        <p:spPr bwMode="auto">
          <a:xfrm>
            <a:off x="3643313" y="4044950"/>
            <a:ext cx="809625" cy="268288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</a:tabLst>
            </a:pPr>
            <a:r>
              <a:rPr lang="en-GB" b="1" baseline="30000" dirty="0">
                <a:solidFill>
                  <a:srgbClr val="000080"/>
                </a:solidFill>
              </a:rPr>
              <a:t>4</a:t>
            </a:r>
            <a:r>
              <a:rPr lang="en-GB" b="1" dirty="0">
                <a:solidFill>
                  <a:srgbClr val="000080"/>
                </a:solidFill>
              </a:rPr>
              <a:t>He target</a:t>
            </a:r>
          </a:p>
        </p:txBody>
      </p:sp>
      <p:sp>
        <p:nvSpPr>
          <p:cNvPr id="40986" name="Text Box 30"/>
          <p:cNvSpPr txBox="1">
            <a:spLocks noChangeArrowheads="1"/>
          </p:cNvSpPr>
          <p:nvPr/>
        </p:nvSpPr>
        <p:spPr bwMode="auto">
          <a:xfrm>
            <a:off x="1273175" y="4554538"/>
            <a:ext cx="1670050" cy="268287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en-GB" b="1" dirty="0">
                <a:solidFill>
                  <a:srgbClr val="000080"/>
                </a:solidFill>
              </a:rPr>
              <a:t>heavy projectile</a:t>
            </a:r>
          </a:p>
        </p:txBody>
      </p:sp>
      <p:sp>
        <p:nvSpPr>
          <p:cNvPr id="40987" name="Text Box 31"/>
          <p:cNvSpPr txBox="1">
            <a:spLocks noChangeArrowheads="1"/>
          </p:cNvSpPr>
          <p:nvPr/>
        </p:nvSpPr>
        <p:spPr bwMode="auto">
          <a:xfrm>
            <a:off x="6019800" y="4554538"/>
            <a:ext cx="1439863" cy="268287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en-GB" b="1" dirty="0">
                <a:solidFill>
                  <a:srgbClr val="000080"/>
                </a:solidFill>
              </a:rPr>
              <a:t>heavy ejectile</a:t>
            </a:r>
          </a:p>
        </p:txBody>
      </p:sp>
      <p:sp>
        <p:nvSpPr>
          <p:cNvPr id="40988" name="Text Box 32"/>
          <p:cNvSpPr txBox="1">
            <a:spLocks noChangeArrowheads="1"/>
          </p:cNvSpPr>
          <p:nvPr/>
        </p:nvSpPr>
        <p:spPr bwMode="auto">
          <a:xfrm>
            <a:off x="4095750" y="5268913"/>
            <a:ext cx="1020763" cy="657225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algn="ctr"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</a:tabLst>
            </a:pPr>
            <a:r>
              <a:rPr lang="en-GB" b="1" dirty="0">
                <a:solidFill>
                  <a:srgbClr val="000080"/>
                </a:solidFill>
              </a:rPr>
              <a:t>recoiling</a:t>
            </a:r>
          </a:p>
          <a:p>
            <a:pPr algn="ctr"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</a:tabLst>
            </a:pPr>
            <a:r>
              <a:rPr lang="en-GB" b="1" dirty="0">
                <a:solidFill>
                  <a:srgbClr val="000080"/>
                </a:solidFill>
                <a:sym typeface="Symbol" pitchFamily="18" charset="2"/>
              </a:rPr>
              <a:t></a:t>
            </a:r>
            <a:endParaRPr lang="en-GB" b="1" dirty="0">
              <a:solidFill>
                <a:srgbClr val="000080"/>
              </a:solidFill>
            </a:endParaRPr>
          </a:p>
        </p:txBody>
      </p:sp>
      <p:sp>
        <p:nvSpPr>
          <p:cNvPr id="40989" name="Text Box 33"/>
          <p:cNvSpPr txBox="1">
            <a:spLocks noChangeArrowheads="1"/>
          </p:cNvSpPr>
          <p:nvPr/>
        </p:nvSpPr>
        <p:spPr bwMode="auto">
          <a:xfrm>
            <a:off x="423863" y="3187700"/>
            <a:ext cx="1404937" cy="4191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en-GB" sz="3600" b="1" dirty="0">
                <a:solidFill>
                  <a:srgbClr val="000080"/>
                </a:solidFill>
              </a:rPr>
              <a:t>(</a:t>
            </a:r>
            <a:r>
              <a:rPr lang="en-GB" sz="3600" b="1" dirty="0">
                <a:solidFill>
                  <a:srgbClr val="000080"/>
                </a:solidFill>
                <a:sym typeface="Symbol" pitchFamily="18" charset="2"/>
              </a:rPr>
              <a:t>,</a:t>
            </a:r>
            <a:r>
              <a:rPr lang="en-GB" sz="3600" b="1" dirty="0" smtClean="0">
                <a:solidFill>
                  <a:srgbClr val="000080"/>
                </a:solidFill>
              </a:rPr>
              <a:t>)</a:t>
            </a:r>
            <a:r>
              <a:rPr lang="en-GB" sz="3600" dirty="0" smtClean="0">
                <a:solidFill>
                  <a:srgbClr val="000080"/>
                </a:solidFill>
              </a:rPr>
              <a:t> </a:t>
            </a:r>
            <a:endParaRPr lang="en-GB" sz="3600" dirty="0">
              <a:solidFill>
                <a:srgbClr val="000080"/>
              </a:solidFill>
            </a:endParaRPr>
          </a:p>
        </p:txBody>
      </p:sp>
      <p:sp>
        <p:nvSpPr>
          <p:cNvPr id="40990" name="Text Box 34"/>
          <p:cNvSpPr txBox="1">
            <a:spLocks noChangeArrowheads="1"/>
          </p:cNvSpPr>
          <p:nvPr/>
        </p:nvSpPr>
        <p:spPr bwMode="auto">
          <a:xfrm>
            <a:off x="368300" y="1378792"/>
            <a:ext cx="6657975" cy="992188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>
                <a:solidFill>
                  <a:srgbClr val="00008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Possible at </a:t>
            </a:r>
            <a:r>
              <a:rPr lang="en-GB" sz="2800" b="1" dirty="0" smtClean="0">
                <a:solidFill>
                  <a:srgbClr val="FF0000"/>
                </a:solidFill>
              </a:rPr>
              <a:t>FAIR, RIKEN, GANIL, FRIB</a:t>
            </a:r>
            <a:endParaRPr lang="en-GB" sz="2800" b="1" dirty="0">
              <a:solidFill>
                <a:srgbClr val="FF0000"/>
              </a:solidFill>
            </a:endParaRPr>
          </a:p>
          <a:p>
            <a:pPr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8000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(beam energies of 50-100 MeV/u are needed!)</a:t>
            </a:r>
            <a:r>
              <a:rPr lang="ar-SY" b="1" dirty="0">
                <a:solidFill>
                  <a:schemeClr val="tx1"/>
                </a:solidFill>
              </a:rPr>
              <a:t>‏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991" name="Text Box 36"/>
          <p:cNvSpPr txBox="1">
            <a:spLocks noChangeArrowheads="1"/>
          </p:cNvSpPr>
          <p:nvPr/>
        </p:nvSpPr>
        <p:spPr bwMode="auto">
          <a:xfrm>
            <a:off x="4708525" y="4464050"/>
            <a:ext cx="292100" cy="293688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eaLnBrk="1">
              <a:lnSpc>
                <a:spcPct val="93000"/>
              </a:lnSpc>
              <a:buSzPct val="45000"/>
              <a:buFont typeface="Wingdings" pitchFamily="2" charset="2"/>
              <a:buNone/>
            </a:pPr>
            <a:r>
              <a:rPr lang="en-GB" b="1" dirty="0">
                <a:solidFill>
                  <a:srgbClr val="000080"/>
                </a:solidFill>
                <a:sym typeface="Symbol" pitchFamily="18" charset="2"/>
              </a:rPr>
              <a:t></a:t>
            </a:r>
            <a:endParaRPr lang="en-GB" b="1" dirty="0">
              <a:solidFill>
                <a:srgbClr val="000080"/>
              </a:solidFill>
            </a:endParaRPr>
          </a:p>
        </p:txBody>
      </p:sp>
      <p:sp>
        <p:nvSpPr>
          <p:cNvPr id="40992" name="Text Box 37"/>
          <p:cNvSpPr txBox="1">
            <a:spLocks noChangeArrowheads="1"/>
          </p:cNvSpPr>
          <p:nvPr/>
        </p:nvSpPr>
        <p:spPr bwMode="auto">
          <a:xfrm>
            <a:off x="5000625" y="2290438"/>
            <a:ext cx="4143375" cy="965200"/>
          </a:xfrm>
          <a:prstGeom prst="rect">
            <a:avLst/>
          </a:prstGeom>
          <a:solidFill>
            <a:srgbClr val="00FF00"/>
          </a:solidFill>
          <a:ln w="36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>
                <a:solidFill>
                  <a:srgbClr val="000000"/>
                </a:solidFill>
              </a:rPr>
              <a:t>Approach </a:t>
            </a:r>
            <a:r>
              <a:rPr lang="en-GB" b="1" dirty="0" smtClean="0">
                <a:solidFill>
                  <a:srgbClr val="000000"/>
                </a:solidFill>
              </a:rPr>
              <a:t>at GSI-FAIR (EXL):</a:t>
            </a:r>
            <a:endParaRPr lang="en-GB" b="1" dirty="0">
              <a:solidFill>
                <a:srgbClr val="000000"/>
              </a:solidFill>
            </a:endParaRPr>
          </a:p>
          <a:p>
            <a:pPr algn="ctr"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Helium gas-jet target</a:t>
            </a:r>
          </a:p>
          <a:p>
            <a:pPr algn="ctr"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>
                <a:solidFill>
                  <a:srgbClr val="000000"/>
                </a:solidFill>
              </a:rPr>
              <a:t>M</a:t>
            </a:r>
            <a:r>
              <a:rPr lang="en-GB" b="1" dirty="0" smtClean="0">
                <a:solidFill>
                  <a:srgbClr val="000000"/>
                </a:solidFill>
              </a:rPr>
              <a:t>easure </a:t>
            </a:r>
            <a:r>
              <a:rPr lang="en-GB" b="1" dirty="0">
                <a:solidFill>
                  <a:srgbClr val="000000"/>
                </a:solidFill>
              </a:rPr>
              <a:t>the recoiling alphas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algn="ctr"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993" name="Text Box 38"/>
          <p:cNvSpPr txBox="1">
            <a:spLocks noChangeArrowheads="1"/>
          </p:cNvSpPr>
          <p:nvPr/>
        </p:nvSpPr>
        <p:spPr bwMode="auto">
          <a:xfrm>
            <a:off x="5443538" y="5029200"/>
            <a:ext cx="3700462" cy="1009650"/>
          </a:xfrm>
          <a:prstGeom prst="rect">
            <a:avLst/>
          </a:prstGeom>
          <a:solidFill>
            <a:srgbClr val="EB613D"/>
          </a:solidFill>
          <a:ln w="36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>
                <a:solidFill>
                  <a:schemeClr val="tx1"/>
                </a:solidFill>
              </a:rPr>
              <a:t>Inconvenience:</a:t>
            </a:r>
          </a:p>
          <a:p>
            <a:pPr algn="ctr" defTabSz="719138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>
                <a:solidFill>
                  <a:schemeClr val="tx1"/>
                </a:solidFill>
              </a:rPr>
              <a:t> difficulty to detect the low-energy alphas</a:t>
            </a:r>
          </a:p>
        </p:txBody>
      </p:sp>
      <p:sp>
        <p:nvSpPr>
          <p:cNvPr id="40994" name="Oval 13"/>
          <p:cNvSpPr>
            <a:spLocks noChangeArrowheads="1"/>
          </p:cNvSpPr>
          <p:nvPr/>
        </p:nvSpPr>
        <p:spPr bwMode="auto">
          <a:xfrm>
            <a:off x="3994150" y="3768725"/>
            <a:ext cx="195263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5" name="Oval 12"/>
          <p:cNvSpPr>
            <a:spLocks noChangeArrowheads="1"/>
          </p:cNvSpPr>
          <p:nvPr/>
        </p:nvSpPr>
        <p:spPr bwMode="auto">
          <a:xfrm>
            <a:off x="3971925" y="3867150"/>
            <a:ext cx="195263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6" name="Oval 24"/>
          <p:cNvSpPr>
            <a:spLocks noChangeArrowheads="1"/>
          </p:cNvSpPr>
          <p:nvPr/>
        </p:nvSpPr>
        <p:spPr bwMode="auto">
          <a:xfrm rot="-4020000">
            <a:off x="4283870" y="4539456"/>
            <a:ext cx="182562" cy="1936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7" name="Line 26"/>
          <p:cNvSpPr>
            <a:spLocks noChangeShapeType="1"/>
          </p:cNvSpPr>
          <p:nvPr/>
        </p:nvSpPr>
        <p:spPr bwMode="auto">
          <a:xfrm>
            <a:off x="4433888" y="4746625"/>
            <a:ext cx="198437" cy="484188"/>
          </a:xfrm>
          <a:prstGeom prst="line">
            <a:avLst/>
          </a:prstGeom>
          <a:noFill/>
          <a:ln w="36720">
            <a:solidFill>
              <a:srgbClr val="3333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0998" name="Oval 12"/>
          <p:cNvSpPr>
            <a:spLocks noChangeArrowheads="1"/>
          </p:cNvSpPr>
          <p:nvPr/>
        </p:nvSpPr>
        <p:spPr bwMode="auto">
          <a:xfrm>
            <a:off x="4284663" y="4435475"/>
            <a:ext cx="195262" cy="190500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9" name="Oval 13"/>
          <p:cNvSpPr>
            <a:spLocks noChangeArrowheads="1"/>
          </p:cNvSpPr>
          <p:nvPr/>
        </p:nvSpPr>
        <p:spPr bwMode="auto">
          <a:xfrm>
            <a:off x="4413250" y="4454525"/>
            <a:ext cx="195263" cy="180975"/>
          </a:xfrm>
          <a:prstGeom prst="ellipse">
            <a:avLst/>
          </a:prstGeom>
          <a:solidFill>
            <a:srgbClr val="80000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0" name="Oval 12"/>
          <p:cNvSpPr>
            <a:spLocks noChangeArrowheads="1"/>
          </p:cNvSpPr>
          <p:nvPr/>
        </p:nvSpPr>
        <p:spPr bwMode="auto">
          <a:xfrm>
            <a:off x="4391025" y="4551363"/>
            <a:ext cx="195263" cy="180975"/>
          </a:xfrm>
          <a:prstGeom prst="ellipse">
            <a:avLst/>
          </a:prstGeom>
          <a:solidFill>
            <a:srgbClr val="000080"/>
          </a:solidFill>
          <a:ln w="3672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Thesis_Writing_1\Thesis_for_MAYA\graphics\Storage_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0" y="550660"/>
            <a:ext cx="4206240" cy="527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4112950"/>
            <a:ext cx="4726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EPJ Web of Conferences 66, 03093 (2014)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1" y="1643335"/>
            <a:ext cx="50153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Experimental storage ring at GSI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Luminosity: 10</a:t>
            </a:r>
            <a:r>
              <a:rPr lang="en-US" b="1" baseline="30000" dirty="0" smtClean="0">
                <a:solidFill>
                  <a:schemeClr val="tx1"/>
                </a:solidFill>
              </a:rPr>
              <a:t>26</a:t>
            </a:r>
            <a:r>
              <a:rPr lang="en-US" b="1" dirty="0" smtClean="0">
                <a:solidFill>
                  <a:schemeClr val="tx1"/>
                </a:solidFill>
              </a:rPr>
              <a:t> – 10</a:t>
            </a:r>
            <a:r>
              <a:rPr lang="en-US" b="1" baseline="30000" dirty="0" smtClean="0">
                <a:solidFill>
                  <a:schemeClr val="tx1"/>
                </a:solidFill>
              </a:rPr>
              <a:t>27</a:t>
            </a:r>
            <a:r>
              <a:rPr lang="en-US" b="1" dirty="0" smtClean="0">
                <a:solidFill>
                  <a:schemeClr val="tx1"/>
                </a:solidFill>
              </a:rPr>
              <a:t> cm</a:t>
            </a:r>
            <a:r>
              <a:rPr lang="en-US" b="1" baseline="30000" dirty="0" smtClean="0">
                <a:solidFill>
                  <a:schemeClr val="tx1"/>
                </a:solidFill>
              </a:rPr>
              <a:t>-2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b="1" baseline="30000" dirty="0" smtClean="0">
                <a:solidFill>
                  <a:schemeClr val="tx1"/>
                </a:solidFill>
              </a:rPr>
              <a:t>-1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4" y="648420"/>
            <a:ext cx="2311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Storage Ring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175" y="1022350"/>
            <a:ext cx="6843713" cy="4505325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1800" y="0"/>
            <a:ext cx="8229600" cy="1146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719138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Detection system @ FAIR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15925" y="5498259"/>
            <a:ext cx="8334375" cy="574738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lIns="0" tIns="0" rIns="0" bIns="0"/>
          <a:lstStyle/>
          <a:p>
            <a:pPr marL="228600" indent="-228600" algn="ctr" defTabSz="652463" eaLnBrk="1">
              <a:lnSpc>
                <a:spcPct val="93000"/>
              </a:lnSpc>
              <a:buClr>
                <a:schemeClr val="accent2"/>
              </a:buClr>
              <a:buSzTx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z="2800" b="1" dirty="0" smtClean="0">
                <a:solidFill>
                  <a:schemeClr val="accent2"/>
                </a:solidFill>
              </a:rPr>
              <a:t>EXL </a:t>
            </a:r>
            <a:r>
              <a:rPr lang="en-GB" sz="2800" b="1" dirty="0">
                <a:solidFill>
                  <a:schemeClr val="accent2"/>
                </a:solidFill>
              </a:rPr>
              <a:t>recoil </a:t>
            </a:r>
            <a:r>
              <a:rPr lang="en-GB" sz="2800" b="1" dirty="0" smtClean="0">
                <a:solidFill>
                  <a:schemeClr val="accent2"/>
                </a:solidFill>
              </a:rPr>
              <a:t>prototype detector has been commissioned</a:t>
            </a:r>
            <a:endParaRPr lang="en-GB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8" y="569344"/>
            <a:ext cx="8830300" cy="51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6" y="233707"/>
            <a:ext cx="8134711" cy="57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7763" y="508961"/>
            <a:ext cx="9023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target</a:t>
            </a:r>
          </a:p>
          <a:p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gas detector where the target gas also acts as a detector</a:t>
            </a:r>
          </a:p>
          <a:p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785" y="192128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4028F"/>
                </a:solidFill>
                <a:cs typeface="Times New Roman" panose="02020603050405020304" pitchFamily="18" charset="0"/>
              </a:rPr>
              <a:t>Good </a:t>
            </a:r>
            <a:r>
              <a:rPr lang="en-US" sz="2800" b="1" dirty="0">
                <a:solidFill>
                  <a:srgbClr val="04028F"/>
                </a:solidFill>
                <a:cs typeface="Times New Roman" panose="02020603050405020304" pitchFamily="18" charset="0"/>
              </a:rPr>
              <a:t>angular </a:t>
            </a:r>
            <a:r>
              <a:rPr lang="en-US" sz="2800" b="1" dirty="0" smtClean="0">
                <a:solidFill>
                  <a:srgbClr val="04028F"/>
                </a:solidFill>
                <a:cs typeface="Times New Roman" panose="02020603050405020304" pitchFamily="18" charset="0"/>
              </a:rPr>
              <a:t>coverage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Effective 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target thickness can be </a:t>
            </a: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increased without 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much loss of </a:t>
            </a: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resolution</a:t>
            </a:r>
            <a:endParaRPr lang="en-US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4028F"/>
                </a:solidFill>
                <a:cs typeface="Times New Roman" panose="02020603050405020304" pitchFamily="18" charset="0"/>
              </a:rPr>
              <a:t>Detection of very </a:t>
            </a:r>
            <a:r>
              <a:rPr lang="en-US" sz="2800" b="1" dirty="0">
                <a:solidFill>
                  <a:srgbClr val="04028F"/>
                </a:solidFill>
                <a:cs typeface="Times New Roman" panose="02020603050405020304" pitchFamily="18" charset="0"/>
              </a:rPr>
              <a:t>low energy recoil </a:t>
            </a:r>
            <a:r>
              <a:rPr lang="en-US" sz="2800" b="1" dirty="0" smtClean="0">
                <a:solidFill>
                  <a:srgbClr val="04028F"/>
                </a:solidFill>
                <a:cs typeface="Times New Roman" panose="02020603050405020304" pitchFamily="18" charset="0"/>
              </a:rPr>
              <a:t>particle is possible</a:t>
            </a:r>
            <a:endParaRPr lang="en-US" sz="2800" b="1" dirty="0">
              <a:solidFill>
                <a:srgbClr val="04028F"/>
              </a:solidFill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373" y="4419986"/>
            <a:ext cx="71019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MAYA active-target detector at GANIL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604" y="525429"/>
            <a:ext cx="880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4028F"/>
                </a:solidFill>
                <a:cs typeface="Times New Roman" panose="02020603050405020304" pitchFamily="18" charset="0"/>
              </a:rPr>
              <a:t>Basics of kinematics reconstruction inside MAYA</a:t>
            </a:r>
            <a:endParaRPr lang="en-US" sz="3200" dirty="0">
              <a:solidFill>
                <a:srgbClr val="04028F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 descr="C:\Documents\Ph.D work\PhD presentation\MA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1" y="1125356"/>
            <a:ext cx="4521144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63450"/>
            <a:ext cx="354038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4529038"/>
            <a:ext cx="4408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Timing information from Amplification wires</a:t>
            </a:r>
            <a:endParaRPr lang="en-U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76400" y="3000560"/>
            <a:ext cx="304800" cy="1002268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44326" y="4859550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Range 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→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Energy</a:t>
            </a:r>
          </a:p>
          <a:p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  (SRIM)</a:t>
            </a:r>
            <a:endParaRPr lang="en-US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8" name="Picture 4" descr="C:\Documents\Ph.D work\PhD presentation\Range_to_Energ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23770"/>
            <a:ext cx="3291840" cy="23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1981199" y="4898370"/>
            <a:ext cx="175405" cy="715982"/>
          </a:xfrm>
          <a:prstGeom prst="downArrow">
            <a:avLst/>
          </a:prstGeom>
          <a:solidFill>
            <a:srgbClr val="000AFE"/>
          </a:solidFill>
          <a:ln>
            <a:solidFill>
              <a:srgbClr val="000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931" y="5614352"/>
            <a:ext cx="32981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2d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→ R</a:t>
            </a:r>
            <a:r>
              <a:rPr 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3d ,  </a:t>
            </a:r>
            <a:r>
              <a:rPr lang="el-GR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2d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→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3d</a:t>
            </a:r>
            <a:endParaRPr lang="en-US" sz="2800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2473931" y="3787385"/>
            <a:ext cx="1981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mbar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He and 5% CF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3450813" y="1679246"/>
            <a:ext cx="1556209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Si detectors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CsI detectors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-77594" y="3092730"/>
            <a:ext cx="10107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Beam </a:t>
            </a:r>
            <a:r>
              <a:rPr lang="en-US" sz="14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56</a:t>
            </a:r>
            <a:r>
              <a:rPr lang="en-U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Ni</a:t>
            </a:r>
            <a:endParaRPr lang="en-US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6" grpId="0" animBg="1"/>
      <p:bldP spid="2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8179"/>
            <a:ext cx="891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028F"/>
                </a:solidFill>
                <a:cs typeface="Times New Roman" panose="02020603050405020304" pitchFamily="18" charset="0"/>
              </a:rPr>
              <a:t>3</a:t>
            </a:r>
            <a:r>
              <a:rPr lang="en-US" sz="2800" b="1" baseline="30000" dirty="0">
                <a:solidFill>
                  <a:srgbClr val="04028F"/>
                </a:solidFill>
                <a:cs typeface="Times New Roman" panose="02020603050405020304" pitchFamily="18" charset="0"/>
              </a:rPr>
              <a:t>rd</a:t>
            </a:r>
            <a:r>
              <a:rPr lang="en-US" sz="2800" b="1" dirty="0">
                <a:solidFill>
                  <a:srgbClr val="04028F"/>
                </a:solidFill>
                <a:cs typeface="Times New Roman" panose="02020603050405020304" pitchFamily="18" charset="0"/>
              </a:rPr>
              <a:t> dimension </a:t>
            </a:r>
            <a:r>
              <a:rPr lang="en-US" sz="2800" b="1" dirty="0" smtClean="0">
                <a:solidFill>
                  <a:srgbClr val="04028F"/>
                </a:solidFill>
                <a:cs typeface="Times New Roman" panose="02020603050405020304" pitchFamily="18" charset="0"/>
              </a:rPr>
              <a:t>from </a:t>
            </a:r>
            <a:r>
              <a:rPr lang="en-US" sz="2800" b="1" dirty="0">
                <a:solidFill>
                  <a:srgbClr val="04028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800" b="1" dirty="0" smtClean="0">
                <a:solidFill>
                  <a:srgbClr val="04028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iming </a:t>
            </a:r>
            <a:r>
              <a:rPr lang="en-US" sz="2800" b="1" dirty="0">
                <a:solidFill>
                  <a:srgbClr val="04028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information of the anode wires</a:t>
            </a:r>
            <a:endParaRPr lang="en-US" sz="2800" b="1" dirty="0">
              <a:solidFill>
                <a:srgbClr val="04028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E:\Screenshot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78310"/>
            <a:ext cx="2743200" cy="229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\Ph.D work\PhD presentation\Recoil_Up_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926"/>
            <a:ext cx="6492240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\Ph.D work\PhD presentation\formu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58789"/>
            <a:ext cx="3474720" cy="22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2200" y="4816981"/>
            <a:ext cx="24254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Range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Energy 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91541" y="5056385"/>
            <a:ext cx="42672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/>
          <p:cNvPicPr>
            <a:picLocks noChangeAspect="1" noChangeArrowheads="1"/>
          </p:cNvPicPr>
          <p:nvPr/>
        </p:nvPicPr>
        <p:blipFill>
          <a:blip r:embed="rId2" cstate="print"/>
          <a:srcRect r="9119"/>
          <a:stretch>
            <a:fillRect/>
          </a:stretch>
        </p:blipFill>
        <p:spPr bwMode="auto">
          <a:xfrm>
            <a:off x="3848669" y="-1"/>
            <a:ext cx="5295331" cy="631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-Down Arrow 8"/>
          <p:cNvSpPr/>
          <p:nvPr/>
        </p:nvSpPr>
        <p:spPr bwMode="auto">
          <a:xfrm>
            <a:off x="6005014" y="4380931"/>
            <a:ext cx="150126" cy="777935"/>
          </a:xfrm>
          <a:prstGeom prst="up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6673755" y="3466531"/>
            <a:ext cx="122830" cy="1667312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Up-Down Arrow 10"/>
          <p:cNvSpPr/>
          <p:nvPr/>
        </p:nvSpPr>
        <p:spPr bwMode="auto">
          <a:xfrm>
            <a:off x="7028597" y="4380931"/>
            <a:ext cx="136478" cy="1355686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Up-Down Arrow 11"/>
          <p:cNvSpPr/>
          <p:nvPr/>
        </p:nvSpPr>
        <p:spPr bwMode="auto">
          <a:xfrm>
            <a:off x="7517415" y="5063319"/>
            <a:ext cx="138979" cy="209276"/>
          </a:xfrm>
          <a:prstGeom prst="upDownArrow">
            <a:avLst/>
          </a:prstGeom>
          <a:solidFill>
            <a:srgbClr val="000A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 rot="5400000" flipH="1">
            <a:off x="696035" y="1323842"/>
            <a:ext cx="184246" cy="1016757"/>
          </a:xfrm>
          <a:prstGeom prst="up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Up-Down Arrow 13"/>
          <p:cNvSpPr/>
          <p:nvPr/>
        </p:nvSpPr>
        <p:spPr bwMode="auto">
          <a:xfrm rot="5400000">
            <a:off x="759727" y="2806889"/>
            <a:ext cx="171733" cy="1011071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-Down Arrow 14"/>
          <p:cNvSpPr/>
          <p:nvPr/>
        </p:nvSpPr>
        <p:spPr bwMode="auto">
          <a:xfrm rot="5400000">
            <a:off x="754550" y="3388571"/>
            <a:ext cx="191070" cy="1029382"/>
          </a:xfrm>
          <a:prstGeom prst="upDownArrow">
            <a:avLst/>
          </a:prstGeom>
          <a:solidFill>
            <a:srgbClr val="000A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69488" y="3098045"/>
            <a:ext cx="26476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000" b="1" dirty="0" smtClean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kumimoji="1" lang="en-US" altLang="ja-JP" sz="2000" b="1" i="1" dirty="0" smtClean="0">
                <a:solidFill>
                  <a:srgbClr val="FF0000"/>
                </a:solidFill>
                <a:ea typeface="ＭＳ Ｐゴシック" pitchFamily="34" charset="-128"/>
              </a:rPr>
              <a:t>N </a:t>
            </a:r>
            <a:r>
              <a:rPr kumimoji="1" lang="en-US" altLang="ja-JP" sz="2000" b="1" dirty="0" smtClean="0">
                <a:solidFill>
                  <a:srgbClr val="FF0000"/>
                </a:solidFill>
                <a:ea typeface="ＭＳ Ｐゴシック" pitchFamily="34" charset="-128"/>
              </a:rPr>
              <a:t>= 2</a:t>
            </a:r>
            <a:r>
              <a:rPr kumimoji="1"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    E2 (ISGQR)    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                        &amp;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000" b="1" dirty="0" smtClean="0">
                <a:solidFill>
                  <a:srgbClr val="04028F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kumimoji="1" lang="en-US" altLang="ja-JP" sz="2000" b="1" i="1" dirty="0" smtClean="0">
                <a:solidFill>
                  <a:srgbClr val="04028F"/>
                </a:solidFill>
                <a:ea typeface="ＭＳ Ｐゴシック" pitchFamily="34" charset="-128"/>
              </a:rPr>
              <a:t>N </a:t>
            </a:r>
            <a:r>
              <a:rPr kumimoji="1" lang="en-US" altLang="ja-JP" sz="2000" b="1" dirty="0" smtClean="0">
                <a:solidFill>
                  <a:srgbClr val="04028F"/>
                </a:solidFill>
                <a:ea typeface="ＭＳ Ｐゴシック" pitchFamily="34" charset="-128"/>
              </a:rPr>
              <a:t>= 0</a:t>
            </a:r>
            <a:r>
              <a:rPr kumimoji="1"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    E0 (ISGMR) </a:t>
            </a:r>
            <a:endParaRPr kumimoji="1" lang="en-US" altLang="ja-JP" sz="20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28544" y="1647240"/>
            <a:ext cx="2470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000" b="1" dirty="0" smtClean="0">
                <a:solidFill>
                  <a:srgbClr val="00FF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kumimoji="1" lang="en-US" altLang="ja-JP" sz="2000" b="1" i="1" dirty="0" smtClean="0">
                <a:solidFill>
                  <a:srgbClr val="00FF00"/>
                </a:solidFill>
                <a:ea typeface="ＭＳ Ｐゴシック" pitchFamily="34" charset="-128"/>
              </a:rPr>
              <a:t>N </a:t>
            </a:r>
            <a:r>
              <a:rPr kumimoji="1" lang="en-US" altLang="ja-JP" sz="2000" b="1" dirty="0" smtClean="0">
                <a:solidFill>
                  <a:srgbClr val="00FF00"/>
                </a:solidFill>
                <a:ea typeface="ＭＳ Ｐゴシック" pitchFamily="34" charset="-128"/>
              </a:rPr>
              <a:t>= 1  </a:t>
            </a:r>
            <a:r>
              <a:rPr kumimoji="1"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E1 (IVGDR)</a:t>
            </a:r>
            <a:endParaRPr kumimoji="1" lang="en-US" altLang="ja-JP" sz="20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2401992" y="3111689"/>
            <a:ext cx="169095" cy="968992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872251" y="4872251"/>
            <a:ext cx="4107976" cy="2729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543446" y="904437"/>
            <a:ext cx="1027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800" b="1" dirty="0">
                <a:solidFill>
                  <a:srgbClr val="66FF33"/>
                </a:solidFill>
                <a:ea typeface="ＭＳ Ｐゴシック" pitchFamily="34" charset="-128"/>
              </a:rPr>
              <a:t>IVGDR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616471" y="1160024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b="1" i="1" dirty="0">
                <a:solidFill>
                  <a:srgbClr val="66FF33"/>
                </a:solidFill>
                <a:latin typeface="Symbol" pitchFamily="18" charset="2"/>
                <a:ea typeface="ＭＳ Ｐゴシック" pitchFamily="34" charset="-128"/>
              </a:rPr>
              <a:t>t </a:t>
            </a:r>
            <a:r>
              <a:rPr kumimoji="1" lang="en-US" altLang="ja-JP" b="1" i="1" dirty="0">
                <a:solidFill>
                  <a:srgbClr val="66FF33"/>
                </a:solidFill>
                <a:ea typeface="ＭＳ Ｐゴシック" pitchFamily="34" charset="-128"/>
              </a:rPr>
              <a:t>rY</a:t>
            </a:r>
            <a:r>
              <a:rPr kumimoji="1" lang="en-US" altLang="ja-JP" b="1" i="1" baseline="-25000" dirty="0">
                <a:solidFill>
                  <a:srgbClr val="66FF33"/>
                </a:solidFill>
                <a:ea typeface="ＭＳ Ｐゴシック" pitchFamily="34" charset="-128"/>
              </a:rPr>
              <a:t>1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74249" y="4276725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000" b="1" dirty="0">
                <a:solidFill>
                  <a:srgbClr val="FF0000"/>
                </a:solidFill>
                <a:ea typeface="ＭＳ Ｐゴシック" pitchFamily="34" charset="-128"/>
              </a:rPr>
              <a:t>ISGMR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920299" y="4579937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kumimoji="1" lang="en-US" altLang="ja-JP" b="1" i="1" baseline="30000" dirty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Y</a:t>
            </a:r>
            <a:r>
              <a:rPr kumimoji="1"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069293" y="4294104"/>
            <a:ext cx="1027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000" b="1" dirty="0">
                <a:solidFill>
                  <a:srgbClr val="FF0000"/>
                </a:solidFill>
                <a:ea typeface="ＭＳ Ｐゴシック" pitchFamily="34" charset="-128"/>
              </a:rPr>
              <a:t>ISGQR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215343" y="4603667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kumimoji="1" lang="en-US" altLang="ja-JP" b="1" i="1" baseline="30000" dirty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Y</a:t>
            </a:r>
            <a:r>
              <a:rPr kumimoji="1"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Thesis_Writing_1\Thesis_for_MAYA\graphics\Recoil_Helium_Energy_Scattering_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1236321"/>
            <a:ext cx="6766560" cy="49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147052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4028F"/>
                </a:solidFill>
                <a:cs typeface="Times New Roman" panose="02020603050405020304" pitchFamily="18" charset="0"/>
              </a:rPr>
              <a:t>Kinematics plot</a:t>
            </a:r>
            <a:endParaRPr lang="en-US" sz="2800" dirty="0">
              <a:solidFill>
                <a:srgbClr val="04028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412812">
            <a:off x="178168" y="790551"/>
            <a:ext cx="96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ata</a:t>
            </a:r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879" y="717430"/>
            <a:ext cx="239279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56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Ni(</a:t>
            </a:r>
            <a:r>
              <a:rPr lang="el-GR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α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  <a:r>
              <a:rPr lang="el-GR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α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56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Ni*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3891" y="575418"/>
            <a:ext cx="31988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Peak fitting method</a:t>
            </a:r>
            <a:endParaRPr lang="en-US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E:\Thesis_Writing_1\Thesis_for_MAYA\graphics\Efficiency_Plot_After_Correction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63" y="1449238"/>
            <a:ext cx="6460187" cy="45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5063" y="3235366"/>
            <a:ext cx="5055799" cy="365760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832938">
            <a:off x="209453" y="1230734"/>
            <a:ext cx="32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Data (Efficiency corrected)</a:t>
            </a:r>
            <a:endParaRPr lang="en-US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7463" y="4725838"/>
            <a:ext cx="312086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</a:rPr>
              <a:t>Participants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2187575" cy="17383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1" hangingPunct="1">
              <a:buClrTx/>
              <a:buSzTx/>
              <a:buFontTx/>
              <a:buNone/>
            </a:pPr>
            <a:endParaRPr lang="en-US" sz="800" b="1" dirty="0">
              <a:solidFill>
                <a:schemeClr val="folHlink"/>
              </a:solidFill>
            </a:endParaRP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M. Csatl</a:t>
            </a:r>
            <a:r>
              <a:rPr lang="en-US" sz="2000" b="1" dirty="0">
                <a:solidFill>
                  <a:srgbClr val="04028F"/>
                </a:solidFill>
                <a:cs typeface="Arial" charset="0"/>
              </a:rPr>
              <a:t>ó</a:t>
            </a:r>
            <a:r>
              <a:rPr lang="en-US" sz="2000" b="1" dirty="0">
                <a:solidFill>
                  <a:srgbClr val="04028F"/>
                </a:solidFill>
              </a:rPr>
              <a:t>s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L. Csige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J. Guly</a:t>
            </a:r>
            <a:r>
              <a:rPr lang="en-US" sz="2000" b="1" dirty="0">
                <a:solidFill>
                  <a:srgbClr val="04028F"/>
                </a:solidFill>
                <a:cs typeface="Arial" charset="0"/>
              </a:rPr>
              <a:t>á</a:t>
            </a:r>
            <a:r>
              <a:rPr lang="en-US" sz="2000" b="1" dirty="0">
                <a:solidFill>
                  <a:srgbClr val="04028F"/>
                </a:solidFill>
              </a:rPr>
              <a:t>s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A. Krasznahorkay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D. Sohler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" y="1373188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ATOMKI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14400" y="4572000"/>
            <a:ext cx="2544763" cy="16160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A.M. van den Berg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M.N. Harakeh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M. Hunyadi (Atomki)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M.A. de Huu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H.J. W</a:t>
            </a:r>
            <a:r>
              <a:rPr lang="en-US" sz="2000" b="1" dirty="0">
                <a:solidFill>
                  <a:srgbClr val="04028F"/>
                </a:solidFill>
                <a:cs typeface="Arial" charset="0"/>
              </a:rPr>
              <a:t>örtche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0600" y="4038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KVI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86200" y="1981200"/>
            <a:ext cx="1676400" cy="224676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U. Garg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T. Li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B.K. Nayak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M. Hedden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M. </a:t>
            </a:r>
            <a:r>
              <a:rPr lang="en-US" sz="2000" b="1" dirty="0" smtClean="0">
                <a:solidFill>
                  <a:srgbClr val="04028F"/>
                </a:solidFill>
              </a:rPr>
              <a:t>Koss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D. Patel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4028F"/>
                </a:solidFill>
              </a:rPr>
              <a:t>S</a:t>
            </a:r>
            <a:r>
              <a:rPr lang="en-US" sz="2000" b="1" dirty="0">
                <a:solidFill>
                  <a:srgbClr val="04028F"/>
                </a:solidFill>
              </a:rPr>
              <a:t>. Zhu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886200" y="13716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NDU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248400" y="1901584"/>
            <a:ext cx="1905000" cy="43592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H. Akimune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H. Fujimura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M. Fujiwara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K. Hara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kumimoji="1" lang="en-US" altLang="ja-JP" sz="2000" b="1" dirty="0">
                <a:solidFill>
                  <a:srgbClr val="FF0000"/>
                </a:solidFill>
                <a:ea typeface="ＭＳ Ｐゴシック" pitchFamily="34" charset="-128"/>
              </a:rPr>
              <a:t>H. Hashimoto</a:t>
            </a:r>
            <a:endParaRPr lang="en-US" sz="2000" b="1" dirty="0">
              <a:solidFill>
                <a:srgbClr val="04028F"/>
              </a:solidFill>
            </a:endParaRP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M. Itoh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kumimoji="1" lang="en-US" altLang="ja-JP" sz="2000" b="1" dirty="0">
                <a:solidFill>
                  <a:srgbClr val="04028F"/>
                </a:solidFill>
                <a:ea typeface="ＭＳ Ｐゴシック" pitchFamily="34" charset="-128"/>
              </a:rPr>
              <a:t>T. Murakami</a:t>
            </a:r>
            <a:endParaRPr lang="en-US" sz="2000" b="1" dirty="0">
              <a:solidFill>
                <a:srgbClr val="04028F"/>
              </a:solidFill>
            </a:endParaRP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K. Nakanishi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kumimoji="1" lang="en-US" altLang="ja-JP" sz="2000" b="1" dirty="0">
                <a:solidFill>
                  <a:srgbClr val="04028F"/>
                </a:solidFill>
                <a:ea typeface="ＭＳ Ｐゴシック" pitchFamily="34" charset="-128"/>
              </a:rPr>
              <a:t>S. Okumura</a:t>
            </a:r>
            <a:endParaRPr lang="en-US" sz="2000" b="1" dirty="0">
              <a:solidFill>
                <a:srgbClr val="04028F"/>
              </a:solidFill>
            </a:endParaRP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H. Sakaguchi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H. Takeda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M. Uchida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Y. Yasuda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M. Yosoi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300788" y="1373188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RCNP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97862" y="5005034"/>
            <a:ext cx="1797050" cy="1006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C. B</a:t>
            </a:r>
            <a:r>
              <a:rPr lang="en-US" sz="2000" b="1" dirty="0">
                <a:solidFill>
                  <a:srgbClr val="04028F"/>
                </a:solidFill>
                <a:cs typeface="Arial" charset="0"/>
              </a:rPr>
              <a:t>ä</a:t>
            </a:r>
            <a:r>
              <a:rPr lang="en-US" sz="2000" b="1" dirty="0">
                <a:solidFill>
                  <a:srgbClr val="04028F"/>
                </a:solidFill>
              </a:rPr>
              <a:t>umer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B.C. Junk</a:t>
            </a:r>
          </a:p>
          <a:p>
            <a:pPr marL="342900" indent="-342900" defTabSz="914400"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rgbClr val="04028F"/>
                </a:solidFill>
              </a:rPr>
              <a:t>S. Rakers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840712" y="4504904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WWU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1"/>
          <p:cNvSpPr>
            <a:spLocks noChangeArrowheads="1"/>
          </p:cNvSpPr>
          <p:nvPr/>
        </p:nvSpPr>
        <p:spPr bwMode="auto">
          <a:xfrm>
            <a:off x="336430" y="1986514"/>
            <a:ext cx="88075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ja-JP" sz="3200" dirty="0" smtClean="0">
                <a:solidFill>
                  <a:srgbClr val="04028F"/>
                </a:solidFill>
                <a:ea typeface="MS Mincho" pitchFamily="49" charset="-128"/>
                <a:cs typeface="Times New Roman" pitchFamily="18" charset="0"/>
              </a:rPr>
              <a:t>E605: ISGDR in </a:t>
            </a:r>
            <a:r>
              <a:rPr lang="fr-FR" altLang="ja-JP" sz="3200" baseline="30000" dirty="0" smtClean="0">
                <a:solidFill>
                  <a:srgbClr val="04028F"/>
                </a:solidFill>
                <a:ea typeface="MS Mincho" pitchFamily="49" charset="-128"/>
                <a:cs typeface="Times New Roman" pitchFamily="18" charset="0"/>
              </a:rPr>
              <a:t>56</a:t>
            </a:r>
            <a:r>
              <a:rPr lang="fr-FR" altLang="ja-JP" sz="3200" dirty="0" smtClean="0">
                <a:solidFill>
                  <a:srgbClr val="04028F"/>
                </a:solidFill>
                <a:ea typeface="MS Mincho" pitchFamily="49" charset="-128"/>
                <a:cs typeface="Times New Roman" pitchFamily="18" charset="0"/>
              </a:rPr>
              <a:t>Ni		EXL Collaboration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ja-JP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Mincho" pitchFamily="49" charset="-128"/>
                <a:cs typeface="Times New Roman" pitchFamily="18" charset="0"/>
              </a:rPr>
              <a:t>Soumya Bagchi			Juan Carlos Zamora</a:t>
            </a:r>
            <a:endParaRPr lang="en-GB" altLang="ja-JP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ja-JP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Mincho" pitchFamily="49" charset="-128"/>
                <a:cs typeface="Times New Roman" pitchFamily="18" charset="0"/>
              </a:rPr>
              <a:t>Marine Vandebrouck</a:t>
            </a:r>
            <a:r>
              <a:rPr lang="nl-NL" altLang="ja-JP" sz="2200" dirty="0" smtClean="0">
                <a:solidFill>
                  <a:schemeClr val="tx1"/>
                </a:solidFill>
                <a:ea typeface="MS Mincho" pitchFamily="49" charset="-128"/>
                <a:cs typeface="Times New Roman" pitchFamily="18" charset="0"/>
              </a:rPr>
              <a:t>	</a:t>
            </a:r>
            <a:endParaRPr kumimoji="0" lang="en-GB" altLang="ja-JP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4015120"/>
            <a:ext cx="4399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>
                <a:solidFill>
                  <a:schemeClr val="tx1"/>
                </a:solidFill>
              </a:rPr>
              <a:t>M. </a:t>
            </a:r>
            <a:r>
              <a:rPr lang="pl-PL" sz="1400" dirty="0" smtClean="0">
                <a:solidFill>
                  <a:schemeClr val="tx1"/>
                </a:solidFill>
              </a:rPr>
              <a:t>Vandebrouck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et al</a:t>
            </a:r>
            <a:r>
              <a:rPr lang="en-US" sz="1400" dirty="0" smtClean="0">
                <a:solidFill>
                  <a:schemeClr val="tx1"/>
                </a:solidFill>
              </a:rPr>
              <a:t>., </a:t>
            </a:r>
            <a:r>
              <a:rPr lang="en-GB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Phys</a:t>
            </a:r>
            <a:r>
              <a:rPr lang="en-GB" sz="1400" dirty="0">
                <a:solidFill>
                  <a:schemeClr val="tx1"/>
                </a:solidFill>
                <a:ea typeface="Times New Roman" panose="02020603050405020304" pitchFamily="18" charset="0"/>
              </a:rPr>
              <a:t>. Rev. Lett. 113 (2014) </a:t>
            </a:r>
            <a:r>
              <a:rPr lang="en-GB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032504</a:t>
            </a:r>
          </a:p>
          <a:p>
            <a:pPr>
              <a:spcAft>
                <a:spcPts val="0"/>
              </a:spcAft>
            </a:pPr>
            <a:r>
              <a:rPr lang="pl-PL" sz="1400" dirty="0" smtClean="0">
                <a:solidFill>
                  <a:schemeClr val="tx1"/>
                </a:solidFill>
              </a:rPr>
              <a:t>M. Vandebrouck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et al</a:t>
            </a:r>
            <a:r>
              <a:rPr lang="en-US" sz="1400" dirty="0">
                <a:solidFill>
                  <a:schemeClr val="tx1"/>
                </a:solidFill>
              </a:rPr>
              <a:t>., Phys. Rev. </a:t>
            </a:r>
            <a:r>
              <a:rPr lang="en-US" sz="1400" dirty="0" smtClean="0">
                <a:solidFill>
                  <a:schemeClr val="tx1"/>
                </a:solidFill>
              </a:rPr>
              <a:t>C 92 </a:t>
            </a:r>
            <a:r>
              <a:rPr lang="en-US" sz="1400" dirty="0">
                <a:solidFill>
                  <a:schemeClr val="tx1"/>
                </a:solidFill>
              </a:rPr>
              <a:t>(2015) 024316</a:t>
            </a:r>
            <a:endParaRPr lang="en-GB" sz="1400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S. Bagchi </a:t>
            </a:r>
            <a:r>
              <a:rPr lang="en-GB" sz="1400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et al</a:t>
            </a:r>
            <a:r>
              <a:rPr lang="en-GB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., Phys</a:t>
            </a:r>
            <a:r>
              <a:rPr lang="en-GB" sz="1400" dirty="0">
                <a:solidFill>
                  <a:schemeClr val="tx1"/>
                </a:solidFill>
                <a:ea typeface="Times New Roman" panose="02020603050405020304" pitchFamily="18" charset="0"/>
              </a:rPr>
              <a:t>. Lett. B751 (2015) </a:t>
            </a:r>
            <a:r>
              <a:rPr lang="en-GB" sz="1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371</a:t>
            </a:r>
            <a:endParaRPr lang="en-GB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61400" y="6497638"/>
            <a:ext cx="482600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4DB2C93-D238-453A-9AC6-B440F7538C01}" type="slidenum">
              <a:rPr lang="en-GB" altLang="fr-FR" sz="1600" smtClean="0">
                <a:latin typeface="Times New Roman" panose="02020603050405020304" pitchFamily="18" charset="0"/>
              </a:rPr>
              <a:pPr/>
              <a:t>44</a:t>
            </a:fld>
            <a:endParaRPr lang="en-GB" altLang="fr-FR" sz="1600" dirty="0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30892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7663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kumimoji="1" lang="en-GB" altLang="fr-FR" sz="2000" b="1" dirty="0"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kumimoji="1" lang="en-GB" altLang="fr-FR" sz="4000" b="1" dirty="0">
                <a:latin typeface="Lucida Calligraphy" panose="03010101010101010101" pitchFamily="66" charset="0"/>
                <a:cs typeface="Times New Roman" panose="020206030504050203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291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582838" y="4996127"/>
            <a:ext cx="2060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-500 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+125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MeV</a:t>
            </a:r>
            <a:endParaRPr lang="en-US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697076" y="5148527"/>
            <a:ext cx="5305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15553" y="5732253"/>
            <a:ext cx="4897366" cy="3385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M.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Centelles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et al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., Phys. Rev. Lett. 102, 122502 (2009)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22" y="198744"/>
            <a:ext cx="7693003" cy="47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fujiwara\デスクトップ\FINUSTAR-3\MM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4358031" cy="4434878"/>
          </a:xfrm>
          <a:prstGeom prst="rect">
            <a:avLst/>
          </a:prstGeom>
          <a:noFill/>
        </p:spPr>
      </p:pic>
      <p:pic>
        <p:nvPicPr>
          <p:cNvPr id="5" name="Picture 3" descr="C:\Documents and Settings\fujiwara\デスクトップ\FINUSTAR-3\MM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776652" cy="5517232"/>
          </a:xfrm>
          <a:prstGeom prst="rect">
            <a:avLst/>
          </a:prstGeom>
          <a:noFill/>
        </p:spPr>
      </p:pic>
      <p:sp>
        <p:nvSpPr>
          <p:cNvPr id="6" name="テキスト ボックス 3"/>
          <p:cNvSpPr txBox="1"/>
          <p:nvPr/>
        </p:nvSpPr>
        <p:spPr>
          <a:xfrm>
            <a:off x="4067944" y="5871163"/>
            <a:ext cx="505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04028F"/>
                </a:solidFill>
                <a:latin typeface="Times New Roman" pitchFamily="18" charset="0"/>
                <a:cs typeface="Times New Roman" pitchFamily="18" charset="0"/>
              </a:rPr>
              <a:t>M.N. Harakeh </a:t>
            </a:r>
            <a:r>
              <a:rPr kumimoji="1" lang="en-US" altLang="ja-JP" sz="1800" b="1" i="1" dirty="0" smtClean="0">
                <a:solidFill>
                  <a:srgbClr val="04028F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kumimoji="1" lang="en-US" altLang="ja-JP" sz="1800" b="1" dirty="0" smtClean="0">
                <a:solidFill>
                  <a:srgbClr val="04028F"/>
                </a:solidFill>
                <a:latin typeface="Times New Roman" pitchFamily="18" charset="0"/>
                <a:cs typeface="Times New Roman" pitchFamily="18" charset="0"/>
              </a:rPr>
              <a:t>., Nucl. Phys. A327, 373 (1979)</a:t>
            </a:r>
            <a:endParaRPr kumimoji="1" lang="ja-JP" altLang="en-US" sz="1800" b="1" dirty="0">
              <a:solidFill>
                <a:srgbClr val="0402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4"/>
          <p:cNvSpPr txBox="1"/>
          <p:nvPr/>
        </p:nvSpPr>
        <p:spPr>
          <a:xfrm>
            <a:off x="2627784" y="836712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10.9 MeV</a:t>
            </a:r>
            <a:endParaRPr kumimoji="1" lang="ja-JP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5"/>
          <p:cNvSpPr txBox="1"/>
          <p:nvPr/>
        </p:nvSpPr>
        <p:spPr>
          <a:xfrm>
            <a:off x="1381532" y="294706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13.9 MeV</a:t>
            </a:r>
            <a:endParaRPr kumimoji="1" lang="ja-JP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矢印コネクタ 7"/>
          <p:cNvCxnSpPr>
            <a:stCxn id="7" idx="2"/>
          </p:cNvCxnSpPr>
          <p:nvPr/>
        </p:nvCxnSpPr>
        <p:spPr>
          <a:xfrm flipH="1">
            <a:off x="3059832" y="1236822"/>
            <a:ext cx="187673" cy="3919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 flipH="1" flipV="1">
            <a:off x="1943708" y="2456892"/>
            <a:ext cx="50405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308304" y="1416544"/>
            <a:ext cx="1225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11.0 MeV</a:t>
            </a:r>
            <a:endParaRPr kumimoji="1" lang="ja-JP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6120" y="3238854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14.0 MeV</a:t>
            </a:r>
            <a:endParaRPr kumimoji="1" lang="ja-JP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6300192" y="2996952"/>
            <a:ext cx="28803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4"/>
          <p:cNvCxnSpPr/>
          <p:nvPr/>
        </p:nvCxnSpPr>
        <p:spPr>
          <a:xfrm rot="5400000">
            <a:off x="7417561" y="1862921"/>
            <a:ext cx="354838" cy="2593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99" y="1301750"/>
            <a:ext cx="8124001" cy="425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004" y="5733380"/>
            <a:ext cx="483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solidFill>
                  <a:srgbClr val="04028F"/>
                </a:solidFill>
                <a:ea typeface="Times New Roman" panose="02020603050405020304" pitchFamily="18" charset="0"/>
              </a:rPr>
              <a:t>S. 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Brandenburg </a:t>
            </a:r>
            <a:r>
              <a:rPr lang="en-US" sz="1800" i="1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et al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., </a:t>
            </a:r>
            <a:r>
              <a:rPr lang="en-US" sz="1800" dirty="0" err="1" smtClean="0">
                <a:solidFill>
                  <a:srgbClr val="04028F"/>
                </a:solidFill>
                <a:ea typeface="Times New Roman" panose="02020603050405020304" pitchFamily="18" charset="0"/>
              </a:rPr>
              <a:t>Nucl</a:t>
            </a:r>
            <a:r>
              <a:rPr lang="en-US" sz="1800" dirty="0">
                <a:solidFill>
                  <a:srgbClr val="04028F"/>
                </a:solidFill>
                <a:ea typeface="Times New Roman" panose="02020603050405020304" pitchFamily="18" charset="0"/>
              </a:rPr>
              <a:t>. Phys. A466 (1987) 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29</a:t>
            </a:r>
            <a:endParaRPr lang="en-GB" sz="1800" dirty="0">
              <a:solidFill>
                <a:srgbClr val="04028F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60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20" y="241539"/>
            <a:ext cx="4377575" cy="5978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026" y="4732716"/>
            <a:ext cx="311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solidFill>
                  <a:srgbClr val="04028F"/>
                </a:solidFill>
                <a:ea typeface="Times New Roman" panose="02020603050405020304" pitchFamily="18" charset="0"/>
              </a:rPr>
              <a:t>S. 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Brandenburg </a:t>
            </a:r>
            <a:r>
              <a:rPr lang="en-US" sz="1800" i="1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et al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.,</a:t>
            </a:r>
          </a:p>
          <a:p>
            <a:pPr>
              <a:spcAft>
                <a:spcPts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 err="1" smtClean="0">
                <a:solidFill>
                  <a:srgbClr val="04028F"/>
                </a:solidFill>
                <a:ea typeface="Times New Roman" panose="02020603050405020304" pitchFamily="18" charset="0"/>
              </a:rPr>
              <a:t>Nucl</a:t>
            </a:r>
            <a:r>
              <a:rPr lang="en-US" sz="1800" dirty="0">
                <a:solidFill>
                  <a:srgbClr val="04028F"/>
                </a:solidFill>
                <a:ea typeface="Times New Roman" panose="02020603050405020304" pitchFamily="18" charset="0"/>
              </a:rPr>
              <a:t>. Phys. A466 (1987) 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29</a:t>
            </a:r>
            <a:endParaRPr lang="en-GB" sz="1800" dirty="0">
              <a:solidFill>
                <a:srgbClr val="04028F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2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9263" y="173038"/>
            <a:ext cx="817245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kern="2400" dirty="0">
                <a:solidFill>
                  <a:schemeClr val="tx1"/>
                </a:solidFill>
              </a:rPr>
              <a:t>Equation of state (EOS) of nuclear </a:t>
            </a:r>
            <a:r>
              <a:rPr lang="en-GB" sz="2800" b="1" kern="2400" dirty="0" smtClean="0">
                <a:solidFill>
                  <a:schemeClr val="tx1"/>
                </a:solidFill>
              </a:rPr>
              <a:t>matter</a:t>
            </a:r>
            <a:endParaRPr lang="en-GB" sz="2800" b="1" kern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800" b="1" kern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800" b="1" kern="2400" dirty="0">
                <a:solidFill>
                  <a:srgbClr val="04028F"/>
                </a:solidFill>
              </a:rPr>
              <a:t>More complex than for infinite neutral </a:t>
            </a:r>
            <a:r>
              <a:rPr lang="en-GB" sz="2800" b="1" kern="2400" dirty="0" smtClean="0">
                <a:solidFill>
                  <a:srgbClr val="04028F"/>
                </a:solidFill>
              </a:rPr>
              <a:t>liquids</a:t>
            </a:r>
            <a:endParaRPr lang="en-GB" sz="2800" b="1" kern="2400" dirty="0">
              <a:solidFill>
                <a:srgbClr val="04028F"/>
              </a:solidFill>
            </a:endParaRPr>
          </a:p>
          <a:p>
            <a:pPr>
              <a:defRPr/>
            </a:pPr>
            <a:r>
              <a:rPr lang="en-GB" sz="2800" b="1" kern="2400" dirty="0">
                <a:solidFill>
                  <a:srgbClr val="00B050"/>
                </a:solidFill>
              </a:rPr>
              <a:t>Neutrons and protons with different interactions</a:t>
            </a:r>
          </a:p>
          <a:p>
            <a:pPr>
              <a:defRPr/>
            </a:pPr>
            <a:r>
              <a:rPr lang="en-GB" sz="2800" b="1" kern="2400" dirty="0">
                <a:solidFill>
                  <a:srgbClr val="FF0000"/>
                </a:solidFill>
              </a:rPr>
              <a:t>Coulomb interaction of protons</a:t>
            </a:r>
          </a:p>
          <a:p>
            <a:pPr>
              <a:defRPr/>
            </a:pPr>
            <a:endParaRPr lang="en-GB" b="1" kern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b="1" kern="2400" dirty="0">
                <a:solidFill>
                  <a:schemeClr val="tx1"/>
                </a:solidFill>
              </a:rPr>
              <a:t>Governs the collapse and explosion of giant stars (supernovae)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b="1" kern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b="1" kern="2400" dirty="0">
                <a:solidFill>
                  <a:srgbClr val="04028F"/>
                </a:solidFill>
              </a:rPr>
              <a:t>Governs formation of neutron stars (mass, radius, crust)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b="1" kern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b="1" kern="2400" dirty="0">
                <a:solidFill>
                  <a:srgbClr val="00B050"/>
                </a:solidFill>
              </a:rPr>
              <a:t>Governs collisions of heavy ions.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b="1" kern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b="1" kern="2400" dirty="0">
                <a:solidFill>
                  <a:srgbClr val="FF0000"/>
                </a:solidFill>
              </a:rPr>
              <a:t>Important ingredient in the study of nuclear properties.</a:t>
            </a:r>
          </a:p>
          <a:p>
            <a:pPr>
              <a:defRPr/>
            </a:pPr>
            <a:endParaRPr lang="en-GB" kern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kern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kern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24" y="106398"/>
            <a:ext cx="7413151" cy="5334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5004" y="5733380"/>
            <a:ext cx="483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800" dirty="0">
                <a:solidFill>
                  <a:srgbClr val="04028F"/>
                </a:solidFill>
                <a:ea typeface="Times New Roman" panose="02020603050405020304" pitchFamily="18" charset="0"/>
              </a:rPr>
              <a:t>S. 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Brandenburg </a:t>
            </a:r>
            <a:r>
              <a:rPr lang="en-US" sz="1800" i="1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et al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., </a:t>
            </a:r>
            <a:r>
              <a:rPr lang="en-US" sz="1800" dirty="0" err="1" smtClean="0">
                <a:solidFill>
                  <a:srgbClr val="04028F"/>
                </a:solidFill>
                <a:ea typeface="Times New Roman" panose="02020603050405020304" pitchFamily="18" charset="0"/>
              </a:rPr>
              <a:t>Nucl</a:t>
            </a:r>
            <a:r>
              <a:rPr lang="en-US" sz="1800" dirty="0">
                <a:solidFill>
                  <a:srgbClr val="04028F"/>
                </a:solidFill>
                <a:ea typeface="Times New Roman" panose="02020603050405020304" pitchFamily="18" charset="0"/>
              </a:rPr>
              <a:t>. Phys. A466 (1987) </a:t>
            </a:r>
            <a:r>
              <a:rPr lang="en-US" sz="1800" dirty="0" smtClean="0">
                <a:solidFill>
                  <a:srgbClr val="04028F"/>
                </a:solidFill>
                <a:ea typeface="Times New Roman" panose="02020603050405020304" pitchFamily="18" charset="0"/>
              </a:rPr>
              <a:t>29</a:t>
            </a:r>
            <a:endParaRPr lang="en-GB" sz="1800" dirty="0">
              <a:solidFill>
                <a:srgbClr val="04028F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76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38" y="0"/>
            <a:ext cx="7269162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5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1086288"/>
            <a:ext cx="8350945" cy="39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2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91" y="131628"/>
            <a:ext cx="5498418" cy="61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16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295400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Excitation energy of </a:t>
            </a:r>
            <a:r>
              <a:rPr lang="en-US" sz="2800" b="1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56</a:t>
            </a: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Ni</a:t>
            </a:r>
            <a:endParaRPr lang="en-US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\Ph.D work\PhD presentation\Excitation_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362200"/>
            <a:ext cx="9052560" cy="33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2743200"/>
            <a:ext cx="2057400" cy="100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743200"/>
            <a:ext cx="2286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057400"/>
            <a:ext cx="4218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028F"/>
                </a:solidFill>
                <a:cs typeface="Times New Roman" panose="02020603050405020304" pitchFamily="18" charset="0"/>
              </a:rPr>
              <a:t>Data (Not efficiency corrected)</a:t>
            </a:r>
            <a:endParaRPr lang="en-US" sz="2400" b="1" dirty="0">
              <a:solidFill>
                <a:srgbClr val="04028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7408" y="2057400"/>
            <a:ext cx="3731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Data (Efficiency corrected)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286" y="648419"/>
            <a:ext cx="27185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eak fitting method</a:t>
            </a:r>
          </a:p>
        </p:txBody>
      </p:sp>
      <p:sp>
        <p:nvSpPr>
          <p:cNvPr id="4100" name="Rectangle 4099"/>
          <p:cNvSpPr/>
          <p:nvPr/>
        </p:nvSpPr>
        <p:spPr>
          <a:xfrm>
            <a:off x="3239225" y="705509"/>
            <a:ext cx="53340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Background shape fixed manually (Background 1)</a:t>
            </a:r>
          </a:p>
        </p:txBody>
      </p:sp>
      <p:pic>
        <p:nvPicPr>
          <p:cNvPr id="2050" name="Picture 2" descr="C:\Documents\Ph.D work\PhD presentation\CM_5_5_background_manually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7" y="1181819"/>
            <a:ext cx="6858000" cy="49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\Ph.D work\PhD presentation\CM_5_5_background_manually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7" y="1181819"/>
            <a:ext cx="6858000" cy="49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4458425" y="2754962"/>
            <a:ext cx="2267898" cy="1855857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8225" y="2401019"/>
            <a:ext cx="2529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Total fit =  9 Gaussian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Func. + PoL4 + C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742145" y="3486184"/>
            <a:ext cx="411870" cy="1353235"/>
          </a:xfrm>
          <a:prstGeom prst="straightConnector1">
            <a:avLst/>
          </a:prstGeom>
          <a:ln w="22225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33450" y="2754962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Final background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(PoL4 + C)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\Ph.D work\Plots for thesis\Results\Gaussian_Peaks_Cross_Section_To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5"/>
            <a:ext cx="8961120" cy="61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560" y="3694536"/>
            <a:ext cx="200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33.5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1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60" y="1938888"/>
            <a:ext cx="200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22.5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1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6560" y="189110"/>
            <a:ext cx="200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14.5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2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240" y="3694536"/>
            <a:ext cx="200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28.5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1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5920" y="3694310"/>
            <a:ext cx="200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25.5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1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5920" y="1941710"/>
            <a:ext cx="200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17.5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1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240" y="1938888"/>
            <a:ext cx="200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19.5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0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6240" y="192384"/>
            <a:ext cx="1998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11.5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2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5920" y="192132"/>
            <a:ext cx="1907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E* = 8.5 MeV, </a:t>
            </a:r>
            <a:r>
              <a:rPr lang="en-GB" sz="16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= 1</a:t>
            </a:r>
            <a:endParaRPr lang="en-GB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6200000">
                <a:off x="-615218" y="2506181"/>
                <a:ext cx="20569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dσ/d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𝜴</m:t>
                    </m:r>
                  </m:oMath>
                </a14:m>
                <a:r>
                  <a:rPr lang="en-GB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[mb/sr]</a:t>
                </a:r>
                <a:endParaRPr lang="en-GB" sz="2400" b="1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15218" y="2506181"/>
                <a:ext cx="205697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526" t="-3254" r="-28947" b="-4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61500" y="5734089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GB" sz="24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CM</a:t>
            </a:r>
            <a:r>
              <a:rPr lang="en-GB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[deg]</a:t>
            </a:r>
            <a:endParaRPr lang="en-GB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5785464"/>
            <a:ext cx="673470" cy="0"/>
          </a:xfrm>
          <a:prstGeom prst="line">
            <a:avLst/>
          </a:prstGeom>
          <a:ln w="38100">
            <a:solidFill>
              <a:srgbClr val="000A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6156460"/>
            <a:ext cx="673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94684" y="5709264"/>
            <a:ext cx="129564" cy="152400"/>
          </a:xfrm>
          <a:prstGeom prst="ellipse">
            <a:avLst/>
          </a:prstGeom>
          <a:solidFill>
            <a:srgbClr val="000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4684" y="6080260"/>
            <a:ext cx="129564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0920" y="5539094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Background 1</a:t>
            </a:r>
            <a:endParaRPr lang="en-GB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7847" y="5920728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Background 2</a:t>
            </a:r>
            <a:endParaRPr lang="en-GB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1479" y="0"/>
            <a:ext cx="3812521" cy="4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8174" y="3681246"/>
          <a:ext cx="30988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Équation" r:id="rId5" imgW="1993680" imgH="545760" progId="Equation.3">
                  <p:embed/>
                </p:oleObj>
              </mc:Choice>
              <mc:Fallback>
                <p:oleObj name="Équation" r:id="rId5" imgW="1993680" imgH="545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74" y="3681246"/>
                        <a:ext cx="3098800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17218" y="4957384"/>
            <a:ext cx="79248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E/A</a:t>
            </a: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binding energy per nucleon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ρ </a:t>
            </a: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    : 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nuclear density			       	</a:t>
            </a:r>
            <a:endParaRPr kumimoji="1" lang="en-US" altLang="ja-JP" b="1" dirty="0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ρ</a:t>
            </a:r>
            <a:r>
              <a:rPr kumimoji="1"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    : 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nuclear density at saturation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400" y="485775"/>
            <a:ext cx="5680501" cy="45797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ja-JP" b="1" dirty="0">
                <a:solidFill>
                  <a:srgbClr val="04028F"/>
                </a:solidFill>
                <a:ea typeface="ＭＳ Ｐゴシック" pitchFamily="34" charset="-128"/>
              </a:rPr>
              <a:t>For the equation of state of symmetric nuclear matter at saturation nuclear density: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ja-JP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ja-JP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and one can derive the incompressibility of nuclear matter: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ja-JP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ja-JP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indent="-457200">
              <a:lnSpc>
                <a:spcPct val="65000"/>
              </a:lnSpc>
              <a:spcAft>
                <a:spcPts val="0"/>
              </a:spcAft>
              <a:defRPr/>
            </a:pPr>
            <a:endParaRPr kumimoji="1" lang="en-US" altLang="ja-JP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15963" y="1770063"/>
          <a:ext cx="243681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Vergelijking" r:id="rId7" imgW="1460160" imgH="533160" progId="Equation.3">
                  <p:embed/>
                </p:oleObj>
              </mc:Choice>
              <mc:Fallback>
                <p:oleObj name="Vergelijking" r:id="rId7" imgW="146016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770063"/>
                        <a:ext cx="2436812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076967" y="5285759"/>
            <a:ext cx="4067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</a:pPr>
            <a:r>
              <a:rPr lang="en-US" altLang="ja-JP" sz="1800" b="1" dirty="0">
                <a:solidFill>
                  <a:srgbClr val="000AFE"/>
                </a:solidFill>
                <a:ea typeface="ＭＳ Ｐゴシック" pitchFamily="34" charset="-128"/>
              </a:rPr>
              <a:t>J.P. Blaizot, Phys. Rep. </a:t>
            </a:r>
            <a:r>
              <a:rPr lang="en-US" altLang="ja-JP" sz="1800" b="1" dirty="0" smtClean="0">
                <a:solidFill>
                  <a:srgbClr val="000AFE"/>
                </a:solidFill>
                <a:ea typeface="ＭＳ Ｐゴシック" pitchFamily="34" charset="-128"/>
              </a:rPr>
              <a:t>64, 171 </a:t>
            </a:r>
            <a:r>
              <a:rPr lang="en-US" altLang="ja-JP" sz="1800" b="1" dirty="0">
                <a:solidFill>
                  <a:srgbClr val="000AFE"/>
                </a:solidFill>
                <a:ea typeface="ＭＳ Ｐゴシック" pitchFamily="34" charset="-128"/>
              </a:rPr>
              <a:t>(1980</a:t>
            </a:r>
            <a:r>
              <a:rPr lang="en-US" altLang="ja-JP" sz="1800" b="1" dirty="0" smtClean="0">
                <a:solidFill>
                  <a:srgbClr val="000AFE"/>
                </a:solidFill>
                <a:ea typeface="ＭＳ Ｐゴシック" pitchFamily="34" charset="-128"/>
              </a:rPr>
              <a:t>)</a:t>
            </a:r>
            <a:endParaRPr lang="en-US" altLang="ja-JP" sz="1800" b="1" dirty="0">
              <a:solidFill>
                <a:srgbClr val="000AFE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3200" b="1" dirty="0">
                <a:solidFill>
                  <a:srgbClr val="003399"/>
                </a:solidFill>
                <a:ea typeface="ＭＳ Ｐゴシック" pitchFamily="34" charset="-128"/>
              </a:rPr>
              <a:t>Isoscalar Excitation Modes of Nuclei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3909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98475" y="684213"/>
            <a:ext cx="67754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200" b="1" dirty="0">
                <a:solidFill>
                  <a:srgbClr val="FF0000"/>
                </a:solidFill>
                <a:ea typeface="ＭＳ Ｐゴシック" pitchFamily="34" charset="-128"/>
              </a:rPr>
              <a:t>Hydrodynamic models/Giant Resonances</a:t>
            </a:r>
            <a:endParaRPr kumimoji="1" lang="en-US" altLang="ja-JP" sz="22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200" b="1" dirty="0">
                <a:solidFill>
                  <a:schemeClr val="tx1"/>
                </a:solidFill>
                <a:ea typeface="ＭＳ Ｐゴシック" pitchFamily="34" charset="-128"/>
              </a:rPr>
              <a:t>Coherent vibrations of nucleonic fluids in a nucleus.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kumimoji="1" lang="en-US" altLang="ja-JP" sz="2200" b="1" dirty="0">
                <a:solidFill>
                  <a:schemeClr val="tx1"/>
                </a:solidFill>
                <a:ea typeface="ＭＳ Ｐゴシック" pitchFamily="34" charset="-128"/>
              </a:rPr>
              <a:t>Compression </a:t>
            </a:r>
            <a:r>
              <a:rPr kumimoji="1" lang="en-US" altLang="ja-JP" sz="2200" b="1" dirty="0" smtClean="0">
                <a:solidFill>
                  <a:schemeClr val="tx1"/>
                </a:solidFill>
                <a:ea typeface="ＭＳ Ｐゴシック" pitchFamily="34" charset="-128"/>
              </a:rPr>
              <a:t>modes: </a:t>
            </a:r>
            <a:r>
              <a:rPr kumimoji="1" lang="en-US" altLang="ja-JP" sz="2200" b="1" dirty="0">
                <a:solidFill>
                  <a:srgbClr val="FF0000"/>
                </a:solidFill>
                <a:ea typeface="ＭＳ Ｐゴシック" pitchFamily="34" charset="-128"/>
              </a:rPr>
              <a:t>ISGMR, ISGDR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kumimoji="1" lang="en-US" altLang="ja-JP" sz="2200" b="1" dirty="0">
                <a:solidFill>
                  <a:srgbClr val="FF0000"/>
                </a:solidFill>
                <a:ea typeface="ＭＳ Ｐゴシック" pitchFamily="34" charset="-128"/>
              </a:rPr>
              <a:t>In Constrained and Scaling Models: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endParaRPr kumimoji="1" lang="en-US" altLang="ja-JP" sz="22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88925" y="5429250"/>
            <a:ext cx="5207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8613" y="4411663"/>
            <a:ext cx="42275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</a:t>
            </a:r>
            <a:r>
              <a:rPr kumimoji="1"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F </a:t>
            </a:r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is the Fermi energy and t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he nucleus incompressibility:</a:t>
            </a:r>
            <a:r>
              <a:rPr kumimoji="1" lang="en-US" altLang="ja-JP" sz="2000" b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0900" y="4900613"/>
            <a:ext cx="39179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b="1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kumimoji="1" lang="en-US" altLang="ja-JP" b="1" i="1" baseline="-25000" dirty="0">
                <a:solidFill>
                  <a:srgbClr val="FF0000"/>
                </a:solidFill>
                <a:ea typeface="ＭＳ Ｐゴシック" pitchFamily="34" charset="-128"/>
              </a:rPr>
              <a:t>A </a:t>
            </a:r>
            <a:r>
              <a:rPr kumimoji="1" lang="en-US" altLang="ja-JP" b="1" i="1" dirty="0">
                <a:solidFill>
                  <a:schemeClr val="tx1"/>
                </a:solidFill>
                <a:ea typeface="ＭＳ Ｐゴシック" pitchFamily="34" charset="-128"/>
              </a:rPr>
              <a:t>=</a:t>
            </a:r>
            <a:r>
              <a:rPr kumimoji="1" lang="en-US" altLang="ja-JP" sz="4400" b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</a:t>
            </a:r>
            <a:r>
              <a:rPr kumimoji="1" lang="en-US" altLang="ja-JP" b="1" i="1" dirty="0">
                <a:solidFill>
                  <a:schemeClr val="tx1"/>
                </a:solidFill>
                <a:ea typeface="ＭＳ Ｐゴシック" pitchFamily="34" charset="-128"/>
              </a:rPr>
              <a:t>r</a:t>
            </a:r>
            <a:r>
              <a:rPr kumimoji="1" lang="en-US" altLang="ja-JP" b="1" i="1" baseline="30000" dirty="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kumimoji="1" lang="en-US" altLang="ja-JP" b="1" i="1" dirty="0">
                <a:solidFill>
                  <a:schemeClr val="tx1"/>
                </a:solidFill>
                <a:ea typeface="ＭＳ Ｐゴシック" pitchFamily="34" charset="-128"/>
              </a:rPr>
              <a:t>d</a:t>
            </a:r>
            <a:r>
              <a:rPr kumimoji="1" lang="en-US" altLang="ja-JP" b="1" i="1" baseline="30000" dirty="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r>
              <a:rPr kumimoji="1" lang="en-US" altLang="ja-JP" b="1" i="1" dirty="0">
                <a:solidFill>
                  <a:schemeClr val="tx1"/>
                </a:solidFill>
                <a:ea typeface="ＭＳ Ｐゴシック" pitchFamily="34" charset="-128"/>
              </a:rPr>
              <a:t>(E/A)/dr</a:t>
            </a:r>
            <a:r>
              <a:rPr kumimoji="1" lang="en-US" altLang="ja-JP" b="1" i="1" baseline="30000" dirty="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r>
              <a:rPr kumimoji="1" lang="en-US" altLang="ja-JP" b="1" dirty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kumimoji="1" lang="en-US" altLang="ja-JP" sz="4400" b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</a:t>
            </a:r>
            <a:r>
              <a:rPr kumimoji="1" lang="en-US" altLang="ja-JP" sz="2800" b="1" i="1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r =R</a:t>
            </a:r>
            <a:r>
              <a:rPr kumimoji="1" lang="en-US" altLang="ja-JP" sz="2800" b="1" i="1" baseline="-50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0</a:t>
            </a:r>
          </a:p>
          <a:p>
            <a:pPr eaLnBrk="1" hangingPunct="1">
              <a:buClrTx/>
              <a:buSzTx/>
            </a:pPr>
            <a:endParaRPr lang="en-US" altLang="ja-JP" sz="9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buClrTx/>
              <a:buSzTx/>
            </a:pPr>
            <a:r>
              <a:rPr lang="en-US" altLang="ja-JP" sz="1800" b="1" dirty="0">
                <a:solidFill>
                  <a:srgbClr val="FF0000"/>
                </a:solidFill>
                <a:ea typeface="ＭＳ Ｐゴシック" pitchFamily="34" charset="-128"/>
              </a:rPr>
              <a:t>J.P. Blaizot, Phys. Rep. 64 (1980) 171</a:t>
            </a:r>
          </a:p>
          <a:p>
            <a:pPr eaLnBrk="1" hangingPunct="1">
              <a:buClrTx/>
              <a:buSzTx/>
              <a:buFontTx/>
              <a:buNone/>
            </a:pPr>
            <a:endParaRPr kumimoji="1" lang="en-US" altLang="ja-JP" sz="2800" b="1" i="1" baseline="-50000" dirty="0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18440" name="Group 8"/>
          <p:cNvGrpSpPr>
            <a:grpSpLocks noChangeAspect="1"/>
          </p:cNvGrpSpPr>
          <p:nvPr/>
        </p:nvGrpSpPr>
        <p:grpSpPr bwMode="auto">
          <a:xfrm>
            <a:off x="1447800" y="3352800"/>
            <a:ext cx="2590800" cy="1065213"/>
            <a:chOff x="960" y="2152"/>
            <a:chExt cx="1632" cy="671"/>
          </a:xfrm>
        </p:grpSpPr>
        <p:sp>
          <p:nvSpPr>
            <p:cNvPr id="18459" name="AutoShape 9"/>
            <p:cNvSpPr>
              <a:spLocks noChangeAspect="1" noChangeArrowheads="1" noTextEdit="1"/>
            </p:cNvSpPr>
            <p:nvPr/>
          </p:nvSpPr>
          <p:spPr bwMode="auto">
            <a:xfrm>
              <a:off x="960" y="2152"/>
              <a:ext cx="1632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0" name="Line 10"/>
            <p:cNvSpPr>
              <a:spLocks noChangeShapeType="1"/>
            </p:cNvSpPr>
            <p:nvPr/>
          </p:nvSpPr>
          <p:spPr bwMode="auto">
            <a:xfrm>
              <a:off x="1727" y="2551"/>
              <a:ext cx="9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1" name="Line 11"/>
            <p:cNvSpPr>
              <a:spLocks noChangeShapeType="1"/>
            </p:cNvSpPr>
            <p:nvPr/>
          </p:nvSpPr>
          <p:spPr bwMode="auto">
            <a:xfrm>
              <a:off x="2201" y="2373"/>
              <a:ext cx="1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2" name="Line 12"/>
            <p:cNvSpPr>
              <a:spLocks noChangeShapeType="1"/>
            </p:cNvSpPr>
            <p:nvPr/>
          </p:nvSpPr>
          <p:spPr bwMode="auto">
            <a:xfrm flipH="1">
              <a:off x="2152" y="2569"/>
              <a:ext cx="38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3" name="Line 13"/>
            <p:cNvSpPr>
              <a:spLocks noChangeShapeType="1"/>
            </p:cNvSpPr>
            <p:nvPr/>
          </p:nvSpPr>
          <p:spPr bwMode="auto">
            <a:xfrm>
              <a:off x="2152" y="2684"/>
              <a:ext cx="38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4" name="Line 14"/>
            <p:cNvSpPr>
              <a:spLocks noChangeShapeType="1"/>
            </p:cNvSpPr>
            <p:nvPr/>
          </p:nvSpPr>
          <p:spPr bwMode="auto">
            <a:xfrm>
              <a:off x="2357" y="2569"/>
              <a:ext cx="38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H="1">
              <a:off x="2357" y="2684"/>
              <a:ext cx="38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6" name="Line 16"/>
            <p:cNvSpPr>
              <a:spLocks noChangeShapeType="1"/>
            </p:cNvSpPr>
            <p:nvPr/>
          </p:nvSpPr>
          <p:spPr bwMode="auto">
            <a:xfrm>
              <a:off x="1846" y="2551"/>
              <a:ext cx="7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7" name="Freeform 17"/>
            <p:cNvSpPr>
              <a:spLocks/>
            </p:cNvSpPr>
            <p:nvPr/>
          </p:nvSpPr>
          <p:spPr bwMode="auto">
            <a:xfrm>
              <a:off x="1623" y="2168"/>
              <a:ext cx="956" cy="643"/>
            </a:xfrm>
            <a:custGeom>
              <a:avLst/>
              <a:gdLst>
                <a:gd name="T0" fmla="*/ 0 w 5510"/>
                <a:gd name="T1" fmla="*/ 0 h 3711"/>
                <a:gd name="T2" fmla="*/ 0 w 5510"/>
                <a:gd name="T3" fmla="*/ 0 h 3711"/>
                <a:gd name="T4" fmla="*/ 0 w 5510"/>
                <a:gd name="T5" fmla="*/ 0 h 3711"/>
                <a:gd name="T6" fmla="*/ 0 w 5510"/>
                <a:gd name="T7" fmla="*/ 0 h 3711"/>
                <a:gd name="T8" fmla="*/ 0 w 5510"/>
                <a:gd name="T9" fmla="*/ 0 h 37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0"/>
                <a:gd name="T16" fmla="*/ 0 h 3711"/>
                <a:gd name="T17" fmla="*/ 5510 w 5510"/>
                <a:gd name="T18" fmla="*/ 3711 h 37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0" h="3711">
                  <a:moveTo>
                    <a:pt x="0" y="2486"/>
                  </a:moveTo>
                  <a:lnTo>
                    <a:pt x="85" y="2304"/>
                  </a:lnTo>
                  <a:lnTo>
                    <a:pt x="304" y="3711"/>
                  </a:lnTo>
                  <a:lnTo>
                    <a:pt x="544" y="0"/>
                  </a:lnTo>
                  <a:lnTo>
                    <a:pt x="55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8" name="Freeform 18"/>
            <p:cNvSpPr>
              <a:spLocks/>
            </p:cNvSpPr>
            <p:nvPr/>
          </p:nvSpPr>
          <p:spPr bwMode="auto">
            <a:xfrm>
              <a:off x="1621" y="2164"/>
              <a:ext cx="958" cy="647"/>
            </a:xfrm>
            <a:custGeom>
              <a:avLst/>
              <a:gdLst>
                <a:gd name="T0" fmla="*/ 0 w 5748"/>
                <a:gd name="T1" fmla="*/ 0 h 3881"/>
                <a:gd name="T2" fmla="*/ 0 w 5748"/>
                <a:gd name="T3" fmla="*/ 0 h 3881"/>
                <a:gd name="T4" fmla="*/ 0 w 5748"/>
                <a:gd name="T5" fmla="*/ 0 h 3881"/>
                <a:gd name="T6" fmla="*/ 0 w 5748"/>
                <a:gd name="T7" fmla="*/ 0 h 3881"/>
                <a:gd name="T8" fmla="*/ 0 w 5748"/>
                <a:gd name="T9" fmla="*/ 0 h 3881"/>
                <a:gd name="T10" fmla="*/ 0 w 5748"/>
                <a:gd name="T11" fmla="*/ 0 h 3881"/>
                <a:gd name="T12" fmla="*/ 0 w 5748"/>
                <a:gd name="T13" fmla="*/ 0 h 3881"/>
                <a:gd name="T14" fmla="*/ 0 w 5748"/>
                <a:gd name="T15" fmla="*/ 0 h 3881"/>
                <a:gd name="T16" fmla="*/ 0 w 5748"/>
                <a:gd name="T17" fmla="*/ 0 h 3881"/>
                <a:gd name="T18" fmla="*/ 0 w 5748"/>
                <a:gd name="T19" fmla="*/ 0 h 3881"/>
                <a:gd name="T20" fmla="*/ 0 w 5748"/>
                <a:gd name="T21" fmla="*/ 0 h 3881"/>
                <a:gd name="T22" fmla="*/ 0 w 5748"/>
                <a:gd name="T23" fmla="*/ 0 h 38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48"/>
                <a:gd name="T37" fmla="*/ 0 h 3881"/>
                <a:gd name="T38" fmla="*/ 5748 w 5748"/>
                <a:gd name="T39" fmla="*/ 3881 h 38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48" h="3881">
                  <a:moveTo>
                    <a:pt x="0" y="2601"/>
                  </a:moveTo>
                  <a:lnTo>
                    <a:pt x="128" y="2329"/>
                  </a:lnTo>
                  <a:lnTo>
                    <a:pt x="328" y="3544"/>
                  </a:lnTo>
                  <a:lnTo>
                    <a:pt x="558" y="0"/>
                  </a:lnTo>
                  <a:lnTo>
                    <a:pt x="5748" y="0"/>
                  </a:lnTo>
                  <a:lnTo>
                    <a:pt x="5748" y="45"/>
                  </a:lnTo>
                  <a:lnTo>
                    <a:pt x="601" y="45"/>
                  </a:lnTo>
                  <a:lnTo>
                    <a:pt x="352" y="3881"/>
                  </a:lnTo>
                  <a:lnTo>
                    <a:pt x="307" y="3881"/>
                  </a:lnTo>
                  <a:lnTo>
                    <a:pt x="76" y="2509"/>
                  </a:lnTo>
                  <a:lnTo>
                    <a:pt x="28" y="2614"/>
                  </a:lnTo>
                  <a:lnTo>
                    <a:pt x="0" y="26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69" name="Rectangle 19"/>
            <p:cNvSpPr>
              <a:spLocks noChangeArrowheads="1"/>
            </p:cNvSpPr>
            <p:nvPr/>
          </p:nvSpPr>
          <p:spPr bwMode="auto">
            <a:xfrm>
              <a:off x="2280" y="2568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200" dirty="0">
                  <a:solidFill>
                    <a:srgbClr val="000000"/>
                  </a:solidFill>
                </a:rPr>
                <a:t>2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0" name="Rectangle 20"/>
            <p:cNvSpPr>
              <a:spLocks noChangeArrowheads="1"/>
            </p:cNvSpPr>
            <p:nvPr/>
          </p:nvSpPr>
          <p:spPr bwMode="auto">
            <a:xfrm>
              <a:off x="2209" y="2173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dirty="0">
                  <a:solidFill>
                    <a:srgbClr val="000000"/>
                  </a:solidFill>
                </a:rPr>
                <a:t>27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1" name="Rectangle 21"/>
            <p:cNvSpPr>
              <a:spLocks noChangeArrowheads="1"/>
            </p:cNvSpPr>
            <p:nvPr/>
          </p:nvSpPr>
          <p:spPr bwMode="auto">
            <a:xfrm>
              <a:off x="1733" y="2350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dirty="0">
                  <a:solidFill>
                    <a:srgbClr val="000000"/>
                  </a:solidFill>
                </a:rPr>
                <a:t>7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2" name="Rectangle 22"/>
            <p:cNvSpPr>
              <a:spLocks noChangeArrowheads="1"/>
            </p:cNvSpPr>
            <p:nvPr/>
          </p:nvSpPr>
          <p:spPr bwMode="auto">
            <a:xfrm>
              <a:off x="2212" y="2388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dirty="0">
                  <a:solidFill>
                    <a:srgbClr val="000000"/>
                  </a:solidFill>
                </a:rPr>
                <a:t>25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3" name="Rectangle 23"/>
            <p:cNvSpPr>
              <a:spLocks noChangeArrowheads="1"/>
            </p:cNvSpPr>
            <p:nvPr/>
          </p:nvSpPr>
          <p:spPr bwMode="auto">
            <a:xfrm>
              <a:off x="1737" y="2568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dirty="0">
                  <a:solidFill>
                    <a:srgbClr val="000000"/>
                  </a:solidFill>
                </a:rPr>
                <a:t>3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4" name="Rectangle 24"/>
            <p:cNvSpPr>
              <a:spLocks noChangeArrowheads="1"/>
            </p:cNvSpPr>
            <p:nvPr/>
          </p:nvSpPr>
          <p:spPr bwMode="auto">
            <a:xfrm>
              <a:off x="1982" y="2367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200" i="1" dirty="0">
                  <a:solidFill>
                    <a:srgbClr val="FF0000"/>
                  </a:solidFill>
                </a:rPr>
                <a:t>A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5" name="Rectangle 25"/>
            <p:cNvSpPr>
              <a:spLocks noChangeArrowheads="1"/>
            </p:cNvSpPr>
            <p:nvPr/>
          </p:nvSpPr>
          <p:spPr bwMode="auto">
            <a:xfrm>
              <a:off x="2476" y="2367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200" i="1" dirty="0">
                  <a:solidFill>
                    <a:srgbClr val="000000"/>
                  </a:solidFill>
                </a:rPr>
                <a:t>F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6" name="Rectangle 26"/>
            <p:cNvSpPr>
              <a:spLocks noChangeArrowheads="1"/>
            </p:cNvSpPr>
            <p:nvPr/>
          </p:nvSpPr>
          <p:spPr bwMode="auto">
            <a:xfrm>
              <a:off x="1078" y="2545"/>
              <a:ext cx="27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200" i="1" dirty="0">
                  <a:solidFill>
                    <a:srgbClr val="000000"/>
                  </a:solidFill>
                </a:rPr>
                <a:t>ISGDR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7" name="Rectangle 27"/>
            <p:cNvSpPr>
              <a:spLocks noChangeArrowheads="1"/>
            </p:cNvSpPr>
            <p:nvPr/>
          </p:nvSpPr>
          <p:spPr bwMode="auto">
            <a:xfrm>
              <a:off x="1860" y="226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i="1" dirty="0">
                  <a:solidFill>
                    <a:srgbClr val="FF0000"/>
                  </a:solidFill>
                </a:rPr>
                <a:t>K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8" name="Rectangle 28"/>
            <p:cNvSpPr>
              <a:spLocks noChangeArrowheads="1"/>
            </p:cNvSpPr>
            <p:nvPr/>
          </p:nvSpPr>
          <p:spPr bwMode="auto">
            <a:xfrm>
              <a:off x="973" y="2447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i="1" dirty="0">
                  <a:solidFill>
                    <a:srgbClr val="000000"/>
                  </a:solidFill>
                </a:rPr>
                <a:t>E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79" name="Rectangle 29"/>
            <p:cNvSpPr>
              <a:spLocks noChangeArrowheads="1"/>
            </p:cNvSpPr>
            <p:nvPr/>
          </p:nvSpPr>
          <p:spPr bwMode="auto">
            <a:xfrm>
              <a:off x="2009" y="2580"/>
              <a:ext cx="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i="1" dirty="0">
                  <a:solidFill>
                    <a:srgbClr val="000000"/>
                  </a:solidFill>
                </a:rPr>
                <a:t>m  r 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80" name="Rectangle 30"/>
            <p:cNvSpPr>
              <a:spLocks noChangeArrowheads="1"/>
            </p:cNvSpPr>
            <p:nvPr/>
          </p:nvSpPr>
          <p:spPr bwMode="auto">
            <a:xfrm>
              <a:off x="2391" y="2250"/>
              <a:ext cx="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i="1" dirty="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81" name="Rectangle 31"/>
            <p:cNvSpPr>
              <a:spLocks noChangeArrowheads="1"/>
            </p:cNvSpPr>
            <p:nvPr/>
          </p:nvSpPr>
          <p:spPr bwMode="auto">
            <a:xfrm>
              <a:off x="2080" y="2250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82" name="Rectangle 32"/>
            <p:cNvSpPr>
              <a:spLocks noChangeArrowheads="1"/>
            </p:cNvSpPr>
            <p:nvPr/>
          </p:nvSpPr>
          <p:spPr bwMode="auto">
            <a:xfrm>
              <a:off x="1408" y="242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83" name="Rectangle 33"/>
            <p:cNvSpPr>
              <a:spLocks noChangeArrowheads="1"/>
            </p:cNvSpPr>
            <p:nvPr/>
          </p:nvSpPr>
          <p:spPr bwMode="auto">
            <a:xfrm>
              <a:off x="1532" y="2447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ru-RU" sz="2000">
                  <a:solidFill>
                    <a:srgbClr val="000000"/>
                  </a:solidFill>
                </a:rPr>
                <a:t>ћ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441" name="Group 34"/>
          <p:cNvGrpSpPr>
            <a:grpSpLocks noChangeAspect="1"/>
          </p:cNvGrpSpPr>
          <p:nvPr/>
        </p:nvGrpSpPr>
        <p:grpSpPr bwMode="auto">
          <a:xfrm>
            <a:off x="1447800" y="2362200"/>
            <a:ext cx="2057400" cy="846138"/>
            <a:chOff x="912" y="1536"/>
            <a:chExt cx="1296" cy="533"/>
          </a:xfrm>
        </p:grpSpPr>
        <p:sp>
          <p:nvSpPr>
            <p:cNvPr id="18442" name="AutoShape 35"/>
            <p:cNvSpPr>
              <a:spLocks noChangeAspect="1" noChangeArrowheads="1" noTextEdit="1"/>
            </p:cNvSpPr>
            <p:nvPr/>
          </p:nvSpPr>
          <p:spPr bwMode="auto">
            <a:xfrm>
              <a:off x="912" y="1536"/>
              <a:ext cx="1296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43" name="Line 36"/>
            <p:cNvSpPr>
              <a:spLocks noChangeShapeType="1"/>
            </p:cNvSpPr>
            <p:nvPr/>
          </p:nvSpPr>
          <p:spPr bwMode="auto">
            <a:xfrm flipH="1">
              <a:off x="1902" y="1798"/>
              <a:ext cx="40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44" name="Line 37"/>
            <p:cNvSpPr>
              <a:spLocks noChangeShapeType="1"/>
            </p:cNvSpPr>
            <p:nvPr/>
          </p:nvSpPr>
          <p:spPr bwMode="auto">
            <a:xfrm>
              <a:off x="1902" y="1921"/>
              <a:ext cx="40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45" name="Line 38"/>
            <p:cNvSpPr>
              <a:spLocks noChangeShapeType="1"/>
            </p:cNvSpPr>
            <p:nvPr/>
          </p:nvSpPr>
          <p:spPr bwMode="auto">
            <a:xfrm>
              <a:off x="2120" y="1798"/>
              <a:ext cx="41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46" name="Line 39"/>
            <p:cNvSpPr>
              <a:spLocks noChangeShapeType="1"/>
            </p:cNvSpPr>
            <p:nvPr/>
          </p:nvSpPr>
          <p:spPr bwMode="auto">
            <a:xfrm flipH="1">
              <a:off x="2120" y="1921"/>
              <a:ext cx="41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47" name="Line 40"/>
            <p:cNvSpPr>
              <a:spLocks noChangeShapeType="1"/>
            </p:cNvSpPr>
            <p:nvPr/>
          </p:nvSpPr>
          <p:spPr bwMode="auto">
            <a:xfrm>
              <a:off x="1741" y="1779"/>
              <a:ext cx="4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48" name="Freeform 41"/>
            <p:cNvSpPr>
              <a:spLocks/>
            </p:cNvSpPr>
            <p:nvPr/>
          </p:nvSpPr>
          <p:spPr bwMode="auto">
            <a:xfrm>
              <a:off x="1631" y="1558"/>
              <a:ext cx="561" cy="498"/>
            </a:xfrm>
            <a:custGeom>
              <a:avLst/>
              <a:gdLst>
                <a:gd name="T0" fmla="*/ 0 w 3033"/>
                <a:gd name="T1" fmla="*/ 0 h 2693"/>
                <a:gd name="T2" fmla="*/ 0 w 3033"/>
                <a:gd name="T3" fmla="*/ 0 h 2693"/>
                <a:gd name="T4" fmla="*/ 0 w 3033"/>
                <a:gd name="T5" fmla="*/ 0 h 2693"/>
                <a:gd name="T6" fmla="*/ 0 w 3033"/>
                <a:gd name="T7" fmla="*/ 0 h 2693"/>
                <a:gd name="T8" fmla="*/ 0 w 3033"/>
                <a:gd name="T9" fmla="*/ 0 h 2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3"/>
                <a:gd name="T16" fmla="*/ 0 h 2693"/>
                <a:gd name="T17" fmla="*/ 3033 w 3033"/>
                <a:gd name="T18" fmla="*/ 2693 h 26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3" h="2693">
                  <a:moveTo>
                    <a:pt x="0" y="1806"/>
                  </a:moveTo>
                  <a:lnTo>
                    <a:pt x="86" y="1672"/>
                  </a:lnTo>
                  <a:lnTo>
                    <a:pt x="305" y="2693"/>
                  </a:lnTo>
                  <a:lnTo>
                    <a:pt x="545" y="0"/>
                  </a:lnTo>
                  <a:lnTo>
                    <a:pt x="30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49" name="Freeform 42"/>
            <p:cNvSpPr>
              <a:spLocks/>
            </p:cNvSpPr>
            <p:nvPr/>
          </p:nvSpPr>
          <p:spPr bwMode="auto">
            <a:xfrm>
              <a:off x="1628" y="1554"/>
              <a:ext cx="564" cy="502"/>
            </a:xfrm>
            <a:custGeom>
              <a:avLst/>
              <a:gdLst>
                <a:gd name="T0" fmla="*/ 0 w 3378"/>
                <a:gd name="T1" fmla="*/ 0 h 3015"/>
                <a:gd name="T2" fmla="*/ 0 w 3378"/>
                <a:gd name="T3" fmla="*/ 0 h 3015"/>
                <a:gd name="T4" fmla="*/ 0 w 3378"/>
                <a:gd name="T5" fmla="*/ 0 h 3015"/>
                <a:gd name="T6" fmla="*/ 0 w 3378"/>
                <a:gd name="T7" fmla="*/ 0 h 3015"/>
                <a:gd name="T8" fmla="*/ 0 w 3378"/>
                <a:gd name="T9" fmla="*/ 0 h 3015"/>
                <a:gd name="T10" fmla="*/ 0 w 3378"/>
                <a:gd name="T11" fmla="*/ 0 h 3015"/>
                <a:gd name="T12" fmla="*/ 0 w 3378"/>
                <a:gd name="T13" fmla="*/ 0 h 3015"/>
                <a:gd name="T14" fmla="*/ 0 w 3378"/>
                <a:gd name="T15" fmla="*/ 0 h 3015"/>
                <a:gd name="T16" fmla="*/ 0 w 3378"/>
                <a:gd name="T17" fmla="*/ 0 h 3015"/>
                <a:gd name="T18" fmla="*/ 0 w 3378"/>
                <a:gd name="T19" fmla="*/ 0 h 3015"/>
                <a:gd name="T20" fmla="*/ 0 w 3378"/>
                <a:gd name="T21" fmla="*/ 0 h 3015"/>
                <a:gd name="T22" fmla="*/ 0 w 3378"/>
                <a:gd name="T23" fmla="*/ 0 h 30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8"/>
                <a:gd name="T37" fmla="*/ 0 h 3015"/>
                <a:gd name="T38" fmla="*/ 3378 w 3378"/>
                <a:gd name="T39" fmla="*/ 3015 h 30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8" h="3015">
                  <a:moveTo>
                    <a:pt x="0" y="2021"/>
                  </a:moveTo>
                  <a:lnTo>
                    <a:pt x="136" y="1809"/>
                  </a:lnTo>
                  <a:lnTo>
                    <a:pt x="350" y="2753"/>
                  </a:lnTo>
                  <a:lnTo>
                    <a:pt x="595" y="0"/>
                  </a:lnTo>
                  <a:lnTo>
                    <a:pt x="3378" y="0"/>
                  </a:lnTo>
                  <a:lnTo>
                    <a:pt x="3378" y="49"/>
                  </a:lnTo>
                  <a:lnTo>
                    <a:pt x="640" y="49"/>
                  </a:lnTo>
                  <a:lnTo>
                    <a:pt x="376" y="3015"/>
                  </a:lnTo>
                  <a:lnTo>
                    <a:pt x="327" y="3015"/>
                  </a:lnTo>
                  <a:lnTo>
                    <a:pt x="82" y="1954"/>
                  </a:lnTo>
                  <a:lnTo>
                    <a:pt x="27" y="2039"/>
                  </a:lnTo>
                  <a:lnTo>
                    <a:pt x="0" y="20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50" name="Rectangle 43"/>
            <p:cNvSpPr>
              <a:spLocks noChangeArrowheads="1"/>
            </p:cNvSpPr>
            <p:nvPr/>
          </p:nvSpPr>
          <p:spPr bwMode="auto">
            <a:xfrm>
              <a:off x="2038" y="1796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300" dirty="0">
                  <a:solidFill>
                    <a:srgbClr val="000000"/>
                  </a:solidFill>
                </a:rPr>
                <a:t>2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51" name="Rectangle 44"/>
            <p:cNvSpPr>
              <a:spLocks noChangeArrowheads="1"/>
            </p:cNvSpPr>
            <p:nvPr/>
          </p:nvSpPr>
          <p:spPr bwMode="auto">
            <a:xfrm>
              <a:off x="1037" y="1772"/>
              <a:ext cx="31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300" i="1" dirty="0">
                  <a:solidFill>
                    <a:srgbClr val="000000"/>
                  </a:solidFill>
                </a:rPr>
                <a:t>ISGMR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52" name="Rectangle 45"/>
            <p:cNvSpPr>
              <a:spLocks noChangeArrowheads="1"/>
            </p:cNvSpPr>
            <p:nvPr/>
          </p:nvSpPr>
          <p:spPr bwMode="auto">
            <a:xfrm>
              <a:off x="1991" y="1668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300" i="1" dirty="0">
                  <a:solidFill>
                    <a:srgbClr val="FF0000"/>
                  </a:solidFill>
                </a:rPr>
                <a:t>A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53" name="Rectangle 46"/>
            <p:cNvSpPr>
              <a:spLocks noChangeArrowheads="1"/>
            </p:cNvSpPr>
            <p:nvPr/>
          </p:nvSpPr>
          <p:spPr bwMode="auto">
            <a:xfrm>
              <a:off x="926" y="1667"/>
              <a:ext cx="10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i="1" dirty="0">
                  <a:solidFill>
                    <a:srgbClr val="000000"/>
                  </a:solidFill>
                </a:rPr>
                <a:t>E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54" name="Rectangle 47"/>
            <p:cNvSpPr>
              <a:spLocks noChangeArrowheads="1"/>
            </p:cNvSpPr>
            <p:nvPr/>
          </p:nvSpPr>
          <p:spPr bwMode="auto">
            <a:xfrm>
              <a:off x="1961" y="1809"/>
              <a:ext cx="6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i="1" dirty="0">
                  <a:solidFill>
                    <a:srgbClr val="000000"/>
                  </a:solidFill>
                </a:rPr>
                <a:t>r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55" name="Rectangle 48"/>
            <p:cNvSpPr>
              <a:spLocks noChangeArrowheads="1"/>
            </p:cNvSpPr>
            <p:nvPr/>
          </p:nvSpPr>
          <p:spPr bwMode="auto">
            <a:xfrm>
              <a:off x="1861" y="1563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i="1" dirty="0">
                  <a:solidFill>
                    <a:srgbClr val="FF0000"/>
                  </a:solidFill>
                </a:rPr>
                <a:t>K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56" name="Rectangle 49"/>
            <p:cNvSpPr>
              <a:spLocks noChangeArrowheads="1"/>
            </p:cNvSpPr>
            <p:nvPr/>
          </p:nvSpPr>
          <p:spPr bwMode="auto">
            <a:xfrm>
              <a:off x="1750" y="1809"/>
              <a:ext cx="1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i="1" dirty="0">
                  <a:solidFill>
                    <a:srgbClr val="000000"/>
                  </a:solidFill>
                </a:rPr>
                <a:t>m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57" name="Rectangle 50"/>
            <p:cNvSpPr>
              <a:spLocks noChangeArrowheads="1"/>
            </p:cNvSpPr>
            <p:nvPr/>
          </p:nvSpPr>
          <p:spPr bwMode="auto">
            <a:xfrm>
              <a:off x="1402" y="1647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8458" name="Rectangle 51"/>
            <p:cNvSpPr>
              <a:spLocks noChangeArrowheads="1"/>
            </p:cNvSpPr>
            <p:nvPr/>
          </p:nvSpPr>
          <p:spPr bwMode="auto">
            <a:xfrm>
              <a:off x="1534" y="1667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ru-RU" sz="2200">
                  <a:solidFill>
                    <a:srgbClr val="000000"/>
                  </a:solidFill>
                </a:rPr>
                <a:t>ћ</a:t>
              </a:r>
              <a:endParaRPr lang="ru-RU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84200" y="2413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1"/>
                </a:solidFill>
              </a:rPr>
              <a:t> Giant resonances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000AFE"/>
              </a:buClr>
              <a:buSzPct val="130000"/>
              <a:buFont typeface="Wingdings" pitchFamily="2" charset="2"/>
              <a:buChar char="§"/>
            </a:pPr>
            <a:r>
              <a:rPr lang="en-US" sz="3400" b="1" dirty="0">
                <a:solidFill>
                  <a:srgbClr val="FF3300"/>
                </a:solidFill>
              </a:rPr>
              <a:t> </a:t>
            </a:r>
            <a:r>
              <a:rPr lang="en-US" sz="3400" b="1" dirty="0">
                <a:solidFill>
                  <a:srgbClr val="FF3300"/>
                </a:solidFill>
                <a:cs typeface="Times New Roman" pitchFamily="18" charset="0"/>
              </a:rPr>
              <a:t>Macroscopic properties: E</a:t>
            </a:r>
            <a:r>
              <a:rPr lang="en-US" sz="3400" b="1" baseline="-25000" dirty="0">
                <a:solidFill>
                  <a:srgbClr val="FF3300"/>
                </a:solidFill>
                <a:cs typeface="Times New Roman" pitchFamily="18" charset="0"/>
              </a:rPr>
              <a:t>x</a:t>
            </a:r>
            <a:r>
              <a:rPr lang="en-US" sz="3400" b="1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sz="3400" b="1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3400" b="1" dirty="0">
                <a:solidFill>
                  <a:srgbClr val="FF3300"/>
                </a:solidFill>
                <a:cs typeface="Times New Roman" pitchFamily="18" charset="0"/>
              </a:rPr>
              <a:t>, %EWSR</a:t>
            </a:r>
          </a:p>
          <a:p>
            <a:pPr marL="342900" indent="-342900">
              <a:spcBef>
                <a:spcPts val="600"/>
              </a:spcBef>
              <a:buClr>
                <a:srgbClr val="000AFE"/>
              </a:buClr>
              <a:buSzPct val="130000"/>
              <a:buFont typeface="Wingdings" pitchFamily="2" charset="2"/>
              <a:buChar char="§"/>
            </a:pPr>
            <a:r>
              <a:rPr lang="en-US" altLang="ja-JP" sz="3400" b="1" dirty="0">
                <a:solidFill>
                  <a:schemeClr val="tx1"/>
                </a:solidFill>
                <a:ea typeface="ＭＳ Ｐゴシック" pitchFamily="34" charset="-128"/>
              </a:rPr>
              <a:t> Isoscalar giant resonances; compression modes</a:t>
            </a:r>
          </a:p>
          <a:p>
            <a:pPr marL="342900" indent="-342900">
              <a:spcBef>
                <a:spcPts val="600"/>
              </a:spcBef>
            </a:pPr>
            <a:r>
              <a:rPr lang="en-US" sz="3400" b="1" dirty="0">
                <a:solidFill>
                  <a:schemeClr val="folHlink"/>
                </a:solidFill>
              </a:rPr>
              <a:t>    </a:t>
            </a:r>
            <a:r>
              <a:rPr lang="en-US" sz="3400" b="1" dirty="0">
                <a:solidFill>
                  <a:srgbClr val="04028F"/>
                </a:solidFill>
              </a:rPr>
              <a:t>ISGMR, ISGDR </a:t>
            </a:r>
            <a:r>
              <a:rPr lang="en-US" altLang="ja-JP" sz="34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sz="3400" b="1" dirty="0">
                <a:solidFill>
                  <a:srgbClr val="04028F"/>
                </a:solidFill>
              </a:rPr>
              <a:t> Incompressibility, symmetry energy</a:t>
            </a:r>
            <a:endParaRPr lang="en-US" sz="34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ts val="600"/>
              </a:spcBef>
            </a:pPr>
            <a:endParaRPr lang="en-US" sz="3400" dirty="0">
              <a:solidFill>
                <a:schemeClr val="hlink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4800600"/>
            <a:ext cx="7726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2800" b="1" i="1" baseline="-25000" dirty="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 = 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2800" b="1" i="1" baseline="-25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vol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 + 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2800" b="1" i="1" baseline="-25000" dirty="0">
                <a:solidFill>
                  <a:srgbClr val="04028F"/>
                </a:solidFill>
                <a:ea typeface="ＭＳ Ｐゴシック" pitchFamily="34" charset="-128"/>
              </a:rPr>
              <a:t>surf 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US" altLang="ja-JP" sz="2000" b="1" baseline="3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US" altLang="ja-JP" sz="2800" b="1" baseline="30000" dirty="0">
                <a:solidFill>
                  <a:srgbClr val="04028F"/>
                </a:solidFill>
                <a:ea typeface="ＭＳ Ｐゴシック" pitchFamily="34" charset="-128"/>
              </a:rPr>
              <a:t>1/3</a:t>
            </a:r>
            <a:r>
              <a:rPr kumimoji="1" lang="en-US" altLang="ja-JP" sz="2000" b="1" baseline="3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 + 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2800" b="1" i="1" baseline="-25000" dirty="0">
                <a:solidFill>
                  <a:srgbClr val="04028F"/>
                </a:solidFill>
                <a:ea typeface="ＭＳ Ｐゴシック" pitchFamily="34" charset="-128"/>
              </a:rPr>
              <a:t>sym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((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N</a:t>
            </a:r>
            <a:r>
              <a:rPr kumimoji="1" lang="en-US" altLang="ja-JP" sz="2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Z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)/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)</a:t>
            </a:r>
            <a:r>
              <a:rPr kumimoji="1" lang="en-US" altLang="ja-JP" sz="2800" b="1" baseline="30000" dirty="0">
                <a:solidFill>
                  <a:srgbClr val="04028F"/>
                </a:solidFill>
                <a:ea typeface="ＭＳ Ｐゴシック" pitchFamily="34" charset="-128"/>
              </a:rPr>
              <a:t>2</a:t>
            </a:r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+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US" altLang="ja-JP" sz="2800" b="1" i="1" baseline="-25000" dirty="0">
                <a:solidFill>
                  <a:srgbClr val="04028F"/>
                </a:solidFill>
                <a:ea typeface="ＭＳ Ｐゴシック" pitchFamily="34" charset="-128"/>
              </a:rPr>
              <a:t>Coul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Z</a:t>
            </a:r>
            <a:r>
              <a:rPr kumimoji="1" lang="en-US" altLang="ja-JP" sz="2800" b="1" baseline="30000" dirty="0">
                <a:solidFill>
                  <a:srgbClr val="04028F"/>
                </a:solidFill>
                <a:ea typeface="ＭＳ Ｐゴシック" pitchFamily="34" charset="-128"/>
              </a:rPr>
              <a:t>2</a:t>
            </a:r>
            <a:r>
              <a:rPr kumimoji="1" lang="en-US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US" altLang="ja-JP" sz="2000" b="1" baseline="3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US" altLang="ja-JP" sz="2800" b="1" baseline="30000" dirty="0">
                <a:solidFill>
                  <a:srgbClr val="04028F"/>
                </a:solidFill>
                <a:ea typeface="ＭＳ Ｐゴシック" pitchFamily="34" charset="-128"/>
              </a:rPr>
              <a:t>4/3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06549" y="333375"/>
            <a:ext cx="6628816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ja-JP" sz="4000" b="1" dirty="0">
                <a:solidFill>
                  <a:srgbClr val="04028F"/>
                </a:solidFill>
                <a:ea typeface="ＭＳ Ｐゴシック" pitchFamily="34" charset="-128"/>
              </a:rPr>
              <a:t>ISGQR, ISGMR</a:t>
            </a:r>
            <a:endParaRPr lang="ja-JP" altLang="en-US" sz="4000" b="1" dirty="0">
              <a:solidFill>
                <a:srgbClr val="04028F"/>
              </a:solidFill>
              <a:ea typeface="ＭＳ Ｐゴシック" pitchFamily="34" charset="-128"/>
            </a:endParaRP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016752" y="990600"/>
            <a:ext cx="2447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KVI (1977)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201575" y="3603952"/>
            <a:ext cx="5105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Large instrumental </a:t>
            </a:r>
            <a:r>
              <a:rPr kumimoji="1" lang="en-US" altLang="ja-JP" b="1" dirty="0" smtClean="0">
                <a:solidFill>
                  <a:srgbClr val="FF0000"/>
                </a:solidFill>
                <a:ea typeface="ＭＳ Ｐゴシック" pitchFamily="34" charset="-128"/>
              </a:rPr>
              <a:t>background</a:t>
            </a:r>
          </a:p>
          <a:p>
            <a:pPr eaLnBrk="1" hangingPunct="1"/>
            <a:r>
              <a:rPr kumimoji="1" lang="en-US" altLang="ja-JP" b="1" dirty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kumimoji="1" lang="en-US" altLang="ja-JP" b="1" dirty="0" smtClean="0">
                <a:solidFill>
                  <a:srgbClr val="FF0000"/>
                </a:solidFill>
                <a:ea typeface="ＭＳ Ｐゴシック" pitchFamily="34" charset="-128"/>
              </a:rPr>
              <a:t>nd nuclear continuum!</a:t>
            </a:r>
            <a:endParaRPr kumimoji="1" lang="en-US" altLang="ja-JP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4201575" y="1818226"/>
            <a:ext cx="419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ja-JP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 </a:t>
            </a:r>
            <a:r>
              <a:rPr kumimoji="1" lang="en-US" altLang="ja-JP" b="1" baseline="30000" dirty="0">
                <a:solidFill>
                  <a:srgbClr val="04028F"/>
                </a:solidFill>
                <a:ea typeface="ＭＳ Ｐゴシック" pitchFamily="34" charset="-128"/>
              </a:rPr>
              <a:t>208</a:t>
            </a:r>
            <a:r>
              <a:rPr kumimoji="1" lang="en-US" altLang="ja-JP" b="1" dirty="0">
                <a:solidFill>
                  <a:srgbClr val="04028F"/>
                </a:solidFill>
                <a:ea typeface="ＭＳ Ｐゴシック" pitchFamily="34" charset="-128"/>
              </a:rPr>
              <a:t>Pb(</a:t>
            </a:r>
            <a:r>
              <a:rPr kumimoji="1" lang="en-US" altLang="ja-JP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,) at E</a:t>
            </a:r>
            <a:r>
              <a:rPr kumimoji="1" lang="en-US" altLang="ja-JP" b="1" baseline="-25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</a:t>
            </a:r>
            <a:r>
              <a:rPr kumimoji="1" lang="en-US" altLang="ja-JP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=120 MeV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9258" y="5692981"/>
            <a:ext cx="5308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b="1" dirty="0" smtClean="0">
                <a:solidFill>
                  <a:srgbClr val="04028F"/>
                </a:solidFill>
              </a:rPr>
              <a:t>M. N. Harakeh </a:t>
            </a:r>
            <a:r>
              <a:rPr lang="nl-NL" sz="1800" b="1" i="1" dirty="0" smtClean="0">
                <a:solidFill>
                  <a:srgbClr val="04028F"/>
                </a:solidFill>
              </a:rPr>
              <a:t>et al.</a:t>
            </a:r>
            <a:r>
              <a:rPr lang="nl-NL" sz="1800" b="1" dirty="0" smtClean="0">
                <a:solidFill>
                  <a:srgbClr val="04028F"/>
                </a:solidFill>
              </a:rPr>
              <a:t>, Phys. </a:t>
            </a:r>
            <a:r>
              <a:rPr lang="en-US" sz="1800" b="1" dirty="0" smtClean="0">
                <a:solidFill>
                  <a:srgbClr val="04028F"/>
                </a:solidFill>
              </a:rPr>
              <a:t>Rev. Lett. 38, 676 (1977)</a:t>
            </a:r>
            <a:endParaRPr lang="en-GB" sz="1800" b="1" dirty="0">
              <a:solidFill>
                <a:srgbClr val="04028F"/>
              </a:solidFill>
            </a:endParaRPr>
          </a:p>
        </p:txBody>
      </p:sp>
      <p:pic>
        <p:nvPicPr>
          <p:cNvPr id="8" name="Picture 3" descr="C:\Documents and Settings\fujiwara\デスクトップ\FINUSTAR-3\MM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52" y="767330"/>
            <a:ext cx="3776652" cy="5517232"/>
          </a:xfrm>
          <a:prstGeom prst="rect">
            <a:avLst/>
          </a:prstGeom>
          <a:noFill/>
        </p:spPr>
      </p:pic>
      <p:sp>
        <p:nvSpPr>
          <p:cNvPr id="9" name="テキスト ボックス 4"/>
          <p:cNvSpPr txBox="1"/>
          <p:nvPr/>
        </p:nvSpPr>
        <p:spPr>
          <a:xfrm>
            <a:off x="2377626" y="983354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10.9 MeV</a:t>
            </a:r>
            <a:endParaRPr kumimoji="1" lang="ja-JP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5"/>
          <p:cNvSpPr txBox="1"/>
          <p:nvPr/>
        </p:nvSpPr>
        <p:spPr>
          <a:xfrm>
            <a:off x="1131374" y="3093702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13.9 MeV</a:t>
            </a:r>
            <a:endParaRPr kumimoji="1" lang="ja-JP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矢印コネクタ 7"/>
          <p:cNvCxnSpPr/>
          <p:nvPr/>
        </p:nvCxnSpPr>
        <p:spPr>
          <a:xfrm flipH="1">
            <a:off x="2783796" y="1383464"/>
            <a:ext cx="187673" cy="3919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9"/>
          <p:cNvCxnSpPr/>
          <p:nvPr/>
        </p:nvCxnSpPr>
        <p:spPr>
          <a:xfrm flipV="1">
            <a:off x="1751095" y="2665562"/>
            <a:ext cx="276983" cy="428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36356</TotalTime>
  <Words>1595</Words>
  <Application>Microsoft Office PowerPoint</Application>
  <PresentationFormat>Affichage à l'écran (4:3)</PresentationFormat>
  <Paragraphs>350</Paragraphs>
  <Slides>56</Slides>
  <Notes>26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56</vt:i4>
      </vt:variant>
    </vt:vector>
  </HeadingPairs>
  <TitlesOfParts>
    <vt:vector size="69" baseType="lpstr">
      <vt:lpstr>MS Mincho</vt:lpstr>
      <vt:lpstr>ＭＳ Ｐゴシック</vt:lpstr>
      <vt:lpstr>宋体</vt:lpstr>
      <vt:lpstr>Arial</vt:lpstr>
      <vt:lpstr>Cambria Math</vt:lpstr>
      <vt:lpstr>Lucida Calligraphy</vt:lpstr>
      <vt:lpstr>Symbol</vt:lpstr>
      <vt:lpstr>Times New Roman</vt:lpstr>
      <vt:lpstr>Wingdings</vt:lpstr>
      <vt:lpstr>Modèle par défaut</vt:lpstr>
      <vt:lpstr>Équation</vt:lpstr>
      <vt:lpstr>Vergelijking</vt:lpstr>
      <vt:lpstr>Equation</vt:lpstr>
      <vt:lpstr> Collective modes: past, present and future perspectives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Isoscalar GMR strength distribution in Sn-isotopes obtained by Multipole Decomposition Analysis of singles spectra obtained in ASn(,) measurements at incident energy 400 MeV and angles from 0º to 9º</vt:lpstr>
      <vt:lpstr>KA ~ Kvol (1 + cA-1/3) + K ((N - Z)/A)2 + KCoul Z2A-4/3  KA - KCoul Z2A-4/3 ~ Kvol (1 + cA-1/3) + K ((N - Z)/A)2           ~ Constant + K ((N - Z)/A)2  We use KCoul  - 5.2 MeV (from Sagawa)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Nuclear structure studies with reactions in inverse kinematics</vt:lpstr>
      <vt:lpstr>Présentation PowerPoint</vt:lpstr>
      <vt:lpstr>Detection system @ FAIR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Matter Incompressibility Determination from Compression Modes</dc:title>
  <dc:creator>Muhsin N. Harakeh</dc:creator>
  <cp:lastModifiedBy>Harakeh</cp:lastModifiedBy>
  <cp:revision>1499</cp:revision>
  <cp:lastPrinted>2005-08-31T23:34:00Z</cp:lastPrinted>
  <dcterms:created xsi:type="dcterms:W3CDTF">2000-05-28T16:38:10Z</dcterms:created>
  <dcterms:modified xsi:type="dcterms:W3CDTF">2015-11-19T02:57:26Z</dcterms:modified>
</cp:coreProperties>
</file>