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80" r:id="rId3"/>
    <p:sldId id="258" r:id="rId4"/>
    <p:sldId id="259" r:id="rId5"/>
    <p:sldId id="275" r:id="rId6"/>
    <p:sldId id="260" r:id="rId7"/>
    <p:sldId id="270" r:id="rId8"/>
    <p:sldId id="263" r:id="rId9"/>
    <p:sldId id="277" r:id="rId10"/>
    <p:sldId id="278" r:id="rId11"/>
    <p:sldId id="281" r:id="rId12"/>
    <p:sldId id="288" r:id="rId13"/>
    <p:sldId id="286" r:id="rId14"/>
    <p:sldId id="283" r:id="rId15"/>
    <p:sldId id="284" r:id="rId16"/>
    <p:sldId id="285" r:id="rId17"/>
    <p:sldId id="265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ECB55-4A6A-4F41-97A9-68628445B1E3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2BBD7-F4C3-42C8-9E97-225D9CC5C1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8761E9-68B1-4C92-A01B-1226F75D4998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BF049-9647-433F-A71B-5EB4BD0B1AA0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2BBD7-F4C3-42C8-9E97-225D9CC5C11D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F8C8B1-202F-408F-B852-E6B4573E3AD9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6D3A-F6ED-4C44-8201-68E5FCBCCDD0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B975-8112-456F-91ED-CCE80D514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428596" y="1785926"/>
            <a:ext cx="8429625" cy="1470025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現実的核力を用いた</a:t>
            </a:r>
            <a:r>
              <a:rPr lang="en-US" altLang="ja-JP" baseline="30000" dirty="0" smtClean="0"/>
              <a:t>4</a:t>
            </a:r>
            <a:r>
              <a:rPr lang="en-US" altLang="ja-JP" dirty="0" smtClean="0"/>
              <a:t>He</a:t>
            </a:r>
            <a:r>
              <a:rPr lang="ja-JP" altLang="en-US" dirty="0" err="1" smtClean="0"/>
              <a:t>の励起と</a:t>
            </a:r>
            <a:r>
              <a:rPr lang="ja-JP" altLang="en-US" dirty="0" smtClean="0"/>
              <a:t>電弱遷移強度分布の解析</a:t>
            </a: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1214414" y="5214950"/>
            <a:ext cx="721520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 smtClean="0">
                <a:latin typeface="Calibri" pitchFamily="34" charset="0"/>
              </a:rPr>
              <a:t>堀内　渉　 </a:t>
            </a:r>
            <a:r>
              <a:rPr lang="en-US" altLang="ja-JP" sz="3200" dirty="0" smtClean="0">
                <a:latin typeface="Calibri" pitchFamily="34" charset="0"/>
              </a:rPr>
              <a:t>(</a:t>
            </a:r>
            <a:r>
              <a:rPr lang="ja-JP" altLang="en-US" sz="3200" dirty="0" smtClean="0">
                <a:latin typeface="Calibri" pitchFamily="34" charset="0"/>
              </a:rPr>
              <a:t>新潟大学</a:t>
            </a:r>
            <a:r>
              <a:rPr lang="en-US" altLang="ja-JP" sz="3200" dirty="0" smtClean="0">
                <a:latin typeface="Calibri" pitchFamily="34" charset="0"/>
              </a:rPr>
              <a:t>)</a:t>
            </a:r>
          </a:p>
          <a:p>
            <a:pPr algn="ctr"/>
            <a:r>
              <a:rPr lang="ja-JP" altLang="en-US" sz="3200" dirty="0" smtClean="0">
                <a:latin typeface="Calibri" pitchFamily="34" charset="0"/>
              </a:rPr>
              <a:t>鈴木宜之　</a:t>
            </a:r>
            <a:r>
              <a:rPr lang="en-US" altLang="ja-JP" sz="3200" dirty="0" smtClean="0">
                <a:latin typeface="Calibri" pitchFamily="34" charset="0"/>
              </a:rPr>
              <a:t>(</a:t>
            </a:r>
            <a:r>
              <a:rPr lang="ja-JP" altLang="en-US" sz="3200" dirty="0" smtClean="0">
                <a:latin typeface="Calibri" pitchFamily="34" charset="0"/>
              </a:rPr>
              <a:t>新潟大学</a:t>
            </a:r>
            <a:r>
              <a:rPr lang="en-US" altLang="ja-JP" sz="3200" dirty="0" smtClean="0">
                <a:latin typeface="Calibri" pitchFamily="34" charset="0"/>
              </a:rPr>
              <a:t>)</a:t>
            </a:r>
          </a:p>
        </p:txBody>
      </p:sp>
      <p:sp>
        <p:nvSpPr>
          <p:cNvPr id="2052" name="テキスト ボックス 4"/>
          <p:cNvSpPr txBox="1">
            <a:spLocks noChangeArrowheads="1"/>
          </p:cNvSpPr>
          <p:nvPr/>
        </p:nvSpPr>
        <p:spPr bwMode="auto">
          <a:xfrm>
            <a:off x="1357290" y="3643314"/>
            <a:ext cx="62865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000" dirty="0" smtClean="0">
                <a:solidFill>
                  <a:srgbClr val="0070C0"/>
                </a:solidFill>
                <a:latin typeface="Calibri" pitchFamily="34" charset="0"/>
              </a:rPr>
              <a:t>RCNP</a:t>
            </a:r>
            <a:r>
              <a:rPr lang="ja-JP" altLang="en-US" sz="2000" dirty="0" smtClean="0">
                <a:solidFill>
                  <a:srgbClr val="0070C0"/>
                </a:solidFill>
                <a:latin typeface="Calibri" pitchFamily="34" charset="0"/>
              </a:rPr>
              <a:t>研究会</a:t>
            </a:r>
            <a:endParaRPr lang="en-US" altLang="ja-JP" sz="2000" dirty="0" smtClean="0">
              <a:solidFill>
                <a:srgbClr val="0070C0"/>
              </a:solidFill>
              <a:latin typeface="Calibri" pitchFamily="34" charset="0"/>
            </a:endParaRPr>
          </a:p>
          <a:p>
            <a:pPr algn="ctr"/>
            <a:r>
              <a:rPr lang="ja-JP" altLang="en-US" sz="2000" dirty="0" smtClean="0">
                <a:solidFill>
                  <a:srgbClr val="0070C0"/>
                </a:solidFill>
                <a:latin typeface="Calibri" pitchFamily="34" charset="0"/>
              </a:rPr>
              <a:t>「少数粒子系物理の現状と今後の展望」</a:t>
            </a:r>
            <a:endParaRPr lang="en-US" altLang="ja-JP" sz="2000" dirty="0" smtClean="0">
              <a:solidFill>
                <a:srgbClr val="0070C0"/>
              </a:solidFill>
              <a:latin typeface="Calibri" pitchFamily="34" charset="0"/>
            </a:endParaRPr>
          </a:p>
          <a:p>
            <a:pPr algn="ctr"/>
            <a:r>
              <a:rPr lang="en-US" altLang="ja-JP" sz="2000" dirty="0" smtClean="0">
                <a:solidFill>
                  <a:srgbClr val="0070C0"/>
                </a:solidFill>
                <a:latin typeface="Calibri" pitchFamily="34" charset="0"/>
              </a:rPr>
              <a:t>2008</a:t>
            </a:r>
            <a:r>
              <a:rPr lang="ja-JP" altLang="en-US" sz="2000" dirty="0" smtClean="0">
                <a:solidFill>
                  <a:srgbClr val="0070C0"/>
                </a:solidFill>
                <a:latin typeface="Calibri" pitchFamily="34" charset="0"/>
              </a:rPr>
              <a:t>年</a:t>
            </a:r>
            <a:r>
              <a:rPr lang="en-US" altLang="ja-JP" sz="2000" dirty="0" smtClean="0">
                <a:solidFill>
                  <a:srgbClr val="0070C0"/>
                </a:solidFill>
                <a:latin typeface="Calibri" pitchFamily="34" charset="0"/>
              </a:rPr>
              <a:t>12</a:t>
            </a:r>
            <a:r>
              <a:rPr lang="ja-JP" altLang="en-US" sz="2000" dirty="0" smtClean="0">
                <a:solidFill>
                  <a:srgbClr val="0070C0"/>
                </a:solidFill>
                <a:latin typeface="Calibri" pitchFamily="34" charset="0"/>
              </a:rPr>
              <a:t>月</a:t>
            </a:r>
            <a:r>
              <a:rPr lang="en-US" altLang="ja-JP" sz="2000" dirty="0" smtClean="0">
                <a:solidFill>
                  <a:srgbClr val="0070C0"/>
                </a:solidFill>
                <a:latin typeface="Calibri" pitchFamily="34" charset="0"/>
              </a:rPr>
              <a:t>23-25</a:t>
            </a:r>
            <a:r>
              <a:rPr lang="ja-JP" altLang="en-US" sz="2000" dirty="0" smtClean="0">
                <a:solidFill>
                  <a:srgbClr val="0070C0"/>
                </a:solidFill>
                <a:latin typeface="Calibri" pitchFamily="34" charset="0"/>
              </a:rPr>
              <a:t>日</a:t>
            </a:r>
            <a:endParaRPr lang="ja-JP" altLang="en-US" sz="2000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スピンダイポール遷移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3857620" y="6284932"/>
            <a:ext cx="121444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3857620" y="4070354"/>
            <a:ext cx="121444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6215074" y="3071810"/>
            <a:ext cx="121444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428728" y="3429000"/>
            <a:ext cx="121444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6215074" y="2500306"/>
            <a:ext cx="121444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786182" y="1570024"/>
            <a:ext cx="121444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786182" y="1712900"/>
            <a:ext cx="121444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3786182" y="1855776"/>
            <a:ext cx="121444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786182" y="2141528"/>
            <a:ext cx="121444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rot="16200000" flipH="1">
            <a:off x="1821637" y="4250537"/>
            <a:ext cx="2857520" cy="121444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5400000">
            <a:off x="3995734" y="4076704"/>
            <a:ext cx="3224234" cy="12144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rot="5400000">
            <a:off x="3536149" y="3607595"/>
            <a:ext cx="3786214" cy="157163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rot="5400000" flipH="1" flipV="1">
            <a:off x="2428860" y="2143116"/>
            <a:ext cx="1500198" cy="107157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10800000">
            <a:off x="5000628" y="1714488"/>
            <a:ext cx="1214446" cy="78581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10800000">
            <a:off x="5000628" y="1928802"/>
            <a:ext cx="1214446" cy="1143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2643174" y="3429000"/>
            <a:ext cx="1214446" cy="642942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rot="10800000" flipV="1">
            <a:off x="4572000" y="2500306"/>
            <a:ext cx="1643074" cy="1571636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rot="10800000" flipV="1">
            <a:off x="4857752" y="3071810"/>
            <a:ext cx="1357322" cy="100013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14348" y="3143248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B050"/>
                </a:solidFill>
              </a:rPr>
              <a:t>0</a:t>
            </a:r>
            <a:r>
              <a:rPr kumimoji="1" lang="en-US" altLang="ja-JP" sz="2800" baseline="30000" dirty="0" smtClean="0">
                <a:solidFill>
                  <a:srgbClr val="00B050"/>
                </a:solidFill>
              </a:rPr>
              <a:t>-</a:t>
            </a:r>
            <a:r>
              <a:rPr kumimoji="1" lang="en-US" altLang="ja-JP" sz="2800" dirty="0" smtClean="0">
                <a:solidFill>
                  <a:srgbClr val="00B050"/>
                </a:solidFill>
              </a:rPr>
              <a:t>0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429520" y="2786058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2</a:t>
            </a:r>
            <a:r>
              <a:rPr kumimoji="1" lang="en-US" altLang="ja-JP" sz="2800" baseline="30000" dirty="0" smtClean="0">
                <a:solidFill>
                  <a:srgbClr val="FF0000"/>
                </a:solidFill>
              </a:rPr>
              <a:t>-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0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429520" y="221455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70C0"/>
                </a:solidFill>
              </a:rPr>
              <a:t>2</a:t>
            </a:r>
            <a:r>
              <a:rPr kumimoji="1" lang="en-US" altLang="ja-JP" sz="2800" baseline="30000" dirty="0" smtClean="0">
                <a:solidFill>
                  <a:srgbClr val="0070C0"/>
                </a:solidFill>
              </a:rPr>
              <a:t>-</a:t>
            </a:r>
            <a:r>
              <a:rPr lang="en-US" altLang="ja-JP" sz="2800" dirty="0" smtClean="0">
                <a:solidFill>
                  <a:srgbClr val="0070C0"/>
                </a:solidFill>
              </a:rPr>
              <a:t>1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928926" y="3143248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B050"/>
                </a:solidFill>
              </a:rPr>
              <a:t>58%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357686" y="2928934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70C0"/>
                </a:solidFill>
              </a:rPr>
              <a:t>87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%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500562" y="4143380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78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%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000364" y="5929330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baseline="30000" dirty="0" smtClean="0"/>
              <a:t>+</a:t>
            </a:r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357554" y="4143380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baseline="30000" dirty="0" smtClean="0"/>
              <a:t>+</a:t>
            </a:r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928926" y="1405582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0</a:t>
            </a:r>
            <a:r>
              <a:rPr kumimoji="1" lang="en-US" altLang="ja-JP" sz="2800" baseline="-25000" dirty="0" smtClean="0"/>
              <a:t>n</a:t>
            </a:r>
            <a:r>
              <a:rPr kumimoji="1" lang="en-US" altLang="ja-JP" sz="2800" baseline="30000" dirty="0" smtClean="0"/>
              <a:t>+</a:t>
            </a:r>
            <a:r>
              <a:rPr kumimoji="1" lang="en-US" altLang="ja-JP" sz="2800" dirty="0" smtClean="0"/>
              <a:t>0</a:t>
            </a:r>
            <a:endParaRPr kumimoji="1" lang="ja-JP" altLang="en-US" sz="2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572132" y="5500702"/>
            <a:ext cx="3214710" cy="92333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遷移確率は第一励起</a:t>
            </a:r>
            <a:r>
              <a:rPr lang="en-US" altLang="ja-JP" dirty="0" smtClean="0"/>
              <a:t>0</a:t>
            </a:r>
            <a:r>
              <a:rPr lang="en-US" altLang="ja-JP" baseline="-25000" dirty="0" smtClean="0"/>
              <a:t>2</a:t>
            </a:r>
            <a:r>
              <a:rPr lang="en-US" altLang="ja-JP" baseline="30000" dirty="0" smtClean="0"/>
              <a:t>+</a:t>
            </a:r>
            <a:r>
              <a:rPr lang="en-US" altLang="ja-JP" dirty="0" smtClean="0"/>
              <a:t>0</a:t>
            </a:r>
            <a:r>
              <a:rPr lang="ja-JP" altLang="en-US" dirty="0" smtClean="0"/>
              <a:t>状態に集中</a:t>
            </a:r>
            <a:endParaRPr lang="en-US" altLang="ja-JP" dirty="0" smtClean="0"/>
          </a:p>
          <a:p>
            <a:r>
              <a:rPr kumimoji="1" lang="ja-JP" altLang="en-US" dirty="0" smtClean="0"/>
              <a:t>→</a:t>
            </a:r>
            <a:r>
              <a:rPr lang="ja-JP" altLang="en-US" dirty="0" smtClean="0">
                <a:solidFill>
                  <a:srgbClr val="FF0000"/>
                </a:solidFill>
              </a:rPr>
              <a:t>反転二重項状態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28860" y="492919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B050"/>
                </a:solidFill>
              </a:rPr>
              <a:t>8.4%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86446" y="4286256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3.3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%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43372" y="514351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0070C0"/>
                </a:solidFill>
              </a:rPr>
              <a:t>5.4</a:t>
            </a:r>
            <a:r>
              <a:rPr kumimoji="1" lang="en-US" altLang="ja-JP" sz="2400" dirty="0" smtClean="0">
                <a:solidFill>
                  <a:srgbClr val="0070C0"/>
                </a:solidFill>
              </a:rPr>
              <a:t>%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遷移強度分布の計算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357298"/>
            <a:ext cx="8286808" cy="485778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基底状態　→　精度のよい波動関数</a:t>
            </a:r>
            <a:r>
              <a:rPr lang="en-US" altLang="ja-JP" dirty="0" smtClean="0"/>
              <a:t>(D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12%)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連続状態の波動関数</a:t>
            </a:r>
            <a:endParaRPr lang="en-US" altLang="ja-JP" dirty="0" smtClean="0"/>
          </a:p>
          <a:p>
            <a:pPr marL="914400" lvl="1" indent="-514350">
              <a:buAutoNum type="arabicPeriod"/>
            </a:pPr>
            <a:r>
              <a:rPr lang="ja-JP" altLang="en-US" dirty="0" smtClean="0"/>
              <a:t>低い励起エネルギー</a:t>
            </a:r>
            <a:r>
              <a:rPr lang="en-US" altLang="ja-JP" dirty="0" smtClean="0"/>
              <a:t>(20-40MeV)</a:t>
            </a:r>
            <a:r>
              <a:rPr lang="ja-JP" altLang="en-US" dirty="0" smtClean="0"/>
              <a:t>で</a:t>
            </a:r>
            <a:r>
              <a:rPr kumimoji="1" lang="ja-JP" altLang="en-US" dirty="0" smtClean="0"/>
              <a:t>重要そうな基底を拾ってくる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数千</a:t>
            </a:r>
            <a:r>
              <a:rPr lang="ja-JP" altLang="en-US" dirty="0" smtClean="0"/>
              <a:t>個</a:t>
            </a:r>
            <a:r>
              <a:rPr kumimoji="1" lang="en-US" altLang="ja-JP" dirty="0" smtClean="0"/>
              <a:t>)</a:t>
            </a:r>
          </a:p>
          <a:p>
            <a:pPr marL="914400" lvl="1" indent="-514350">
              <a:buAutoNum type="arabicPeriod"/>
            </a:pPr>
            <a:r>
              <a:rPr lang="ja-JP" altLang="en-US" dirty="0" smtClean="0"/>
              <a:t>離散化された連続状態、強度分布を得る</a:t>
            </a:r>
            <a:endParaRPr lang="en-US" altLang="ja-JP" dirty="0" smtClean="0"/>
          </a:p>
          <a:p>
            <a:pPr marL="914400" lvl="1" indent="-514350">
              <a:buFont typeface="Arial" pitchFamily="34" charset="0"/>
              <a:buAutoNum type="arabicPeriod"/>
            </a:pPr>
            <a:r>
              <a:rPr lang="en-US" altLang="ja-JP" dirty="0" smtClean="0"/>
              <a:t>Lorentz Integral Transform(LIT)</a:t>
            </a:r>
            <a:r>
              <a:rPr lang="ja-JP" altLang="en-US" dirty="0" smtClean="0"/>
              <a:t>法により</a:t>
            </a:r>
            <a:r>
              <a:rPr lang="ja-JP" altLang="en-US" dirty="0" smtClean="0">
                <a:solidFill>
                  <a:srgbClr val="FF0000"/>
                </a:solidFill>
              </a:rPr>
              <a:t>連続強度分布</a:t>
            </a:r>
            <a:r>
              <a:rPr lang="ja-JP" altLang="en-US" dirty="0" smtClean="0"/>
              <a:t>を得る</a:t>
            </a:r>
            <a:endParaRPr lang="en-US" altLang="ja-JP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5572140"/>
            <a:ext cx="3571900" cy="70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3643306" y="5072074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0070C0"/>
                </a:solidFill>
              </a:rPr>
              <a:t>Efros</a:t>
            </a:r>
            <a:r>
              <a:rPr lang="en-US" altLang="ja-JP" dirty="0" smtClean="0">
                <a:solidFill>
                  <a:srgbClr val="0070C0"/>
                </a:solidFill>
              </a:rPr>
              <a:t> et al., Phys. </a:t>
            </a:r>
            <a:r>
              <a:rPr lang="en-US" altLang="ja-JP" dirty="0" err="1" smtClean="0">
                <a:solidFill>
                  <a:srgbClr val="0070C0"/>
                </a:solidFill>
              </a:rPr>
              <a:t>Lett</a:t>
            </a:r>
            <a:r>
              <a:rPr lang="en-US" altLang="ja-JP" dirty="0" smtClean="0">
                <a:solidFill>
                  <a:srgbClr val="0070C0"/>
                </a:solidFill>
              </a:rPr>
              <a:t>. B 338, 130 (1994)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E1</a:t>
            </a:r>
            <a:r>
              <a:rPr lang="ja-JP" altLang="en-US" dirty="0" smtClean="0"/>
              <a:t>強度関数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7692"/>
            <a:ext cx="2357454" cy="669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071678"/>
            <a:ext cx="2298504" cy="168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3669" y="1857364"/>
            <a:ext cx="324359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4071942"/>
            <a:ext cx="3857652" cy="2224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テキスト ボックス 8"/>
          <p:cNvSpPr txBox="1"/>
          <p:nvPr/>
        </p:nvSpPr>
        <p:spPr>
          <a:xfrm>
            <a:off x="4786314" y="6357958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S.  </a:t>
            </a:r>
            <a:r>
              <a:rPr lang="en-US" altLang="ja-JP" sz="1400" dirty="0" err="1" smtClean="0"/>
              <a:t>Quaglioni</a:t>
            </a:r>
            <a:r>
              <a:rPr lang="en-US" altLang="ja-JP" sz="1400" dirty="0" smtClean="0"/>
              <a:t> et al., slide presented in FM50</a:t>
            </a:r>
          </a:p>
          <a:p>
            <a:r>
              <a:rPr kumimoji="1" lang="en-US" altLang="ja-JP" sz="1400" dirty="0" smtClean="0"/>
              <a:t>S.  </a:t>
            </a:r>
            <a:r>
              <a:rPr kumimoji="1" lang="en-US" altLang="ja-JP" sz="1400" dirty="0" err="1" smtClean="0"/>
              <a:t>Quaglioni</a:t>
            </a:r>
            <a:r>
              <a:rPr kumimoji="1" lang="en-US" altLang="ja-JP" sz="1400" dirty="0" smtClean="0"/>
              <a:t> et al., Phys. </a:t>
            </a:r>
            <a:r>
              <a:rPr kumimoji="1" lang="en-US" altLang="ja-JP" sz="1400" dirty="0" err="1" smtClean="0"/>
              <a:t>Lett</a:t>
            </a:r>
            <a:r>
              <a:rPr kumimoji="1" lang="en-US" altLang="ja-JP" sz="1400" dirty="0" smtClean="0"/>
              <a:t>. B652, 370-375(2007)</a:t>
            </a:r>
            <a:endParaRPr kumimoji="1" lang="ja-JP" altLang="en-US" sz="1400" dirty="0"/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4929190" y="2857496"/>
            <a:ext cx="642942" cy="1588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857488" y="1285860"/>
            <a:ext cx="292895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Lorentz Integral Transform</a:t>
            </a:r>
            <a:r>
              <a:rPr kumimoji="1" lang="ja-JP" altLang="en-US" dirty="0" smtClean="0"/>
              <a:t>法で平滑化</a:t>
            </a:r>
            <a:endParaRPr kumimoji="1" lang="ja-JP" alt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7950" y="1357298"/>
            <a:ext cx="2214578" cy="541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テキスト ボックス 12"/>
          <p:cNvSpPr txBox="1"/>
          <p:nvPr/>
        </p:nvSpPr>
        <p:spPr>
          <a:xfrm>
            <a:off x="6357950" y="78579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preliminary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弱励起の演算子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許容遷移</a:t>
            </a:r>
            <a:r>
              <a:rPr kumimoji="1" lang="en-US" altLang="ja-JP" dirty="0" smtClean="0"/>
              <a:t>(</a:t>
            </a:r>
            <a:r>
              <a:rPr lang="en-US" altLang="ja-JP" dirty="0" smtClean="0"/>
              <a:t>2</a:t>
            </a:r>
            <a:r>
              <a:rPr kumimoji="1" lang="ja-JP" altLang="en-US" dirty="0" smtClean="0"/>
              <a:t>種類</a:t>
            </a:r>
            <a:r>
              <a:rPr kumimoji="1"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Fermi</a:t>
            </a:r>
            <a:r>
              <a:rPr kumimoji="1" lang="ja-JP" altLang="en-US" dirty="0" smtClean="0"/>
              <a:t>型</a:t>
            </a:r>
            <a:r>
              <a:rPr kumimoji="1" lang="en-US" altLang="ja-JP" dirty="0" smtClean="0"/>
              <a:t>:×</a:t>
            </a:r>
            <a:r>
              <a:rPr kumimoji="1" lang="ja-JP" altLang="en-US" dirty="0" smtClean="0"/>
              <a:t>　寄与しない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Gamov</a:t>
            </a:r>
            <a:r>
              <a:rPr kumimoji="1" lang="en-US" altLang="ja-JP" dirty="0" smtClean="0"/>
              <a:t>-Teller</a:t>
            </a:r>
            <a:r>
              <a:rPr kumimoji="1" lang="ja-JP" altLang="en-US" dirty="0" smtClean="0"/>
              <a:t>型</a:t>
            </a:r>
            <a:r>
              <a:rPr kumimoji="1" lang="en-US" altLang="ja-JP" dirty="0" smtClean="0"/>
              <a:t>: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0</a:t>
            </a:r>
            <a:r>
              <a:rPr kumimoji="1" lang="en-US" altLang="ja-JP" baseline="30000" dirty="0" smtClean="0"/>
              <a:t>+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1</a:t>
            </a:r>
            <a:r>
              <a:rPr kumimoji="1" lang="en-US" altLang="ja-JP" baseline="30000" dirty="0" smtClean="0"/>
              <a:t>+</a:t>
            </a:r>
            <a:r>
              <a:rPr kumimoji="1" lang="en-US" altLang="ja-JP" dirty="0" smtClean="0"/>
              <a:t>1</a:t>
            </a:r>
          </a:p>
          <a:p>
            <a:pPr>
              <a:buNone/>
            </a:pPr>
            <a:endParaRPr lang="en-US" altLang="ja-JP" dirty="0" smtClean="0"/>
          </a:p>
          <a:p>
            <a:r>
              <a:rPr kumimoji="1" lang="ja-JP" altLang="en-US" dirty="0" smtClean="0"/>
              <a:t>第一禁止遷移</a:t>
            </a:r>
            <a:r>
              <a:rPr kumimoji="1" lang="en-US" altLang="ja-JP" dirty="0" smtClean="0"/>
              <a:t>(6</a:t>
            </a:r>
            <a:r>
              <a:rPr kumimoji="1" lang="ja-JP" altLang="en-US" dirty="0" smtClean="0"/>
              <a:t>種類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ダイポール</a:t>
            </a:r>
            <a:r>
              <a:rPr lang="en-US" altLang="ja-JP" dirty="0" smtClean="0"/>
              <a:t>(E1)</a:t>
            </a:r>
            <a:r>
              <a:rPr lang="ja-JP" altLang="en-US" dirty="0" smtClean="0"/>
              <a:t>型</a:t>
            </a:r>
            <a:r>
              <a:rPr lang="en-US" altLang="ja-JP" dirty="0" smtClean="0"/>
              <a:t>: 0</a:t>
            </a:r>
            <a:r>
              <a:rPr lang="en-US" altLang="ja-JP" baseline="30000" dirty="0" smtClean="0"/>
              <a:t>+</a:t>
            </a:r>
            <a:r>
              <a:rPr lang="en-US" altLang="ja-JP" dirty="0" smtClean="0"/>
              <a:t>0</a:t>
            </a:r>
            <a:r>
              <a:rPr lang="ja-JP" altLang="en-US" dirty="0" smtClean="0"/>
              <a:t>→</a:t>
            </a:r>
            <a:r>
              <a:rPr lang="en-US" altLang="ja-JP" dirty="0" smtClean="0"/>
              <a:t>1</a:t>
            </a:r>
            <a:r>
              <a:rPr lang="en-US" altLang="ja-JP" baseline="30000" dirty="0" smtClean="0"/>
              <a:t>-</a:t>
            </a:r>
            <a:r>
              <a:rPr lang="en-US" altLang="ja-JP" dirty="0" smtClean="0"/>
              <a:t>1</a:t>
            </a:r>
          </a:p>
          <a:p>
            <a:pPr lvl="1"/>
            <a:r>
              <a:rPr lang="ja-JP" altLang="en-US" dirty="0" smtClean="0"/>
              <a:t>スピンダイポール</a:t>
            </a:r>
            <a:r>
              <a:rPr lang="en-US" altLang="ja-JP" dirty="0" smtClean="0"/>
              <a:t>(SD)</a:t>
            </a:r>
            <a:r>
              <a:rPr lang="ja-JP" altLang="en-US" dirty="0" smtClean="0"/>
              <a:t>型</a:t>
            </a:r>
            <a:r>
              <a:rPr lang="en-US" altLang="ja-JP" dirty="0" smtClean="0"/>
              <a:t>(λ=0,1,2): 0</a:t>
            </a:r>
            <a:r>
              <a:rPr lang="en-US" altLang="ja-JP" baseline="30000" dirty="0" smtClean="0"/>
              <a:t>+</a:t>
            </a:r>
            <a:r>
              <a:rPr lang="en-US" altLang="ja-JP" dirty="0" smtClean="0"/>
              <a:t>0</a:t>
            </a:r>
            <a:r>
              <a:rPr lang="ja-JP" altLang="en-US" dirty="0" smtClean="0"/>
              <a:t>→</a:t>
            </a:r>
            <a:r>
              <a:rPr lang="en-US" altLang="ja-JP" dirty="0" smtClean="0"/>
              <a:t>λ</a:t>
            </a:r>
            <a:r>
              <a:rPr lang="en-US" altLang="ja-JP" baseline="30000" dirty="0" smtClean="0"/>
              <a:t>-</a:t>
            </a:r>
            <a:r>
              <a:rPr lang="en-US" altLang="ja-JP" dirty="0" smtClean="0"/>
              <a:t>1</a:t>
            </a:r>
          </a:p>
          <a:p>
            <a:pPr lvl="1"/>
            <a:r>
              <a:rPr lang="ja-JP" altLang="en-US" dirty="0" smtClean="0"/>
              <a:t>運動量空間での</a:t>
            </a:r>
            <a:r>
              <a:rPr lang="en-US" altLang="ja-JP" dirty="0" smtClean="0"/>
              <a:t>SD</a:t>
            </a:r>
            <a:r>
              <a:rPr lang="ja-JP" altLang="en-US" dirty="0" smtClean="0"/>
              <a:t>及び</a:t>
            </a:r>
            <a:r>
              <a:rPr lang="en-US" altLang="ja-JP" dirty="0" smtClean="0"/>
              <a:t>E1</a:t>
            </a:r>
            <a:r>
              <a:rPr lang="ja-JP" altLang="en-US" dirty="0" smtClean="0"/>
              <a:t>型</a:t>
            </a:r>
            <a:r>
              <a:rPr lang="en-US" altLang="ja-JP" dirty="0" smtClean="0"/>
              <a:t>: 0</a:t>
            </a:r>
            <a:r>
              <a:rPr lang="en-US" altLang="ja-JP" baseline="30000" dirty="0" smtClean="0"/>
              <a:t>+</a:t>
            </a:r>
            <a:r>
              <a:rPr lang="en-US" altLang="ja-JP" dirty="0" smtClean="0"/>
              <a:t>0</a:t>
            </a:r>
            <a:r>
              <a:rPr lang="ja-JP" altLang="en-US" dirty="0" smtClean="0"/>
              <a:t>→</a:t>
            </a:r>
            <a:r>
              <a:rPr lang="en-US" altLang="ja-JP" dirty="0" smtClean="0"/>
              <a:t>0</a:t>
            </a:r>
            <a:r>
              <a:rPr lang="en-US" altLang="ja-JP" baseline="30000" dirty="0" smtClean="0"/>
              <a:t>-</a:t>
            </a:r>
            <a:r>
              <a:rPr lang="en-US" altLang="ja-JP" dirty="0" smtClean="0"/>
              <a:t>1 or 1</a:t>
            </a:r>
            <a:r>
              <a:rPr lang="en-US" altLang="ja-JP" baseline="30000" dirty="0" smtClean="0"/>
              <a:t>-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Gamov</a:t>
            </a:r>
            <a:r>
              <a:rPr lang="en-US" altLang="ja-JP" dirty="0" smtClean="0"/>
              <a:t>-Teller</a:t>
            </a:r>
            <a:r>
              <a:rPr lang="ja-JP" altLang="en-US" dirty="0" smtClean="0"/>
              <a:t>強度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85860"/>
            <a:ext cx="2857520" cy="89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214554"/>
            <a:ext cx="5500726" cy="49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3043230"/>
            <a:ext cx="5364521" cy="381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6858016" y="78579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preliminary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スピンダイポール強度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4929222" cy="85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500306"/>
            <a:ext cx="5534047" cy="4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214290"/>
            <a:ext cx="3188537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4211921"/>
            <a:ext cx="2772437" cy="2646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テキスト ボックス 8"/>
          <p:cNvSpPr txBox="1"/>
          <p:nvPr/>
        </p:nvSpPr>
        <p:spPr>
          <a:xfrm>
            <a:off x="357158" y="3429000"/>
            <a:ext cx="45720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殻模型計算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r>
              <a:rPr kumimoji="1" lang="en-US" altLang="ja-JP" dirty="0" smtClean="0">
                <a:solidFill>
                  <a:srgbClr val="0070C0"/>
                </a:solidFill>
              </a:rPr>
              <a:t>T. Suzuki et al., Phys. Rev. C 74, 034307 (2006)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57686" y="11429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preliminary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第一</a:t>
            </a:r>
            <a:r>
              <a:rPr kumimoji="1" lang="ja-JP" altLang="en-US" dirty="0" smtClean="0"/>
              <a:t>励起状態</a:t>
            </a:r>
            <a:r>
              <a:rPr lang="ja-JP" altLang="en-US" dirty="0" smtClean="0"/>
              <a:t>から</a:t>
            </a:r>
            <a:r>
              <a:rPr kumimoji="1" lang="ja-JP" altLang="en-US" dirty="0" smtClean="0"/>
              <a:t>の遷移</a:t>
            </a:r>
            <a:endParaRPr kumimoji="1" lang="ja-JP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929066"/>
            <a:ext cx="2381591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1285860"/>
            <a:ext cx="2342906" cy="5119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1214422"/>
            <a:ext cx="2364406" cy="5238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1643050"/>
            <a:ext cx="2422167" cy="1722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直線矢印コネクタ 8"/>
          <p:cNvCxnSpPr/>
          <p:nvPr/>
        </p:nvCxnSpPr>
        <p:spPr>
          <a:xfrm>
            <a:off x="5715008" y="3714752"/>
            <a:ext cx="571504" cy="1588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rot="5400000">
            <a:off x="1643836" y="3642520"/>
            <a:ext cx="571504" cy="1588"/>
          </a:xfrm>
          <a:prstGeom prst="straightConnector1">
            <a:avLst/>
          </a:prstGeom>
          <a:ln w="69850">
            <a:solidFill>
              <a:srgbClr val="0070C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14282" y="1214422"/>
            <a:ext cx="2786082" cy="471490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4282" y="121442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GT</a:t>
            </a:r>
            <a:endParaRPr kumimoji="1" lang="ja-JP" altLang="en-US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3286116" y="1214422"/>
            <a:ext cx="5429288" cy="52864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86446" y="121442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SD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4282" y="621508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強度が集中、数十倍に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00958" y="78579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preliminary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まとめ</a:t>
            </a:r>
          </a:p>
        </p:txBody>
      </p:sp>
      <p:sp>
        <p:nvSpPr>
          <p:cNvPr id="1024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altLang="ja-JP" dirty="0" smtClean="0"/>
              <a:t>GVR</a:t>
            </a:r>
            <a:r>
              <a:rPr lang="ja-JP" altLang="en-US" dirty="0" smtClean="0"/>
              <a:t>による</a:t>
            </a:r>
            <a:r>
              <a:rPr lang="en-US" altLang="ja-JP" baseline="30000" dirty="0" smtClean="0"/>
              <a:t>4</a:t>
            </a:r>
            <a:r>
              <a:rPr lang="en-US" altLang="ja-JP" dirty="0" smtClean="0"/>
              <a:t>He</a:t>
            </a:r>
            <a:r>
              <a:rPr lang="ja-JP" altLang="en-US" dirty="0" err="1" smtClean="0"/>
              <a:t>の励起</a:t>
            </a:r>
            <a:r>
              <a:rPr lang="ja-JP" altLang="en-US" dirty="0" smtClean="0"/>
              <a:t>状態の解析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>
                <a:solidFill>
                  <a:srgbClr val="FF0000"/>
                </a:solidFill>
              </a:rPr>
              <a:t>現実的核力を用いた模型を仮定しない計算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 eaLnBrk="1" hangingPunct="1"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→　励起状態のスペクトルを再現</a:t>
            </a:r>
            <a:endParaRPr lang="en-US" altLang="ja-JP" dirty="0" smtClean="0"/>
          </a:p>
          <a:p>
            <a:pPr lvl="1" eaLnBrk="1" hangingPunct="1"/>
            <a:endParaRPr lang="en-US" altLang="ja-JP" dirty="0" smtClean="0"/>
          </a:p>
          <a:p>
            <a:r>
              <a:rPr lang="en-US" altLang="ja-JP" dirty="0" smtClean="0"/>
              <a:t>3N+N</a:t>
            </a:r>
            <a:r>
              <a:rPr lang="ja-JP" altLang="en-US" dirty="0" smtClean="0"/>
              <a:t>クラスター構造 </a:t>
            </a:r>
            <a:r>
              <a:rPr lang="en-US" altLang="ja-JP" sz="2400" dirty="0" smtClean="0">
                <a:solidFill>
                  <a:srgbClr val="00B050"/>
                </a:solidFill>
              </a:rPr>
              <a:t>W. H. and Y. Suzuki, PRC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78</a:t>
            </a:r>
            <a:r>
              <a:rPr lang="en-US" altLang="ja-JP" sz="2400" dirty="0" smtClean="0">
                <a:solidFill>
                  <a:srgbClr val="00B050"/>
                </a:solidFill>
              </a:rPr>
              <a:t>, 034305(2008)</a:t>
            </a:r>
          </a:p>
          <a:p>
            <a:pPr lvl="1" eaLnBrk="1" hangingPunct="1"/>
            <a:r>
              <a:rPr lang="en-US" altLang="ja-JP" dirty="0" smtClean="0"/>
              <a:t>0</a:t>
            </a:r>
            <a:r>
              <a:rPr lang="en-US" altLang="ja-JP" baseline="-25000" dirty="0" smtClean="0"/>
              <a:t>2</a:t>
            </a:r>
            <a:r>
              <a:rPr lang="en-US" altLang="ja-JP" baseline="30000" dirty="0" smtClean="0"/>
              <a:t>+</a:t>
            </a:r>
            <a:r>
              <a:rPr lang="en-US" altLang="ja-JP" dirty="0" smtClean="0"/>
              <a:t>0</a:t>
            </a:r>
            <a:r>
              <a:rPr lang="ja-JP" altLang="en-US" dirty="0" smtClean="0"/>
              <a:t>の</a:t>
            </a:r>
            <a:r>
              <a:rPr lang="en-US" altLang="ja-JP" dirty="0" smtClean="0"/>
              <a:t>3N+N</a:t>
            </a:r>
            <a:r>
              <a:rPr lang="ja-JP" altLang="en-US" dirty="0" smtClean="0"/>
              <a:t>構造</a:t>
            </a:r>
            <a:r>
              <a:rPr lang="en-US" altLang="ja-JP" dirty="0" smtClean="0"/>
              <a:t>(s</a:t>
            </a:r>
            <a:r>
              <a:rPr lang="ja-JP" altLang="en-US" dirty="0" smtClean="0"/>
              <a:t>波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を確認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altLang="ja-JP" dirty="0" smtClean="0"/>
              <a:t>0</a:t>
            </a:r>
            <a:r>
              <a:rPr lang="en-US" altLang="ja-JP" baseline="30000" dirty="0" smtClean="0"/>
              <a:t>-</a:t>
            </a:r>
            <a:r>
              <a:rPr lang="en-US" altLang="ja-JP" dirty="0" smtClean="0"/>
              <a:t>0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2</a:t>
            </a:r>
            <a:r>
              <a:rPr lang="en-US" altLang="ja-JP" baseline="30000" dirty="0" smtClean="0"/>
              <a:t>-</a:t>
            </a:r>
            <a:r>
              <a:rPr lang="en-US" altLang="ja-JP" dirty="0" smtClean="0"/>
              <a:t>0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2</a:t>
            </a:r>
            <a:r>
              <a:rPr lang="en-US" altLang="ja-JP" baseline="30000" dirty="0" smtClean="0"/>
              <a:t>-</a:t>
            </a:r>
            <a:r>
              <a:rPr lang="en-US" altLang="ja-JP" dirty="0" smtClean="0"/>
              <a:t>1</a:t>
            </a:r>
            <a:r>
              <a:rPr lang="ja-JP" altLang="en-US" dirty="0" smtClean="0"/>
              <a:t>状態について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→　</a:t>
            </a:r>
            <a:r>
              <a:rPr lang="en-US" altLang="ja-JP" dirty="0" smtClean="0">
                <a:solidFill>
                  <a:srgbClr val="0070C0"/>
                </a:solidFill>
              </a:rPr>
              <a:t>3N+N</a:t>
            </a:r>
            <a:r>
              <a:rPr lang="ja-JP" altLang="en-US" dirty="0" smtClean="0">
                <a:solidFill>
                  <a:srgbClr val="0070C0"/>
                </a:solidFill>
              </a:rPr>
              <a:t>構造</a:t>
            </a:r>
            <a:r>
              <a:rPr lang="en-US" altLang="ja-JP" dirty="0" smtClean="0">
                <a:solidFill>
                  <a:srgbClr val="0070C0"/>
                </a:solidFill>
              </a:rPr>
              <a:t>(P</a:t>
            </a:r>
            <a:r>
              <a:rPr lang="ja-JP" altLang="en-US" dirty="0" smtClean="0">
                <a:solidFill>
                  <a:srgbClr val="0070C0"/>
                </a:solidFill>
              </a:rPr>
              <a:t>波</a:t>
            </a:r>
            <a:r>
              <a:rPr lang="en-US" altLang="ja-JP" dirty="0" smtClean="0">
                <a:solidFill>
                  <a:srgbClr val="0070C0"/>
                </a:solidFill>
              </a:rPr>
              <a:t>)</a:t>
            </a:r>
            <a:r>
              <a:rPr lang="ja-JP" altLang="en-US" dirty="0" smtClean="0">
                <a:solidFill>
                  <a:srgbClr val="FF0000"/>
                </a:solidFill>
              </a:rPr>
              <a:t>反転二重項</a:t>
            </a:r>
            <a:r>
              <a:rPr lang="ja-JP" altLang="en-US" dirty="0" smtClean="0">
                <a:solidFill>
                  <a:srgbClr val="0070C0"/>
                </a:solidFill>
              </a:rPr>
              <a:t>、</a:t>
            </a:r>
            <a:r>
              <a:rPr lang="en-US" altLang="ja-JP" dirty="0" smtClean="0">
                <a:solidFill>
                  <a:srgbClr val="0070C0"/>
                </a:solidFill>
              </a:rPr>
              <a:t>0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2</a:t>
            </a:r>
            <a:r>
              <a:rPr lang="en-US" altLang="ja-JP" baseline="30000" dirty="0" smtClean="0">
                <a:solidFill>
                  <a:srgbClr val="0070C0"/>
                </a:solidFill>
              </a:rPr>
              <a:t>+</a:t>
            </a:r>
            <a:r>
              <a:rPr lang="en-US" altLang="ja-JP" dirty="0" smtClean="0">
                <a:solidFill>
                  <a:srgbClr val="0070C0"/>
                </a:solidFill>
              </a:rPr>
              <a:t>0</a:t>
            </a:r>
            <a:r>
              <a:rPr lang="ja-JP" altLang="en-US" dirty="0" smtClean="0">
                <a:solidFill>
                  <a:srgbClr val="0070C0"/>
                </a:solidFill>
              </a:rPr>
              <a:t>のパートナー</a:t>
            </a:r>
          </a:p>
          <a:p>
            <a:pPr eaLnBrk="1" hangingPunct="1"/>
            <a:r>
              <a:rPr lang="ja-JP" altLang="en-US" dirty="0" smtClean="0"/>
              <a:t>強度関数の計算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E1</a:t>
            </a:r>
            <a:r>
              <a:rPr lang="ja-JP" altLang="en-US" dirty="0" smtClean="0"/>
              <a:t>分布　→　</a:t>
            </a:r>
            <a:r>
              <a:rPr lang="ja-JP" altLang="en-US" dirty="0" smtClean="0">
                <a:solidFill>
                  <a:srgbClr val="0070C0"/>
                </a:solidFill>
              </a:rPr>
              <a:t>実験を再現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pPr lvl="1"/>
            <a:r>
              <a:rPr lang="en-US" altLang="ja-JP" dirty="0" smtClean="0"/>
              <a:t>GT</a:t>
            </a:r>
            <a:r>
              <a:rPr lang="ja-JP" altLang="en-US" dirty="0" smtClean="0"/>
              <a:t>強度、第一禁止遷移の演算子</a:t>
            </a:r>
            <a:r>
              <a:rPr lang="en-US" altLang="ja-JP" dirty="0" smtClean="0"/>
              <a:t>(SD)</a:t>
            </a:r>
            <a:r>
              <a:rPr lang="ja-JP" altLang="en-US" dirty="0" smtClean="0"/>
              <a:t>の評価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LIT</a:t>
            </a:r>
            <a:r>
              <a:rPr lang="ja-JP" altLang="en-US" dirty="0" smtClean="0"/>
              <a:t>法により</a:t>
            </a:r>
            <a:r>
              <a:rPr lang="ja-JP" altLang="en-US" dirty="0" smtClean="0">
                <a:solidFill>
                  <a:srgbClr val="FF0000"/>
                </a:solidFill>
              </a:rPr>
              <a:t>連続強度分布</a:t>
            </a:r>
            <a:r>
              <a:rPr lang="ja-JP" altLang="en-US" dirty="0" smtClean="0"/>
              <a:t>を得ることが可能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残りの演算子の評価</a:t>
            </a:r>
            <a:r>
              <a:rPr lang="en-US" altLang="ja-JP" dirty="0" smtClean="0"/>
              <a:t>(</a:t>
            </a:r>
            <a:r>
              <a:rPr lang="ja-JP" altLang="en-US" dirty="0" smtClean="0"/>
              <a:t>運動量空間での</a:t>
            </a:r>
            <a:r>
              <a:rPr lang="en-US" altLang="ja-JP" dirty="0" smtClean="0"/>
              <a:t>E1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SD</a:t>
            </a:r>
            <a:r>
              <a:rPr lang="ja-JP" altLang="en-US" dirty="0" smtClean="0"/>
              <a:t>型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第一励起状態からの遷移は基底状態からの数十倍になる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研究動機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励起状態が観測されている最も軽い原子核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基底状態はコンパクトな二重閉殻核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励起状態に</a:t>
            </a:r>
            <a:r>
              <a:rPr lang="en-US" altLang="ja-JP" dirty="0" smtClean="0"/>
              <a:t>3N+N(</a:t>
            </a:r>
            <a:r>
              <a:rPr lang="en-US" altLang="ja-JP" baseline="30000" dirty="0" smtClean="0"/>
              <a:t>3</a:t>
            </a:r>
            <a:r>
              <a:rPr lang="en-US" altLang="ja-JP" dirty="0" smtClean="0"/>
              <a:t>H+p, </a:t>
            </a:r>
            <a:r>
              <a:rPr lang="en-US" altLang="ja-JP" baseline="30000" dirty="0" smtClean="0"/>
              <a:t>3</a:t>
            </a:r>
            <a:r>
              <a:rPr lang="en-US" altLang="ja-JP" dirty="0" smtClean="0"/>
              <a:t>He+n)</a:t>
            </a:r>
            <a:r>
              <a:rPr lang="ja-JP" altLang="en-US" dirty="0" smtClean="0"/>
              <a:t>のクラスター状態が現れる　</a:t>
            </a:r>
            <a:r>
              <a:rPr kumimoji="1" lang="ja-JP" altLang="en-US" sz="2400" dirty="0" smtClean="0"/>
              <a:t>→　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その励起構造は？</a:t>
            </a:r>
            <a:endParaRPr lang="en-US" altLang="ja-JP" sz="2400" dirty="0" smtClean="0"/>
          </a:p>
          <a:p>
            <a:pPr lvl="1"/>
            <a:r>
              <a:rPr lang="ja-JP" altLang="en-US" dirty="0" smtClean="0"/>
              <a:t>外場を与えたらどのように励起されるか</a:t>
            </a:r>
            <a:endParaRPr lang="en-US" altLang="ja-JP" dirty="0" smtClean="0"/>
          </a:p>
          <a:p>
            <a:pPr lvl="2"/>
            <a:r>
              <a:rPr lang="ja-JP" altLang="en-US" dirty="0" smtClean="0">
                <a:solidFill>
                  <a:srgbClr val="0070C0"/>
                </a:solidFill>
              </a:rPr>
              <a:t>電場による励起</a:t>
            </a:r>
            <a:r>
              <a:rPr lang="en-US" altLang="ja-JP" dirty="0" smtClean="0">
                <a:solidFill>
                  <a:srgbClr val="0070C0"/>
                </a:solidFill>
              </a:rPr>
              <a:t>(E1)</a:t>
            </a:r>
          </a:p>
          <a:p>
            <a:pPr lvl="2"/>
            <a:r>
              <a:rPr lang="ja-JP" altLang="en-US" dirty="0" smtClean="0">
                <a:solidFill>
                  <a:srgbClr val="FF0000"/>
                </a:solidFill>
              </a:rPr>
              <a:t>ニュートリノ原子核反応</a:t>
            </a:r>
            <a:r>
              <a:rPr lang="en-US" altLang="ja-JP" dirty="0" smtClean="0">
                <a:solidFill>
                  <a:srgbClr val="0070C0"/>
                </a:solidFill>
              </a:rPr>
              <a:t>(</a:t>
            </a:r>
            <a:r>
              <a:rPr lang="en-US" altLang="ja-JP" dirty="0" err="1" smtClean="0">
                <a:solidFill>
                  <a:srgbClr val="0070C0"/>
                </a:solidFill>
              </a:rPr>
              <a:t>Gamov</a:t>
            </a:r>
            <a:r>
              <a:rPr lang="en-US" altLang="ja-JP" dirty="0" smtClean="0">
                <a:solidFill>
                  <a:srgbClr val="0070C0"/>
                </a:solidFill>
              </a:rPr>
              <a:t>-Teller, Spin-dipole,…)</a:t>
            </a:r>
          </a:p>
          <a:p>
            <a:pPr lvl="3"/>
            <a:r>
              <a:rPr lang="ja-JP" altLang="en-US" dirty="0" smtClean="0">
                <a:solidFill>
                  <a:srgbClr val="0070C0"/>
                </a:solidFill>
              </a:rPr>
              <a:t>超新星爆発のシナリオに影響</a:t>
            </a:r>
            <a:endParaRPr lang="en-US" altLang="ja-JP" dirty="0" smtClean="0">
              <a:solidFill>
                <a:srgbClr val="0070C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14414" y="5715016"/>
            <a:ext cx="7143800" cy="95410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→　現実的な相互作用、信頼のおける手法で評価したい。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aseline="30000" dirty="0" smtClean="0"/>
              <a:t>4</a:t>
            </a:r>
            <a:r>
              <a:rPr lang="en-US" altLang="ja-JP" dirty="0" smtClean="0"/>
              <a:t>He</a:t>
            </a:r>
            <a:r>
              <a:rPr lang="ja-JP" altLang="en-US" dirty="0" err="1" smtClean="0"/>
              <a:t>の励起</a:t>
            </a:r>
            <a:r>
              <a:rPr lang="ja-JP" altLang="en-US" dirty="0" smtClean="0"/>
              <a:t>状態</a:t>
            </a: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28750"/>
            <a:ext cx="8543925" cy="4525963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コンパクトな基底状態</a:t>
            </a:r>
            <a:endParaRPr lang="en-US" altLang="ja-JP" dirty="0" smtClean="0"/>
          </a:p>
          <a:p>
            <a:pPr lvl="1" eaLnBrk="1" hangingPunct="1">
              <a:buFont typeface="Arial" charset="0"/>
              <a:buNone/>
            </a:pPr>
            <a:r>
              <a:rPr lang="ja-JP" altLang="en-US" dirty="0" smtClean="0"/>
              <a:t>第一励起状態は</a:t>
            </a:r>
            <a:r>
              <a:rPr lang="en-US" altLang="ja-JP" dirty="0" smtClean="0"/>
              <a:t>0</a:t>
            </a:r>
            <a:r>
              <a:rPr lang="en-US" altLang="ja-JP" baseline="30000" dirty="0" smtClean="0"/>
              <a:t>+</a:t>
            </a:r>
            <a:r>
              <a:rPr lang="en-US" altLang="ja-JP" dirty="0" smtClean="0"/>
              <a:t>(Ex=20.21MeV)</a:t>
            </a:r>
          </a:p>
          <a:p>
            <a:pPr lvl="1" eaLnBrk="1" hangingPunct="1">
              <a:buFont typeface="Arial" charset="0"/>
              <a:buNone/>
            </a:pPr>
            <a:r>
              <a:rPr lang="ja-JP" altLang="en-US" dirty="0" smtClean="0"/>
              <a:t>　→</a:t>
            </a:r>
            <a:r>
              <a:rPr lang="en-US" altLang="ja-JP" dirty="0" smtClean="0"/>
              <a:t>3N+N</a:t>
            </a:r>
            <a:r>
              <a:rPr lang="ja-JP" altLang="en-US" dirty="0" smtClean="0"/>
              <a:t>クラスター状態</a:t>
            </a:r>
            <a:r>
              <a:rPr lang="en-US" altLang="ja-JP" dirty="0" smtClean="0"/>
              <a:t> </a:t>
            </a:r>
            <a:r>
              <a:rPr lang="en-US" altLang="ja-JP" sz="2000" dirty="0" smtClean="0">
                <a:solidFill>
                  <a:srgbClr val="0070C0"/>
                </a:solidFill>
              </a:rPr>
              <a:t>E. 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Hiyama</a:t>
            </a:r>
            <a:r>
              <a:rPr lang="en-US" altLang="ja-JP" sz="2000" dirty="0" smtClean="0">
                <a:solidFill>
                  <a:srgbClr val="0070C0"/>
                </a:solidFill>
              </a:rPr>
              <a:t> et al. PRC70, 031001(R) (2002)</a:t>
            </a:r>
            <a:endParaRPr lang="en-US" altLang="ja-JP" dirty="0" smtClean="0"/>
          </a:p>
          <a:p>
            <a:pPr lvl="1" eaLnBrk="1" hangingPunct="1">
              <a:buFont typeface="Arial" charset="0"/>
              <a:buNone/>
            </a:pPr>
            <a:endParaRPr lang="en-US" altLang="ja-JP" dirty="0" smtClean="0"/>
          </a:p>
          <a:p>
            <a:pPr lvl="1" eaLnBrk="1" hangingPunct="1">
              <a:buFont typeface="Arial" charset="0"/>
              <a:buNone/>
            </a:pPr>
            <a:r>
              <a:rPr lang="ja-JP" altLang="en-US" dirty="0" smtClean="0"/>
              <a:t>励起状態が</a:t>
            </a:r>
            <a:r>
              <a:rPr lang="en-US" altLang="ja-JP" dirty="0" smtClean="0"/>
              <a:t>3N(1/2</a:t>
            </a:r>
            <a:r>
              <a:rPr lang="en-US" altLang="ja-JP" baseline="30000" dirty="0" smtClean="0"/>
              <a:t>+</a:t>
            </a:r>
            <a:r>
              <a:rPr lang="en-US" altLang="ja-JP" dirty="0" smtClean="0"/>
              <a:t>)+N</a:t>
            </a:r>
            <a:r>
              <a:rPr lang="ja-JP" altLang="en-US" dirty="0" smtClean="0"/>
              <a:t>構造を持つとすれば</a:t>
            </a:r>
            <a:endParaRPr lang="en-US" altLang="ja-JP" dirty="0" smtClean="0"/>
          </a:p>
          <a:p>
            <a:pPr lvl="1" eaLnBrk="1" hangingPunct="1">
              <a:buFont typeface="Arial" charset="0"/>
              <a:buNone/>
            </a:pPr>
            <a:r>
              <a:rPr lang="ja-JP" altLang="en-US" dirty="0" smtClean="0"/>
              <a:t>クラスター間相対角運動量が</a:t>
            </a:r>
            <a:r>
              <a:rPr lang="en-US" altLang="ja-JP" dirty="0" smtClean="0">
                <a:solidFill>
                  <a:srgbClr val="0070C0"/>
                </a:solidFill>
              </a:rPr>
              <a:t>S-</a:t>
            </a:r>
            <a:r>
              <a:rPr lang="ja-JP" altLang="en-US" dirty="0" smtClean="0">
                <a:solidFill>
                  <a:srgbClr val="0070C0"/>
                </a:solidFill>
              </a:rPr>
              <a:t>波</a:t>
            </a:r>
            <a:r>
              <a:rPr lang="ja-JP" altLang="en-US" dirty="0" smtClean="0"/>
              <a:t>の</a:t>
            </a:r>
            <a:r>
              <a:rPr lang="en-US" altLang="ja-JP" dirty="0" smtClean="0"/>
              <a:t>0</a:t>
            </a:r>
            <a:r>
              <a:rPr lang="en-US" altLang="ja-JP" baseline="30000" dirty="0" smtClean="0"/>
              <a:t>+</a:t>
            </a:r>
            <a:r>
              <a:rPr lang="en-US" altLang="ja-JP" dirty="0" smtClean="0"/>
              <a:t>0</a:t>
            </a:r>
            <a:r>
              <a:rPr lang="ja-JP" altLang="en-US" dirty="0" smtClean="0"/>
              <a:t>状態に対し、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pPr lvl="1" eaLnBrk="1" hangingPunct="1">
              <a:buFont typeface="Arial" charset="0"/>
              <a:buNone/>
            </a:pPr>
            <a:r>
              <a:rPr lang="en-US" altLang="ja-JP" dirty="0" smtClean="0">
                <a:solidFill>
                  <a:srgbClr val="0070C0"/>
                </a:solidFill>
              </a:rPr>
              <a:t>P-</a:t>
            </a:r>
            <a:r>
              <a:rPr lang="ja-JP" altLang="en-US" dirty="0" smtClean="0">
                <a:solidFill>
                  <a:srgbClr val="0070C0"/>
                </a:solidFill>
              </a:rPr>
              <a:t>波</a:t>
            </a:r>
            <a:r>
              <a:rPr lang="ja-JP" altLang="en-US" dirty="0" smtClean="0"/>
              <a:t>の反転二重項状態が存在するか？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42910" y="3500438"/>
            <a:ext cx="8143932" cy="257176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3077" name="テキスト ボックス 4"/>
          <p:cNvSpPr txBox="1">
            <a:spLocks noChangeArrowheads="1"/>
          </p:cNvSpPr>
          <p:nvPr/>
        </p:nvSpPr>
        <p:spPr bwMode="auto">
          <a:xfrm>
            <a:off x="1500188" y="6143625"/>
            <a:ext cx="7143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dirty="0"/>
              <a:t>→　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体計算</a:t>
            </a:r>
            <a:r>
              <a:rPr lang="en-US" altLang="ja-JP" sz="2800" dirty="0" smtClean="0"/>
              <a:t>(</a:t>
            </a:r>
            <a:r>
              <a:rPr lang="ja-JP" altLang="en-US" sz="2800" dirty="0"/>
              <a:t>模型を仮定しない計算</a:t>
            </a:r>
            <a:r>
              <a:rPr lang="en-US" altLang="ja-JP" sz="2800" dirty="0"/>
              <a:t>)</a:t>
            </a:r>
            <a:endParaRPr lang="ja-JP" altLang="en-US" sz="28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2357422" y="5357826"/>
            <a:ext cx="2500330" cy="642944"/>
            <a:chOff x="2285984" y="5643578"/>
            <a:chExt cx="2500330" cy="642944"/>
          </a:xfrm>
        </p:grpSpPr>
        <p:sp>
          <p:nvSpPr>
            <p:cNvPr id="8" name="Oval 23"/>
            <p:cNvSpPr>
              <a:spLocks noChangeArrowheads="1"/>
            </p:cNvSpPr>
            <p:nvPr/>
          </p:nvSpPr>
          <p:spPr bwMode="auto">
            <a:xfrm>
              <a:off x="2406635" y="5715017"/>
              <a:ext cx="192088" cy="17621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9" name="Oval 24"/>
            <p:cNvSpPr>
              <a:spLocks noChangeArrowheads="1"/>
            </p:cNvSpPr>
            <p:nvPr/>
          </p:nvSpPr>
          <p:spPr bwMode="auto">
            <a:xfrm>
              <a:off x="3143240" y="6000769"/>
              <a:ext cx="190500" cy="17621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10" name="Oval 25"/>
            <p:cNvSpPr>
              <a:spLocks noChangeArrowheads="1"/>
            </p:cNvSpPr>
            <p:nvPr/>
          </p:nvSpPr>
          <p:spPr bwMode="auto">
            <a:xfrm>
              <a:off x="2406635" y="6000769"/>
              <a:ext cx="190500" cy="176211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11" name="Oval 26"/>
            <p:cNvSpPr>
              <a:spLocks noChangeArrowheads="1"/>
            </p:cNvSpPr>
            <p:nvPr/>
          </p:nvSpPr>
          <p:spPr bwMode="auto">
            <a:xfrm>
              <a:off x="2692387" y="5786455"/>
              <a:ext cx="190500" cy="17621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12" name="Line 29"/>
            <p:cNvSpPr>
              <a:spLocks noChangeShapeType="1"/>
            </p:cNvSpPr>
            <p:nvPr/>
          </p:nvSpPr>
          <p:spPr bwMode="auto">
            <a:xfrm flipH="1" flipV="1">
              <a:off x="2620949" y="6000768"/>
              <a:ext cx="593729" cy="457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" name="円/楕円 12"/>
            <p:cNvSpPr/>
            <p:nvPr/>
          </p:nvSpPr>
          <p:spPr bwMode="auto">
            <a:xfrm>
              <a:off x="2285984" y="5643578"/>
              <a:ext cx="692155" cy="642943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357554" y="5715017"/>
              <a:ext cx="35719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±</a:t>
              </a:r>
              <a:endParaRPr kumimoji="1" lang="ja-JP" altLang="en-US" dirty="0"/>
            </a:p>
          </p:txBody>
        </p:sp>
        <p:sp>
          <p:nvSpPr>
            <p:cNvPr id="15" name="Oval 23"/>
            <p:cNvSpPr>
              <a:spLocks noChangeArrowheads="1"/>
            </p:cNvSpPr>
            <p:nvPr/>
          </p:nvSpPr>
          <p:spPr bwMode="auto">
            <a:xfrm>
              <a:off x="4214810" y="5715018"/>
              <a:ext cx="192088" cy="17621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3736969" y="6000769"/>
              <a:ext cx="190500" cy="17621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17" name="Oval 25"/>
            <p:cNvSpPr>
              <a:spLocks noChangeArrowheads="1"/>
            </p:cNvSpPr>
            <p:nvPr/>
          </p:nvSpPr>
          <p:spPr bwMode="auto">
            <a:xfrm>
              <a:off x="4214810" y="6000770"/>
              <a:ext cx="190500" cy="176211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18" name="Oval 26"/>
            <p:cNvSpPr>
              <a:spLocks noChangeArrowheads="1"/>
            </p:cNvSpPr>
            <p:nvPr/>
          </p:nvSpPr>
          <p:spPr bwMode="auto">
            <a:xfrm>
              <a:off x="4500562" y="5786456"/>
              <a:ext cx="190500" cy="17621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19" name="Line 29"/>
            <p:cNvSpPr>
              <a:spLocks noChangeShapeType="1"/>
            </p:cNvSpPr>
            <p:nvPr/>
          </p:nvSpPr>
          <p:spPr bwMode="auto">
            <a:xfrm flipV="1">
              <a:off x="3879844" y="6000768"/>
              <a:ext cx="54927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円/楕円 19"/>
            <p:cNvSpPr/>
            <p:nvPr/>
          </p:nvSpPr>
          <p:spPr bwMode="auto">
            <a:xfrm>
              <a:off x="4094159" y="5643579"/>
              <a:ext cx="692155" cy="642943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5072066" y="5357826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H. </a:t>
            </a:r>
            <a:r>
              <a:rPr kumimoji="1" lang="en-US" altLang="ja-JP" dirty="0" err="1" smtClean="0">
                <a:solidFill>
                  <a:srgbClr val="0070C0"/>
                </a:solidFill>
              </a:rPr>
              <a:t>Horiuchi</a:t>
            </a:r>
            <a:r>
              <a:rPr lang="en-US" altLang="ja-JP" dirty="0" smtClean="0">
                <a:solidFill>
                  <a:srgbClr val="0070C0"/>
                </a:solidFill>
              </a:rPr>
              <a:t>, K. Ikeda, PTP40 (1968)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核子系の波動関数</a:t>
            </a:r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4214818"/>
            <a:ext cx="45720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138738"/>
            <a:ext cx="91757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66875" y="5781675"/>
            <a:ext cx="6762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38" y="1428750"/>
            <a:ext cx="2771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71670" y="2285992"/>
            <a:ext cx="55911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テキスト ボックス 10"/>
          <p:cNvSpPr txBox="1">
            <a:spLocks noChangeArrowheads="1"/>
          </p:cNvSpPr>
          <p:nvPr/>
        </p:nvSpPr>
        <p:spPr bwMode="auto">
          <a:xfrm>
            <a:off x="642938" y="1643063"/>
            <a:ext cx="2214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0033CC"/>
                </a:solidFill>
                <a:latin typeface="Calibri" pitchFamily="34" charset="0"/>
              </a:rPr>
              <a:t>ハミルトニアン</a:t>
            </a:r>
          </a:p>
        </p:txBody>
      </p:sp>
      <p:sp>
        <p:nvSpPr>
          <p:cNvPr id="4106" name="テキスト ボックス 11"/>
          <p:cNvSpPr txBox="1">
            <a:spLocks noChangeArrowheads="1"/>
          </p:cNvSpPr>
          <p:nvPr/>
        </p:nvSpPr>
        <p:spPr bwMode="auto">
          <a:xfrm>
            <a:off x="642938" y="3071810"/>
            <a:ext cx="121441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33CC"/>
                </a:solidFill>
                <a:latin typeface="Calibri" pitchFamily="34" charset="0"/>
              </a:rPr>
              <a:t>基底関数</a:t>
            </a:r>
          </a:p>
        </p:txBody>
      </p:sp>
      <p:sp>
        <p:nvSpPr>
          <p:cNvPr id="4107" name="テキスト ボックス 12"/>
          <p:cNvSpPr txBox="1">
            <a:spLocks noChangeArrowheads="1"/>
          </p:cNvSpPr>
          <p:nvPr/>
        </p:nvSpPr>
        <p:spPr bwMode="auto">
          <a:xfrm>
            <a:off x="1071563" y="5262563"/>
            <a:ext cx="7786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>
                <a:latin typeface="Calibri" pitchFamily="34" charset="0"/>
              </a:rPr>
              <a:t>                 </a:t>
            </a:r>
            <a:r>
              <a:rPr lang="ja-JP" altLang="en-US" dirty="0">
                <a:latin typeface="Calibri" pitchFamily="34" charset="0"/>
              </a:rPr>
              <a:t>を相関ガウス関数＋</a:t>
            </a:r>
            <a:r>
              <a:rPr lang="ja-JP" altLang="en-US" dirty="0" smtClean="0">
                <a:latin typeface="Calibri" pitchFamily="34" charset="0"/>
              </a:rPr>
              <a:t>ダブルグローバルベクトルで</a:t>
            </a:r>
            <a:r>
              <a:rPr lang="ja-JP" altLang="en-US" dirty="0">
                <a:latin typeface="Calibri" pitchFamily="34" charset="0"/>
              </a:rPr>
              <a:t>表現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785813" y="5072063"/>
            <a:ext cx="8072437" cy="1500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43240" y="271462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G3RS, AV8’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43042" y="3571876"/>
            <a:ext cx="6143668" cy="60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0109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相関ガウス＋グローバルベクトル表現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3265505"/>
            <a:ext cx="8229600" cy="2882889"/>
          </a:xfrm>
        </p:spPr>
        <p:txBody>
          <a:bodyPr>
            <a:normAutofit/>
          </a:bodyPr>
          <a:lstStyle/>
          <a:p>
            <a:pPr>
              <a:buNone/>
            </a:pPr>
            <a:endParaRPr kumimoji="1" lang="en-US" altLang="ja-JP" sz="2400" dirty="0" smtClean="0">
              <a:solidFill>
                <a:srgbClr val="0070C0"/>
              </a:solidFill>
            </a:endParaRPr>
          </a:p>
          <a:p>
            <a:r>
              <a:rPr kumimoji="1" lang="ja-JP" altLang="en-US" sz="2400" dirty="0" smtClean="0">
                <a:solidFill>
                  <a:srgbClr val="0070C0"/>
                </a:solidFill>
              </a:rPr>
              <a:t>中間の角運動量を指定する必要がない</a:t>
            </a:r>
            <a:endParaRPr kumimoji="1" lang="en-US" altLang="ja-JP" sz="2400" dirty="0" smtClean="0"/>
          </a:p>
          <a:p>
            <a:r>
              <a:rPr lang="ja-JP" altLang="en-US" sz="2400" dirty="0" smtClean="0">
                <a:solidFill>
                  <a:srgbClr val="0070C0"/>
                </a:solidFill>
              </a:rPr>
              <a:t>様々な組み換えチャネルの寄与は自動的に入る</a:t>
            </a:r>
            <a:endParaRPr lang="en-US" altLang="ja-JP" sz="2400" dirty="0" smtClean="0">
              <a:solidFill>
                <a:srgbClr val="0070C0"/>
              </a:solidFill>
            </a:endParaRPr>
          </a:p>
          <a:p>
            <a:pPr lvl="1"/>
            <a:endParaRPr kumimoji="1" lang="ja-JP" altLang="en-US" sz="2400" dirty="0"/>
          </a:p>
        </p:txBody>
      </p:sp>
      <p:pic>
        <p:nvPicPr>
          <p:cNvPr id="32" name="Picture 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000636"/>
            <a:ext cx="390207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5786454"/>
            <a:ext cx="131921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テキスト ボックス 33"/>
          <p:cNvSpPr txBox="1"/>
          <p:nvPr/>
        </p:nvSpPr>
        <p:spPr>
          <a:xfrm>
            <a:off x="214282" y="3265505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変分パラメータ</a:t>
            </a:r>
            <a:r>
              <a:rPr lang="en-US" altLang="ja-JP" sz="2400" dirty="0" smtClean="0">
                <a:solidFill>
                  <a:srgbClr val="FF0000"/>
                </a:solidFill>
              </a:rPr>
              <a:t>A, u</a:t>
            </a:r>
            <a:r>
              <a:rPr lang="ja-JP" altLang="en-US" sz="2400" dirty="0" smtClean="0">
                <a:solidFill>
                  <a:srgbClr val="FF0000"/>
                </a:solidFill>
              </a:rPr>
              <a:t>は確率論的に決定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459428"/>
            <a:ext cx="6572296" cy="490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2030932"/>
            <a:ext cx="1081087" cy="45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" name="グループ化 19"/>
          <p:cNvGrpSpPr>
            <a:grpSpLocks/>
          </p:cNvGrpSpPr>
          <p:nvPr/>
        </p:nvGrpSpPr>
        <p:grpSpPr bwMode="auto">
          <a:xfrm>
            <a:off x="2214546" y="2030932"/>
            <a:ext cx="3071833" cy="404812"/>
            <a:chOff x="2500298" y="3286124"/>
            <a:chExt cx="3210422" cy="476350"/>
          </a:xfrm>
        </p:grpSpPr>
        <p:pic>
          <p:nvPicPr>
            <p:cNvPr id="40" name="Picture 1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500298" y="3323097"/>
              <a:ext cx="646946" cy="367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1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147244" y="3442230"/>
              <a:ext cx="276282" cy="160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8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357553" y="3286124"/>
              <a:ext cx="2353167" cy="476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3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14546" y="2602436"/>
            <a:ext cx="2286016" cy="397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AutoShape 2"/>
          <p:cNvSpPr>
            <a:spLocks noChangeAspect="1" noChangeArrowheads="1"/>
          </p:cNvSpPr>
          <p:nvPr/>
        </p:nvSpPr>
        <p:spPr bwMode="auto">
          <a:xfrm>
            <a:off x="3286125" y="3863460"/>
            <a:ext cx="26574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" name="テキスト ボックス 17"/>
          <p:cNvSpPr txBox="1">
            <a:spLocks noChangeArrowheads="1"/>
          </p:cNvSpPr>
          <p:nvPr/>
        </p:nvSpPr>
        <p:spPr bwMode="auto">
          <a:xfrm>
            <a:off x="4857752" y="2602436"/>
            <a:ext cx="23574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グローバルベクトル</a:t>
            </a:r>
            <a:endParaRPr lang="ja-JP" altLang="en-US" dirty="0"/>
          </a:p>
        </p:txBody>
      </p:sp>
      <p:grpSp>
        <p:nvGrpSpPr>
          <p:cNvPr id="67" name="グループ化 66"/>
          <p:cNvGrpSpPr/>
          <p:nvPr/>
        </p:nvGrpSpPr>
        <p:grpSpPr>
          <a:xfrm>
            <a:off x="5214942" y="4714884"/>
            <a:ext cx="3500462" cy="1643074"/>
            <a:chOff x="5357818" y="3286124"/>
            <a:chExt cx="3143272" cy="1190628"/>
          </a:xfrm>
        </p:grpSpPr>
        <p:sp>
          <p:nvSpPr>
            <p:cNvPr id="45" name="Text Box 37"/>
            <p:cNvSpPr txBox="1">
              <a:spLocks noChangeArrowheads="1"/>
            </p:cNvSpPr>
            <p:nvPr/>
          </p:nvSpPr>
          <p:spPr bwMode="auto">
            <a:xfrm>
              <a:off x="5715008" y="3286124"/>
              <a:ext cx="42191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x</a:t>
              </a:r>
              <a:r>
                <a:rPr lang="en-US" altLang="ja-JP" sz="2400" baseline="-25000" dirty="0" smtClean="0"/>
                <a:t>1</a:t>
              </a:r>
              <a:endParaRPr lang="en-US" altLang="ja-JP" sz="2400" baseline="-25000" dirty="0"/>
            </a:p>
          </p:txBody>
        </p:sp>
        <p:sp>
          <p:nvSpPr>
            <p:cNvPr id="47" name="Oval 23"/>
            <p:cNvSpPr>
              <a:spLocks noChangeArrowheads="1"/>
            </p:cNvSpPr>
            <p:nvPr/>
          </p:nvSpPr>
          <p:spPr bwMode="auto">
            <a:xfrm>
              <a:off x="5565781" y="3643314"/>
              <a:ext cx="190500" cy="1762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8" name="Oval 24"/>
            <p:cNvSpPr>
              <a:spLocks noChangeArrowheads="1"/>
            </p:cNvSpPr>
            <p:nvPr/>
          </p:nvSpPr>
          <p:spPr bwMode="auto">
            <a:xfrm>
              <a:off x="6261106" y="4300539"/>
              <a:ext cx="190500" cy="1762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" name="Oval 25"/>
            <p:cNvSpPr>
              <a:spLocks noChangeArrowheads="1"/>
            </p:cNvSpPr>
            <p:nvPr/>
          </p:nvSpPr>
          <p:spPr bwMode="auto">
            <a:xfrm>
              <a:off x="5567368" y="4256089"/>
              <a:ext cx="190500" cy="1762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0" name="Oval 26"/>
            <p:cNvSpPr>
              <a:spLocks noChangeArrowheads="1"/>
            </p:cNvSpPr>
            <p:nvPr/>
          </p:nvSpPr>
          <p:spPr bwMode="auto">
            <a:xfrm>
              <a:off x="6199193" y="3709989"/>
              <a:ext cx="190500" cy="1762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" name="Line 27"/>
            <p:cNvSpPr>
              <a:spLocks noChangeShapeType="1"/>
            </p:cNvSpPr>
            <p:nvPr/>
          </p:nvSpPr>
          <p:spPr bwMode="auto">
            <a:xfrm flipV="1">
              <a:off x="5630868" y="3709989"/>
              <a:ext cx="377825" cy="590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" name="Line 28"/>
            <p:cNvSpPr>
              <a:spLocks noChangeShapeType="1"/>
            </p:cNvSpPr>
            <p:nvPr/>
          </p:nvSpPr>
          <p:spPr bwMode="auto">
            <a:xfrm flipH="1" flipV="1">
              <a:off x="5567368" y="3709989"/>
              <a:ext cx="695325" cy="65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" name="Line 29"/>
            <p:cNvSpPr>
              <a:spLocks noChangeShapeType="1"/>
            </p:cNvSpPr>
            <p:nvPr/>
          </p:nvSpPr>
          <p:spPr bwMode="auto">
            <a:xfrm flipH="1" flipV="1">
              <a:off x="5819781" y="4037014"/>
              <a:ext cx="442912" cy="263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" name="Rectangle 39"/>
            <p:cNvSpPr>
              <a:spLocks noChangeArrowheads="1"/>
            </p:cNvSpPr>
            <p:nvPr/>
          </p:nvSpPr>
          <p:spPr bwMode="auto">
            <a:xfrm>
              <a:off x="6061081" y="3798889"/>
              <a:ext cx="42191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x</a:t>
              </a:r>
              <a:r>
                <a:rPr lang="en-US" altLang="ja-JP" sz="2400" baseline="-25000" dirty="0" smtClean="0"/>
                <a:t>3</a:t>
              </a:r>
              <a:endParaRPr lang="en-US" altLang="ja-JP" sz="2400" baseline="-25000" dirty="0"/>
            </a:p>
          </p:txBody>
        </p:sp>
        <p:sp>
          <p:nvSpPr>
            <p:cNvPr id="55" name="Rectangle 40"/>
            <p:cNvSpPr>
              <a:spLocks noChangeArrowheads="1"/>
            </p:cNvSpPr>
            <p:nvPr/>
          </p:nvSpPr>
          <p:spPr bwMode="auto">
            <a:xfrm>
              <a:off x="5357818" y="3738564"/>
              <a:ext cx="42191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x</a:t>
              </a:r>
              <a:r>
                <a:rPr lang="en-US" altLang="ja-JP" sz="2400" baseline="-25000" dirty="0" smtClean="0"/>
                <a:t>2</a:t>
              </a:r>
              <a:endParaRPr lang="en-US" altLang="ja-JP" sz="2400" baseline="-25000" dirty="0"/>
            </a:p>
          </p:txBody>
        </p:sp>
        <p:sp>
          <p:nvSpPr>
            <p:cNvPr id="56" name="Text Box 37"/>
            <p:cNvSpPr txBox="1">
              <a:spLocks noChangeArrowheads="1"/>
            </p:cNvSpPr>
            <p:nvPr/>
          </p:nvSpPr>
          <p:spPr bwMode="auto">
            <a:xfrm>
              <a:off x="6858016" y="3643314"/>
              <a:ext cx="449262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y</a:t>
              </a:r>
              <a:r>
                <a:rPr lang="en-US" altLang="ja-JP" sz="2400" baseline="-25000" dirty="0"/>
                <a:t>1</a:t>
              </a:r>
            </a:p>
          </p:txBody>
        </p:sp>
        <p:sp>
          <p:nvSpPr>
            <p:cNvPr id="57" name="Oval 23"/>
            <p:cNvSpPr>
              <a:spLocks noChangeArrowheads="1"/>
            </p:cNvSpPr>
            <p:nvPr/>
          </p:nvSpPr>
          <p:spPr bwMode="auto">
            <a:xfrm>
              <a:off x="7199338" y="3571884"/>
              <a:ext cx="190500" cy="1762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" name="Oval 24"/>
            <p:cNvSpPr>
              <a:spLocks noChangeArrowheads="1"/>
            </p:cNvSpPr>
            <p:nvPr/>
          </p:nvSpPr>
          <p:spPr bwMode="auto">
            <a:xfrm>
              <a:off x="7894663" y="4229109"/>
              <a:ext cx="190500" cy="1762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" name="Oval 25"/>
            <p:cNvSpPr>
              <a:spLocks noChangeArrowheads="1"/>
            </p:cNvSpPr>
            <p:nvPr/>
          </p:nvSpPr>
          <p:spPr bwMode="auto">
            <a:xfrm>
              <a:off x="7200925" y="4184659"/>
              <a:ext cx="190500" cy="1762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" name="Oval 26"/>
            <p:cNvSpPr>
              <a:spLocks noChangeArrowheads="1"/>
            </p:cNvSpPr>
            <p:nvPr/>
          </p:nvSpPr>
          <p:spPr bwMode="auto">
            <a:xfrm>
              <a:off x="7832750" y="3638559"/>
              <a:ext cx="190500" cy="1762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" name="Line 27"/>
            <p:cNvSpPr>
              <a:spLocks noChangeShapeType="1"/>
            </p:cNvSpPr>
            <p:nvPr/>
          </p:nvSpPr>
          <p:spPr bwMode="auto">
            <a:xfrm flipV="1">
              <a:off x="7264425" y="3643313"/>
              <a:ext cx="45719" cy="5857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Line 28"/>
            <p:cNvSpPr>
              <a:spLocks noChangeShapeType="1"/>
            </p:cNvSpPr>
            <p:nvPr/>
          </p:nvSpPr>
          <p:spPr bwMode="auto">
            <a:xfrm>
              <a:off x="7286645" y="3929066"/>
              <a:ext cx="714380" cy="1428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" name="Line 29"/>
            <p:cNvSpPr>
              <a:spLocks noChangeShapeType="1"/>
            </p:cNvSpPr>
            <p:nvPr/>
          </p:nvSpPr>
          <p:spPr bwMode="auto">
            <a:xfrm flipH="1" flipV="1">
              <a:off x="7941968" y="3714750"/>
              <a:ext cx="59056" cy="5715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" name="Rectangle 39"/>
            <p:cNvSpPr>
              <a:spLocks noChangeArrowheads="1"/>
            </p:cNvSpPr>
            <p:nvPr/>
          </p:nvSpPr>
          <p:spPr bwMode="auto">
            <a:xfrm>
              <a:off x="8001024" y="3714752"/>
              <a:ext cx="500066" cy="469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y</a:t>
              </a:r>
              <a:r>
                <a:rPr lang="en-US" altLang="ja-JP" sz="2400" baseline="-25000" dirty="0"/>
                <a:t>3</a:t>
              </a:r>
            </a:p>
          </p:txBody>
        </p:sp>
        <p:sp>
          <p:nvSpPr>
            <p:cNvPr id="65" name="Rectangle 40"/>
            <p:cNvSpPr>
              <a:spLocks noChangeArrowheads="1"/>
            </p:cNvSpPr>
            <p:nvPr/>
          </p:nvSpPr>
          <p:spPr bwMode="auto">
            <a:xfrm>
              <a:off x="7429520" y="3571876"/>
              <a:ext cx="4492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y</a:t>
              </a:r>
              <a:r>
                <a:rPr lang="en-US" altLang="ja-JP" sz="2400" baseline="-25000" dirty="0"/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>
          <a:xfrm>
            <a:off x="1785938" y="357188"/>
            <a:ext cx="5500687" cy="1143000"/>
          </a:xfrm>
        </p:spPr>
        <p:txBody>
          <a:bodyPr/>
          <a:lstStyle/>
          <a:p>
            <a:pPr eaLnBrk="1" hangingPunct="1"/>
            <a:r>
              <a:rPr lang="en-US" altLang="ja-JP" baseline="30000" smtClean="0"/>
              <a:t>4</a:t>
            </a:r>
            <a:r>
              <a:rPr lang="en-US" altLang="ja-JP" smtClean="0"/>
              <a:t>He</a:t>
            </a:r>
            <a:r>
              <a:rPr lang="ja-JP" altLang="en-US" smtClean="0"/>
              <a:t>の励起スペクトル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066953"/>
            <a:ext cx="6123466" cy="4719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正方形/長方形 13"/>
          <p:cNvSpPr/>
          <p:nvPr/>
        </p:nvSpPr>
        <p:spPr>
          <a:xfrm>
            <a:off x="1928794" y="4853035"/>
            <a:ext cx="4786346" cy="15001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2910" y="1357298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基底状態 　→　他の方法と</a:t>
            </a:r>
            <a:r>
              <a:rPr lang="en-US" altLang="ja-JP" dirty="0" smtClean="0">
                <a:solidFill>
                  <a:srgbClr val="0070C0"/>
                </a:solidFill>
              </a:rPr>
              <a:t>60keV</a:t>
            </a:r>
            <a:r>
              <a:rPr lang="ja-JP" altLang="en-US" dirty="0" smtClean="0">
                <a:solidFill>
                  <a:srgbClr val="0070C0"/>
                </a:solidFill>
              </a:rPr>
              <a:t>以内で</a:t>
            </a:r>
            <a:r>
              <a:rPr kumimoji="1" lang="ja-JP" altLang="en-US" dirty="0" smtClean="0">
                <a:solidFill>
                  <a:srgbClr val="0070C0"/>
                </a:solidFill>
              </a:rPr>
              <a:t>一致</a:t>
            </a:r>
            <a:r>
              <a:rPr kumimoji="1" lang="en-US" altLang="ja-JP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n-US" altLang="ja-JP" dirty="0" smtClean="0"/>
              <a:t>Y. Suzuki, W.H., M. </a:t>
            </a:r>
            <a:r>
              <a:rPr lang="en-US" altLang="ja-JP" dirty="0" err="1" smtClean="0"/>
              <a:t>Orabi</a:t>
            </a:r>
            <a:r>
              <a:rPr lang="en-US" altLang="ja-JP" dirty="0" smtClean="0"/>
              <a:t>, K. Arai, Few Body Syst. 42, 33-72 (2008)</a:t>
            </a:r>
            <a:endParaRPr kumimoji="1" lang="en-US" altLang="ja-JP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58016" y="5067349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比較的幅の狭い</a:t>
            </a:r>
            <a:r>
              <a:rPr lang="en-US" altLang="ja-JP" dirty="0" smtClean="0">
                <a:solidFill>
                  <a:srgbClr val="FF0000"/>
                </a:solidFill>
              </a:rPr>
              <a:t>0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+</a:t>
            </a:r>
            <a:r>
              <a:rPr lang="en-US" altLang="ja-JP" dirty="0" smtClean="0">
                <a:solidFill>
                  <a:srgbClr val="FF0000"/>
                </a:solidFill>
              </a:rPr>
              <a:t>0, 0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-</a:t>
            </a:r>
            <a:r>
              <a:rPr lang="en-US" altLang="ja-JP" dirty="0" smtClean="0">
                <a:solidFill>
                  <a:srgbClr val="FF0000"/>
                </a:solidFill>
              </a:rPr>
              <a:t>0, 2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-</a:t>
            </a:r>
            <a:r>
              <a:rPr lang="en-US" altLang="ja-JP" dirty="0" smtClean="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換算幅振幅</a:t>
            </a:r>
            <a:endParaRPr kumimoji="1" lang="ja-JP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000240"/>
            <a:ext cx="60769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143116"/>
            <a:ext cx="490538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グループ化 19"/>
          <p:cNvGrpSpPr>
            <a:grpSpLocks/>
          </p:cNvGrpSpPr>
          <p:nvPr/>
        </p:nvGrpSpPr>
        <p:grpSpPr bwMode="auto">
          <a:xfrm>
            <a:off x="7286644" y="928670"/>
            <a:ext cx="1309688" cy="1247775"/>
            <a:chOff x="7478713" y="1323963"/>
            <a:chExt cx="1309687" cy="1247788"/>
          </a:xfrm>
        </p:grpSpPr>
        <p:sp>
          <p:nvSpPr>
            <p:cNvPr id="7" name="Oval 23"/>
            <p:cNvSpPr>
              <a:spLocks noChangeArrowheads="1"/>
            </p:cNvSpPr>
            <p:nvPr/>
          </p:nvSpPr>
          <p:spPr bwMode="auto">
            <a:xfrm>
              <a:off x="7686675" y="1657351"/>
              <a:ext cx="192088" cy="1762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8" name="Oval 24"/>
            <p:cNvSpPr>
              <a:spLocks noChangeArrowheads="1"/>
            </p:cNvSpPr>
            <p:nvPr/>
          </p:nvSpPr>
          <p:spPr bwMode="auto">
            <a:xfrm>
              <a:off x="8501063" y="2395538"/>
              <a:ext cx="190500" cy="1762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9" name="Oval 25"/>
            <p:cNvSpPr>
              <a:spLocks noChangeArrowheads="1"/>
            </p:cNvSpPr>
            <p:nvPr/>
          </p:nvSpPr>
          <p:spPr bwMode="auto">
            <a:xfrm>
              <a:off x="7739063" y="2109788"/>
              <a:ext cx="190500" cy="1762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10" name="Oval 26"/>
            <p:cNvSpPr>
              <a:spLocks noChangeArrowheads="1"/>
            </p:cNvSpPr>
            <p:nvPr/>
          </p:nvSpPr>
          <p:spPr bwMode="auto">
            <a:xfrm>
              <a:off x="8215313" y="1681163"/>
              <a:ext cx="190500" cy="1762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 flipV="1">
              <a:off x="7929563" y="1724026"/>
              <a:ext cx="200025" cy="3857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Line 28"/>
            <p:cNvSpPr>
              <a:spLocks noChangeShapeType="1"/>
            </p:cNvSpPr>
            <p:nvPr/>
          </p:nvSpPr>
          <p:spPr bwMode="auto">
            <a:xfrm flipH="1" flipV="1">
              <a:off x="7786688" y="1724026"/>
              <a:ext cx="455612" cy="46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H="1" flipV="1">
              <a:off x="8001000" y="1895476"/>
              <a:ext cx="571500" cy="571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Text Box 37"/>
            <p:cNvSpPr txBox="1">
              <a:spLocks noChangeArrowheads="1"/>
            </p:cNvSpPr>
            <p:nvPr/>
          </p:nvSpPr>
          <p:spPr bwMode="auto">
            <a:xfrm>
              <a:off x="7907338" y="1323963"/>
              <a:ext cx="45243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latin typeface="Calibri" pitchFamily="34" charset="0"/>
                </a:rPr>
                <a:t>x</a:t>
              </a:r>
              <a:r>
                <a:rPr lang="en-US" altLang="ja-JP" sz="2400" baseline="-25000">
                  <a:latin typeface="Calibri" pitchFamily="34" charset="0"/>
                </a:rPr>
                <a:t>1</a:t>
              </a:r>
            </a:p>
          </p:txBody>
        </p:sp>
        <p:sp>
          <p:nvSpPr>
            <p:cNvPr id="15" name="Rectangle 39"/>
            <p:cNvSpPr>
              <a:spLocks noChangeArrowheads="1"/>
            </p:cNvSpPr>
            <p:nvPr/>
          </p:nvSpPr>
          <p:spPr bwMode="auto">
            <a:xfrm>
              <a:off x="8501063" y="1966913"/>
              <a:ext cx="28733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latin typeface="Calibri" pitchFamily="34" charset="0"/>
                </a:rPr>
                <a:t>r</a:t>
              </a:r>
              <a:endParaRPr lang="en-US" altLang="ja-JP" sz="2400" baseline="-25000">
                <a:latin typeface="Calibri" pitchFamily="34" charset="0"/>
              </a:endParaRPr>
            </a:p>
          </p:txBody>
        </p:sp>
        <p:sp>
          <p:nvSpPr>
            <p:cNvPr id="16" name="Rectangle 40"/>
            <p:cNvSpPr>
              <a:spLocks noChangeArrowheads="1"/>
            </p:cNvSpPr>
            <p:nvPr/>
          </p:nvSpPr>
          <p:spPr bwMode="auto">
            <a:xfrm>
              <a:off x="7478713" y="1752601"/>
              <a:ext cx="45243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latin typeface="Calibri" pitchFamily="34" charset="0"/>
                </a:rPr>
                <a:t>x</a:t>
              </a:r>
              <a:r>
                <a:rPr lang="en-US" altLang="ja-JP" sz="2400" baseline="-25000">
                  <a:latin typeface="Calibri" pitchFamily="34" charset="0"/>
                </a:rPr>
                <a:t>2</a:t>
              </a: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7572376" y="1466839"/>
              <a:ext cx="928686" cy="928698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5643570" y="3000372"/>
            <a:ext cx="2857500" cy="64611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ja-JP" altLang="en-US" dirty="0"/>
              <a:t>チャンネルスピン　</a:t>
            </a:r>
            <a:r>
              <a:rPr lang="en-US" altLang="ja-JP" dirty="0"/>
              <a:t>0</a:t>
            </a:r>
          </a:p>
          <a:p>
            <a:pPr>
              <a:defRPr/>
            </a:pPr>
            <a:r>
              <a:rPr lang="en-US" altLang="ja-JP" dirty="0"/>
              <a:t>3N+N</a:t>
            </a:r>
            <a:r>
              <a:rPr lang="ja-JP" altLang="en-US" dirty="0"/>
              <a:t>相対角運動量 </a:t>
            </a:r>
            <a:r>
              <a:rPr lang="en-US" altLang="ja-JP" dirty="0"/>
              <a:t>0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3" y="2857496"/>
            <a:ext cx="5303351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1285860"/>
            <a:ext cx="3500462" cy="464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28" y="1357298"/>
            <a:ext cx="1500198" cy="37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テキスト ボックス 22"/>
          <p:cNvSpPr txBox="1"/>
          <p:nvPr/>
        </p:nvSpPr>
        <p:spPr>
          <a:xfrm>
            <a:off x="5643570" y="4000504"/>
            <a:ext cx="300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Calibri" pitchFamily="34" charset="0"/>
              </a:rPr>
              <a:t>崩壊幅</a:t>
            </a:r>
            <a:endParaRPr lang="en-US" altLang="ja-JP" dirty="0" smtClean="0">
              <a:latin typeface="Calibri" pitchFamily="34" charset="0"/>
            </a:endParaRPr>
          </a:p>
          <a:p>
            <a:r>
              <a:rPr lang="en-US" altLang="ja-JP" dirty="0" smtClean="0">
                <a:latin typeface="Calibri" pitchFamily="34" charset="0"/>
              </a:rPr>
              <a:t>Γ</a:t>
            </a:r>
            <a:r>
              <a:rPr lang="en-US" altLang="ja-JP" baseline="-25000" dirty="0" smtClean="0">
                <a:latin typeface="Calibri" pitchFamily="34" charset="0"/>
              </a:rPr>
              <a:t>N</a:t>
            </a:r>
            <a:r>
              <a:rPr lang="ja-JP" altLang="en-US" dirty="0" smtClean="0">
                <a:latin typeface="Calibri" pitchFamily="34" charset="0"/>
              </a:rPr>
              <a:t>～</a:t>
            </a:r>
            <a:r>
              <a:rPr lang="en-US" altLang="ja-JP" dirty="0" smtClean="0">
                <a:solidFill>
                  <a:srgbClr val="FF0000"/>
                </a:solidFill>
                <a:latin typeface="Calibri" pitchFamily="34" charset="0"/>
              </a:rPr>
              <a:t>0.7</a:t>
            </a:r>
            <a:r>
              <a:rPr lang="en-US" altLang="ja-JP" dirty="0" smtClean="0">
                <a:latin typeface="Calibri" pitchFamily="34" charset="0"/>
              </a:rPr>
              <a:t> </a:t>
            </a:r>
            <a:r>
              <a:rPr lang="en-US" altLang="ja-JP" dirty="0" err="1" smtClean="0">
                <a:latin typeface="Calibri" pitchFamily="34" charset="0"/>
              </a:rPr>
              <a:t>MeV</a:t>
            </a:r>
            <a:r>
              <a:rPr lang="en-US" altLang="ja-JP" dirty="0" smtClean="0">
                <a:latin typeface="Calibri" pitchFamily="34" charset="0"/>
              </a:rPr>
              <a:t> (Exp. 0.50 </a:t>
            </a:r>
            <a:r>
              <a:rPr lang="en-US" altLang="ja-JP" dirty="0" err="1" smtClean="0">
                <a:latin typeface="Calibri" pitchFamily="34" charset="0"/>
              </a:rPr>
              <a:t>MeV</a:t>
            </a:r>
            <a:r>
              <a:rPr lang="en-US" altLang="ja-JP" dirty="0" smtClean="0">
                <a:latin typeface="Calibri" pitchFamily="34" charset="0"/>
              </a:rPr>
              <a:t>)</a:t>
            </a:r>
            <a:endParaRPr lang="en-US" altLang="ja-JP" dirty="0">
              <a:latin typeface="Calibri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15008" y="6143644"/>
            <a:ext cx="292895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クラスター構造の指標</a:t>
            </a:r>
            <a:endParaRPr kumimoji="1" lang="ja-JP" altLang="en-US" dirty="0"/>
          </a:p>
        </p:txBody>
      </p:sp>
      <p:grpSp>
        <p:nvGrpSpPr>
          <p:cNvPr id="25" name="グループ化 24"/>
          <p:cNvGrpSpPr/>
          <p:nvPr/>
        </p:nvGrpSpPr>
        <p:grpSpPr>
          <a:xfrm>
            <a:off x="5357818" y="4786322"/>
            <a:ext cx="3786219" cy="1155700"/>
            <a:chOff x="5357813" y="4845050"/>
            <a:chExt cx="3786219" cy="1155700"/>
          </a:xfrm>
        </p:grpSpPr>
        <p:cxnSp>
          <p:nvCxnSpPr>
            <p:cNvPr id="26" name="直線コネクタ 25"/>
            <p:cNvCxnSpPr/>
            <p:nvPr/>
          </p:nvCxnSpPr>
          <p:spPr>
            <a:xfrm>
              <a:off x="6429407" y="5059363"/>
              <a:ext cx="1500188" cy="158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6429407" y="5845175"/>
              <a:ext cx="1500188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矢印コネクタ 27"/>
            <p:cNvCxnSpPr/>
            <p:nvPr/>
          </p:nvCxnSpPr>
          <p:spPr>
            <a:xfrm rot="5400000">
              <a:off x="7466044" y="5453063"/>
              <a:ext cx="785813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テキスト ボックス 18"/>
            <p:cNvSpPr txBox="1">
              <a:spLocks noChangeArrowheads="1"/>
            </p:cNvSpPr>
            <p:nvPr/>
          </p:nvSpPr>
          <p:spPr bwMode="auto">
            <a:xfrm>
              <a:off x="5357813" y="4845050"/>
              <a:ext cx="928687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baseline="30000" dirty="0"/>
                <a:t>3</a:t>
              </a:r>
              <a:r>
                <a:rPr lang="en-US" altLang="ja-JP" dirty="0"/>
                <a:t>He+n</a:t>
              </a:r>
              <a:endParaRPr lang="ja-JP" altLang="en-US" dirty="0"/>
            </a:p>
          </p:txBody>
        </p:sp>
        <p:sp>
          <p:nvSpPr>
            <p:cNvPr id="30" name="テキスト ボックス 19"/>
            <p:cNvSpPr txBox="1">
              <a:spLocks noChangeArrowheads="1"/>
            </p:cNvSpPr>
            <p:nvPr/>
          </p:nvSpPr>
          <p:spPr bwMode="auto">
            <a:xfrm>
              <a:off x="5429250" y="5630863"/>
              <a:ext cx="78581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baseline="30000"/>
                <a:t>3</a:t>
              </a:r>
              <a:r>
                <a:rPr lang="en-US" altLang="ja-JP"/>
                <a:t>H+p</a:t>
              </a:r>
              <a:endParaRPr lang="ja-JP" altLang="en-US"/>
            </a:p>
          </p:txBody>
        </p:sp>
        <p:cxnSp>
          <p:nvCxnSpPr>
            <p:cNvPr id="31" name="直線コネクタ 30"/>
            <p:cNvCxnSpPr/>
            <p:nvPr/>
          </p:nvCxnSpPr>
          <p:spPr>
            <a:xfrm>
              <a:off x="6072188" y="5416550"/>
              <a:ext cx="1500187" cy="1588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テキスト ボックス 21"/>
            <p:cNvSpPr txBox="1">
              <a:spLocks noChangeArrowheads="1"/>
            </p:cNvSpPr>
            <p:nvPr/>
          </p:nvSpPr>
          <p:spPr bwMode="auto">
            <a:xfrm>
              <a:off x="5429250" y="5202238"/>
              <a:ext cx="61595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dirty="0">
                  <a:solidFill>
                    <a:srgbClr val="FF0000"/>
                  </a:solidFill>
                </a:rPr>
                <a:t>0</a:t>
              </a:r>
              <a:r>
                <a:rPr lang="en-US" altLang="ja-JP" baseline="-25000" dirty="0">
                  <a:solidFill>
                    <a:srgbClr val="FF0000"/>
                  </a:solidFill>
                </a:rPr>
                <a:t>2</a:t>
              </a:r>
              <a:r>
                <a:rPr lang="en-US" altLang="ja-JP" baseline="30000" dirty="0">
                  <a:solidFill>
                    <a:srgbClr val="FF0000"/>
                  </a:solidFill>
                </a:rPr>
                <a:t>+</a:t>
              </a:r>
              <a:r>
                <a:rPr lang="en-US" altLang="ja-JP" dirty="0">
                  <a:solidFill>
                    <a:srgbClr val="FF0000"/>
                  </a:solidFill>
                </a:rPr>
                <a:t>0</a:t>
              </a:r>
              <a:endParaRPr lang="ja-JP" altLang="en-US" dirty="0"/>
            </a:p>
          </p:txBody>
        </p:sp>
        <p:sp>
          <p:nvSpPr>
            <p:cNvPr id="33" name="テキスト ボックス 22"/>
            <p:cNvSpPr txBox="1">
              <a:spLocks noChangeArrowheads="1"/>
            </p:cNvSpPr>
            <p:nvPr/>
          </p:nvSpPr>
          <p:spPr bwMode="auto">
            <a:xfrm>
              <a:off x="8001032" y="5273675"/>
              <a:ext cx="11430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/>
                <a:t>0.76MeV</a:t>
              </a:r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負パリティ状態</a:t>
            </a:r>
          </a:p>
        </p:txBody>
      </p:sp>
      <p:pic>
        <p:nvPicPr>
          <p:cNvPr id="819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3116"/>
            <a:ext cx="4571969" cy="3306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1142976" y="1357298"/>
            <a:ext cx="2857500" cy="64611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ja-JP" altLang="en-US" dirty="0"/>
              <a:t>チャンネルスピン　</a:t>
            </a:r>
            <a:r>
              <a:rPr lang="en-US" altLang="ja-JP" dirty="0"/>
              <a:t>1</a:t>
            </a:r>
          </a:p>
          <a:p>
            <a:pPr>
              <a:defRPr/>
            </a:pPr>
            <a:r>
              <a:rPr lang="en-US" altLang="ja-JP" dirty="0"/>
              <a:t>3N+N</a:t>
            </a:r>
            <a:r>
              <a:rPr lang="ja-JP" altLang="en-US" dirty="0"/>
              <a:t>相対角運動量</a:t>
            </a:r>
            <a:r>
              <a:rPr lang="en-US" altLang="ja-JP" dirty="0"/>
              <a:t>1</a:t>
            </a:r>
          </a:p>
        </p:txBody>
      </p:sp>
      <p:pic>
        <p:nvPicPr>
          <p:cNvPr id="819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643063"/>
            <a:ext cx="30861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/>
          <p:nvPr/>
        </p:nvCxnSpPr>
        <p:spPr>
          <a:xfrm>
            <a:off x="6357938" y="5857875"/>
            <a:ext cx="1214437" cy="1588"/>
          </a:xfrm>
          <a:prstGeom prst="line">
            <a:avLst/>
          </a:prstGeom>
          <a:ln w="444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6357938" y="5213350"/>
            <a:ext cx="1214437" cy="1588"/>
          </a:xfrm>
          <a:prstGeom prst="line">
            <a:avLst/>
          </a:prstGeom>
          <a:ln w="444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02" name="テキスト ボックス 16"/>
          <p:cNvSpPr txBox="1">
            <a:spLocks noChangeArrowheads="1"/>
          </p:cNvSpPr>
          <p:nvPr/>
        </p:nvSpPr>
        <p:spPr bwMode="auto">
          <a:xfrm>
            <a:off x="7643813" y="2571750"/>
            <a:ext cx="1428750" cy="9239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ja-JP" altLang="en-US" dirty="0"/>
              <a:t>遠心力障壁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～</a:t>
            </a:r>
            <a:r>
              <a:rPr lang="en-US" altLang="ja-JP" dirty="0" smtClean="0"/>
              <a:t>3 </a:t>
            </a:r>
            <a:r>
              <a:rPr lang="en-US" altLang="ja-JP" dirty="0" err="1"/>
              <a:t>MeV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　</a:t>
            </a:r>
            <a:r>
              <a:rPr lang="en-US" altLang="ja-JP" dirty="0"/>
              <a:t>at 4 fm</a:t>
            </a:r>
          </a:p>
        </p:txBody>
      </p:sp>
      <p:sp>
        <p:nvSpPr>
          <p:cNvPr id="8201" name="テキスト ボックス 18"/>
          <p:cNvSpPr txBox="1">
            <a:spLocks noChangeArrowheads="1"/>
          </p:cNvSpPr>
          <p:nvPr/>
        </p:nvSpPr>
        <p:spPr bwMode="auto">
          <a:xfrm>
            <a:off x="7643813" y="5059363"/>
            <a:ext cx="928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aseline="30000"/>
              <a:t>3</a:t>
            </a:r>
            <a:r>
              <a:rPr lang="en-US" altLang="ja-JP"/>
              <a:t>He+n</a:t>
            </a:r>
            <a:endParaRPr lang="ja-JP" altLang="en-US"/>
          </a:p>
        </p:txBody>
      </p:sp>
      <p:sp>
        <p:nvSpPr>
          <p:cNvPr id="2" name="テキスト ボックス 19"/>
          <p:cNvSpPr txBox="1">
            <a:spLocks noChangeArrowheads="1"/>
          </p:cNvSpPr>
          <p:nvPr/>
        </p:nvSpPr>
        <p:spPr bwMode="auto">
          <a:xfrm>
            <a:off x="7715250" y="5643563"/>
            <a:ext cx="785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aseline="30000"/>
              <a:t>3</a:t>
            </a:r>
            <a:r>
              <a:rPr lang="en-US" altLang="ja-JP"/>
              <a:t>H+p</a:t>
            </a:r>
            <a:endParaRPr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5715000" y="5286375"/>
            <a:ext cx="2000250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715000" y="1571625"/>
            <a:ext cx="2000250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18" name="直線矢印コネクタ 17"/>
          <p:cNvCxnSpPr/>
          <p:nvPr/>
        </p:nvCxnSpPr>
        <p:spPr>
          <a:xfrm rot="5400000" flipH="1" flipV="1">
            <a:off x="5785648" y="3501216"/>
            <a:ext cx="3430600" cy="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428596" y="564357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2000" dirty="0" smtClean="0">
                <a:latin typeface="Calibri" pitchFamily="34" charset="0"/>
              </a:rPr>
              <a:t>崩壊幅</a:t>
            </a:r>
            <a:endParaRPr lang="en-US" altLang="ja-JP" sz="2000" dirty="0" smtClean="0">
              <a:latin typeface="Calibri" pitchFamily="34" charset="0"/>
            </a:endParaRPr>
          </a:p>
          <a:p>
            <a:r>
              <a:rPr lang="en-US" altLang="ja-JP" sz="2000" dirty="0" smtClean="0">
                <a:solidFill>
                  <a:srgbClr val="0070C0"/>
                </a:solidFill>
                <a:latin typeface="Calibri" pitchFamily="34" charset="0"/>
              </a:rPr>
              <a:t>0</a:t>
            </a:r>
            <a:r>
              <a:rPr lang="en-US" altLang="ja-JP" sz="2000" baseline="30000" dirty="0" smtClean="0">
                <a:solidFill>
                  <a:srgbClr val="0070C0"/>
                </a:solidFill>
                <a:latin typeface="Calibri" pitchFamily="34" charset="0"/>
              </a:rPr>
              <a:t>-</a:t>
            </a:r>
            <a:r>
              <a:rPr lang="en-US" altLang="ja-JP" sz="2000" dirty="0" smtClean="0">
                <a:solidFill>
                  <a:srgbClr val="0070C0"/>
                </a:solidFill>
                <a:latin typeface="Calibri" pitchFamily="34" charset="0"/>
              </a:rPr>
              <a:t>0</a:t>
            </a:r>
            <a:r>
              <a:rPr lang="en-US" altLang="ja-JP" sz="2000" dirty="0" smtClean="0">
                <a:latin typeface="Calibri" pitchFamily="34" charset="0"/>
              </a:rPr>
              <a:t> </a:t>
            </a:r>
            <a:r>
              <a:rPr lang="ja-JP" altLang="en-US" sz="2000" dirty="0" smtClean="0">
                <a:latin typeface="Calibri" pitchFamily="34" charset="0"/>
              </a:rPr>
              <a:t>   </a:t>
            </a:r>
            <a:r>
              <a:rPr lang="en-US" altLang="ja-JP" sz="2000" dirty="0" smtClean="0">
                <a:latin typeface="Calibri" pitchFamily="34" charset="0"/>
              </a:rPr>
              <a:t>Γ</a:t>
            </a:r>
            <a:r>
              <a:rPr lang="en-US" altLang="ja-JP" sz="2000" baseline="-25000" dirty="0" smtClean="0">
                <a:latin typeface="Calibri" pitchFamily="34" charset="0"/>
              </a:rPr>
              <a:t>N</a:t>
            </a:r>
            <a:r>
              <a:rPr lang="ja-JP" altLang="en-US" sz="2000" dirty="0" smtClean="0">
                <a:latin typeface="Calibri" pitchFamily="34" charset="0"/>
              </a:rPr>
              <a:t>～</a:t>
            </a:r>
            <a:r>
              <a:rPr lang="en-US" altLang="ja-JP" sz="2000" dirty="0" smtClean="0">
                <a:solidFill>
                  <a:srgbClr val="FF0000"/>
                </a:solidFill>
                <a:latin typeface="Calibri" pitchFamily="34" charset="0"/>
              </a:rPr>
              <a:t>0.6</a:t>
            </a:r>
            <a:r>
              <a:rPr lang="en-US" altLang="ja-JP" sz="2000" dirty="0" smtClean="0">
                <a:latin typeface="Calibri" pitchFamily="34" charset="0"/>
              </a:rPr>
              <a:t> </a:t>
            </a:r>
            <a:r>
              <a:rPr lang="en-US" altLang="ja-JP" sz="2000" dirty="0" err="1" smtClean="0">
                <a:latin typeface="Calibri" pitchFamily="34" charset="0"/>
              </a:rPr>
              <a:t>MeV</a:t>
            </a:r>
            <a:r>
              <a:rPr lang="en-US" altLang="ja-JP" sz="2000" dirty="0" smtClean="0">
                <a:latin typeface="Calibri" pitchFamily="34" charset="0"/>
              </a:rPr>
              <a:t> (Exp. 0.81 </a:t>
            </a:r>
            <a:r>
              <a:rPr lang="en-US" altLang="ja-JP" sz="2000" dirty="0" err="1" smtClean="0">
                <a:latin typeface="Calibri" pitchFamily="34" charset="0"/>
              </a:rPr>
              <a:t>MeV</a:t>
            </a:r>
            <a:r>
              <a:rPr lang="en-US" altLang="ja-JP" sz="2000" dirty="0" smtClean="0">
                <a:latin typeface="Calibri" pitchFamily="34" charset="0"/>
              </a:rPr>
              <a:t>)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altLang="ja-JP" sz="2000" baseline="30000" dirty="0" smtClean="0">
                <a:solidFill>
                  <a:srgbClr val="0070C0"/>
                </a:solidFill>
                <a:latin typeface="Calibri" pitchFamily="34" charset="0"/>
              </a:rPr>
              <a:t>-</a:t>
            </a:r>
            <a:r>
              <a:rPr lang="en-US" altLang="ja-JP" sz="2000" dirty="0" smtClean="0">
                <a:solidFill>
                  <a:srgbClr val="0070C0"/>
                </a:solidFill>
                <a:latin typeface="Calibri" pitchFamily="34" charset="0"/>
              </a:rPr>
              <a:t>0</a:t>
            </a:r>
            <a:r>
              <a:rPr lang="en-US" altLang="ja-JP" sz="2000" dirty="0" smtClean="0">
                <a:latin typeface="Calibri" pitchFamily="34" charset="0"/>
              </a:rPr>
              <a:t> </a:t>
            </a:r>
            <a:r>
              <a:rPr lang="ja-JP" altLang="en-US" sz="2000" dirty="0" smtClean="0">
                <a:latin typeface="Calibri" pitchFamily="34" charset="0"/>
              </a:rPr>
              <a:t>   </a:t>
            </a:r>
            <a:r>
              <a:rPr lang="en-US" altLang="ja-JP" sz="2000" dirty="0" smtClean="0">
                <a:latin typeface="Calibri" pitchFamily="34" charset="0"/>
              </a:rPr>
              <a:t>Γ</a:t>
            </a:r>
            <a:r>
              <a:rPr lang="en-US" altLang="ja-JP" sz="2000" baseline="-25000" dirty="0" smtClean="0">
                <a:latin typeface="Calibri" pitchFamily="34" charset="0"/>
              </a:rPr>
              <a:t>N</a:t>
            </a:r>
            <a:r>
              <a:rPr lang="ja-JP" altLang="en-US" sz="2000" dirty="0" smtClean="0">
                <a:latin typeface="Calibri" pitchFamily="34" charset="0"/>
              </a:rPr>
              <a:t>～</a:t>
            </a:r>
            <a:r>
              <a:rPr lang="en-US" altLang="ja-JP" sz="2000" dirty="0" smtClean="0">
                <a:solidFill>
                  <a:srgbClr val="FF0000"/>
                </a:solidFill>
                <a:latin typeface="Calibri" pitchFamily="34" charset="0"/>
              </a:rPr>
              <a:t>1.2</a:t>
            </a:r>
            <a:r>
              <a:rPr lang="en-US" altLang="ja-JP" sz="2000" dirty="0" smtClean="0">
                <a:latin typeface="Calibri" pitchFamily="34" charset="0"/>
              </a:rPr>
              <a:t> </a:t>
            </a:r>
            <a:r>
              <a:rPr lang="en-US" altLang="ja-JP" sz="2000" dirty="0" err="1" smtClean="0">
                <a:latin typeface="Calibri" pitchFamily="34" charset="0"/>
              </a:rPr>
              <a:t>MeV</a:t>
            </a:r>
            <a:r>
              <a:rPr lang="en-US" altLang="ja-JP" sz="2000" dirty="0" smtClean="0">
                <a:latin typeface="Calibri" pitchFamily="34" charset="0"/>
              </a:rPr>
              <a:t> (Exp. 2.01 </a:t>
            </a:r>
            <a:r>
              <a:rPr lang="en-US" altLang="ja-JP" sz="2000" dirty="0" err="1" smtClean="0">
                <a:latin typeface="Calibri" pitchFamily="34" charset="0"/>
              </a:rPr>
              <a:t>MeV</a:t>
            </a:r>
            <a:r>
              <a:rPr lang="en-US" altLang="ja-JP" sz="2000" dirty="0" smtClean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反転二重項状態？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57230"/>
          </a:xfrm>
        </p:spPr>
        <p:txBody>
          <a:bodyPr/>
          <a:lstStyle/>
          <a:p>
            <a:pPr>
              <a:buNone/>
            </a:pPr>
            <a:r>
              <a:rPr lang="ja-JP" altLang="en-US" dirty="0" smtClean="0"/>
              <a:t>スピンダイポール演算子</a:t>
            </a:r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476624"/>
            <a:ext cx="3143272" cy="80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テキスト ボックス 4"/>
          <p:cNvSpPr txBox="1"/>
          <p:nvPr/>
        </p:nvSpPr>
        <p:spPr>
          <a:xfrm>
            <a:off x="857224" y="2714620"/>
            <a:ext cx="185738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70C0"/>
                </a:solidFill>
              </a:rPr>
              <a:t>0</a:t>
            </a:r>
            <a:r>
              <a:rPr kumimoji="1" lang="en-US" altLang="ja-JP" sz="2000" baseline="30000" dirty="0" smtClean="0">
                <a:solidFill>
                  <a:srgbClr val="0070C0"/>
                </a:solidFill>
              </a:rPr>
              <a:t>-</a:t>
            </a:r>
            <a:r>
              <a:rPr lang="en-US" altLang="ja-JP" sz="2000" dirty="0" smtClean="0">
                <a:solidFill>
                  <a:srgbClr val="0070C0"/>
                </a:solidFill>
              </a:rPr>
              <a:t>0</a:t>
            </a:r>
            <a:r>
              <a:rPr kumimoji="1" lang="en-US" altLang="ja-JP" sz="2000" dirty="0" smtClean="0">
                <a:solidFill>
                  <a:srgbClr val="0070C0"/>
                </a:solidFill>
              </a:rPr>
              <a:t>, 2</a:t>
            </a:r>
            <a:r>
              <a:rPr kumimoji="1" lang="en-US" altLang="ja-JP" sz="2000" baseline="30000" dirty="0" smtClean="0">
                <a:solidFill>
                  <a:srgbClr val="0070C0"/>
                </a:solidFill>
              </a:rPr>
              <a:t>-</a:t>
            </a:r>
            <a:r>
              <a:rPr kumimoji="1" lang="en-US" altLang="ja-JP" sz="2000" dirty="0" smtClean="0">
                <a:solidFill>
                  <a:srgbClr val="0070C0"/>
                </a:solidFill>
              </a:rPr>
              <a:t>0</a:t>
            </a:r>
            <a:r>
              <a:rPr kumimoji="1" lang="ja-JP" altLang="en-US" sz="2000" dirty="0" smtClean="0">
                <a:solidFill>
                  <a:srgbClr val="0070C0"/>
                </a:solidFill>
              </a:rPr>
              <a:t>に対して</a:t>
            </a:r>
            <a:endParaRPr kumimoji="1" lang="ja-JP" altLang="en-US" sz="2000" dirty="0">
              <a:solidFill>
                <a:srgbClr val="0070C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00826" y="271462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アイソスカラー型</a:t>
            </a:r>
            <a:endParaRPr kumimoji="1" lang="ja-JP" alt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3500438"/>
            <a:ext cx="3571900" cy="77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928662" y="3704693"/>
            <a:ext cx="150019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70C0"/>
                </a:solidFill>
              </a:rPr>
              <a:t>2</a:t>
            </a:r>
            <a:r>
              <a:rPr kumimoji="1" lang="en-US" altLang="ja-JP" sz="2000" baseline="30000" dirty="0" smtClean="0">
                <a:solidFill>
                  <a:srgbClr val="0070C0"/>
                </a:solidFill>
              </a:rPr>
              <a:t>-</a:t>
            </a:r>
            <a:r>
              <a:rPr kumimoji="1" lang="en-US" altLang="ja-JP" sz="2000" dirty="0" smtClean="0">
                <a:solidFill>
                  <a:srgbClr val="0070C0"/>
                </a:solidFill>
              </a:rPr>
              <a:t>1</a:t>
            </a:r>
            <a:r>
              <a:rPr kumimoji="1" lang="ja-JP" altLang="en-US" sz="2000" dirty="0" smtClean="0">
                <a:solidFill>
                  <a:srgbClr val="0070C0"/>
                </a:solidFill>
              </a:rPr>
              <a:t>に対して</a:t>
            </a:r>
            <a:endParaRPr kumimoji="1" lang="ja-JP" altLang="en-US" sz="2000" dirty="0">
              <a:solidFill>
                <a:srgbClr val="0070C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29388" y="371475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アイソベクトル型</a:t>
            </a:r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1357290" y="5265517"/>
            <a:ext cx="78581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929190" y="5194079"/>
            <a:ext cx="857256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2428860" y="5479831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5857884" y="5408393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/>
          <p:nvPr/>
        </p:nvCxnSpPr>
        <p:spPr>
          <a:xfrm rot="5400000" flipH="1" flipV="1">
            <a:off x="5787240" y="5550475"/>
            <a:ext cx="57150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rot="5400000" flipH="1" flipV="1">
            <a:off x="5108579" y="5514756"/>
            <a:ext cx="50006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rot="5400000" flipH="1" flipV="1">
            <a:off x="1500960" y="5550475"/>
            <a:ext cx="57150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rot="5400000">
            <a:off x="2392347" y="5657632"/>
            <a:ext cx="50006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rot="10800000">
            <a:off x="1785918" y="5622707"/>
            <a:ext cx="857256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rot="10800000">
            <a:off x="5357818" y="5551269"/>
            <a:ext cx="714380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3214678" y="5551269"/>
            <a:ext cx="1357322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643042" y="464344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I=0, </a:t>
            </a:r>
            <a:r>
              <a:rPr lang="en-US" altLang="ja-JP" sz="2400" dirty="0" smtClean="0"/>
              <a:t>S-</a:t>
            </a:r>
            <a:r>
              <a:rPr lang="ja-JP" altLang="en-US" sz="2400" dirty="0" smtClean="0"/>
              <a:t>波</a:t>
            </a:r>
            <a:endParaRPr kumimoji="1" lang="ja-JP" altLang="en-US" sz="24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643438" y="471488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I=1, </a:t>
            </a:r>
            <a:r>
              <a:rPr lang="en-US" altLang="ja-JP" sz="2400" dirty="0" smtClean="0"/>
              <a:t>P-</a:t>
            </a:r>
            <a:r>
              <a:rPr lang="ja-JP" altLang="en-US" sz="2400" dirty="0" smtClean="0"/>
              <a:t>波</a:t>
            </a:r>
            <a:r>
              <a:rPr lang="en-US" altLang="ja-JP" sz="2400" dirty="0" smtClean="0"/>
              <a:t>, T=0 or 1</a:t>
            </a:r>
            <a:endParaRPr kumimoji="1" lang="ja-JP" altLang="en-US" sz="24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57356" y="6110607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0</a:t>
            </a:r>
            <a:r>
              <a:rPr kumimoji="1" lang="en-US" altLang="ja-JP" sz="2400" baseline="30000" dirty="0" smtClean="0"/>
              <a:t>+</a:t>
            </a:r>
            <a:r>
              <a:rPr kumimoji="1" lang="en-US" altLang="ja-JP" sz="2400" dirty="0" smtClean="0"/>
              <a:t>0</a:t>
            </a:r>
            <a:endParaRPr kumimoji="1" lang="ja-JP" altLang="en-US" sz="24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072066" y="6051311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0</a:t>
            </a:r>
            <a:r>
              <a:rPr kumimoji="1" lang="en-US" altLang="ja-JP" sz="2400" baseline="30000" dirty="0" smtClean="0"/>
              <a:t>-</a:t>
            </a:r>
            <a:r>
              <a:rPr kumimoji="1" lang="en-US" altLang="ja-JP" sz="2400" dirty="0" smtClean="0"/>
              <a:t>0, </a:t>
            </a:r>
            <a:r>
              <a:rPr lang="en-US" altLang="ja-JP" sz="2400" dirty="0" smtClean="0"/>
              <a:t>2</a:t>
            </a:r>
            <a:r>
              <a:rPr lang="en-US" altLang="ja-JP" sz="2400" baseline="30000" dirty="0" smtClean="0"/>
              <a:t>-</a:t>
            </a:r>
            <a:r>
              <a:rPr lang="en-US" altLang="ja-JP" sz="2400" dirty="0" smtClean="0"/>
              <a:t>0,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2</a:t>
            </a:r>
            <a:r>
              <a:rPr lang="en-US" altLang="ja-JP" sz="2400" baseline="30000" dirty="0" smtClean="0"/>
              <a:t>-</a:t>
            </a:r>
            <a:r>
              <a:rPr lang="en-US" altLang="ja-JP" sz="2400" dirty="0" smtClean="0"/>
              <a:t>1</a:t>
            </a:r>
            <a:endParaRPr kumimoji="1"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14348" y="4286256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第一励起</a:t>
            </a:r>
            <a:r>
              <a:rPr kumimoji="1" lang="en-US" altLang="ja-JP" dirty="0" smtClean="0"/>
              <a:t>0</a:t>
            </a:r>
            <a:r>
              <a:rPr kumimoji="1" lang="en-US" altLang="ja-JP" baseline="30000" dirty="0" smtClean="0"/>
              <a:t>+</a:t>
            </a:r>
            <a:r>
              <a:rPr kumimoji="1" lang="en-US" altLang="ja-JP" dirty="0" smtClean="0"/>
              <a:t>0 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3</a:t>
            </a:r>
            <a:r>
              <a:rPr kumimoji="1" lang="ja-JP" altLang="en-US" dirty="0" err="1" smtClean="0"/>
              <a:t>つの負</a:t>
            </a:r>
            <a:r>
              <a:rPr kumimoji="1" lang="ja-JP" altLang="en-US" dirty="0" smtClean="0"/>
              <a:t>パリティ</a:t>
            </a:r>
            <a:r>
              <a:rPr lang="ja-JP" altLang="en-US" dirty="0" smtClean="0"/>
              <a:t>状態への遷移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440</Words>
  <Application>Microsoft Office PowerPoint</Application>
  <PresentationFormat>画面に合わせる (4:3)</PresentationFormat>
  <Paragraphs>149</Paragraphs>
  <Slides>17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テーマ</vt:lpstr>
      <vt:lpstr>現実的核力を用いた4Heの励起と電弱遷移強度分布の解析</vt:lpstr>
      <vt:lpstr>研究動機</vt:lpstr>
      <vt:lpstr>4Heの励起状態</vt:lpstr>
      <vt:lpstr>核子系の波動関数</vt:lpstr>
      <vt:lpstr>相関ガウス＋グローバルベクトル表現</vt:lpstr>
      <vt:lpstr>4Heの励起スペクトル</vt:lpstr>
      <vt:lpstr>換算幅振幅</vt:lpstr>
      <vt:lpstr>負パリティ状態</vt:lpstr>
      <vt:lpstr>反転二重項状態？</vt:lpstr>
      <vt:lpstr>スピンダイポール遷移</vt:lpstr>
      <vt:lpstr>遷移強度分布の計算</vt:lpstr>
      <vt:lpstr>E1強度関数</vt:lpstr>
      <vt:lpstr>弱励起の演算子</vt:lpstr>
      <vt:lpstr>Gamov-Teller強度</vt:lpstr>
      <vt:lpstr>スピンダイポール強度</vt:lpstr>
      <vt:lpstr>第一励起状態からの遷移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4核子系の励起スペクトルにおけるクラスター構造</dc:title>
  <dc:creator>root</dc:creator>
  <cp:lastModifiedBy>root</cp:lastModifiedBy>
  <cp:revision>26</cp:revision>
  <dcterms:created xsi:type="dcterms:W3CDTF">2008-06-30T04:55:35Z</dcterms:created>
  <dcterms:modified xsi:type="dcterms:W3CDTF">2008-12-23T07:38:27Z</dcterms:modified>
</cp:coreProperties>
</file>