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67" r:id="rId14"/>
    <p:sldId id="270" r:id="rId15"/>
    <p:sldId id="271" r:id="rId16"/>
    <p:sldId id="272" r:id="rId17"/>
    <p:sldId id="273" r:id="rId18"/>
    <p:sldId id="274" r:id="rId19"/>
    <p:sldId id="278" r:id="rId20"/>
    <p:sldId id="275" r:id="rId21"/>
    <p:sldId id="276" r:id="rId22"/>
    <p:sldId id="277" r:id="rId23"/>
    <p:sldId id="258" r:id="rId24"/>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31F"/>
    <a:srgbClr val="008080"/>
    <a:srgbClr val="FFBAC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374" autoAdjust="0"/>
    <p:restoredTop sz="97423" autoAdjust="0"/>
  </p:normalViewPr>
  <p:slideViewPr>
    <p:cSldViewPr snapToGrid="0">
      <p:cViewPr varScale="1">
        <p:scale>
          <a:sx n="74" d="100"/>
          <a:sy n="74" d="100"/>
        </p:scale>
        <p:origin x="-45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FCF1859-FACC-4502-A5D1-E3323B2B8CD3}"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CF1859-FACC-4502-A5D1-E3323B2B8CD3}" type="slidenum">
              <a:rPr lang="en-US" altLang="ja-JP" smtClean="0"/>
              <a:pPr/>
              <a:t>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CF1859-FACC-4502-A5D1-E3323B2B8CD3}" type="slidenum">
              <a:rPr lang="en-US" altLang="ja-JP" smtClean="0"/>
              <a:pPr/>
              <a:t>13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286000"/>
            <a:ext cx="6629400" cy="1143000"/>
          </a:xfrm>
        </p:spPr>
        <p:txBody>
          <a:bodyPr/>
          <a:lstStyle>
            <a:lvl1pPr algn="ctr">
              <a:defRPr sz="3200">
                <a:solidFill>
                  <a:schemeClr val="bg1"/>
                </a:solidFill>
              </a:defRPr>
            </a:lvl1pPr>
          </a:lstStyle>
          <a:p>
            <a:r>
              <a:rPr lang="ja-JP" altLang="en-US" dirty="0" smtClean="0"/>
              <a:t>マスタ タイトルの書式設定</a:t>
            </a:r>
            <a:endParaRPr lang="ja-JP" altLang="en-US" dirty="0"/>
          </a:p>
        </p:txBody>
      </p:sp>
      <p:sp>
        <p:nvSpPr>
          <p:cNvPr id="3075" name="Rectangle 3"/>
          <p:cNvSpPr>
            <a:spLocks noGrp="1" noChangeArrowheads="1"/>
          </p:cNvSpPr>
          <p:nvPr>
            <p:ph type="subTitle" idx="1"/>
          </p:nvPr>
        </p:nvSpPr>
        <p:spPr>
          <a:xfrm>
            <a:off x="1295400" y="3581400"/>
            <a:ext cx="6629400" cy="990600"/>
          </a:xfrm>
        </p:spPr>
        <p:txBody>
          <a:bodyPr anchor="ctr"/>
          <a:lstStyle>
            <a:lvl1pPr marL="0" indent="0" algn="ctr">
              <a:buFontTx/>
              <a:buNone/>
              <a:defRPr sz="2000">
                <a:solidFill>
                  <a:srgbClr val="FFBACF"/>
                </a:solidFill>
              </a:defRPr>
            </a:lvl1pPr>
          </a:lstStyle>
          <a:p>
            <a:r>
              <a:rPr lang="ja-JP" altLang="en-US" dirty="0" smtClean="0"/>
              <a:t>マスタ サブタイトルの書式設定</a:t>
            </a:r>
            <a:endParaRPr lang="ja-JP" altLang="en-US" dirty="0"/>
          </a:p>
        </p:txBody>
      </p:sp>
      <p:sp>
        <p:nvSpPr>
          <p:cNvPr id="3079" name="Rectangle 7"/>
          <p:cNvSpPr>
            <a:spLocks noGrp="1" noChangeArrowheads="1"/>
          </p:cNvSpPr>
          <p:nvPr>
            <p:ph type="dt" sz="half" idx="2"/>
          </p:nvPr>
        </p:nvSpPr>
        <p:spPr>
          <a:xfrm>
            <a:off x="152400" y="6553200"/>
            <a:ext cx="1524000" cy="228600"/>
          </a:xfrm>
        </p:spPr>
        <p:txBody>
          <a:bodyPr/>
          <a:lstStyle>
            <a:lvl1pPr>
              <a:defRPr/>
            </a:lvl1pPr>
          </a:lstStyle>
          <a:p>
            <a:r>
              <a:rPr lang="en-US" altLang="ja-JP" smtClean="0"/>
              <a:t>2008 Christmas Eve ❆</a:t>
            </a:r>
            <a:endParaRPr lang="en-US" altLang="ja-JP"/>
          </a:p>
        </p:txBody>
      </p:sp>
      <p:sp>
        <p:nvSpPr>
          <p:cNvPr id="3080" name="Rectangle 8"/>
          <p:cNvSpPr>
            <a:spLocks noGrp="1" noChangeArrowheads="1"/>
          </p:cNvSpPr>
          <p:nvPr>
            <p:ph type="ftr" sz="quarter" idx="3"/>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3081" name="Rectangle 9"/>
          <p:cNvSpPr>
            <a:spLocks noGrp="1" noChangeArrowheads="1"/>
          </p:cNvSpPr>
          <p:nvPr>
            <p:ph type="sldNum" sz="quarter" idx="4"/>
          </p:nvPr>
        </p:nvSpPr>
        <p:spPr>
          <a:xfrm>
            <a:off x="8001000" y="6553200"/>
            <a:ext cx="990600" cy="228600"/>
          </a:xfrm>
        </p:spPr>
        <p:txBody>
          <a:bodyPr/>
          <a:lstStyle>
            <a:lvl1pPr>
              <a:defRPr/>
            </a:lvl1pPr>
          </a:lstStyle>
          <a:p>
            <a:fld id="{36D52142-613F-4E07-A149-3757DC8542F2}"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88E407E8-62DF-4C20-BCA3-B00403762DBD}"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24600" y="228600"/>
            <a:ext cx="1752600" cy="6019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066800" y="228600"/>
            <a:ext cx="5105400" cy="6019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CC69E37-8387-4357-9EE3-364AA9F2594B}"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solidFill>
                  <a:srgbClr val="00B050"/>
                </a:solidFill>
                <a:latin typeface="HGS創英角ﾎﾟｯﾌﾟ体" pitchFamily="50" charset="-128"/>
                <a:ea typeface="HGS創英角ﾎﾟｯﾌﾟ体" pitchFamily="50" charset="-128"/>
              </a:defRPr>
            </a:lvl1p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lvl1pPr>
              <a:defRPr>
                <a:solidFill>
                  <a:srgbClr val="00B050"/>
                </a:solidFill>
                <a:latin typeface="HGS創英角ﾎﾟｯﾌﾟ体" pitchFamily="50" charset="-128"/>
                <a:ea typeface="HGS創英角ﾎﾟｯﾌﾟ体" pitchFamily="50" charset="-128"/>
              </a:defRPr>
            </a:lvl1p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lvl1pPr>
              <a:defRPr>
                <a:solidFill>
                  <a:srgbClr val="00B050"/>
                </a:solidFill>
                <a:latin typeface="HGS創英角ﾎﾟｯﾌﾟ体" pitchFamily="50" charset="-128"/>
                <a:ea typeface="HGS創英角ﾎﾟｯﾌﾟ体" pitchFamily="50" charset="-128"/>
              </a:defRPr>
            </a:lvl1pPr>
          </a:lstStyle>
          <a:p>
            <a:fld id="{1C404C69-E76C-4520-AB19-641258176470}" type="slidenum">
              <a:rPr lang="en-US" altLang="ja-JP" smtClean="0"/>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57C3CE66-F4C8-45DB-B2BE-BD4B45E95B6B}"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066800" y="1143000"/>
            <a:ext cx="34290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43000"/>
            <a:ext cx="3429000" cy="51054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日付プレースホルダ 4"/>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1A79FAC-9DD3-4484-9967-3AF85F09CCF7}"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6"/>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3DB1DF61-3E8B-480B-AA70-0246E6A1D979}"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FE0D750C-5E31-4437-98A3-221935E20987}"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53E32DD9-EC99-4C81-9A21-B62D1697FEDA}"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800" b="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3575050" y="273050"/>
            <a:ext cx="5111750"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AECFC04-FAB2-4E82-8FB2-DE48211331C2}"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2008 Christmas Eve ❆</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2008 </a:t>
            </a:r>
            <a:r>
              <a:rPr lang="ja-JP" altLang="en-US" smtClean="0"/>
              <a:t>少数粒子系物理の現状と今後の展望</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986372F-09CA-4C3F-968F-DA51DEEE30F1}"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599"/>
            <a:ext cx="7010400" cy="5375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066800" y="1143000"/>
            <a:ext cx="701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8" name="Rectangle 4"/>
          <p:cNvSpPr>
            <a:spLocks noGrp="1" noChangeArrowheads="1"/>
          </p:cNvSpPr>
          <p:nvPr>
            <p:ph type="dt" sz="half" idx="2"/>
          </p:nvPr>
        </p:nvSpPr>
        <p:spPr bwMode="auto">
          <a:xfrm>
            <a:off x="1066800" y="6553200"/>
            <a:ext cx="1524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00B050"/>
                </a:solidFill>
                <a:latin typeface="HGS創英角ﾎﾟｯﾌﾟ体" pitchFamily="50" charset="-128"/>
                <a:ea typeface="HGS創英角ﾎﾟｯﾌﾟ体" pitchFamily="50" charset="-128"/>
              </a:defRPr>
            </a:lvl1pPr>
          </a:lstStyle>
          <a:p>
            <a:r>
              <a:rPr lang="en-US" altLang="ja-JP" smtClean="0"/>
              <a:t>2008 Christmas Eve ❆</a:t>
            </a:r>
            <a:endParaRPr lang="en-US" altLang="ja-JP" dirty="0"/>
          </a:p>
        </p:txBody>
      </p:sp>
      <p:sp>
        <p:nvSpPr>
          <p:cNvPr id="1029" name="Rectangle 5"/>
          <p:cNvSpPr>
            <a:spLocks noGrp="1" noChangeArrowheads="1"/>
          </p:cNvSpPr>
          <p:nvPr>
            <p:ph type="ftr" sz="quarter" idx="3"/>
          </p:nvPr>
        </p:nvSpPr>
        <p:spPr bwMode="auto">
          <a:xfrm>
            <a:off x="2667000" y="6553200"/>
            <a:ext cx="4343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900">
                <a:solidFill>
                  <a:srgbClr val="00B050"/>
                </a:solidFill>
                <a:latin typeface="HGS創英角ﾎﾟｯﾌﾟ体" pitchFamily="50" charset="-128"/>
                <a:ea typeface="HGS創英角ﾎﾟｯﾌﾟ体" pitchFamily="50" charset="-128"/>
              </a:defRPr>
            </a:lvl1pPr>
          </a:lstStyle>
          <a:p>
            <a:r>
              <a:rPr lang="en-US" altLang="ja-JP" smtClean="0"/>
              <a:t>2008 </a:t>
            </a:r>
            <a:r>
              <a:rPr lang="ja-JP" altLang="en-US" smtClean="0"/>
              <a:t>少数粒子系物理の現状と今後の展望</a:t>
            </a:r>
            <a:endParaRPr lang="en-US" altLang="ja-JP" dirty="0"/>
          </a:p>
        </p:txBody>
      </p:sp>
      <p:sp>
        <p:nvSpPr>
          <p:cNvPr id="1030" name="Rectangle 6"/>
          <p:cNvSpPr>
            <a:spLocks noGrp="1" noChangeArrowheads="1"/>
          </p:cNvSpPr>
          <p:nvPr>
            <p:ph type="sldNum" sz="quarter" idx="4"/>
          </p:nvPr>
        </p:nvSpPr>
        <p:spPr bwMode="auto">
          <a:xfrm>
            <a:off x="7086600" y="6553200"/>
            <a:ext cx="99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solidFill>
                  <a:srgbClr val="00B050"/>
                </a:solidFill>
                <a:latin typeface="HGS創英角ﾎﾟｯﾌﾟ体" pitchFamily="50" charset="-128"/>
                <a:ea typeface="HGS創英角ﾎﾟｯﾌﾟ体" pitchFamily="50" charset="-128"/>
              </a:defRPr>
            </a:lvl1pPr>
          </a:lstStyle>
          <a:p>
            <a:fld id="{ADE77B07-C323-4F46-A429-1EBA90CAFAA7}" type="slidenum">
              <a:rPr lang="en-US" altLang="ja-JP" smtClean="0"/>
              <a:pPr/>
              <a:t>&lt;#&gt;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kumimoji="1" sz="2800">
          <a:solidFill>
            <a:schemeClr val="accent2"/>
          </a:solidFill>
          <a:latin typeface="HGS創英角ﾎﾟｯﾌﾟ体" pitchFamily="50" charset="-128"/>
          <a:ea typeface="HGS創英角ﾎﾟｯﾌﾟ体" pitchFamily="50" charset="-128"/>
          <a:cs typeface="BrowalliaUPC" pitchFamily="34" charset="-34"/>
        </a:defRPr>
      </a:lvl1pPr>
      <a:lvl2pPr algn="l" rtl="0" eaLnBrk="1" fontAlgn="base" hangingPunct="1">
        <a:spcBef>
          <a:spcPct val="0"/>
        </a:spcBef>
        <a:spcAft>
          <a:spcPct val="0"/>
        </a:spcAft>
        <a:defRPr kumimoji="1" sz="2000">
          <a:solidFill>
            <a:schemeClr val="accent2"/>
          </a:solidFill>
          <a:latin typeface="Arial" charset="0"/>
          <a:ea typeface="ＭＳ Ｐゴシック" charset="-128"/>
        </a:defRPr>
      </a:lvl2pPr>
      <a:lvl3pPr algn="l" rtl="0" eaLnBrk="1" fontAlgn="base" hangingPunct="1">
        <a:spcBef>
          <a:spcPct val="0"/>
        </a:spcBef>
        <a:spcAft>
          <a:spcPct val="0"/>
        </a:spcAft>
        <a:defRPr kumimoji="1" sz="2000">
          <a:solidFill>
            <a:schemeClr val="accent2"/>
          </a:solidFill>
          <a:latin typeface="Arial" charset="0"/>
          <a:ea typeface="ＭＳ Ｐゴシック" charset="-128"/>
        </a:defRPr>
      </a:lvl3pPr>
      <a:lvl4pPr algn="l" rtl="0" eaLnBrk="1" fontAlgn="base" hangingPunct="1">
        <a:spcBef>
          <a:spcPct val="0"/>
        </a:spcBef>
        <a:spcAft>
          <a:spcPct val="0"/>
        </a:spcAft>
        <a:defRPr kumimoji="1" sz="2000">
          <a:solidFill>
            <a:schemeClr val="accent2"/>
          </a:solidFill>
          <a:latin typeface="Arial" charset="0"/>
          <a:ea typeface="ＭＳ Ｐゴシック" charset="-128"/>
        </a:defRPr>
      </a:lvl4pPr>
      <a:lvl5pPr algn="l" rtl="0" eaLnBrk="1" fontAlgn="base" hangingPunct="1">
        <a:spcBef>
          <a:spcPct val="0"/>
        </a:spcBef>
        <a:spcAft>
          <a:spcPct val="0"/>
        </a:spcAft>
        <a:defRPr kumimoji="1" sz="2000">
          <a:solidFill>
            <a:schemeClr val="accent2"/>
          </a:solidFill>
          <a:latin typeface="Arial" charset="0"/>
          <a:ea typeface="ＭＳ Ｐゴシック" charset="-128"/>
        </a:defRPr>
      </a:lvl5pPr>
      <a:lvl6pPr marL="457200" algn="l" rtl="0" eaLnBrk="1" fontAlgn="base" hangingPunct="1">
        <a:spcBef>
          <a:spcPct val="0"/>
        </a:spcBef>
        <a:spcAft>
          <a:spcPct val="0"/>
        </a:spcAft>
        <a:defRPr kumimoji="1" sz="2000">
          <a:solidFill>
            <a:schemeClr val="accent2"/>
          </a:solidFill>
          <a:latin typeface="Arial" charset="0"/>
          <a:ea typeface="ＭＳ Ｐゴシック" charset="-128"/>
        </a:defRPr>
      </a:lvl6pPr>
      <a:lvl7pPr marL="914400" algn="l" rtl="0" eaLnBrk="1" fontAlgn="base" hangingPunct="1">
        <a:spcBef>
          <a:spcPct val="0"/>
        </a:spcBef>
        <a:spcAft>
          <a:spcPct val="0"/>
        </a:spcAft>
        <a:defRPr kumimoji="1" sz="2000">
          <a:solidFill>
            <a:schemeClr val="accent2"/>
          </a:solidFill>
          <a:latin typeface="Arial" charset="0"/>
          <a:ea typeface="ＭＳ Ｐゴシック" charset="-128"/>
        </a:defRPr>
      </a:lvl7pPr>
      <a:lvl8pPr marL="1371600" algn="l" rtl="0" eaLnBrk="1" fontAlgn="base" hangingPunct="1">
        <a:spcBef>
          <a:spcPct val="0"/>
        </a:spcBef>
        <a:spcAft>
          <a:spcPct val="0"/>
        </a:spcAft>
        <a:defRPr kumimoji="1" sz="2000">
          <a:solidFill>
            <a:schemeClr val="accent2"/>
          </a:solidFill>
          <a:latin typeface="Arial" charset="0"/>
          <a:ea typeface="ＭＳ Ｐゴシック" charset="-128"/>
        </a:defRPr>
      </a:lvl8pPr>
      <a:lvl9pPr marL="1828800" algn="l" rtl="0" eaLnBrk="1" fontAlgn="base" hangingPunct="1">
        <a:spcBef>
          <a:spcPct val="0"/>
        </a:spcBef>
        <a:spcAft>
          <a:spcPct val="0"/>
        </a:spcAft>
        <a:defRPr kumimoji="1" sz="2000">
          <a:solidFill>
            <a:schemeClr val="accent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1400">
          <a:solidFill>
            <a:schemeClr val="tx1"/>
          </a:solidFill>
          <a:latin typeface="HGS創英角ﾎﾟｯﾌﾟ体" pitchFamily="50" charset="-128"/>
          <a:ea typeface="HGS創英角ﾎﾟｯﾌﾟ体" pitchFamily="50" charset="-128"/>
          <a:cs typeface="+mn-cs"/>
        </a:defRPr>
      </a:lvl1pPr>
      <a:lvl2pPr marL="742950" indent="-285750" algn="l" rtl="0" eaLnBrk="1" fontAlgn="base" hangingPunct="1">
        <a:spcBef>
          <a:spcPct val="20000"/>
        </a:spcBef>
        <a:spcAft>
          <a:spcPct val="0"/>
        </a:spcAft>
        <a:buChar char="–"/>
        <a:defRPr kumimoji="1" sz="1400">
          <a:solidFill>
            <a:schemeClr val="tx1"/>
          </a:solidFill>
          <a:latin typeface="HGS創英角ﾎﾟｯﾌﾟ体" pitchFamily="50" charset="-128"/>
          <a:ea typeface="HGS創英角ﾎﾟｯﾌﾟ体" pitchFamily="50" charset="-128"/>
        </a:defRPr>
      </a:lvl2pPr>
      <a:lvl3pPr marL="1143000" indent="-228600" algn="l" rtl="0" eaLnBrk="1" fontAlgn="base" hangingPunct="1">
        <a:spcBef>
          <a:spcPct val="20000"/>
        </a:spcBef>
        <a:spcAft>
          <a:spcPct val="0"/>
        </a:spcAft>
        <a:buChar char="•"/>
        <a:defRPr kumimoji="1" sz="1200">
          <a:solidFill>
            <a:schemeClr val="tx1"/>
          </a:solidFill>
          <a:latin typeface="HGS創英角ﾎﾟｯﾌﾟ体" pitchFamily="50" charset="-128"/>
          <a:ea typeface="HGS創英角ﾎﾟｯﾌﾟ体" pitchFamily="50" charset="-128"/>
        </a:defRPr>
      </a:lvl3pPr>
      <a:lvl4pPr marL="1600200" indent="-228600" algn="l" rtl="0" eaLnBrk="1" fontAlgn="base" hangingPunct="1">
        <a:spcBef>
          <a:spcPct val="20000"/>
        </a:spcBef>
        <a:spcAft>
          <a:spcPct val="0"/>
        </a:spcAft>
        <a:buChar char="–"/>
        <a:defRPr kumimoji="1" sz="1000">
          <a:solidFill>
            <a:schemeClr val="tx1"/>
          </a:solidFill>
          <a:latin typeface="HGS創英角ﾎﾟｯﾌﾟ体" pitchFamily="50" charset="-128"/>
          <a:ea typeface="HGS創英角ﾎﾟｯﾌﾟ体" pitchFamily="50" charset="-128"/>
        </a:defRPr>
      </a:lvl4pPr>
      <a:lvl5pPr marL="2057400" indent="-228600" algn="l" rtl="0" eaLnBrk="1" fontAlgn="base" hangingPunct="1">
        <a:spcBef>
          <a:spcPct val="20000"/>
        </a:spcBef>
        <a:spcAft>
          <a:spcPct val="0"/>
        </a:spcAft>
        <a:buChar char="»"/>
        <a:defRPr kumimoji="1" sz="1000">
          <a:solidFill>
            <a:schemeClr val="tx1"/>
          </a:solidFill>
          <a:latin typeface="HGS創英角ﾎﾟｯﾌﾟ体" pitchFamily="50" charset="-128"/>
          <a:ea typeface="HGS創英角ﾎﾟｯﾌﾟ体" pitchFamily="50" charset="-128"/>
        </a:defRPr>
      </a:lvl5pPr>
      <a:lvl6pPr marL="2514600" indent="-228600" algn="l" rtl="0" eaLnBrk="1" fontAlgn="base" hangingPunct="1">
        <a:spcBef>
          <a:spcPct val="20000"/>
        </a:spcBef>
        <a:spcAft>
          <a:spcPct val="0"/>
        </a:spcAft>
        <a:buChar char="»"/>
        <a:defRPr kumimoji="1" sz="1000">
          <a:solidFill>
            <a:schemeClr val="tx1"/>
          </a:solidFill>
          <a:latin typeface="+mn-lt"/>
          <a:ea typeface="+mn-ea"/>
        </a:defRPr>
      </a:lvl6pPr>
      <a:lvl7pPr marL="2971800" indent="-228600" algn="l" rtl="0" eaLnBrk="1" fontAlgn="base" hangingPunct="1">
        <a:spcBef>
          <a:spcPct val="20000"/>
        </a:spcBef>
        <a:spcAft>
          <a:spcPct val="0"/>
        </a:spcAft>
        <a:buChar char="»"/>
        <a:defRPr kumimoji="1" sz="1000">
          <a:solidFill>
            <a:schemeClr val="tx1"/>
          </a:solidFill>
          <a:latin typeface="+mn-lt"/>
          <a:ea typeface="+mn-ea"/>
        </a:defRPr>
      </a:lvl7pPr>
      <a:lvl8pPr marL="3429000" indent="-228600" algn="l" rtl="0" eaLnBrk="1" fontAlgn="base" hangingPunct="1">
        <a:spcBef>
          <a:spcPct val="20000"/>
        </a:spcBef>
        <a:spcAft>
          <a:spcPct val="0"/>
        </a:spcAft>
        <a:buChar char="»"/>
        <a:defRPr kumimoji="1" sz="1000">
          <a:solidFill>
            <a:schemeClr val="tx1"/>
          </a:solidFill>
          <a:latin typeface="+mn-lt"/>
          <a:ea typeface="+mn-ea"/>
        </a:defRPr>
      </a:lvl8pPr>
      <a:lvl9pPr marL="3886200" indent="-228600" algn="l" rtl="0" eaLnBrk="1" fontAlgn="base" hangingPunct="1">
        <a:spcBef>
          <a:spcPct val="20000"/>
        </a:spcBef>
        <a:spcAft>
          <a:spcPct val="0"/>
        </a:spcAft>
        <a:buChar char="»"/>
        <a:defRPr kumimoji="1" sz="1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1538" y="2000240"/>
            <a:ext cx="7000924" cy="1143000"/>
          </a:xfrm>
        </p:spPr>
        <p:txBody>
          <a:bodyPr/>
          <a:lstStyle/>
          <a:p>
            <a:r>
              <a:rPr lang="en-US" dirty="0"/>
              <a:t>250MeV</a:t>
            </a:r>
            <a:r>
              <a:rPr lang="ja-JP" altLang="en-US" dirty="0"/>
              <a:t>における</a:t>
            </a:r>
            <a:r>
              <a:rPr lang="en-US" baseline="30000" dirty="0" smtClean="0"/>
              <a:t>2</a:t>
            </a:r>
            <a:r>
              <a:rPr lang="en-US" dirty="0" smtClean="0"/>
              <a:t>H(</a:t>
            </a:r>
            <a:r>
              <a:rPr lang="en-US" i="1" dirty="0" err="1" smtClean="0"/>
              <a:t>p,pp</a:t>
            </a:r>
            <a:r>
              <a:rPr lang="en-US" dirty="0" smtClean="0"/>
              <a:t>)</a:t>
            </a:r>
            <a:r>
              <a:rPr lang="en-US" i="1" dirty="0" smtClean="0"/>
              <a:t>n </a:t>
            </a:r>
            <a:r>
              <a:rPr lang="ja-JP" altLang="en-US" dirty="0" smtClean="0"/>
              <a:t>実験計画</a:t>
            </a:r>
            <a:r>
              <a:rPr lang="en-US" altLang="ja-JP" dirty="0" smtClean="0"/>
              <a:t>〖</a:t>
            </a:r>
            <a:r>
              <a:rPr lang="en-US" dirty="0" smtClean="0"/>
              <a:t>E321</a:t>
            </a:r>
            <a:r>
              <a:rPr lang="en-US" altLang="ja-JP" dirty="0" smtClean="0"/>
              <a:t>〗</a:t>
            </a:r>
            <a:endParaRPr lang="ja-JP" altLang="ja-JP" dirty="0"/>
          </a:p>
        </p:txBody>
      </p:sp>
      <p:sp>
        <p:nvSpPr>
          <p:cNvPr id="2051" name="Rectangle 3"/>
          <p:cNvSpPr>
            <a:spLocks noGrp="1" noChangeArrowheads="1"/>
          </p:cNvSpPr>
          <p:nvPr>
            <p:ph type="subTitle" idx="1"/>
          </p:nvPr>
        </p:nvSpPr>
        <p:spPr>
          <a:xfrm>
            <a:off x="1000100" y="3158201"/>
            <a:ext cx="7143800" cy="2159234"/>
          </a:xfrm>
        </p:spPr>
        <p:txBody>
          <a:bodyPr/>
          <a:lstStyle/>
          <a:p>
            <a:r>
              <a:rPr lang="ja-JP" altLang="en-US" sz="1600" u="sng" dirty="0" smtClean="0">
                <a:solidFill>
                  <a:schemeClr val="bg1"/>
                </a:solidFill>
              </a:rPr>
              <a:t>黒板　翔</a:t>
            </a:r>
            <a:r>
              <a:rPr lang="en-US" altLang="ja-JP" sz="1600" u="sng" baseline="30000" dirty="0" smtClean="0">
                <a:solidFill>
                  <a:schemeClr val="bg1"/>
                </a:solidFill>
              </a:rPr>
              <a:t>a</a:t>
            </a:r>
            <a:r>
              <a:rPr lang="en-US" altLang="ja-JP" sz="1600" dirty="0" smtClean="0">
                <a:solidFill>
                  <a:schemeClr val="bg1"/>
                </a:solidFill>
              </a:rPr>
              <a:t>,</a:t>
            </a:r>
          </a:p>
          <a:p>
            <a:r>
              <a:rPr lang="ja-JP" altLang="en-US" sz="1600" dirty="0" smtClean="0">
                <a:solidFill>
                  <a:schemeClr val="bg1"/>
                </a:solidFill>
              </a:rPr>
              <a:t>相良 建至</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江口 祐一郎</a:t>
            </a:r>
            <a:r>
              <a:rPr lang="en-US" altLang="ja-JP" sz="1600" baseline="30000" dirty="0" smtClean="0">
                <a:solidFill>
                  <a:schemeClr val="bg1"/>
                </a:solidFill>
              </a:rPr>
              <a:t>a</a:t>
            </a:r>
            <a:r>
              <a:rPr lang="en-US" altLang="ja-JP" sz="1600" dirty="0" smtClean="0">
                <a:solidFill>
                  <a:schemeClr val="bg1"/>
                </a:solidFill>
              </a:rPr>
              <a:t>,</a:t>
            </a:r>
            <a:r>
              <a:rPr lang="ja-JP" altLang="en-US" sz="1600" dirty="0" smtClean="0">
                <a:solidFill>
                  <a:schemeClr val="bg1"/>
                </a:solidFill>
              </a:rPr>
              <a:t> 八嶋 恵介</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矢部 達也</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宍戸 拓郎</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堂園 昌伯</a:t>
            </a:r>
            <a:r>
              <a:rPr lang="en-US" altLang="ja-JP" sz="1600" baseline="30000" dirty="0" smtClean="0">
                <a:solidFill>
                  <a:schemeClr val="bg1"/>
                </a:solidFill>
              </a:rPr>
              <a:t>a</a:t>
            </a:r>
            <a:r>
              <a:rPr lang="en-US" altLang="ja-JP" sz="1600" dirty="0" smtClean="0">
                <a:solidFill>
                  <a:schemeClr val="bg1"/>
                </a:solidFill>
              </a:rPr>
              <a:t>,</a:t>
            </a:r>
          </a:p>
          <a:p>
            <a:r>
              <a:rPr lang="ja-JP" altLang="en-US" sz="1600" dirty="0" smtClean="0">
                <a:solidFill>
                  <a:schemeClr val="bg1"/>
                </a:solidFill>
              </a:rPr>
              <a:t>山田 由希子</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若狭 智嗣</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野呂 哲夫</a:t>
            </a:r>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前田 幸重</a:t>
            </a:r>
            <a:r>
              <a:rPr lang="en-US" altLang="ja-JP" sz="1600" baseline="30000" dirty="0" smtClean="0">
                <a:solidFill>
                  <a:schemeClr val="bg1"/>
                </a:solidFill>
              </a:rPr>
              <a:t>b</a:t>
            </a:r>
            <a:r>
              <a:rPr lang="en-US" altLang="ja-JP" sz="1600" dirty="0" smtClean="0">
                <a:solidFill>
                  <a:schemeClr val="bg1"/>
                </a:solidFill>
              </a:rPr>
              <a:t>, </a:t>
            </a:r>
            <a:r>
              <a:rPr lang="ja-JP" altLang="en-US" sz="1600" dirty="0" smtClean="0">
                <a:solidFill>
                  <a:schemeClr val="bg1"/>
                </a:solidFill>
              </a:rPr>
              <a:t>鎌田 裕之</a:t>
            </a:r>
            <a:r>
              <a:rPr lang="en-US" altLang="ja-JP" sz="1600" baseline="30000" dirty="0" smtClean="0">
                <a:solidFill>
                  <a:schemeClr val="bg1"/>
                </a:solidFill>
              </a:rPr>
              <a:t>c</a:t>
            </a:r>
            <a:r>
              <a:rPr lang="en-US" altLang="ja-JP" sz="1600" dirty="0" smtClean="0">
                <a:solidFill>
                  <a:schemeClr val="bg1"/>
                </a:solidFill>
              </a:rPr>
              <a:t>,</a:t>
            </a:r>
            <a:r>
              <a:rPr lang="ja-JP" altLang="en-US" sz="1600" dirty="0">
                <a:solidFill>
                  <a:schemeClr val="bg1"/>
                </a:solidFill>
              </a:rPr>
              <a:t> </a:t>
            </a:r>
            <a:r>
              <a:rPr lang="ja-JP" altLang="en-US" sz="1600" dirty="0" smtClean="0">
                <a:solidFill>
                  <a:schemeClr val="bg1"/>
                </a:solidFill>
              </a:rPr>
              <a:t>爲重 雄司</a:t>
            </a:r>
            <a:r>
              <a:rPr lang="en-US" altLang="ja-JP" sz="1600" baseline="30000" dirty="0" smtClean="0">
                <a:solidFill>
                  <a:schemeClr val="bg1"/>
                </a:solidFill>
              </a:rPr>
              <a:t>d</a:t>
            </a:r>
            <a:r>
              <a:rPr lang="en-US" altLang="ja-JP" sz="1600" dirty="0" smtClean="0">
                <a:solidFill>
                  <a:schemeClr val="bg1"/>
                </a:solidFill>
              </a:rPr>
              <a:t>,</a:t>
            </a:r>
          </a:p>
          <a:p>
            <a:r>
              <a:rPr lang="ja-JP" altLang="en-US" sz="1600" dirty="0" smtClean="0">
                <a:solidFill>
                  <a:schemeClr val="bg1"/>
                </a:solidFill>
              </a:rPr>
              <a:t>松原 礼明</a:t>
            </a:r>
            <a:r>
              <a:rPr lang="en-US" altLang="ja-JP" sz="1600" baseline="30000" dirty="0" smtClean="0">
                <a:solidFill>
                  <a:schemeClr val="bg1"/>
                </a:solidFill>
              </a:rPr>
              <a:t>d</a:t>
            </a:r>
            <a:r>
              <a:rPr lang="en-US" altLang="ja-JP" sz="1600" dirty="0" smtClean="0">
                <a:solidFill>
                  <a:schemeClr val="bg1"/>
                </a:solidFill>
              </a:rPr>
              <a:t>, </a:t>
            </a:r>
            <a:r>
              <a:rPr lang="ja-JP" altLang="en-US" sz="1600" dirty="0" smtClean="0">
                <a:solidFill>
                  <a:schemeClr val="bg1"/>
                </a:solidFill>
              </a:rPr>
              <a:t>銭廣 十三</a:t>
            </a:r>
            <a:r>
              <a:rPr lang="en-US" altLang="ja-JP" sz="1600" baseline="30000" dirty="0" smtClean="0">
                <a:solidFill>
                  <a:schemeClr val="bg1"/>
                </a:solidFill>
              </a:rPr>
              <a:t>d</a:t>
            </a:r>
            <a:r>
              <a:rPr lang="en-US" altLang="ja-JP" sz="1600" dirty="0" smtClean="0">
                <a:solidFill>
                  <a:schemeClr val="bg1"/>
                </a:solidFill>
              </a:rPr>
              <a:t>, </a:t>
            </a:r>
            <a:r>
              <a:rPr lang="ja-JP" altLang="en-US" sz="1600" dirty="0" smtClean="0">
                <a:solidFill>
                  <a:schemeClr val="bg1"/>
                </a:solidFill>
              </a:rPr>
              <a:t>民井 淳</a:t>
            </a:r>
            <a:r>
              <a:rPr lang="en-US" altLang="ja-JP" sz="1600" baseline="30000" dirty="0" smtClean="0">
                <a:solidFill>
                  <a:schemeClr val="bg1"/>
                </a:solidFill>
              </a:rPr>
              <a:t>d</a:t>
            </a:r>
            <a:r>
              <a:rPr lang="en-US" altLang="ja-JP" sz="1600" dirty="0" smtClean="0">
                <a:solidFill>
                  <a:schemeClr val="bg1"/>
                </a:solidFill>
              </a:rPr>
              <a:t>, </a:t>
            </a:r>
            <a:r>
              <a:rPr lang="ja-JP" altLang="en-US" sz="1600" dirty="0" smtClean="0">
                <a:solidFill>
                  <a:schemeClr val="bg1"/>
                </a:solidFill>
              </a:rPr>
              <a:t>岡村 弘之</a:t>
            </a:r>
            <a:r>
              <a:rPr lang="en-US" altLang="ja-JP" sz="1600" baseline="30000" dirty="0" smtClean="0">
                <a:solidFill>
                  <a:schemeClr val="bg1"/>
                </a:solidFill>
              </a:rPr>
              <a:t>d</a:t>
            </a:r>
            <a:r>
              <a:rPr lang="en-US" altLang="ja-JP" sz="1600" dirty="0" smtClean="0">
                <a:solidFill>
                  <a:schemeClr val="bg1"/>
                </a:solidFill>
              </a:rPr>
              <a:t>, </a:t>
            </a:r>
            <a:r>
              <a:rPr lang="ja-JP" altLang="en-US" sz="1600" dirty="0" smtClean="0">
                <a:solidFill>
                  <a:schemeClr val="bg1"/>
                </a:solidFill>
              </a:rPr>
              <a:t>畑中 吉治</a:t>
            </a:r>
            <a:r>
              <a:rPr lang="en-US" altLang="ja-JP" sz="1600" baseline="30000" dirty="0" smtClean="0">
                <a:solidFill>
                  <a:schemeClr val="bg1"/>
                </a:solidFill>
              </a:rPr>
              <a:t>d</a:t>
            </a:r>
            <a:r>
              <a:rPr lang="en-US" altLang="ja-JP" sz="1600" dirty="0" smtClean="0">
                <a:solidFill>
                  <a:schemeClr val="bg1"/>
                </a:solidFill>
              </a:rPr>
              <a:t> </a:t>
            </a:r>
          </a:p>
          <a:p>
            <a:endParaRPr lang="en-US" altLang="ja-JP" sz="1100" dirty="0">
              <a:solidFill>
                <a:schemeClr val="bg1"/>
              </a:solidFill>
            </a:endParaRPr>
          </a:p>
          <a:p>
            <a:r>
              <a:rPr lang="en-US" altLang="ja-JP" sz="1600" baseline="30000" dirty="0" smtClean="0">
                <a:solidFill>
                  <a:schemeClr val="bg1"/>
                </a:solidFill>
              </a:rPr>
              <a:t>a</a:t>
            </a:r>
            <a:r>
              <a:rPr lang="en-US" altLang="ja-JP" sz="1600" dirty="0" smtClean="0">
                <a:solidFill>
                  <a:schemeClr val="bg1"/>
                </a:solidFill>
              </a:rPr>
              <a:t> </a:t>
            </a:r>
            <a:r>
              <a:rPr lang="ja-JP" altLang="en-US" sz="1600" dirty="0" smtClean="0">
                <a:solidFill>
                  <a:schemeClr val="bg1"/>
                </a:solidFill>
              </a:rPr>
              <a:t>九大院理</a:t>
            </a:r>
            <a:r>
              <a:rPr lang="en-US" altLang="ja-JP" sz="1600" dirty="0" smtClean="0">
                <a:solidFill>
                  <a:schemeClr val="bg1"/>
                </a:solidFill>
              </a:rPr>
              <a:t>, </a:t>
            </a:r>
            <a:r>
              <a:rPr lang="en-US" altLang="ja-JP" sz="1600" baseline="30000" dirty="0" smtClean="0">
                <a:solidFill>
                  <a:schemeClr val="bg1"/>
                </a:solidFill>
              </a:rPr>
              <a:t>b</a:t>
            </a:r>
            <a:r>
              <a:rPr lang="en-US" altLang="ja-JP" sz="1600" dirty="0" smtClean="0">
                <a:solidFill>
                  <a:schemeClr val="bg1"/>
                </a:solidFill>
              </a:rPr>
              <a:t> </a:t>
            </a:r>
            <a:r>
              <a:rPr lang="ja-JP" altLang="en-US" sz="1600" dirty="0" smtClean="0">
                <a:solidFill>
                  <a:schemeClr val="bg1"/>
                </a:solidFill>
              </a:rPr>
              <a:t>宮崎大工</a:t>
            </a:r>
            <a:r>
              <a:rPr lang="en-US" altLang="ja-JP" sz="1600" dirty="0" smtClean="0">
                <a:solidFill>
                  <a:schemeClr val="bg1"/>
                </a:solidFill>
              </a:rPr>
              <a:t>, </a:t>
            </a:r>
            <a:r>
              <a:rPr lang="en-US" altLang="ja-JP" sz="1600" baseline="30000" dirty="0" smtClean="0">
                <a:solidFill>
                  <a:schemeClr val="bg1"/>
                </a:solidFill>
              </a:rPr>
              <a:t>c</a:t>
            </a:r>
            <a:r>
              <a:rPr lang="en-US" altLang="ja-JP" sz="1600" dirty="0" smtClean="0">
                <a:solidFill>
                  <a:schemeClr val="bg1"/>
                </a:solidFill>
              </a:rPr>
              <a:t> </a:t>
            </a:r>
            <a:r>
              <a:rPr lang="ja-JP" altLang="en-US" sz="1600" dirty="0" smtClean="0">
                <a:solidFill>
                  <a:schemeClr val="bg1"/>
                </a:solidFill>
              </a:rPr>
              <a:t>九工大</a:t>
            </a:r>
            <a:r>
              <a:rPr lang="en-US" altLang="ja-JP" sz="1600" dirty="0" smtClean="0">
                <a:solidFill>
                  <a:schemeClr val="bg1"/>
                </a:solidFill>
              </a:rPr>
              <a:t>, </a:t>
            </a:r>
            <a:r>
              <a:rPr lang="en-US" altLang="ja-JP" sz="1600" baseline="30000" dirty="0" smtClean="0">
                <a:solidFill>
                  <a:schemeClr val="bg1"/>
                </a:solidFill>
              </a:rPr>
              <a:t>d</a:t>
            </a:r>
            <a:r>
              <a:rPr lang="en-US" altLang="ja-JP" sz="1600" dirty="0" smtClean="0">
                <a:solidFill>
                  <a:schemeClr val="bg1"/>
                </a:solidFill>
              </a:rPr>
              <a:t> </a:t>
            </a:r>
            <a:r>
              <a:rPr lang="ja-JP" altLang="en-US" sz="1600" dirty="0" smtClean="0">
                <a:solidFill>
                  <a:schemeClr val="bg1"/>
                </a:solidFill>
              </a:rPr>
              <a:t>阪大</a:t>
            </a:r>
            <a:r>
              <a:rPr lang="en-US" altLang="ja-JP" sz="1600" dirty="0" smtClean="0">
                <a:solidFill>
                  <a:schemeClr val="bg1"/>
                </a:solidFill>
              </a:rPr>
              <a:t>RCNP</a:t>
            </a:r>
            <a:endParaRPr lang="ja-JP" altLang="ja-JP" sz="1600" dirty="0"/>
          </a:p>
        </p:txBody>
      </p:sp>
      <p:sp>
        <p:nvSpPr>
          <p:cNvPr id="4" name="テキスト ボックス 3"/>
          <p:cNvSpPr txBox="1"/>
          <p:nvPr/>
        </p:nvSpPr>
        <p:spPr>
          <a:xfrm>
            <a:off x="7671902" y="5275461"/>
            <a:ext cx="1459054" cy="1569660"/>
          </a:xfrm>
          <a:prstGeom prst="rect">
            <a:avLst/>
          </a:prstGeom>
          <a:noFill/>
        </p:spPr>
        <p:txBody>
          <a:bodyPr wrap="none" rtlCol="0">
            <a:spAutoFit/>
          </a:bodyPr>
          <a:lstStyle/>
          <a:p>
            <a:r>
              <a:rPr kumimoji="1" lang="ja-JP" altLang="en-US" sz="9600" b="1" spc="300" dirty="0" smtClean="0">
                <a:ln w="11430" cmpd="sng">
                  <a:solidFill>
                    <a:srgbClr val="FFFF00"/>
                  </a:solidFill>
                  <a:prstDash val="solid"/>
                  <a:miter lim="800000"/>
                </a:ln>
                <a:solidFill>
                  <a:srgbClr val="FFC000"/>
                </a:solidFill>
                <a:effectLst>
                  <a:glow rad="228600">
                    <a:srgbClr val="FFFF00">
                      <a:alpha val="40000"/>
                    </a:srgbClr>
                  </a:glow>
                </a:effectLst>
              </a:rPr>
              <a:t>☃</a:t>
            </a:r>
            <a:endParaRPr kumimoji="1" lang="ja-JP" altLang="en-US" sz="9600" b="1" spc="300" dirty="0">
              <a:ln w="11430" cmpd="sng">
                <a:solidFill>
                  <a:srgbClr val="FFFF00"/>
                </a:solidFill>
                <a:prstDash val="solid"/>
                <a:miter lim="800000"/>
              </a:ln>
              <a:solidFill>
                <a:srgbClr val="FFC000"/>
              </a:solidFill>
              <a:effectLst>
                <a:glow rad="228600">
                  <a:srgbClr val="FFFF00">
                    <a:alpha val="40000"/>
                  </a:srgb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aseline="30000" dirty="0" smtClean="0">
                <a:solidFill>
                  <a:srgbClr val="FF0000"/>
                </a:solidFill>
              </a:rPr>
              <a:t>2</a:t>
            </a:r>
            <a:r>
              <a:rPr kumimoji="1" lang="en-US" altLang="ja-JP" dirty="0" smtClean="0">
                <a:solidFill>
                  <a:srgbClr val="FF0000"/>
                </a:solidFill>
              </a:rPr>
              <a:t>H(</a:t>
            </a:r>
            <a:r>
              <a:rPr kumimoji="1" lang="en-US" altLang="ja-JP" i="1" dirty="0" err="1" smtClean="0">
                <a:solidFill>
                  <a:srgbClr val="FF0000"/>
                </a:solidFill>
              </a:rPr>
              <a:t>p</a:t>
            </a:r>
            <a:r>
              <a:rPr kumimoji="1" lang="en-US" altLang="ja-JP" dirty="0" err="1" smtClean="0">
                <a:solidFill>
                  <a:srgbClr val="FF0000"/>
                </a:solidFill>
              </a:rPr>
              <a:t>,</a:t>
            </a:r>
            <a:r>
              <a:rPr kumimoji="1" lang="en-US" altLang="ja-JP" i="1" dirty="0" err="1" smtClean="0">
                <a:solidFill>
                  <a:srgbClr val="FF0000"/>
                </a:solidFill>
              </a:rPr>
              <a:t>pp</a:t>
            </a:r>
            <a:r>
              <a:rPr kumimoji="1" lang="en-US" altLang="ja-JP" dirty="0" smtClean="0">
                <a:solidFill>
                  <a:srgbClr val="FF0000"/>
                </a:solidFill>
              </a:rPr>
              <a:t>)</a:t>
            </a:r>
            <a:r>
              <a:rPr kumimoji="1" lang="en-US" altLang="ja-JP" i="1" dirty="0" smtClean="0">
                <a:solidFill>
                  <a:srgbClr val="FF0000"/>
                </a:solidFill>
              </a:rPr>
              <a:t>n</a:t>
            </a:r>
            <a:r>
              <a:rPr lang="ja-JP" altLang="en-US" dirty="0" smtClean="0">
                <a:solidFill>
                  <a:srgbClr val="FF0000"/>
                </a:solidFill>
              </a:rPr>
              <a:t> 反応実験の現状</a:t>
            </a:r>
            <a:endParaRPr kumimoji="1" lang="ja-JP" altLang="en-US" dirty="0">
              <a:solidFill>
                <a:srgbClr val="FF0000"/>
              </a:solidFill>
            </a:endParaRPr>
          </a:p>
        </p:txBody>
      </p:sp>
      <p:sp>
        <p:nvSpPr>
          <p:cNvPr id="3" name="コンテンツ プレースホルダ 2"/>
          <p:cNvSpPr>
            <a:spLocks noGrp="1"/>
          </p:cNvSpPr>
          <p:nvPr>
            <p:ph idx="1"/>
          </p:nvPr>
        </p:nvSpPr>
        <p:spPr>
          <a:xfrm>
            <a:off x="1066800" y="1143000"/>
            <a:ext cx="7010400" cy="5257800"/>
          </a:xfrm>
        </p:spPr>
        <p:txBody>
          <a:bodyPr/>
          <a:lstStyle/>
          <a:p>
            <a:r>
              <a:rPr lang="en-US" altLang="ja-JP" sz="1600" baseline="30000" dirty="0" smtClean="0"/>
              <a:t>1</a:t>
            </a:r>
            <a:r>
              <a:rPr lang="en-US" altLang="ja-JP" sz="1600" dirty="0" smtClean="0"/>
              <a:t>H(</a:t>
            </a:r>
            <a:r>
              <a:rPr lang="en-US" altLang="ja-JP" sz="1600" i="1" dirty="0" err="1" smtClean="0"/>
              <a:t>d</a:t>
            </a:r>
            <a:r>
              <a:rPr lang="en-US" altLang="ja-JP" sz="1600" dirty="0" err="1" smtClean="0"/>
              <a:t>,</a:t>
            </a:r>
            <a:r>
              <a:rPr lang="en-US" altLang="ja-JP" sz="1600" i="1" dirty="0" err="1" smtClean="0"/>
              <a:t>pp</a:t>
            </a:r>
            <a:r>
              <a:rPr lang="en-US" altLang="ja-JP" sz="1600" dirty="0" smtClean="0"/>
              <a:t>)</a:t>
            </a:r>
            <a:r>
              <a:rPr lang="en-US" altLang="ja-JP" sz="1600" i="1" dirty="0" smtClean="0"/>
              <a:t>n</a:t>
            </a:r>
            <a:r>
              <a:rPr lang="en-US" altLang="ja-JP" sz="1600" dirty="0" smtClean="0"/>
              <a:t> </a:t>
            </a:r>
            <a:r>
              <a:rPr lang="ja-JP" altLang="en-US" sz="1600" dirty="0" smtClean="0"/>
              <a:t>反応＠</a:t>
            </a:r>
            <a:r>
              <a:rPr lang="en-US" altLang="ja-JP" sz="1600" dirty="0" smtClean="0"/>
              <a:t>135 </a:t>
            </a:r>
            <a:r>
              <a:rPr lang="en-US" altLang="ja-JP" sz="1600" dirty="0" err="1" smtClean="0"/>
              <a:t>MeV</a:t>
            </a:r>
            <a:r>
              <a:rPr lang="en-US" altLang="ja-JP" sz="1600" dirty="0" smtClean="0"/>
              <a:t>/A : K. Sekiguchi </a:t>
            </a:r>
            <a:r>
              <a:rPr lang="en-US" altLang="ja-JP" sz="1600" i="1" dirty="0" smtClean="0"/>
              <a:t>et al.</a:t>
            </a:r>
            <a:r>
              <a:rPr lang="en-US" altLang="ja-JP" sz="1600" dirty="0" smtClean="0"/>
              <a:t>(RIKEN</a:t>
            </a:r>
            <a:r>
              <a:rPr lang="ja-JP" altLang="en-US" sz="1600" dirty="0" smtClean="0"/>
              <a:t>実験</a:t>
            </a:r>
            <a:r>
              <a:rPr lang="en-US" altLang="ja-JP" sz="1600" dirty="0" smtClean="0"/>
              <a:t>)</a:t>
            </a:r>
          </a:p>
          <a:p>
            <a:pPr lvl="1"/>
            <a:r>
              <a:rPr lang="en-US" altLang="ja-JP" sz="1600" dirty="0" smtClean="0">
                <a:solidFill>
                  <a:schemeClr val="accent5">
                    <a:lumMod val="50000"/>
                  </a:schemeClr>
                </a:solidFill>
              </a:rPr>
              <a:t>FSI</a:t>
            </a:r>
            <a:r>
              <a:rPr lang="ja-JP" altLang="en-US" sz="1600" dirty="0" smtClean="0">
                <a:solidFill>
                  <a:schemeClr val="accent5">
                    <a:lumMod val="50000"/>
                  </a:schemeClr>
                </a:solidFill>
              </a:rPr>
              <a:t>条件下で、</a:t>
            </a:r>
            <a:r>
              <a:rPr lang="ja-JP" altLang="en-US" sz="1600" dirty="0" smtClean="0"/>
              <a:t>ベクトル・テンソル偏極分解能、偏極移行量</a:t>
            </a:r>
            <a:endParaRPr lang="en-US" altLang="ja-JP" sz="1600" dirty="0" smtClean="0"/>
          </a:p>
          <a:p>
            <a:r>
              <a:rPr kumimoji="1" lang="en-US" altLang="ja-JP" sz="1600" baseline="30000" dirty="0" smtClean="0"/>
              <a:t>2</a:t>
            </a:r>
            <a:r>
              <a:rPr kumimoji="1" lang="en-US" altLang="ja-JP" sz="1600" dirty="0" smtClean="0"/>
              <a:t>H(</a:t>
            </a:r>
            <a:r>
              <a:rPr kumimoji="1" lang="en-US" altLang="ja-JP" sz="1600" i="1" dirty="0" err="1" smtClean="0"/>
              <a:t>p</a:t>
            </a:r>
            <a:r>
              <a:rPr kumimoji="1" lang="en-US" altLang="ja-JP" sz="1600" dirty="0" err="1" smtClean="0"/>
              <a:t>,</a:t>
            </a:r>
            <a:r>
              <a:rPr kumimoji="1" lang="en-US" altLang="ja-JP" sz="1600" i="1" dirty="0" err="1" smtClean="0"/>
              <a:t>pp</a:t>
            </a:r>
            <a:r>
              <a:rPr kumimoji="1" lang="en-US" altLang="ja-JP" sz="1600" dirty="0" smtClean="0"/>
              <a:t>)</a:t>
            </a:r>
            <a:r>
              <a:rPr kumimoji="1" lang="en-US" altLang="ja-JP" sz="1600" i="1" dirty="0" smtClean="0"/>
              <a:t>n</a:t>
            </a:r>
            <a:r>
              <a:rPr kumimoji="1" lang="en-US" altLang="ja-JP" sz="1600" dirty="0" smtClean="0"/>
              <a:t> </a:t>
            </a:r>
            <a:r>
              <a:rPr kumimoji="1" lang="ja-JP" altLang="en-US" sz="1600" dirty="0" smtClean="0"/>
              <a:t>反応＠</a:t>
            </a:r>
            <a:r>
              <a:rPr kumimoji="1" lang="en-US" altLang="ja-JP" sz="1600" dirty="0" smtClean="0"/>
              <a:t>250 </a:t>
            </a:r>
            <a:r>
              <a:rPr kumimoji="1" lang="en-US" altLang="ja-JP" sz="1600" dirty="0" err="1" smtClean="0"/>
              <a:t>MeV</a:t>
            </a:r>
            <a:r>
              <a:rPr kumimoji="1" lang="en-US" altLang="ja-JP" sz="1600" dirty="0" smtClean="0"/>
              <a:t> : Y. Maeda </a:t>
            </a:r>
            <a:r>
              <a:rPr kumimoji="1" lang="en-US" altLang="ja-JP" sz="1600" i="1" dirty="0" smtClean="0"/>
              <a:t>et al.</a:t>
            </a:r>
            <a:r>
              <a:rPr kumimoji="1" lang="en-US" altLang="ja-JP" sz="1600" dirty="0" smtClean="0"/>
              <a:t>(RCNP</a:t>
            </a:r>
            <a:r>
              <a:rPr kumimoji="1" lang="ja-JP" altLang="en-US" sz="1600" dirty="0" smtClean="0"/>
              <a:t>実験</a:t>
            </a:r>
            <a:r>
              <a:rPr kumimoji="1" lang="en-US" altLang="ja-JP" sz="1600" dirty="0" smtClean="0"/>
              <a:t>)</a:t>
            </a:r>
          </a:p>
          <a:p>
            <a:pPr lvl="1"/>
            <a:r>
              <a:rPr lang="en-US" altLang="ja-JP" sz="1600" dirty="0" smtClean="0">
                <a:solidFill>
                  <a:schemeClr val="accent5">
                    <a:lumMod val="50000"/>
                  </a:schemeClr>
                </a:solidFill>
              </a:rPr>
              <a:t>FSI</a:t>
            </a:r>
            <a:r>
              <a:rPr lang="ja-JP" altLang="en-US" sz="1600" dirty="0" smtClean="0">
                <a:solidFill>
                  <a:schemeClr val="accent5">
                    <a:lumMod val="50000"/>
                  </a:schemeClr>
                </a:solidFill>
              </a:rPr>
              <a:t>条件下で、</a:t>
            </a:r>
            <a:r>
              <a:rPr lang="ja-JP" altLang="en-US" sz="1600" dirty="0" smtClean="0"/>
              <a:t>微分断面積、ベクトル偏極分解能</a:t>
            </a:r>
            <a:endParaRPr lang="en-US" altLang="ja-JP" sz="1600" dirty="0" smtClean="0"/>
          </a:p>
          <a:p>
            <a:pPr lvl="1" algn="ctr">
              <a:buNone/>
            </a:pPr>
            <a:endParaRPr kumimoji="1" lang="en-US" altLang="ja-JP" sz="1600" dirty="0" smtClean="0"/>
          </a:p>
          <a:p>
            <a:r>
              <a:rPr kumimoji="1" lang="en-US" altLang="ja-JP" sz="1600" baseline="30000" dirty="0" smtClean="0"/>
              <a:t>2</a:t>
            </a:r>
            <a:r>
              <a:rPr kumimoji="1" lang="en-US" altLang="ja-JP" sz="1600" dirty="0" smtClean="0"/>
              <a:t>H(</a:t>
            </a:r>
            <a:r>
              <a:rPr kumimoji="1" lang="en-US" altLang="ja-JP" sz="1600" i="1" dirty="0" err="1" smtClean="0"/>
              <a:t>p</a:t>
            </a:r>
            <a:r>
              <a:rPr kumimoji="1" lang="en-US" altLang="ja-JP" sz="1600" dirty="0" err="1" smtClean="0"/>
              <a:t>,</a:t>
            </a:r>
            <a:r>
              <a:rPr kumimoji="1" lang="en-US" altLang="ja-JP" sz="1600" i="1" dirty="0" err="1" smtClean="0"/>
              <a:t>pp</a:t>
            </a:r>
            <a:r>
              <a:rPr kumimoji="1" lang="en-US" altLang="ja-JP" sz="1600" dirty="0" smtClean="0"/>
              <a:t>)</a:t>
            </a:r>
            <a:r>
              <a:rPr kumimoji="1" lang="en-US" altLang="ja-JP" sz="1600" i="1" dirty="0" smtClean="0"/>
              <a:t>n</a:t>
            </a:r>
            <a:r>
              <a:rPr kumimoji="1" lang="en-US" altLang="ja-JP" sz="1600" dirty="0" smtClean="0"/>
              <a:t> </a:t>
            </a:r>
            <a:r>
              <a:rPr kumimoji="1" lang="ja-JP" altLang="en-US" sz="1600" dirty="0" smtClean="0"/>
              <a:t>反応＠</a:t>
            </a:r>
            <a:r>
              <a:rPr kumimoji="1" lang="en-US" altLang="ja-JP" sz="1600" dirty="0" smtClean="0"/>
              <a:t>190 </a:t>
            </a:r>
            <a:r>
              <a:rPr kumimoji="1" lang="en-US" altLang="ja-JP" sz="1600" dirty="0" err="1" smtClean="0"/>
              <a:t>MeV</a:t>
            </a:r>
            <a:r>
              <a:rPr kumimoji="1" lang="en-US" altLang="ja-JP" sz="1600" dirty="0" smtClean="0"/>
              <a:t> : </a:t>
            </a:r>
            <a:r>
              <a:rPr lang="en-US" altLang="ja-JP" sz="1600" dirty="0" smtClean="0"/>
              <a:t>H. </a:t>
            </a:r>
            <a:r>
              <a:rPr lang="en-US" altLang="ja-JP" sz="1600" dirty="0" err="1" smtClean="0"/>
              <a:t>Mardanpoura</a:t>
            </a:r>
            <a:r>
              <a:rPr lang="en-US" altLang="ja-JP" sz="1600" dirty="0" smtClean="0"/>
              <a:t> </a:t>
            </a:r>
            <a:r>
              <a:rPr lang="en-US" altLang="ja-JP" sz="1600" i="1" dirty="0" smtClean="0"/>
              <a:t>et al.</a:t>
            </a:r>
            <a:r>
              <a:rPr lang="en-US" altLang="ja-JP" sz="1600" dirty="0" smtClean="0"/>
              <a:t>(KVI</a:t>
            </a:r>
            <a:r>
              <a:rPr lang="ja-JP" altLang="en-US" sz="1600" dirty="0" smtClean="0"/>
              <a:t>実験</a:t>
            </a:r>
            <a:r>
              <a:rPr lang="en-US" altLang="ja-JP" sz="1600" dirty="0" smtClean="0"/>
              <a:t>)</a:t>
            </a:r>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800" dirty="0" smtClean="0"/>
          </a:p>
          <a:p>
            <a:r>
              <a:rPr lang="ja-JP" altLang="en-US" sz="1600" dirty="0" smtClean="0"/>
              <a:t>全角度領域を覆う測定がなされ、一部の結果について報告されている。</a:t>
            </a:r>
            <a:endParaRPr lang="en-US" altLang="ja-JP" sz="1600" dirty="0" smtClean="0"/>
          </a:p>
          <a:p>
            <a:pPr lvl="1"/>
            <a:r>
              <a:rPr lang="en-US" altLang="ja-JP" sz="1600" dirty="0" smtClean="0"/>
              <a:t>3</a:t>
            </a:r>
            <a:r>
              <a:rPr lang="ja-JP" altLang="en-US" sz="1600" dirty="0" smtClean="0"/>
              <a:t>核子力（</a:t>
            </a:r>
            <a:r>
              <a:rPr lang="en-US" altLang="ja-JP" sz="1600" dirty="0" smtClean="0"/>
              <a:t>2π3NF</a:t>
            </a:r>
            <a:r>
              <a:rPr lang="ja-JP" altLang="en-US" sz="1600" dirty="0" smtClean="0"/>
              <a:t>）の効果が小さい角度での結果。</a:t>
            </a:r>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ja-JP" altLang="en-US" sz="16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10</a:t>
            </a:fld>
            <a:endParaRPr lang="en-US" altLang="ja-JP" dirty="0"/>
          </a:p>
        </p:txBody>
      </p:sp>
      <p:pic>
        <p:nvPicPr>
          <p:cNvPr id="2050" name="Picture 2"/>
          <p:cNvPicPr>
            <a:picLocks noChangeAspect="1" noChangeArrowheads="1"/>
          </p:cNvPicPr>
          <p:nvPr/>
        </p:nvPicPr>
        <p:blipFill>
          <a:blip r:embed="rId2" cstate="print"/>
          <a:srcRect/>
          <a:stretch>
            <a:fillRect/>
          </a:stretch>
        </p:blipFill>
        <p:spPr bwMode="auto">
          <a:xfrm>
            <a:off x="1613928" y="3396366"/>
            <a:ext cx="1900238" cy="2211705"/>
          </a:xfrm>
          <a:prstGeom prst="rect">
            <a:avLst/>
          </a:prstGeom>
          <a:noFill/>
          <a:ln w="28575">
            <a:solidFill>
              <a:schemeClr val="accent5">
                <a:lumMod val="50000"/>
              </a:schemeClr>
            </a:solidFill>
            <a:miter lim="800000"/>
            <a:headEnd/>
            <a:tailEnd/>
          </a:ln>
          <a:effectLst/>
        </p:spPr>
      </p:pic>
      <p:sp>
        <p:nvSpPr>
          <p:cNvPr id="8" name="テキスト ボックス 7"/>
          <p:cNvSpPr txBox="1"/>
          <p:nvPr/>
        </p:nvSpPr>
        <p:spPr>
          <a:xfrm>
            <a:off x="1595850" y="3395617"/>
            <a:ext cx="641522" cy="338554"/>
          </a:xfrm>
          <a:prstGeom prst="rect">
            <a:avLst/>
          </a:prstGeom>
          <a:noFill/>
        </p:spPr>
        <p:txBody>
          <a:bodyPr wrap="none" rtlCol="0">
            <a:spAutoFit/>
          </a:bodyPr>
          <a:lstStyle/>
          <a:p>
            <a:r>
              <a:rPr kumimoji="1" lang="en-US" altLang="ja-JP" sz="1600" dirty="0" smtClean="0">
                <a:latin typeface="HGS創英角ﾎﾟｯﾌﾟ体" pitchFamily="50" charset="-128"/>
                <a:ea typeface="HGS創英角ﾎﾟｯﾌﾟ体" pitchFamily="50" charset="-128"/>
              </a:rPr>
              <a:t>BINA</a:t>
            </a:r>
            <a:endParaRPr kumimoji="1" lang="ja-JP" altLang="en-US" sz="1600" dirty="0">
              <a:latin typeface="HGS創英角ﾎﾟｯﾌﾟ体" pitchFamily="50" charset="-128"/>
              <a:ea typeface="HGS創英角ﾎﾟｯﾌﾟ体" pitchFamily="50" charset="-128"/>
            </a:endParaRPr>
          </a:p>
        </p:txBody>
      </p:sp>
      <p:pic>
        <p:nvPicPr>
          <p:cNvPr id="2051" name="Picture 3"/>
          <p:cNvPicPr>
            <a:picLocks noChangeAspect="1" noChangeArrowheads="1"/>
          </p:cNvPicPr>
          <p:nvPr/>
        </p:nvPicPr>
        <p:blipFill>
          <a:blip r:embed="rId3"/>
          <a:srcRect/>
          <a:stretch>
            <a:fillRect/>
          </a:stretch>
        </p:blipFill>
        <p:spPr bwMode="auto">
          <a:xfrm>
            <a:off x="3779517" y="2933688"/>
            <a:ext cx="3970496" cy="2757011"/>
          </a:xfrm>
          <a:prstGeom prst="rect">
            <a:avLst/>
          </a:prstGeom>
          <a:noFill/>
          <a:ln w="9525">
            <a:noFill/>
            <a:miter lim="800000"/>
            <a:headEnd/>
            <a:tailEnd/>
          </a:ln>
          <a:effectLst/>
        </p:spPr>
      </p:pic>
      <p:sp>
        <p:nvSpPr>
          <p:cNvPr id="10" name="テキスト ボックス 9"/>
          <p:cNvSpPr txBox="1"/>
          <p:nvPr/>
        </p:nvSpPr>
        <p:spPr>
          <a:xfrm>
            <a:off x="1499202" y="2943501"/>
            <a:ext cx="2191626" cy="461665"/>
          </a:xfrm>
          <a:prstGeom prst="rect">
            <a:avLst/>
          </a:prstGeom>
          <a:noFill/>
        </p:spPr>
        <p:txBody>
          <a:bodyPr wrap="none" rtlCol="0">
            <a:spAutoFit/>
          </a:bodyPr>
          <a:lstStyle/>
          <a:p>
            <a:r>
              <a:rPr kumimoji="1" lang="en-US" altLang="ja-JP" sz="1200" dirty="0" smtClean="0">
                <a:latin typeface="HGS創英角ﾎﾟｯﾌﾟ体" pitchFamily="50" charset="-128"/>
                <a:ea typeface="HGS創英角ﾎﾟｯﾌﾟ体" pitchFamily="50" charset="-128"/>
              </a:rPr>
              <a:t>H. </a:t>
            </a:r>
            <a:r>
              <a:rPr kumimoji="1" lang="en-US" altLang="ja-JP" sz="1200" dirty="0" err="1" smtClean="0">
                <a:latin typeface="HGS創英角ﾎﾟｯﾌﾟ体" pitchFamily="50" charset="-128"/>
                <a:ea typeface="HGS創英角ﾎﾟｯﾌﾟ体" pitchFamily="50" charset="-128"/>
              </a:rPr>
              <a:t>Mardanpoura</a:t>
            </a:r>
            <a:r>
              <a:rPr kumimoji="1" lang="en-US" altLang="ja-JP" sz="1200" dirty="0" smtClean="0">
                <a:latin typeface="HGS創英角ﾎﾟｯﾌﾟ体" pitchFamily="50" charset="-128"/>
                <a:ea typeface="HGS創英角ﾎﾟｯﾌﾟ体" pitchFamily="50" charset="-128"/>
              </a:rPr>
              <a:t> et al., </a:t>
            </a:r>
          </a:p>
          <a:p>
            <a:r>
              <a:rPr kumimoji="1" lang="en-US" altLang="ja-JP" sz="1200" dirty="0" smtClean="0">
                <a:latin typeface="HGS創英角ﾎﾟｯﾌﾟ体" pitchFamily="50" charset="-128"/>
                <a:ea typeface="HGS創英角ﾎﾟｯﾌﾟ体" pitchFamily="50" charset="-128"/>
              </a:rPr>
              <a:t>NPA790 426c-429c(2007)</a:t>
            </a:r>
            <a:endParaRPr kumimoji="1" lang="ja-JP" altLang="en-US" sz="12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rPr>
              <a:t>動機～</a:t>
            </a:r>
            <a:r>
              <a:rPr lang="en-US" altLang="ja-JP" baseline="30000" dirty="0" smtClean="0">
                <a:solidFill>
                  <a:srgbClr val="FF0000"/>
                </a:solidFill>
              </a:rPr>
              <a:t>2</a:t>
            </a:r>
            <a:r>
              <a:rPr lang="en-US" altLang="ja-JP" dirty="0" smtClean="0">
                <a:solidFill>
                  <a:srgbClr val="FF0000"/>
                </a:solidFill>
              </a:rPr>
              <a:t>H(</a:t>
            </a:r>
            <a:r>
              <a:rPr lang="en-US" altLang="ja-JP" i="1" dirty="0" err="1" smtClean="0">
                <a:solidFill>
                  <a:srgbClr val="FF0000"/>
                </a:solidFill>
              </a:rPr>
              <a:t>p</a:t>
            </a:r>
            <a:r>
              <a:rPr lang="en-US" altLang="ja-JP" dirty="0" err="1" smtClean="0">
                <a:solidFill>
                  <a:srgbClr val="FF0000"/>
                </a:solidFill>
              </a:rPr>
              <a:t>,</a:t>
            </a:r>
            <a:r>
              <a:rPr lang="en-US" altLang="ja-JP" i="1" dirty="0" err="1" smtClean="0">
                <a:solidFill>
                  <a:srgbClr val="FF0000"/>
                </a:solidFill>
              </a:rPr>
              <a:t>pp</a:t>
            </a:r>
            <a:r>
              <a:rPr lang="en-US" altLang="ja-JP" dirty="0" smtClean="0">
                <a:solidFill>
                  <a:srgbClr val="FF0000"/>
                </a:solidFill>
              </a:rPr>
              <a:t>)</a:t>
            </a:r>
            <a:r>
              <a:rPr lang="en-US" altLang="ja-JP" i="1" dirty="0" smtClean="0">
                <a:solidFill>
                  <a:srgbClr val="FF0000"/>
                </a:solidFill>
              </a:rPr>
              <a:t>n</a:t>
            </a:r>
            <a:r>
              <a:rPr lang="en-US" altLang="ja-JP" dirty="0" smtClean="0">
                <a:solidFill>
                  <a:srgbClr val="FF0000"/>
                </a:solidFill>
              </a:rPr>
              <a:t> </a:t>
            </a:r>
            <a:r>
              <a:rPr lang="ja-JP" altLang="en-US" dirty="0" smtClean="0">
                <a:solidFill>
                  <a:srgbClr val="FF0000"/>
                </a:solidFill>
              </a:rPr>
              <a:t>反応＠</a:t>
            </a:r>
            <a:r>
              <a:rPr lang="en-US" altLang="ja-JP" dirty="0" smtClean="0">
                <a:solidFill>
                  <a:srgbClr val="FF0000"/>
                </a:solidFill>
              </a:rPr>
              <a:t>250 </a:t>
            </a:r>
            <a:r>
              <a:rPr lang="en-US" altLang="ja-JP" dirty="0" err="1" smtClean="0">
                <a:solidFill>
                  <a:srgbClr val="FF0000"/>
                </a:solidFill>
              </a:rPr>
              <a:t>MeV</a:t>
            </a:r>
            <a:r>
              <a:rPr lang="en-US" altLang="ja-JP" dirty="0" smtClean="0">
                <a:solidFill>
                  <a:srgbClr val="FF0000"/>
                </a:solidFill>
              </a:rPr>
              <a:t>(E321)</a:t>
            </a:r>
            <a:r>
              <a:rPr lang="ja-JP" altLang="en-US" dirty="0" smtClean="0">
                <a:solidFill>
                  <a:srgbClr val="FF0000"/>
                </a:solidFill>
              </a:rPr>
              <a:t>～</a:t>
            </a:r>
            <a:endParaRPr kumimoji="1" lang="ja-JP" altLang="en-US" dirty="0">
              <a:solidFill>
                <a:srgbClr val="FF0000"/>
              </a:solidFill>
            </a:endParaRPr>
          </a:p>
        </p:txBody>
      </p:sp>
      <p:sp>
        <p:nvSpPr>
          <p:cNvPr id="3" name="コンテンツ プレースホルダ 2"/>
          <p:cNvSpPr>
            <a:spLocks noGrp="1"/>
          </p:cNvSpPr>
          <p:nvPr>
            <p:ph idx="1"/>
          </p:nvPr>
        </p:nvSpPr>
        <p:spPr/>
        <p:txBody>
          <a:bodyPr/>
          <a:lstStyle/>
          <a:p>
            <a:r>
              <a:rPr kumimoji="1" lang="en-US" altLang="ja-JP" sz="1600" i="1" dirty="0" err="1" smtClean="0"/>
              <a:t>E</a:t>
            </a:r>
            <a:r>
              <a:rPr kumimoji="1" lang="en-US" altLang="ja-JP" sz="1600" i="1" baseline="-25000" dirty="0" err="1" smtClean="0"/>
              <a:t>p</a:t>
            </a:r>
            <a:r>
              <a:rPr kumimoji="1" lang="en-US" altLang="ja-JP" sz="1600" dirty="0" smtClean="0"/>
              <a:t> </a:t>
            </a:r>
            <a:r>
              <a:rPr kumimoji="1" lang="ja-JP" altLang="en-US" sz="1600" dirty="0" smtClean="0"/>
              <a:t>＝</a:t>
            </a:r>
            <a:r>
              <a:rPr kumimoji="1" lang="en-US" altLang="ja-JP" sz="1600" dirty="0" smtClean="0"/>
              <a:t> 250 </a:t>
            </a:r>
            <a:r>
              <a:rPr kumimoji="1" lang="en-US" altLang="ja-JP" sz="1600" dirty="0" err="1" smtClean="0"/>
              <a:t>MeV</a:t>
            </a:r>
            <a:r>
              <a:rPr kumimoji="1" lang="ja-JP" altLang="en-US" sz="1600" dirty="0" smtClean="0"/>
              <a:t>における</a:t>
            </a:r>
            <a:r>
              <a:rPr kumimoji="1" lang="en-US" altLang="ja-JP" sz="1600" baseline="30000" dirty="0" smtClean="0"/>
              <a:t>2</a:t>
            </a:r>
            <a:r>
              <a:rPr kumimoji="1" lang="en-US" altLang="ja-JP" sz="1600" dirty="0" smtClean="0"/>
              <a:t>H(</a:t>
            </a:r>
            <a:r>
              <a:rPr kumimoji="1" lang="en-US" altLang="ja-JP" sz="1600" i="1" dirty="0" smtClean="0"/>
              <a:t>p</a:t>
            </a:r>
            <a:r>
              <a:rPr kumimoji="1" lang="en-US" altLang="ja-JP" sz="1600" dirty="0" smtClean="0"/>
              <a:t>,</a:t>
            </a:r>
            <a:r>
              <a:rPr kumimoji="1" lang="en-US" altLang="ja-JP" sz="1600" i="1" dirty="0" smtClean="0"/>
              <a:t>p</a:t>
            </a:r>
            <a:r>
              <a:rPr kumimoji="1" lang="en-US" altLang="ja-JP" sz="1600" i="1" baseline="-25000" dirty="0" smtClean="0"/>
              <a:t>1</a:t>
            </a:r>
            <a:r>
              <a:rPr kumimoji="1" lang="en-US" altLang="ja-JP" sz="1600" i="1" dirty="0" smtClean="0"/>
              <a:t>p</a:t>
            </a:r>
            <a:r>
              <a:rPr kumimoji="1" lang="en-US" altLang="ja-JP" sz="1600" i="1" baseline="-25000" dirty="0" smtClean="0"/>
              <a:t>2</a:t>
            </a:r>
            <a:r>
              <a:rPr kumimoji="1" lang="en-US" altLang="ja-JP" sz="1600" dirty="0" smtClean="0"/>
              <a:t>)</a:t>
            </a:r>
            <a:r>
              <a:rPr kumimoji="1" lang="en-US" altLang="ja-JP" sz="1600" i="1" dirty="0" smtClean="0"/>
              <a:t>n</a:t>
            </a:r>
            <a:r>
              <a:rPr kumimoji="1" lang="en-US" altLang="ja-JP" sz="1600" dirty="0" smtClean="0"/>
              <a:t> </a:t>
            </a:r>
            <a:r>
              <a:rPr kumimoji="1" lang="ja-JP" altLang="en-US" sz="1600" dirty="0" smtClean="0"/>
              <a:t>反応に対する</a:t>
            </a:r>
            <a:r>
              <a:rPr kumimoji="1" lang="en-US" altLang="ja-JP" sz="1600" dirty="0" smtClean="0"/>
              <a:t>3</a:t>
            </a:r>
            <a:r>
              <a:rPr kumimoji="1" lang="ja-JP" altLang="en-US" sz="1600" dirty="0" smtClean="0"/>
              <a:t>体計算は</a:t>
            </a:r>
            <a:r>
              <a:rPr lang="ja-JP" altLang="en-US" sz="1600" dirty="0" smtClean="0"/>
              <a:t>、</a:t>
            </a:r>
            <a:r>
              <a:rPr lang="ja-JP" altLang="en-US" sz="1600" dirty="0" smtClean="0">
                <a:solidFill>
                  <a:schemeClr val="accent5">
                    <a:lumMod val="50000"/>
                  </a:schemeClr>
                </a:solidFill>
              </a:rPr>
              <a:t>一つの陽子</a:t>
            </a:r>
            <a:r>
              <a:rPr lang="en-US" altLang="ja-JP" sz="1600" i="1" dirty="0" smtClean="0">
                <a:solidFill>
                  <a:schemeClr val="accent5">
                    <a:lumMod val="50000"/>
                  </a:schemeClr>
                </a:solidFill>
              </a:rPr>
              <a:t>p</a:t>
            </a:r>
            <a:r>
              <a:rPr lang="en-US" altLang="ja-JP" sz="1600" i="1" baseline="-25000" dirty="0" smtClean="0">
                <a:solidFill>
                  <a:schemeClr val="accent5">
                    <a:lumMod val="50000"/>
                  </a:schemeClr>
                </a:solidFill>
              </a:rPr>
              <a:t>1</a:t>
            </a:r>
            <a:r>
              <a:rPr lang="ja-JP" altLang="en-US" sz="1600" dirty="0" smtClean="0">
                <a:solidFill>
                  <a:schemeClr val="accent5">
                    <a:lumMod val="50000"/>
                  </a:schemeClr>
                </a:solidFill>
              </a:rPr>
              <a:t>を</a:t>
            </a:r>
            <a:r>
              <a:rPr lang="en-US" altLang="ja-JP" sz="1600" i="1" spc="-300" dirty="0" smtClean="0">
                <a:solidFill>
                  <a:schemeClr val="accent5">
                    <a:lumMod val="50000"/>
                  </a:schemeClr>
                </a:solidFill>
              </a:rPr>
              <a:t>θ</a:t>
            </a:r>
            <a:r>
              <a:rPr lang="en-US" altLang="ja-JP" sz="1600" i="1" spc="-300" baseline="-25000" dirty="0" smtClean="0">
                <a:solidFill>
                  <a:schemeClr val="accent5">
                    <a:lumMod val="50000"/>
                  </a:schemeClr>
                </a:solidFill>
              </a:rPr>
              <a:t>p1</a:t>
            </a:r>
            <a:r>
              <a:rPr lang="en-US" altLang="ja-JP" sz="1600" baseline="-40000" dirty="0" smtClean="0">
                <a:solidFill>
                  <a:schemeClr val="accent5">
                    <a:lumMod val="50000"/>
                  </a:schemeClr>
                </a:solidFill>
              </a:rPr>
              <a:t> </a:t>
            </a:r>
            <a:r>
              <a:rPr lang="ja-JP" altLang="en-US" sz="1600" dirty="0" smtClean="0">
                <a:solidFill>
                  <a:schemeClr val="accent5">
                    <a:lumMod val="50000"/>
                  </a:schemeClr>
                </a:solidFill>
              </a:rPr>
              <a:t>＝ </a:t>
            </a:r>
            <a:r>
              <a:rPr lang="en-US" altLang="ja-JP" sz="1600" dirty="0" smtClean="0">
                <a:solidFill>
                  <a:schemeClr val="accent5">
                    <a:lumMod val="50000"/>
                  </a:schemeClr>
                </a:solidFill>
              </a:rPr>
              <a:t>15 deg.</a:t>
            </a:r>
            <a:r>
              <a:rPr lang="ja-JP" altLang="en-US" sz="1600" dirty="0" smtClean="0">
                <a:solidFill>
                  <a:schemeClr val="accent5">
                    <a:lumMod val="50000"/>
                  </a:schemeClr>
                </a:solidFill>
              </a:rPr>
              <a:t>に固定した場合、微分断面積は</a:t>
            </a:r>
            <a:r>
              <a:rPr lang="en-US" altLang="ja-JP" sz="1600" i="1" spc="-300" dirty="0" smtClean="0">
                <a:solidFill>
                  <a:schemeClr val="accent5">
                    <a:lumMod val="50000"/>
                  </a:schemeClr>
                </a:solidFill>
              </a:rPr>
              <a:t>θ</a:t>
            </a:r>
            <a:r>
              <a:rPr lang="en-US" altLang="ja-JP" sz="1600" i="1" spc="-300" baseline="-25000" dirty="0" smtClean="0">
                <a:solidFill>
                  <a:schemeClr val="accent5">
                    <a:lumMod val="50000"/>
                  </a:schemeClr>
                </a:solidFill>
              </a:rPr>
              <a:t>p</a:t>
            </a:r>
            <a:r>
              <a:rPr lang="en-US" altLang="ja-JP" sz="1600" i="1" spc="-300" baseline="-40000" dirty="0" smtClean="0">
                <a:solidFill>
                  <a:schemeClr val="accent5">
                    <a:lumMod val="50000"/>
                  </a:schemeClr>
                </a:solidFill>
              </a:rPr>
              <a:t>2</a:t>
            </a:r>
            <a:r>
              <a:rPr lang="en-US" altLang="ja-JP" sz="1600" dirty="0" smtClean="0">
                <a:solidFill>
                  <a:schemeClr val="accent5">
                    <a:lumMod val="50000"/>
                  </a:schemeClr>
                </a:solidFill>
              </a:rPr>
              <a:t> </a:t>
            </a:r>
            <a:r>
              <a:rPr lang="ja-JP" altLang="en-US" sz="1600" dirty="0" smtClean="0">
                <a:solidFill>
                  <a:schemeClr val="accent5">
                    <a:lumMod val="50000"/>
                  </a:schemeClr>
                </a:solidFill>
              </a:rPr>
              <a:t>≒ </a:t>
            </a:r>
            <a:r>
              <a:rPr lang="en-US" altLang="ja-JP" sz="1600" dirty="0" smtClean="0">
                <a:solidFill>
                  <a:schemeClr val="accent5">
                    <a:lumMod val="50000"/>
                  </a:schemeClr>
                </a:solidFill>
              </a:rPr>
              <a:t>35 deg.</a:t>
            </a:r>
            <a:r>
              <a:rPr lang="ja-JP" altLang="en-US" sz="1600" spc="-300" dirty="0" smtClean="0">
                <a:solidFill>
                  <a:schemeClr val="accent5">
                    <a:lumMod val="50000"/>
                  </a:schemeClr>
                </a:solidFill>
              </a:rPr>
              <a:t> </a:t>
            </a:r>
            <a:r>
              <a:rPr lang="ja-JP" altLang="en-US" sz="1600" dirty="0" smtClean="0">
                <a:solidFill>
                  <a:schemeClr val="accent5">
                    <a:lumMod val="50000"/>
                  </a:schemeClr>
                </a:solidFill>
              </a:rPr>
              <a:t>において最大値を取る</a:t>
            </a:r>
            <a:r>
              <a:rPr lang="ja-JP" altLang="en-US" sz="1600" dirty="0" smtClean="0"/>
              <a:t>ことを示唆している。</a:t>
            </a:r>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r>
              <a:rPr lang="en-US" altLang="ja-JP" sz="1600" i="1" spc="-300" dirty="0" smtClean="0"/>
              <a:t>θ</a:t>
            </a:r>
            <a:r>
              <a:rPr lang="en-US" altLang="ja-JP" sz="1600" i="1" spc="-300" baseline="-25000" dirty="0" smtClean="0"/>
              <a:t>p1</a:t>
            </a:r>
            <a:r>
              <a:rPr lang="ja-JP" altLang="en-US" sz="1600" dirty="0" smtClean="0"/>
              <a:t> ＝ </a:t>
            </a:r>
            <a:r>
              <a:rPr lang="en-US" altLang="ja-JP" sz="1600" dirty="0" smtClean="0"/>
              <a:t>15 deg., </a:t>
            </a:r>
            <a:r>
              <a:rPr lang="en-US" altLang="ja-JP" sz="1600" i="1" spc="-300" dirty="0" smtClean="0"/>
              <a:t>θ</a:t>
            </a:r>
            <a:r>
              <a:rPr lang="en-US" altLang="ja-JP" sz="1600" i="1" spc="-300" baseline="-25000" dirty="0" smtClean="0"/>
              <a:t>p</a:t>
            </a:r>
            <a:r>
              <a:rPr lang="en-US" altLang="ja-JP" sz="1600" i="1" spc="-300" baseline="-40000" dirty="0" smtClean="0"/>
              <a:t>2</a:t>
            </a:r>
            <a:r>
              <a:rPr lang="en-US" altLang="ja-JP" sz="1600" dirty="0" smtClean="0"/>
              <a:t> </a:t>
            </a:r>
            <a:r>
              <a:rPr lang="ja-JP" altLang="en-US" sz="1600" dirty="0" smtClean="0"/>
              <a:t>＝ </a:t>
            </a:r>
            <a:r>
              <a:rPr lang="en-US" altLang="ja-JP" sz="1600" dirty="0" smtClean="0"/>
              <a:t>36 deg.</a:t>
            </a:r>
            <a:r>
              <a:rPr lang="ja-JP" altLang="en-US" sz="1600" dirty="0" smtClean="0"/>
              <a:t>の条件は、</a:t>
            </a:r>
            <a:r>
              <a:rPr lang="en-US" altLang="ja-JP" sz="1600" baseline="30000" dirty="0" smtClean="0"/>
              <a:t>2</a:t>
            </a:r>
            <a:r>
              <a:rPr lang="en-US" altLang="ja-JP" sz="1600" dirty="0" smtClean="0"/>
              <a:t>H(</a:t>
            </a:r>
            <a:r>
              <a:rPr lang="en-US" altLang="ja-JP" sz="1600" i="1" dirty="0" smtClean="0"/>
              <a:t>p</a:t>
            </a:r>
            <a:r>
              <a:rPr lang="en-US" altLang="ja-JP" sz="1600" dirty="0" smtClean="0"/>
              <a:t>,</a:t>
            </a:r>
            <a:r>
              <a:rPr lang="en-US" altLang="ja-JP" sz="1600" i="1" dirty="0" smtClean="0"/>
              <a:t>p</a:t>
            </a:r>
            <a:r>
              <a:rPr lang="en-US" altLang="ja-JP" sz="1600" i="1" baseline="-25000" dirty="0" smtClean="0"/>
              <a:t>1</a:t>
            </a:r>
            <a:r>
              <a:rPr lang="en-US" altLang="ja-JP" sz="1600" i="1" dirty="0" smtClean="0"/>
              <a:t>p</a:t>
            </a:r>
            <a:r>
              <a:rPr lang="en-US" altLang="ja-JP" sz="1600" i="1" baseline="-25000" dirty="0" smtClean="0"/>
              <a:t>2</a:t>
            </a:r>
            <a:r>
              <a:rPr lang="en-US" altLang="ja-JP" sz="1600" dirty="0" smtClean="0"/>
              <a:t>)</a:t>
            </a:r>
            <a:r>
              <a:rPr lang="en-US" altLang="ja-JP" sz="1600" i="1" dirty="0" smtClean="0"/>
              <a:t>n</a:t>
            </a:r>
            <a:r>
              <a:rPr lang="en-US" altLang="ja-JP" sz="1600" dirty="0" smtClean="0"/>
              <a:t> </a:t>
            </a:r>
            <a:r>
              <a:rPr lang="ja-JP" altLang="en-US" sz="1600" dirty="0" smtClean="0"/>
              <a:t>反応の</a:t>
            </a:r>
            <a:endParaRPr lang="en-US" altLang="ja-JP" sz="1600" dirty="0" smtClean="0"/>
          </a:p>
          <a:p>
            <a:pPr>
              <a:buNone/>
            </a:pPr>
            <a:r>
              <a:rPr kumimoji="1" lang="en-US" altLang="ja-JP" sz="1600" dirty="0" smtClean="0"/>
              <a:t>	Collinear</a:t>
            </a:r>
            <a:r>
              <a:rPr kumimoji="1" lang="ja-JP" altLang="en-US" sz="1600" dirty="0" smtClean="0"/>
              <a:t>条件と一致している。</a:t>
            </a:r>
            <a:r>
              <a:rPr kumimoji="1" lang="ja-JP" altLang="en-US" sz="1600" dirty="0" smtClean="0">
                <a:solidFill>
                  <a:srgbClr val="FFC000"/>
                </a:solidFill>
              </a:rPr>
              <a:t>短距離型３核子力の効果が</a:t>
            </a:r>
            <a:r>
              <a:rPr kumimoji="1" lang="en-US" altLang="ja-JP" sz="1600" dirty="0" smtClean="0">
                <a:solidFill>
                  <a:srgbClr val="FFC000"/>
                </a:solidFill>
              </a:rPr>
              <a:t>Collinear</a:t>
            </a:r>
            <a:r>
              <a:rPr lang="ja-JP" altLang="en-US" sz="1600" dirty="0" smtClean="0">
                <a:solidFill>
                  <a:srgbClr val="FFC000"/>
                </a:solidFill>
              </a:rPr>
              <a:t>条件下で強調されるかどうか非常に興味深いと考える。</a:t>
            </a:r>
            <a:endParaRPr kumimoji="1" lang="en-US" altLang="ja-JP" sz="1600" dirty="0" smtClean="0">
              <a:solidFill>
                <a:srgbClr val="FFC000"/>
              </a:solidFill>
            </a:endParaRPr>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11</a:t>
            </a:fld>
            <a:endParaRPr lang="en-US" altLang="ja-JP" dirty="0"/>
          </a:p>
        </p:txBody>
      </p:sp>
      <p:pic>
        <p:nvPicPr>
          <p:cNvPr id="7" name="図 6" descr="5cs_e1_150.jpg"/>
          <p:cNvPicPr>
            <a:picLocks noChangeAspect="1"/>
          </p:cNvPicPr>
          <p:nvPr/>
        </p:nvPicPr>
        <p:blipFill>
          <a:blip r:embed="rId2" cstate="print"/>
          <a:stretch>
            <a:fillRect/>
          </a:stretch>
        </p:blipFill>
        <p:spPr>
          <a:xfrm>
            <a:off x="1688599" y="1980764"/>
            <a:ext cx="2501798" cy="1702003"/>
          </a:xfrm>
          <a:prstGeom prst="rect">
            <a:avLst/>
          </a:prstGeom>
        </p:spPr>
      </p:pic>
      <p:pic>
        <p:nvPicPr>
          <p:cNvPr id="8" name="図 7" descr="scatte-new.jpg"/>
          <p:cNvPicPr>
            <a:picLocks noChangeAspect="1"/>
          </p:cNvPicPr>
          <p:nvPr/>
        </p:nvPicPr>
        <p:blipFill>
          <a:blip r:embed="rId3">
            <a:clrChange>
              <a:clrFrom>
                <a:srgbClr val="FDFDFD"/>
              </a:clrFrom>
              <a:clrTo>
                <a:srgbClr val="FDFDFD">
                  <a:alpha val="0"/>
                </a:srgbClr>
              </a:clrTo>
            </a:clrChange>
          </a:blip>
          <a:stretch>
            <a:fillRect/>
          </a:stretch>
        </p:blipFill>
        <p:spPr>
          <a:xfrm>
            <a:off x="4829816" y="2030804"/>
            <a:ext cx="2005279" cy="1555394"/>
          </a:xfrm>
          <a:prstGeom prst="rect">
            <a:avLst/>
          </a:prstGeom>
        </p:spPr>
      </p:pic>
      <p:sp>
        <p:nvSpPr>
          <p:cNvPr id="10" name="テキスト ボックス 9"/>
          <p:cNvSpPr txBox="1"/>
          <p:nvPr/>
        </p:nvSpPr>
        <p:spPr>
          <a:xfrm>
            <a:off x="6586801" y="1866200"/>
            <a:ext cx="1684375" cy="523220"/>
          </a:xfrm>
          <a:prstGeom prst="rect">
            <a:avLst/>
          </a:prstGeom>
          <a:noFill/>
        </p:spPr>
        <p:txBody>
          <a:bodyPr wrap="square" rtlCol="0">
            <a:spAutoFit/>
          </a:bodyPr>
          <a:lstStyle/>
          <a:p>
            <a:r>
              <a:rPr lang="en-US" altLang="ja-JP" sz="1400" i="1" kern="0" spc="-300" dirty="0" smtClean="0">
                <a:solidFill>
                  <a:srgbClr val="FF0000"/>
                </a:solidFill>
                <a:latin typeface="HGS創英角ﾎﾟｯﾌﾟ体" pitchFamily="50" charset="-128"/>
                <a:ea typeface="HGS創英角ﾎﾟｯﾌﾟ体" pitchFamily="50" charset="-128"/>
              </a:rPr>
              <a:t>θ</a:t>
            </a:r>
            <a:r>
              <a:rPr lang="en-US" altLang="ja-JP" sz="1400" i="1" kern="0" spc="-300" baseline="-25000" dirty="0" smtClean="0">
                <a:solidFill>
                  <a:srgbClr val="FF0000"/>
                </a:solidFill>
                <a:latin typeface="HGS創英角ﾎﾟｯﾌﾟ体" pitchFamily="50" charset="-128"/>
                <a:ea typeface="HGS創英角ﾎﾟｯﾌﾟ体" pitchFamily="50" charset="-128"/>
              </a:rPr>
              <a:t>p1</a:t>
            </a:r>
            <a:r>
              <a:rPr lang="ja-JP" altLang="en-US" sz="1400" kern="0" dirty="0" smtClean="0">
                <a:solidFill>
                  <a:srgbClr val="FF0000"/>
                </a:solidFill>
                <a:latin typeface="HGS創英角ﾎﾟｯﾌﾟ体" pitchFamily="50" charset="-128"/>
                <a:ea typeface="HGS創英角ﾎﾟｯﾌﾟ体" pitchFamily="50" charset="-128"/>
              </a:rPr>
              <a:t>  ＝ </a:t>
            </a:r>
            <a:r>
              <a:rPr lang="en-US" altLang="ja-JP" sz="1400" kern="0" dirty="0" smtClean="0">
                <a:solidFill>
                  <a:srgbClr val="FF0000"/>
                </a:solidFill>
                <a:latin typeface="HGS創英角ﾎﾟｯﾌﾟ体" pitchFamily="50" charset="-128"/>
                <a:ea typeface="HGS創英角ﾎﾟｯﾌﾟ体" pitchFamily="50" charset="-128"/>
              </a:rPr>
              <a:t>15 deg.</a:t>
            </a:r>
          </a:p>
          <a:p>
            <a:r>
              <a:rPr lang="en-US" altLang="ja-JP" sz="1400" i="1" kern="0" spc="-300" dirty="0" smtClean="0">
                <a:solidFill>
                  <a:srgbClr val="FF0000"/>
                </a:solidFill>
                <a:latin typeface="HGS創英角ﾎﾟｯﾌﾟ体" pitchFamily="50" charset="-128"/>
                <a:ea typeface="HGS創英角ﾎﾟｯﾌﾟ体" pitchFamily="50" charset="-128"/>
              </a:rPr>
              <a:t>  E</a:t>
            </a:r>
            <a:r>
              <a:rPr lang="en-US" altLang="ja-JP" sz="1400" i="1" kern="0" spc="-300" baseline="-25000" dirty="0" smtClean="0">
                <a:solidFill>
                  <a:srgbClr val="FF0000"/>
                </a:solidFill>
                <a:latin typeface="HGS創英角ﾎﾟｯﾌﾟ体" pitchFamily="50" charset="-128"/>
                <a:ea typeface="HGS創英角ﾎﾟｯﾌﾟ体" pitchFamily="50" charset="-128"/>
              </a:rPr>
              <a:t>p1</a:t>
            </a:r>
            <a:r>
              <a:rPr lang="ja-JP" altLang="en-US" sz="1400" kern="0" dirty="0" smtClean="0">
                <a:solidFill>
                  <a:srgbClr val="FF0000"/>
                </a:solidFill>
                <a:latin typeface="HGS創英角ﾎﾟｯﾌﾟ体" pitchFamily="50" charset="-128"/>
                <a:ea typeface="HGS創英角ﾎﾟｯﾌﾟ体" pitchFamily="50" charset="-128"/>
              </a:rPr>
              <a:t>  ＝ </a:t>
            </a:r>
            <a:r>
              <a:rPr lang="en-US" altLang="ja-JP" sz="1400" kern="0" dirty="0" smtClean="0">
                <a:solidFill>
                  <a:srgbClr val="FF0000"/>
                </a:solidFill>
                <a:latin typeface="HGS創英角ﾎﾟｯﾌﾟ体" pitchFamily="50" charset="-128"/>
                <a:ea typeface="HGS創英角ﾎﾟｯﾌﾟ体" pitchFamily="50" charset="-128"/>
              </a:rPr>
              <a:t>150 </a:t>
            </a:r>
            <a:r>
              <a:rPr lang="en-US" altLang="ja-JP" sz="1400" kern="0" dirty="0" err="1" smtClean="0">
                <a:solidFill>
                  <a:srgbClr val="FF0000"/>
                </a:solidFill>
                <a:latin typeface="HGS創英角ﾎﾟｯﾌﾟ体" pitchFamily="50" charset="-128"/>
                <a:ea typeface="HGS創英角ﾎﾟｯﾌﾟ体" pitchFamily="50" charset="-128"/>
              </a:rPr>
              <a:t>MeV</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11" name="テキスト ボックス 10"/>
          <p:cNvSpPr txBox="1"/>
          <p:nvPr/>
        </p:nvSpPr>
        <p:spPr>
          <a:xfrm>
            <a:off x="5972831" y="3342346"/>
            <a:ext cx="2361264" cy="307777"/>
          </a:xfrm>
          <a:prstGeom prst="rect">
            <a:avLst/>
          </a:prstGeom>
          <a:noFill/>
        </p:spPr>
        <p:txBody>
          <a:bodyPr wrap="square" rtlCol="0">
            <a:spAutoFit/>
          </a:bodyPr>
          <a:lstStyle/>
          <a:p>
            <a:r>
              <a:rPr lang="en-US" altLang="ja-JP" sz="1400" i="1" kern="0" spc="-300" dirty="0" smtClean="0">
                <a:solidFill>
                  <a:srgbClr val="0070C0"/>
                </a:solidFill>
                <a:latin typeface="HGS創英角ﾎﾟｯﾌﾟ体" pitchFamily="50" charset="-128"/>
                <a:ea typeface="HGS創英角ﾎﾟｯﾌﾟ体" pitchFamily="50" charset="-128"/>
              </a:rPr>
              <a:t>θ</a:t>
            </a:r>
            <a:r>
              <a:rPr lang="en-US" altLang="ja-JP" sz="1400" i="1" kern="0" spc="-300" baseline="-25000" dirty="0" smtClean="0">
                <a:solidFill>
                  <a:srgbClr val="0070C0"/>
                </a:solidFill>
                <a:latin typeface="HGS創英角ﾎﾟｯﾌﾟ体" pitchFamily="50" charset="-128"/>
                <a:ea typeface="HGS創英角ﾎﾟｯﾌﾟ体" pitchFamily="50" charset="-128"/>
              </a:rPr>
              <a:t>p2</a:t>
            </a:r>
            <a:r>
              <a:rPr lang="ja-JP" altLang="en-US" sz="1400" kern="0" dirty="0" smtClean="0">
                <a:solidFill>
                  <a:srgbClr val="0070C0"/>
                </a:solidFill>
                <a:latin typeface="HGS創英角ﾎﾟｯﾌﾟ体" pitchFamily="50" charset="-128"/>
                <a:ea typeface="HGS創英角ﾎﾟｯﾌﾟ体" pitchFamily="50" charset="-128"/>
              </a:rPr>
              <a:t> ＝ </a:t>
            </a:r>
            <a:r>
              <a:rPr lang="en-US" altLang="ja-JP" sz="1400" kern="0" dirty="0" smtClean="0">
                <a:solidFill>
                  <a:srgbClr val="0070C0"/>
                </a:solidFill>
                <a:latin typeface="HGS創英角ﾎﾟｯﾌﾟ体" pitchFamily="50" charset="-128"/>
                <a:ea typeface="HGS創英角ﾎﾟｯﾌﾟ体" pitchFamily="50" charset="-128"/>
              </a:rPr>
              <a:t>35, 55, 75, 90 deg.</a:t>
            </a:r>
            <a:endParaRPr kumimoji="1" lang="ja-JP" altLang="en-US" sz="1400" dirty="0">
              <a:solidFill>
                <a:srgbClr val="0070C0"/>
              </a:solidFill>
              <a:latin typeface="HGS創英角ﾎﾟｯﾌﾟ体" pitchFamily="50" charset="-128"/>
              <a:ea typeface="HGS創英角ﾎﾟｯﾌﾟ体" pitchFamily="50" charset="-128"/>
            </a:endParaRPr>
          </a:p>
        </p:txBody>
      </p:sp>
      <p:pic>
        <p:nvPicPr>
          <p:cNvPr id="13" name="図 12" descr="mom-space2.jpg"/>
          <p:cNvPicPr>
            <a:picLocks noChangeAspect="1"/>
          </p:cNvPicPr>
          <p:nvPr/>
        </p:nvPicPr>
        <p:blipFill>
          <a:blip r:embed="rId4"/>
          <a:stretch>
            <a:fillRect/>
          </a:stretch>
        </p:blipFill>
        <p:spPr>
          <a:xfrm>
            <a:off x="3049270" y="4545660"/>
            <a:ext cx="3020873" cy="1874215"/>
          </a:xfrm>
          <a:prstGeom prst="rect">
            <a:avLst/>
          </a:prstGeom>
        </p:spPr>
      </p:pic>
      <p:sp>
        <p:nvSpPr>
          <p:cNvPr id="12" name="テキスト ボックス 11"/>
          <p:cNvSpPr txBox="1"/>
          <p:nvPr/>
        </p:nvSpPr>
        <p:spPr>
          <a:xfrm>
            <a:off x="3183864" y="1984144"/>
            <a:ext cx="1701107" cy="307777"/>
          </a:xfrm>
          <a:prstGeom prst="rect">
            <a:avLst/>
          </a:prstGeom>
          <a:noFill/>
        </p:spPr>
        <p:txBody>
          <a:bodyPr wrap="none" rtlCol="0">
            <a:spAutoFit/>
          </a:bodyPr>
          <a:lstStyle/>
          <a:p>
            <a:r>
              <a:rPr kumimoji="1" lang="en-US" altLang="ja-JP" sz="1400" dirty="0" smtClean="0">
                <a:latin typeface="HGS創英角ﾎﾟｯﾌﾟ体" pitchFamily="50" charset="-128"/>
                <a:ea typeface="HGS創英角ﾎﾟｯﾌﾟ体" pitchFamily="50" charset="-128"/>
              </a:rPr>
              <a:t>Calc. by H. Kamada</a:t>
            </a:r>
            <a:endParaRPr kumimoji="1" lang="ja-JP" altLang="en-US" sz="14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4210183" y="2490772"/>
            <a:ext cx="204788" cy="1452562"/>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48080" y="2490772"/>
            <a:ext cx="204788" cy="145256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790825" y="2490788"/>
            <a:ext cx="204788" cy="1452562"/>
          </a:xfrm>
          <a:prstGeom prst="rect">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cs15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813036" y="2309262"/>
            <a:ext cx="2965704" cy="2130552"/>
          </a:xfrm>
          <a:prstGeom prst="rect">
            <a:avLst/>
          </a:prstGeom>
        </p:spPr>
      </p:pic>
      <p:pic>
        <p:nvPicPr>
          <p:cNvPr id="8" name="図 7" descr="cs150-3.jpg"/>
          <p:cNvPicPr>
            <a:picLocks noChangeAspect="1"/>
          </p:cNvPicPr>
          <p:nvPr/>
        </p:nvPicPr>
        <p:blipFill>
          <a:blip r:embed="rId3" cstate="print"/>
          <a:stretch>
            <a:fillRect/>
          </a:stretch>
        </p:blipFill>
        <p:spPr>
          <a:xfrm>
            <a:off x="4803363" y="2303763"/>
            <a:ext cx="2965704" cy="2130552"/>
          </a:xfrm>
          <a:prstGeom prst="rect">
            <a:avLst/>
          </a:prstGeom>
        </p:spPr>
      </p:pic>
      <p:sp>
        <p:nvSpPr>
          <p:cNvPr id="2" name="タイトル 1"/>
          <p:cNvSpPr>
            <a:spLocks noGrp="1"/>
          </p:cNvSpPr>
          <p:nvPr>
            <p:ph type="title"/>
          </p:nvPr>
        </p:nvSpPr>
        <p:spPr/>
        <p:txBody>
          <a:bodyPr/>
          <a:lstStyle/>
          <a:p>
            <a:r>
              <a:rPr lang="ja-JP" altLang="en-US" dirty="0" smtClean="0">
                <a:solidFill>
                  <a:srgbClr val="0070C0"/>
                </a:solidFill>
              </a:rPr>
              <a:t>動機～</a:t>
            </a:r>
            <a:r>
              <a:rPr lang="en-US" altLang="ja-JP" baseline="30000" dirty="0" smtClean="0">
                <a:solidFill>
                  <a:srgbClr val="0070C0"/>
                </a:solidFill>
              </a:rPr>
              <a:t>2</a:t>
            </a:r>
            <a:r>
              <a:rPr lang="en-US" altLang="ja-JP" dirty="0" smtClean="0">
                <a:solidFill>
                  <a:srgbClr val="0070C0"/>
                </a:solidFill>
              </a:rPr>
              <a:t>H(</a:t>
            </a:r>
            <a:r>
              <a:rPr lang="en-US" altLang="ja-JP" i="1" dirty="0" err="1" smtClean="0">
                <a:solidFill>
                  <a:srgbClr val="0070C0"/>
                </a:solidFill>
              </a:rPr>
              <a:t>p</a:t>
            </a:r>
            <a:r>
              <a:rPr lang="en-US" altLang="ja-JP" dirty="0" err="1" smtClean="0">
                <a:solidFill>
                  <a:srgbClr val="0070C0"/>
                </a:solidFill>
              </a:rPr>
              <a:t>,</a:t>
            </a:r>
            <a:r>
              <a:rPr lang="en-US" altLang="ja-JP" i="1" dirty="0" err="1" smtClean="0">
                <a:solidFill>
                  <a:srgbClr val="0070C0"/>
                </a:solidFill>
              </a:rPr>
              <a:t>p</a:t>
            </a:r>
            <a:r>
              <a:rPr lang="en-US" altLang="ja-JP" dirty="0" smtClean="0">
                <a:solidFill>
                  <a:srgbClr val="0070C0"/>
                </a:solidFill>
              </a:rPr>
              <a:t>)</a:t>
            </a:r>
            <a:r>
              <a:rPr lang="en-US" altLang="ja-JP" i="1" dirty="0" err="1" smtClean="0">
                <a:solidFill>
                  <a:srgbClr val="0070C0"/>
                </a:solidFill>
              </a:rPr>
              <a:t>pn</a:t>
            </a:r>
            <a:r>
              <a:rPr lang="en-US" altLang="ja-JP" dirty="0" smtClean="0">
                <a:solidFill>
                  <a:srgbClr val="0070C0"/>
                </a:solidFill>
              </a:rPr>
              <a:t> </a:t>
            </a:r>
            <a:r>
              <a:rPr lang="ja-JP" altLang="en-US" dirty="0" smtClean="0">
                <a:solidFill>
                  <a:srgbClr val="0070C0"/>
                </a:solidFill>
              </a:rPr>
              <a:t>反応＠</a:t>
            </a:r>
            <a:r>
              <a:rPr lang="en-US" altLang="ja-JP" dirty="0" smtClean="0">
                <a:solidFill>
                  <a:srgbClr val="0070C0"/>
                </a:solidFill>
              </a:rPr>
              <a:t>250 </a:t>
            </a:r>
            <a:r>
              <a:rPr lang="en-US" altLang="ja-JP" dirty="0" err="1" smtClean="0">
                <a:solidFill>
                  <a:srgbClr val="0070C0"/>
                </a:solidFill>
              </a:rPr>
              <a:t>MeV</a:t>
            </a:r>
            <a:r>
              <a:rPr lang="en-US" altLang="ja-JP" dirty="0" smtClean="0">
                <a:solidFill>
                  <a:srgbClr val="0070C0"/>
                </a:solidFill>
              </a:rPr>
              <a:t>(E321)</a:t>
            </a:r>
            <a:r>
              <a:rPr lang="ja-JP" altLang="en-US" dirty="0" smtClean="0">
                <a:solidFill>
                  <a:srgbClr val="0070C0"/>
                </a:solidFill>
              </a:rPr>
              <a:t>～</a:t>
            </a:r>
            <a:endParaRPr kumimoji="1" lang="ja-JP" altLang="en-US" dirty="0">
              <a:solidFill>
                <a:srgbClr val="0070C0"/>
              </a:solidFill>
            </a:endParaRPr>
          </a:p>
        </p:txBody>
      </p:sp>
      <p:sp>
        <p:nvSpPr>
          <p:cNvPr id="3" name="コンテンツ プレースホルダ 2"/>
          <p:cNvSpPr>
            <a:spLocks noGrp="1"/>
          </p:cNvSpPr>
          <p:nvPr>
            <p:ph idx="1"/>
          </p:nvPr>
        </p:nvSpPr>
        <p:spPr/>
        <p:txBody>
          <a:bodyPr/>
          <a:lstStyle/>
          <a:p>
            <a:r>
              <a:rPr kumimoji="1" lang="en-US" altLang="ja-JP" sz="1600" i="1" dirty="0" err="1" smtClean="0"/>
              <a:t>E</a:t>
            </a:r>
            <a:r>
              <a:rPr kumimoji="1" lang="en-US" altLang="ja-JP" sz="1600" i="1" baseline="-25000" dirty="0" err="1" smtClean="0"/>
              <a:t>p</a:t>
            </a:r>
            <a:r>
              <a:rPr kumimoji="1" lang="en-US" altLang="ja-JP" sz="1600" dirty="0" smtClean="0"/>
              <a:t> </a:t>
            </a:r>
            <a:r>
              <a:rPr kumimoji="1" lang="ja-JP" altLang="en-US" sz="1600" dirty="0" smtClean="0"/>
              <a:t>＝ </a:t>
            </a:r>
            <a:r>
              <a:rPr kumimoji="1" lang="en-US" altLang="ja-JP" sz="1600" dirty="0" smtClean="0"/>
              <a:t>250 </a:t>
            </a:r>
            <a:r>
              <a:rPr kumimoji="1" lang="en-US" altLang="ja-JP" sz="1600" dirty="0" err="1" smtClean="0"/>
              <a:t>MeV</a:t>
            </a:r>
            <a:r>
              <a:rPr kumimoji="1" lang="ja-JP" altLang="en-US" sz="1600" dirty="0" smtClean="0"/>
              <a:t>における</a:t>
            </a:r>
            <a:r>
              <a:rPr kumimoji="1" lang="en-US" altLang="ja-JP" sz="1600" baseline="30000" dirty="0" smtClean="0"/>
              <a:t>2</a:t>
            </a:r>
            <a:r>
              <a:rPr kumimoji="1" lang="en-US" altLang="ja-JP" sz="1600" dirty="0" smtClean="0"/>
              <a:t>H(</a:t>
            </a:r>
            <a:r>
              <a:rPr kumimoji="1" lang="en-US" altLang="ja-JP" sz="1600" i="1" dirty="0" err="1" smtClean="0"/>
              <a:t>p</a:t>
            </a:r>
            <a:r>
              <a:rPr kumimoji="1" lang="en-US" altLang="ja-JP" sz="1600" dirty="0" err="1" smtClean="0"/>
              <a:t>,</a:t>
            </a:r>
            <a:r>
              <a:rPr kumimoji="1" lang="en-US" altLang="ja-JP" sz="1600" i="1" dirty="0" err="1" smtClean="0"/>
              <a:t>p</a:t>
            </a:r>
            <a:r>
              <a:rPr kumimoji="1" lang="en-US" altLang="ja-JP" sz="1600" dirty="0" smtClean="0"/>
              <a:t>)</a:t>
            </a:r>
            <a:r>
              <a:rPr kumimoji="1" lang="en-US" altLang="ja-JP" sz="1600" i="1" dirty="0" err="1" smtClean="0"/>
              <a:t>pn</a:t>
            </a:r>
            <a:r>
              <a:rPr kumimoji="1" lang="en-US" altLang="ja-JP" sz="1600" dirty="0" smtClean="0"/>
              <a:t> </a:t>
            </a:r>
            <a:r>
              <a:rPr kumimoji="1" lang="ja-JP" altLang="en-US" sz="1600" dirty="0" smtClean="0"/>
              <a:t>反応の微分断面積</a:t>
            </a:r>
            <a:r>
              <a:rPr kumimoji="1" lang="en-US" altLang="ja-JP" sz="1600" dirty="0" smtClean="0"/>
              <a:t>(E165)</a:t>
            </a:r>
            <a:r>
              <a:rPr kumimoji="1" lang="ja-JP" altLang="en-US" sz="1600" dirty="0" smtClean="0"/>
              <a:t>と理論計算値の間の不一致は前方角度になるにつれて大きくなる傾向を示している。そのため、この不一致が後方角度につれて</a:t>
            </a:r>
            <a:r>
              <a:rPr lang="ja-JP" altLang="en-US" sz="1600" dirty="0" smtClean="0"/>
              <a:t>、小さくなるのか？</a:t>
            </a:r>
            <a:endParaRPr lang="en-US" altLang="ja-JP" sz="1600" dirty="0" smtClean="0"/>
          </a:p>
          <a:p>
            <a:pPr>
              <a:buNone/>
            </a:pPr>
            <a:r>
              <a:rPr kumimoji="1" lang="en-US" altLang="ja-JP" sz="1600" dirty="0" smtClean="0"/>
              <a:t>	</a:t>
            </a:r>
            <a:r>
              <a:rPr kumimoji="1" lang="ja-JP" altLang="en-US" sz="1600" dirty="0" smtClean="0"/>
              <a:t>もしくはなくなるのか非常に興味がある。</a:t>
            </a: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r>
              <a:rPr lang="ja-JP" altLang="en-US" sz="1600" dirty="0" smtClean="0"/>
              <a:t>そこで、今回の実験では前回（</a:t>
            </a:r>
            <a:r>
              <a:rPr lang="en-US" altLang="ja-JP" sz="1600" dirty="0" smtClean="0"/>
              <a:t>7 deg. </a:t>
            </a:r>
            <a:r>
              <a:rPr lang="ja-JP" altLang="en-US" sz="1600" dirty="0" smtClean="0"/>
              <a:t>～ </a:t>
            </a:r>
            <a:r>
              <a:rPr lang="en-US" altLang="ja-JP" sz="1600" dirty="0" smtClean="0"/>
              <a:t>20 deg.</a:t>
            </a:r>
            <a:r>
              <a:rPr lang="ja-JP" altLang="en-US" sz="1600" dirty="0" smtClean="0"/>
              <a:t>）を含めさらに後方角度において</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en-US" altLang="ja-JP" sz="1600" dirty="0" smtClean="0"/>
              <a:t> </a:t>
            </a:r>
            <a:r>
              <a:rPr lang="ja-JP" altLang="en-US" sz="1600" dirty="0" smtClean="0"/>
              <a:t>反応の微分断面積を測定する。この測定では、前回実験で特に不一致の大きかった</a:t>
            </a:r>
            <a:r>
              <a:rPr lang="en-US" altLang="ja-JP" sz="1600" i="1" dirty="0" smtClean="0">
                <a:solidFill>
                  <a:srgbClr val="FF0000"/>
                </a:solidFill>
              </a:rPr>
              <a:t>E</a:t>
            </a:r>
            <a:r>
              <a:rPr lang="en-US" altLang="ja-JP" sz="1600" i="1" baseline="-25000" dirty="0" smtClean="0">
                <a:solidFill>
                  <a:srgbClr val="FF0000"/>
                </a:solidFill>
              </a:rPr>
              <a:t>p</a:t>
            </a:r>
            <a:r>
              <a:rPr lang="en-US" altLang="ja-JP" sz="1600" i="1" baseline="-40000" dirty="0" smtClean="0">
                <a:solidFill>
                  <a:srgbClr val="FF0000"/>
                </a:solidFill>
              </a:rPr>
              <a:t>1</a:t>
            </a:r>
            <a:r>
              <a:rPr lang="en-US" altLang="ja-JP" sz="1600" dirty="0" smtClean="0">
                <a:solidFill>
                  <a:srgbClr val="FF0000"/>
                </a:solidFill>
              </a:rPr>
              <a:t> </a:t>
            </a:r>
            <a:r>
              <a:rPr lang="ja-JP" altLang="en-US" sz="1600" dirty="0" smtClean="0">
                <a:solidFill>
                  <a:srgbClr val="FF0000"/>
                </a:solidFill>
              </a:rPr>
              <a:t>＝ </a:t>
            </a:r>
            <a:r>
              <a:rPr lang="en-US" altLang="ja-JP" sz="1600" dirty="0" smtClean="0">
                <a:solidFill>
                  <a:srgbClr val="FF0000"/>
                </a:solidFill>
              </a:rPr>
              <a:t>150 </a:t>
            </a:r>
            <a:r>
              <a:rPr lang="en-US" altLang="ja-JP" sz="1600" dirty="0" err="1" smtClean="0">
                <a:solidFill>
                  <a:srgbClr val="FF0000"/>
                </a:solidFill>
              </a:rPr>
              <a:t>MeV</a:t>
            </a:r>
            <a:r>
              <a:rPr lang="ja-JP" altLang="en-US" sz="1600" dirty="0" smtClean="0">
                <a:solidFill>
                  <a:srgbClr val="FF0000"/>
                </a:solidFill>
              </a:rPr>
              <a:t>周辺（領域２）</a:t>
            </a:r>
            <a:r>
              <a:rPr lang="ja-JP" altLang="en-US" sz="1600" dirty="0" smtClean="0"/>
              <a:t>と</a:t>
            </a:r>
            <a:r>
              <a:rPr lang="en-US" altLang="ja-JP" sz="1600" dirty="0" smtClean="0">
                <a:solidFill>
                  <a:srgbClr val="0070C0"/>
                </a:solidFill>
              </a:rPr>
              <a:t>FSI</a:t>
            </a:r>
            <a:r>
              <a:rPr lang="ja-JP" altLang="en-US" sz="1600" dirty="0" smtClean="0">
                <a:solidFill>
                  <a:srgbClr val="0070C0"/>
                </a:solidFill>
              </a:rPr>
              <a:t>近傍（領域３）</a:t>
            </a:r>
            <a:r>
              <a:rPr lang="ja-JP" altLang="en-US" sz="1600" dirty="0" smtClean="0"/>
              <a:t>においてのみ行うことにする。</a:t>
            </a:r>
            <a:endParaRPr lang="en-US" altLang="ja-JP" sz="1600" dirty="0" smtClean="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12</a:t>
            </a:fld>
            <a:endParaRPr lang="en-US" altLang="ja-JP" dirty="0"/>
          </a:p>
        </p:txBody>
      </p:sp>
      <p:pic>
        <p:nvPicPr>
          <p:cNvPr id="7" name="図 6" descr="f15cs_bpack.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268049" y="2419003"/>
            <a:ext cx="3360115" cy="1812524"/>
          </a:xfrm>
          <a:prstGeom prst="rect">
            <a:avLst/>
          </a:prstGeom>
        </p:spPr>
      </p:pic>
      <p:sp>
        <p:nvSpPr>
          <p:cNvPr id="10" name="テキスト ボックス 9"/>
          <p:cNvSpPr txBox="1"/>
          <p:nvPr/>
        </p:nvSpPr>
        <p:spPr>
          <a:xfrm>
            <a:off x="7436619" y="2730752"/>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kumimoji="1" lang="en-US" altLang="ja-JP" sz="1400" dirty="0" smtClean="0">
                <a:solidFill>
                  <a:schemeClr val="tx1"/>
                </a:solidFill>
                <a:latin typeface="Lucida Bright" pitchFamily="18" charset="0"/>
              </a:rPr>
              <a:t>1</a:t>
            </a:r>
            <a:endParaRPr kumimoji="1" lang="ja-JP" altLang="en-US" sz="1400" dirty="0" smtClean="0">
              <a:solidFill>
                <a:schemeClr val="tx1"/>
              </a:solidFill>
              <a:latin typeface="Lucida Bright" pitchFamily="18" charset="0"/>
            </a:endParaRPr>
          </a:p>
        </p:txBody>
      </p:sp>
      <p:sp>
        <p:nvSpPr>
          <p:cNvPr id="11" name="テキスト ボックス 10"/>
          <p:cNvSpPr txBox="1"/>
          <p:nvPr/>
        </p:nvSpPr>
        <p:spPr>
          <a:xfrm>
            <a:off x="7439686" y="2537918"/>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kumimoji="1" lang="en-US" altLang="ja-JP" sz="1400" dirty="0" smtClean="0">
                <a:solidFill>
                  <a:schemeClr val="tx1"/>
                </a:solidFill>
                <a:latin typeface="Lucida Bright" pitchFamily="18" charset="0"/>
              </a:rPr>
              <a:t>3</a:t>
            </a:r>
            <a:endParaRPr kumimoji="1" lang="ja-JP" altLang="en-US" sz="1400" dirty="0" smtClean="0">
              <a:solidFill>
                <a:schemeClr val="tx1"/>
              </a:solidFill>
              <a:latin typeface="Lucida Bright" pitchFamily="18" charset="0"/>
            </a:endParaRPr>
          </a:p>
        </p:txBody>
      </p:sp>
      <p:sp>
        <p:nvSpPr>
          <p:cNvPr id="12" name="テキスト ボックス 11"/>
          <p:cNvSpPr txBox="1"/>
          <p:nvPr/>
        </p:nvSpPr>
        <p:spPr>
          <a:xfrm>
            <a:off x="7433435" y="2363737"/>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ja-JP" sz="1400" dirty="0" smtClean="0">
                <a:solidFill>
                  <a:schemeClr val="tx1"/>
                </a:solidFill>
                <a:latin typeface="Lucida Bright" pitchFamily="18" charset="0"/>
              </a:rPr>
              <a:t>2</a:t>
            </a:r>
            <a:endParaRPr kumimoji="1" lang="ja-JP" altLang="en-US" sz="1400" dirty="0" smtClean="0">
              <a:solidFill>
                <a:schemeClr val="tx1"/>
              </a:solidFill>
              <a:latin typeface="Lucida Bright" pitchFamily="18" charset="0"/>
            </a:endParaRPr>
          </a:p>
        </p:txBody>
      </p:sp>
      <p:sp>
        <p:nvSpPr>
          <p:cNvPr id="16" name="テキスト ボックス 15"/>
          <p:cNvSpPr txBox="1"/>
          <p:nvPr/>
        </p:nvSpPr>
        <p:spPr>
          <a:xfrm>
            <a:off x="4176118" y="3643007"/>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kumimoji="1" lang="en-US" altLang="ja-JP" sz="1400" dirty="0" smtClean="0">
                <a:solidFill>
                  <a:schemeClr val="tx1"/>
                </a:solidFill>
                <a:latin typeface="Lucida Bright" pitchFamily="18" charset="0"/>
              </a:rPr>
              <a:t>1</a:t>
            </a:r>
            <a:endParaRPr kumimoji="1" lang="ja-JP" altLang="en-US" sz="1400" dirty="0" smtClean="0">
              <a:solidFill>
                <a:schemeClr val="tx1"/>
              </a:solidFill>
              <a:latin typeface="Lucida Bright" pitchFamily="18" charset="0"/>
            </a:endParaRPr>
          </a:p>
        </p:txBody>
      </p:sp>
      <p:sp>
        <p:nvSpPr>
          <p:cNvPr id="17" name="テキスト ボックス 16"/>
          <p:cNvSpPr txBox="1"/>
          <p:nvPr/>
        </p:nvSpPr>
        <p:spPr>
          <a:xfrm>
            <a:off x="3311077" y="3640859"/>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kumimoji="1" lang="en-US" altLang="ja-JP" sz="1400" dirty="0" smtClean="0">
                <a:solidFill>
                  <a:schemeClr val="tx1"/>
                </a:solidFill>
                <a:latin typeface="Lucida Bright" pitchFamily="18" charset="0"/>
              </a:rPr>
              <a:t>2</a:t>
            </a:r>
            <a:endParaRPr kumimoji="1" lang="ja-JP" altLang="en-US" sz="1400" dirty="0" smtClean="0">
              <a:solidFill>
                <a:schemeClr val="tx1"/>
              </a:solidFill>
              <a:latin typeface="Lucida Bright" pitchFamily="18" charset="0"/>
            </a:endParaRPr>
          </a:p>
        </p:txBody>
      </p:sp>
      <p:sp>
        <p:nvSpPr>
          <p:cNvPr id="18" name="テキスト ボックス 17"/>
          <p:cNvSpPr txBox="1"/>
          <p:nvPr/>
        </p:nvSpPr>
        <p:spPr>
          <a:xfrm>
            <a:off x="2755139" y="3638712"/>
            <a:ext cx="293670" cy="307777"/>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altLang="ja-JP" sz="1400" dirty="0" smtClean="0">
                <a:solidFill>
                  <a:schemeClr val="tx1"/>
                </a:solidFill>
                <a:latin typeface="Lucida Bright" pitchFamily="18" charset="0"/>
              </a:rPr>
              <a:t>3</a:t>
            </a:r>
            <a:endParaRPr kumimoji="1" lang="ja-JP" altLang="en-US" sz="1400" dirty="0" smtClean="0">
              <a:solidFill>
                <a:schemeClr val="tx1"/>
              </a:solidFill>
              <a:latin typeface="Lucida Brigh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xit" presetSubtype="10" fill="hold" nodeType="withEffect">
                                  <p:stCondLst>
                                    <p:cond delay="0"/>
                                  </p:stCondLst>
                                  <p:childTnLst>
                                    <p:animEffect transition="out" filter="blinds(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e321_pro.jpeg"/>
          <p:cNvPicPr>
            <a:picLocks noChangeAspect="1"/>
          </p:cNvPicPr>
          <p:nvPr/>
        </p:nvPicPr>
        <p:blipFill>
          <a:blip r:embed="rId3">
            <a:clrChange>
              <a:clrFrom>
                <a:srgbClr val="FFFFFF"/>
              </a:clrFrom>
              <a:clrTo>
                <a:srgbClr val="FFFFFF">
                  <a:alpha val="0"/>
                </a:srgbClr>
              </a:clrTo>
            </a:clrChange>
          </a:blip>
          <a:stretch>
            <a:fillRect/>
          </a:stretch>
        </p:blipFill>
        <p:spPr>
          <a:xfrm>
            <a:off x="4352794" y="1482383"/>
            <a:ext cx="4057650" cy="5074920"/>
          </a:xfrm>
          <a:prstGeom prst="rect">
            <a:avLst/>
          </a:prstGeom>
        </p:spPr>
      </p:pic>
      <p:sp>
        <p:nvSpPr>
          <p:cNvPr id="3" name="コンテンツ プレースホルダ 2"/>
          <p:cNvSpPr>
            <a:spLocks noGrp="1"/>
          </p:cNvSpPr>
          <p:nvPr>
            <p:ph idx="1"/>
          </p:nvPr>
        </p:nvSpPr>
        <p:spPr>
          <a:xfrm>
            <a:off x="840366" y="1143000"/>
            <a:ext cx="7010400" cy="5292634"/>
          </a:xfrm>
        </p:spPr>
        <p:txBody>
          <a:bodyPr/>
          <a:lstStyle/>
          <a:p>
            <a:r>
              <a:rPr kumimoji="1" lang="ja-JP" altLang="en-US" sz="1600" dirty="0" smtClean="0"/>
              <a:t>実験概要</a:t>
            </a:r>
            <a:r>
              <a:rPr lang="ja-JP" altLang="en-US" sz="1600" dirty="0" smtClean="0"/>
              <a:t>（</a:t>
            </a:r>
            <a:r>
              <a:rPr lang="en-US" altLang="ja-JP" sz="1600" dirty="0" smtClean="0"/>
              <a:t>RCNP WS</a:t>
            </a:r>
            <a:r>
              <a:rPr lang="ja-JP" altLang="en-US" sz="1600" dirty="0" smtClean="0"/>
              <a:t>コース）</a:t>
            </a:r>
            <a:endParaRPr kumimoji="1" lang="en-US" altLang="ja-JP" sz="1600" dirty="0" smtClean="0"/>
          </a:p>
          <a:p>
            <a:pPr lvl="1"/>
            <a:r>
              <a:rPr kumimoji="1" lang="en-US" altLang="ja-JP" sz="1600" dirty="0" smtClean="0"/>
              <a:t>250 </a:t>
            </a:r>
            <a:r>
              <a:rPr kumimoji="1" lang="en-US" altLang="ja-JP" sz="1600" dirty="0" err="1" smtClean="0"/>
              <a:t>MeV</a:t>
            </a:r>
            <a:r>
              <a:rPr lang="ja-JP" altLang="en-US" sz="1600" dirty="0" smtClean="0"/>
              <a:t>陽子ビームを液体重水素標的に照射し、反応陽子を</a:t>
            </a:r>
            <a:endParaRPr lang="en-US" altLang="ja-JP" sz="1600" dirty="0" smtClean="0"/>
          </a:p>
          <a:p>
            <a:pPr lvl="1">
              <a:buNone/>
            </a:pPr>
            <a:r>
              <a:rPr lang="en-US" altLang="ja-JP" sz="1600" dirty="0" smtClean="0"/>
              <a:t>	</a:t>
            </a:r>
            <a:r>
              <a:rPr lang="ja-JP" altLang="en-US" sz="1600" dirty="0" smtClean="0"/>
              <a:t>スペクトロメータ</a:t>
            </a:r>
            <a:r>
              <a:rPr lang="en-US" altLang="ja-JP" sz="1600" dirty="0" smtClean="0"/>
              <a:t>GR</a:t>
            </a:r>
            <a:r>
              <a:rPr lang="ja-JP" altLang="en-US" sz="1600" dirty="0" smtClean="0"/>
              <a:t>と</a:t>
            </a:r>
            <a:r>
              <a:rPr lang="en-US" altLang="ja-JP" sz="1600" dirty="0" smtClean="0"/>
              <a:t>LAS</a:t>
            </a:r>
            <a:r>
              <a:rPr lang="ja-JP" altLang="en-US" sz="1600" dirty="0" err="1" smtClean="0"/>
              <a:t>で検</a:t>
            </a:r>
            <a:r>
              <a:rPr lang="ja-JP" altLang="en-US" sz="1600" dirty="0" smtClean="0"/>
              <a:t>出する。</a:t>
            </a:r>
            <a:endParaRPr lang="en-US" altLang="ja-JP" sz="1600" dirty="0" smtClean="0"/>
          </a:p>
          <a:p>
            <a:pPr lvl="1"/>
            <a:r>
              <a:rPr lang="ja-JP" altLang="en-US" sz="1600" dirty="0" smtClean="0"/>
              <a:t>微分断面積のみを測定。</a:t>
            </a:r>
            <a:endParaRPr lang="en-US" altLang="ja-JP" sz="1600" dirty="0" smtClean="0"/>
          </a:p>
          <a:p>
            <a:pPr lvl="1"/>
            <a:r>
              <a:rPr kumimoji="1" lang="ja-JP" altLang="en-US" sz="1600" dirty="0" smtClean="0"/>
              <a:t>標的</a:t>
            </a:r>
            <a:endParaRPr kumimoji="1" lang="en-US" altLang="ja-JP" sz="1600" dirty="0" smtClean="0"/>
          </a:p>
          <a:p>
            <a:pPr lvl="2"/>
            <a:r>
              <a:rPr lang="ja-JP" altLang="en-US" sz="1600" dirty="0" smtClean="0"/>
              <a:t>液体重水素標的</a:t>
            </a:r>
            <a:endParaRPr lang="en-US" altLang="ja-JP" sz="1600" dirty="0" smtClean="0"/>
          </a:p>
          <a:p>
            <a:pPr lvl="2"/>
            <a:r>
              <a:rPr kumimoji="1" lang="en-US" altLang="ja-JP" sz="1600" dirty="0" smtClean="0"/>
              <a:t>CD</a:t>
            </a:r>
            <a:r>
              <a:rPr kumimoji="1" lang="en-US" altLang="ja-JP" sz="1600" baseline="-25000" dirty="0" smtClean="0"/>
              <a:t>2</a:t>
            </a:r>
            <a:r>
              <a:rPr kumimoji="1" lang="ja-JP" altLang="en-US" sz="1600" dirty="0" smtClean="0"/>
              <a:t>薄膜標的</a:t>
            </a:r>
            <a:endParaRPr kumimoji="1" lang="en-US" altLang="ja-JP" sz="1600" dirty="0" smtClean="0"/>
          </a:p>
          <a:p>
            <a:pPr lvl="2">
              <a:buNone/>
            </a:pPr>
            <a:r>
              <a:rPr lang="en-US" altLang="ja-JP" sz="1600" dirty="0" smtClean="0"/>
              <a:t>	</a:t>
            </a:r>
            <a:r>
              <a:rPr lang="ja-JP" altLang="en-US" sz="1600" dirty="0" smtClean="0">
                <a:solidFill>
                  <a:schemeClr val="accent5">
                    <a:lumMod val="50000"/>
                  </a:schemeClr>
                </a:solidFill>
              </a:rPr>
              <a:t>標的厚決定に使用。</a:t>
            </a:r>
            <a:endParaRPr lang="en-US" altLang="ja-JP" sz="1600" dirty="0" smtClean="0">
              <a:solidFill>
                <a:schemeClr val="accent5">
                  <a:lumMod val="50000"/>
                </a:schemeClr>
              </a:solidFill>
            </a:endParaRPr>
          </a:p>
          <a:p>
            <a:pPr lvl="1"/>
            <a:r>
              <a:rPr lang="ja-JP" altLang="en-US" sz="1600" dirty="0" smtClean="0">
                <a:solidFill>
                  <a:srgbClr val="000000"/>
                </a:solidFill>
              </a:rPr>
              <a:t>ルミノシティーモニター</a:t>
            </a:r>
            <a:endParaRPr lang="en-US" altLang="ja-JP" sz="1600" dirty="0" smtClean="0">
              <a:solidFill>
                <a:srgbClr val="000000"/>
              </a:solidFill>
            </a:endParaRPr>
          </a:p>
          <a:p>
            <a:pPr lvl="2"/>
            <a:r>
              <a:rPr lang="en-US" altLang="ja-JP" sz="1600" i="1" dirty="0" smtClean="0">
                <a:solidFill>
                  <a:srgbClr val="000000"/>
                </a:solidFill>
              </a:rPr>
              <a:t>pd</a:t>
            </a:r>
            <a:r>
              <a:rPr lang="en-US" altLang="ja-JP" sz="1600" dirty="0" smtClean="0">
                <a:solidFill>
                  <a:srgbClr val="000000"/>
                </a:solidFill>
              </a:rPr>
              <a:t> </a:t>
            </a:r>
            <a:r>
              <a:rPr lang="ja-JP" altLang="en-US" sz="1600" dirty="0" smtClean="0">
                <a:solidFill>
                  <a:srgbClr val="000000"/>
                </a:solidFill>
              </a:rPr>
              <a:t>弾性散乱の測定。</a:t>
            </a:r>
            <a:endParaRPr lang="en-US" altLang="ja-JP" sz="1600" dirty="0" smtClean="0">
              <a:solidFill>
                <a:srgbClr val="000000"/>
              </a:solidFill>
            </a:endParaRPr>
          </a:p>
          <a:p>
            <a:pPr lvl="2">
              <a:buNone/>
            </a:pPr>
            <a:r>
              <a:rPr lang="en-US" altLang="ja-JP" sz="1600" dirty="0" smtClean="0">
                <a:solidFill>
                  <a:srgbClr val="000000"/>
                </a:solidFill>
              </a:rPr>
              <a:t>	</a:t>
            </a:r>
            <a:r>
              <a:rPr lang="ja-JP" altLang="en-US" sz="1600" dirty="0" smtClean="0">
                <a:solidFill>
                  <a:srgbClr val="000000"/>
                </a:solidFill>
              </a:rPr>
              <a:t>（</a:t>
            </a:r>
            <a:r>
              <a:rPr lang="en-US" altLang="ja-JP" sz="1600" dirty="0" smtClean="0">
                <a:solidFill>
                  <a:srgbClr val="000000"/>
                </a:solidFill>
              </a:rPr>
              <a:t>Plastic </a:t>
            </a:r>
            <a:r>
              <a:rPr lang="en-US" altLang="ja-JP" sz="1600" dirty="0" err="1" smtClean="0">
                <a:solidFill>
                  <a:srgbClr val="000000"/>
                </a:solidFill>
              </a:rPr>
              <a:t>Scintillator</a:t>
            </a:r>
            <a:r>
              <a:rPr lang="en-US" altLang="ja-JP" sz="1600" dirty="0" smtClean="0">
                <a:solidFill>
                  <a:srgbClr val="000000"/>
                </a:solidFill>
              </a:rPr>
              <a:t>)</a:t>
            </a:r>
          </a:p>
          <a:p>
            <a:pPr lvl="1"/>
            <a:r>
              <a:rPr lang="ja-JP" altLang="en-US" sz="1600" dirty="0" smtClean="0">
                <a:solidFill>
                  <a:srgbClr val="000000"/>
                </a:solidFill>
              </a:rPr>
              <a:t>測定角度</a:t>
            </a:r>
            <a:endParaRPr lang="en-US" altLang="ja-JP" sz="1600" dirty="0" smtClean="0">
              <a:solidFill>
                <a:srgbClr val="000000"/>
              </a:solidFill>
            </a:endParaRPr>
          </a:p>
          <a:p>
            <a:pPr lvl="2"/>
            <a:r>
              <a:rPr lang="en-US" altLang="ja-JP" sz="1600" baseline="30000" dirty="0" smtClean="0">
                <a:solidFill>
                  <a:srgbClr val="FF0000"/>
                </a:solidFill>
              </a:rPr>
              <a:t>2</a:t>
            </a:r>
            <a:r>
              <a:rPr lang="en-US" altLang="ja-JP" sz="1600" dirty="0" smtClean="0">
                <a:solidFill>
                  <a:srgbClr val="FF0000"/>
                </a:solidFill>
              </a:rPr>
              <a:t>H(</a:t>
            </a:r>
            <a:r>
              <a:rPr lang="en-US" altLang="ja-JP" sz="1600" i="1" dirty="0" err="1" smtClean="0">
                <a:solidFill>
                  <a:srgbClr val="FF0000"/>
                </a:solidFill>
              </a:rPr>
              <a:t>p</a:t>
            </a:r>
            <a:r>
              <a:rPr lang="en-US" altLang="ja-JP" sz="1600" dirty="0" err="1" smtClean="0">
                <a:solidFill>
                  <a:srgbClr val="FF0000"/>
                </a:solidFill>
              </a:rPr>
              <a:t>,</a:t>
            </a:r>
            <a:r>
              <a:rPr lang="en-US" altLang="ja-JP" sz="1600" i="1" dirty="0" err="1" smtClean="0">
                <a:solidFill>
                  <a:srgbClr val="FF0000"/>
                </a:solidFill>
              </a:rPr>
              <a:t>pp</a:t>
            </a:r>
            <a:r>
              <a:rPr lang="en-US" altLang="ja-JP" sz="1600" dirty="0" smtClean="0">
                <a:solidFill>
                  <a:srgbClr val="FF0000"/>
                </a:solidFill>
              </a:rPr>
              <a:t>)</a:t>
            </a:r>
            <a:r>
              <a:rPr lang="en-US" altLang="ja-JP" sz="1600" i="1" dirty="0" smtClean="0">
                <a:solidFill>
                  <a:srgbClr val="FF0000"/>
                </a:solidFill>
              </a:rPr>
              <a:t>n</a:t>
            </a:r>
            <a:r>
              <a:rPr lang="en-US" altLang="ja-JP" sz="1600" dirty="0" smtClean="0">
                <a:solidFill>
                  <a:srgbClr val="FF0000"/>
                </a:solidFill>
              </a:rPr>
              <a:t> </a:t>
            </a:r>
            <a:r>
              <a:rPr lang="ja-JP" altLang="en-US" sz="1600" dirty="0" smtClean="0">
                <a:solidFill>
                  <a:srgbClr val="FF0000"/>
                </a:solidFill>
              </a:rPr>
              <a:t>反応</a:t>
            </a:r>
            <a:endParaRPr lang="en-US" altLang="ja-JP" sz="1600" dirty="0" smtClean="0">
              <a:solidFill>
                <a:srgbClr val="FF0000"/>
              </a:solidFill>
            </a:endParaRPr>
          </a:p>
          <a:p>
            <a:pPr lvl="2">
              <a:buNone/>
            </a:pPr>
            <a:r>
              <a:rPr lang="en-US" altLang="ja-JP" sz="1600" dirty="0" smtClean="0">
                <a:solidFill>
                  <a:srgbClr val="FF0000"/>
                </a:solidFill>
              </a:rPr>
              <a:t>	</a:t>
            </a:r>
            <a:r>
              <a:rPr lang="en-US" altLang="ja-JP" sz="1600" i="1" dirty="0" smtClean="0">
                <a:solidFill>
                  <a:srgbClr val="FF0000"/>
                </a:solidFill>
              </a:rPr>
              <a:t>θ</a:t>
            </a:r>
            <a:r>
              <a:rPr lang="en-US" altLang="ja-JP" sz="1600" i="1" dirty="0" smtClean="0">
                <a:solidFill>
                  <a:srgbClr val="FF0000"/>
                </a:solidFill>
              </a:rPr>
              <a:t>p</a:t>
            </a:r>
            <a:r>
              <a:rPr lang="en-US" altLang="ja-JP" sz="1600" i="1" baseline="-25000" dirty="0" smtClean="0">
                <a:solidFill>
                  <a:srgbClr val="FF0000"/>
                </a:solidFill>
              </a:rPr>
              <a:t>1</a:t>
            </a:r>
            <a:r>
              <a:rPr lang="en-US" altLang="ja-JP" sz="1600" dirty="0" smtClean="0">
                <a:solidFill>
                  <a:srgbClr val="FF0000"/>
                </a:solidFill>
              </a:rPr>
              <a:t>(GR</a:t>
            </a:r>
            <a:r>
              <a:rPr lang="en-US" altLang="ja-JP" sz="1600" dirty="0" smtClean="0">
                <a:solidFill>
                  <a:srgbClr val="FF0000"/>
                </a:solidFill>
              </a:rPr>
              <a:t>) </a:t>
            </a:r>
            <a:r>
              <a:rPr lang="ja-JP" altLang="en-US" sz="1600" dirty="0" smtClean="0">
                <a:solidFill>
                  <a:srgbClr val="FF0000"/>
                </a:solidFill>
              </a:rPr>
              <a:t>＝ </a:t>
            </a:r>
            <a:r>
              <a:rPr lang="en-US" altLang="ja-JP" sz="1600" dirty="0" smtClean="0">
                <a:solidFill>
                  <a:srgbClr val="FF0000"/>
                </a:solidFill>
              </a:rPr>
              <a:t>15 deg. </a:t>
            </a:r>
            <a:r>
              <a:rPr lang="ja-JP" altLang="en-US" sz="1600" dirty="0" smtClean="0">
                <a:solidFill>
                  <a:srgbClr val="FF0000"/>
                </a:solidFill>
              </a:rPr>
              <a:t>に固定</a:t>
            </a:r>
            <a:endParaRPr lang="en-US" altLang="ja-JP" sz="1600" dirty="0" smtClean="0">
              <a:solidFill>
                <a:srgbClr val="FF0000"/>
              </a:solidFill>
            </a:endParaRPr>
          </a:p>
          <a:p>
            <a:pPr lvl="2">
              <a:buNone/>
            </a:pPr>
            <a:r>
              <a:rPr lang="en-US" altLang="ja-JP" sz="1600" dirty="0" smtClean="0">
                <a:solidFill>
                  <a:srgbClr val="FF0000"/>
                </a:solidFill>
              </a:rPr>
              <a:t>	35 deg. </a:t>
            </a:r>
            <a:r>
              <a:rPr lang="ja-JP" altLang="en-US" sz="1600" dirty="0" smtClean="0">
                <a:solidFill>
                  <a:srgbClr val="FF0000"/>
                </a:solidFill>
              </a:rPr>
              <a:t>≦ </a:t>
            </a:r>
            <a:r>
              <a:rPr lang="en-US" altLang="ja-JP" sz="1600" i="1" dirty="0" smtClean="0">
                <a:solidFill>
                  <a:srgbClr val="FF0000"/>
                </a:solidFill>
              </a:rPr>
              <a:t>θp</a:t>
            </a:r>
            <a:r>
              <a:rPr lang="en-US" altLang="ja-JP" sz="1600" i="1" baseline="-25000" dirty="0" smtClean="0">
                <a:solidFill>
                  <a:srgbClr val="FF0000"/>
                </a:solidFill>
              </a:rPr>
              <a:t>2</a:t>
            </a:r>
            <a:r>
              <a:rPr lang="en-US" altLang="ja-JP" sz="1600" dirty="0" smtClean="0">
                <a:solidFill>
                  <a:srgbClr val="FF0000"/>
                </a:solidFill>
              </a:rPr>
              <a:t>(LAS</a:t>
            </a:r>
            <a:r>
              <a:rPr lang="en-US" altLang="ja-JP" sz="1600" dirty="0" smtClean="0">
                <a:solidFill>
                  <a:srgbClr val="FF0000"/>
                </a:solidFill>
              </a:rPr>
              <a:t>) </a:t>
            </a:r>
            <a:r>
              <a:rPr lang="ja-JP" altLang="en-US" sz="1600" dirty="0" smtClean="0">
                <a:solidFill>
                  <a:srgbClr val="FF0000"/>
                </a:solidFill>
              </a:rPr>
              <a:t>≦ </a:t>
            </a:r>
            <a:r>
              <a:rPr lang="en-US" altLang="ja-JP" sz="1600" dirty="0" smtClean="0">
                <a:solidFill>
                  <a:srgbClr val="FF0000"/>
                </a:solidFill>
              </a:rPr>
              <a:t>90 deg.</a:t>
            </a:r>
          </a:p>
          <a:p>
            <a:pPr lvl="2"/>
            <a:r>
              <a:rPr lang="en-US" altLang="ja-JP" sz="1600" baseline="30000" dirty="0" smtClean="0">
                <a:solidFill>
                  <a:srgbClr val="0070C0"/>
                </a:solidFill>
              </a:rPr>
              <a:t>2</a:t>
            </a:r>
            <a:r>
              <a:rPr lang="en-US" altLang="ja-JP" sz="1600" dirty="0" smtClean="0">
                <a:solidFill>
                  <a:srgbClr val="0070C0"/>
                </a:solidFill>
              </a:rPr>
              <a:t>H(</a:t>
            </a:r>
            <a:r>
              <a:rPr lang="en-US" altLang="ja-JP" sz="1600" i="1" dirty="0" err="1" smtClean="0">
                <a:solidFill>
                  <a:srgbClr val="0070C0"/>
                </a:solidFill>
              </a:rPr>
              <a:t>p</a:t>
            </a:r>
            <a:r>
              <a:rPr lang="en-US" altLang="ja-JP" sz="1600" dirty="0" err="1" smtClean="0">
                <a:solidFill>
                  <a:srgbClr val="0070C0"/>
                </a:solidFill>
              </a:rPr>
              <a:t>,</a:t>
            </a:r>
            <a:r>
              <a:rPr lang="en-US" altLang="ja-JP" sz="1600" i="1" dirty="0" err="1" smtClean="0">
                <a:solidFill>
                  <a:srgbClr val="0070C0"/>
                </a:solidFill>
              </a:rPr>
              <a:t>p</a:t>
            </a:r>
            <a:r>
              <a:rPr lang="en-US" altLang="ja-JP" sz="1600" dirty="0" smtClean="0">
                <a:solidFill>
                  <a:srgbClr val="0070C0"/>
                </a:solidFill>
              </a:rPr>
              <a:t>)</a:t>
            </a:r>
            <a:r>
              <a:rPr lang="en-US" altLang="ja-JP" sz="1600" i="1" dirty="0" err="1" smtClean="0">
                <a:solidFill>
                  <a:srgbClr val="0070C0"/>
                </a:solidFill>
              </a:rPr>
              <a:t>pn</a:t>
            </a:r>
            <a:r>
              <a:rPr lang="en-US" altLang="ja-JP" sz="1600" dirty="0" smtClean="0">
                <a:solidFill>
                  <a:srgbClr val="0070C0"/>
                </a:solidFill>
              </a:rPr>
              <a:t> </a:t>
            </a:r>
            <a:r>
              <a:rPr lang="ja-JP" altLang="en-US" sz="1600" dirty="0" smtClean="0">
                <a:solidFill>
                  <a:srgbClr val="0070C0"/>
                </a:solidFill>
              </a:rPr>
              <a:t>反応</a:t>
            </a:r>
            <a:endParaRPr lang="en-US" altLang="ja-JP" sz="1600" dirty="0" smtClean="0">
              <a:solidFill>
                <a:srgbClr val="0070C0"/>
              </a:solidFill>
            </a:endParaRPr>
          </a:p>
          <a:p>
            <a:pPr lvl="2">
              <a:buNone/>
            </a:pPr>
            <a:r>
              <a:rPr lang="en-US" altLang="ja-JP" sz="1600" dirty="0" smtClean="0">
                <a:solidFill>
                  <a:srgbClr val="0070C0"/>
                </a:solidFill>
              </a:rPr>
              <a:t>	</a:t>
            </a:r>
            <a:r>
              <a:rPr lang="en-US" altLang="ja-JP" sz="1600" i="1" dirty="0" smtClean="0">
                <a:solidFill>
                  <a:srgbClr val="0070C0"/>
                </a:solidFill>
              </a:rPr>
              <a:t>θp</a:t>
            </a:r>
            <a:r>
              <a:rPr lang="en-US" altLang="ja-JP" sz="1600" i="1" baseline="-25000" dirty="0" smtClean="0">
                <a:solidFill>
                  <a:srgbClr val="0070C0"/>
                </a:solidFill>
              </a:rPr>
              <a:t>1</a:t>
            </a:r>
            <a:r>
              <a:rPr lang="en-US" altLang="ja-JP" sz="1600" dirty="0" smtClean="0">
                <a:solidFill>
                  <a:srgbClr val="0070C0"/>
                </a:solidFill>
              </a:rPr>
              <a:t>(LAS</a:t>
            </a:r>
            <a:r>
              <a:rPr lang="en-US" altLang="ja-JP" sz="1600" dirty="0" smtClean="0">
                <a:solidFill>
                  <a:srgbClr val="0070C0"/>
                </a:solidFill>
              </a:rPr>
              <a:t>) </a:t>
            </a:r>
            <a:r>
              <a:rPr lang="ja-JP" altLang="en-US" sz="1600" dirty="0" smtClean="0">
                <a:solidFill>
                  <a:srgbClr val="0070C0"/>
                </a:solidFill>
              </a:rPr>
              <a:t>＝ </a:t>
            </a:r>
            <a:r>
              <a:rPr lang="en-US" altLang="ja-JP" sz="1600" dirty="0" smtClean="0">
                <a:solidFill>
                  <a:srgbClr val="0070C0"/>
                </a:solidFill>
              </a:rPr>
              <a:t>10 deg. </a:t>
            </a:r>
            <a:r>
              <a:rPr lang="ja-JP" altLang="en-US" sz="1600" dirty="0" smtClean="0">
                <a:solidFill>
                  <a:srgbClr val="0070C0"/>
                </a:solidFill>
              </a:rPr>
              <a:t>～ </a:t>
            </a:r>
            <a:r>
              <a:rPr lang="en-US" altLang="ja-JP" sz="1600" dirty="0" smtClean="0">
                <a:solidFill>
                  <a:srgbClr val="0070C0"/>
                </a:solidFill>
              </a:rPr>
              <a:t>50 deg.</a:t>
            </a:r>
          </a:p>
          <a:p>
            <a:pPr lvl="2">
              <a:buNone/>
            </a:pPr>
            <a:r>
              <a:rPr lang="en-US" altLang="ja-JP" sz="1600" dirty="0" smtClean="0">
                <a:solidFill>
                  <a:srgbClr val="0070C0"/>
                </a:solidFill>
              </a:rPr>
              <a:t>	</a:t>
            </a:r>
            <a:r>
              <a:rPr lang="en-US" altLang="ja-JP" sz="1600" i="1" dirty="0" smtClean="0">
                <a:solidFill>
                  <a:srgbClr val="0070C0"/>
                </a:solidFill>
              </a:rPr>
              <a:t>E</a:t>
            </a:r>
            <a:r>
              <a:rPr lang="en-US" altLang="ja-JP" sz="1600" i="1" baseline="-25000" dirty="0" smtClean="0">
                <a:solidFill>
                  <a:srgbClr val="0070C0"/>
                </a:solidFill>
              </a:rPr>
              <a:t>p</a:t>
            </a:r>
            <a:r>
              <a:rPr lang="en-US" altLang="ja-JP" sz="1600" i="1" baseline="-40000" dirty="0" smtClean="0">
                <a:solidFill>
                  <a:srgbClr val="0070C0"/>
                </a:solidFill>
              </a:rPr>
              <a:t>1</a:t>
            </a:r>
            <a:r>
              <a:rPr lang="en-US" altLang="ja-JP" sz="1600" dirty="0" smtClean="0">
                <a:solidFill>
                  <a:srgbClr val="0070C0"/>
                </a:solidFill>
              </a:rPr>
              <a:t> </a:t>
            </a:r>
            <a:r>
              <a:rPr lang="ja-JP" altLang="en-US" sz="1600" dirty="0" smtClean="0">
                <a:solidFill>
                  <a:srgbClr val="0070C0"/>
                </a:solidFill>
              </a:rPr>
              <a:t>＝ </a:t>
            </a:r>
            <a:r>
              <a:rPr lang="en-US" altLang="ja-JP" sz="1600" dirty="0" smtClean="0">
                <a:solidFill>
                  <a:srgbClr val="0070C0"/>
                </a:solidFill>
              </a:rPr>
              <a:t>150 </a:t>
            </a:r>
            <a:r>
              <a:rPr lang="en-US" altLang="ja-JP" sz="1600" dirty="0" err="1" smtClean="0">
                <a:solidFill>
                  <a:srgbClr val="0070C0"/>
                </a:solidFill>
              </a:rPr>
              <a:t>MeV</a:t>
            </a:r>
            <a:r>
              <a:rPr lang="en-US" altLang="ja-JP" sz="1600" dirty="0" smtClean="0">
                <a:solidFill>
                  <a:srgbClr val="0070C0"/>
                </a:solidFill>
              </a:rPr>
              <a:t>, FSI</a:t>
            </a:r>
            <a:r>
              <a:rPr lang="ja-JP" altLang="en-US" sz="1600" dirty="0" smtClean="0">
                <a:solidFill>
                  <a:srgbClr val="0070C0"/>
                </a:solidFill>
              </a:rPr>
              <a:t>条件下</a:t>
            </a:r>
            <a:endParaRPr lang="en-US" altLang="ja-JP" sz="1600" dirty="0" smtClean="0">
              <a:solidFill>
                <a:srgbClr val="0070C0"/>
              </a:solidFill>
            </a:endParaRPr>
          </a:p>
          <a:p>
            <a:pPr lvl="2">
              <a:buNone/>
            </a:pPr>
            <a:endParaRPr lang="en-US" altLang="ja-JP" sz="1600" dirty="0" smtClean="0"/>
          </a:p>
          <a:p>
            <a:pPr lvl="2">
              <a:buNone/>
            </a:pPr>
            <a:endParaRPr kumimoji="1" lang="ja-JP" altLang="en-US" sz="1600" dirty="0"/>
          </a:p>
        </p:txBody>
      </p:sp>
      <p:sp>
        <p:nvSpPr>
          <p:cNvPr id="2" name="タイトル 1"/>
          <p:cNvSpPr>
            <a:spLocks noGrp="1"/>
          </p:cNvSpPr>
          <p:nvPr>
            <p:ph type="title"/>
          </p:nvPr>
        </p:nvSpPr>
        <p:spPr/>
        <p:txBody>
          <a:bodyPr/>
          <a:lstStyle/>
          <a:p>
            <a:r>
              <a:rPr kumimoji="1" lang="ja-JP" altLang="en-US" dirty="0" smtClean="0"/>
              <a:t>実験～</a:t>
            </a:r>
            <a:r>
              <a:rPr kumimoji="1" lang="en-US" altLang="ja-JP" baseline="30000" dirty="0" smtClean="0"/>
              <a:t>2</a:t>
            </a:r>
            <a:r>
              <a:rPr kumimoji="1" lang="en-US" altLang="ja-JP" dirty="0" smtClean="0"/>
              <a:t>H(</a:t>
            </a:r>
            <a:r>
              <a:rPr kumimoji="1" lang="en-US" altLang="ja-JP" i="1" dirty="0" err="1" smtClean="0"/>
              <a:t>p</a:t>
            </a:r>
            <a:r>
              <a:rPr kumimoji="1" lang="en-US" altLang="ja-JP" dirty="0" err="1" smtClean="0"/>
              <a:t>,</a:t>
            </a:r>
            <a:r>
              <a:rPr kumimoji="1" lang="en-US" altLang="ja-JP" i="1" dirty="0" err="1" smtClean="0"/>
              <a:t>pp</a:t>
            </a:r>
            <a:r>
              <a:rPr kumimoji="1" lang="en-US" altLang="ja-JP" dirty="0" smtClean="0"/>
              <a:t>)</a:t>
            </a:r>
            <a:r>
              <a:rPr kumimoji="1" lang="en-US" altLang="ja-JP" i="1" dirty="0" smtClean="0"/>
              <a:t>n</a:t>
            </a:r>
            <a:r>
              <a:rPr kumimoji="1" lang="en-US" altLang="ja-JP" dirty="0" smtClean="0"/>
              <a:t> </a:t>
            </a:r>
            <a:r>
              <a:rPr kumimoji="1" lang="ja-JP" altLang="en-US" dirty="0" smtClean="0"/>
              <a:t>反応と</a:t>
            </a:r>
            <a:r>
              <a:rPr kumimoji="1" lang="en-US" altLang="ja-JP" baseline="30000" dirty="0" smtClean="0"/>
              <a:t>2</a:t>
            </a:r>
            <a:r>
              <a:rPr kumimoji="1" lang="en-US" altLang="ja-JP" dirty="0" smtClean="0"/>
              <a:t>H(</a:t>
            </a:r>
            <a:r>
              <a:rPr kumimoji="1" lang="en-US" altLang="ja-JP" i="1" dirty="0" err="1" smtClean="0"/>
              <a:t>p</a:t>
            </a:r>
            <a:r>
              <a:rPr kumimoji="1" lang="en-US" altLang="ja-JP" dirty="0" err="1" smtClean="0"/>
              <a:t>,</a:t>
            </a:r>
            <a:r>
              <a:rPr kumimoji="1" lang="en-US" altLang="ja-JP" i="1" dirty="0" err="1" smtClean="0"/>
              <a:t>p</a:t>
            </a:r>
            <a:r>
              <a:rPr kumimoji="1" lang="en-US" altLang="ja-JP" dirty="0" smtClean="0"/>
              <a:t>)</a:t>
            </a:r>
            <a:r>
              <a:rPr kumimoji="1" lang="en-US" altLang="ja-JP" i="1" dirty="0" err="1" smtClean="0"/>
              <a:t>pn</a:t>
            </a:r>
            <a:r>
              <a:rPr kumimoji="1" lang="en-US" altLang="ja-JP" dirty="0" smtClean="0"/>
              <a:t> </a:t>
            </a:r>
            <a:r>
              <a:rPr kumimoji="1" lang="ja-JP" altLang="en-US" dirty="0" smtClean="0"/>
              <a:t>反応～</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13</a:t>
            </a:fld>
            <a:endParaRPr lang="en-US" altLang="ja-JP" dirty="0"/>
          </a:p>
        </p:txBody>
      </p:sp>
      <p:pic>
        <p:nvPicPr>
          <p:cNvPr id="9" name="図 8" descr="scatte-new.jpg"/>
          <p:cNvPicPr>
            <a:picLocks noChangeAspect="1"/>
          </p:cNvPicPr>
          <p:nvPr/>
        </p:nvPicPr>
        <p:blipFill>
          <a:blip r:embed="rId4">
            <a:clrChange>
              <a:clrFrom>
                <a:srgbClr val="FDFDFD"/>
              </a:clrFrom>
              <a:clrTo>
                <a:srgbClr val="FDFDFD">
                  <a:alpha val="0"/>
                </a:srgbClr>
              </a:clrTo>
            </a:clrChange>
          </a:blip>
          <a:stretch>
            <a:fillRect/>
          </a:stretch>
        </p:blipFill>
        <p:spPr>
          <a:xfrm rot="-5400000">
            <a:off x="6185084" y="4436982"/>
            <a:ext cx="2228088" cy="1728216"/>
          </a:xfrm>
          <a:prstGeom prst="rect">
            <a:avLst/>
          </a:prstGeom>
          <a:solidFill>
            <a:schemeClr val="bg1"/>
          </a:solidFill>
          <a:effectLst>
            <a:outerShdw blurRad="50800" dist="38100" dir="13500000" sx="102000" sy="102000" algn="br" rotWithShape="0">
              <a:srgbClr val="FFC000">
                <a:alpha val="40000"/>
              </a:srgbClr>
            </a:outerShdw>
          </a:effectLst>
        </p:spPr>
      </p:pic>
      <p:sp>
        <p:nvSpPr>
          <p:cNvPr id="10" name="右カーブ矢印 9"/>
          <p:cNvSpPr/>
          <p:nvPr/>
        </p:nvSpPr>
        <p:spPr>
          <a:xfrm>
            <a:off x="6026331" y="3866606"/>
            <a:ext cx="531223" cy="1097280"/>
          </a:xfrm>
          <a:prstGeom prst="curvedRightArrow">
            <a:avLst>
              <a:gd name="adj1" fmla="val 15005"/>
              <a:gd name="adj2" fmla="val 50000"/>
              <a:gd name="adj3" fmla="val 25000"/>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5485388" y="4191865"/>
            <a:ext cx="595035" cy="338554"/>
          </a:xfrm>
          <a:prstGeom prst="rect">
            <a:avLst/>
          </a:prstGeom>
          <a:noFill/>
        </p:spPr>
        <p:txBody>
          <a:bodyPr wrap="none" rtlCol="0">
            <a:spAutoFit/>
          </a:bodyPr>
          <a:lstStyle/>
          <a:p>
            <a:r>
              <a:rPr lang="ja-JP" altLang="en-US" sz="1600" dirty="0" smtClean="0">
                <a:latin typeface="HGS創英角ﾎﾟｯﾌﾟ体" pitchFamily="50" charset="-128"/>
                <a:ea typeface="HGS創英角ﾎﾟｯﾌﾟ体" pitchFamily="50" charset="-128"/>
              </a:rPr>
              <a:t>拡大</a:t>
            </a:r>
            <a:endParaRPr kumimoji="1" lang="ja-JP" altLang="en-US" sz="1600" dirty="0">
              <a:latin typeface="HGS創英角ﾎﾟｯﾌﾟ体" pitchFamily="50" charset="-128"/>
              <a:ea typeface="HGS創英角ﾎﾟｯﾌﾟ体" pitchFamily="50" charset="-128"/>
            </a:endParaRPr>
          </a:p>
        </p:txBody>
      </p:sp>
      <p:sp>
        <p:nvSpPr>
          <p:cNvPr id="12" name="フリーフォーム 11"/>
          <p:cNvSpPr/>
          <p:nvPr/>
        </p:nvSpPr>
        <p:spPr>
          <a:xfrm>
            <a:off x="6853238" y="3416301"/>
            <a:ext cx="1019175" cy="460374"/>
          </a:xfrm>
          <a:custGeom>
            <a:avLst/>
            <a:gdLst>
              <a:gd name="connsiteX0" fmla="*/ 0 w 1019175"/>
              <a:gd name="connsiteY0" fmla="*/ 460374 h 460374"/>
              <a:gd name="connsiteX1" fmla="*/ 119062 w 1019175"/>
              <a:gd name="connsiteY1" fmla="*/ 293687 h 460374"/>
              <a:gd name="connsiteX2" fmla="*/ 214312 w 1019175"/>
              <a:gd name="connsiteY2" fmla="*/ 169862 h 460374"/>
              <a:gd name="connsiteX3" fmla="*/ 342900 w 1019175"/>
              <a:gd name="connsiteY3" fmla="*/ 65087 h 460374"/>
              <a:gd name="connsiteX4" fmla="*/ 457200 w 1019175"/>
              <a:gd name="connsiteY4" fmla="*/ 22224 h 460374"/>
              <a:gd name="connsiteX5" fmla="*/ 542925 w 1019175"/>
              <a:gd name="connsiteY5" fmla="*/ 7937 h 460374"/>
              <a:gd name="connsiteX6" fmla="*/ 652462 w 1019175"/>
              <a:gd name="connsiteY6" fmla="*/ 7937 h 460374"/>
              <a:gd name="connsiteX7" fmla="*/ 790575 w 1019175"/>
              <a:gd name="connsiteY7" fmla="*/ 55562 h 460374"/>
              <a:gd name="connsiteX8" fmla="*/ 1019175 w 1019175"/>
              <a:gd name="connsiteY8" fmla="*/ 150812 h 460374"/>
              <a:gd name="connsiteX9" fmla="*/ 1019175 w 1019175"/>
              <a:gd name="connsiteY9" fmla="*/ 150812 h 460374"/>
              <a:gd name="connsiteX10" fmla="*/ 1019175 w 1019175"/>
              <a:gd name="connsiteY10" fmla="*/ 150812 h 46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175" h="460374">
                <a:moveTo>
                  <a:pt x="0" y="460374"/>
                </a:moveTo>
                <a:cubicBezTo>
                  <a:pt x="41671" y="401240"/>
                  <a:pt x="83343" y="342106"/>
                  <a:pt x="119062" y="293687"/>
                </a:cubicBezTo>
                <a:cubicBezTo>
                  <a:pt x="154781" y="245268"/>
                  <a:pt x="177006" y="207962"/>
                  <a:pt x="214312" y="169862"/>
                </a:cubicBezTo>
                <a:cubicBezTo>
                  <a:pt x="251618" y="131762"/>
                  <a:pt x="302419" y="89693"/>
                  <a:pt x="342900" y="65087"/>
                </a:cubicBezTo>
                <a:cubicBezTo>
                  <a:pt x="383381" y="40481"/>
                  <a:pt x="423863" y="31749"/>
                  <a:pt x="457200" y="22224"/>
                </a:cubicBezTo>
                <a:cubicBezTo>
                  <a:pt x="490538" y="12699"/>
                  <a:pt x="510381" y="10318"/>
                  <a:pt x="542925" y="7937"/>
                </a:cubicBezTo>
                <a:cubicBezTo>
                  <a:pt x="575469" y="5556"/>
                  <a:pt x="611187" y="0"/>
                  <a:pt x="652462" y="7937"/>
                </a:cubicBezTo>
                <a:cubicBezTo>
                  <a:pt x="693737" y="15874"/>
                  <a:pt x="729456" y="31750"/>
                  <a:pt x="790575" y="55562"/>
                </a:cubicBezTo>
                <a:cubicBezTo>
                  <a:pt x="851694" y="79374"/>
                  <a:pt x="1019175" y="150812"/>
                  <a:pt x="1019175" y="150812"/>
                </a:cubicBezTo>
                <a:lnTo>
                  <a:pt x="1019175" y="150812"/>
                </a:lnTo>
                <a:lnTo>
                  <a:pt x="1019175" y="150812"/>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a:off x="4948238" y="2685256"/>
            <a:ext cx="1905000" cy="1186657"/>
          </a:xfrm>
          <a:custGeom>
            <a:avLst/>
            <a:gdLst>
              <a:gd name="connsiteX0" fmla="*/ 1905000 w 1905000"/>
              <a:gd name="connsiteY0" fmla="*/ 1186657 h 1186657"/>
              <a:gd name="connsiteX1" fmla="*/ 1828800 w 1905000"/>
              <a:gd name="connsiteY1" fmla="*/ 877094 h 1186657"/>
              <a:gd name="connsiteX2" fmla="*/ 1752600 w 1905000"/>
              <a:gd name="connsiteY2" fmla="*/ 600869 h 1186657"/>
              <a:gd name="connsiteX3" fmla="*/ 1662112 w 1905000"/>
              <a:gd name="connsiteY3" fmla="*/ 405607 h 1186657"/>
              <a:gd name="connsiteX4" fmla="*/ 1509712 w 1905000"/>
              <a:gd name="connsiteY4" fmla="*/ 277019 h 1186657"/>
              <a:gd name="connsiteX5" fmla="*/ 1362075 w 1905000"/>
              <a:gd name="connsiteY5" fmla="*/ 210344 h 1186657"/>
              <a:gd name="connsiteX6" fmla="*/ 742950 w 1905000"/>
              <a:gd name="connsiteY6" fmla="*/ 34132 h 1186657"/>
              <a:gd name="connsiteX7" fmla="*/ 428625 w 1905000"/>
              <a:gd name="connsiteY7" fmla="*/ 19844 h 1186657"/>
              <a:gd name="connsiteX8" fmla="*/ 185737 w 1905000"/>
              <a:gd name="connsiteY8" fmla="*/ 153194 h 1186657"/>
              <a:gd name="connsiteX9" fmla="*/ 66675 w 1905000"/>
              <a:gd name="connsiteY9" fmla="*/ 357982 h 1186657"/>
              <a:gd name="connsiteX10" fmla="*/ 0 w 1905000"/>
              <a:gd name="connsiteY10" fmla="*/ 658019 h 118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0" h="1186657">
                <a:moveTo>
                  <a:pt x="1905000" y="1186657"/>
                </a:moveTo>
                <a:cubicBezTo>
                  <a:pt x="1879600" y="1080691"/>
                  <a:pt x="1854200" y="974725"/>
                  <a:pt x="1828800" y="877094"/>
                </a:cubicBezTo>
                <a:cubicBezTo>
                  <a:pt x="1803400" y="779463"/>
                  <a:pt x="1780381" y="679450"/>
                  <a:pt x="1752600" y="600869"/>
                </a:cubicBezTo>
                <a:cubicBezTo>
                  <a:pt x="1724819" y="522288"/>
                  <a:pt x="1702593" y="459582"/>
                  <a:pt x="1662112" y="405607"/>
                </a:cubicBezTo>
                <a:cubicBezTo>
                  <a:pt x="1621631" y="351632"/>
                  <a:pt x="1559718" y="309563"/>
                  <a:pt x="1509712" y="277019"/>
                </a:cubicBezTo>
                <a:cubicBezTo>
                  <a:pt x="1459706" y="244475"/>
                  <a:pt x="1489869" y="250825"/>
                  <a:pt x="1362075" y="210344"/>
                </a:cubicBezTo>
                <a:cubicBezTo>
                  <a:pt x="1234281" y="169863"/>
                  <a:pt x="898525" y="65882"/>
                  <a:pt x="742950" y="34132"/>
                </a:cubicBezTo>
                <a:cubicBezTo>
                  <a:pt x="587375" y="2382"/>
                  <a:pt x="521494" y="0"/>
                  <a:pt x="428625" y="19844"/>
                </a:cubicBezTo>
                <a:cubicBezTo>
                  <a:pt x="335756" y="39688"/>
                  <a:pt x="246062" y="96838"/>
                  <a:pt x="185737" y="153194"/>
                </a:cubicBezTo>
                <a:cubicBezTo>
                  <a:pt x="125412" y="209550"/>
                  <a:pt x="97631" y="273845"/>
                  <a:pt x="66675" y="357982"/>
                </a:cubicBezTo>
                <a:cubicBezTo>
                  <a:pt x="35719" y="442120"/>
                  <a:pt x="17859" y="550069"/>
                  <a:pt x="0" y="65801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5019486" y="2350002"/>
            <a:ext cx="821059" cy="338554"/>
          </a:xfrm>
          <a:prstGeom prst="rect">
            <a:avLst/>
          </a:prstGeom>
          <a:noFill/>
        </p:spPr>
        <p:txBody>
          <a:bodyPr wrap="none" rtlCol="0">
            <a:spAutoFit/>
          </a:bodyPr>
          <a:lstStyle/>
          <a:p>
            <a:r>
              <a:rPr lang="en-US" altLang="ja-JP" sz="1600" dirty="0" smtClean="0">
                <a:solidFill>
                  <a:srgbClr val="FF0000"/>
                </a:solidFill>
                <a:latin typeface="HGS創英角ﾎﾟｯﾌﾟ体" pitchFamily="50" charset="-128"/>
                <a:ea typeface="HGS創英角ﾎﾟｯﾌﾟ体" pitchFamily="50" charset="-128"/>
              </a:rPr>
              <a:t>GR : </a:t>
            </a:r>
            <a:r>
              <a:rPr lang="en-US" altLang="ja-JP" sz="1600" i="1" dirty="0" smtClean="0">
                <a:solidFill>
                  <a:srgbClr val="FF0000"/>
                </a:solidFill>
                <a:latin typeface="HGS創英角ﾎﾟｯﾌﾟ体" pitchFamily="50" charset="-128"/>
                <a:ea typeface="HGS創英角ﾎﾟｯﾌﾟ体" pitchFamily="50" charset="-128"/>
              </a:rPr>
              <a:t>p</a:t>
            </a:r>
            <a:r>
              <a:rPr lang="en-US" altLang="ja-JP" sz="1600" i="1" baseline="-25000" dirty="0" smtClean="0">
                <a:solidFill>
                  <a:srgbClr val="FF0000"/>
                </a:solidFill>
                <a:latin typeface="HGS創英角ﾎﾟｯﾌﾟ体" pitchFamily="50" charset="-128"/>
                <a:ea typeface="HGS創英角ﾎﾟｯﾌﾟ体" pitchFamily="50" charset="-128"/>
              </a:rPr>
              <a:t>1</a:t>
            </a:r>
            <a:endParaRPr kumimoji="1" lang="ja-JP" altLang="en-US" sz="1600" i="1" baseline="-25000" dirty="0">
              <a:solidFill>
                <a:srgbClr val="FF0000"/>
              </a:solidFill>
              <a:latin typeface="HGS創英角ﾎﾟｯﾌﾟ体" pitchFamily="50" charset="-128"/>
              <a:ea typeface="HGS創英角ﾎﾟｯﾌﾟ体" pitchFamily="50" charset="-128"/>
            </a:endParaRPr>
          </a:p>
        </p:txBody>
      </p:sp>
      <p:sp>
        <p:nvSpPr>
          <p:cNvPr id="15" name="テキスト ボックス 14"/>
          <p:cNvSpPr txBox="1"/>
          <p:nvPr/>
        </p:nvSpPr>
        <p:spPr>
          <a:xfrm>
            <a:off x="7018103" y="2990100"/>
            <a:ext cx="939681" cy="338554"/>
          </a:xfrm>
          <a:prstGeom prst="rect">
            <a:avLst/>
          </a:prstGeom>
          <a:noFill/>
        </p:spPr>
        <p:txBody>
          <a:bodyPr wrap="none" rtlCol="0">
            <a:spAutoFit/>
          </a:bodyPr>
          <a:lstStyle/>
          <a:p>
            <a:r>
              <a:rPr lang="en-US" altLang="ja-JP" sz="1600" dirty="0" smtClean="0">
                <a:solidFill>
                  <a:srgbClr val="0070C0"/>
                </a:solidFill>
                <a:latin typeface="HGS創英角ﾎﾟｯﾌﾟ体" pitchFamily="50" charset="-128"/>
                <a:ea typeface="HGS創英角ﾎﾟｯﾌﾟ体" pitchFamily="50" charset="-128"/>
              </a:rPr>
              <a:t>LAS : </a:t>
            </a:r>
            <a:r>
              <a:rPr lang="en-US" altLang="ja-JP" sz="1600" i="1" dirty="0" smtClean="0">
                <a:solidFill>
                  <a:srgbClr val="0070C0"/>
                </a:solidFill>
                <a:latin typeface="HGS創英角ﾎﾟｯﾌﾟ体" pitchFamily="50" charset="-128"/>
                <a:ea typeface="HGS創英角ﾎﾟｯﾌﾟ体" pitchFamily="50" charset="-128"/>
              </a:rPr>
              <a:t>p</a:t>
            </a:r>
            <a:r>
              <a:rPr lang="en-US" altLang="ja-JP" sz="1600" i="1" baseline="-25000" dirty="0" smtClean="0">
                <a:solidFill>
                  <a:srgbClr val="0070C0"/>
                </a:solidFill>
                <a:latin typeface="HGS創英角ﾎﾟｯﾌﾟ体" pitchFamily="50" charset="-128"/>
                <a:ea typeface="HGS創英角ﾎﾟｯﾌﾟ体" pitchFamily="50" charset="-128"/>
              </a:rPr>
              <a:t>2</a:t>
            </a:r>
            <a:endParaRPr kumimoji="1" lang="ja-JP" altLang="en-US" sz="1600" i="1" baseline="-25000" dirty="0">
              <a:solidFill>
                <a:srgbClr val="0070C0"/>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1000"/>
                                        <p:tgtEl>
                                          <p:spTgt spid="9"/>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8)">
                                      <p:cBhvr>
                                        <p:cTn id="10" dur="1000"/>
                                        <p:tgtEl>
                                          <p:spTgt spid="11"/>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8)">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冷却標的～液体重水素標的～</a:t>
            </a:r>
            <a:endParaRPr kumimoji="1" lang="ja-JP" altLang="en-US" dirty="0"/>
          </a:p>
        </p:txBody>
      </p:sp>
      <p:sp>
        <p:nvSpPr>
          <p:cNvPr id="3" name="コンテンツ プレースホルダ 2"/>
          <p:cNvSpPr>
            <a:spLocks noGrp="1"/>
          </p:cNvSpPr>
          <p:nvPr>
            <p:ph idx="1"/>
          </p:nvPr>
        </p:nvSpPr>
        <p:spPr>
          <a:xfrm>
            <a:off x="1066800" y="1142999"/>
            <a:ext cx="7010400" cy="5219163"/>
          </a:xfrm>
        </p:spPr>
        <p:txBody>
          <a:bodyPr/>
          <a:lstStyle/>
          <a:p>
            <a:r>
              <a:rPr kumimoji="1" lang="ja-JP" altLang="en-US" sz="1600" dirty="0" smtClean="0"/>
              <a:t>本実験で使用する、液体重水素標的の概略図を以下に示す。</a:t>
            </a:r>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a:p>
            <a:endParaRPr lang="en-US" altLang="ja-JP" sz="1000" dirty="0" smtClean="0"/>
          </a:p>
          <a:p>
            <a:pPr lvl="1"/>
            <a:r>
              <a:rPr lang="ja-JP" altLang="en-US" sz="1600" dirty="0" smtClean="0"/>
              <a:t>標的厚は</a:t>
            </a:r>
            <a:r>
              <a:rPr lang="en-US" altLang="ja-JP" sz="1600" dirty="0" smtClean="0"/>
              <a:t>130 </a:t>
            </a:r>
            <a:r>
              <a:rPr lang="ja-JP" altLang="en-US" sz="1600" dirty="0" smtClean="0"/>
              <a:t>～</a:t>
            </a:r>
            <a:r>
              <a:rPr lang="en-US" altLang="ja-JP" sz="1600" dirty="0" smtClean="0"/>
              <a:t>140 mg/cm</a:t>
            </a:r>
            <a:r>
              <a:rPr lang="en-US" altLang="ja-JP" sz="1600" baseline="30000" dirty="0" smtClean="0"/>
              <a:t>2</a:t>
            </a:r>
            <a:r>
              <a:rPr lang="ja-JP" altLang="en-US" sz="1600" dirty="0" smtClean="0"/>
              <a:t>を想定している。</a:t>
            </a:r>
            <a:endParaRPr lang="en-US" altLang="ja-JP" sz="1600" dirty="0" smtClean="0"/>
          </a:p>
          <a:p>
            <a:pPr lvl="1"/>
            <a:r>
              <a:rPr lang="ja-JP" altLang="en-US" sz="1600" dirty="0" smtClean="0"/>
              <a:t>また、標的厚は</a:t>
            </a:r>
            <a:r>
              <a:rPr lang="en-US" altLang="ja-JP" sz="1600" dirty="0" smtClean="0"/>
              <a:t>Plastic </a:t>
            </a:r>
            <a:r>
              <a:rPr lang="en-US" altLang="ja-JP" sz="1600" dirty="0" err="1" smtClean="0"/>
              <a:t>Scintillator</a:t>
            </a:r>
            <a:r>
              <a:rPr lang="ja-JP" altLang="en-US" sz="1600" dirty="0" smtClean="0"/>
              <a:t>により、</a:t>
            </a:r>
            <a:r>
              <a:rPr lang="en-US" altLang="ja-JP" sz="1600" i="1" dirty="0" smtClean="0"/>
              <a:t>pd</a:t>
            </a:r>
            <a:r>
              <a:rPr lang="en-US" altLang="ja-JP" sz="1600" dirty="0" smtClean="0"/>
              <a:t> </a:t>
            </a:r>
            <a:r>
              <a:rPr lang="ja-JP" altLang="en-US" sz="1600" dirty="0" smtClean="0"/>
              <a:t>弾性散乱を測定することでモニターする。</a:t>
            </a:r>
            <a:endParaRPr lang="en-US" altLang="ja-JP" sz="1600" dirty="0" smtClean="0"/>
          </a:p>
          <a:p>
            <a:pPr lvl="1"/>
            <a:endParaRPr kumimoji="1" lang="en-US" altLang="ja-JP" sz="1600" dirty="0" smtClean="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14</a:t>
            </a:fld>
            <a:endParaRPr lang="en-US" altLang="ja-JP" dirty="0"/>
          </a:p>
        </p:txBody>
      </p:sp>
      <p:pic>
        <p:nvPicPr>
          <p:cNvPr id="7" name="図 6" descr="liqt.jpg"/>
          <p:cNvPicPr>
            <a:picLocks noChangeAspect="1"/>
          </p:cNvPicPr>
          <p:nvPr/>
        </p:nvPicPr>
        <p:blipFill>
          <a:blip r:embed="rId2">
            <a:clrChange>
              <a:clrFrom>
                <a:srgbClr val="FDFDFD"/>
              </a:clrFrom>
              <a:clrTo>
                <a:srgbClr val="FDFDFD">
                  <a:alpha val="0"/>
                </a:srgbClr>
              </a:clrTo>
            </a:clrChange>
          </a:blip>
          <a:stretch>
            <a:fillRect/>
          </a:stretch>
        </p:blipFill>
        <p:spPr>
          <a:xfrm>
            <a:off x="1477372" y="1645270"/>
            <a:ext cx="6153912" cy="3529584"/>
          </a:xfrm>
          <a:prstGeom prst="rect">
            <a:avLst/>
          </a:prstGeom>
          <a:ln w="19050">
            <a:solidFill>
              <a:srgbClr val="7030A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実験精度の目標（</a:t>
            </a:r>
            <a:r>
              <a:rPr kumimoji="1" lang="en-US" altLang="ja-JP" dirty="0" smtClean="0"/>
              <a:t>E321</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kumimoji="1" lang="en-US" altLang="ja-JP" sz="1600" baseline="30000" dirty="0" smtClean="0">
                <a:solidFill>
                  <a:srgbClr val="FF0000"/>
                </a:solidFill>
              </a:rPr>
              <a:t>2</a:t>
            </a:r>
            <a:r>
              <a:rPr kumimoji="1" lang="en-US" altLang="ja-JP" sz="1600" dirty="0" smtClean="0">
                <a:solidFill>
                  <a:srgbClr val="FF0000"/>
                </a:solidFill>
              </a:rPr>
              <a:t>H(</a:t>
            </a:r>
            <a:r>
              <a:rPr kumimoji="1" lang="en-US" altLang="ja-JP" sz="1600" i="1" dirty="0" err="1" smtClean="0">
                <a:solidFill>
                  <a:srgbClr val="FF0000"/>
                </a:solidFill>
              </a:rPr>
              <a:t>p</a:t>
            </a:r>
            <a:r>
              <a:rPr kumimoji="1" lang="en-US" altLang="ja-JP" sz="1600" dirty="0" err="1" smtClean="0">
                <a:solidFill>
                  <a:srgbClr val="FF0000"/>
                </a:solidFill>
              </a:rPr>
              <a:t>,</a:t>
            </a:r>
            <a:r>
              <a:rPr kumimoji="1" lang="en-US" altLang="ja-JP" sz="1600" i="1" dirty="0" err="1" smtClean="0">
                <a:solidFill>
                  <a:srgbClr val="FF0000"/>
                </a:solidFill>
              </a:rPr>
              <a:t>pp</a:t>
            </a:r>
            <a:r>
              <a:rPr kumimoji="1" lang="en-US" altLang="ja-JP" sz="1600" dirty="0" smtClean="0">
                <a:solidFill>
                  <a:srgbClr val="FF0000"/>
                </a:solidFill>
              </a:rPr>
              <a:t>)</a:t>
            </a:r>
            <a:r>
              <a:rPr kumimoji="1" lang="en-US" altLang="ja-JP" sz="1600" i="1" dirty="0" smtClean="0">
                <a:solidFill>
                  <a:srgbClr val="FF0000"/>
                </a:solidFill>
              </a:rPr>
              <a:t>n</a:t>
            </a:r>
            <a:r>
              <a:rPr kumimoji="1" lang="en-US" altLang="ja-JP" sz="1600" dirty="0" smtClean="0">
                <a:solidFill>
                  <a:srgbClr val="FF0000"/>
                </a:solidFill>
              </a:rPr>
              <a:t> </a:t>
            </a:r>
            <a:r>
              <a:rPr kumimoji="1" lang="ja-JP" altLang="en-US" sz="1600" dirty="0" smtClean="0">
                <a:solidFill>
                  <a:srgbClr val="FF0000"/>
                </a:solidFill>
              </a:rPr>
              <a:t>反応の微分断面積の精度について。</a:t>
            </a:r>
            <a:endParaRPr kumimoji="1" lang="en-US" altLang="ja-JP" sz="1600" dirty="0" smtClean="0">
              <a:solidFill>
                <a:srgbClr val="FF0000"/>
              </a:solidFill>
            </a:endParaRPr>
          </a:p>
          <a:p>
            <a:endParaRPr kumimoji="1" lang="en-US" altLang="ja-JP" sz="1600" dirty="0" smtClean="0">
              <a:solidFill>
                <a:srgbClr val="FF0000"/>
              </a:solidFill>
            </a:endParaRPr>
          </a:p>
          <a:p>
            <a:pPr lvl="1"/>
            <a:r>
              <a:rPr lang="ja-JP" altLang="en-US" sz="1600" dirty="0" smtClean="0"/>
              <a:t>統計精度　～</a:t>
            </a:r>
            <a:r>
              <a:rPr lang="en-US" altLang="ja-JP" sz="1600" dirty="0" smtClean="0"/>
              <a:t>3</a:t>
            </a:r>
            <a:r>
              <a:rPr lang="ja-JP" altLang="en-US" sz="1600" dirty="0" smtClean="0"/>
              <a:t>％</a:t>
            </a:r>
            <a:endParaRPr lang="en-US" altLang="ja-JP" sz="1600" dirty="0" smtClean="0"/>
          </a:p>
          <a:p>
            <a:pPr lvl="1"/>
            <a:r>
              <a:rPr lang="ja-JP" altLang="en-US" sz="1600" dirty="0" smtClean="0"/>
              <a:t>系統誤差　～</a:t>
            </a:r>
            <a:r>
              <a:rPr lang="en-US" altLang="ja-JP" sz="1600" dirty="0" smtClean="0"/>
              <a:t>3</a:t>
            </a:r>
            <a:r>
              <a:rPr lang="ja-JP" altLang="en-US" sz="1600" dirty="0" smtClean="0"/>
              <a:t>％</a:t>
            </a:r>
            <a:endParaRPr lang="en-US" altLang="ja-JP" sz="1600" dirty="0" smtClean="0"/>
          </a:p>
          <a:p>
            <a:pPr lvl="1">
              <a:buNone/>
            </a:pPr>
            <a:r>
              <a:rPr kumimoji="1" lang="en-US" altLang="ja-JP" sz="1600" dirty="0" smtClean="0"/>
              <a:t>	</a:t>
            </a:r>
            <a:r>
              <a:rPr kumimoji="1" lang="ja-JP" altLang="en-US" sz="1600" dirty="0" smtClean="0"/>
              <a:t>（標的厚の誤差が主）</a:t>
            </a:r>
            <a:endParaRPr kumimoji="1" lang="en-US" altLang="ja-JP" sz="1600" dirty="0" smtClean="0"/>
          </a:p>
          <a:p>
            <a:pPr lvl="1">
              <a:buNone/>
            </a:pPr>
            <a:endParaRPr lang="en-US" altLang="ja-JP" sz="1600" dirty="0" smtClean="0"/>
          </a:p>
          <a:p>
            <a:pPr lvl="1">
              <a:buNone/>
            </a:pPr>
            <a:endParaRPr kumimoji="1" lang="en-US" altLang="ja-JP" sz="1600" dirty="0" smtClean="0"/>
          </a:p>
          <a:p>
            <a:pPr lvl="1">
              <a:buNone/>
            </a:pPr>
            <a:endParaRPr kumimoji="1" lang="en-US" altLang="ja-JP" sz="1600" dirty="0" smtClean="0"/>
          </a:p>
          <a:p>
            <a:r>
              <a:rPr kumimoji="1" lang="en-US" altLang="ja-JP" sz="1600" baseline="30000" dirty="0" smtClean="0">
                <a:solidFill>
                  <a:srgbClr val="0070C0"/>
                </a:solidFill>
              </a:rPr>
              <a:t>2</a:t>
            </a:r>
            <a:r>
              <a:rPr kumimoji="1" lang="en-US" altLang="ja-JP" sz="1600" dirty="0" smtClean="0">
                <a:solidFill>
                  <a:srgbClr val="0070C0"/>
                </a:solidFill>
              </a:rPr>
              <a:t>H(</a:t>
            </a:r>
            <a:r>
              <a:rPr kumimoji="1" lang="en-US" altLang="ja-JP" sz="1600" i="1" dirty="0" err="1" smtClean="0">
                <a:solidFill>
                  <a:srgbClr val="0070C0"/>
                </a:solidFill>
              </a:rPr>
              <a:t>p</a:t>
            </a:r>
            <a:r>
              <a:rPr kumimoji="1" lang="en-US" altLang="ja-JP" sz="1600" dirty="0" err="1" smtClean="0">
                <a:solidFill>
                  <a:srgbClr val="0070C0"/>
                </a:solidFill>
              </a:rPr>
              <a:t>,</a:t>
            </a:r>
            <a:r>
              <a:rPr kumimoji="1" lang="en-US" altLang="ja-JP" sz="1600" i="1" dirty="0" err="1" smtClean="0">
                <a:solidFill>
                  <a:srgbClr val="0070C0"/>
                </a:solidFill>
              </a:rPr>
              <a:t>p</a:t>
            </a:r>
            <a:r>
              <a:rPr kumimoji="1" lang="en-US" altLang="ja-JP" sz="1600" dirty="0" smtClean="0">
                <a:solidFill>
                  <a:srgbClr val="0070C0"/>
                </a:solidFill>
              </a:rPr>
              <a:t>)</a:t>
            </a:r>
            <a:r>
              <a:rPr kumimoji="1" lang="en-US" altLang="ja-JP" sz="1600" i="1" dirty="0" err="1" smtClean="0">
                <a:solidFill>
                  <a:srgbClr val="0070C0"/>
                </a:solidFill>
              </a:rPr>
              <a:t>pn</a:t>
            </a:r>
            <a:r>
              <a:rPr kumimoji="1" lang="en-US" altLang="ja-JP" sz="1600" dirty="0" smtClean="0">
                <a:solidFill>
                  <a:srgbClr val="0070C0"/>
                </a:solidFill>
              </a:rPr>
              <a:t> </a:t>
            </a:r>
            <a:r>
              <a:rPr kumimoji="1" lang="ja-JP" altLang="en-US" sz="1600" dirty="0" smtClean="0">
                <a:solidFill>
                  <a:srgbClr val="0070C0"/>
                </a:solidFill>
              </a:rPr>
              <a:t>反応の微分断面積の精度について。</a:t>
            </a:r>
            <a:endParaRPr kumimoji="1" lang="en-US" altLang="ja-JP" sz="1600" dirty="0" smtClean="0">
              <a:solidFill>
                <a:srgbClr val="0070C0"/>
              </a:solidFill>
            </a:endParaRPr>
          </a:p>
          <a:p>
            <a:pPr lvl="1"/>
            <a:r>
              <a:rPr lang="ja-JP" altLang="en-US" sz="1600" dirty="0" smtClean="0"/>
              <a:t>統計誤差　～</a:t>
            </a:r>
            <a:r>
              <a:rPr lang="en-US" altLang="ja-JP" sz="1600" dirty="0" smtClean="0"/>
              <a:t>3</a:t>
            </a:r>
            <a:r>
              <a:rPr lang="ja-JP" altLang="en-US" sz="1600" dirty="0" smtClean="0"/>
              <a:t>％</a:t>
            </a:r>
            <a:endParaRPr lang="en-US" altLang="ja-JP" sz="1600" dirty="0" smtClean="0"/>
          </a:p>
          <a:p>
            <a:pPr lvl="1"/>
            <a:r>
              <a:rPr kumimoji="1" lang="ja-JP" altLang="en-US" sz="1600" dirty="0" smtClean="0"/>
              <a:t>系統誤差　</a:t>
            </a:r>
            <a:r>
              <a:rPr lang="ja-JP" altLang="en-US" sz="1600" dirty="0" smtClean="0"/>
              <a:t>～</a:t>
            </a:r>
            <a:r>
              <a:rPr lang="en-US" altLang="ja-JP" sz="1600" dirty="0" smtClean="0"/>
              <a:t>3</a:t>
            </a:r>
            <a:r>
              <a:rPr lang="ja-JP" altLang="en-US" sz="1600" dirty="0" smtClean="0"/>
              <a:t>％</a:t>
            </a:r>
            <a:endParaRPr lang="en-US" altLang="ja-JP" sz="1600" dirty="0" smtClean="0"/>
          </a:p>
          <a:p>
            <a:pPr lvl="1">
              <a:buNone/>
            </a:pPr>
            <a:r>
              <a:rPr kumimoji="1" lang="en-US" altLang="ja-JP" sz="1600" dirty="0" smtClean="0"/>
              <a:t>	</a:t>
            </a:r>
            <a:r>
              <a:rPr kumimoji="1" lang="ja-JP" altLang="en-US" sz="1600" dirty="0" smtClean="0"/>
              <a:t>（標的厚の誤差が主）</a:t>
            </a:r>
            <a:endParaRPr kumimoji="1" lang="en-US" altLang="ja-JP" sz="1600" dirty="0" smtClean="0"/>
          </a:p>
          <a:p>
            <a:pPr lvl="1">
              <a:buNone/>
            </a:pPr>
            <a:endParaRPr lang="en-US" altLang="ja-JP" sz="1600" dirty="0" smtClean="0"/>
          </a:p>
          <a:p>
            <a:pPr lvl="1">
              <a:buNone/>
            </a:pPr>
            <a:endParaRPr kumimoji="1" lang="en-US" altLang="ja-JP" sz="1600" dirty="0" smtClean="0"/>
          </a:p>
          <a:p>
            <a:pPr lvl="1">
              <a:buNone/>
            </a:pPr>
            <a:endParaRPr lang="en-US" altLang="ja-JP" sz="1600" dirty="0" smtClean="0"/>
          </a:p>
          <a:p>
            <a:pPr lvl="1">
              <a:buNone/>
            </a:pPr>
            <a:endParaRPr kumimoji="1" lang="en-US" altLang="ja-JP" sz="1600" dirty="0" smtClean="0"/>
          </a:p>
          <a:p>
            <a:pPr lvl="0"/>
            <a:r>
              <a:rPr lang="ja-JP" altLang="en-US" sz="1600" dirty="0" smtClean="0">
                <a:solidFill>
                  <a:srgbClr val="FFC000"/>
                </a:solidFill>
              </a:rPr>
              <a:t>両測定は、理論計算値との比較に対し十分な精度で行える。</a:t>
            </a:r>
            <a:endParaRPr lang="en-US" altLang="ja-JP" sz="1600" dirty="0" smtClean="0">
              <a:solidFill>
                <a:srgbClr val="FFC000"/>
              </a:solidFill>
            </a:endParaRPr>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15</a:t>
            </a:fld>
            <a:endParaRPr lang="en-US" altLang="ja-JP" dirty="0"/>
          </a:p>
        </p:txBody>
      </p:sp>
      <p:pic>
        <p:nvPicPr>
          <p:cNvPr id="7" name="図 6" descr="f15cs_bpack.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552163" y="3797046"/>
            <a:ext cx="3360115" cy="1812524"/>
          </a:xfrm>
          <a:prstGeom prst="rect">
            <a:avLst/>
          </a:prstGeom>
        </p:spPr>
      </p:pic>
      <p:sp>
        <p:nvSpPr>
          <p:cNvPr id="8" name="円/楕円 7"/>
          <p:cNvSpPr/>
          <p:nvPr/>
        </p:nvSpPr>
        <p:spPr>
          <a:xfrm>
            <a:off x="6284890" y="4553705"/>
            <a:ext cx="901521" cy="502276"/>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799226" y="4939512"/>
            <a:ext cx="1991251" cy="338554"/>
          </a:xfrm>
          <a:prstGeom prst="rect">
            <a:avLst/>
          </a:prstGeom>
          <a:noFill/>
        </p:spPr>
        <p:txBody>
          <a:bodyPr wrap="none" rtlCol="0">
            <a:spAutoFit/>
          </a:bodyPr>
          <a:lstStyle/>
          <a:p>
            <a:r>
              <a:rPr kumimoji="1" lang="en-US" altLang="ja-JP" sz="1600" dirty="0" smtClean="0">
                <a:latin typeface="HGS創英角ﾎﾟｯﾌﾟ体" pitchFamily="50" charset="-128"/>
                <a:ea typeface="HGS創英角ﾎﾟｯﾌﾟ体" pitchFamily="50" charset="-128"/>
              </a:rPr>
              <a:t>1.5 </a:t>
            </a:r>
            <a:r>
              <a:rPr kumimoji="1" lang="ja-JP" altLang="en-US" sz="1600" dirty="0" smtClean="0">
                <a:latin typeface="HGS創英角ﾎﾟｯﾌﾟ体" pitchFamily="50" charset="-128"/>
                <a:ea typeface="HGS創英角ﾎﾟｯﾌﾟ体" pitchFamily="50" charset="-128"/>
              </a:rPr>
              <a:t>～ </a:t>
            </a:r>
            <a:r>
              <a:rPr kumimoji="1" lang="en-US" altLang="ja-JP" sz="1600" dirty="0" smtClean="0">
                <a:latin typeface="HGS創英角ﾎﾟｯﾌﾟ体" pitchFamily="50" charset="-128"/>
                <a:ea typeface="HGS創英角ﾎﾟｯﾌﾟ体" pitchFamily="50" charset="-128"/>
              </a:rPr>
              <a:t>3</a:t>
            </a:r>
            <a:r>
              <a:rPr kumimoji="1" lang="ja-JP" altLang="en-US" sz="1600" dirty="0" smtClean="0">
                <a:latin typeface="HGS創英角ﾎﾟｯﾌﾟ体" pitchFamily="50" charset="-128"/>
                <a:ea typeface="HGS創英角ﾎﾟｯﾌﾟ体" pitchFamily="50" charset="-128"/>
              </a:rPr>
              <a:t>倍の不一致</a:t>
            </a:r>
            <a:endParaRPr kumimoji="1" lang="ja-JP" altLang="en-US" sz="1600" dirty="0">
              <a:latin typeface="HGS創英角ﾎﾟｯﾌﾟ体" pitchFamily="50" charset="-128"/>
              <a:ea typeface="HGS創英角ﾎﾟｯﾌﾟ体" pitchFamily="50" charset="-128"/>
            </a:endParaRPr>
          </a:p>
        </p:txBody>
      </p:sp>
      <p:pic>
        <p:nvPicPr>
          <p:cNvPr id="10" name="図 9" descr="6cs_e1_150.jpg"/>
          <p:cNvPicPr>
            <a:picLocks noChangeAspect="1"/>
          </p:cNvPicPr>
          <p:nvPr/>
        </p:nvPicPr>
        <p:blipFill>
          <a:blip r:embed="rId3" cstate="print"/>
          <a:stretch>
            <a:fillRect/>
          </a:stretch>
        </p:blipFill>
        <p:spPr>
          <a:xfrm>
            <a:off x="4728893" y="1482550"/>
            <a:ext cx="3002158" cy="2042404"/>
          </a:xfrm>
          <a:prstGeom prst="rect">
            <a:avLst/>
          </a:prstGeom>
        </p:spPr>
      </p:pic>
      <p:sp>
        <p:nvSpPr>
          <p:cNvPr id="11" name="テキスト ボックス 10"/>
          <p:cNvSpPr txBox="1"/>
          <p:nvPr/>
        </p:nvSpPr>
        <p:spPr>
          <a:xfrm>
            <a:off x="5243288" y="2975112"/>
            <a:ext cx="2472152" cy="338554"/>
          </a:xfrm>
          <a:prstGeom prst="rect">
            <a:avLst/>
          </a:prstGeom>
          <a:noFill/>
        </p:spPr>
        <p:txBody>
          <a:bodyPr wrap="none" rtlCol="0">
            <a:spAutoFit/>
          </a:bodyPr>
          <a:lstStyle/>
          <a:p>
            <a:r>
              <a:rPr kumimoji="1" lang="ja-JP" altLang="en-US" sz="1600" dirty="0" smtClean="0">
                <a:latin typeface="HGS創英角ﾎﾟｯﾌﾟ体" pitchFamily="50" charset="-128"/>
                <a:ea typeface="HGS創英角ﾎﾟｯﾌﾟ体" pitchFamily="50" charset="-128"/>
              </a:rPr>
              <a:t>～ </a:t>
            </a:r>
            <a:r>
              <a:rPr kumimoji="1" lang="en-US" altLang="ja-JP" sz="1600" dirty="0" smtClean="0">
                <a:latin typeface="HGS創英角ﾎﾟｯﾌﾟ体" pitchFamily="50" charset="-128"/>
                <a:ea typeface="HGS創英角ﾎﾟｯﾌﾟ体" pitchFamily="50" charset="-128"/>
              </a:rPr>
              <a:t>20</a:t>
            </a:r>
            <a:r>
              <a:rPr kumimoji="1" lang="ja-JP" altLang="en-US" sz="1600" dirty="0" smtClean="0">
                <a:latin typeface="HGS創英角ﾎﾟｯﾌﾟ体" pitchFamily="50" charset="-128"/>
                <a:ea typeface="HGS創英角ﾎﾟｯﾌﾟ体" pitchFamily="50" charset="-128"/>
              </a:rPr>
              <a:t>％の</a:t>
            </a:r>
            <a:r>
              <a:rPr kumimoji="1" lang="en-US" altLang="ja-JP" sz="1600" dirty="0" smtClean="0">
                <a:latin typeface="HGS創英角ﾎﾟｯﾌﾟ体" pitchFamily="50" charset="-128"/>
                <a:ea typeface="HGS創英角ﾎﾟｯﾌﾟ体" pitchFamily="50" charset="-128"/>
              </a:rPr>
              <a:t>2π3NF</a:t>
            </a:r>
            <a:r>
              <a:rPr kumimoji="1" lang="ja-JP" altLang="en-US" sz="1600" dirty="0" smtClean="0">
                <a:latin typeface="HGS創英角ﾎﾟｯﾌﾟ体" pitchFamily="50" charset="-128"/>
                <a:ea typeface="HGS創英角ﾎﾟｯﾌﾟ体" pitchFamily="50" charset="-128"/>
              </a:rPr>
              <a:t>の効果</a:t>
            </a:r>
            <a:endParaRPr kumimoji="1" lang="ja-JP" altLang="en-US" sz="1600" dirty="0">
              <a:latin typeface="HGS創英角ﾎﾟｯﾌﾟ体" pitchFamily="50" charset="-128"/>
              <a:ea typeface="HGS創英角ﾎﾟｯﾌﾟ体" pitchFamily="50" charset="-128"/>
            </a:endParaRPr>
          </a:p>
        </p:txBody>
      </p:sp>
      <p:sp>
        <p:nvSpPr>
          <p:cNvPr id="12" name="テキスト ボックス 11"/>
          <p:cNvSpPr txBox="1"/>
          <p:nvPr/>
        </p:nvSpPr>
        <p:spPr>
          <a:xfrm>
            <a:off x="6377803" y="1250044"/>
            <a:ext cx="1701107" cy="307777"/>
          </a:xfrm>
          <a:prstGeom prst="rect">
            <a:avLst/>
          </a:prstGeom>
          <a:noFill/>
        </p:spPr>
        <p:txBody>
          <a:bodyPr wrap="none" rtlCol="0">
            <a:spAutoFit/>
          </a:bodyPr>
          <a:lstStyle/>
          <a:p>
            <a:r>
              <a:rPr kumimoji="1" lang="en-US" altLang="ja-JP" sz="1400" dirty="0" smtClean="0">
                <a:latin typeface="HGS創英角ﾎﾟｯﾌﾟ体" pitchFamily="50" charset="-128"/>
                <a:ea typeface="HGS創英角ﾎﾟｯﾌﾟ体" pitchFamily="50" charset="-128"/>
              </a:rPr>
              <a:t>Calc. by H. Kamada</a:t>
            </a:r>
            <a:endParaRPr kumimoji="1" lang="ja-JP" altLang="en-US" sz="14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endParaRPr kumimoji="1" lang="en-US" altLang="ja-JP" sz="1600" dirty="0" smtClean="0"/>
          </a:p>
          <a:p>
            <a:r>
              <a:rPr kumimoji="1" lang="en-US" altLang="ja-JP" sz="1600" i="1" dirty="0" err="1" smtClean="0"/>
              <a:t>Ep</a:t>
            </a:r>
            <a:r>
              <a:rPr kumimoji="1" lang="en-US" altLang="ja-JP" sz="1600" dirty="0" smtClean="0"/>
              <a:t> </a:t>
            </a:r>
            <a:r>
              <a:rPr kumimoji="1" lang="ja-JP" altLang="en-US" sz="1600" dirty="0" smtClean="0"/>
              <a:t>＝ </a:t>
            </a:r>
            <a:r>
              <a:rPr kumimoji="1" lang="en-US" altLang="ja-JP" sz="1600" dirty="0" smtClean="0"/>
              <a:t>250</a:t>
            </a:r>
            <a:r>
              <a:rPr lang="ja-JP" altLang="en-US" sz="1600" dirty="0" smtClean="0"/>
              <a:t> </a:t>
            </a:r>
            <a:r>
              <a:rPr lang="en-US" altLang="ja-JP" sz="1600" dirty="0" err="1" smtClean="0"/>
              <a:t>MeV</a:t>
            </a:r>
            <a:r>
              <a:rPr lang="ja-JP" altLang="en-US" sz="1600" dirty="0" smtClean="0"/>
              <a:t>における</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ja-JP" altLang="en-US" sz="1600" dirty="0" smtClean="0"/>
              <a:t> 反応の微分断面積と偏極分解能</a:t>
            </a:r>
            <a:r>
              <a:rPr lang="en-US" altLang="ja-JP" sz="1600" dirty="0" smtClean="0"/>
              <a:t>Ay</a:t>
            </a:r>
            <a:r>
              <a:rPr lang="ja-JP" altLang="en-US" sz="1600" dirty="0" smtClean="0"/>
              <a:t>を</a:t>
            </a:r>
            <a:r>
              <a:rPr lang="en-US" altLang="ja-JP" sz="1600" dirty="0" smtClean="0"/>
              <a:t>7 deg. </a:t>
            </a:r>
            <a:r>
              <a:rPr lang="ja-JP" altLang="en-US" sz="1600" dirty="0" smtClean="0"/>
              <a:t>～ </a:t>
            </a:r>
            <a:r>
              <a:rPr lang="en-US" altLang="ja-JP" sz="1600" dirty="0" smtClean="0"/>
              <a:t>20 deg.</a:t>
            </a:r>
            <a:r>
              <a:rPr lang="ja-JP" altLang="en-US" sz="1600" dirty="0" smtClean="0"/>
              <a:t>の範囲で測定した（</a:t>
            </a:r>
            <a:r>
              <a:rPr lang="en-US" altLang="ja-JP" sz="1600" dirty="0" smtClean="0"/>
              <a:t>E165</a:t>
            </a:r>
            <a:r>
              <a:rPr lang="ja-JP" altLang="en-US" sz="1600" dirty="0" smtClean="0"/>
              <a:t>）。</a:t>
            </a:r>
            <a:endParaRPr lang="en-US" altLang="ja-JP" sz="1600" dirty="0" smtClean="0"/>
          </a:p>
          <a:p>
            <a:pPr lvl="1"/>
            <a:r>
              <a:rPr lang="ja-JP" altLang="en-US" sz="1600" dirty="0" smtClean="0"/>
              <a:t>微分断面積において</a:t>
            </a:r>
            <a:r>
              <a:rPr lang="en-US" altLang="ja-JP" sz="1600" dirty="0" smtClean="0"/>
              <a:t>2π3NF</a:t>
            </a:r>
            <a:r>
              <a:rPr lang="ja-JP" altLang="en-US" sz="1600" dirty="0" smtClean="0"/>
              <a:t>を含んだ理論計算値との間に約</a:t>
            </a:r>
            <a:r>
              <a:rPr lang="en-US" altLang="ja-JP" sz="1600" dirty="0" smtClean="0"/>
              <a:t>3</a:t>
            </a:r>
            <a:r>
              <a:rPr lang="ja-JP" altLang="en-US" sz="1600" dirty="0" smtClean="0"/>
              <a:t>倍の大きな不一致を確認した。</a:t>
            </a:r>
            <a:endParaRPr lang="en-US" altLang="ja-JP" sz="1600" dirty="0" smtClean="0"/>
          </a:p>
          <a:p>
            <a:pPr lvl="1"/>
            <a:r>
              <a:rPr lang="ja-JP" altLang="en-US" sz="1600" dirty="0" smtClean="0">
                <a:solidFill>
                  <a:srgbClr val="FFC000"/>
                </a:solidFill>
              </a:rPr>
              <a:t>この不一致の原因として、短距離型</a:t>
            </a:r>
            <a:r>
              <a:rPr lang="en-US" altLang="ja-JP" sz="1600" dirty="0" smtClean="0">
                <a:solidFill>
                  <a:srgbClr val="FFC000"/>
                </a:solidFill>
              </a:rPr>
              <a:t>3</a:t>
            </a:r>
            <a:r>
              <a:rPr lang="ja-JP" altLang="en-US" sz="1600" dirty="0" smtClean="0">
                <a:solidFill>
                  <a:srgbClr val="FFC000"/>
                </a:solidFill>
              </a:rPr>
              <a:t>核子力の効果が考えられる。</a:t>
            </a:r>
            <a:endParaRPr lang="en-US" altLang="ja-JP" sz="1600" dirty="0" smtClean="0">
              <a:solidFill>
                <a:srgbClr val="FFC000"/>
              </a:solidFill>
            </a:endParaRPr>
          </a:p>
          <a:p>
            <a:pPr lvl="1"/>
            <a:endParaRPr lang="en-US" altLang="ja-JP" sz="1600" dirty="0" smtClean="0"/>
          </a:p>
          <a:p>
            <a:pPr lvl="1"/>
            <a:endParaRPr lang="en-US" altLang="ja-JP" sz="1600" dirty="0" smtClean="0"/>
          </a:p>
          <a:p>
            <a:r>
              <a:rPr lang="en-US" altLang="ja-JP" sz="1600" baseline="30000" dirty="0" smtClean="0">
                <a:solidFill>
                  <a:srgbClr val="FF0000"/>
                </a:solidFill>
              </a:rPr>
              <a:t>2</a:t>
            </a:r>
            <a:r>
              <a:rPr lang="en-US" altLang="ja-JP" sz="1600" dirty="0" smtClean="0">
                <a:solidFill>
                  <a:srgbClr val="FF0000"/>
                </a:solidFill>
              </a:rPr>
              <a:t>H(</a:t>
            </a:r>
            <a:r>
              <a:rPr lang="en-US" altLang="ja-JP" sz="1600" i="1" dirty="0" err="1" smtClean="0">
                <a:solidFill>
                  <a:srgbClr val="FF0000"/>
                </a:solidFill>
              </a:rPr>
              <a:t>p</a:t>
            </a:r>
            <a:r>
              <a:rPr lang="en-US" altLang="ja-JP" sz="1600" dirty="0" err="1" smtClean="0">
                <a:solidFill>
                  <a:srgbClr val="FF0000"/>
                </a:solidFill>
              </a:rPr>
              <a:t>,</a:t>
            </a:r>
            <a:r>
              <a:rPr lang="en-US" altLang="ja-JP" sz="1600" i="1" dirty="0" err="1" smtClean="0">
                <a:solidFill>
                  <a:srgbClr val="FF0000"/>
                </a:solidFill>
              </a:rPr>
              <a:t>p</a:t>
            </a:r>
            <a:r>
              <a:rPr lang="en-US" altLang="ja-JP" sz="1600" dirty="0" smtClean="0">
                <a:solidFill>
                  <a:srgbClr val="FF0000"/>
                </a:solidFill>
              </a:rPr>
              <a:t>)</a:t>
            </a:r>
            <a:r>
              <a:rPr lang="en-US" altLang="ja-JP" sz="1600" i="1" dirty="0" err="1" smtClean="0">
                <a:solidFill>
                  <a:srgbClr val="FF0000"/>
                </a:solidFill>
              </a:rPr>
              <a:t>pn</a:t>
            </a:r>
            <a:r>
              <a:rPr lang="en-US" altLang="ja-JP" sz="1600" dirty="0" smtClean="0">
                <a:solidFill>
                  <a:srgbClr val="FF0000"/>
                </a:solidFill>
              </a:rPr>
              <a:t> </a:t>
            </a:r>
            <a:r>
              <a:rPr lang="ja-JP" altLang="en-US" sz="1600" dirty="0" smtClean="0">
                <a:solidFill>
                  <a:srgbClr val="FF0000"/>
                </a:solidFill>
              </a:rPr>
              <a:t>反応の微分断面積において、特に不一致の大きな領域において</a:t>
            </a:r>
            <a:r>
              <a:rPr lang="en-US" altLang="ja-JP" sz="1600" baseline="30000" dirty="0" smtClean="0">
                <a:solidFill>
                  <a:srgbClr val="FF0000"/>
                </a:solidFill>
              </a:rPr>
              <a:t>2</a:t>
            </a:r>
            <a:r>
              <a:rPr lang="en-US" altLang="ja-JP" sz="1600" dirty="0" smtClean="0">
                <a:solidFill>
                  <a:srgbClr val="FF0000"/>
                </a:solidFill>
              </a:rPr>
              <a:t>H(</a:t>
            </a:r>
            <a:r>
              <a:rPr lang="en-US" altLang="ja-JP" sz="1600" i="1" dirty="0" err="1" smtClean="0">
                <a:solidFill>
                  <a:srgbClr val="FF0000"/>
                </a:solidFill>
              </a:rPr>
              <a:t>p</a:t>
            </a:r>
            <a:r>
              <a:rPr lang="en-US" altLang="ja-JP" sz="1600" dirty="0" err="1" smtClean="0">
                <a:solidFill>
                  <a:srgbClr val="FF0000"/>
                </a:solidFill>
              </a:rPr>
              <a:t>,</a:t>
            </a:r>
            <a:r>
              <a:rPr lang="en-US" altLang="ja-JP" sz="1600" i="1" dirty="0" err="1" smtClean="0">
                <a:solidFill>
                  <a:srgbClr val="FF0000"/>
                </a:solidFill>
              </a:rPr>
              <a:t>pp</a:t>
            </a:r>
            <a:r>
              <a:rPr lang="en-US" altLang="ja-JP" sz="1600" dirty="0" smtClean="0">
                <a:solidFill>
                  <a:srgbClr val="FF0000"/>
                </a:solidFill>
              </a:rPr>
              <a:t>)</a:t>
            </a:r>
            <a:r>
              <a:rPr lang="en-US" altLang="ja-JP" sz="1600" i="1" dirty="0" smtClean="0">
                <a:solidFill>
                  <a:srgbClr val="FF0000"/>
                </a:solidFill>
              </a:rPr>
              <a:t>n</a:t>
            </a:r>
            <a:r>
              <a:rPr lang="en-US" altLang="ja-JP" sz="1600" dirty="0" smtClean="0">
                <a:solidFill>
                  <a:srgbClr val="FF0000"/>
                </a:solidFill>
              </a:rPr>
              <a:t> </a:t>
            </a:r>
            <a:r>
              <a:rPr lang="ja-JP" altLang="en-US" sz="1600" dirty="0" smtClean="0">
                <a:solidFill>
                  <a:srgbClr val="FF0000"/>
                </a:solidFill>
              </a:rPr>
              <a:t>反応を用いて</a:t>
            </a:r>
            <a:r>
              <a:rPr lang="en-US" altLang="ja-JP" sz="1600" dirty="0" smtClean="0">
                <a:solidFill>
                  <a:srgbClr val="FF0000"/>
                </a:solidFill>
              </a:rPr>
              <a:t>microscopic</a:t>
            </a:r>
            <a:r>
              <a:rPr lang="ja-JP" altLang="en-US" sz="1600" dirty="0" smtClean="0">
                <a:solidFill>
                  <a:srgbClr val="FF0000"/>
                </a:solidFill>
              </a:rPr>
              <a:t>な研究を行う（</a:t>
            </a:r>
            <a:r>
              <a:rPr lang="en-US" altLang="ja-JP" sz="1600" dirty="0" smtClean="0">
                <a:solidFill>
                  <a:srgbClr val="FF0000"/>
                </a:solidFill>
              </a:rPr>
              <a:t>E321)</a:t>
            </a:r>
            <a:r>
              <a:rPr lang="ja-JP" altLang="en-US" sz="1600" dirty="0" err="1" smtClean="0">
                <a:solidFill>
                  <a:srgbClr val="FF0000"/>
                </a:solidFill>
              </a:rPr>
              <a:t>。</a:t>
            </a:r>
            <a:endParaRPr lang="en-US" altLang="ja-JP" sz="1600" dirty="0" smtClean="0">
              <a:solidFill>
                <a:srgbClr val="FF0000"/>
              </a:solidFill>
            </a:endParaRPr>
          </a:p>
          <a:p>
            <a:pPr lvl="1"/>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en-US" altLang="ja-JP" sz="1600" dirty="0" smtClean="0"/>
              <a:t> </a:t>
            </a:r>
            <a:r>
              <a:rPr lang="ja-JP" altLang="en-US" sz="1600" dirty="0" smtClean="0"/>
              <a:t>反応での不一致が、</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pp</a:t>
            </a:r>
            <a:r>
              <a:rPr lang="en-US" altLang="ja-JP" sz="1600" dirty="0" smtClean="0"/>
              <a:t>)</a:t>
            </a:r>
            <a:r>
              <a:rPr lang="en-US" altLang="ja-JP" sz="1600" i="1" dirty="0" smtClean="0"/>
              <a:t>n</a:t>
            </a:r>
            <a:r>
              <a:rPr lang="en-US" altLang="ja-JP" sz="1600" dirty="0" smtClean="0"/>
              <a:t> </a:t>
            </a:r>
            <a:r>
              <a:rPr lang="ja-JP" altLang="en-US" sz="1600" dirty="0" smtClean="0"/>
              <a:t>反応の微分断面積全体に分布しているのか？それとも局所的な運動学によるのか？</a:t>
            </a:r>
            <a:endParaRPr lang="en-US" altLang="ja-JP" sz="1600" dirty="0" smtClean="0"/>
          </a:p>
          <a:p>
            <a:pPr lvl="1"/>
            <a:r>
              <a:rPr lang="ja-JP" altLang="en-US" sz="1600" dirty="0" smtClean="0"/>
              <a:t>理論計算は、</a:t>
            </a:r>
            <a:r>
              <a:rPr lang="en-US" altLang="ja-JP" sz="1600" dirty="0" smtClean="0"/>
              <a:t>Collinear</a:t>
            </a:r>
            <a:r>
              <a:rPr lang="ja-JP" altLang="en-US" sz="1600" dirty="0" smtClean="0"/>
              <a:t>条件において微分断面積の増大を示唆しており、上記の</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en-US" altLang="ja-JP" sz="1600" dirty="0" smtClean="0"/>
              <a:t> </a:t>
            </a:r>
            <a:r>
              <a:rPr lang="ja-JP" altLang="en-US" sz="1600" dirty="0" smtClean="0"/>
              <a:t>反応での不一致との関係が興味深い。</a:t>
            </a:r>
            <a:endParaRPr lang="en-US" altLang="ja-JP" sz="1600" dirty="0" smtClean="0"/>
          </a:p>
          <a:p>
            <a:pPr lvl="0"/>
            <a:r>
              <a:rPr lang="en-US" altLang="ja-JP" sz="1600" baseline="30000" dirty="0" smtClean="0">
                <a:solidFill>
                  <a:srgbClr val="0070C0"/>
                </a:solidFill>
              </a:rPr>
              <a:t>2</a:t>
            </a:r>
            <a:r>
              <a:rPr lang="en-US" altLang="ja-JP" sz="1600" dirty="0" smtClean="0">
                <a:solidFill>
                  <a:srgbClr val="0070C0"/>
                </a:solidFill>
              </a:rPr>
              <a:t>H(</a:t>
            </a:r>
            <a:r>
              <a:rPr lang="en-US" altLang="ja-JP" sz="1600" i="1" dirty="0" err="1" smtClean="0">
                <a:solidFill>
                  <a:srgbClr val="0070C0"/>
                </a:solidFill>
              </a:rPr>
              <a:t>p</a:t>
            </a:r>
            <a:r>
              <a:rPr lang="en-US" altLang="ja-JP" sz="1600" dirty="0" err="1" smtClean="0">
                <a:solidFill>
                  <a:srgbClr val="0070C0"/>
                </a:solidFill>
              </a:rPr>
              <a:t>,</a:t>
            </a:r>
            <a:r>
              <a:rPr lang="en-US" altLang="ja-JP" sz="1600" i="1" dirty="0" err="1" smtClean="0">
                <a:solidFill>
                  <a:srgbClr val="0070C0"/>
                </a:solidFill>
              </a:rPr>
              <a:t>p</a:t>
            </a:r>
            <a:r>
              <a:rPr lang="en-US" altLang="ja-JP" sz="1600" dirty="0" smtClean="0">
                <a:solidFill>
                  <a:srgbClr val="0070C0"/>
                </a:solidFill>
              </a:rPr>
              <a:t>)</a:t>
            </a:r>
            <a:r>
              <a:rPr lang="en-US" altLang="ja-JP" sz="1600" i="1" dirty="0" err="1" smtClean="0">
                <a:solidFill>
                  <a:srgbClr val="0070C0"/>
                </a:solidFill>
              </a:rPr>
              <a:t>pn</a:t>
            </a:r>
            <a:r>
              <a:rPr lang="en-US" altLang="ja-JP" sz="1600" dirty="0" smtClean="0">
                <a:solidFill>
                  <a:srgbClr val="0070C0"/>
                </a:solidFill>
              </a:rPr>
              <a:t> </a:t>
            </a:r>
            <a:r>
              <a:rPr lang="ja-JP" altLang="en-US" sz="1600" dirty="0" smtClean="0">
                <a:solidFill>
                  <a:srgbClr val="0070C0"/>
                </a:solidFill>
              </a:rPr>
              <a:t>反応の微分断面積における不一致は、前方角度になるにつれて大きくなる傾向を示していたが、後方角度では理論計算により実験結果が再現されるか？検証する（</a:t>
            </a:r>
            <a:r>
              <a:rPr lang="en-US" altLang="ja-JP" sz="1600" dirty="0" smtClean="0">
                <a:solidFill>
                  <a:srgbClr val="0070C0"/>
                </a:solidFill>
              </a:rPr>
              <a:t>E321)</a:t>
            </a:r>
            <a:r>
              <a:rPr lang="ja-JP" altLang="en-US" sz="1600" dirty="0" err="1" smtClean="0">
                <a:solidFill>
                  <a:srgbClr val="0070C0"/>
                </a:solidFill>
              </a:rPr>
              <a:t>。</a:t>
            </a:r>
            <a:endParaRPr lang="en-US" altLang="ja-JP" sz="1600" dirty="0" smtClean="0">
              <a:solidFill>
                <a:srgbClr val="0070C0"/>
              </a:solidFill>
            </a:endParaRPr>
          </a:p>
          <a:p>
            <a:pPr lvl="1"/>
            <a:endParaRPr lang="en-US" altLang="ja-JP" sz="1600" dirty="0" smtClean="0"/>
          </a:p>
          <a:p>
            <a:pPr lvl="1"/>
            <a:endParaRPr kumimoji="1" lang="ja-JP" altLang="en-US" sz="16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dirty="0" smtClean="0"/>
              <a:t>2008 </a:t>
            </a:r>
            <a:r>
              <a:rPr lang="ja-JP" altLang="en-US" dirty="0"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16</a:t>
            </a:fld>
            <a:endParaRPr lang="en-US" altLang="ja-JP" dirty="0"/>
          </a:p>
        </p:txBody>
      </p:sp>
      <p:sp>
        <p:nvSpPr>
          <p:cNvPr id="7" name="テキスト ボックス 6"/>
          <p:cNvSpPr txBox="1"/>
          <p:nvPr/>
        </p:nvSpPr>
        <p:spPr>
          <a:xfrm>
            <a:off x="965675" y="1051135"/>
            <a:ext cx="3594254" cy="400110"/>
          </a:xfrm>
          <a:prstGeom prst="rect">
            <a:avLst/>
          </a:prstGeom>
          <a:noFill/>
        </p:spPr>
        <p:txBody>
          <a:bodyPr wrap="none" rtlCol="0">
            <a:spAutoFit/>
          </a:bodyPr>
          <a:lstStyle/>
          <a:p>
            <a:r>
              <a:rPr lang="en-US" altLang="ja-JP" sz="2000" dirty="0" smtClean="0">
                <a:solidFill>
                  <a:srgbClr val="008080"/>
                </a:solidFill>
                <a:latin typeface="HGS創英角ﾎﾟｯﾌﾟ体" pitchFamily="50" charset="-128"/>
                <a:ea typeface="HGS創英角ﾎﾟｯﾌﾟ体" pitchFamily="50" charset="-128"/>
              </a:rPr>
              <a:t>Previous experiment (E165)</a:t>
            </a:r>
            <a:endParaRPr kumimoji="1" lang="ja-JP" altLang="en-US" sz="2000" dirty="0">
              <a:solidFill>
                <a:srgbClr val="008080"/>
              </a:solidFill>
              <a:latin typeface="HGS創英角ﾎﾟｯﾌﾟ体" pitchFamily="50" charset="-128"/>
              <a:ea typeface="HGS創英角ﾎﾟｯﾌﾟ体" pitchFamily="50" charset="-128"/>
            </a:endParaRPr>
          </a:p>
        </p:txBody>
      </p:sp>
      <p:sp>
        <p:nvSpPr>
          <p:cNvPr id="8" name="テキスト ボックス 7"/>
          <p:cNvSpPr txBox="1"/>
          <p:nvPr/>
        </p:nvSpPr>
        <p:spPr>
          <a:xfrm>
            <a:off x="972793" y="2998195"/>
            <a:ext cx="3110147" cy="400110"/>
          </a:xfrm>
          <a:prstGeom prst="rect">
            <a:avLst/>
          </a:prstGeom>
          <a:noFill/>
        </p:spPr>
        <p:txBody>
          <a:bodyPr wrap="none" rtlCol="0">
            <a:spAutoFit/>
          </a:bodyPr>
          <a:lstStyle/>
          <a:p>
            <a:r>
              <a:rPr lang="en-US" altLang="ja-JP" sz="2000" dirty="0" smtClean="0">
                <a:solidFill>
                  <a:srgbClr val="008080"/>
                </a:solidFill>
                <a:latin typeface="HGS創英角ﾎﾟｯﾌﾟ体" pitchFamily="50" charset="-128"/>
                <a:ea typeface="HGS創英角ﾎﾟｯﾌﾟ体" pitchFamily="50" charset="-128"/>
              </a:rPr>
              <a:t>Next experiment (E321)</a:t>
            </a:r>
            <a:endParaRPr kumimoji="1" lang="ja-JP" altLang="en-US" sz="2000" dirty="0">
              <a:solidFill>
                <a:srgbClr val="008080"/>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2789045"/>
            <a:ext cx="7010400" cy="537519"/>
          </a:xfrm>
        </p:spPr>
        <p:txBody>
          <a:bodyPr/>
          <a:lstStyle/>
          <a:p>
            <a:pPr algn="ctr"/>
            <a:r>
              <a:rPr lang="ja-JP" altLang="en-US" dirty="0" smtClean="0"/>
              <a:t>☃御清聴有難うございました☃</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17</a:t>
            </a:fld>
            <a:endParaRPr lang="en-US" altLang="ja-JP"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30000" dirty="0" smtClean="0"/>
              <a:t>2</a:t>
            </a:r>
            <a:r>
              <a:rPr lang="en-US" altLang="ja-JP" dirty="0" smtClean="0"/>
              <a:t>H(</a:t>
            </a:r>
            <a:r>
              <a:rPr lang="en-US" altLang="ja-JP" i="1" dirty="0" err="1" smtClean="0"/>
              <a:t>p</a:t>
            </a:r>
            <a:r>
              <a:rPr lang="en-US" altLang="ja-JP" dirty="0" err="1" smtClean="0"/>
              <a:t>,</a:t>
            </a:r>
            <a:r>
              <a:rPr lang="en-US" altLang="ja-JP" i="1" dirty="0" err="1" smtClean="0"/>
              <a:t>pp</a:t>
            </a:r>
            <a:r>
              <a:rPr lang="en-US" altLang="ja-JP" dirty="0" smtClean="0"/>
              <a:t>)</a:t>
            </a:r>
            <a:r>
              <a:rPr lang="en-US" altLang="ja-JP" i="1" dirty="0" smtClean="0"/>
              <a:t>n</a:t>
            </a:r>
            <a:r>
              <a:rPr lang="en-US" altLang="ja-JP" dirty="0" smtClean="0"/>
              <a:t> </a:t>
            </a:r>
            <a:r>
              <a:rPr lang="ja-JP" altLang="en-US" dirty="0" smtClean="0"/>
              <a:t>反応の微分断面積の</a:t>
            </a:r>
            <a:r>
              <a:rPr lang="en-US" altLang="ja-JP" i="1" dirty="0" smtClean="0"/>
              <a:t>Φ</a:t>
            </a:r>
            <a:r>
              <a:rPr lang="en-US" altLang="ja-JP" i="1" baseline="-25000" dirty="0" smtClean="0"/>
              <a:t>12 </a:t>
            </a:r>
            <a:r>
              <a:rPr lang="ja-JP" altLang="en-US" dirty="0" smtClean="0"/>
              <a:t>依存性</a:t>
            </a:r>
            <a:endParaRPr kumimoji="1" lang="ja-JP" altLang="en-US" dirty="0"/>
          </a:p>
        </p:txBody>
      </p:sp>
      <p:sp>
        <p:nvSpPr>
          <p:cNvPr id="3" name="コンテンツ プレースホルダ 2"/>
          <p:cNvSpPr>
            <a:spLocks noGrp="1"/>
          </p:cNvSpPr>
          <p:nvPr>
            <p:ph idx="1"/>
          </p:nvPr>
        </p:nvSpPr>
        <p:spPr>
          <a:xfrm>
            <a:off x="1066800" y="1143000"/>
            <a:ext cx="7010400" cy="5232042"/>
          </a:xfrm>
        </p:spPr>
        <p:txBody>
          <a:bodyPr/>
          <a:lstStyle/>
          <a:p>
            <a:r>
              <a:rPr lang="en-US" altLang="ja-JP" sz="1600" baseline="30000" dirty="0" smtClean="0"/>
              <a:t>2</a:t>
            </a:r>
            <a:r>
              <a:rPr lang="en-US" altLang="ja-JP" sz="1600" dirty="0" smtClean="0"/>
              <a:t>H(</a:t>
            </a:r>
            <a:r>
              <a:rPr lang="en-US" altLang="ja-JP" sz="1600" i="1" dirty="0" smtClean="0"/>
              <a:t>p</a:t>
            </a:r>
            <a:r>
              <a:rPr lang="en-US" altLang="ja-JP" sz="1600" dirty="0" smtClean="0"/>
              <a:t>,</a:t>
            </a:r>
            <a:r>
              <a:rPr lang="en-US" altLang="ja-JP" sz="1600" i="1" dirty="0" smtClean="0"/>
              <a:t>p</a:t>
            </a:r>
            <a:r>
              <a:rPr lang="en-US" altLang="ja-JP" sz="1600" i="1" baseline="-25000" dirty="0" smtClean="0"/>
              <a:t>1</a:t>
            </a:r>
            <a:r>
              <a:rPr lang="en-US" altLang="ja-JP" sz="1600" i="1" dirty="0" smtClean="0"/>
              <a:t>p</a:t>
            </a:r>
            <a:r>
              <a:rPr lang="en-US" altLang="ja-JP" sz="1600" i="1" baseline="-25000" dirty="0" smtClean="0"/>
              <a:t>2</a:t>
            </a:r>
            <a:r>
              <a:rPr lang="en-US" altLang="ja-JP" sz="1600" dirty="0" smtClean="0"/>
              <a:t>)</a:t>
            </a:r>
            <a:r>
              <a:rPr lang="en-US" altLang="ja-JP" sz="1600" i="1" dirty="0" smtClean="0"/>
              <a:t>n</a:t>
            </a:r>
            <a:r>
              <a:rPr lang="en-US" altLang="ja-JP" sz="1600" dirty="0" smtClean="0"/>
              <a:t> </a:t>
            </a:r>
            <a:r>
              <a:rPr lang="ja-JP" altLang="en-US" sz="1600" dirty="0" smtClean="0"/>
              <a:t>反応の微分断面積の</a:t>
            </a:r>
            <a:r>
              <a:rPr lang="en-US" altLang="ja-JP" sz="1600" i="1" dirty="0" smtClean="0"/>
              <a:t>Φ</a:t>
            </a:r>
            <a:r>
              <a:rPr lang="en-US" altLang="ja-JP" sz="1600" i="1" baseline="-25000" dirty="0" smtClean="0"/>
              <a:t>12 </a:t>
            </a:r>
            <a:r>
              <a:rPr lang="ja-JP" altLang="en-US" sz="1600" dirty="0" smtClean="0"/>
              <a:t>依存性を示す。</a:t>
            </a:r>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200" dirty="0" smtClean="0"/>
          </a:p>
          <a:p>
            <a:endParaRPr lang="en-US" altLang="ja-JP" sz="1600" dirty="0" smtClean="0"/>
          </a:p>
          <a:p>
            <a:endParaRPr lang="en-US" altLang="ja-JP" sz="800" dirty="0" smtClean="0"/>
          </a:p>
          <a:p>
            <a:endParaRPr lang="en-US" altLang="ja-JP" sz="1600" dirty="0" smtClean="0"/>
          </a:p>
          <a:p>
            <a:r>
              <a:rPr lang="en-US" altLang="ja-JP" sz="1600" i="1" dirty="0" smtClean="0"/>
              <a:t>Φ</a:t>
            </a:r>
            <a:r>
              <a:rPr lang="en-US" altLang="ja-JP" sz="1600" i="1" baseline="-25000" dirty="0" smtClean="0"/>
              <a:t>12</a:t>
            </a:r>
            <a:r>
              <a:rPr lang="ja-JP" altLang="en-US" sz="1600" dirty="0" smtClean="0"/>
              <a:t> ＝ </a:t>
            </a:r>
            <a:r>
              <a:rPr lang="en-US" altLang="ja-JP" sz="1600" dirty="0" smtClean="0"/>
              <a:t>180 deg.</a:t>
            </a:r>
            <a:r>
              <a:rPr lang="ja-JP" altLang="en-US" sz="1600" dirty="0" smtClean="0"/>
              <a:t>の時に、微分断面積は最大となる。</a:t>
            </a:r>
            <a:endParaRPr lang="en-US" altLang="ja-JP" sz="1600" dirty="0" smtClean="0"/>
          </a:p>
          <a:p>
            <a:pPr lvl="1"/>
            <a:r>
              <a:rPr lang="en-US" altLang="ja-JP" sz="1600" dirty="0" smtClean="0"/>
              <a:t>In-plane</a:t>
            </a:r>
            <a:r>
              <a:rPr lang="ja-JP" altLang="en-US" sz="1600" dirty="0" smtClean="0"/>
              <a:t>の成分が主なので、</a:t>
            </a:r>
            <a:r>
              <a:rPr lang="en-US" altLang="ja-JP" sz="1600" dirty="0" smtClean="0"/>
              <a:t>off-plane</a:t>
            </a:r>
            <a:r>
              <a:rPr lang="ja-JP" altLang="en-US" sz="1600" dirty="0" smtClean="0"/>
              <a:t>を測定しなくても十分。</a:t>
            </a:r>
            <a:endParaRPr lang="en-US" altLang="ja-JP" sz="1600" dirty="0" smtClean="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18</a:t>
            </a:fld>
            <a:endParaRPr lang="en-US" altLang="ja-JP" dirty="0"/>
          </a:p>
        </p:txBody>
      </p:sp>
      <p:pic>
        <p:nvPicPr>
          <p:cNvPr id="7" name="図 6" descr="p250exc1535_altphi2.jpg"/>
          <p:cNvPicPr>
            <a:picLocks noChangeAspect="1"/>
          </p:cNvPicPr>
          <p:nvPr/>
        </p:nvPicPr>
        <p:blipFill>
          <a:blip r:embed="rId2"/>
          <a:stretch>
            <a:fillRect/>
          </a:stretch>
        </p:blipFill>
        <p:spPr>
          <a:xfrm>
            <a:off x="1737384" y="1652658"/>
            <a:ext cx="5650992" cy="3889858"/>
          </a:xfrm>
          <a:prstGeom prst="rect">
            <a:avLst/>
          </a:prstGeom>
        </p:spPr>
      </p:pic>
      <p:sp>
        <p:nvSpPr>
          <p:cNvPr id="8" name="テキスト ボックス 7"/>
          <p:cNvSpPr txBox="1"/>
          <p:nvPr/>
        </p:nvSpPr>
        <p:spPr>
          <a:xfrm>
            <a:off x="6377803" y="1494745"/>
            <a:ext cx="1701107" cy="307777"/>
          </a:xfrm>
          <a:prstGeom prst="rect">
            <a:avLst/>
          </a:prstGeom>
          <a:noFill/>
        </p:spPr>
        <p:txBody>
          <a:bodyPr wrap="none" rtlCol="0">
            <a:spAutoFit/>
          </a:bodyPr>
          <a:lstStyle/>
          <a:p>
            <a:r>
              <a:rPr kumimoji="1" lang="en-US" altLang="ja-JP" sz="1400" dirty="0" smtClean="0">
                <a:latin typeface="HGS創英角ﾎﾟｯﾌﾟ体" pitchFamily="50" charset="-128"/>
                <a:ea typeface="HGS創英角ﾎﾟｯﾌﾟ体" pitchFamily="50" charset="-128"/>
              </a:rPr>
              <a:t>Calc. by H. Kamada</a:t>
            </a:r>
            <a:endParaRPr kumimoji="1" lang="ja-JP" altLang="en-US" sz="14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aseline="30000" dirty="0" smtClean="0"/>
              <a:t>2</a:t>
            </a:r>
            <a:r>
              <a:rPr kumimoji="1" lang="en-US" altLang="ja-JP" dirty="0" smtClean="0"/>
              <a:t>H(</a:t>
            </a:r>
            <a:r>
              <a:rPr kumimoji="1" lang="en-US" altLang="ja-JP" i="1" dirty="0" err="1" smtClean="0"/>
              <a:t>p</a:t>
            </a:r>
            <a:r>
              <a:rPr kumimoji="1" lang="en-US" altLang="ja-JP" dirty="0" err="1" smtClean="0"/>
              <a:t>,</a:t>
            </a:r>
            <a:r>
              <a:rPr kumimoji="1" lang="en-US" altLang="ja-JP" i="1" dirty="0" err="1" smtClean="0"/>
              <a:t>pp</a:t>
            </a:r>
            <a:r>
              <a:rPr kumimoji="1" lang="en-US" altLang="ja-JP" dirty="0" smtClean="0"/>
              <a:t>)</a:t>
            </a:r>
            <a:r>
              <a:rPr kumimoji="1" lang="en-US" altLang="ja-JP" i="1" dirty="0" smtClean="0"/>
              <a:t>n</a:t>
            </a:r>
            <a:r>
              <a:rPr kumimoji="1" lang="en-US" altLang="ja-JP" dirty="0" smtClean="0"/>
              <a:t> </a:t>
            </a:r>
            <a:r>
              <a:rPr kumimoji="1" lang="ja-JP" altLang="en-US" dirty="0" smtClean="0"/>
              <a:t>反応の偏極観測量</a:t>
            </a:r>
            <a:r>
              <a:rPr kumimoji="1" lang="en-US" altLang="ja-JP" i="1" dirty="0" smtClean="0"/>
              <a:t>Ay</a:t>
            </a:r>
            <a:endParaRPr kumimoji="1" lang="ja-JP" altLang="en-US" i="1" dirty="0"/>
          </a:p>
        </p:txBody>
      </p:sp>
      <p:sp>
        <p:nvSpPr>
          <p:cNvPr id="3" name="コンテンツ プレースホルダ 2"/>
          <p:cNvSpPr>
            <a:spLocks noGrp="1"/>
          </p:cNvSpPr>
          <p:nvPr>
            <p:ph idx="1"/>
          </p:nvPr>
        </p:nvSpPr>
        <p:spPr>
          <a:xfrm>
            <a:off x="1066800" y="1143000"/>
            <a:ext cx="7010400" cy="5283558"/>
          </a:xfrm>
        </p:spPr>
        <p:txBody>
          <a:bodyPr/>
          <a:lstStyle/>
          <a:p>
            <a:r>
              <a:rPr lang="en-US" altLang="ja-JP" sz="1600" baseline="30000" dirty="0" smtClean="0"/>
              <a:t>2</a:t>
            </a:r>
            <a:r>
              <a:rPr lang="en-US" altLang="ja-JP" sz="1600" dirty="0" smtClean="0"/>
              <a:t>H(</a:t>
            </a:r>
            <a:r>
              <a:rPr lang="en-US" altLang="ja-JP" sz="1600" i="1" dirty="0" smtClean="0"/>
              <a:t>p</a:t>
            </a:r>
            <a:r>
              <a:rPr lang="en-US" altLang="ja-JP" sz="1600" dirty="0" smtClean="0"/>
              <a:t>,</a:t>
            </a:r>
            <a:r>
              <a:rPr lang="en-US" altLang="ja-JP" sz="1600" i="1" dirty="0" smtClean="0"/>
              <a:t>p</a:t>
            </a:r>
            <a:r>
              <a:rPr lang="en-US" altLang="ja-JP" sz="1600" i="1" baseline="-25000" dirty="0" smtClean="0"/>
              <a:t>1</a:t>
            </a:r>
            <a:r>
              <a:rPr lang="en-US" altLang="ja-JP" sz="1600" i="1" dirty="0" smtClean="0"/>
              <a:t>p</a:t>
            </a:r>
            <a:r>
              <a:rPr lang="en-US" altLang="ja-JP" sz="1600" i="1" baseline="-25000" dirty="0" smtClean="0"/>
              <a:t>2</a:t>
            </a:r>
            <a:r>
              <a:rPr lang="en-US" altLang="ja-JP" sz="1600" dirty="0" smtClean="0"/>
              <a:t>)</a:t>
            </a:r>
            <a:r>
              <a:rPr lang="en-US" altLang="ja-JP" sz="1600" i="1" dirty="0" smtClean="0"/>
              <a:t>n</a:t>
            </a:r>
            <a:r>
              <a:rPr lang="en-US" altLang="ja-JP" sz="1600" dirty="0" smtClean="0"/>
              <a:t> </a:t>
            </a:r>
            <a:r>
              <a:rPr lang="ja-JP" altLang="en-US" sz="1600" dirty="0" smtClean="0"/>
              <a:t>反応</a:t>
            </a:r>
            <a:r>
              <a:rPr lang="ja-JP" altLang="en-US" sz="1600" dirty="0" smtClean="0"/>
              <a:t>の偏極観測量</a:t>
            </a:r>
            <a:r>
              <a:rPr lang="en-US" altLang="ja-JP" sz="1600" i="1" dirty="0" smtClean="0"/>
              <a:t>Ay </a:t>
            </a:r>
            <a:r>
              <a:rPr lang="ja-JP" altLang="en-US" sz="1600" dirty="0" smtClean="0"/>
              <a:t>の</a:t>
            </a:r>
            <a:r>
              <a:rPr lang="en-US" altLang="ja-JP" sz="1600" i="1" dirty="0" smtClean="0"/>
              <a:t>Φ</a:t>
            </a:r>
            <a:r>
              <a:rPr lang="en-US" altLang="ja-JP" sz="1600" i="1" baseline="-25000" dirty="0" smtClean="0"/>
              <a:t>12 </a:t>
            </a:r>
            <a:r>
              <a:rPr lang="ja-JP" altLang="en-US" sz="1600" dirty="0" smtClean="0"/>
              <a:t>依存性を示す</a:t>
            </a:r>
            <a:r>
              <a:rPr lang="ja-JP" altLang="en-US" sz="1600" dirty="0" smtClean="0"/>
              <a:t>。</a:t>
            </a:r>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0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800" dirty="0" smtClean="0"/>
          </a:p>
          <a:p>
            <a:endParaRPr lang="en-US" altLang="ja-JP" sz="1600" dirty="0" smtClean="0"/>
          </a:p>
          <a:p>
            <a:r>
              <a:rPr lang="ja-JP" altLang="en-US" sz="1600" dirty="0" smtClean="0"/>
              <a:t>偏極観測量</a:t>
            </a:r>
            <a:r>
              <a:rPr lang="en-US" altLang="ja-JP" sz="1600" dirty="0" smtClean="0"/>
              <a:t>Ay </a:t>
            </a:r>
            <a:r>
              <a:rPr lang="ja-JP" altLang="en-US" sz="1600" dirty="0" smtClean="0"/>
              <a:t>に対する</a:t>
            </a:r>
            <a:r>
              <a:rPr lang="en-US" altLang="ja-JP" sz="1600" dirty="0" smtClean="0"/>
              <a:t>2π3NF</a:t>
            </a:r>
            <a:r>
              <a:rPr lang="ja-JP" altLang="en-US" sz="1600" dirty="0" smtClean="0"/>
              <a:t>の効果は、微分断面積の大きな</a:t>
            </a:r>
            <a:endParaRPr lang="en-US" altLang="ja-JP" sz="1600" dirty="0" smtClean="0"/>
          </a:p>
          <a:p>
            <a:pPr>
              <a:buNone/>
            </a:pPr>
            <a:r>
              <a:rPr lang="en-US" altLang="ja-JP" sz="1600" dirty="0" smtClean="0"/>
              <a:t>	</a:t>
            </a:r>
            <a:r>
              <a:rPr lang="en-US" altLang="ja-JP" sz="1600" i="1" dirty="0" smtClean="0"/>
              <a:t>Φ</a:t>
            </a:r>
            <a:r>
              <a:rPr lang="en-US" altLang="ja-JP" sz="1600" i="1" baseline="-25000" dirty="0" smtClean="0"/>
              <a:t>12</a:t>
            </a:r>
            <a:r>
              <a:rPr lang="en-US" altLang="ja-JP" sz="1600" dirty="0" smtClean="0"/>
              <a:t> </a:t>
            </a:r>
            <a:r>
              <a:rPr lang="ja-JP" altLang="en-US" sz="1600" dirty="0" smtClean="0"/>
              <a:t>＝ </a:t>
            </a:r>
            <a:r>
              <a:rPr lang="en-US" altLang="ja-JP" sz="1600" dirty="0" smtClean="0"/>
              <a:t>180 deg.</a:t>
            </a:r>
            <a:r>
              <a:rPr lang="ja-JP" altLang="en-US" sz="1600" dirty="0" smtClean="0"/>
              <a:t>では非常に小さくなっている。</a:t>
            </a:r>
            <a:endParaRPr lang="en-US" altLang="ja-JP" sz="1600" dirty="0" smtClean="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19</a:t>
            </a:fld>
            <a:endParaRPr lang="en-US" altLang="ja-JP" dirty="0"/>
          </a:p>
        </p:txBody>
      </p:sp>
      <p:sp>
        <p:nvSpPr>
          <p:cNvPr id="7" name="テキスト ボックス 6"/>
          <p:cNvSpPr txBox="1"/>
          <p:nvPr/>
        </p:nvSpPr>
        <p:spPr>
          <a:xfrm>
            <a:off x="6377803" y="1494745"/>
            <a:ext cx="1701107" cy="307777"/>
          </a:xfrm>
          <a:prstGeom prst="rect">
            <a:avLst/>
          </a:prstGeom>
          <a:noFill/>
        </p:spPr>
        <p:txBody>
          <a:bodyPr wrap="none" rtlCol="0">
            <a:spAutoFit/>
          </a:bodyPr>
          <a:lstStyle/>
          <a:p>
            <a:r>
              <a:rPr kumimoji="1" lang="en-US" altLang="ja-JP" sz="1400" dirty="0" smtClean="0">
                <a:latin typeface="HGS創英角ﾎﾟｯﾌﾟ体" pitchFamily="50" charset="-128"/>
                <a:ea typeface="HGS創英角ﾎﾟｯﾌﾟ体" pitchFamily="50" charset="-128"/>
              </a:rPr>
              <a:t>Calc. by H. Kamada</a:t>
            </a:r>
            <a:endParaRPr kumimoji="1" lang="ja-JP" altLang="en-US" sz="1400" dirty="0">
              <a:latin typeface="HGS創英角ﾎﾟｯﾌﾟ体" pitchFamily="50" charset="-128"/>
              <a:ea typeface="HGS創英角ﾎﾟｯﾌﾟ体" pitchFamily="50" charset="-128"/>
            </a:endParaRPr>
          </a:p>
        </p:txBody>
      </p:sp>
      <p:pic>
        <p:nvPicPr>
          <p:cNvPr id="9" name="図 8" descr="p250exc1535_altphi2ay.jpg"/>
          <p:cNvPicPr>
            <a:picLocks noChangeAspect="1"/>
          </p:cNvPicPr>
          <p:nvPr/>
        </p:nvPicPr>
        <p:blipFill>
          <a:blip r:embed="rId2">
            <a:clrChange>
              <a:clrFrom>
                <a:srgbClr val="FFFFFF"/>
              </a:clrFrom>
              <a:clrTo>
                <a:srgbClr val="FFFFFF">
                  <a:alpha val="0"/>
                </a:srgbClr>
              </a:clrTo>
            </a:clrChange>
          </a:blip>
          <a:stretch>
            <a:fillRect/>
          </a:stretch>
        </p:blipFill>
        <p:spPr>
          <a:xfrm>
            <a:off x="1756208" y="1716673"/>
            <a:ext cx="5601614" cy="3824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r>
              <a:rPr lang="en-US" altLang="ja-JP" smtClean="0"/>
              <a:t>2008 Christmas Eve ❆</a:t>
            </a:r>
            <a:endParaRPr lang="en-US" altLang="ja-JP"/>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a:p>
        </p:txBody>
      </p:sp>
      <p:sp>
        <p:nvSpPr>
          <p:cNvPr id="6" name="スライド番号プレースホルダ 5"/>
          <p:cNvSpPr>
            <a:spLocks noGrp="1"/>
          </p:cNvSpPr>
          <p:nvPr>
            <p:ph type="sldNum" sz="quarter" idx="12"/>
          </p:nvPr>
        </p:nvSpPr>
        <p:spPr/>
        <p:txBody>
          <a:bodyPr/>
          <a:lstStyle/>
          <a:p>
            <a:fld id="{5A90B87F-5453-42C7-98D2-0229880ACBA5}" type="slidenum">
              <a:rPr lang="en-US" altLang="ja-JP"/>
              <a:pPr/>
              <a:t>2</a:t>
            </a:fld>
            <a:endParaRPr lang="en-US" altLang="ja-JP"/>
          </a:p>
        </p:txBody>
      </p:sp>
      <p:sp>
        <p:nvSpPr>
          <p:cNvPr id="5122" name="Rectangle 2"/>
          <p:cNvSpPr>
            <a:spLocks noGrp="1" noChangeArrowheads="1"/>
          </p:cNvSpPr>
          <p:nvPr>
            <p:ph type="title"/>
          </p:nvPr>
        </p:nvSpPr>
        <p:spPr/>
        <p:txBody>
          <a:bodyPr/>
          <a:lstStyle/>
          <a:p>
            <a:r>
              <a:rPr lang="ja-JP" altLang="en-US" dirty="0" smtClean="0"/>
              <a:t>導入</a:t>
            </a:r>
            <a:r>
              <a:rPr lang="en-US" altLang="ja-JP" dirty="0" smtClean="0"/>
              <a:t>1</a:t>
            </a:r>
            <a:r>
              <a:rPr lang="ja-JP" altLang="en-US" dirty="0" smtClean="0"/>
              <a:t>～３核子力研究～</a:t>
            </a:r>
            <a:endParaRPr lang="ja-JP" altLang="ja-JP" dirty="0"/>
          </a:p>
        </p:txBody>
      </p:sp>
      <p:sp>
        <p:nvSpPr>
          <p:cNvPr id="5123" name="Rectangle 3"/>
          <p:cNvSpPr>
            <a:spLocks noGrp="1" noChangeArrowheads="1"/>
          </p:cNvSpPr>
          <p:nvPr>
            <p:ph type="body" idx="1"/>
          </p:nvPr>
        </p:nvSpPr>
        <p:spPr>
          <a:xfrm>
            <a:off x="1066800" y="1143000"/>
            <a:ext cx="7010400" cy="5316794"/>
          </a:xfrm>
        </p:spPr>
        <p:txBody>
          <a:bodyPr/>
          <a:lstStyle/>
          <a:p>
            <a:r>
              <a:rPr lang="en-US" altLang="ja-JP" sz="1600" dirty="0" smtClean="0"/>
              <a:t>1935</a:t>
            </a:r>
            <a:r>
              <a:rPr lang="ja-JP" altLang="en-US" sz="1600" dirty="0" smtClean="0"/>
              <a:t>年 湯川博士が中間子理論を発表。</a:t>
            </a:r>
            <a:endParaRPr lang="en-US" altLang="ja-JP" sz="1600" dirty="0" smtClean="0"/>
          </a:p>
          <a:p>
            <a:r>
              <a:rPr lang="en-US" altLang="ja-JP" sz="1600" dirty="0" smtClean="0"/>
              <a:t>1957</a:t>
            </a:r>
            <a:r>
              <a:rPr lang="ja-JP" altLang="en-US" sz="1600" dirty="0" smtClean="0"/>
              <a:t>年 藤田</a:t>
            </a:r>
            <a:r>
              <a:rPr lang="en-US" altLang="ja-JP" sz="1600" dirty="0" smtClean="0"/>
              <a:t>-</a:t>
            </a:r>
            <a:r>
              <a:rPr lang="ja-JP" altLang="en-US" sz="1600" dirty="0" smtClean="0"/>
              <a:t>宮沢両博士が</a:t>
            </a:r>
            <a:r>
              <a:rPr lang="en-US" altLang="ja-JP" sz="1600" dirty="0" smtClean="0"/>
              <a:t>2π</a:t>
            </a:r>
            <a:r>
              <a:rPr lang="ja-JP" altLang="en-US" sz="1600" dirty="0" smtClean="0"/>
              <a:t>交換型</a:t>
            </a:r>
            <a:r>
              <a:rPr lang="en-US" altLang="ja-JP" sz="1600" dirty="0"/>
              <a:t>3</a:t>
            </a:r>
            <a:r>
              <a:rPr lang="ja-JP" altLang="en-US" sz="1600" dirty="0" smtClean="0"/>
              <a:t>核子力を提唱。</a:t>
            </a:r>
            <a:endParaRPr lang="en-US" altLang="ja-JP" sz="1600" dirty="0" smtClean="0"/>
          </a:p>
          <a:p>
            <a:endParaRPr lang="en-US" altLang="ja-JP" sz="1600" dirty="0"/>
          </a:p>
          <a:p>
            <a:endParaRPr lang="en-US" altLang="ja-JP" sz="1600" dirty="0" smtClean="0"/>
          </a:p>
          <a:p>
            <a:endParaRPr lang="en-US" altLang="ja-JP" sz="1600" dirty="0"/>
          </a:p>
          <a:p>
            <a:endParaRPr lang="en-US" altLang="ja-JP" sz="1600" dirty="0" smtClean="0"/>
          </a:p>
          <a:p>
            <a:endParaRPr lang="en-US" altLang="ja-JP" sz="1600" dirty="0"/>
          </a:p>
          <a:p>
            <a:endParaRPr lang="en-US" altLang="ja-JP" sz="1600" dirty="0" smtClean="0"/>
          </a:p>
          <a:p>
            <a:pPr lvl="1"/>
            <a:r>
              <a:rPr lang="ja-JP" altLang="en-US" sz="1600" dirty="0" smtClean="0"/>
              <a:t>３核子原子核の束縛エネルギー</a:t>
            </a:r>
            <a:endParaRPr lang="en-US" altLang="ja-JP" sz="1600" dirty="0" smtClean="0"/>
          </a:p>
          <a:p>
            <a:pPr lvl="1"/>
            <a:r>
              <a:rPr lang="en-US" altLang="ja-JP" sz="1600" i="1" dirty="0" smtClean="0"/>
              <a:t>E</a:t>
            </a:r>
            <a:r>
              <a:rPr lang="en-US" altLang="ja-JP" sz="1600" i="1" baseline="-25000" dirty="0" smtClean="0"/>
              <a:t>N</a:t>
            </a:r>
            <a:r>
              <a:rPr lang="en-US" altLang="ja-JP" sz="1600" dirty="0" smtClean="0"/>
              <a:t> </a:t>
            </a:r>
            <a:r>
              <a:rPr lang="ja-JP" altLang="en-US" sz="1600" dirty="0" smtClean="0"/>
              <a:t>≦ </a:t>
            </a:r>
            <a:r>
              <a:rPr lang="en-US" altLang="ja-JP" sz="1600" dirty="0" smtClean="0"/>
              <a:t>140 </a:t>
            </a:r>
            <a:r>
              <a:rPr lang="en-US" altLang="ja-JP" sz="1600" dirty="0" err="1" smtClean="0"/>
              <a:t>MeV</a:t>
            </a:r>
            <a:r>
              <a:rPr lang="ja-JP" altLang="en-US" sz="1600" dirty="0" err="1" smtClean="0"/>
              <a:t>での</a:t>
            </a:r>
            <a:r>
              <a:rPr lang="en-US" altLang="ja-JP" sz="1600" i="1" dirty="0" err="1" smtClean="0"/>
              <a:t>Nd</a:t>
            </a:r>
            <a:r>
              <a:rPr lang="en-US" altLang="ja-JP" sz="1600" i="1" dirty="0" smtClean="0"/>
              <a:t> </a:t>
            </a:r>
            <a:r>
              <a:rPr lang="ja-JP" altLang="en-US" sz="1600" dirty="0" smtClean="0"/>
              <a:t>弾性散乱の微分断面積</a:t>
            </a:r>
            <a:endParaRPr lang="en-US" altLang="ja-JP" sz="1600" dirty="0" smtClean="0"/>
          </a:p>
          <a:p>
            <a:pPr lvl="1"/>
            <a:endParaRPr lang="en-US" altLang="ja-JP" sz="1600" dirty="0">
              <a:solidFill>
                <a:srgbClr val="000000"/>
              </a:solidFill>
            </a:endParaRPr>
          </a:p>
          <a:p>
            <a:pPr lvl="1"/>
            <a:endParaRPr lang="en-US" altLang="ja-JP" sz="1600" dirty="0" smtClean="0">
              <a:solidFill>
                <a:srgbClr val="000000"/>
              </a:solidFill>
            </a:endParaRPr>
          </a:p>
          <a:p>
            <a:pPr lvl="1"/>
            <a:endParaRPr lang="en-US" altLang="ja-JP" sz="1600" dirty="0">
              <a:solidFill>
                <a:srgbClr val="000000"/>
              </a:solidFill>
            </a:endParaRPr>
          </a:p>
          <a:p>
            <a:pPr lvl="1"/>
            <a:endParaRPr lang="en-US" altLang="ja-JP" sz="1600" dirty="0" smtClean="0">
              <a:solidFill>
                <a:srgbClr val="000000"/>
              </a:solidFill>
            </a:endParaRPr>
          </a:p>
          <a:p>
            <a:pPr lvl="1"/>
            <a:endParaRPr lang="en-US" altLang="ja-JP" sz="1600" dirty="0">
              <a:solidFill>
                <a:srgbClr val="000000"/>
              </a:solidFill>
            </a:endParaRPr>
          </a:p>
          <a:p>
            <a:pPr lvl="1"/>
            <a:endParaRPr lang="en-US" altLang="ja-JP" sz="1600" dirty="0" smtClean="0">
              <a:solidFill>
                <a:srgbClr val="000000"/>
              </a:solidFill>
            </a:endParaRPr>
          </a:p>
          <a:p>
            <a:pPr lvl="1"/>
            <a:endParaRPr lang="en-US" altLang="ja-JP" sz="1600" dirty="0">
              <a:solidFill>
                <a:srgbClr val="000000"/>
              </a:solidFill>
            </a:endParaRPr>
          </a:p>
          <a:p>
            <a:pPr lvl="0"/>
            <a:r>
              <a:rPr lang="en-US" altLang="ja-JP" sz="1600" dirty="0" smtClean="0">
                <a:solidFill>
                  <a:srgbClr val="FFC000"/>
                </a:solidFill>
              </a:rPr>
              <a:t>2π</a:t>
            </a:r>
            <a:r>
              <a:rPr lang="ja-JP" altLang="en-US" sz="1600" dirty="0" smtClean="0">
                <a:solidFill>
                  <a:srgbClr val="FFC000"/>
                </a:solidFill>
              </a:rPr>
              <a:t>交換型</a:t>
            </a:r>
            <a:r>
              <a:rPr lang="en-US" altLang="ja-JP" sz="1600" dirty="0" smtClean="0">
                <a:solidFill>
                  <a:srgbClr val="FFC000"/>
                </a:solidFill>
              </a:rPr>
              <a:t>3</a:t>
            </a:r>
            <a:r>
              <a:rPr lang="ja-JP" altLang="en-US" sz="1600" dirty="0" smtClean="0">
                <a:solidFill>
                  <a:srgbClr val="FFC000"/>
                </a:solidFill>
              </a:rPr>
              <a:t>核子力</a:t>
            </a:r>
            <a:r>
              <a:rPr lang="en-US" altLang="ja-JP" sz="1600" dirty="0" smtClean="0">
                <a:solidFill>
                  <a:srgbClr val="FFC000"/>
                </a:solidFill>
              </a:rPr>
              <a:t>(2π3NF)</a:t>
            </a:r>
            <a:r>
              <a:rPr lang="ja-JP" altLang="en-US" sz="1600" dirty="0" smtClean="0">
                <a:solidFill>
                  <a:srgbClr val="FFC000"/>
                </a:solidFill>
              </a:rPr>
              <a:t>の強度は決定された</a:t>
            </a:r>
            <a:r>
              <a:rPr lang="en-US" altLang="ja-JP" sz="1600" dirty="0" smtClean="0">
                <a:solidFill>
                  <a:srgbClr val="FFC000"/>
                </a:solidFill>
              </a:rPr>
              <a:t>!</a:t>
            </a:r>
          </a:p>
        </p:txBody>
      </p:sp>
      <p:sp>
        <p:nvSpPr>
          <p:cNvPr id="7" name="右中かっこ 6"/>
          <p:cNvSpPr/>
          <p:nvPr/>
        </p:nvSpPr>
        <p:spPr>
          <a:xfrm>
            <a:off x="6577731" y="3539568"/>
            <a:ext cx="250772" cy="545688"/>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858000" y="3583815"/>
            <a:ext cx="1107996" cy="461665"/>
          </a:xfrm>
          <a:prstGeom prst="rect">
            <a:avLst/>
          </a:prstGeom>
          <a:noFill/>
        </p:spPr>
        <p:txBody>
          <a:bodyPr wrap="none" rtlCol="0">
            <a:spAutoFit/>
          </a:bodyPr>
          <a:lstStyle/>
          <a:p>
            <a:r>
              <a:rPr kumimoji="1" lang="ja-JP" altLang="en-US" dirty="0" smtClean="0">
                <a:solidFill>
                  <a:srgbClr val="FFC000"/>
                </a:solidFill>
                <a:latin typeface="HGS創英角ﾎﾟｯﾌﾟ体" pitchFamily="50" charset="-128"/>
                <a:ea typeface="HGS創英角ﾎﾟｯﾌﾟ体" pitchFamily="50" charset="-128"/>
              </a:rPr>
              <a:t>再現！</a:t>
            </a:r>
            <a:endParaRPr kumimoji="1" lang="ja-JP" altLang="en-US" dirty="0">
              <a:solidFill>
                <a:srgbClr val="FFC000"/>
              </a:solidFill>
              <a:latin typeface="HGS創英角ﾎﾟｯﾌﾟ体" pitchFamily="50" charset="-128"/>
              <a:ea typeface="HGS創英角ﾎﾟｯﾌﾟ体" pitchFamily="50" charset="-128"/>
            </a:endParaRPr>
          </a:p>
        </p:txBody>
      </p:sp>
      <p:sp>
        <p:nvSpPr>
          <p:cNvPr id="26" name="角丸四角形 25"/>
          <p:cNvSpPr/>
          <p:nvPr/>
        </p:nvSpPr>
        <p:spPr>
          <a:xfrm>
            <a:off x="1784563" y="1784555"/>
            <a:ext cx="1637071" cy="1676396"/>
          </a:xfrm>
          <a:prstGeom prst="roundRect">
            <a:avLst/>
          </a:prstGeom>
          <a:solidFill>
            <a:schemeClr val="accent5">
              <a:lumMod val="9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FM3NF.jpg"/>
          <p:cNvPicPr>
            <a:picLocks noChangeAspect="1"/>
          </p:cNvPicPr>
          <p:nvPr/>
        </p:nvPicPr>
        <p:blipFill>
          <a:blip r:embed="rId2">
            <a:clrChange>
              <a:clrFrom>
                <a:srgbClr val="FDFDFD"/>
              </a:clrFrom>
              <a:clrTo>
                <a:srgbClr val="FDFDFD">
                  <a:alpha val="0"/>
                </a:srgbClr>
              </a:clrTo>
            </a:clrChange>
          </a:blip>
          <a:stretch>
            <a:fillRect/>
          </a:stretch>
        </p:blipFill>
        <p:spPr>
          <a:xfrm>
            <a:off x="1942254" y="1889985"/>
            <a:ext cx="1297229" cy="1288694"/>
          </a:xfrm>
          <a:prstGeom prst="rect">
            <a:avLst/>
          </a:prstGeom>
        </p:spPr>
      </p:pic>
      <p:sp>
        <p:nvSpPr>
          <p:cNvPr id="27" name="角丸四角形 26"/>
          <p:cNvSpPr/>
          <p:nvPr/>
        </p:nvSpPr>
        <p:spPr>
          <a:xfrm>
            <a:off x="5063539" y="1789475"/>
            <a:ext cx="1637071" cy="1676396"/>
          </a:xfrm>
          <a:prstGeom prst="roundRect">
            <a:avLst/>
          </a:prstGeom>
          <a:solidFill>
            <a:srgbClr val="FFBAC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TM3NF.jpg"/>
          <p:cNvPicPr>
            <a:picLocks noChangeAspect="1"/>
          </p:cNvPicPr>
          <p:nvPr/>
        </p:nvPicPr>
        <p:blipFill>
          <a:blip r:embed="rId3">
            <a:clrChange>
              <a:clrFrom>
                <a:srgbClr val="FDFDFD"/>
              </a:clrFrom>
              <a:clrTo>
                <a:srgbClr val="FDFDFD">
                  <a:alpha val="0"/>
                </a:srgbClr>
              </a:clrTo>
            </a:clrChange>
          </a:blip>
          <a:stretch>
            <a:fillRect/>
          </a:stretch>
        </p:blipFill>
        <p:spPr>
          <a:xfrm>
            <a:off x="5238190" y="1889074"/>
            <a:ext cx="1297229" cy="1288694"/>
          </a:xfrm>
          <a:prstGeom prst="rect">
            <a:avLst/>
          </a:prstGeom>
        </p:spPr>
      </p:pic>
      <p:sp>
        <p:nvSpPr>
          <p:cNvPr id="28" name="テキスト ボックス 27"/>
          <p:cNvSpPr txBox="1"/>
          <p:nvPr/>
        </p:nvSpPr>
        <p:spPr>
          <a:xfrm>
            <a:off x="2168021" y="3141406"/>
            <a:ext cx="867545" cy="338554"/>
          </a:xfrm>
          <a:prstGeom prst="rect">
            <a:avLst/>
          </a:prstGeom>
          <a:noFill/>
        </p:spPr>
        <p:txBody>
          <a:bodyPr wrap="none" rtlCol="0">
            <a:spAutoFit/>
          </a:bodyPr>
          <a:lstStyle/>
          <a:p>
            <a:r>
              <a:rPr kumimoji="1" lang="en-US" altLang="ja-JP" sz="1600" dirty="0" smtClean="0">
                <a:solidFill>
                  <a:schemeClr val="accent1">
                    <a:lumMod val="25000"/>
                  </a:schemeClr>
                </a:solidFill>
                <a:latin typeface="HGS創英角ﾎﾟｯﾌﾟ体" pitchFamily="50" charset="-128"/>
                <a:ea typeface="HGS創英角ﾎﾟｯﾌﾟ体" pitchFamily="50" charset="-128"/>
              </a:rPr>
              <a:t>FM3NF</a:t>
            </a:r>
            <a:endParaRPr kumimoji="1" lang="ja-JP" altLang="en-US" sz="1600" dirty="0">
              <a:solidFill>
                <a:schemeClr val="accent1">
                  <a:lumMod val="25000"/>
                </a:schemeClr>
              </a:solidFill>
              <a:latin typeface="HGS創英角ﾎﾟｯﾌﾟ体" pitchFamily="50" charset="-128"/>
              <a:ea typeface="HGS創英角ﾎﾟｯﾌﾟ体" pitchFamily="50" charset="-128"/>
            </a:endParaRPr>
          </a:p>
        </p:txBody>
      </p:sp>
      <p:sp>
        <p:nvSpPr>
          <p:cNvPr id="29" name="テキスト ボックス 28"/>
          <p:cNvSpPr txBox="1"/>
          <p:nvPr/>
        </p:nvSpPr>
        <p:spPr>
          <a:xfrm>
            <a:off x="5476556" y="3131573"/>
            <a:ext cx="845103" cy="338554"/>
          </a:xfrm>
          <a:prstGeom prst="rect">
            <a:avLst/>
          </a:prstGeom>
          <a:noFill/>
        </p:spPr>
        <p:txBody>
          <a:bodyPr wrap="none" rtlCol="0">
            <a:spAutoFit/>
          </a:bodyPr>
          <a:lstStyle/>
          <a:p>
            <a:r>
              <a:rPr kumimoji="1" lang="en-US" altLang="ja-JP" sz="1600" dirty="0" smtClean="0">
                <a:solidFill>
                  <a:srgbClr val="FF0000"/>
                </a:solidFill>
                <a:latin typeface="HGS創英角ﾎﾟｯﾌﾟ体" pitchFamily="50" charset="-128"/>
                <a:ea typeface="HGS創英角ﾎﾟｯﾌﾟ体" pitchFamily="50" charset="-128"/>
              </a:rPr>
              <a:t>TM3NF</a:t>
            </a:r>
            <a:endParaRPr kumimoji="1" lang="ja-JP" altLang="en-US" sz="1600" dirty="0">
              <a:solidFill>
                <a:srgbClr val="FF0000"/>
              </a:solidFill>
              <a:latin typeface="HGS創英角ﾎﾟｯﾌﾟ体" pitchFamily="50" charset="-128"/>
              <a:ea typeface="HGS創英角ﾎﾟｯﾌﾟ体" pitchFamily="50" charset="-128"/>
            </a:endParaRPr>
          </a:p>
        </p:txBody>
      </p:sp>
      <p:sp>
        <p:nvSpPr>
          <p:cNvPr id="30" name="右矢印 29"/>
          <p:cNvSpPr/>
          <p:nvPr/>
        </p:nvSpPr>
        <p:spPr>
          <a:xfrm>
            <a:off x="3628106" y="2241760"/>
            <a:ext cx="1253613" cy="693174"/>
          </a:xfrm>
          <a:prstGeom prst="rightArrow">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878822" y="2374491"/>
            <a:ext cx="697627" cy="400110"/>
          </a:xfrm>
          <a:prstGeom prst="rect">
            <a:avLst/>
          </a:prstGeom>
          <a:noFill/>
        </p:spPr>
        <p:txBody>
          <a:bodyPr wrap="none" rtlCol="0">
            <a:spAutoFit/>
          </a:bodyPr>
          <a:lstStyle/>
          <a:p>
            <a:r>
              <a:rPr lang="ja-JP" altLang="en-US" sz="2000" dirty="0">
                <a:latin typeface="HGS創英角ﾎﾟｯﾌﾟ体" pitchFamily="50" charset="-128"/>
                <a:ea typeface="HGS創英角ﾎﾟｯﾌﾟ体" pitchFamily="50" charset="-128"/>
              </a:rPr>
              <a:t>拡張</a:t>
            </a:r>
            <a:endParaRPr kumimoji="1" lang="ja-JP" altLang="en-US" sz="2000" dirty="0">
              <a:latin typeface="HGS創英角ﾎﾟｯﾌﾟ体" pitchFamily="50" charset="-128"/>
              <a:ea typeface="HGS創英角ﾎﾟｯﾌﾟ体" pitchFamily="50" charset="-128"/>
            </a:endParaRPr>
          </a:p>
        </p:txBody>
      </p:sp>
      <p:pic>
        <p:nvPicPr>
          <p:cNvPr id="32" name="図 31" descr="En65.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656854" y="4123092"/>
            <a:ext cx="2148840" cy="1914144"/>
          </a:xfrm>
          <a:prstGeom prst="rect">
            <a:avLst/>
          </a:prstGeom>
        </p:spPr>
      </p:pic>
      <p:pic>
        <p:nvPicPr>
          <p:cNvPr id="33" name="図 32" descr="En140.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805694" y="4194530"/>
            <a:ext cx="2124456" cy="1834896"/>
          </a:xfrm>
          <a:prstGeom prst="rect">
            <a:avLst/>
          </a:prstGeom>
        </p:spPr>
      </p:pic>
      <p:cxnSp>
        <p:nvCxnSpPr>
          <p:cNvPr id="34" name="直線コネクタ 33"/>
          <p:cNvCxnSpPr/>
          <p:nvPr/>
        </p:nvCxnSpPr>
        <p:spPr>
          <a:xfrm>
            <a:off x="6245936" y="5060278"/>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245936" y="5415880"/>
            <a:ext cx="428628"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746002" y="4898766"/>
            <a:ext cx="1284326" cy="307777"/>
          </a:xfrm>
          <a:prstGeom prst="rect">
            <a:avLst/>
          </a:prstGeom>
          <a:noFill/>
        </p:spPr>
        <p:txBody>
          <a:bodyPr wrap="none" rtlCol="0">
            <a:spAutoFit/>
          </a:bodyPr>
          <a:lstStyle/>
          <a:p>
            <a:r>
              <a:rPr kumimoji="1" lang="en-US" altLang="ja-JP" sz="1400" dirty="0" smtClean="0">
                <a:solidFill>
                  <a:srgbClr val="FF0000"/>
                </a:solidFill>
                <a:latin typeface="HGS創英角ﾎﾟｯﾌﾟ体" pitchFamily="50" charset="-128"/>
                <a:ea typeface="HGS創英角ﾎﾟｯﾌﾟ体" pitchFamily="50" charset="-128"/>
              </a:rPr>
              <a:t>NN </a:t>
            </a:r>
            <a:r>
              <a:rPr lang="en-US" altLang="ja-JP" sz="1400" dirty="0" smtClean="0">
                <a:solidFill>
                  <a:srgbClr val="FF0000"/>
                </a:solidFill>
                <a:latin typeface="HGS創英角ﾎﾟｯﾌﾟ体" pitchFamily="50" charset="-128"/>
                <a:ea typeface="HGS創英角ﾎﾟｯﾌﾟ体" pitchFamily="50" charset="-128"/>
              </a:rPr>
              <a:t>+ TM 3NF</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37" name="テキスト ボックス 36"/>
          <p:cNvSpPr txBox="1"/>
          <p:nvPr/>
        </p:nvSpPr>
        <p:spPr>
          <a:xfrm>
            <a:off x="6746002" y="5255956"/>
            <a:ext cx="825867" cy="307777"/>
          </a:xfrm>
          <a:prstGeom prst="rect">
            <a:avLst/>
          </a:prstGeom>
          <a:noFill/>
        </p:spPr>
        <p:txBody>
          <a:bodyPr wrap="none" rtlCol="0">
            <a:spAutoFit/>
          </a:bodyPr>
          <a:lstStyle/>
          <a:p>
            <a:r>
              <a:rPr kumimoji="1" lang="en-US" altLang="ja-JP" sz="1400" dirty="0" smtClean="0">
                <a:solidFill>
                  <a:srgbClr val="0000FF"/>
                </a:solidFill>
                <a:latin typeface="HGS創英角ﾎﾟｯﾌﾟ体" pitchFamily="50" charset="-128"/>
                <a:ea typeface="HGS創英角ﾎﾟｯﾌﾟ体" pitchFamily="50" charset="-128"/>
              </a:rPr>
              <a:t>NN </a:t>
            </a:r>
            <a:r>
              <a:rPr lang="en-US" altLang="ja-JP" sz="1400" dirty="0" smtClean="0">
                <a:solidFill>
                  <a:srgbClr val="0000FF"/>
                </a:solidFill>
                <a:latin typeface="HGS創英角ﾎﾟｯﾌﾟ体" pitchFamily="50" charset="-128"/>
                <a:ea typeface="HGS創英角ﾎﾟｯﾌﾟ体" pitchFamily="50" charset="-128"/>
              </a:rPr>
              <a:t>only</a:t>
            </a:r>
            <a:endParaRPr kumimoji="1" lang="ja-JP" altLang="en-US" sz="1400" dirty="0">
              <a:solidFill>
                <a:srgbClr val="0000FF"/>
              </a:solidFill>
              <a:latin typeface="HGS創英角ﾎﾟｯﾌﾟ体" pitchFamily="50" charset="-128"/>
              <a:ea typeface="HGS創英角ﾎﾟｯﾌﾟ体" pitchFamily="50" charset="-128"/>
            </a:endParaRPr>
          </a:p>
        </p:txBody>
      </p:sp>
      <p:sp>
        <p:nvSpPr>
          <p:cNvPr id="38" name="テキスト ボックス 37"/>
          <p:cNvSpPr txBox="1"/>
          <p:nvPr/>
        </p:nvSpPr>
        <p:spPr>
          <a:xfrm>
            <a:off x="6192031" y="4258138"/>
            <a:ext cx="1741182" cy="461665"/>
          </a:xfrm>
          <a:prstGeom prst="rect">
            <a:avLst/>
          </a:prstGeom>
          <a:noFill/>
        </p:spPr>
        <p:txBody>
          <a:bodyPr wrap="none" rtlCol="0">
            <a:spAutoFit/>
          </a:bodyPr>
          <a:lstStyle/>
          <a:p>
            <a:r>
              <a:rPr lang="en-US" altLang="ja-JP" sz="1200" dirty="0" smtClean="0">
                <a:latin typeface="HGS創英角ﾎﾟｯﾌﾟ体" pitchFamily="50" charset="-128"/>
                <a:ea typeface="HGS創英角ﾎﾟｯﾌﾟ体" pitchFamily="50" charset="-128"/>
              </a:rPr>
              <a:t>H. </a:t>
            </a:r>
            <a:r>
              <a:rPr lang="en-US" altLang="ja-JP" sz="1200" dirty="0" err="1" smtClean="0">
                <a:latin typeface="HGS創英角ﾎﾟｯﾌﾟ体" pitchFamily="50" charset="-128"/>
                <a:ea typeface="HGS創英角ﾎﾟｯﾌﾟ体" pitchFamily="50" charset="-128"/>
              </a:rPr>
              <a:t>Witala</a:t>
            </a:r>
            <a:r>
              <a:rPr lang="en-US" altLang="ja-JP" sz="1200" dirty="0" smtClean="0">
                <a:latin typeface="HGS創英角ﾎﾟｯﾌﾟ体" pitchFamily="50" charset="-128"/>
                <a:ea typeface="HGS創英角ﾎﾟｯﾌﾟ体" pitchFamily="50" charset="-128"/>
              </a:rPr>
              <a:t> </a:t>
            </a:r>
            <a:r>
              <a:rPr lang="en-US" altLang="ja-JP" sz="1200" i="1" dirty="0" smtClean="0">
                <a:latin typeface="HGS創英角ﾎﾟｯﾌﾟ体" pitchFamily="50" charset="-128"/>
                <a:ea typeface="HGS創英角ﾎﾟｯﾌﾟ体" pitchFamily="50" charset="-128"/>
              </a:rPr>
              <a:t>et al</a:t>
            </a:r>
            <a:r>
              <a:rPr lang="en-US" altLang="ja-JP" sz="1200" dirty="0" smtClean="0">
                <a:latin typeface="HGS創英角ﾎﾟｯﾌﾟ体" pitchFamily="50" charset="-128"/>
                <a:ea typeface="HGS創英角ﾎﾟｯﾌﾟ体" pitchFamily="50" charset="-128"/>
              </a:rPr>
              <a:t>.,</a:t>
            </a:r>
          </a:p>
          <a:p>
            <a:r>
              <a:rPr lang="en-US" altLang="ja-JP" sz="1200" dirty="0" smtClean="0">
                <a:latin typeface="HGS創英角ﾎﾟｯﾌﾟ体" pitchFamily="50" charset="-128"/>
                <a:ea typeface="HGS創英角ﾎﾟｯﾌﾟ体" pitchFamily="50" charset="-128"/>
              </a:rPr>
              <a:t> PRL81 (1998) 1183.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aseline="30000" dirty="0" smtClean="0"/>
              <a:t>2</a:t>
            </a:r>
            <a:r>
              <a:rPr lang="en-US" altLang="ja-JP" dirty="0" smtClean="0"/>
              <a:t>H(</a:t>
            </a:r>
            <a:r>
              <a:rPr lang="en-US" altLang="ja-JP" i="1" dirty="0" err="1" smtClean="0"/>
              <a:t>p</a:t>
            </a:r>
            <a:r>
              <a:rPr lang="en-US" altLang="ja-JP" dirty="0" err="1" smtClean="0"/>
              <a:t>,</a:t>
            </a:r>
            <a:r>
              <a:rPr lang="en-US" altLang="ja-JP" i="1" dirty="0" err="1" smtClean="0"/>
              <a:t>n</a:t>
            </a:r>
            <a:r>
              <a:rPr lang="en-US" altLang="ja-JP" dirty="0" smtClean="0"/>
              <a:t>) @ 200 </a:t>
            </a:r>
            <a:r>
              <a:rPr lang="en-US" altLang="ja-JP" dirty="0" err="1" smtClean="0"/>
              <a:t>MeV</a:t>
            </a:r>
            <a:r>
              <a:rPr lang="en-US" altLang="ja-JP" dirty="0" smtClean="0"/>
              <a:t> by IUCF</a:t>
            </a:r>
            <a:endParaRPr kumimoji="1" lang="ja-JP" altLang="en-US" dirty="0"/>
          </a:p>
        </p:txBody>
      </p:sp>
      <p:sp>
        <p:nvSpPr>
          <p:cNvPr id="7" name="コンテンツ プレースホルダ 6"/>
          <p:cNvSpPr>
            <a:spLocks noGrp="1"/>
          </p:cNvSpPr>
          <p:nvPr>
            <p:ph sz="half" idx="1"/>
          </p:nvPr>
        </p:nvSpPr>
        <p:spPr>
          <a:ln w="38100">
            <a:solidFill>
              <a:schemeClr val="accent5">
                <a:lumMod val="50000"/>
              </a:schemeClr>
            </a:solidFill>
          </a:ln>
        </p:spPr>
        <p:txBody>
          <a:bodyPr/>
          <a:lstStyle/>
          <a:p>
            <a:r>
              <a:rPr kumimoji="1" lang="en-US" altLang="ja-JP" sz="1600" dirty="0" smtClean="0"/>
              <a:t>Cross Section</a:t>
            </a:r>
            <a:endParaRPr kumimoji="1" lang="ja-JP" altLang="en-US" sz="1600" dirty="0"/>
          </a:p>
        </p:txBody>
      </p:sp>
      <p:sp>
        <p:nvSpPr>
          <p:cNvPr id="8" name="コンテンツ プレースホルダ 7"/>
          <p:cNvSpPr>
            <a:spLocks noGrp="1"/>
          </p:cNvSpPr>
          <p:nvPr>
            <p:ph sz="half" idx="2"/>
          </p:nvPr>
        </p:nvSpPr>
        <p:spPr>
          <a:ln w="38100">
            <a:solidFill>
              <a:schemeClr val="accent6">
                <a:lumMod val="60000"/>
                <a:lumOff val="40000"/>
              </a:schemeClr>
            </a:solidFill>
          </a:ln>
        </p:spPr>
        <p:txBody>
          <a:bodyPr/>
          <a:lstStyle/>
          <a:p>
            <a:r>
              <a:rPr kumimoji="1" lang="en-US" altLang="ja-JP" sz="1600" dirty="0" smtClean="0"/>
              <a:t>Polarization Transfer </a:t>
            </a:r>
            <a:r>
              <a:rPr kumimoji="1" lang="en-US" altLang="ja-JP" sz="1200" dirty="0" smtClean="0"/>
              <a:t>(13 deg.)</a:t>
            </a:r>
            <a:endParaRPr kumimoji="1" lang="ja-JP" altLang="en-US" sz="12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20</a:t>
            </a:fld>
            <a:endParaRPr lang="en-US" altLang="ja-JP" dirty="0"/>
          </a:p>
        </p:txBody>
      </p:sp>
      <p:pic>
        <p:nvPicPr>
          <p:cNvPr id="1027" name="Picture 3"/>
          <p:cNvPicPr>
            <a:picLocks noChangeAspect="1" noChangeArrowheads="1"/>
          </p:cNvPicPr>
          <p:nvPr/>
        </p:nvPicPr>
        <p:blipFill>
          <a:blip r:embed="rId2"/>
          <a:srcRect/>
          <a:stretch>
            <a:fillRect/>
          </a:stretch>
        </p:blipFill>
        <p:spPr bwMode="auto">
          <a:xfrm>
            <a:off x="1124359" y="1839278"/>
            <a:ext cx="3290888" cy="396716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694607" y="1878193"/>
            <a:ext cx="3338132" cy="3903917"/>
          </a:xfrm>
          <a:prstGeom prst="rect">
            <a:avLst/>
          </a:prstGeom>
          <a:noFill/>
          <a:ln w="9525">
            <a:noFill/>
            <a:miter lim="800000"/>
            <a:headEnd/>
            <a:tailEnd/>
          </a:ln>
          <a:effectLst/>
        </p:spPr>
      </p:pic>
      <p:sp>
        <p:nvSpPr>
          <p:cNvPr id="10" name="テキスト ボックス 9"/>
          <p:cNvSpPr txBox="1"/>
          <p:nvPr/>
        </p:nvSpPr>
        <p:spPr>
          <a:xfrm>
            <a:off x="5957996" y="478977"/>
            <a:ext cx="2236776" cy="461665"/>
          </a:xfrm>
          <a:prstGeom prst="rect">
            <a:avLst/>
          </a:prstGeom>
          <a:noFill/>
        </p:spPr>
        <p:txBody>
          <a:bodyPr wrap="square" rtlCol="0">
            <a:spAutoFit/>
          </a:bodyPr>
          <a:lstStyle/>
          <a:p>
            <a:r>
              <a:rPr kumimoji="1" lang="en-US" altLang="ja-JP" sz="1200" dirty="0" smtClean="0">
                <a:latin typeface="HGS創英角ﾎﾟｯﾌﾟ体" pitchFamily="50" charset="-128"/>
                <a:ea typeface="HGS創英角ﾎﾟｯﾌﾟ体" pitchFamily="50" charset="-128"/>
              </a:rPr>
              <a:t>H. </a:t>
            </a:r>
            <a:r>
              <a:rPr kumimoji="1" lang="en-US" altLang="ja-JP" sz="1200" dirty="0" err="1" smtClean="0">
                <a:latin typeface="HGS創英角ﾎﾟｯﾌﾟ体" pitchFamily="50" charset="-128"/>
                <a:ea typeface="HGS創英角ﾎﾟｯﾌﾟ体" pitchFamily="50" charset="-128"/>
              </a:rPr>
              <a:t>Mardanpoura</a:t>
            </a:r>
            <a:r>
              <a:rPr kumimoji="1" lang="en-US" altLang="ja-JP" sz="1200" dirty="0" smtClean="0">
                <a:latin typeface="HGS創英角ﾎﾟｯﾌﾟ体" pitchFamily="50" charset="-128"/>
                <a:ea typeface="HGS創英角ﾎﾟｯﾌﾟ体" pitchFamily="50" charset="-128"/>
              </a:rPr>
              <a:t> et al., </a:t>
            </a:r>
          </a:p>
          <a:p>
            <a:r>
              <a:rPr kumimoji="1" lang="en-US" altLang="ja-JP" sz="1200" dirty="0" smtClean="0">
                <a:latin typeface="HGS創英角ﾎﾟｯﾌﾟ体" pitchFamily="50" charset="-128"/>
                <a:ea typeface="HGS創英角ﾎﾟｯﾌﾟ体" pitchFamily="50" charset="-128"/>
              </a:rPr>
              <a:t>NPA790 426c-429c(2007)</a:t>
            </a:r>
            <a:endParaRPr kumimoji="1" lang="ja-JP" altLang="en-US" sz="12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aseline="30000" dirty="0" smtClean="0"/>
              <a:t>2</a:t>
            </a:r>
            <a:r>
              <a:rPr kumimoji="1" lang="en-US" altLang="ja-JP" dirty="0" smtClean="0"/>
              <a:t>H(</a:t>
            </a:r>
            <a:r>
              <a:rPr kumimoji="1" lang="en-US" altLang="ja-JP" i="1" dirty="0" err="1" smtClean="0"/>
              <a:t>p</a:t>
            </a:r>
            <a:r>
              <a:rPr kumimoji="1" lang="en-US" altLang="ja-JP" dirty="0" err="1" smtClean="0"/>
              <a:t>,</a:t>
            </a:r>
            <a:r>
              <a:rPr kumimoji="1" lang="en-US" altLang="ja-JP" i="1" dirty="0" err="1" smtClean="0"/>
              <a:t>p</a:t>
            </a:r>
            <a:r>
              <a:rPr kumimoji="1" lang="en-US" altLang="ja-JP" dirty="0" smtClean="0"/>
              <a:t>)</a:t>
            </a:r>
            <a:r>
              <a:rPr kumimoji="1" lang="en-US" altLang="ja-JP" i="1" dirty="0" err="1" smtClean="0"/>
              <a:t>pn</a:t>
            </a:r>
            <a:r>
              <a:rPr kumimoji="1" lang="en-US" altLang="ja-JP" dirty="0" smtClean="0"/>
              <a:t> </a:t>
            </a:r>
            <a:r>
              <a:rPr kumimoji="1" lang="ja-JP" altLang="en-US" dirty="0" smtClean="0"/>
              <a:t>反応の微分断面積の不一致</a:t>
            </a:r>
            <a:endParaRPr kumimoji="1" lang="ja-JP" altLang="en-US" dirty="0"/>
          </a:p>
        </p:txBody>
      </p:sp>
      <p:sp>
        <p:nvSpPr>
          <p:cNvPr id="3" name="コンテンツ プレースホルダ 2"/>
          <p:cNvSpPr>
            <a:spLocks noGrp="1"/>
          </p:cNvSpPr>
          <p:nvPr>
            <p:ph sz="half" idx="1"/>
          </p:nvPr>
        </p:nvSpPr>
        <p:spPr>
          <a:xfrm>
            <a:off x="1066800" y="1709085"/>
            <a:ext cx="3429000" cy="3707674"/>
          </a:xfrm>
          <a:ln w="38100">
            <a:solidFill>
              <a:schemeClr val="accent5">
                <a:lumMod val="50000"/>
              </a:schemeClr>
            </a:solidFill>
          </a:ln>
        </p:spPr>
        <p:txBody>
          <a:bodyPr/>
          <a:lstStyle/>
          <a:p>
            <a:r>
              <a:rPr lang="en-US" altLang="ja-JP" sz="1600" dirty="0" smtClean="0"/>
              <a:t>Cross section</a:t>
            </a:r>
            <a:endParaRPr kumimoji="1" lang="ja-JP" altLang="en-US" sz="1600" dirty="0"/>
          </a:p>
        </p:txBody>
      </p:sp>
      <p:sp>
        <p:nvSpPr>
          <p:cNvPr id="4" name="コンテンツ プレースホルダ 3"/>
          <p:cNvSpPr>
            <a:spLocks noGrp="1"/>
          </p:cNvSpPr>
          <p:nvPr>
            <p:ph sz="half" idx="2"/>
          </p:nvPr>
        </p:nvSpPr>
        <p:spPr>
          <a:xfrm>
            <a:off x="4648200" y="1709085"/>
            <a:ext cx="3429000" cy="3716383"/>
          </a:xfrm>
          <a:ln w="38100">
            <a:solidFill>
              <a:schemeClr val="accent6">
                <a:lumMod val="60000"/>
                <a:lumOff val="40000"/>
              </a:schemeClr>
            </a:solidFill>
          </a:ln>
        </p:spPr>
        <p:txBody>
          <a:bodyPr/>
          <a:lstStyle/>
          <a:p>
            <a:r>
              <a:rPr kumimoji="1" lang="en-US" altLang="ja-JP" sz="1600" dirty="0" smtClean="0"/>
              <a:t>Experiment / Calculation</a:t>
            </a:r>
            <a:endParaRPr kumimoji="1" lang="ja-JP" altLang="en-US" sz="1600" dirty="0"/>
          </a:p>
        </p:txBody>
      </p:sp>
      <p:sp>
        <p:nvSpPr>
          <p:cNvPr id="5" name="日付プレースホルダ 4"/>
          <p:cNvSpPr>
            <a:spLocks noGrp="1"/>
          </p:cNvSpPr>
          <p:nvPr>
            <p:ph type="dt" sz="half" idx="10"/>
          </p:nvPr>
        </p:nvSpPr>
        <p:spPr/>
        <p:txBody>
          <a:bodyPr/>
          <a:lstStyle/>
          <a:p>
            <a:r>
              <a:rPr lang="en-US" altLang="ja-JP" smtClean="0"/>
              <a:t>2008 Christmas Eve ❆</a:t>
            </a:r>
            <a:endParaRPr lang="en-US" altLang="ja-JP"/>
          </a:p>
        </p:txBody>
      </p:sp>
      <p:sp>
        <p:nvSpPr>
          <p:cNvPr id="6" name="フッター プレースホルダ 5"/>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a:p>
        </p:txBody>
      </p:sp>
      <p:sp>
        <p:nvSpPr>
          <p:cNvPr id="7" name="スライド番号プレースホルダ 6"/>
          <p:cNvSpPr>
            <a:spLocks noGrp="1"/>
          </p:cNvSpPr>
          <p:nvPr>
            <p:ph type="sldNum" sz="quarter" idx="12"/>
          </p:nvPr>
        </p:nvSpPr>
        <p:spPr/>
        <p:txBody>
          <a:bodyPr/>
          <a:lstStyle/>
          <a:p>
            <a:fld id="{21A79FAC-9DD3-4484-9967-3AF85F09CCF7}" type="slidenum">
              <a:rPr lang="en-US" altLang="ja-JP" smtClean="0"/>
              <a:pPr/>
              <a:t>21</a:t>
            </a:fld>
            <a:endParaRPr lang="en-US" altLang="ja-JP"/>
          </a:p>
        </p:txBody>
      </p:sp>
      <p:sp>
        <p:nvSpPr>
          <p:cNvPr id="10" name="正方形/長方形 9"/>
          <p:cNvSpPr/>
          <p:nvPr/>
        </p:nvSpPr>
        <p:spPr>
          <a:xfrm>
            <a:off x="3126377" y="2586474"/>
            <a:ext cx="209006" cy="2203268"/>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657703" y="2590828"/>
            <a:ext cx="209006" cy="2203268"/>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compar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89312" y="2576467"/>
            <a:ext cx="2649078" cy="2505700"/>
          </a:xfrm>
          <a:prstGeom prst="rect">
            <a:avLst/>
          </a:prstGeom>
        </p:spPr>
      </p:pic>
      <p:pic>
        <p:nvPicPr>
          <p:cNvPr id="8" name="図 7" descr="EvsCS.jpg"/>
          <p:cNvPicPr>
            <a:picLocks noChangeAspect="1"/>
          </p:cNvPicPr>
          <p:nvPr/>
        </p:nvPicPr>
        <p:blipFill>
          <a:blip r:embed="rId3">
            <a:clrChange>
              <a:clrFrom>
                <a:srgbClr val="FFFFFF"/>
              </a:clrFrom>
              <a:clrTo>
                <a:srgbClr val="FFFFFF">
                  <a:alpha val="0"/>
                </a:srgbClr>
              </a:clrTo>
            </a:clrChange>
          </a:blip>
          <a:stretch>
            <a:fillRect/>
          </a:stretch>
        </p:blipFill>
        <p:spPr>
          <a:xfrm>
            <a:off x="1193094" y="2553400"/>
            <a:ext cx="3157728" cy="25304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076825" y="3422822"/>
            <a:ext cx="314325" cy="1815928"/>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s-curve_e321.jpg"/>
          <p:cNvPicPr>
            <a:picLocks noChangeAspect="1"/>
          </p:cNvPicPr>
          <p:nvPr/>
        </p:nvPicPr>
        <p:blipFill>
          <a:blip r:embed="rId2">
            <a:clrChange>
              <a:clrFrom>
                <a:srgbClr val="FFFFFF"/>
              </a:clrFrom>
              <a:clrTo>
                <a:srgbClr val="FFFFFF">
                  <a:alpha val="0"/>
                </a:srgbClr>
              </a:clrTo>
            </a:clrChange>
          </a:blip>
          <a:stretch>
            <a:fillRect/>
          </a:stretch>
        </p:blipFill>
        <p:spPr>
          <a:xfrm>
            <a:off x="2304376" y="1662479"/>
            <a:ext cx="4504334" cy="4180637"/>
          </a:xfrm>
          <a:prstGeom prst="rect">
            <a:avLst/>
          </a:prstGeom>
        </p:spPr>
      </p:pic>
      <p:sp>
        <p:nvSpPr>
          <p:cNvPr id="8" name="タイトル 7"/>
          <p:cNvSpPr>
            <a:spLocks noGrp="1"/>
          </p:cNvSpPr>
          <p:nvPr>
            <p:ph type="title"/>
          </p:nvPr>
        </p:nvSpPr>
        <p:spPr/>
        <p:txBody>
          <a:bodyPr/>
          <a:lstStyle/>
          <a:p>
            <a:r>
              <a:rPr kumimoji="1" lang="en-US" altLang="ja-JP" dirty="0" smtClean="0"/>
              <a:t>S-Curve</a:t>
            </a:r>
            <a:r>
              <a:rPr kumimoji="1" lang="ja-JP" altLang="en-US" dirty="0" smtClean="0"/>
              <a:t>（</a:t>
            </a:r>
            <a:r>
              <a:rPr kumimoji="1" lang="en-US" altLang="ja-JP" dirty="0" smtClean="0"/>
              <a:t>E321)</a:t>
            </a:r>
            <a:endParaRPr kumimoji="1" lang="ja-JP" altLang="en-US" dirty="0"/>
          </a:p>
        </p:txBody>
      </p:sp>
      <p:sp>
        <p:nvSpPr>
          <p:cNvPr id="9" name="コンテンツ プレースホルダ 8"/>
          <p:cNvSpPr>
            <a:spLocks noGrp="1"/>
          </p:cNvSpPr>
          <p:nvPr>
            <p:ph idx="1"/>
          </p:nvPr>
        </p:nvSpPr>
        <p:spPr/>
        <p:txBody>
          <a:bodyPr/>
          <a:lstStyle/>
          <a:p>
            <a:r>
              <a:rPr kumimoji="1" lang="en-US" altLang="ja-JP" sz="1600" dirty="0" smtClean="0"/>
              <a:t>E321</a:t>
            </a:r>
            <a:r>
              <a:rPr kumimoji="1" lang="ja-JP" altLang="en-US" sz="1600" dirty="0" smtClean="0"/>
              <a:t>実験で測定する</a:t>
            </a:r>
            <a:r>
              <a:rPr kumimoji="1" lang="en-US" altLang="ja-JP" sz="1600" baseline="30000" dirty="0" smtClean="0"/>
              <a:t>2</a:t>
            </a:r>
            <a:r>
              <a:rPr kumimoji="1" lang="en-US" altLang="ja-JP" sz="1600" dirty="0" smtClean="0"/>
              <a:t>H(</a:t>
            </a:r>
            <a:r>
              <a:rPr kumimoji="1" lang="en-US" altLang="ja-JP" sz="1600" i="1" dirty="0" smtClean="0"/>
              <a:t>p</a:t>
            </a:r>
            <a:r>
              <a:rPr kumimoji="1" lang="en-US" altLang="ja-JP" sz="1600" dirty="0" smtClean="0"/>
              <a:t>,</a:t>
            </a:r>
            <a:r>
              <a:rPr kumimoji="1" lang="en-US" altLang="ja-JP" sz="1600" i="1" dirty="0" smtClean="0"/>
              <a:t>p</a:t>
            </a:r>
            <a:r>
              <a:rPr kumimoji="1" lang="en-US" altLang="ja-JP" sz="1600" i="1" baseline="-25000" dirty="0" smtClean="0"/>
              <a:t>1</a:t>
            </a:r>
            <a:r>
              <a:rPr kumimoji="1" lang="en-US" altLang="ja-JP" sz="1600" i="1" dirty="0" smtClean="0"/>
              <a:t>p</a:t>
            </a:r>
            <a:r>
              <a:rPr kumimoji="1" lang="en-US" altLang="ja-JP" sz="1600" i="1" baseline="-25000" dirty="0" smtClean="0"/>
              <a:t>2</a:t>
            </a:r>
            <a:r>
              <a:rPr kumimoji="1" lang="en-US" altLang="ja-JP" sz="1600" dirty="0" smtClean="0"/>
              <a:t>)</a:t>
            </a:r>
            <a:r>
              <a:rPr kumimoji="1" lang="en-US" altLang="ja-JP" sz="1600" i="1" dirty="0" smtClean="0"/>
              <a:t>n</a:t>
            </a:r>
            <a:r>
              <a:rPr lang="ja-JP" altLang="en-US" sz="1600" i="1" dirty="0" smtClean="0"/>
              <a:t> </a:t>
            </a:r>
            <a:r>
              <a:rPr lang="ja-JP" altLang="en-US" sz="1600" dirty="0" smtClean="0"/>
              <a:t>反応の運動学的条件を示す。</a:t>
            </a:r>
            <a:endParaRPr kumimoji="1" lang="ja-JP" altLang="en-US" sz="1600" dirty="0"/>
          </a:p>
        </p:txBody>
      </p:sp>
      <p:sp>
        <p:nvSpPr>
          <p:cNvPr id="5" name="日付プレースホルダ 4"/>
          <p:cNvSpPr>
            <a:spLocks noGrp="1"/>
          </p:cNvSpPr>
          <p:nvPr>
            <p:ph type="dt" sz="half" idx="10"/>
          </p:nvPr>
        </p:nvSpPr>
        <p:spPr/>
        <p:txBody>
          <a:bodyPr/>
          <a:lstStyle/>
          <a:p>
            <a:r>
              <a:rPr lang="en-US" altLang="ja-JP" smtClean="0"/>
              <a:t>2008 Christmas Eve ❆</a:t>
            </a:r>
            <a:endParaRPr lang="en-US" altLang="ja-JP"/>
          </a:p>
        </p:txBody>
      </p:sp>
      <p:sp>
        <p:nvSpPr>
          <p:cNvPr id="6" name="フッター プレースホルダ 5"/>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a:p>
        </p:txBody>
      </p:sp>
      <p:sp>
        <p:nvSpPr>
          <p:cNvPr id="7" name="スライド番号プレースホルダ 6"/>
          <p:cNvSpPr>
            <a:spLocks noGrp="1"/>
          </p:cNvSpPr>
          <p:nvPr>
            <p:ph type="sldNum" sz="quarter" idx="12"/>
          </p:nvPr>
        </p:nvSpPr>
        <p:spPr/>
        <p:txBody>
          <a:bodyPr/>
          <a:lstStyle/>
          <a:p>
            <a:fld id="{21A79FAC-9DD3-4484-9967-3AF85F09CCF7}" type="slidenum">
              <a:rPr lang="en-US" altLang="ja-JP" smtClean="0"/>
              <a:pPr/>
              <a:t>22</a:t>
            </a:fld>
            <a:endParaRPr lang="en-US" altLang="ja-JP"/>
          </a:p>
        </p:txBody>
      </p:sp>
      <p:sp>
        <p:nvSpPr>
          <p:cNvPr id="12" name="テキスト ボックス 11"/>
          <p:cNvSpPr txBox="1"/>
          <p:nvPr/>
        </p:nvSpPr>
        <p:spPr>
          <a:xfrm>
            <a:off x="3371850" y="5819775"/>
            <a:ext cx="3039615" cy="338554"/>
          </a:xfrm>
          <a:prstGeom prst="rect">
            <a:avLst/>
          </a:prstGeom>
          <a:noFill/>
        </p:spPr>
        <p:txBody>
          <a:bodyPr wrap="none" rtlCol="0">
            <a:spAutoFit/>
          </a:bodyPr>
          <a:lstStyle/>
          <a:p>
            <a:r>
              <a:rPr lang="en-US" altLang="ja-JP" sz="1600" i="1" dirty="0" smtClean="0">
                <a:solidFill>
                  <a:srgbClr val="FF0000"/>
                </a:solidFill>
                <a:latin typeface="HGS創英角ﾎﾟｯﾌﾟ体" pitchFamily="50" charset="-128"/>
                <a:ea typeface="HGS創英角ﾎﾟｯﾌﾟ体" pitchFamily="50" charset="-128"/>
              </a:rPr>
              <a:t>p</a:t>
            </a:r>
            <a:r>
              <a:rPr kumimoji="1" lang="en-US" altLang="ja-JP" sz="1600" i="1" baseline="-25000" dirty="0" smtClean="0">
                <a:solidFill>
                  <a:srgbClr val="FF0000"/>
                </a:solidFill>
                <a:latin typeface="HGS創英角ﾎﾟｯﾌﾟ体" pitchFamily="50" charset="-128"/>
                <a:ea typeface="HGS創英角ﾎﾟｯﾌﾟ体" pitchFamily="50" charset="-128"/>
              </a:rPr>
              <a:t>1</a:t>
            </a:r>
            <a:r>
              <a:rPr lang="ja-JP" altLang="en-US" sz="1600" dirty="0" smtClean="0">
                <a:solidFill>
                  <a:srgbClr val="FF0000"/>
                </a:solidFill>
                <a:latin typeface="HGS創英角ﾎﾟｯﾌﾟ体" pitchFamily="50" charset="-128"/>
                <a:ea typeface="HGS創英角ﾎﾟｯﾌﾟ体" pitchFamily="50" charset="-128"/>
              </a:rPr>
              <a:t> </a:t>
            </a:r>
            <a:r>
              <a:rPr lang="en-US" altLang="ja-JP" sz="1600" dirty="0" smtClean="0">
                <a:solidFill>
                  <a:srgbClr val="FF0000"/>
                </a:solidFill>
                <a:latin typeface="HGS創英角ﾎﾟｯﾌﾟ体" pitchFamily="50" charset="-128"/>
                <a:ea typeface="HGS創英角ﾎﾟｯﾌﾟ体" pitchFamily="50" charset="-128"/>
              </a:rPr>
              <a:t>measured by Grand </a:t>
            </a:r>
            <a:r>
              <a:rPr lang="en-US" altLang="ja-JP" sz="1600" dirty="0" err="1" smtClean="0">
                <a:solidFill>
                  <a:srgbClr val="FF0000"/>
                </a:solidFill>
                <a:latin typeface="HGS創英角ﾎﾟｯﾌﾟ体" pitchFamily="50" charset="-128"/>
                <a:ea typeface="HGS創英角ﾎﾟｯﾌﾟ体" pitchFamily="50" charset="-128"/>
              </a:rPr>
              <a:t>Raiden</a:t>
            </a:r>
            <a:endParaRPr kumimoji="1" lang="ja-JP" altLang="en-US" sz="1600" dirty="0">
              <a:solidFill>
                <a:srgbClr val="FF0000"/>
              </a:solidFill>
              <a:latin typeface="HGS創英角ﾎﾟｯﾌﾟ体" pitchFamily="50" charset="-128"/>
              <a:ea typeface="HGS創英角ﾎﾟｯﾌﾟ体" pitchFamily="50" charset="-128"/>
            </a:endParaRPr>
          </a:p>
        </p:txBody>
      </p:sp>
      <p:sp>
        <p:nvSpPr>
          <p:cNvPr id="13" name="テキスト ボックス 12"/>
          <p:cNvSpPr txBox="1"/>
          <p:nvPr/>
        </p:nvSpPr>
        <p:spPr>
          <a:xfrm rot="-5400000">
            <a:off x="1066801" y="3314700"/>
            <a:ext cx="2093843" cy="338554"/>
          </a:xfrm>
          <a:prstGeom prst="rect">
            <a:avLst/>
          </a:prstGeom>
          <a:noFill/>
        </p:spPr>
        <p:txBody>
          <a:bodyPr wrap="none" rtlCol="0">
            <a:spAutoFit/>
          </a:bodyPr>
          <a:lstStyle/>
          <a:p>
            <a:r>
              <a:rPr lang="en-US" altLang="ja-JP" sz="1600" i="1" dirty="0" smtClean="0">
                <a:solidFill>
                  <a:srgbClr val="0070C0"/>
                </a:solidFill>
                <a:latin typeface="HGS創英角ﾎﾟｯﾌﾟ体" pitchFamily="50" charset="-128"/>
                <a:ea typeface="HGS創英角ﾎﾟｯﾌﾟ体" pitchFamily="50" charset="-128"/>
              </a:rPr>
              <a:t>p</a:t>
            </a:r>
            <a:r>
              <a:rPr lang="en-US" altLang="ja-JP" sz="1600" i="1" baseline="-25000" dirty="0" smtClean="0">
                <a:solidFill>
                  <a:srgbClr val="0070C0"/>
                </a:solidFill>
                <a:latin typeface="HGS創英角ﾎﾟｯﾌﾟ体" pitchFamily="50" charset="-128"/>
                <a:ea typeface="HGS創英角ﾎﾟｯﾌﾟ体" pitchFamily="50" charset="-128"/>
              </a:rPr>
              <a:t>2</a:t>
            </a:r>
            <a:r>
              <a:rPr lang="ja-JP" altLang="en-US" sz="1600" dirty="0" smtClean="0">
                <a:solidFill>
                  <a:srgbClr val="0070C0"/>
                </a:solidFill>
                <a:latin typeface="HGS創英角ﾎﾟｯﾌﾟ体" pitchFamily="50" charset="-128"/>
                <a:ea typeface="HGS創英角ﾎﾟｯﾌﾟ体" pitchFamily="50" charset="-128"/>
              </a:rPr>
              <a:t> </a:t>
            </a:r>
            <a:r>
              <a:rPr lang="en-US" altLang="ja-JP" sz="1600" dirty="0" smtClean="0">
                <a:solidFill>
                  <a:srgbClr val="0070C0"/>
                </a:solidFill>
                <a:latin typeface="HGS創英角ﾎﾟｯﾌﾟ体" pitchFamily="50" charset="-128"/>
                <a:ea typeface="HGS創英角ﾎﾟｯﾌﾟ体" pitchFamily="50" charset="-128"/>
              </a:rPr>
              <a:t>measured by LAS</a:t>
            </a:r>
            <a:endParaRPr kumimoji="1" lang="ja-JP" altLang="en-US" sz="1600" dirty="0">
              <a:solidFill>
                <a:srgbClr val="0070C0"/>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err="1" smtClean="0"/>
              <a:t>Nd</a:t>
            </a:r>
            <a:r>
              <a:rPr kumimoji="1" lang="en-US" altLang="ja-JP" dirty="0" smtClean="0"/>
              <a:t> </a:t>
            </a:r>
            <a:r>
              <a:rPr kumimoji="1" lang="ja-JP" altLang="en-US" dirty="0" smtClean="0"/>
              <a:t>弾性散乱＠中間エネルギー</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dirty="0" smtClean="0"/>
              <a:t>2008 </a:t>
            </a:r>
            <a:r>
              <a:rPr lang="ja-JP" altLang="en-US" dirty="0"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23</a:t>
            </a:fld>
            <a:endParaRPr lang="en-US" altLang="ja-JP" dirty="0"/>
          </a:p>
        </p:txBody>
      </p:sp>
      <p:grpSp>
        <p:nvGrpSpPr>
          <p:cNvPr id="7" name="グループ化 6"/>
          <p:cNvGrpSpPr>
            <a:grpSpLocks noChangeAspect="1"/>
          </p:cNvGrpSpPr>
          <p:nvPr/>
        </p:nvGrpSpPr>
        <p:grpSpPr>
          <a:xfrm>
            <a:off x="1059807" y="1957142"/>
            <a:ext cx="3442633" cy="3187087"/>
            <a:chOff x="1586011" y="3562227"/>
            <a:chExt cx="2732250" cy="2529434"/>
          </a:xfrm>
        </p:grpSpPr>
        <p:pic>
          <p:nvPicPr>
            <p:cNvPr id="8" name="Picture 12" descr="dcs1353nf_all"/>
            <p:cNvPicPr>
              <a:picLocks noChangeAspect="1" noChangeArrowheads="1"/>
            </p:cNvPicPr>
            <p:nvPr/>
          </p:nvPicPr>
          <p:blipFill>
            <a:blip r:embed="rId2"/>
            <a:srcRect/>
            <a:stretch>
              <a:fillRect/>
            </a:stretch>
          </p:blipFill>
          <p:spPr bwMode="auto">
            <a:xfrm>
              <a:off x="1586011" y="3562227"/>
              <a:ext cx="2732250" cy="2529434"/>
            </a:xfrm>
            <a:prstGeom prst="rect">
              <a:avLst/>
            </a:prstGeom>
            <a:solidFill>
              <a:srgbClr val="FFFFFF"/>
            </a:solidFill>
            <a:ln w="9525">
              <a:noFill/>
              <a:miter lim="800000"/>
              <a:headEnd/>
              <a:tailEnd/>
            </a:ln>
          </p:spPr>
        </p:pic>
        <p:sp>
          <p:nvSpPr>
            <p:cNvPr id="9" name="正方形/長方形 8"/>
            <p:cNvSpPr/>
            <p:nvPr/>
          </p:nvSpPr>
          <p:spPr>
            <a:xfrm>
              <a:off x="2956560" y="3855720"/>
              <a:ext cx="1127760" cy="39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1" name="Picture 24"/>
          <p:cNvPicPr>
            <a:picLocks noChangeAspect="1" noChangeArrowheads="1"/>
          </p:cNvPicPr>
          <p:nvPr/>
        </p:nvPicPr>
        <p:blipFill>
          <a:blip r:embed="rId3"/>
          <a:srcRect/>
          <a:stretch>
            <a:fillRect/>
          </a:stretch>
        </p:blipFill>
        <p:spPr bwMode="auto">
          <a:xfrm>
            <a:off x="4703839" y="1982923"/>
            <a:ext cx="3450087" cy="3170187"/>
          </a:xfrm>
          <a:prstGeom prst="rect">
            <a:avLst/>
          </a:prstGeom>
          <a:noFill/>
          <a:ln w="9525">
            <a:noFill/>
            <a:miter lim="800000"/>
            <a:headEnd/>
            <a:tailEnd/>
          </a:ln>
        </p:spPr>
      </p:pic>
      <p:sp>
        <p:nvSpPr>
          <p:cNvPr id="12" name="正方形/長方形 11"/>
          <p:cNvSpPr/>
          <p:nvPr/>
        </p:nvSpPr>
        <p:spPr>
          <a:xfrm>
            <a:off x="6362806" y="2301349"/>
            <a:ext cx="1487741" cy="52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6494928" y="1987229"/>
            <a:ext cx="1542410" cy="523220"/>
          </a:xfrm>
          <a:prstGeom prst="rect">
            <a:avLst/>
          </a:prstGeom>
          <a:noFill/>
        </p:spPr>
        <p:txBody>
          <a:bodyPr wrap="none" rtlCol="0">
            <a:spAutoFit/>
          </a:bodyPr>
          <a:lstStyle/>
          <a:p>
            <a:r>
              <a:rPr lang="en-US" altLang="ja-JP" sz="1400" i="1" dirty="0" err="1" smtClean="0">
                <a:latin typeface="HGS創英角ﾎﾟｯﾌﾟ体" pitchFamily="50" charset="-128"/>
                <a:ea typeface="HGS創英角ﾎﾟｯﾌﾟ体" pitchFamily="50" charset="-128"/>
              </a:rPr>
              <a:t>N</a:t>
            </a:r>
            <a:r>
              <a:rPr lang="en-US" altLang="ja-JP" sz="1400" i="1" dirty="0" err="1">
                <a:latin typeface="HGS創英角ﾎﾟｯﾌﾟ体" pitchFamily="50" charset="-128"/>
                <a:ea typeface="HGS創英角ﾎﾟｯﾌﾟ体" pitchFamily="50" charset="-128"/>
              </a:rPr>
              <a:t>d</a:t>
            </a:r>
            <a:r>
              <a:rPr kumimoji="1" lang="en-US" altLang="ja-JP" sz="1400" dirty="0" smtClean="0">
                <a:latin typeface="HGS創英角ﾎﾟｯﾌﾟ体" pitchFamily="50" charset="-128"/>
                <a:ea typeface="HGS創英角ﾎﾟｯﾌﾟ体" pitchFamily="50" charset="-128"/>
              </a:rPr>
              <a:t> elastic </a:t>
            </a:r>
            <a:r>
              <a:rPr kumimoji="1" lang="en-US" altLang="ja-JP" sz="1400" dirty="0" err="1" smtClean="0">
                <a:latin typeface="HGS創英角ﾎﾟｯﾌﾟ体" pitchFamily="50" charset="-128"/>
                <a:ea typeface="HGS創英角ﾎﾟｯﾌﾟ体" pitchFamily="50" charset="-128"/>
              </a:rPr>
              <a:t>scatt</a:t>
            </a:r>
            <a:r>
              <a:rPr kumimoji="1" lang="en-US" altLang="ja-JP" sz="1400" dirty="0" smtClean="0">
                <a:latin typeface="HGS創英角ﾎﾟｯﾌﾟ体" pitchFamily="50" charset="-128"/>
                <a:ea typeface="HGS創英角ﾎﾟｯﾌﾟ体" pitchFamily="50" charset="-128"/>
              </a:rPr>
              <a:t>.</a:t>
            </a:r>
          </a:p>
          <a:p>
            <a:pPr algn="r"/>
            <a:r>
              <a:rPr lang="en-US" altLang="ja-JP" sz="1400" dirty="0" smtClean="0">
                <a:latin typeface="HGS創英角ﾎﾟｯﾌﾟ体" pitchFamily="50" charset="-128"/>
                <a:ea typeface="HGS創英角ﾎﾟｯﾌﾟ体" pitchFamily="50" charset="-128"/>
              </a:rPr>
              <a:t>@ 250 </a:t>
            </a:r>
            <a:r>
              <a:rPr lang="en-US" altLang="ja-JP" sz="1400" dirty="0" err="1" smtClean="0">
                <a:latin typeface="HGS創英角ﾎﾟｯﾌﾟ体" pitchFamily="50" charset="-128"/>
                <a:ea typeface="HGS創英角ﾎﾟｯﾌﾟ体" pitchFamily="50" charset="-128"/>
              </a:rPr>
              <a:t>MeV</a:t>
            </a:r>
            <a:endParaRPr kumimoji="1" lang="ja-JP" altLang="en-US" sz="1400" dirty="0">
              <a:latin typeface="HGS創英角ﾎﾟｯﾌﾟ体" pitchFamily="50" charset="-128"/>
              <a:ea typeface="HGS創英角ﾎﾟｯﾌﾟ体" pitchFamily="50" charset="-128"/>
            </a:endParaRPr>
          </a:p>
        </p:txBody>
      </p:sp>
      <p:sp>
        <p:nvSpPr>
          <p:cNvPr id="14" name="テキスト ボックス 13"/>
          <p:cNvSpPr txBox="1"/>
          <p:nvPr/>
        </p:nvSpPr>
        <p:spPr>
          <a:xfrm>
            <a:off x="2881908" y="1987229"/>
            <a:ext cx="1534394" cy="523220"/>
          </a:xfrm>
          <a:prstGeom prst="rect">
            <a:avLst/>
          </a:prstGeom>
          <a:noFill/>
        </p:spPr>
        <p:txBody>
          <a:bodyPr wrap="none" rtlCol="0">
            <a:spAutoFit/>
          </a:bodyPr>
          <a:lstStyle/>
          <a:p>
            <a:r>
              <a:rPr kumimoji="1" lang="en-US" altLang="ja-JP" sz="1400" i="1" dirty="0" err="1" smtClean="0">
                <a:latin typeface="HGS創英角ﾎﾟｯﾌﾟ体" pitchFamily="50" charset="-128"/>
                <a:ea typeface="HGS創英角ﾎﾟｯﾌﾟ体" pitchFamily="50" charset="-128"/>
              </a:rPr>
              <a:t>dp</a:t>
            </a:r>
            <a:r>
              <a:rPr kumimoji="1" lang="en-US" altLang="ja-JP" sz="1400" dirty="0" smtClean="0">
                <a:latin typeface="HGS創英角ﾎﾟｯﾌﾟ体" pitchFamily="50" charset="-128"/>
                <a:ea typeface="HGS創英角ﾎﾟｯﾌﾟ体" pitchFamily="50" charset="-128"/>
              </a:rPr>
              <a:t> elastic </a:t>
            </a:r>
            <a:r>
              <a:rPr kumimoji="1" lang="en-US" altLang="ja-JP" sz="1400" dirty="0" err="1" smtClean="0">
                <a:latin typeface="HGS創英角ﾎﾟｯﾌﾟ体" pitchFamily="50" charset="-128"/>
                <a:ea typeface="HGS創英角ﾎﾟｯﾌﾟ体" pitchFamily="50" charset="-128"/>
              </a:rPr>
              <a:t>scatt</a:t>
            </a:r>
            <a:r>
              <a:rPr kumimoji="1" lang="en-US" altLang="ja-JP" sz="1400" dirty="0" smtClean="0">
                <a:latin typeface="HGS創英角ﾎﾟｯﾌﾟ体" pitchFamily="50" charset="-128"/>
                <a:ea typeface="HGS創英角ﾎﾟｯﾌﾟ体" pitchFamily="50" charset="-128"/>
              </a:rPr>
              <a:t>.</a:t>
            </a:r>
          </a:p>
          <a:p>
            <a:pPr algn="r"/>
            <a:r>
              <a:rPr lang="en-US" altLang="ja-JP" sz="1400" dirty="0" smtClean="0">
                <a:latin typeface="HGS創英角ﾎﾟｯﾌﾟ体" pitchFamily="50" charset="-128"/>
                <a:ea typeface="HGS創英角ﾎﾟｯﾌﾟ体" pitchFamily="50" charset="-128"/>
              </a:rPr>
              <a:t>@ 135 </a:t>
            </a:r>
            <a:r>
              <a:rPr lang="en-US" altLang="ja-JP" sz="1400" dirty="0" err="1" smtClean="0">
                <a:latin typeface="HGS創英角ﾎﾟｯﾌﾟ体" pitchFamily="50" charset="-128"/>
                <a:ea typeface="HGS創英角ﾎﾟｯﾌﾟ体" pitchFamily="50" charset="-128"/>
              </a:rPr>
              <a:t>MeV</a:t>
            </a:r>
            <a:r>
              <a:rPr lang="en-US" altLang="ja-JP" sz="1400" dirty="0" smtClean="0">
                <a:latin typeface="HGS創英角ﾎﾟｯﾌﾟ体" pitchFamily="50" charset="-128"/>
                <a:ea typeface="HGS創英角ﾎﾟｯﾌﾟ体" pitchFamily="50" charset="-128"/>
              </a:rPr>
              <a:t>/A</a:t>
            </a:r>
            <a:endParaRPr kumimoji="1" lang="ja-JP" altLang="en-US" sz="1400" dirty="0">
              <a:latin typeface="HGS創英角ﾎﾟｯﾌﾟ体" pitchFamily="50" charset="-128"/>
              <a:ea typeface="HGS創英角ﾎﾟｯﾌﾟ体" pitchFamily="50" charset="-128"/>
            </a:endParaRPr>
          </a:p>
        </p:txBody>
      </p:sp>
      <p:sp>
        <p:nvSpPr>
          <p:cNvPr id="15" name="テキスト ボックス 14"/>
          <p:cNvSpPr txBox="1"/>
          <p:nvPr/>
        </p:nvSpPr>
        <p:spPr>
          <a:xfrm>
            <a:off x="1374924" y="5603609"/>
            <a:ext cx="3136618" cy="276999"/>
          </a:xfrm>
          <a:prstGeom prst="rect">
            <a:avLst/>
          </a:prstGeom>
          <a:noFill/>
        </p:spPr>
        <p:txBody>
          <a:bodyPr wrap="square">
            <a:spAutoFit/>
          </a:bodyPr>
          <a:lstStyle/>
          <a:p>
            <a:r>
              <a:rPr lang="en-US" altLang="ja-JP" sz="1200" dirty="0">
                <a:latin typeface="HGS創英角ﾎﾟｯﾌﾟ体" pitchFamily="50" charset="-128"/>
                <a:ea typeface="HGS創英角ﾎﾟｯﾌﾟ体" pitchFamily="50" charset="-128"/>
              </a:rPr>
              <a:t>K. </a:t>
            </a:r>
            <a:r>
              <a:rPr lang="en-US" altLang="ja-JP" sz="1200" dirty="0" err="1">
                <a:latin typeface="HGS創英角ﾎﾟｯﾌﾟ体" pitchFamily="50" charset="-128"/>
                <a:ea typeface="HGS創英角ﾎﾟｯﾌﾟ体" pitchFamily="50" charset="-128"/>
              </a:rPr>
              <a:t>Sekigchi</a:t>
            </a:r>
            <a:r>
              <a:rPr lang="en-US" altLang="ja-JP" sz="1200" dirty="0">
                <a:latin typeface="HGS創英角ﾎﾟｯﾌﾟ体" pitchFamily="50" charset="-128"/>
                <a:ea typeface="HGS創英角ﾎﾟｯﾌﾟ体" pitchFamily="50" charset="-128"/>
              </a:rPr>
              <a:t> et al. PRC65, 034004(2002</a:t>
            </a:r>
            <a:r>
              <a:rPr lang="en-US" altLang="ja-JP" sz="1200" b="1" dirty="0">
                <a:latin typeface="HGS創英角ﾎﾟｯﾌﾟ体" pitchFamily="50" charset="-128"/>
                <a:ea typeface="HGS創英角ﾎﾟｯﾌﾟ体" pitchFamily="50" charset="-128"/>
              </a:rPr>
              <a:t>)</a:t>
            </a:r>
            <a:endParaRPr lang="ja-JP" altLang="en-US" sz="1200" b="1" dirty="0">
              <a:latin typeface="HGS創英角ﾎﾟｯﾌﾟ体" pitchFamily="50" charset="-128"/>
              <a:ea typeface="HGS創英角ﾎﾟｯﾌﾟ体" pitchFamily="50" charset="-128"/>
            </a:endParaRPr>
          </a:p>
        </p:txBody>
      </p:sp>
      <p:sp>
        <p:nvSpPr>
          <p:cNvPr id="16" name="テキスト ボックス 15"/>
          <p:cNvSpPr txBox="1"/>
          <p:nvPr/>
        </p:nvSpPr>
        <p:spPr>
          <a:xfrm>
            <a:off x="5019578" y="5603608"/>
            <a:ext cx="3176374" cy="461665"/>
          </a:xfrm>
          <a:prstGeom prst="rect">
            <a:avLst/>
          </a:prstGeom>
          <a:noFill/>
        </p:spPr>
        <p:txBody>
          <a:bodyPr wrap="square">
            <a:spAutoFit/>
          </a:bodyPr>
          <a:lstStyle/>
          <a:p>
            <a:pPr algn="ctr"/>
            <a:r>
              <a:rPr lang="en-US" altLang="ja-JP" sz="1200" dirty="0">
                <a:latin typeface="HGS創英角ﾎﾟｯﾌﾟ体" pitchFamily="50" charset="-128"/>
                <a:ea typeface="HGS創英角ﾎﾟｯﾌﾟ体" pitchFamily="50" charset="-128"/>
              </a:rPr>
              <a:t>K. </a:t>
            </a:r>
            <a:r>
              <a:rPr lang="en-US" altLang="ja-JP" sz="1200" dirty="0" err="1">
                <a:latin typeface="HGS創英角ﾎﾟｯﾌﾟ体" pitchFamily="50" charset="-128"/>
                <a:ea typeface="HGS創英角ﾎﾟｯﾌﾟ体" pitchFamily="50" charset="-128"/>
              </a:rPr>
              <a:t>Hatanaka</a:t>
            </a:r>
            <a:r>
              <a:rPr lang="en-US" altLang="ja-JP" sz="1200" dirty="0">
                <a:latin typeface="HGS創英角ﾎﾟｯﾌﾟ体" pitchFamily="50" charset="-128"/>
                <a:ea typeface="HGS創英角ﾎﾟｯﾌﾟ体" pitchFamily="50" charset="-128"/>
              </a:rPr>
              <a:t> et al. PRC66, 044002(2002)</a:t>
            </a:r>
          </a:p>
          <a:p>
            <a:pPr algn="ctr"/>
            <a:r>
              <a:rPr lang="en-US" altLang="ja-JP" sz="1200" dirty="0">
                <a:latin typeface="HGS創英角ﾎﾟｯﾌﾟ体" pitchFamily="50" charset="-128"/>
                <a:ea typeface="HGS創英角ﾎﾟｯﾌﾟ体" pitchFamily="50" charset="-128"/>
              </a:rPr>
              <a:t>Y. Maeda et al. </a:t>
            </a:r>
            <a:r>
              <a:rPr lang="en-US" altLang="ja-JP" sz="1200" dirty="0" smtClean="0">
                <a:latin typeface="HGS創英角ﾎﾟｯﾌﾟ体" pitchFamily="50" charset="-128"/>
                <a:ea typeface="HGS創英角ﾎﾟｯﾌﾟ体" pitchFamily="50" charset="-128"/>
              </a:rPr>
              <a:t>PRC76, 014004 (2007</a:t>
            </a:r>
            <a:r>
              <a:rPr lang="en-US" altLang="ja-JP" sz="1200" dirty="0">
                <a:latin typeface="HGS創英角ﾎﾟｯﾌﾟ体" pitchFamily="50" charset="-128"/>
                <a:ea typeface="HGS創英角ﾎﾟｯﾌﾟ体" pitchFamily="50" charset="-128"/>
              </a:rPr>
              <a:t>)</a:t>
            </a:r>
            <a:endParaRPr lang="ja-JP" altLang="en-US" sz="12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導入</a:t>
            </a:r>
            <a:r>
              <a:rPr lang="en-US" altLang="ja-JP" dirty="0"/>
              <a:t>2</a:t>
            </a:r>
            <a:r>
              <a:rPr lang="ja-JP" altLang="en-US" dirty="0" smtClean="0"/>
              <a:t>～３核子力研究～</a:t>
            </a:r>
            <a:endParaRPr kumimoji="1" lang="ja-JP" altLang="en-US" dirty="0"/>
          </a:p>
        </p:txBody>
      </p:sp>
      <p:sp>
        <p:nvSpPr>
          <p:cNvPr id="3" name="コンテンツ プレースホルダ 2"/>
          <p:cNvSpPr>
            <a:spLocks noGrp="1"/>
          </p:cNvSpPr>
          <p:nvPr>
            <p:ph idx="1"/>
          </p:nvPr>
        </p:nvSpPr>
        <p:spPr>
          <a:xfrm>
            <a:off x="1066800" y="1143000"/>
            <a:ext cx="7010400" cy="5214938"/>
          </a:xfrm>
        </p:spPr>
        <p:txBody>
          <a:bodyPr/>
          <a:lstStyle/>
          <a:p>
            <a:r>
              <a:rPr kumimoji="1" lang="ja-JP" altLang="en-US" sz="1600" dirty="0" smtClean="0"/>
              <a:t>しかし、</a:t>
            </a:r>
            <a:r>
              <a:rPr kumimoji="1" lang="en-US" altLang="ja-JP" sz="1600" i="1" dirty="0" smtClean="0"/>
              <a:t>E</a:t>
            </a:r>
            <a:r>
              <a:rPr kumimoji="1" lang="en-US" altLang="ja-JP" sz="1600" i="1" baseline="-25000" dirty="0" smtClean="0"/>
              <a:t>N</a:t>
            </a:r>
            <a:r>
              <a:rPr kumimoji="1" lang="en-US" altLang="ja-JP" sz="1600" dirty="0" smtClean="0"/>
              <a:t> </a:t>
            </a:r>
            <a:r>
              <a:rPr kumimoji="1" lang="ja-JP" altLang="en-US" sz="1600" dirty="0" smtClean="0"/>
              <a:t>≧ </a:t>
            </a:r>
            <a:r>
              <a:rPr kumimoji="1" lang="en-US" altLang="ja-JP" sz="1600" dirty="0" smtClean="0"/>
              <a:t>140 </a:t>
            </a:r>
            <a:r>
              <a:rPr kumimoji="1" lang="en-US" altLang="ja-JP" sz="1600" dirty="0" err="1" smtClean="0"/>
              <a:t>MeV</a:t>
            </a:r>
            <a:r>
              <a:rPr kumimoji="1" lang="ja-JP" altLang="en-US" sz="1600" dirty="0" smtClean="0"/>
              <a:t>以上の領域では</a:t>
            </a:r>
            <a:r>
              <a:rPr kumimoji="1" lang="en-US" altLang="ja-JP" sz="1600" i="1" dirty="0" err="1" smtClean="0"/>
              <a:t>Nd</a:t>
            </a:r>
            <a:r>
              <a:rPr kumimoji="1" lang="en-US" altLang="ja-JP" sz="1600" i="1" dirty="0" smtClean="0"/>
              <a:t> </a:t>
            </a:r>
            <a:r>
              <a:rPr kumimoji="1" lang="ja-JP" altLang="en-US" sz="1600" dirty="0" smtClean="0"/>
              <a:t>弾性散乱の微分断面積は、</a:t>
            </a:r>
            <a:r>
              <a:rPr kumimoji="1" lang="en-US" altLang="ja-JP" sz="1600" dirty="0" smtClean="0"/>
              <a:t>2π3NF</a:t>
            </a:r>
            <a:r>
              <a:rPr kumimoji="1" lang="ja-JP" altLang="en-US" sz="1600" dirty="0" smtClean="0"/>
              <a:t>を含んだ理論計算では再現できない。</a:t>
            </a: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600" dirty="0" smtClean="0"/>
          </a:p>
          <a:p>
            <a:pPr>
              <a:buNone/>
            </a:pPr>
            <a:endParaRPr kumimoji="1" lang="en-US" altLang="ja-JP" sz="1600" dirty="0" smtClean="0"/>
          </a:p>
          <a:p>
            <a:pPr>
              <a:buNone/>
            </a:pPr>
            <a:endParaRPr lang="en-US" altLang="ja-JP" sz="1000" dirty="0" smtClean="0"/>
          </a:p>
          <a:p>
            <a:r>
              <a:rPr lang="ja-JP" altLang="en-US" sz="1600" dirty="0" smtClean="0"/>
              <a:t>また、中間エネルギー領域における</a:t>
            </a:r>
            <a:r>
              <a:rPr lang="en-US" altLang="ja-JP" sz="1600" i="1" dirty="0" smtClean="0"/>
              <a:t>pd</a:t>
            </a:r>
            <a:r>
              <a:rPr lang="ja-JP" altLang="en-US" sz="1600" i="1" dirty="0" smtClean="0"/>
              <a:t> </a:t>
            </a:r>
            <a:r>
              <a:rPr lang="ja-JP" altLang="en-US" sz="1600" dirty="0" smtClean="0"/>
              <a:t>捕獲反応のテンソル偏極観測量も再現できていない。（相良先生 講演）</a:t>
            </a:r>
            <a:endParaRPr lang="en-US" altLang="ja-JP" sz="1600" dirty="0" smtClean="0"/>
          </a:p>
          <a:p>
            <a:r>
              <a:rPr lang="ja-JP" altLang="en-US" sz="1600" dirty="0" smtClean="0"/>
              <a:t>これら、中間エネルギー領域以上における３核子系の実験値と理論計算値の間の不一致の原因として次の候補が挙げられる。</a:t>
            </a:r>
            <a:endParaRPr lang="en-US" altLang="ja-JP" sz="1600" dirty="0" smtClean="0"/>
          </a:p>
          <a:p>
            <a:pPr lvl="1"/>
            <a:r>
              <a:rPr lang="ja-JP" altLang="en-US" sz="1600" dirty="0" smtClean="0">
                <a:solidFill>
                  <a:srgbClr val="FFC000"/>
                </a:solidFill>
              </a:rPr>
              <a:t>短距離型</a:t>
            </a:r>
            <a:r>
              <a:rPr lang="en-US" altLang="ja-JP" sz="1600" dirty="0" smtClean="0">
                <a:solidFill>
                  <a:srgbClr val="FFC000"/>
                </a:solidFill>
              </a:rPr>
              <a:t>3</a:t>
            </a:r>
            <a:r>
              <a:rPr lang="ja-JP" altLang="en-US" sz="1600" dirty="0" smtClean="0">
                <a:solidFill>
                  <a:srgbClr val="FFC000"/>
                </a:solidFill>
              </a:rPr>
              <a:t>核子力（</a:t>
            </a:r>
            <a:r>
              <a:rPr lang="en-US" altLang="ja-JP" sz="1600" dirty="0" err="1" smtClean="0">
                <a:solidFill>
                  <a:srgbClr val="FFC000"/>
                </a:solidFill>
              </a:rPr>
              <a:t>πρ</a:t>
            </a:r>
            <a:r>
              <a:rPr lang="en-US" altLang="ja-JP" sz="1600" dirty="0" smtClean="0">
                <a:solidFill>
                  <a:srgbClr val="FFC000"/>
                </a:solidFill>
              </a:rPr>
              <a:t>, </a:t>
            </a:r>
            <a:r>
              <a:rPr lang="en-US" altLang="ja-JP" sz="1600" dirty="0" err="1" smtClean="0">
                <a:solidFill>
                  <a:srgbClr val="FFC000"/>
                </a:solidFill>
              </a:rPr>
              <a:t>ρρ</a:t>
            </a:r>
            <a:r>
              <a:rPr lang="ja-JP" altLang="en-US" sz="1600" dirty="0" smtClean="0">
                <a:solidFill>
                  <a:srgbClr val="FFC000"/>
                </a:solidFill>
              </a:rPr>
              <a:t>交換型）の効果？</a:t>
            </a:r>
            <a:endParaRPr lang="en-US" altLang="ja-JP" sz="1600" dirty="0" smtClean="0">
              <a:solidFill>
                <a:srgbClr val="FFC000"/>
              </a:solidFill>
            </a:endParaRPr>
          </a:p>
          <a:p>
            <a:pPr lvl="1"/>
            <a:r>
              <a:rPr lang="ja-JP" altLang="en-US" sz="1600" dirty="0" smtClean="0"/>
              <a:t>相対論的効果？</a:t>
            </a:r>
            <a:endParaRPr lang="en-US" altLang="ja-JP" sz="1600" dirty="0" smtClean="0"/>
          </a:p>
          <a:p>
            <a:pPr lvl="1"/>
            <a:r>
              <a:rPr lang="ja-JP" altLang="en-US" sz="1600" dirty="0" smtClean="0"/>
              <a:t>クーロン力の効果？</a:t>
            </a:r>
            <a:endParaRPr lang="en-US" altLang="ja-JP" sz="1600" dirty="0" smtClean="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3</a:t>
            </a:fld>
            <a:endParaRPr lang="en-US" altLang="ja-JP"/>
          </a:p>
        </p:txBody>
      </p:sp>
      <p:pic>
        <p:nvPicPr>
          <p:cNvPr id="7" name="図 6" descr="dcs_prc.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522198" y="1886089"/>
            <a:ext cx="2369127" cy="2167752"/>
          </a:xfrm>
          <a:prstGeom prst="rect">
            <a:avLst/>
          </a:prstGeom>
        </p:spPr>
      </p:pic>
      <p:sp>
        <p:nvSpPr>
          <p:cNvPr id="8" name="テキスト ボックス 7"/>
          <p:cNvSpPr txBox="1"/>
          <p:nvPr/>
        </p:nvSpPr>
        <p:spPr>
          <a:xfrm>
            <a:off x="3968704" y="1906230"/>
            <a:ext cx="4172405" cy="2123658"/>
          </a:xfrm>
          <a:prstGeom prst="rect">
            <a:avLst/>
          </a:prstGeom>
          <a:noFill/>
        </p:spPr>
        <p:txBody>
          <a:bodyPr wrap="square" rtlCol="0">
            <a:spAutoFit/>
          </a:bodyPr>
          <a:lstStyle/>
          <a:p>
            <a:pPr algn="r"/>
            <a:r>
              <a:rPr kumimoji="1" lang="en-US" altLang="ja-JP" sz="1600" i="1" dirty="0" err="1" smtClean="0">
                <a:latin typeface="HGS創英角ﾎﾟｯﾌﾟ体" pitchFamily="50" charset="-128"/>
                <a:ea typeface="HGS創英角ﾎﾟｯﾌﾟ体" pitchFamily="50" charset="-128"/>
              </a:rPr>
              <a:t>Nd</a:t>
            </a:r>
            <a:r>
              <a:rPr kumimoji="1" lang="en-US" altLang="ja-JP" sz="1600" dirty="0" smtClean="0">
                <a:latin typeface="HGS創英角ﾎﾟｯﾌﾟ体" pitchFamily="50" charset="-128"/>
                <a:ea typeface="HGS創英角ﾎﾟｯﾌﾟ体" pitchFamily="50" charset="-128"/>
              </a:rPr>
              <a:t> </a:t>
            </a:r>
            <a:r>
              <a:rPr kumimoji="1" lang="ja-JP" altLang="en-US" sz="1600" dirty="0" smtClean="0">
                <a:latin typeface="HGS創英角ﾎﾟｯﾌﾟ体" pitchFamily="50" charset="-128"/>
                <a:ea typeface="HGS創英角ﾎﾟｯﾌﾟ体" pitchFamily="50" charset="-128"/>
              </a:rPr>
              <a:t>弾性散乱の微分断面積＠</a:t>
            </a:r>
            <a:r>
              <a:rPr kumimoji="1" lang="en-US" altLang="ja-JP" sz="1600" i="1" dirty="0" smtClean="0">
                <a:latin typeface="HGS創英角ﾎﾟｯﾌﾟ体" pitchFamily="50" charset="-128"/>
                <a:ea typeface="HGS創英角ﾎﾟｯﾌﾟ体" pitchFamily="50" charset="-128"/>
              </a:rPr>
              <a:t>E</a:t>
            </a:r>
            <a:r>
              <a:rPr kumimoji="1" lang="en-US" altLang="ja-JP" sz="1600" i="1" baseline="-25000" dirty="0" smtClean="0">
                <a:latin typeface="HGS創英角ﾎﾟｯﾌﾟ体" pitchFamily="50" charset="-128"/>
                <a:ea typeface="HGS創英角ﾎﾟｯﾌﾟ体" pitchFamily="50" charset="-128"/>
              </a:rPr>
              <a:t>N</a:t>
            </a:r>
            <a:r>
              <a:rPr kumimoji="1" lang="en-US" altLang="ja-JP" sz="1600" dirty="0" smtClean="0">
                <a:latin typeface="HGS創英角ﾎﾟｯﾌﾟ体" pitchFamily="50" charset="-128"/>
                <a:ea typeface="HGS創英角ﾎﾟｯﾌﾟ体" pitchFamily="50" charset="-128"/>
              </a:rPr>
              <a:t> </a:t>
            </a:r>
            <a:r>
              <a:rPr kumimoji="1" lang="ja-JP" altLang="en-US" sz="1600" dirty="0" smtClean="0">
                <a:latin typeface="HGS創英角ﾎﾟｯﾌﾟ体" pitchFamily="50" charset="-128"/>
                <a:ea typeface="HGS創英角ﾎﾟｯﾌﾟ体" pitchFamily="50" charset="-128"/>
              </a:rPr>
              <a:t>＝</a:t>
            </a:r>
            <a:r>
              <a:rPr kumimoji="1" lang="en-US" altLang="ja-JP" sz="1600" dirty="0" smtClean="0">
                <a:latin typeface="HGS創英角ﾎﾟｯﾌﾟ体" pitchFamily="50" charset="-128"/>
                <a:ea typeface="HGS創英角ﾎﾟｯﾌﾟ体" pitchFamily="50" charset="-128"/>
              </a:rPr>
              <a:t> 250 </a:t>
            </a:r>
            <a:r>
              <a:rPr kumimoji="1" lang="en-US" altLang="ja-JP" sz="1600" dirty="0" err="1" smtClean="0">
                <a:latin typeface="HGS創英角ﾎﾟｯﾌﾟ体" pitchFamily="50" charset="-128"/>
                <a:ea typeface="HGS創英角ﾎﾟｯﾌﾟ体" pitchFamily="50" charset="-128"/>
              </a:rPr>
              <a:t>MeV</a:t>
            </a:r>
            <a:endParaRPr kumimoji="1" lang="en-US" altLang="ja-JP" sz="1600" dirty="0" smtClean="0">
              <a:latin typeface="HGS創英角ﾎﾟｯﾌﾟ体" pitchFamily="50" charset="-128"/>
              <a:ea typeface="HGS創英角ﾎﾟｯﾌﾟ体" pitchFamily="50" charset="-128"/>
            </a:endParaRPr>
          </a:p>
          <a:p>
            <a:pPr algn="r"/>
            <a:r>
              <a:rPr kumimoji="1" lang="en-US" altLang="ja-JP" sz="1200" dirty="0" smtClean="0">
                <a:latin typeface="HGS創英角ﾎﾟｯﾌﾟ体" pitchFamily="50" charset="-128"/>
                <a:ea typeface="HGS創英角ﾎﾟｯﾌﾟ体" pitchFamily="50" charset="-128"/>
              </a:rPr>
              <a:t>K. </a:t>
            </a:r>
            <a:r>
              <a:rPr kumimoji="1" lang="en-US" altLang="ja-JP" sz="1200" dirty="0" err="1" smtClean="0">
                <a:latin typeface="HGS創英角ﾎﾟｯﾌﾟ体" pitchFamily="50" charset="-128"/>
                <a:ea typeface="HGS創英角ﾎﾟｯﾌﾟ体" pitchFamily="50" charset="-128"/>
              </a:rPr>
              <a:t>Hatanaka</a:t>
            </a:r>
            <a:r>
              <a:rPr kumimoji="1" lang="en-US" altLang="ja-JP" sz="1200" dirty="0" smtClean="0">
                <a:latin typeface="HGS創英角ﾎﾟｯﾌﾟ体" pitchFamily="50" charset="-128"/>
                <a:ea typeface="HGS創英角ﾎﾟｯﾌﾟ体" pitchFamily="50" charset="-128"/>
              </a:rPr>
              <a:t> </a:t>
            </a:r>
            <a:r>
              <a:rPr kumimoji="1" lang="en-US" altLang="ja-JP" sz="1200" i="1" dirty="0" smtClean="0">
                <a:latin typeface="HGS創英角ﾎﾟｯﾌﾟ体" pitchFamily="50" charset="-128"/>
                <a:ea typeface="HGS創英角ﾎﾟｯﾌﾟ体" pitchFamily="50" charset="-128"/>
              </a:rPr>
              <a:t>et al</a:t>
            </a:r>
            <a:r>
              <a:rPr kumimoji="1" lang="en-US" altLang="ja-JP" sz="1200" dirty="0" smtClean="0">
                <a:latin typeface="HGS創英角ﾎﾟｯﾌﾟ体" pitchFamily="50" charset="-128"/>
                <a:ea typeface="HGS創英角ﾎﾟｯﾌﾟ体" pitchFamily="50" charset="-128"/>
              </a:rPr>
              <a:t>., PRC66 044002(2002)</a:t>
            </a:r>
          </a:p>
          <a:p>
            <a:pPr algn="r"/>
            <a:r>
              <a:rPr lang="en-US" altLang="ja-JP" sz="1200" dirty="0" smtClean="0">
                <a:latin typeface="HGS創英角ﾎﾟｯﾌﾟ体" pitchFamily="50" charset="-128"/>
                <a:ea typeface="HGS創英角ﾎﾟｯﾌﾟ体" pitchFamily="50" charset="-128"/>
              </a:rPr>
              <a:t>Y. Maeda </a:t>
            </a:r>
            <a:r>
              <a:rPr lang="en-US" altLang="ja-JP" sz="1200" i="1" dirty="0" smtClean="0">
                <a:latin typeface="HGS創英角ﾎﾟｯﾌﾟ体" pitchFamily="50" charset="-128"/>
                <a:ea typeface="HGS創英角ﾎﾟｯﾌﾟ体" pitchFamily="50" charset="-128"/>
              </a:rPr>
              <a:t>et al</a:t>
            </a:r>
            <a:r>
              <a:rPr lang="en-US" altLang="ja-JP" sz="1200" dirty="0" smtClean="0">
                <a:latin typeface="HGS創英角ﾎﾟｯﾌﾟ体" pitchFamily="50" charset="-128"/>
                <a:ea typeface="HGS創英角ﾎﾟｯﾌﾟ体" pitchFamily="50" charset="-128"/>
              </a:rPr>
              <a:t>., PRC76 014004(2007)</a:t>
            </a:r>
          </a:p>
          <a:p>
            <a:endParaRPr lang="en-US" altLang="ja-JP" sz="1200" dirty="0" smtClean="0">
              <a:latin typeface="HGS創英角ﾎﾟｯﾌﾟ体" pitchFamily="50" charset="-128"/>
              <a:ea typeface="HGS創英角ﾎﾟｯﾌﾟ体" pitchFamily="50" charset="-128"/>
            </a:endParaRPr>
          </a:p>
          <a:p>
            <a:endParaRPr lang="en-US" altLang="ja-JP" sz="1200" dirty="0" smtClean="0">
              <a:latin typeface="HGS創英角ﾎﾟｯﾌﾟ体" pitchFamily="50" charset="-128"/>
              <a:ea typeface="HGS創英角ﾎﾟｯﾌﾟ体" pitchFamily="50" charset="-128"/>
            </a:endParaRPr>
          </a:p>
          <a:p>
            <a:endParaRPr lang="en-US" altLang="ja-JP" sz="1200" dirty="0" smtClean="0">
              <a:latin typeface="HGS創英角ﾎﾟｯﾌﾟ体" pitchFamily="50" charset="-128"/>
              <a:ea typeface="HGS創英角ﾎﾟｯﾌﾟ体" pitchFamily="50" charset="-128"/>
            </a:endParaRPr>
          </a:p>
          <a:p>
            <a:endParaRPr lang="en-US" altLang="ja-JP" sz="1200" dirty="0" smtClean="0">
              <a:latin typeface="HGS創英角ﾎﾟｯﾌﾟ体" pitchFamily="50" charset="-128"/>
              <a:ea typeface="HGS創英角ﾎﾟｯﾌﾟ体" pitchFamily="50" charset="-128"/>
            </a:endParaRPr>
          </a:p>
          <a:p>
            <a:endParaRPr lang="en-US" altLang="ja-JP" sz="1200" dirty="0" smtClean="0">
              <a:latin typeface="HGS創英角ﾎﾟｯﾌﾟ体" pitchFamily="50" charset="-128"/>
              <a:ea typeface="HGS創英角ﾎﾟｯﾌﾟ体" pitchFamily="50" charset="-128"/>
            </a:endParaRPr>
          </a:p>
          <a:p>
            <a:r>
              <a:rPr lang="ja-JP" altLang="en-US" sz="1600" dirty="0" smtClean="0">
                <a:solidFill>
                  <a:schemeClr val="accent5">
                    <a:lumMod val="50000"/>
                  </a:schemeClr>
                </a:solidFill>
                <a:latin typeface="HGS創英角ﾎﾟｯﾌﾟ体" pitchFamily="50" charset="-128"/>
                <a:ea typeface="HGS創英角ﾎﾟｯﾌﾟ体" pitchFamily="50" charset="-128"/>
              </a:rPr>
              <a:t>後方角度において、両実験値は</a:t>
            </a:r>
            <a:r>
              <a:rPr lang="en-US" altLang="ja-JP" sz="1600" dirty="0" smtClean="0">
                <a:solidFill>
                  <a:schemeClr val="accent5">
                    <a:lumMod val="50000"/>
                  </a:schemeClr>
                </a:solidFill>
                <a:latin typeface="HGS創英角ﾎﾟｯﾌﾟ体" pitchFamily="50" charset="-128"/>
                <a:ea typeface="HGS創英角ﾎﾟｯﾌﾟ体" pitchFamily="50" charset="-128"/>
              </a:rPr>
              <a:t>2π3NF</a:t>
            </a:r>
            <a:r>
              <a:rPr lang="ja-JP" altLang="en-US" sz="1600" dirty="0" smtClean="0">
                <a:solidFill>
                  <a:schemeClr val="accent5">
                    <a:lumMod val="50000"/>
                  </a:schemeClr>
                </a:solidFill>
                <a:latin typeface="HGS創英角ﾎﾟｯﾌﾟ体" pitchFamily="50" charset="-128"/>
                <a:ea typeface="HGS創英角ﾎﾟｯﾌﾟ体" pitchFamily="50" charset="-128"/>
              </a:rPr>
              <a:t>を</a:t>
            </a:r>
            <a:endParaRPr lang="en-US" altLang="ja-JP" sz="1600" dirty="0" smtClean="0">
              <a:solidFill>
                <a:schemeClr val="accent5">
                  <a:lumMod val="50000"/>
                </a:schemeClr>
              </a:solidFill>
              <a:latin typeface="HGS創英角ﾎﾟｯﾌﾟ体" pitchFamily="50" charset="-128"/>
              <a:ea typeface="HGS創英角ﾎﾟｯﾌﾟ体" pitchFamily="50" charset="-128"/>
            </a:endParaRPr>
          </a:p>
          <a:p>
            <a:r>
              <a:rPr lang="ja-JP" altLang="en-US" sz="1600" dirty="0" smtClean="0">
                <a:solidFill>
                  <a:schemeClr val="accent5">
                    <a:lumMod val="50000"/>
                  </a:schemeClr>
                </a:solidFill>
                <a:latin typeface="HGS創英角ﾎﾟｯﾌﾟ体" pitchFamily="50" charset="-128"/>
                <a:ea typeface="HGS創英角ﾎﾟｯﾌﾟ体" pitchFamily="50" charset="-128"/>
              </a:rPr>
              <a:t>含んだ理論計算値より約</a:t>
            </a:r>
            <a:r>
              <a:rPr lang="en-US" altLang="ja-JP" sz="1600" dirty="0" smtClean="0">
                <a:solidFill>
                  <a:schemeClr val="accent5">
                    <a:lumMod val="50000"/>
                  </a:schemeClr>
                </a:solidFill>
                <a:latin typeface="HGS創英角ﾎﾟｯﾌﾟ体" pitchFamily="50" charset="-128"/>
                <a:ea typeface="HGS創英角ﾎﾟｯﾌﾟ体" pitchFamily="50" charset="-128"/>
              </a:rPr>
              <a:t>2</a:t>
            </a:r>
            <a:r>
              <a:rPr lang="ja-JP" altLang="en-US" sz="1600" dirty="0" smtClean="0">
                <a:solidFill>
                  <a:schemeClr val="accent5">
                    <a:lumMod val="50000"/>
                  </a:schemeClr>
                </a:solidFill>
                <a:latin typeface="HGS創英角ﾎﾟｯﾌﾟ体" pitchFamily="50" charset="-128"/>
                <a:ea typeface="HGS創英角ﾎﾟｯﾌﾟ体" pitchFamily="50" charset="-128"/>
              </a:rPr>
              <a:t>倍大きな値。</a:t>
            </a:r>
            <a:endParaRPr lang="en-US" altLang="ja-JP" sz="1600" dirty="0" smtClean="0">
              <a:solidFill>
                <a:schemeClr val="accent5">
                  <a:lumMod val="50000"/>
                </a:schemeClr>
              </a:solidFill>
              <a:latin typeface="HGS創英角ﾎﾟｯﾌﾟ体" pitchFamily="50" charset="-128"/>
              <a:ea typeface="HGS創英角ﾎﾟｯﾌﾟ体" pitchFamily="50" charset="-128"/>
            </a:endParaRPr>
          </a:p>
        </p:txBody>
      </p:sp>
      <p:cxnSp>
        <p:nvCxnSpPr>
          <p:cNvPr id="9" name="直線コネクタ 8"/>
          <p:cNvCxnSpPr/>
          <p:nvPr/>
        </p:nvCxnSpPr>
        <p:spPr>
          <a:xfrm>
            <a:off x="4588580" y="2831428"/>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588580" y="3187030"/>
            <a:ext cx="428628"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088646" y="2669916"/>
            <a:ext cx="1284326" cy="307777"/>
          </a:xfrm>
          <a:prstGeom prst="rect">
            <a:avLst/>
          </a:prstGeom>
          <a:noFill/>
        </p:spPr>
        <p:txBody>
          <a:bodyPr wrap="none" rtlCol="0">
            <a:spAutoFit/>
          </a:bodyPr>
          <a:lstStyle/>
          <a:p>
            <a:r>
              <a:rPr kumimoji="1" lang="en-US" altLang="ja-JP" sz="1400" dirty="0" smtClean="0">
                <a:solidFill>
                  <a:srgbClr val="FF0000"/>
                </a:solidFill>
                <a:latin typeface="HGS創英角ﾎﾟｯﾌﾟ体" pitchFamily="50" charset="-128"/>
                <a:ea typeface="HGS創英角ﾎﾟｯﾌﾟ体" pitchFamily="50" charset="-128"/>
              </a:rPr>
              <a:t>NN </a:t>
            </a:r>
            <a:r>
              <a:rPr lang="en-US" altLang="ja-JP" sz="1400" dirty="0" smtClean="0">
                <a:solidFill>
                  <a:srgbClr val="FF0000"/>
                </a:solidFill>
                <a:latin typeface="HGS創英角ﾎﾟｯﾌﾟ体" pitchFamily="50" charset="-128"/>
                <a:ea typeface="HGS創英角ﾎﾟｯﾌﾟ体" pitchFamily="50" charset="-128"/>
              </a:rPr>
              <a:t>+ TM 3NF</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12" name="テキスト ボックス 11"/>
          <p:cNvSpPr txBox="1"/>
          <p:nvPr/>
        </p:nvSpPr>
        <p:spPr>
          <a:xfrm>
            <a:off x="5088646" y="3027106"/>
            <a:ext cx="825867" cy="307777"/>
          </a:xfrm>
          <a:prstGeom prst="rect">
            <a:avLst/>
          </a:prstGeom>
          <a:noFill/>
        </p:spPr>
        <p:txBody>
          <a:bodyPr wrap="none" rtlCol="0">
            <a:spAutoFit/>
          </a:bodyPr>
          <a:lstStyle/>
          <a:p>
            <a:r>
              <a:rPr kumimoji="1" lang="en-US" altLang="ja-JP" sz="1400" dirty="0" smtClean="0">
                <a:solidFill>
                  <a:srgbClr val="0000FF"/>
                </a:solidFill>
                <a:latin typeface="HGS創英角ﾎﾟｯﾌﾟ体" pitchFamily="50" charset="-128"/>
                <a:ea typeface="HGS創英角ﾎﾟｯﾌﾟ体" pitchFamily="50" charset="-128"/>
              </a:rPr>
              <a:t>NN </a:t>
            </a:r>
            <a:r>
              <a:rPr lang="en-US" altLang="ja-JP" sz="1400" dirty="0" smtClean="0">
                <a:solidFill>
                  <a:srgbClr val="0000FF"/>
                </a:solidFill>
                <a:latin typeface="HGS創英角ﾎﾟｯﾌﾟ体" pitchFamily="50" charset="-128"/>
                <a:ea typeface="HGS創英角ﾎﾟｯﾌﾟ体" pitchFamily="50" charset="-128"/>
              </a:rPr>
              <a:t>only</a:t>
            </a:r>
            <a:endParaRPr kumimoji="1" lang="ja-JP" altLang="en-US" sz="1400" dirty="0">
              <a:solidFill>
                <a:srgbClr val="0000FF"/>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動機～</a:t>
            </a:r>
            <a:r>
              <a:rPr kumimoji="1" lang="en-US" altLang="ja-JP" baseline="30000" dirty="0" smtClean="0"/>
              <a:t>2</a:t>
            </a:r>
            <a:r>
              <a:rPr kumimoji="1" lang="en-US" altLang="ja-JP" dirty="0" smtClean="0"/>
              <a:t>H(</a:t>
            </a:r>
            <a:r>
              <a:rPr kumimoji="1" lang="en-US" altLang="ja-JP" i="1" dirty="0" err="1" smtClean="0"/>
              <a:t>p</a:t>
            </a:r>
            <a:r>
              <a:rPr kumimoji="1" lang="en-US" altLang="ja-JP" dirty="0" err="1" smtClean="0"/>
              <a:t>,</a:t>
            </a:r>
            <a:r>
              <a:rPr kumimoji="1" lang="en-US" altLang="ja-JP" i="1" dirty="0" err="1" smtClean="0"/>
              <a:t>p</a:t>
            </a:r>
            <a:r>
              <a:rPr kumimoji="1" lang="en-US" altLang="ja-JP" dirty="0" smtClean="0"/>
              <a:t>)</a:t>
            </a:r>
            <a:r>
              <a:rPr kumimoji="1" lang="en-US" altLang="ja-JP" i="1" dirty="0" err="1" smtClean="0"/>
              <a:t>pn</a:t>
            </a:r>
            <a:r>
              <a:rPr kumimoji="1" lang="en-US" altLang="ja-JP" dirty="0" smtClean="0"/>
              <a:t> </a:t>
            </a:r>
            <a:r>
              <a:rPr kumimoji="1" lang="ja-JP" altLang="en-US" dirty="0" smtClean="0"/>
              <a:t>反応 ＠</a:t>
            </a:r>
            <a:r>
              <a:rPr kumimoji="1" lang="en-US" altLang="ja-JP" dirty="0" smtClean="0"/>
              <a:t>250 </a:t>
            </a:r>
            <a:r>
              <a:rPr kumimoji="1" lang="en-US" altLang="ja-JP" dirty="0" err="1" smtClean="0"/>
              <a:t>MeV</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en-US" sz="1600" dirty="0" smtClean="0"/>
              <a:t>中間エネルギー領域における３核子系の問題を解明するために</a:t>
            </a:r>
            <a:endParaRPr lang="en-US" altLang="ja-JP" sz="1600" dirty="0" smtClean="0"/>
          </a:p>
          <a:p>
            <a:pPr>
              <a:buNone/>
            </a:pPr>
            <a:r>
              <a:rPr lang="en-US" altLang="ja-JP" sz="1600" i="1" dirty="0" smtClean="0"/>
              <a:t>	</a:t>
            </a:r>
            <a:r>
              <a:rPr lang="en-US" altLang="ja-JP" sz="1600" i="1" dirty="0" err="1" smtClean="0"/>
              <a:t>E</a:t>
            </a:r>
            <a:r>
              <a:rPr lang="en-US" altLang="ja-JP" sz="1600" i="1" baseline="-25000" dirty="0" err="1" smtClean="0"/>
              <a:t>p</a:t>
            </a:r>
            <a:r>
              <a:rPr lang="en-US" altLang="ja-JP" sz="1600" dirty="0" smtClean="0"/>
              <a:t> = 250 </a:t>
            </a:r>
            <a:r>
              <a:rPr lang="en-US" altLang="ja-JP" sz="1600" dirty="0" err="1" smtClean="0"/>
              <a:t>MeV</a:t>
            </a:r>
            <a:r>
              <a:rPr lang="ja-JP" altLang="en-US" sz="1600" dirty="0" smtClean="0"/>
              <a:t>に</a:t>
            </a:r>
            <a:r>
              <a:rPr lang="ja-JP" altLang="en-US" sz="1600" dirty="0" smtClean="0"/>
              <a:t>おいて</a:t>
            </a:r>
            <a:r>
              <a:rPr lang="en-US" altLang="ja-JP" sz="1600" i="1" dirty="0" smtClean="0"/>
              <a:t>pd</a:t>
            </a:r>
            <a:r>
              <a:rPr lang="en-US" altLang="ja-JP" sz="1600" dirty="0" smtClean="0"/>
              <a:t> </a:t>
            </a:r>
            <a:r>
              <a:rPr lang="ja-JP" altLang="en-US" sz="1600" dirty="0" smtClean="0"/>
              <a:t>分解反応</a:t>
            </a:r>
            <a:r>
              <a:rPr lang="ja-JP" altLang="en-US" sz="1600" dirty="0" smtClean="0"/>
              <a:t>実験を行った。</a:t>
            </a:r>
            <a:endParaRPr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r>
              <a:rPr kumimoji="1" lang="en-US" altLang="ja-JP" sz="1600" i="1" dirty="0" smtClean="0"/>
              <a:t>pd</a:t>
            </a:r>
            <a:r>
              <a:rPr lang="ja-JP" altLang="en-US" sz="1600" i="1" dirty="0" smtClean="0"/>
              <a:t> </a:t>
            </a:r>
            <a:r>
              <a:rPr kumimoji="1" lang="ja-JP" altLang="en-US" sz="1600" dirty="0" smtClean="0"/>
              <a:t>分解反応の全体像を把握するために、放出陽子１つのみを測定する</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en-US" altLang="ja-JP" sz="1600" dirty="0" smtClean="0"/>
              <a:t> </a:t>
            </a:r>
            <a:r>
              <a:rPr lang="ja-JP" altLang="en-US" sz="1600" dirty="0" smtClean="0"/>
              <a:t>反応実験</a:t>
            </a:r>
            <a:r>
              <a:rPr lang="en-US" altLang="ja-JP" sz="1600" dirty="0" smtClean="0"/>
              <a:t>(RCNP</a:t>
            </a:r>
            <a:r>
              <a:rPr lang="ja-JP" altLang="en-US" sz="1600" dirty="0" smtClean="0"/>
              <a:t> </a:t>
            </a:r>
            <a:r>
              <a:rPr lang="en-US" altLang="ja-JP" sz="1600" dirty="0" smtClean="0"/>
              <a:t>E165)</a:t>
            </a:r>
            <a:r>
              <a:rPr lang="ja-JP" altLang="en-US" sz="1600" dirty="0" smtClean="0"/>
              <a:t>を行った。</a:t>
            </a:r>
            <a:endParaRPr kumimoji="1" lang="ja-JP" altLang="en-US" sz="16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4</a:t>
            </a:fld>
            <a:endParaRPr lang="en-US" altLang="ja-JP" dirty="0"/>
          </a:p>
        </p:txBody>
      </p:sp>
      <p:pic>
        <p:nvPicPr>
          <p:cNvPr id="7" name="図 6" descr="PRC66_024003-fig.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776775" y="1879651"/>
            <a:ext cx="2456411" cy="1816331"/>
          </a:xfrm>
          <a:prstGeom prst="rect">
            <a:avLst/>
          </a:prstGeom>
        </p:spPr>
      </p:pic>
      <p:pic>
        <p:nvPicPr>
          <p:cNvPr id="8" name="図 7" descr="cs_247breakup1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596199" y="4431662"/>
            <a:ext cx="2851265" cy="1957647"/>
          </a:xfrm>
          <a:prstGeom prst="rect">
            <a:avLst/>
          </a:prstGeom>
        </p:spPr>
      </p:pic>
      <p:cxnSp>
        <p:nvCxnSpPr>
          <p:cNvPr id="9" name="直線矢印コネクタ 8"/>
          <p:cNvCxnSpPr/>
          <p:nvPr/>
        </p:nvCxnSpPr>
        <p:spPr>
          <a:xfrm flipV="1">
            <a:off x="2859110" y="6008540"/>
            <a:ext cx="1507539" cy="5954"/>
          </a:xfrm>
          <a:prstGeom prst="straightConnector1">
            <a:avLst/>
          </a:prstGeom>
          <a:ln w="19050">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163769" y="5750920"/>
            <a:ext cx="1039067" cy="307777"/>
          </a:xfrm>
          <a:prstGeom prst="rect">
            <a:avLst/>
          </a:prstGeom>
          <a:noFill/>
        </p:spPr>
        <p:txBody>
          <a:bodyPr wrap="square" rtlCol="0">
            <a:spAutoFit/>
          </a:bodyPr>
          <a:lstStyle/>
          <a:p>
            <a:r>
              <a:rPr kumimoji="1" lang="en-US" altLang="ja-JP" sz="1400" dirty="0" smtClean="0">
                <a:solidFill>
                  <a:srgbClr val="008000"/>
                </a:solidFill>
                <a:latin typeface="Lucida Bright" pitchFamily="18" charset="0"/>
              </a:rPr>
              <a:t>measured</a:t>
            </a:r>
            <a:endParaRPr kumimoji="1" lang="ja-JP" altLang="en-US" sz="1400" dirty="0">
              <a:solidFill>
                <a:srgbClr val="008000"/>
              </a:solidFill>
              <a:latin typeface="Lucida Bright" pitchFamily="18" charset="0"/>
            </a:endParaRPr>
          </a:p>
        </p:txBody>
      </p:sp>
      <p:sp>
        <p:nvSpPr>
          <p:cNvPr id="12" name="テキスト ボックス 11"/>
          <p:cNvSpPr txBox="1"/>
          <p:nvPr/>
        </p:nvSpPr>
        <p:spPr>
          <a:xfrm>
            <a:off x="4352163" y="1847237"/>
            <a:ext cx="3936432" cy="1785104"/>
          </a:xfrm>
          <a:prstGeom prst="rect">
            <a:avLst/>
          </a:prstGeom>
          <a:noFill/>
        </p:spPr>
        <p:txBody>
          <a:bodyPr wrap="square" rtlCol="0">
            <a:spAutoFit/>
          </a:bodyPr>
          <a:lstStyle/>
          <a:p>
            <a:pPr algn="r"/>
            <a:r>
              <a:rPr lang="en-US" altLang="ja-JP" sz="1600" i="1" dirty="0" err="1" smtClean="0">
                <a:latin typeface="HGS創英角ﾎﾟｯﾌﾟ体" pitchFamily="50" charset="-128"/>
                <a:ea typeface="HGS創英角ﾎﾟｯﾌﾟ体" pitchFamily="50" charset="-128"/>
              </a:rPr>
              <a:t>Nd</a:t>
            </a:r>
            <a:r>
              <a:rPr lang="en-US" altLang="ja-JP" sz="1600" dirty="0" smtClean="0">
                <a:latin typeface="HGS創英角ﾎﾟｯﾌﾟ体" pitchFamily="50" charset="-128"/>
                <a:ea typeface="HGS創英角ﾎﾟｯﾌﾟ体" pitchFamily="50" charset="-128"/>
              </a:rPr>
              <a:t> </a:t>
            </a:r>
            <a:r>
              <a:rPr lang="ja-JP" altLang="en-US" sz="1600" dirty="0" smtClean="0">
                <a:latin typeface="HGS創英角ﾎﾟｯﾌﾟ体" pitchFamily="50" charset="-128"/>
                <a:ea typeface="HGS創英角ﾎﾟｯﾌﾟ体" pitchFamily="50" charset="-128"/>
              </a:rPr>
              <a:t>分解反応と全微分断面積の理論予測</a:t>
            </a:r>
            <a:endParaRPr lang="en-US" altLang="ja-JP" sz="1600" dirty="0" smtClean="0">
              <a:latin typeface="HGS創英角ﾎﾟｯﾌﾟ体" pitchFamily="50" charset="-128"/>
              <a:ea typeface="HGS創英角ﾎﾟｯﾌﾟ体" pitchFamily="50" charset="-128"/>
            </a:endParaRPr>
          </a:p>
          <a:p>
            <a:pPr algn="r"/>
            <a:r>
              <a:rPr lang="en-US" altLang="ja-JP" sz="1200" dirty="0" smtClean="0">
                <a:latin typeface="HGS創英角ﾎﾟｯﾌﾟ体" pitchFamily="50" charset="-128"/>
                <a:ea typeface="HGS創英角ﾎﾟｯﾌﾟ体" pitchFamily="50" charset="-128"/>
              </a:rPr>
              <a:t>J. </a:t>
            </a:r>
            <a:r>
              <a:rPr lang="en-US" altLang="ja-JP" sz="1200" dirty="0" err="1" smtClean="0">
                <a:latin typeface="HGS創英角ﾎﾟｯﾌﾟ体" pitchFamily="50" charset="-128"/>
                <a:ea typeface="HGS創英角ﾎﾟｯﾌﾟ体" pitchFamily="50" charset="-128"/>
              </a:rPr>
              <a:t>Kuros-Zoluierczuk</a:t>
            </a:r>
            <a:r>
              <a:rPr lang="en-US" altLang="ja-JP" sz="1200" dirty="0" smtClean="0">
                <a:latin typeface="HGS創英角ﾎﾟｯﾌﾟ体" pitchFamily="50" charset="-128"/>
                <a:ea typeface="HGS創英角ﾎﾟｯﾌﾟ体" pitchFamily="50" charset="-128"/>
              </a:rPr>
              <a:t> </a:t>
            </a:r>
            <a:r>
              <a:rPr lang="en-US" altLang="ja-JP" sz="1200" i="1" dirty="0" smtClean="0">
                <a:latin typeface="HGS創英角ﾎﾟｯﾌﾟ体" pitchFamily="50" charset="-128"/>
                <a:ea typeface="HGS創英角ﾎﾟｯﾌﾟ体" pitchFamily="50" charset="-128"/>
              </a:rPr>
              <a:t>et al</a:t>
            </a:r>
            <a:r>
              <a:rPr lang="en-US" altLang="ja-JP" sz="1200" dirty="0" smtClean="0">
                <a:latin typeface="HGS創英角ﾎﾟｯﾌﾟ体" pitchFamily="50" charset="-128"/>
                <a:ea typeface="HGS創英角ﾎﾟｯﾌﾟ体" pitchFamily="50" charset="-128"/>
              </a:rPr>
              <a:t>., PRC66, 024003(2002)</a:t>
            </a:r>
          </a:p>
          <a:p>
            <a:endParaRPr lang="en-US" altLang="ja-JP" sz="1200" dirty="0" smtClean="0">
              <a:latin typeface="HGS創英角ﾎﾟｯﾌﾟ体" pitchFamily="50" charset="-128"/>
              <a:ea typeface="HGS創英角ﾎﾟｯﾌﾟ体" pitchFamily="50" charset="-128"/>
            </a:endParaRPr>
          </a:p>
          <a:p>
            <a:endParaRPr lang="en-US" altLang="ja-JP" sz="1200" dirty="0" smtClean="0">
              <a:latin typeface="HGS創英角ﾎﾟｯﾌﾟ体" pitchFamily="50" charset="-128"/>
              <a:ea typeface="HGS創英角ﾎﾟｯﾌﾟ体" pitchFamily="50" charset="-128"/>
            </a:endParaRPr>
          </a:p>
          <a:p>
            <a:pPr algn="ctr"/>
            <a:r>
              <a:rPr lang="en-US" altLang="ja-JP" sz="1600" i="1" dirty="0" err="1" smtClean="0">
                <a:solidFill>
                  <a:srgbClr val="FFC000"/>
                </a:solidFill>
                <a:latin typeface="HGS創英角ﾎﾟｯﾌﾟ体" pitchFamily="50" charset="-128"/>
                <a:ea typeface="HGS創英角ﾎﾟｯﾌﾟ体" pitchFamily="50" charset="-128"/>
              </a:rPr>
              <a:t>Nd</a:t>
            </a:r>
            <a:r>
              <a:rPr lang="en-US" altLang="ja-JP" sz="1600" dirty="0" smtClean="0">
                <a:solidFill>
                  <a:srgbClr val="FFC000"/>
                </a:solidFill>
                <a:latin typeface="HGS創英角ﾎﾟｯﾌﾟ体" pitchFamily="50" charset="-128"/>
                <a:ea typeface="HGS創英角ﾎﾟｯﾌﾟ体" pitchFamily="50" charset="-128"/>
              </a:rPr>
              <a:t> </a:t>
            </a:r>
            <a:r>
              <a:rPr lang="ja-JP" altLang="en-US" sz="1600" dirty="0" smtClean="0">
                <a:solidFill>
                  <a:srgbClr val="FFC000"/>
                </a:solidFill>
                <a:latin typeface="HGS創英角ﾎﾟｯﾌﾟ体" pitchFamily="50" charset="-128"/>
                <a:ea typeface="HGS創英角ﾎﾟｯﾌﾟ体" pitchFamily="50" charset="-128"/>
              </a:rPr>
              <a:t>分解反応は主反応である</a:t>
            </a:r>
            <a:r>
              <a:rPr lang="en-US" altLang="ja-JP" sz="1600" dirty="0" smtClean="0">
                <a:solidFill>
                  <a:srgbClr val="FFC000"/>
                </a:solidFill>
                <a:latin typeface="HGS創英角ﾎﾟｯﾌﾟ体" pitchFamily="50" charset="-128"/>
                <a:ea typeface="HGS創英角ﾎﾟｯﾌﾟ体" pitchFamily="50" charset="-128"/>
              </a:rPr>
              <a:t>!</a:t>
            </a:r>
          </a:p>
          <a:p>
            <a:pPr algn="ctr"/>
            <a:endParaRPr lang="en-US" altLang="ja-JP" sz="1000" dirty="0" smtClean="0">
              <a:solidFill>
                <a:srgbClr val="FFC000"/>
              </a:solidFill>
              <a:latin typeface="HGS創英角ﾎﾟｯﾌﾟ体" pitchFamily="50" charset="-128"/>
              <a:ea typeface="HGS創英角ﾎﾟｯﾌﾟ体" pitchFamily="50" charset="-128"/>
            </a:endParaRPr>
          </a:p>
          <a:p>
            <a:r>
              <a:rPr lang="ja-JP" altLang="en-US" sz="1600" dirty="0" smtClean="0">
                <a:latin typeface="HGS創英角ﾎﾟｯﾌﾟ体" pitchFamily="50" charset="-128"/>
                <a:ea typeface="HGS創英角ﾎﾟｯﾌﾟ体" pitchFamily="50" charset="-128"/>
              </a:rPr>
              <a:t>中間エネルギー領域では、</a:t>
            </a:r>
            <a:r>
              <a:rPr lang="en-US" altLang="ja-JP" sz="1600" i="1" dirty="0" err="1" smtClean="0">
                <a:latin typeface="HGS創英角ﾎﾟｯﾌﾟ体" pitchFamily="50" charset="-128"/>
                <a:ea typeface="HGS創英角ﾎﾟｯﾌﾟ体" pitchFamily="50" charset="-128"/>
              </a:rPr>
              <a:t>Nd</a:t>
            </a:r>
            <a:r>
              <a:rPr lang="en-US" altLang="ja-JP" sz="1600" dirty="0" smtClean="0">
                <a:latin typeface="HGS創英角ﾎﾟｯﾌﾟ体" pitchFamily="50" charset="-128"/>
                <a:ea typeface="HGS創英角ﾎﾟｯﾌﾟ体" pitchFamily="50" charset="-128"/>
              </a:rPr>
              <a:t> </a:t>
            </a:r>
            <a:r>
              <a:rPr lang="ja-JP" altLang="en-US" sz="1600" dirty="0" smtClean="0">
                <a:latin typeface="HGS創英角ﾎﾟｯﾌﾟ体" pitchFamily="50" charset="-128"/>
                <a:ea typeface="HGS創英角ﾎﾟｯﾌﾟ体" pitchFamily="50" charset="-128"/>
              </a:rPr>
              <a:t>分解反応は</a:t>
            </a:r>
            <a:r>
              <a:rPr lang="en-US" altLang="ja-JP" sz="1600" i="1" dirty="0" err="1" smtClean="0">
                <a:latin typeface="HGS創英角ﾎﾟｯﾌﾟ体" pitchFamily="50" charset="-128"/>
                <a:ea typeface="HGS創英角ﾎﾟｯﾌﾟ体" pitchFamily="50" charset="-128"/>
              </a:rPr>
              <a:t>Nd</a:t>
            </a:r>
            <a:r>
              <a:rPr lang="en-US" altLang="ja-JP" sz="1600" dirty="0" smtClean="0">
                <a:latin typeface="HGS創英角ﾎﾟｯﾌﾟ体" pitchFamily="50" charset="-128"/>
                <a:ea typeface="HGS創英角ﾎﾟｯﾌﾟ体" pitchFamily="50" charset="-128"/>
              </a:rPr>
              <a:t> </a:t>
            </a:r>
            <a:r>
              <a:rPr lang="ja-JP" altLang="en-US" sz="1600" dirty="0" smtClean="0">
                <a:latin typeface="HGS創英角ﾎﾟｯﾌﾟ体" pitchFamily="50" charset="-128"/>
                <a:ea typeface="HGS創英角ﾎﾟｯﾌﾟ体" pitchFamily="50" charset="-128"/>
              </a:rPr>
              <a:t>弾性散乱に比べ約</a:t>
            </a:r>
            <a:r>
              <a:rPr lang="en-US" altLang="ja-JP" sz="1600" dirty="0" smtClean="0">
                <a:latin typeface="HGS創英角ﾎﾟｯﾌﾟ体" pitchFamily="50" charset="-128"/>
                <a:ea typeface="HGS創英角ﾎﾟｯﾌﾟ体" pitchFamily="50" charset="-128"/>
              </a:rPr>
              <a:t>7</a:t>
            </a:r>
            <a:r>
              <a:rPr lang="ja-JP" altLang="en-US" sz="1600" dirty="0" smtClean="0">
                <a:latin typeface="HGS創英角ﾎﾟｯﾌﾟ体" pitchFamily="50" charset="-128"/>
                <a:ea typeface="HGS創英角ﾎﾟｯﾌﾟ体" pitchFamily="50" charset="-128"/>
              </a:rPr>
              <a:t>倍程大きい。</a:t>
            </a:r>
            <a:endParaRPr lang="en-US" altLang="ja-JP" sz="1200" dirty="0" smtClean="0">
              <a:latin typeface="HGS創英角ﾎﾟｯﾌﾟ体" pitchFamily="50" charset="-128"/>
              <a:ea typeface="HGS創英角ﾎﾟｯﾌﾟ体" pitchFamily="50" charset="-128"/>
            </a:endParaRPr>
          </a:p>
        </p:txBody>
      </p:sp>
      <p:sp>
        <p:nvSpPr>
          <p:cNvPr id="13" name="テキスト ボックス 12"/>
          <p:cNvSpPr txBox="1"/>
          <p:nvPr/>
        </p:nvSpPr>
        <p:spPr>
          <a:xfrm>
            <a:off x="4586748" y="4462553"/>
            <a:ext cx="3687098" cy="1723549"/>
          </a:xfrm>
          <a:prstGeom prst="rect">
            <a:avLst/>
          </a:prstGeom>
          <a:noFill/>
        </p:spPr>
        <p:txBody>
          <a:bodyPr wrap="square" rtlCol="0">
            <a:spAutoFit/>
          </a:bodyPr>
          <a:lstStyle/>
          <a:p>
            <a:pPr>
              <a:buFont typeface="Wingdings" pitchFamily="2" charset="2"/>
              <a:buChar char="ü"/>
            </a:pPr>
            <a:r>
              <a:rPr lang="ja-JP" altLang="en-US" sz="1600" dirty="0" smtClean="0">
                <a:latin typeface="HGS創英角ﾎﾟｯﾌﾟ体" pitchFamily="50" charset="-128"/>
                <a:ea typeface="HGS創英角ﾎﾟｯﾌﾟ体" pitchFamily="50" charset="-128"/>
              </a:rPr>
              <a:t>理論計算の予想は、</a:t>
            </a:r>
            <a:r>
              <a:rPr lang="en-US" altLang="ja-JP" sz="1600" dirty="0" smtClean="0">
                <a:latin typeface="HGS創英角ﾎﾟｯﾌﾟ体" pitchFamily="50" charset="-128"/>
                <a:ea typeface="HGS創英角ﾎﾟｯﾌﾟ体" pitchFamily="50" charset="-128"/>
              </a:rPr>
              <a:t>FSI</a:t>
            </a:r>
            <a:r>
              <a:rPr lang="ja-JP" altLang="en-US" sz="1600" dirty="0" smtClean="0">
                <a:latin typeface="HGS創英角ﾎﾟｯﾌﾟ体" pitchFamily="50" charset="-128"/>
                <a:ea typeface="HGS創英角ﾎﾟｯﾌﾟ体" pitchFamily="50" charset="-128"/>
              </a:rPr>
              <a:t>近傍において</a:t>
            </a:r>
            <a:endParaRPr lang="en-US" altLang="ja-JP" sz="1600" dirty="0" smtClean="0">
              <a:latin typeface="HGS創英角ﾎﾟｯﾌﾟ体" pitchFamily="50" charset="-128"/>
              <a:ea typeface="HGS創英角ﾎﾟｯﾌﾟ体" pitchFamily="50" charset="-128"/>
            </a:endParaRPr>
          </a:p>
          <a:p>
            <a:r>
              <a:rPr lang="ja-JP" altLang="en-US" sz="1600" dirty="0" smtClean="0">
                <a:latin typeface="HGS創英角ﾎﾟｯﾌﾟ体" pitchFamily="50" charset="-128"/>
                <a:ea typeface="HGS創英角ﾎﾟｯﾌﾟ体" pitchFamily="50" charset="-128"/>
              </a:rPr>
              <a:t>　</a:t>
            </a:r>
            <a:r>
              <a:rPr lang="en-US" altLang="ja-JP" sz="1600" dirty="0" smtClean="0">
                <a:latin typeface="HGS創英角ﾎﾟｯﾌﾟ体" pitchFamily="50" charset="-128"/>
                <a:ea typeface="HGS創英角ﾎﾟｯﾌﾟ体" pitchFamily="50" charset="-128"/>
              </a:rPr>
              <a:t>2π3NF</a:t>
            </a:r>
            <a:r>
              <a:rPr lang="ja-JP" altLang="en-US" sz="1600" dirty="0" smtClean="0">
                <a:latin typeface="HGS創英角ﾎﾟｯﾌﾟ体" pitchFamily="50" charset="-128"/>
                <a:ea typeface="HGS創英角ﾎﾟｯﾌﾟ体" pitchFamily="50" charset="-128"/>
              </a:rPr>
              <a:t>の効果が大きいことを示唆。</a:t>
            </a:r>
            <a:endParaRPr lang="en-US" altLang="ja-JP" sz="1600" dirty="0" smtClean="0">
              <a:latin typeface="HGS創英角ﾎﾟｯﾌﾟ体" pitchFamily="50" charset="-128"/>
              <a:ea typeface="HGS創英角ﾎﾟｯﾌﾟ体" pitchFamily="50" charset="-128"/>
            </a:endParaRPr>
          </a:p>
          <a:p>
            <a:pPr algn="r"/>
            <a:r>
              <a:rPr lang="en-US" altLang="ja-JP" sz="1600" dirty="0" smtClean="0">
                <a:latin typeface="HGS創英角ﾎﾟｯﾌﾟ体" pitchFamily="50" charset="-128"/>
                <a:ea typeface="HGS創英角ﾎﾟｯﾌﾟ体" pitchFamily="50" charset="-128"/>
              </a:rPr>
              <a:t>Calculation by H. </a:t>
            </a:r>
            <a:r>
              <a:rPr lang="en-US" altLang="ja-JP" sz="1600" dirty="0" err="1" smtClean="0">
                <a:latin typeface="HGS創英角ﾎﾟｯﾌﾟ体" pitchFamily="50" charset="-128"/>
                <a:ea typeface="HGS創英角ﾎﾟｯﾌﾟ体" pitchFamily="50" charset="-128"/>
              </a:rPr>
              <a:t>Witala</a:t>
            </a:r>
            <a:endParaRPr lang="en-US" altLang="ja-JP" sz="1600" dirty="0" smtClean="0">
              <a:latin typeface="HGS創英角ﾎﾟｯﾌﾟ体" pitchFamily="50" charset="-128"/>
              <a:ea typeface="HGS創英角ﾎﾟｯﾌﾟ体" pitchFamily="50" charset="-128"/>
            </a:endParaRPr>
          </a:p>
          <a:p>
            <a:endParaRPr lang="en-US" altLang="ja-JP" sz="1000" dirty="0" smtClean="0">
              <a:latin typeface="HGS創英角ﾎﾟｯﾌﾟ体" pitchFamily="50" charset="-128"/>
              <a:ea typeface="HGS創英角ﾎﾟｯﾌﾟ体" pitchFamily="50" charset="-128"/>
            </a:endParaRPr>
          </a:p>
          <a:p>
            <a:pPr>
              <a:buFont typeface="Wingdings" pitchFamily="2" charset="2"/>
              <a:buChar char="ü"/>
            </a:pPr>
            <a:r>
              <a:rPr lang="ja-JP" altLang="en-US" sz="1600" dirty="0" smtClean="0">
                <a:solidFill>
                  <a:schemeClr val="accent5">
                    <a:lumMod val="50000"/>
                  </a:schemeClr>
                </a:solidFill>
                <a:latin typeface="HGS創英角ﾎﾟｯﾌﾟ体" pitchFamily="50" charset="-128"/>
                <a:ea typeface="HGS創英角ﾎﾟｯﾌﾟ体" pitchFamily="50" charset="-128"/>
              </a:rPr>
              <a:t>また、</a:t>
            </a:r>
            <a:r>
              <a:rPr lang="en-US" altLang="ja-JP" sz="1600" i="1" dirty="0" err="1" smtClean="0">
                <a:solidFill>
                  <a:schemeClr val="accent5">
                    <a:lumMod val="50000"/>
                  </a:schemeClr>
                </a:solidFill>
                <a:latin typeface="HGS創英角ﾎﾟｯﾌﾟ体" pitchFamily="50" charset="-128"/>
                <a:ea typeface="HGS創英角ﾎﾟｯﾌﾟ体" pitchFamily="50" charset="-128"/>
              </a:rPr>
              <a:t>Nd</a:t>
            </a:r>
            <a:r>
              <a:rPr lang="en-US" altLang="ja-JP" sz="1600" dirty="0" smtClean="0">
                <a:solidFill>
                  <a:schemeClr val="accent5">
                    <a:lumMod val="50000"/>
                  </a:schemeClr>
                </a:solidFill>
                <a:latin typeface="HGS創英角ﾎﾟｯﾌﾟ体" pitchFamily="50" charset="-128"/>
                <a:ea typeface="HGS創英角ﾎﾟｯﾌﾟ体" pitchFamily="50" charset="-128"/>
              </a:rPr>
              <a:t> </a:t>
            </a:r>
            <a:r>
              <a:rPr lang="ja-JP" altLang="en-US" sz="1600" dirty="0" smtClean="0">
                <a:solidFill>
                  <a:schemeClr val="accent5">
                    <a:lumMod val="50000"/>
                  </a:schemeClr>
                </a:solidFill>
                <a:latin typeface="HGS創英角ﾎﾟｯﾌﾟ体" pitchFamily="50" charset="-128"/>
                <a:ea typeface="HGS創英角ﾎﾟｯﾌﾟ体" pitchFamily="50" charset="-128"/>
              </a:rPr>
              <a:t>分解反応の広い出射陽子</a:t>
            </a:r>
            <a:endParaRPr lang="en-US" altLang="ja-JP" sz="1600" dirty="0" smtClean="0">
              <a:solidFill>
                <a:schemeClr val="accent5">
                  <a:lumMod val="50000"/>
                </a:schemeClr>
              </a:solidFill>
              <a:latin typeface="HGS創英角ﾎﾟｯﾌﾟ体" pitchFamily="50" charset="-128"/>
              <a:ea typeface="HGS創英角ﾎﾟｯﾌﾟ体" pitchFamily="50" charset="-128"/>
            </a:endParaRPr>
          </a:p>
          <a:p>
            <a:r>
              <a:rPr lang="ja-JP" altLang="en-US" sz="1600" dirty="0" smtClean="0">
                <a:solidFill>
                  <a:schemeClr val="accent5">
                    <a:lumMod val="50000"/>
                  </a:schemeClr>
                </a:solidFill>
                <a:latin typeface="HGS創英角ﾎﾟｯﾌﾟ体" pitchFamily="50" charset="-128"/>
                <a:ea typeface="HGS創英角ﾎﾟｯﾌﾟ体" pitchFamily="50" charset="-128"/>
              </a:rPr>
              <a:t>　エネルギー領域における測定は過去</a:t>
            </a:r>
            <a:endParaRPr lang="en-US" altLang="ja-JP" sz="1600" dirty="0" smtClean="0">
              <a:solidFill>
                <a:schemeClr val="accent5">
                  <a:lumMod val="50000"/>
                </a:schemeClr>
              </a:solidFill>
              <a:latin typeface="HGS創英角ﾎﾟｯﾌﾟ体" pitchFamily="50" charset="-128"/>
              <a:ea typeface="HGS創英角ﾎﾟｯﾌﾟ体" pitchFamily="50" charset="-128"/>
            </a:endParaRPr>
          </a:p>
          <a:p>
            <a:r>
              <a:rPr lang="ja-JP" altLang="en-US" sz="1600" dirty="0" smtClean="0">
                <a:solidFill>
                  <a:schemeClr val="accent5">
                    <a:lumMod val="50000"/>
                  </a:schemeClr>
                </a:solidFill>
                <a:latin typeface="HGS創英角ﾎﾟｯﾌﾟ体" pitchFamily="50" charset="-128"/>
                <a:ea typeface="HGS創英角ﾎﾟｯﾌﾟ体" pitchFamily="50" charset="-128"/>
              </a:rPr>
              <a:t>　に行われていない。</a:t>
            </a:r>
            <a:endParaRPr lang="en-US" altLang="ja-JP" sz="1600" dirty="0" smtClean="0">
              <a:solidFill>
                <a:schemeClr val="accent5">
                  <a:lumMod val="50000"/>
                </a:schemeClr>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en-US" altLang="ja-JP" baseline="30000" dirty="0" smtClean="0"/>
              <a:t>2</a:t>
            </a:r>
            <a:r>
              <a:rPr lang="en-US" altLang="ja-JP" dirty="0" smtClean="0"/>
              <a:t>H(</a:t>
            </a:r>
            <a:r>
              <a:rPr lang="en-US" altLang="ja-JP" i="1" dirty="0" err="1" smtClean="0"/>
              <a:t>p</a:t>
            </a:r>
            <a:r>
              <a:rPr lang="en-US" altLang="ja-JP" dirty="0" err="1" smtClean="0"/>
              <a:t>,</a:t>
            </a:r>
            <a:r>
              <a:rPr lang="en-US" altLang="ja-JP" i="1" dirty="0" err="1" smtClean="0"/>
              <a:t>p</a:t>
            </a:r>
            <a:r>
              <a:rPr lang="en-US" altLang="ja-JP" dirty="0" smtClean="0"/>
              <a:t>)</a:t>
            </a:r>
            <a:r>
              <a:rPr lang="en-US" altLang="ja-JP" i="1" dirty="0" err="1" smtClean="0"/>
              <a:t>pn</a:t>
            </a:r>
            <a:r>
              <a:rPr lang="en-US" altLang="ja-JP" dirty="0" smtClean="0"/>
              <a:t> </a:t>
            </a:r>
            <a:r>
              <a:rPr lang="ja-JP" altLang="en-US" dirty="0" smtClean="0"/>
              <a:t>反応 ＠</a:t>
            </a:r>
            <a:r>
              <a:rPr lang="en-US" altLang="ja-JP" dirty="0" smtClean="0"/>
              <a:t>250 </a:t>
            </a:r>
            <a:r>
              <a:rPr lang="en-US" altLang="ja-JP" dirty="0" err="1" smtClean="0"/>
              <a:t>MeV</a:t>
            </a:r>
            <a:r>
              <a:rPr lang="ja-JP" altLang="en-US" dirty="0" smtClean="0"/>
              <a:t>～</a:t>
            </a:r>
            <a:endParaRPr kumimoji="1" lang="ja-JP" altLang="en-US" dirty="0"/>
          </a:p>
        </p:txBody>
      </p:sp>
      <p:sp>
        <p:nvSpPr>
          <p:cNvPr id="3" name="コンテンツ プレースホルダ 2"/>
          <p:cNvSpPr>
            <a:spLocks noGrp="1"/>
          </p:cNvSpPr>
          <p:nvPr>
            <p:ph idx="1"/>
          </p:nvPr>
        </p:nvSpPr>
        <p:spPr>
          <a:xfrm>
            <a:off x="1066800" y="1143000"/>
            <a:ext cx="7010400" cy="5227320"/>
          </a:xfrm>
        </p:spPr>
        <p:txBody>
          <a:bodyPr/>
          <a:lstStyle/>
          <a:p>
            <a:r>
              <a:rPr kumimoji="1" lang="ja-JP" altLang="en-US" sz="1600" dirty="0" smtClean="0"/>
              <a:t>本実験</a:t>
            </a:r>
            <a:r>
              <a:rPr kumimoji="1" lang="en-US" altLang="ja-JP" sz="1600" dirty="0" smtClean="0"/>
              <a:t>(RCNP E165)</a:t>
            </a:r>
            <a:r>
              <a:rPr kumimoji="1" lang="ja-JP" altLang="en-US" sz="1600" dirty="0" smtClean="0"/>
              <a:t>では、</a:t>
            </a:r>
            <a:r>
              <a:rPr kumimoji="1" lang="en-US" altLang="ja-JP" sz="1600" baseline="30000" dirty="0" smtClean="0"/>
              <a:t>2</a:t>
            </a:r>
            <a:r>
              <a:rPr kumimoji="1" lang="en-US" altLang="ja-JP" sz="1600" dirty="0" smtClean="0"/>
              <a:t>H(</a:t>
            </a:r>
            <a:r>
              <a:rPr kumimoji="1" lang="en-US" altLang="ja-JP" sz="1600" i="1" dirty="0" err="1" smtClean="0"/>
              <a:t>p</a:t>
            </a:r>
            <a:r>
              <a:rPr kumimoji="1" lang="en-US" altLang="ja-JP" sz="1600" dirty="0" err="1" smtClean="0"/>
              <a:t>,</a:t>
            </a:r>
            <a:r>
              <a:rPr kumimoji="1" lang="en-US" altLang="ja-JP" sz="1600" i="1" dirty="0" err="1" smtClean="0"/>
              <a:t>p</a:t>
            </a:r>
            <a:r>
              <a:rPr kumimoji="1" lang="en-US" altLang="ja-JP" sz="1600" dirty="0" smtClean="0"/>
              <a:t>)</a:t>
            </a:r>
            <a:r>
              <a:rPr kumimoji="1" lang="en-US" altLang="ja-JP" sz="1600" i="1" dirty="0" err="1" smtClean="0"/>
              <a:t>pn</a:t>
            </a:r>
            <a:r>
              <a:rPr kumimoji="1" lang="en-US" altLang="ja-JP" sz="1600" dirty="0" smtClean="0"/>
              <a:t> </a:t>
            </a:r>
            <a:r>
              <a:rPr kumimoji="1" lang="ja-JP" altLang="en-US" sz="1600" dirty="0" smtClean="0"/>
              <a:t>反応の微分断面積と偏極観測量</a:t>
            </a:r>
            <a:r>
              <a:rPr kumimoji="1" lang="en-US" altLang="ja-JP" sz="1600" i="1" dirty="0" smtClean="0"/>
              <a:t>A</a:t>
            </a:r>
            <a:r>
              <a:rPr kumimoji="1" lang="en-US" altLang="ja-JP" sz="1600" i="1" baseline="-25000" dirty="0" smtClean="0"/>
              <a:t>y</a:t>
            </a:r>
            <a:r>
              <a:rPr lang="ja-JP" altLang="en-US" sz="1600" dirty="0" smtClean="0"/>
              <a:t> を</a:t>
            </a:r>
            <a:r>
              <a:rPr lang="en-US" altLang="ja-JP" sz="1600" dirty="0" smtClean="0"/>
              <a:t>7 deg. </a:t>
            </a:r>
            <a:r>
              <a:rPr lang="ja-JP" altLang="en-US" sz="1600" dirty="0" smtClean="0"/>
              <a:t>～ </a:t>
            </a:r>
            <a:r>
              <a:rPr lang="en-US" altLang="ja-JP" sz="1600" dirty="0" smtClean="0"/>
              <a:t>20 deg.</a:t>
            </a:r>
            <a:r>
              <a:rPr lang="ja-JP" altLang="en-US" sz="1600" dirty="0" smtClean="0"/>
              <a:t>で測定した。</a:t>
            </a:r>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a:p>
            <a:r>
              <a:rPr lang="ja-JP" altLang="en-US" sz="1600" dirty="0" smtClean="0"/>
              <a:t>微分断面積の実験値は、</a:t>
            </a:r>
            <a:r>
              <a:rPr lang="en-US" altLang="ja-JP" sz="1600" dirty="0" smtClean="0"/>
              <a:t>2π3NF</a:t>
            </a:r>
            <a:r>
              <a:rPr lang="ja-JP" altLang="en-US" sz="1600" dirty="0" smtClean="0"/>
              <a:t>を含んだ理論計算値より約</a:t>
            </a:r>
            <a:r>
              <a:rPr lang="en-US" altLang="ja-JP" sz="1600" dirty="0" smtClean="0"/>
              <a:t>1.5-3</a:t>
            </a:r>
            <a:r>
              <a:rPr lang="ja-JP" altLang="en-US" sz="1600" dirty="0" smtClean="0"/>
              <a:t>倍大きな値であった。</a:t>
            </a:r>
            <a:r>
              <a:rPr lang="en-US" altLang="ja-JP" sz="1600" dirty="0" smtClean="0"/>
              <a:t>Ay</a:t>
            </a:r>
            <a:r>
              <a:rPr lang="ja-JP" altLang="en-US" sz="1600" dirty="0" smtClean="0"/>
              <a:t>の実験値も理論計算値では再現できない。</a:t>
            </a:r>
            <a:endParaRPr lang="en-US" altLang="ja-JP" sz="1600" dirty="0" smtClean="0"/>
          </a:p>
          <a:p>
            <a:r>
              <a:rPr lang="ja-JP" altLang="en-US" sz="1600" dirty="0" smtClean="0">
                <a:solidFill>
                  <a:srgbClr val="FFC000"/>
                </a:solidFill>
              </a:rPr>
              <a:t>微分断面積の不一致は、</a:t>
            </a:r>
            <a:r>
              <a:rPr lang="en-US" altLang="ja-JP" sz="1600" dirty="0" smtClean="0">
                <a:solidFill>
                  <a:srgbClr val="FFC000"/>
                </a:solidFill>
              </a:rPr>
              <a:t>FSI</a:t>
            </a:r>
            <a:r>
              <a:rPr lang="ja-JP" altLang="en-US" sz="1600" dirty="0" smtClean="0">
                <a:solidFill>
                  <a:srgbClr val="FFC000"/>
                </a:solidFill>
              </a:rPr>
              <a:t>条件や</a:t>
            </a:r>
            <a:r>
              <a:rPr lang="en-US" altLang="ja-JP" sz="1600" dirty="0" smtClean="0">
                <a:solidFill>
                  <a:srgbClr val="FFC000"/>
                </a:solidFill>
              </a:rPr>
              <a:t>QFS</a:t>
            </a:r>
            <a:r>
              <a:rPr lang="ja-JP" altLang="en-US" sz="1600" dirty="0" smtClean="0">
                <a:solidFill>
                  <a:srgbClr val="FFC000"/>
                </a:solidFill>
              </a:rPr>
              <a:t>条件近傍ではなく出射陽子エネルギーが</a:t>
            </a:r>
            <a:r>
              <a:rPr lang="en-US" altLang="ja-JP" sz="1600" dirty="0" smtClean="0">
                <a:solidFill>
                  <a:srgbClr val="FFC000"/>
                </a:solidFill>
              </a:rPr>
              <a:t>150 </a:t>
            </a:r>
            <a:r>
              <a:rPr lang="en-US" altLang="ja-JP" sz="1600" dirty="0" err="1" smtClean="0">
                <a:solidFill>
                  <a:srgbClr val="FFC000"/>
                </a:solidFill>
              </a:rPr>
              <a:t>MeV</a:t>
            </a:r>
            <a:r>
              <a:rPr lang="ja-JP" altLang="en-US" sz="1600" dirty="0" smtClean="0">
                <a:solidFill>
                  <a:srgbClr val="FFC000"/>
                </a:solidFill>
              </a:rPr>
              <a:t>周辺において最大となっている。</a:t>
            </a:r>
            <a:endParaRPr lang="en-US" altLang="ja-JP" sz="1600" dirty="0" smtClean="0">
              <a:solidFill>
                <a:srgbClr val="FFC000"/>
              </a:solidFill>
            </a:endParaRPr>
          </a:p>
          <a:p>
            <a:r>
              <a:rPr lang="en-US" altLang="ja-JP" sz="1600" dirty="0" smtClean="0">
                <a:solidFill>
                  <a:schemeClr val="accent5">
                    <a:lumMod val="50000"/>
                  </a:schemeClr>
                </a:solidFill>
              </a:rPr>
              <a:t>A. </a:t>
            </a:r>
            <a:r>
              <a:rPr lang="en-US" altLang="ja-JP" sz="1600" dirty="0" err="1" smtClean="0">
                <a:solidFill>
                  <a:schemeClr val="accent5">
                    <a:lumMod val="50000"/>
                  </a:schemeClr>
                </a:solidFill>
              </a:rPr>
              <a:t>Deltuva</a:t>
            </a:r>
            <a:r>
              <a:rPr lang="ja-JP" altLang="en-US" sz="1600" dirty="0" smtClean="0">
                <a:solidFill>
                  <a:schemeClr val="accent5">
                    <a:lumMod val="50000"/>
                  </a:schemeClr>
                </a:solidFill>
              </a:rPr>
              <a:t>氏らの</a:t>
            </a:r>
            <a:r>
              <a:rPr lang="en-US" altLang="ja-JP" sz="1600" i="1" dirty="0" smtClean="0">
                <a:solidFill>
                  <a:schemeClr val="accent5">
                    <a:lumMod val="50000"/>
                  </a:schemeClr>
                </a:solidFill>
              </a:rPr>
              <a:t>pd</a:t>
            </a:r>
            <a:r>
              <a:rPr lang="en-US" altLang="ja-JP" sz="1600" dirty="0" smtClean="0">
                <a:solidFill>
                  <a:schemeClr val="accent5">
                    <a:lumMod val="50000"/>
                  </a:schemeClr>
                </a:solidFill>
              </a:rPr>
              <a:t> </a:t>
            </a:r>
            <a:r>
              <a:rPr lang="ja-JP" altLang="en-US" sz="1600" dirty="0" smtClean="0">
                <a:solidFill>
                  <a:schemeClr val="accent5">
                    <a:lumMod val="50000"/>
                  </a:schemeClr>
                </a:solidFill>
              </a:rPr>
              <a:t>計算の結果は、クーロン力の効果は微分断面積と</a:t>
            </a:r>
            <a:r>
              <a:rPr lang="en-US" altLang="ja-JP" sz="1600" dirty="0" smtClean="0">
                <a:solidFill>
                  <a:schemeClr val="accent5">
                    <a:lumMod val="50000"/>
                  </a:schemeClr>
                </a:solidFill>
              </a:rPr>
              <a:t>Ay </a:t>
            </a:r>
            <a:r>
              <a:rPr lang="ja-JP" altLang="en-US" sz="1600" dirty="0" smtClean="0">
                <a:solidFill>
                  <a:schemeClr val="accent5">
                    <a:lumMod val="50000"/>
                  </a:schemeClr>
                </a:solidFill>
              </a:rPr>
              <a:t>の両観測量に関して非常に効果が小さい。</a:t>
            </a:r>
            <a:endParaRPr lang="en-US" altLang="ja-JP" sz="1600" dirty="0" smtClean="0">
              <a:solidFill>
                <a:schemeClr val="accent5">
                  <a:lumMod val="50000"/>
                </a:schemeClr>
              </a:solidFill>
            </a:endParaRPr>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5</a:t>
            </a:fld>
            <a:endParaRPr lang="en-US" altLang="ja-JP" dirty="0"/>
          </a:p>
        </p:txBody>
      </p:sp>
      <p:cxnSp>
        <p:nvCxnSpPr>
          <p:cNvPr id="10" name="直線コネクタ 9"/>
          <p:cNvCxnSpPr/>
          <p:nvPr/>
        </p:nvCxnSpPr>
        <p:spPr>
          <a:xfrm>
            <a:off x="6640696" y="1740076"/>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640696" y="1977694"/>
            <a:ext cx="428628"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140762" y="1578564"/>
            <a:ext cx="1284326" cy="307777"/>
          </a:xfrm>
          <a:prstGeom prst="rect">
            <a:avLst/>
          </a:prstGeom>
          <a:noFill/>
        </p:spPr>
        <p:txBody>
          <a:bodyPr wrap="none" rtlCol="0">
            <a:spAutoFit/>
          </a:bodyPr>
          <a:lstStyle/>
          <a:p>
            <a:r>
              <a:rPr kumimoji="1" lang="en-US" altLang="ja-JP" sz="1400" dirty="0" smtClean="0">
                <a:solidFill>
                  <a:srgbClr val="FF0000"/>
                </a:solidFill>
                <a:latin typeface="HGS創英角ﾎﾟｯﾌﾟ体" pitchFamily="50" charset="-128"/>
                <a:ea typeface="HGS創英角ﾎﾟｯﾌﾟ体" pitchFamily="50" charset="-128"/>
              </a:rPr>
              <a:t>NN </a:t>
            </a:r>
            <a:r>
              <a:rPr lang="en-US" altLang="ja-JP" sz="1400" dirty="0" smtClean="0">
                <a:solidFill>
                  <a:srgbClr val="FF0000"/>
                </a:solidFill>
                <a:latin typeface="HGS創英角ﾎﾟｯﾌﾟ体" pitchFamily="50" charset="-128"/>
                <a:ea typeface="HGS創英角ﾎﾟｯﾌﾟ体" pitchFamily="50" charset="-128"/>
              </a:rPr>
              <a:t>+ TM 3NF</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13" name="テキスト ボックス 12"/>
          <p:cNvSpPr txBox="1"/>
          <p:nvPr/>
        </p:nvSpPr>
        <p:spPr>
          <a:xfrm>
            <a:off x="7140762" y="1817770"/>
            <a:ext cx="825867" cy="307777"/>
          </a:xfrm>
          <a:prstGeom prst="rect">
            <a:avLst/>
          </a:prstGeom>
          <a:noFill/>
        </p:spPr>
        <p:txBody>
          <a:bodyPr wrap="none" rtlCol="0">
            <a:spAutoFit/>
          </a:bodyPr>
          <a:lstStyle/>
          <a:p>
            <a:r>
              <a:rPr kumimoji="1" lang="en-US" altLang="ja-JP" sz="1400" dirty="0" smtClean="0">
                <a:solidFill>
                  <a:srgbClr val="0000FF"/>
                </a:solidFill>
                <a:latin typeface="HGS創英角ﾎﾟｯﾌﾟ体" pitchFamily="50" charset="-128"/>
                <a:ea typeface="HGS創英角ﾎﾟｯﾌﾟ体" pitchFamily="50" charset="-128"/>
              </a:rPr>
              <a:t>NN </a:t>
            </a:r>
            <a:r>
              <a:rPr lang="en-US" altLang="ja-JP" sz="1400" dirty="0" smtClean="0">
                <a:solidFill>
                  <a:srgbClr val="0000FF"/>
                </a:solidFill>
                <a:latin typeface="HGS創英角ﾎﾟｯﾌﾟ体" pitchFamily="50" charset="-128"/>
                <a:ea typeface="HGS創英角ﾎﾟｯﾌﾟ体" pitchFamily="50" charset="-128"/>
              </a:rPr>
              <a:t>only</a:t>
            </a:r>
            <a:endParaRPr kumimoji="1" lang="ja-JP" altLang="en-US" sz="1400" dirty="0">
              <a:solidFill>
                <a:srgbClr val="0000FF"/>
              </a:solidFill>
              <a:latin typeface="HGS創英角ﾎﾟｯﾌﾟ体" pitchFamily="50" charset="-128"/>
              <a:ea typeface="HGS創英角ﾎﾟｯﾌﾟ体" pitchFamily="50" charset="-128"/>
            </a:endParaRPr>
          </a:p>
        </p:txBody>
      </p:sp>
      <p:pic>
        <p:nvPicPr>
          <p:cNvPr id="14" name="図 13" descr="EvsCS.jpg"/>
          <p:cNvPicPr>
            <a:picLocks noChangeAspect="1"/>
          </p:cNvPicPr>
          <p:nvPr/>
        </p:nvPicPr>
        <p:blipFill>
          <a:blip r:embed="rId2"/>
          <a:stretch>
            <a:fillRect/>
          </a:stretch>
        </p:blipFill>
        <p:spPr>
          <a:xfrm>
            <a:off x="1306295" y="2074405"/>
            <a:ext cx="3157728" cy="2530450"/>
          </a:xfrm>
          <a:prstGeom prst="rect">
            <a:avLst/>
          </a:prstGeom>
        </p:spPr>
      </p:pic>
      <p:pic>
        <p:nvPicPr>
          <p:cNvPr id="15" name="図 14" descr="EvsAy.jpg"/>
          <p:cNvPicPr>
            <a:picLocks noChangeAspect="1"/>
          </p:cNvPicPr>
          <p:nvPr/>
        </p:nvPicPr>
        <p:blipFill>
          <a:blip r:embed="rId3"/>
          <a:stretch>
            <a:fillRect/>
          </a:stretch>
        </p:blipFill>
        <p:spPr>
          <a:xfrm>
            <a:off x="4663047" y="2074382"/>
            <a:ext cx="3127858" cy="2530450"/>
          </a:xfrm>
          <a:prstGeom prst="rect">
            <a:avLst/>
          </a:prstGeom>
        </p:spPr>
      </p:pic>
      <p:sp>
        <p:nvSpPr>
          <p:cNvPr id="16" name="正方形/長方形 15"/>
          <p:cNvSpPr/>
          <p:nvPr/>
        </p:nvSpPr>
        <p:spPr>
          <a:xfrm>
            <a:off x="3221764" y="2110811"/>
            <a:ext cx="230737" cy="2204815"/>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561822" y="2100837"/>
            <a:ext cx="230737" cy="2204815"/>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402121" y="1767393"/>
            <a:ext cx="1523174" cy="338554"/>
          </a:xfrm>
          <a:prstGeom prst="rect">
            <a:avLst/>
          </a:prstGeom>
          <a:noFill/>
        </p:spPr>
        <p:txBody>
          <a:bodyPr wrap="none" rtlCol="0">
            <a:spAutoFit/>
          </a:bodyPr>
          <a:lstStyle/>
          <a:p>
            <a:r>
              <a:rPr kumimoji="1" lang="en-US" altLang="ja-JP" sz="1600" dirty="0" smtClean="0">
                <a:latin typeface="HGS創英角ﾎﾟｯﾌﾟ体" pitchFamily="50" charset="-128"/>
                <a:ea typeface="HGS創英角ﾎﾟｯﾌﾟ体" pitchFamily="50" charset="-128"/>
              </a:rPr>
              <a:t>Cross section</a:t>
            </a:r>
            <a:endParaRPr kumimoji="1" lang="ja-JP" altLang="en-US" sz="1600" dirty="0">
              <a:latin typeface="HGS創英角ﾎﾟｯﾌﾟ体" pitchFamily="50" charset="-128"/>
              <a:ea typeface="HGS創英角ﾎﾟｯﾌﾟ体" pitchFamily="50" charset="-128"/>
            </a:endParaRPr>
          </a:p>
        </p:txBody>
      </p:sp>
      <p:sp>
        <p:nvSpPr>
          <p:cNvPr id="19" name="テキスト ボックス 18"/>
          <p:cNvSpPr txBox="1"/>
          <p:nvPr/>
        </p:nvSpPr>
        <p:spPr>
          <a:xfrm>
            <a:off x="4867541" y="1774018"/>
            <a:ext cx="1781257" cy="338554"/>
          </a:xfrm>
          <a:prstGeom prst="rect">
            <a:avLst/>
          </a:prstGeom>
          <a:noFill/>
        </p:spPr>
        <p:txBody>
          <a:bodyPr wrap="none" rtlCol="0">
            <a:spAutoFit/>
          </a:bodyPr>
          <a:lstStyle/>
          <a:p>
            <a:r>
              <a:rPr lang="en-US" altLang="ja-JP" sz="1600" dirty="0" smtClean="0">
                <a:latin typeface="HGS創英角ﾎﾟｯﾌﾟ体" pitchFamily="50" charset="-128"/>
                <a:ea typeface="HGS創英角ﾎﾟｯﾌﾟ体" pitchFamily="50" charset="-128"/>
              </a:rPr>
              <a:t>Analyzing power</a:t>
            </a:r>
            <a:endParaRPr kumimoji="1" lang="ja-JP" altLang="en-US" sz="16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err="1" smtClean="0"/>
              <a:t>Nd</a:t>
            </a:r>
            <a:r>
              <a:rPr lang="ja-JP" altLang="en-US" dirty="0" smtClean="0"/>
              <a:t> </a:t>
            </a:r>
            <a:r>
              <a:rPr kumimoji="1" lang="ja-JP" altLang="en-US" dirty="0" smtClean="0"/>
              <a:t>系</a:t>
            </a:r>
            <a:r>
              <a:rPr lang="ja-JP" altLang="en-US" dirty="0" smtClean="0"/>
              <a:t>での不一致（中間エネルギー領域）</a:t>
            </a:r>
            <a:endParaRPr kumimoji="1" lang="ja-JP" altLang="en-US" dirty="0"/>
          </a:p>
        </p:txBody>
      </p:sp>
      <p:sp>
        <p:nvSpPr>
          <p:cNvPr id="3" name="コンテンツ プレースホルダ 2"/>
          <p:cNvSpPr>
            <a:spLocks noGrp="1"/>
          </p:cNvSpPr>
          <p:nvPr>
            <p:ph idx="1"/>
          </p:nvPr>
        </p:nvSpPr>
        <p:spPr>
          <a:xfrm>
            <a:off x="1066800" y="1142999"/>
            <a:ext cx="7010400" cy="5213555"/>
          </a:xfrm>
        </p:spPr>
        <p:txBody>
          <a:bodyPr/>
          <a:lstStyle/>
          <a:p>
            <a:r>
              <a:rPr kumimoji="1" lang="en-US" altLang="ja-JP" sz="1600" i="1" dirty="0" err="1" smtClean="0"/>
              <a:t>Nd</a:t>
            </a:r>
            <a:r>
              <a:rPr kumimoji="1" lang="en-US" altLang="ja-JP" sz="1600" dirty="0" smtClean="0"/>
              <a:t> </a:t>
            </a:r>
            <a:r>
              <a:rPr kumimoji="1" lang="ja-JP" altLang="en-US" sz="1600" dirty="0" smtClean="0"/>
              <a:t>弾性散乱（</a:t>
            </a:r>
            <a:r>
              <a:rPr kumimoji="1" lang="en-US" altLang="ja-JP" sz="1600" dirty="0" smtClean="0"/>
              <a:t>RCNP, RIKEN, KVI</a:t>
            </a:r>
            <a:r>
              <a:rPr kumimoji="1" lang="ja-JP" altLang="en-US" sz="1600" dirty="0" smtClean="0"/>
              <a:t>）</a:t>
            </a:r>
            <a:endParaRPr kumimoji="1" lang="en-US" altLang="ja-JP" sz="1600" dirty="0" smtClean="0"/>
          </a:p>
          <a:p>
            <a:pPr lvl="1"/>
            <a:r>
              <a:rPr kumimoji="1" lang="en-US" altLang="ja-JP" sz="1600" i="1" dirty="0" err="1" smtClean="0"/>
              <a:t>E</a:t>
            </a:r>
            <a:r>
              <a:rPr kumimoji="1" lang="en-US" altLang="ja-JP" sz="1600" i="1" baseline="-25000" dirty="0" err="1" smtClean="0"/>
              <a:t>p</a:t>
            </a:r>
            <a:r>
              <a:rPr kumimoji="1" lang="en-US" altLang="ja-JP" sz="1600" dirty="0" smtClean="0"/>
              <a:t> </a:t>
            </a:r>
            <a:r>
              <a:rPr kumimoji="1" lang="ja-JP" altLang="en-US" sz="1600" dirty="0" smtClean="0"/>
              <a:t>＝</a:t>
            </a:r>
            <a:r>
              <a:rPr kumimoji="1" lang="en-US" altLang="ja-JP" sz="1600" dirty="0" smtClean="0"/>
              <a:t> 135 </a:t>
            </a:r>
            <a:r>
              <a:rPr kumimoji="1" lang="en-US" altLang="ja-JP" sz="1600" dirty="0" err="1" smtClean="0"/>
              <a:t>MeV</a:t>
            </a:r>
            <a:r>
              <a:rPr kumimoji="1" lang="en-US" altLang="ja-JP" sz="1600" dirty="0" smtClean="0"/>
              <a:t>: </a:t>
            </a:r>
            <a:r>
              <a:rPr kumimoji="1" lang="ja-JP" altLang="en-US" sz="1600" dirty="0" smtClean="0"/>
              <a:t>テンソル偏極分解能 </a:t>
            </a:r>
            <a:r>
              <a:rPr kumimoji="1" lang="en-US" altLang="ja-JP" sz="1600" i="1" dirty="0" err="1" smtClean="0"/>
              <a:t>A</a:t>
            </a:r>
            <a:r>
              <a:rPr kumimoji="1" lang="en-US" altLang="ja-JP" sz="1600" i="1" baseline="-25000" dirty="0" err="1" smtClean="0"/>
              <a:t>yy</a:t>
            </a:r>
            <a:r>
              <a:rPr kumimoji="1" lang="en-US" altLang="ja-JP" sz="1600" dirty="0" smtClean="0"/>
              <a:t> </a:t>
            </a:r>
            <a:r>
              <a:rPr lang="ja-JP" altLang="en-US" sz="1600" dirty="0" smtClean="0"/>
              <a:t>など</a:t>
            </a:r>
            <a:endParaRPr lang="en-US" altLang="ja-JP" sz="1600" dirty="0" smtClean="0"/>
          </a:p>
          <a:p>
            <a:pPr lvl="1"/>
            <a:r>
              <a:rPr kumimoji="1" lang="en-US" altLang="ja-JP" sz="1600" i="1" dirty="0" err="1" smtClean="0"/>
              <a:t>E</a:t>
            </a:r>
            <a:r>
              <a:rPr kumimoji="1" lang="en-US" altLang="ja-JP" sz="1600" i="1" baseline="-25000" dirty="0" err="1" smtClean="0"/>
              <a:t>p</a:t>
            </a:r>
            <a:r>
              <a:rPr kumimoji="1" lang="en-US" altLang="ja-JP" sz="1600" dirty="0" smtClean="0"/>
              <a:t> </a:t>
            </a:r>
            <a:r>
              <a:rPr kumimoji="1" lang="ja-JP" altLang="en-US" sz="1600" dirty="0" smtClean="0"/>
              <a:t>≧ </a:t>
            </a:r>
            <a:r>
              <a:rPr kumimoji="1" lang="en-US" altLang="ja-JP" sz="1600" dirty="0" smtClean="0"/>
              <a:t>140 </a:t>
            </a:r>
            <a:r>
              <a:rPr kumimoji="1" lang="en-US" altLang="ja-JP" sz="1600" dirty="0" err="1" smtClean="0"/>
              <a:t>MeV</a:t>
            </a:r>
            <a:r>
              <a:rPr kumimoji="1" lang="en-US" altLang="ja-JP" sz="1600" dirty="0" smtClean="0"/>
              <a:t>: </a:t>
            </a:r>
            <a:r>
              <a:rPr kumimoji="1" lang="ja-JP" altLang="en-US" sz="1600" dirty="0" smtClean="0"/>
              <a:t>微分断面積、ベクトル偏極分解能</a:t>
            </a:r>
            <a:r>
              <a:rPr kumimoji="1" lang="en-US" altLang="ja-JP" sz="1600" i="1" dirty="0" smtClean="0"/>
              <a:t>A</a:t>
            </a:r>
            <a:r>
              <a:rPr kumimoji="1" lang="en-US" altLang="ja-JP" sz="1600" i="1" baseline="-25000" dirty="0" smtClean="0"/>
              <a:t>y</a:t>
            </a:r>
          </a:p>
          <a:p>
            <a:pPr lvl="1"/>
            <a:endParaRPr lang="en-US" altLang="ja-JP" sz="1600" i="1" baseline="-25000" dirty="0" smtClean="0"/>
          </a:p>
          <a:p>
            <a:pPr lvl="1"/>
            <a:endParaRPr kumimoji="1" lang="en-US" altLang="ja-JP" sz="1600" i="1" baseline="-25000" dirty="0" smtClean="0"/>
          </a:p>
          <a:p>
            <a:pPr lvl="1"/>
            <a:endParaRPr lang="en-US" altLang="ja-JP" sz="1600" i="1" baseline="-25000" dirty="0" smtClean="0"/>
          </a:p>
          <a:p>
            <a:pPr lvl="1"/>
            <a:endParaRPr kumimoji="1" lang="en-US" altLang="ja-JP" sz="1600" i="1" baseline="-25000" dirty="0" smtClean="0"/>
          </a:p>
          <a:p>
            <a:pPr lvl="1"/>
            <a:endParaRPr lang="en-US" altLang="ja-JP" sz="1600" i="1" baseline="-25000" dirty="0" smtClean="0"/>
          </a:p>
          <a:p>
            <a:pPr lvl="1"/>
            <a:endParaRPr kumimoji="1" lang="en-US" altLang="ja-JP" sz="1600" i="1" baseline="-25000" dirty="0" smtClean="0"/>
          </a:p>
          <a:p>
            <a:pPr lvl="1"/>
            <a:endParaRPr lang="en-US" altLang="ja-JP" sz="1600" i="1" baseline="-25000" dirty="0" smtClean="0"/>
          </a:p>
          <a:p>
            <a:pPr lvl="1"/>
            <a:endParaRPr kumimoji="1" lang="en-US" altLang="ja-JP" sz="1600" i="1" baseline="-25000" dirty="0" smtClean="0"/>
          </a:p>
          <a:p>
            <a:r>
              <a:rPr kumimoji="1" lang="en-US" altLang="ja-JP" sz="1600" i="1" dirty="0" smtClean="0"/>
              <a:t>pd</a:t>
            </a:r>
            <a:r>
              <a:rPr kumimoji="1" lang="en-US" altLang="ja-JP" sz="1600" dirty="0" smtClean="0"/>
              <a:t> </a:t>
            </a:r>
            <a:r>
              <a:rPr kumimoji="1" lang="ja-JP" altLang="en-US" sz="1600" dirty="0" smtClean="0"/>
              <a:t>分解反応（</a:t>
            </a:r>
            <a:r>
              <a:rPr kumimoji="1" lang="en-US" altLang="ja-JP" sz="1600" dirty="0" smtClean="0"/>
              <a:t>RCNP,</a:t>
            </a:r>
            <a:r>
              <a:rPr lang="ja-JP" altLang="en-US" sz="1600" dirty="0" smtClean="0"/>
              <a:t> </a:t>
            </a:r>
            <a:r>
              <a:rPr lang="en-US" altLang="ja-JP" sz="1600" dirty="0" smtClean="0"/>
              <a:t>IUCF</a:t>
            </a:r>
            <a:r>
              <a:rPr lang="ja-JP" altLang="en-US" sz="1600" dirty="0" smtClean="0"/>
              <a:t>）</a:t>
            </a:r>
            <a:endParaRPr lang="en-US" altLang="ja-JP" sz="1600" dirty="0" smtClean="0"/>
          </a:p>
          <a:p>
            <a:pPr lvl="1"/>
            <a:r>
              <a:rPr lang="en-US" altLang="ja-JP" sz="1600" i="1" dirty="0" err="1" smtClean="0"/>
              <a:t>E</a:t>
            </a:r>
            <a:r>
              <a:rPr lang="en-US" altLang="ja-JP" sz="1600" i="1" baseline="-25000" dirty="0" err="1" smtClean="0"/>
              <a:t>p</a:t>
            </a:r>
            <a:r>
              <a:rPr lang="en-US" altLang="ja-JP" sz="1600" dirty="0" smtClean="0"/>
              <a:t> </a:t>
            </a:r>
            <a:r>
              <a:rPr lang="ja-JP" altLang="en-US" sz="1600" dirty="0" smtClean="0"/>
              <a:t>＝</a:t>
            </a:r>
            <a:r>
              <a:rPr lang="en-US" altLang="ja-JP" sz="1600" dirty="0" smtClean="0"/>
              <a:t> 250 </a:t>
            </a:r>
            <a:r>
              <a:rPr lang="en-US" altLang="ja-JP" sz="1600" dirty="0" err="1" smtClean="0"/>
              <a:t>MeV</a:t>
            </a:r>
            <a:r>
              <a:rPr lang="en-US" altLang="ja-JP" sz="1600" dirty="0" smtClean="0"/>
              <a:t>: </a:t>
            </a:r>
            <a:r>
              <a:rPr lang="ja-JP" altLang="en-US" sz="1600" dirty="0" smtClean="0"/>
              <a:t>微分断面積、ベクトル偏極分解能</a:t>
            </a:r>
            <a:r>
              <a:rPr lang="en-US" altLang="ja-JP" sz="1600" i="1" dirty="0" smtClean="0"/>
              <a:t>A</a:t>
            </a:r>
            <a:r>
              <a:rPr lang="en-US" altLang="ja-JP" sz="1600" i="1" baseline="-25000" dirty="0" smtClean="0"/>
              <a:t>y</a:t>
            </a:r>
          </a:p>
          <a:p>
            <a:pPr lvl="1"/>
            <a:r>
              <a:rPr lang="en-US" altLang="ja-JP" sz="1600" i="1" dirty="0" err="1" smtClean="0"/>
              <a:t>E</a:t>
            </a:r>
            <a:r>
              <a:rPr lang="en-US" altLang="ja-JP" sz="1600" i="1" baseline="-25000" dirty="0" err="1" smtClean="0"/>
              <a:t>p</a:t>
            </a:r>
            <a:r>
              <a:rPr lang="en-US" altLang="ja-JP" sz="1600" dirty="0" smtClean="0"/>
              <a:t> </a:t>
            </a:r>
            <a:r>
              <a:rPr lang="ja-JP" altLang="en-US" sz="1600" dirty="0" smtClean="0"/>
              <a:t>＝ </a:t>
            </a:r>
            <a:r>
              <a:rPr lang="en-US" altLang="ja-JP" sz="1600" dirty="0" smtClean="0"/>
              <a:t>200 </a:t>
            </a:r>
            <a:r>
              <a:rPr lang="en-US" altLang="ja-JP" sz="1600" dirty="0" err="1" smtClean="0"/>
              <a:t>MeV</a:t>
            </a:r>
            <a:r>
              <a:rPr lang="en-US" altLang="ja-JP" sz="1600" dirty="0" smtClean="0"/>
              <a:t>: </a:t>
            </a:r>
            <a:r>
              <a:rPr lang="ja-JP" altLang="en-US" sz="1600" dirty="0" smtClean="0"/>
              <a:t>微分断面積 </a:t>
            </a:r>
            <a:r>
              <a:rPr lang="en-US" altLang="ja-JP" sz="1200" dirty="0" smtClean="0"/>
              <a:t>D.L. </a:t>
            </a:r>
            <a:r>
              <a:rPr lang="en-US" altLang="ja-JP" sz="1200" dirty="0" err="1" smtClean="0"/>
              <a:t>Prout</a:t>
            </a:r>
            <a:r>
              <a:rPr lang="en-US" altLang="ja-JP" sz="1200" dirty="0" smtClean="0"/>
              <a:t> et al., PRC65 034611(2002)</a:t>
            </a:r>
          </a:p>
          <a:p>
            <a:endParaRPr lang="en-US" altLang="ja-JP" sz="1600" dirty="0" smtClean="0"/>
          </a:p>
          <a:p>
            <a:endParaRPr lang="en-US" altLang="ja-JP" sz="1600" dirty="0" smtClean="0"/>
          </a:p>
          <a:p>
            <a:endParaRPr lang="en-US" altLang="ja-JP" sz="1600" dirty="0" smtClean="0"/>
          </a:p>
          <a:p>
            <a:endParaRPr lang="en-US" altLang="ja-JP" sz="1600" dirty="0" smtClean="0"/>
          </a:p>
          <a:p>
            <a:r>
              <a:rPr kumimoji="1" lang="en-US" altLang="ja-JP" sz="1600" i="1" dirty="0" smtClean="0"/>
              <a:t>pd</a:t>
            </a:r>
            <a:r>
              <a:rPr kumimoji="1" lang="en-US" altLang="ja-JP" sz="1600" dirty="0" smtClean="0"/>
              <a:t> </a:t>
            </a:r>
            <a:r>
              <a:rPr kumimoji="1" lang="ja-JP" altLang="en-US" sz="1600" dirty="0" smtClean="0"/>
              <a:t>捕獲反応（</a:t>
            </a:r>
            <a:r>
              <a:rPr kumimoji="1" lang="en-US" altLang="ja-JP" sz="1600" dirty="0" smtClean="0"/>
              <a:t>RCNP, KVI</a:t>
            </a:r>
            <a:r>
              <a:rPr kumimoji="1" lang="ja-JP" altLang="en-US" sz="1600" dirty="0" smtClean="0"/>
              <a:t>）</a:t>
            </a:r>
            <a:endParaRPr kumimoji="1" lang="en-US" altLang="ja-JP" sz="1600" dirty="0" smtClean="0"/>
          </a:p>
          <a:p>
            <a:pPr lvl="1"/>
            <a:r>
              <a:rPr lang="en-US" altLang="ja-JP" sz="1600" i="1" dirty="0" err="1" smtClean="0"/>
              <a:t>E</a:t>
            </a:r>
            <a:r>
              <a:rPr lang="en-US" altLang="ja-JP" sz="1600" i="1" baseline="-25000" dirty="0" err="1" smtClean="0"/>
              <a:t>p</a:t>
            </a:r>
            <a:r>
              <a:rPr lang="en-US" altLang="ja-JP" sz="1600" dirty="0" smtClean="0"/>
              <a:t> </a:t>
            </a:r>
            <a:r>
              <a:rPr lang="ja-JP" altLang="en-US" sz="1600" dirty="0" smtClean="0"/>
              <a:t>＝</a:t>
            </a:r>
            <a:r>
              <a:rPr lang="en-US" altLang="ja-JP" sz="1600" dirty="0" smtClean="0"/>
              <a:t> 140, 200 </a:t>
            </a:r>
            <a:r>
              <a:rPr lang="en-US" altLang="ja-JP" sz="1600" dirty="0" err="1" smtClean="0"/>
              <a:t>MeV</a:t>
            </a:r>
            <a:r>
              <a:rPr lang="en-US" altLang="ja-JP" sz="1600" dirty="0" smtClean="0"/>
              <a:t>: </a:t>
            </a:r>
            <a:r>
              <a:rPr lang="ja-JP" altLang="en-US" sz="1600" dirty="0" smtClean="0"/>
              <a:t>テンソル偏極分解能 </a:t>
            </a:r>
            <a:r>
              <a:rPr lang="en-US" altLang="ja-JP" sz="1600" i="1" dirty="0" err="1" smtClean="0"/>
              <a:t>A</a:t>
            </a:r>
            <a:r>
              <a:rPr lang="en-US" altLang="ja-JP" sz="1600" i="1" baseline="-25000" dirty="0" err="1" smtClean="0"/>
              <a:t>xx</a:t>
            </a:r>
            <a:r>
              <a:rPr lang="en-US" altLang="ja-JP" sz="1600" i="1" dirty="0" smtClean="0"/>
              <a:t> </a:t>
            </a:r>
            <a:r>
              <a:rPr lang="ja-JP" altLang="en-US" sz="1600" dirty="0" smtClean="0"/>
              <a:t>など</a:t>
            </a:r>
            <a:endParaRPr kumimoji="1" lang="ja-JP" altLang="en-US" sz="16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6</a:t>
            </a:fld>
            <a:endParaRPr lang="en-US" altLang="ja-JP" dirty="0"/>
          </a:p>
        </p:txBody>
      </p:sp>
      <p:pic>
        <p:nvPicPr>
          <p:cNvPr id="1027" name="Picture 3"/>
          <p:cNvPicPr>
            <a:picLocks noChangeArrowheads="1"/>
          </p:cNvPicPr>
          <p:nvPr/>
        </p:nvPicPr>
        <p:blipFill>
          <a:blip r:embed="rId3"/>
          <a:srcRect/>
          <a:stretch>
            <a:fillRect/>
          </a:stretch>
        </p:blipFill>
        <p:spPr bwMode="auto">
          <a:xfrm>
            <a:off x="4950719" y="4479991"/>
            <a:ext cx="3203734" cy="1180624"/>
          </a:xfrm>
          <a:prstGeom prst="rect">
            <a:avLst/>
          </a:prstGeom>
          <a:noFill/>
          <a:ln w="9525">
            <a:noFill/>
            <a:miter lim="800000"/>
            <a:headEnd/>
            <a:tailEnd/>
          </a:ln>
          <a:effectLst/>
        </p:spPr>
      </p:pic>
      <p:sp>
        <p:nvSpPr>
          <p:cNvPr id="9" name="テキスト ボックス 8"/>
          <p:cNvSpPr txBox="1"/>
          <p:nvPr/>
        </p:nvSpPr>
        <p:spPr>
          <a:xfrm>
            <a:off x="1666571" y="5501147"/>
            <a:ext cx="377026" cy="230832"/>
          </a:xfrm>
          <a:prstGeom prst="rect">
            <a:avLst/>
          </a:prstGeom>
          <a:noFill/>
        </p:spPr>
        <p:txBody>
          <a:bodyPr wrap="none" rtlCol="0">
            <a:spAutoFit/>
          </a:bodyPr>
          <a:lstStyle/>
          <a:p>
            <a:r>
              <a:rPr kumimoji="1" lang="en-US" altLang="ja-JP" sz="900" dirty="0" smtClean="0"/>
              <a:t>200</a:t>
            </a:r>
            <a:endParaRPr kumimoji="1" lang="ja-JP" altLang="en-US" sz="900" dirty="0"/>
          </a:p>
        </p:txBody>
      </p:sp>
      <p:grpSp>
        <p:nvGrpSpPr>
          <p:cNvPr id="13" name="グループ化 12"/>
          <p:cNvGrpSpPr/>
          <p:nvPr/>
        </p:nvGrpSpPr>
        <p:grpSpPr>
          <a:xfrm>
            <a:off x="1417899" y="4442038"/>
            <a:ext cx="3401625" cy="1442341"/>
            <a:chOff x="1417899" y="4442038"/>
            <a:chExt cx="3401625" cy="1442341"/>
          </a:xfrm>
        </p:grpSpPr>
        <p:pic>
          <p:nvPicPr>
            <p:cNvPr id="10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80084" y="4509496"/>
              <a:ext cx="3139440" cy="1070610"/>
            </a:xfrm>
            <a:prstGeom prst="rect">
              <a:avLst/>
            </a:prstGeom>
            <a:noFill/>
            <a:ln w="9525">
              <a:noFill/>
              <a:miter lim="800000"/>
              <a:headEnd/>
              <a:tailEnd/>
            </a:ln>
            <a:effectLst/>
          </p:spPr>
        </p:pic>
        <p:sp>
          <p:nvSpPr>
            <p:cNvPr id="10" name="テキスト ボックス 9"/>
            <p:cNvSpPr txBox="1"/>
            <p:nvPr/>
          </p:nvSpPr>
          <p:spPr>
            <a:xfrm>
              <a:off x="3603511" y="5501149"/>
              <a:ext cx="377026" cy="230832"/>
            </a:xfrm>
            <a:prstGeom prst="rect">
              <a:avLst/>
            </a:prstGeom>
            <a:noFill/>
          </p:spPr>
          <p:txBody>
            <a:bodyPr wrap="square" rtlCol="0">
              <a:spAutoFit/>
            </a:bodyPr>
            <a:lstStyle/>
            <a:p>
              <a:r>
                <a:rPr lang="en-US" altLang="ja-JP" sz="900" dirty="0" smtClean="0"/>
                <a:t>1</a:t>
              </a:r>
              <a:r>
                <a:rPr kumimoji="1" lang="en-US" altLang="ja-JP" sz="900" dirty="0" smtClean="0"/>
                <a:t>00</a:t>
              </a:r>
              <a:endParaRPr kumimoji="1" lang="ja-JP" altLang="en-US" sz="900" dirty="0"/>
            </a:p>
          </p:txBody>
        </p:sp>
        <p:sp>
          <p:nvSpPr>
            <p:cNvPr id="11" name="テキスト ボックス 10"/>
            <p:cNvSpPr txBox="1"/>
            <p:nvPr/>
          </p:nvSpPr>
          <p:spPr>
            <a:xfrm>
              <a:off x="1818971" y="5653547"/>
              <a:ext cx="377026" cy="230832"/>
            </a:xfrm>
            <a:prstGeom prst="rect">
              <a:avLst/>
            </a:prstGeom>
            <a:noFill/>
          </p:spPr>
          <p:txBody>
            <a:bodyPr wrap="none" rtlCol="0">
              <a:spAutoFit/>
            </a:bodyPr>
            <a:lstStyle/>
            <a:p>
              <a:r>
                <a:rPr kumimoji="1" lang="en-US" altLang="ja-JP" sz="900" dirty="0" smtClean="0"/>
                <a:t>200</a:t>
              </a:r>
              <a:endParaRPr kumimoji="1" lang="ja-JP" altLang="en-US" sz="900" dirty="0"/>
            </a:p>
          </p:txBody>
        </p:sp>
        <p:sp>
          <p:nvSpPr>
            <p:cNvPr id="12" name="テキスト ボックス 11"/>
            <p:cNvSpPr txBox="1"/>
            <p:nvPr/>
          </p:nvSpPr>
          <p:spPr>
            <a:xfrm rot="-5400000">
              <a:off x="953669" y="4906268"/>
              <a:ext cx="1159292" cy="230832"/>
            </a:xfrm>
            <a:prstGeom prst="rect">
              <a:avLst/>
            </a:prstGeom>
            <a:noFill/>
          </p:spPr>
          <p:txBody>
            <a:bodyPr wrap="none" rtlCol="0">
              <a:spAutoFit/>
            </a:bodyPr>
            <a:lstStyle/>
            <a:p>
              <a:r>
                <a:rPr lang="en-US" altLang="ja-JP" sz="900" dirty="0" smtClean="0"/>
                <a:t>C. S. [</a:t>
              </a:r>
              <a:r>
                <a:rPr lang="en-US" altLang="ja-JP" sz="900" dirty="0" err="1" smtClean="0"/>
                <a:t>mb</a:t>
              </a:r>
              <a:r>
                <a:rPr lang="en-US" altLang="ja-JP" sz="900" dirty="0" smtClean="0"/>
                <a:t> / </a:t>
              </a:r>
              <a:r>
                <a:rPr lang="en-US" altLang="ja-JP" sz="900" dirty="0" err="1" smtClean="0"/>
                <a:t>sr</a:t>
              </a:r>
              <a:r>
                <a:rPr lang="en-US" altLang="ja-JP" sz="900" dirty="0" smtClean="0"/>
                <a:t> </a:t>
              </a:r>
              <a:r>
                <a:rPr lang="en-US" altLang="ja-JP" sz="900" dirty="0" err="1" smtClean="0"/>
                <a:t>MeV</a:t>
              </a:r>
              <a:r>
                <a:rPr lang="en-US" altLang="ja-JP" sz="900" dirty="0" smtClean="0"/>
                <a:t>]</a:t>
              </a:r>
              <a:endParaRPr kumimoji="1" lang="ja-JP" altLang="en-US" sz="900" dirty="0"/>
            </a:p>
          </p:txBody>
        </p:sp>
      </p:grpSp>
      <p:sp>
        <p:nvSpPr>
          <p:cNvPr id="14" name="正方形/長方形 13"/>
          <p:cNvSpPr/>
          <p:nvPr/>
        </p:nvSpPr>
        <p:spPr>
          <a:xfrm>
            <a:off x="2374490" y="5309419"/>
            <a:ext cx="1017639" cy="265471"/>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916066" y="4542503"/>
            <a:ext cx="3313534" cy="1022559"/>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3376613" y="4548188"/>
            <a:ext cx="1543050" cy="7667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3392129" y="5560142"/>
            <a:ext cx="1519084" cy="1474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1" name="図 20" descr="dcs_prc.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907851" y="2108578"/>
            <a:ext cx="1589809" cy="1455767"/>
          </a:xfrm>
          <a:prstGeom prst="rect">
            <a:avLst/>
          </a:prstGeom>
        </p:spPr>
      </p:pic>
      <p:pic>
        <p:nvPicPr>
          <p:cNvPr id="22" name="コンテンツ プレースホルダ 11" descr="ela.jpg"/>
          <p:cNvPicPr>
            <a:picLocks noChangeAspect="1"/>
          </p:cNvPicPr>
          <p:nvPr/>
        </p:nvPicPr>
        <p:blipFill>
          <a:blip r:embed="rId6" cstate="print">
            <a:clrChange>
              <a:clrFrom>
                <a:srgbClr val="FFFFFF"/>
              </a:clrFrom>
              <a:clrTo>
                <a:srgbClr val="FFFFFF">
                  <a:alpha val="0"/>
                </a:srgbClr>
              </a:clrTo>
            </a:clrChange>
          </a:blip>
          <a:stretch>
            <a:fillRect/>
          </a:stretch>
        </p:blipFill>
        <p:spPr bwMode="auto">
          <a:xfrm>
            <a:off x="5229537" y="2070990"/>
            <a:ext cx="2468880" cy="1810512"/>
          </a:xfrm>
          <a:prstGeom prst="rect">
            <a:avLst/>
          </a:prstGeom>
          <a:noFill/>
          <a:ln w="9525">
            <a:noFill/>
            <a:miter lim="800000"/>
            <a:headEnd/>
            <a:tailEnd/>
          </a:ln>
        </p:spPr>
      </p:pic>
      <p:sp>
        <p:nvSpPr>
          <p:cNvPr id="27" name="正方形/長方形 26"/>
          <p:cNvSpPr/>
          <p:nvPr/>
        </p:nvSpPr>
        <p:spPr>
          <a:xfrm>
            <a:off x="3157538" y="2695575"/>
            <a:ext cx="138112" cy="719138"/>
          </a:xfrm>
          <a:prstGeom prst="rect">
            <a:avLst/>
          </a:prstGeom>
          <a:solidFill>
            <a:schemeClr val="accent5">
              <a:lumMod val="50000"/>
              <a:alpha val="2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3510116" y="2644887"/>
            <a:ext cx="1671484" cy="530942"/>
          </a:xfrm>
          <a:prstGeom prst="rightArrow">
            <a:avLst/>
          </a:prstGeom>
          <a:solidFill>
            <a:schemeClr val="accent5">
              <a:lumMod val="50000"/>
              <a:alpha val="2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53581" y="2725503"/>
            <a:ext cx="1819459" cy="338554"/>
          </a:xfrm>
          <a:prstGeom prst="rect">
            <a:avLst/>
          </a:prstGeom>
          <a:noFill/>
        </p:spPr>
        <p:txBody>
          <a:bodyPr wrap="square" rtlCol="0">
            <a:spAutoFit/>
          </a:bodyPr>
          <a:lstStyle/>
          <a:p>
            <a:r>
              <a:rPr lang="ja-JP" altLang="en-US" sz="1600" dirty="0" smtClean="0">
                <a:latin typeface="HGS創英角ﾎﾟｯﾌﾟ体" pitchFamily="50" charset="-128"/>
                <a:ea typeface="HGS創英角ﾎﾟｯﾌﾟ体" pitchFamily="50" charset="-128"/>
              </a:rPr>
              <a:t>不一致の</a:t>
            </a:r>
            <a:r>
              <a:rPr lang="en-US" altLang="ja-JP" sz="1600" dirty="0" smtClean="0">
                <a:latin typeface="HGS創英角ﾎﾟｯﾌﾟ体" pitchFamily="50" charset="-128"/>
                <a:ea typeface="HGS創英角ﾎﾟｯﾌﾟ体" pitchFamily="50" charset="-128"/>
              </a:rPr>
              <a:t>E</a:t>
            </a:r>
            <a:r>
              <a:rPr lang="ja-JP" altLang="en-US" sz="1600" dirty="0" smtClean="0">
                <a:latin typeface="HGS創英角ﾎﾟｯﾌﾟ体" pitchFamily="50" charset="-128"/>
                <a:ea typeface="HGS創英角ﾎﾟｯﾌﾟ体" pitchFamily="50" charset="-128"/>
              </a:rPr>
              <a:t>依存性</a:t>
            </a:r>
            <a:endParaRPr kumimoji="1" lang="ja-JP" altLang="en-US" sz="1600" dirty="0">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i="1" dirty="0" err="1" smtClean="0"/>
              <a:t>Nd</a:t>
            </a:r>
            <a:r>
              <a:rPr kumimoji="1" lang="en-US" altLang="ja-JP" dirty="0" smtClean="0"/>
              <a:t> </a:t>
            </a:r>
            <a:r>
              <a:rPr lang="ja-JP" altLang="en-US" dirty="0" smtClean="0"/>
              <a:t>系での不一致の原因１</a:t>
            </a:r>
            <a:endParaRPr kumimoji="1" lang="ja-JP" altLang="en-US" dirty="0"/>
          </a:p>
        </p:txBody>
      </p:sp>
      <p:sp>
        <p:nvSpPr>
          <p:cNvPr id="3" name="コンテンツ プレースホルダ 2"/>
          <p:cNvSpPr>
            <a:spLocks noGrp="1"/>
          </p:cNvSpPr>
          <p:nvPr>
            <p:ph idx="1"/>
          </p:nvPr>
        </p:nvSpPr>
        <p:spPr>
          <a:xfrm>
            <a:off x="1066800" y="1143000"/>
            <a:ext cx="7010400" cy="2514600"/>
          </a:xfrm>
          <a:ln w="28575">
            <a:solidFill>
              <a:schemeClr val="accent5">
                <a:lumMod val="50000"/>
              </a:schemeClr>
            </a:solidFill>
          </a:ln>
        </p:spPr>
        <p:txBody>
          <a:bodyPr/>
          <a:lstStyle/>
          <a:p>
            <a:r>
              <a:rPr kumimoji="1" lang="ja-JP" altLang="en-US" sz="1600" dirty="0" smtClean="0"/>
              <a:t>クーロン力の効果</a:t>
            </a:r>
            <a:endParaRPr kumimoji="1" lang="en-US" altLang="ja-JP" sz="1600" dirty="0" smtClean="0"/>
          </a:p>
          <a:p>
            <a:pPr lvl="1"/>
            <a:r>
              <a:rPr kumimoji="1" lang="en-US" altLang="ja-JP" sz="1600" baseline="30000" dirty="0" smtClean="0"/>
              <a:t>2</a:t>
            </a:r>
            <a:r>
              <a:rPr kumimoji="1" lang="en-US" altLang="ja-JP" sz="1600" dirty="0" smtClean="0"/>
              <a:t>H(</a:t>
            </a:r>
            <a:r>
              <a:rPr kumimoji="1" lang="en-US" altLang="ja-JP" sz="1600" i="1" dirty="0" err="1" smtClean="0"/>
              <a:t>p</a:t>
            </a:r>
            <a:r>
              <a:rPr kumimoji="1" lang="en-US" altLang="ja-JP" sz="1600" dirty="0" err="1" smtClean="0"/>
              <a:t>,</a:t>
            </a:r>
            <a:r>
              <a:rPr kumimoji="1" lang="en-US" altLang="ja-JP" sz="1600" i="1" dirty="0" err="1" smtClean="0"/>
              <a:t>p</a:t>
            </a:r>
            <a:r>
              <a:rPr kumimoji="1" lang="en-US" altLang="ja-JP" sz="1600" dirty="0" smtClean="0"/>
              <a:t>)</a:t>
            </a:r>
            <a:r>
              <a:rPr kumimoji="1" lang="en-US" altLang="ja-JP" sz="1600" i="1" dirty="0" err="1" smtClean="0"/>
              <a:t>pn</a:t>
            </a:r>
            <a:r>
              <a:rPr kumimoji="1" lang="en-US" altLang="ja-JP" sz="1600" dirty="0" smtClean="0"/>
              <a:t> </a:t>
            </a:r>
            <a:r>
              <a:rPr kumimoji="1" lang="ja-JP" altLang="en-US" sz="1600" dirty="0" smtClean="0"/>
              <a:t>反応の</a:t>
            </a:r>
            <a:r>
              <a:rPr lang="en-US" altLang="ja-JP" sz="1600" i="1" dirty="0" smtClean="0"/>
              <a:t>pd</a:t>
            </a:r>
            <a:r>
              <a:rPr lang="en-US" altLang="ja-JP" sz="1600" dirty="0" smtClean="0"/>
              <a:t> </a:t>
            </a:r>
            <a:r>
              <a:rPr lang="ja-JP" altLang="en-US" sz="1600" dirty="0" smtClean="0"/>
              <a:t>計算は</a:t>
            </a:r>
            <a:r>
              <a:rPr kumimoji="1" lang="ja-JP" altLang="en-US" sz="1600" dirty="0" smtClean="0"/>
              <a:t>、クーロン力の効果は小さいと示唆。</a:t>
            </a:r>
            <a:endParaRPr kumimoji="1" lang="ja-JP" altLang="en-US" sz="1600"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7</a:t>
            </a:fld>
            <a:endParaRPr lang="en-US" altLang="ja-JP" dirty="0"/>
          </a:p>
        </p:txBody>
      </p:sp>
      <p:sp>
        <p:nvSpPr>
          <p:cNvPr id="7" name="コンテンツ プレースホルダ 2"/>
          <p:cNvSpPr txBox="1">
            <a:spLocks/>
          </p:cNvSpPr>
          <p:nvPr/>
        </p:nvSpPr>
        <p:spPr bwMode="auto">
          <a:xfrm>
            <a:off x="1042223" y="3817308"/>
            <a:ext cx="7039893" cy="2514600"/>
          </a:xfrm>
          <a:prstGeom prst="rect">
            <a:avLst/>
          </a:prstGeom>
          <a:noFill/>
          <a:ln w="28575">
            <a:solidFill>
              <a:schemeClr val="accent5">
                <a:lumMod val="50000"/>
              </a:schemeClr>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1600" kern="0" dirty="0" smtClean="0">
                <a:latin typeface="HGS創英角ﾎﾟｯﾌﾟ体" pitchFamily="50" charset="-128"/>
                <a:ea typeface="HGS創英角ﾎﾟｯﾌﾟ体" pitchFamily="50" charset="-128"/>
              </a:rPr>
              <a:t>相対論的効果</a:t>
            </a:r>
            <a:endParaRPr lang="en-US" altLang="ja-JP" sz="1600" kern="0" dirty="0" smtClean="0">
              <a:latin typeface="HGS創英角ﾎﾟｯﾌﾟ体" pitchFamily="50" charset="-128"/>
              <a:ea typeface="HGS創英角ﾎﾟｯﾌﾟ体" pitchFamily="50" charset="-128"/>
            </a:endParaRPr>
          </a:p>
          <a:p>
            <a:pPr marL="742950" lvl="1" indent="-285750">
              <a:spcBef>
                <a:spcPct val="20000"/>
              </a:spcBef>
              <a:buFontTx/>
              <a:buChar char="–"/>
            </a:pPr>
            <a:r>
              <a:rPr lang="en-US" altLang="ja-JP" sz="1600" i="1" kern="0" dirty="0" err="1" smtClean="0">
                <a:solidFill>
                  <a:srgbClr val="000000"/>
                </a:solidFill>
                <a:latin typeface="HGS創英角ﾎﾟｯﾌﾟ体" pitchFamily="50" charset="-128"/>
                <a:ea typeface="HGS創英角ﾎﾟｯﾌﾟ体" pitchFamily="50" charset="-128"/>
              </a:rPr>
              <a:t>Nd</a:t>
            </a:r>
            <a:r>
              <a:rPr lang="en-US" altLang="ja-JP" sz="1600" kern="0" dirty="0" smtClean="0">
                <a:solidFill>
                  <a:srgbClr val="000000"/>
                </a:solidFill>
                <a:latin typeface="HGS創英角ﾎﾟｯﾌﾟ体" pitchFamily="50" charset="-128"/>
                <a:ea typeface="HGS創英角ﾎﾟｯﾌﾟ体" pitchFamily="50" charset="-128"/>
              </a:rPr>
              <a:t> </a:t>
            </a:r>
            <a:r>
              <a:rPr lang="ja-JP" altLang="en-US" sz="1600" kern="0" dirty="0" smtClean="0">
                <a:solidFill>
                  <a:srgbClr val="000000"/>
                </a:solidFill>
                <a:latin typeface="HGS創英角ﾎﾟｯﾌﾟ体" pitchFamily="50" charset="-128"/>
                <a:ea typeface="HGS創英角ﾎﾟｯﾌﾟ体" pitchFamily="50" charset="-128"/>
              </a:rPr>
              <a:t>散乱の微分断面積の不一致は、相対論的効果で再現できない。</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1600" kern="0" dirty="0" smtClean="0">
              <a:latin typeface="HGS創英角ﾎﾟｯﾌﾟ体" pitchFamily="50" charset="-128"/>
              <a:ea typeface="HGS創英角ﾎﾟｯﾌﾟ体" pitchFamily="50" charset="-128"/>
            </a:endParaRPr>
          </a:p>
        </p:txBody>
      </p:sp>
      <p:pic>
        <p:nvPicPr>
          <p:cNvPr id="9" name="図 8" descr="f15cs_bpac2.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036043" y="1796132"/>
            <a:ext cx="2591836" cy="1777045"/>
          </a:xfrm>
          <a:prstGeom prst="rect">
            <a:avLst/>
          </a:prstGeom>
        </p:spPr>
      </p:pic>
      <p:cxnSp>
        <p:nvCxnSpPr>
          <p:cNvPr id="10" name="直線コネクタ 9"/>
          <p:cNvCxnSpPr/>
          <p:nvPr/>
        </p:nvCxnSpPr>
        <p:spPr>
          <a:xfrm>
            <a:off x="5325980" y="2138272"/>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325980" y="2493874"/>
            <a:ext cx="428628"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826046" y="1976760"/>
            <a:ext cx="1340432" cy="307777"/>
          </a:xfrm>
          <a:prstGeom prst="rect">
            <a:avLst/>
          </a:prstGeom>
          <a:noFill/>
        </p:spPr>
        <p:txBody>
          <a:bodyPr wrap="none" rtlCol="0">
            <a:spAutoFit/>
          </a:bodyPr>
          <a:lstStyle/>
          <a:p>
            <a:r>
              <a:rPr kumimoji="1" lang="en-US" altLang="ja-JP" sz="1400" i="1" dirty="0" smtClean="0">
                <a:solidFill>
                  <a:srgbClr val="FF0000"/>
                </a:solidFill>
                <a:latin typeface="HGS創英角ﾎﾟｯﾌﾟ体" pitchFamily="50" charset="-128"/>
                <a:ea typeface="HGS創英角ﾎﾟｯﾌﾟ体" pitchFamily="50" charset="-128"/>
              </a:rPr>
              <a:t>pd</a:t>
            </a:r>
            <a:r>
              <a:rPr kumimoji="1" lang="en-US" altLang="ja-JP" sz="1400" dirty="0" smtClean="0">
                <a:solidFill>
                  <a:srgbClr val="FF0000"/>
                </a:solidFill>
                <a:latin typeface="HGS創英角ﾎﾟｯﾌﾟ体" pitchFamily="50" charset="-128"/>
                <a:ea typeface="HGS創英角ﾎﾟｯﾌﾟ体" pitchFamily="50" charset="-128"/>
              </a:rPr>
              <a:t> calculation</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13" name="テキスト ボックス 12"/>
          <p:cNvSpPr txBox="1"/>
          <p:nvPr/>
        </p:nvSpPr>
        <p:spPr>
          <a:xfrm>
            <a:off x="5826046" y="2333950"/>
            <a:ext cx="1338828" cy="307777"/>
          </a:xfrm>
          <a:prstGeom prst="rect">
            <a:avLst/>
          </a:prstGeom>
          <a:noFill/>
        </p:spPr>
        <p:txBody>
          <a:bodyPr wrap="none" rtlCol="0">
            <a:spAutoFit/>
          </a:bodyPr>
          <a:lstStyle/>
          <a:p>
            <a:r>
              <a:rPr lang="en-US" altLang="ja-JP" sz="1400" i="1" dirty="0" err="1" smtClean="0">
                <a:solidFill>
                  <a:srgbClr val="0000FF"/>
                </a:solidFill>
                <a:latin typeface="HGS創英角ﾎﾟｯﾌﾟ体" pitchFamily="50" charset="-128"/>
                <a:ea typeface="HGS創英角ﾎﾟｯﾌﾟ体" pitchFamily="50" charset="-128"/>
              </a:rPr>
              <a:t>nd</a:t>
            </a:r>
            <a:r>
              <a:rPr lang="en-US" altLang="ja-JP" sz="1400" dirty="0" smtClean="0">
                <a:solidFill>
                  <a:srgbClr val="0000FF"/>
                </a:solidFill>
                <a:latin typeface="HGS創英角ﾎﾟｯﾌﾟ体" pitchFamily="50" charset="-128"/>
                <a:ea typeface="HGS創英角ﾎﾟｯﾌﾟ体" pitchFamily="50" charset="-128"/>
              </a:rPr>
              <a:t> calculation</a:t>
            </a:r>
            <a:endParaRPr kumimoji="1" lang="ja-JP" altLang="en-US" sz="1400" dirty="0">
              <a:solidFill>
                <a:srgbClr val="0000FF"/>
              </a:solidFill>
              <a:latin typeface="HGS創英角ﾎﾟｯﾌﾟ体" pitchFamily="50" charset="-128"/>
              <a:ea typeface="HGS創英角ﾎﾟｯﾌﾟ体" pitchFamily="50" charset="-128"/>
            </a:endParaRPr>
          </a:p>
        </p:txBody>
      </p:sp>
      <p:sp>
        <p:nvSpPr>
          <p:cNvPr id="14" name="テキスト ボックス 13"/>
          <p:cNvSpPr txBox="1"/>
          <p:nvPr/>
        </p:nvSpPr>
        <p:spPr>
          <a:xfrm>
            <a:off x="6078698" y="3020472"/>
            <a:ext cx="1560871" cy="276999"/>
          </a:xfrm>
          <a:prstGeom prst="rect">
            <a:avLst/>
          </a:prstGeom>
          <a:noFill/>
        </p:spPr>
        <p:txBody>
          <a:bodyPr wrap="square" rtlCol="0">
            <a:spAutoFit/>
          </a:bodyPr>
          <a:lstStyle/>
          <a:p>
            <a:r>
              <a:rPr kumimoji="1" lang="en-US" altLang="ja-JP" sz="1200" dirty="0" smtClean="0">
                <a:latin typeface="HGS創英角ﾎﾟｯﾌﾟ体" pitchFamily="50" charset="-128"/>
                <a:ea typeface="HGS創英角ﾎﾟｯﾌﾟ体" pitchFamily="50" charset="-128"/>
              </a:rPr>
              <a:t>Calc. by A. </a:t>
            </a:r>
            <a:r>
              <a:rPr kumimoji="1" lang="en-US" altLang="ja-JP" sz="1200" dirty="0" err="1" smtClean="0">
                <a:latin typeface="HGS創英角ﾎﾟｯﾌﾟ体" pitchFamily="50" charset="-128"/>
                <a:ea typeface="HGS創英角ﾎﾟｯﾌﾟ体" pitchFamily="50" charset="-128"/>
              </a:rPr>
              <a:t>Deltuva</a:t>
            </a:r>
            <a:endParaRPr kumimoji="1" lang="ja-JP" altLang="en-US" sz="1200" dirty="0">
              <a:latin typeface="HGS創英角ﾎﾟｯﾌﾟ体" pitchFamily="50" charset="-128"/>
              <a:ea typeface="HGS創英角ﾎﾟｯﾌﾟ体" pitchFamily="50" charset="-128"/>
            </a:endParaRPr>
          </a:p>
        </p:txBody>
      </p:sp>
      <p:cxnSp>
        <p:nvCxnSpPr>
          <p:cNvPr id="16" name="直線コネクタ 15"/>
          <p:cNvCxnSpPr/>
          <p:nvPr/>
        </p:nvCxnSpPr>
        <p:spPr>
          <a:xfrm>
            <a:off x="4622996" y="4724092"/>
            <a:ext cx="4286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22996" y="5079694"/>
            <a:ext cx="428628" cy="1588"/>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123062" y="4562580"/>
            <a:ext cx="1960793" cy="307777"/>
          </a:xfrm>
          <a:prstGeom prst="rect">
            <a:avLst/>
          </a:prstGeom>
          <a:noFill/>
        </p:spPr>
        <p:txBody>
          <a:bodyPr wrap="none" rtlCol="0">
            <a:spAutoFit/>
          </a:bodyPr>
          <a:lstStyle/>
          <a:p>
            <a:r>
              <a:rPr kumimoji="1" lang="en-US" altLang="ja-JP" sz="1400" dirty="0" smtClean="0">
                <a:solidFill>
                  <a:srgbClr val="FF0000"/>
                </a:solidFill>
                <a:latin typeface="HGS創英角ﾎﾟｯﾌﾟ体" pitchFamily="50" charset="-128"/>
                <a:ea typeface="HGS創英角ﾎﾟｯﾌﾟ体" pitchFamily="50" charset="-128"/>
              </a:rPr>
              <a:t>With boosted effects</a:t>
            </a:r>
            <a:endParaRPr kumimoji="1" lang="ja-JP" altLang="en-US" sz="1400" dirty="0">
              <a:solidFill>
                <a:srgbClr val="FF0000"/>
              </a:solidFill>
              <a:latin typeface="HGS創英角ﾎﾟｯﾌﾟ体" pitchFamily="50" charset="-128"/>
              <a:ea typeface="HGS創英角ﾎﾟｯﾌﾟ体" pitchFamily="50" charset="-128"/>
            </a:endParaRPr>
          </a:p>
        </p:txBody>
      </p:sp>
      <p:sp>
        <p:nvSpPr>
          <p:cNvPr id="19" name="テキスト ボックス 18"/>
          <p:cNvSpPr txBox="1"/>
          <p:nvPr/>
        </p:nvSpPr>
        <p:spPr>
          <a:xfrm>
            <a:off x="5123062" y="4919770"/>
            <a:ext cx="2238113" cy="307777"/>
          </a:xfrm>
          <a:prstGeom prst="rect">
            <a:avLst/>
          </a:prstGeom>
          <a:noFill/>
        </p:spPr>
        <p:txBody>
          <a:bodyPr wrap="none" rtlCol="0">
            <a:spAutoFit/>
          </a:bodyPr>
          <a:lstStyle/>
          <a:p>
            <a:r>
              <a:rPr lang="en-US" altLang="ja-JP" sz="1400" dirty="0" smtClean="0">
                <a:solidFill>
                  <a:srgbClr val="0000FF"/>
                </a:solidFill>
                <a:latin typeface="HGS創英角ﾎﾟｯﾌﾟ体" pitchFamily="50" charset="-128"/>
                <a:ea typeface="HGS創英角ﾎﾟｯﾌﾟ体" pitchFamily="50" charset="-128"/>
              </a:rPr>
              <a:t>Without boosted effects</a:t>
            </a:r>
            <a:endParaRPr kumimoji="1" lang="ja-JP" altLang="en-US" sz="1400" dirty="0">
              <a:solidFill>
                <a:srgbClr val="0000FF"/>
              </a:solidFill>
              <a:latin typeface="HGS創英角ﾎﾟｯﾌﾟ体" pitchFamily="50" charset="-128"/>
              <a:ea typeface="HGS創英角ﾎﾟｯﾌﾟ体" pitchFamily="50" charset="-128"/>
            </a:endParaRPr>
          </a:p>
        </p:txBody>
      </p:sp>
      <p:cxnSp>
        <p:nvCxnSpPr>
          <p:cNvPr id="21" name="直線コネクタ 20"/>
          <p:cNvCxnSpPr/>
          <p:nvPr/>
        </p:nvCxnSpPr>
        <p:spPr>
          <a:xfrm>
            <a:off x="4627916" y="5423818"/>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127982" y="5263894"/>
            <a:ext cx="2367956" cy="307777"/>
          </a:xfrm>
          <a:prstGeom prst="rect">
            <a:avLst/>
          </a:prstGeom>
          <a:noFill/>
        </p:spPr>
        <p:txBody>
          <a:bodyPr wrap="none" rtlCol="0">
            <a:spAutoFit/>
          </a:bodyPr>
          <a:lstStyle/>
          <a:p>
            <a:r>
              <a:rPr lang="en-US" altLang="ja-JP" sz="1400" dirty="0" smtClean="0">
                <a:latin typeface="HGS創英角ﾎﾟｯﾌﾟ体" pitchFamily="50" charset="-128"/>
                <a:ea typeface="HGS創英角ﾎﾟｯﾌﾟ体" pitchFamily="50" charset="-128"/>
              </a:rPr>
              <a:t>Non-relativistic CD-Bonn</a:t>
            </a:r>
            <a:endParaRPr kumimoji="1" lang="ja-JP" altLang="en-US" sz="1400" dirty="0">
              <a:latin typeface="HGS創英角ﾎﾟｯﾌﾟ体" pitchFamily="50" charset="-128"/>
              <a:ea typeface="HGS創英角ﾎﾟｯﾌﾟ体" pitchFamily="50" charset="-128"/>
            </a:endParaRPr>
          </a:p>
        </p:txBody>
      </p:sp>
      <p:sp>
        <p:nvSpPr>
          <p:cNvPr id="24" name="テキスト ボックス 23"/>
          <p:cNvSpPr txBox="1"/>
          <p:nvPr/>
        </p:nvSpPr>
        <p:spPr>
          <a:xfrm>
            <a:off x="6157358" y="5783268"/>
            <a:ext cx="1560871" cy="276999"/>
          </a:xfrm>
          <a:prstGeom prst="rect">
            <a:avLst/>
          </a:prstGeom>
          <a:noFill/>
        </p:spPr>
        <p:txBody>
          <a:bodyPr wrap="square" rtlCol="0">
            <a:spAutoFit/>
          </a:bodyPr>
          <a:lstStyle/>
          <a:p>
            <a:r>
              <a:rPr kumimoji="1" lang="en-US" altLang="ja-JP" sz="1200" dirty="0" smtClean="0">
                <a:latin typeface="HGS創英角ﾎﾟｯﾌﾟ体" pitchFamily="50" charset="-128"/>
                <a:ea typeface="HGS創英角ﾎﾟｯﾌﾟ体" pitchFamily="50" charset="-128"/>
              </a:rPr>
              <a:t>Calc. by H. </a:t>
            </a:r>
            <a:r>
              <a:rPr kumimoji="1" lang="en-US" altLang="ja-JP" sz="1200" dirty="0" err="1" smtClean="0">
                <a:latin typeface="HGS創英角ﾎﾟｯﾌﾟ体" pitchFamily="50" charset="-128"/>
                <a:ea typeface="HGS創英角ﾎﾟｯﾌﾟ体" pitchFamily="50" charset="-128"/>
              </a:rPr>
              <a:t>Witala</a:t>
            </a:r>
            <a:endParaRPr kumimoji="1" lang="ja-JP" altLang="en-US" sz="1200" dirty="0">
              <a:latin typeface="HGS創英角ﾎﾟｯﾌﾟ体" pitchFamily="50" charset="-128"/>
              <a:ea typeface="HGS創英角ﾎﾟｯﾌﾟ体" pitchFamily="50" charset="-128"/>
            </a:endParaRPr>
          </a:p>
        </p:txBody>
      </p:sp>
      <p:pic>
        <p:nvPicPr>
          <p:cNvPr id="26" name="図 25" descr="dcs_witala_prc2.jpg"/>
          <p:cNvPicPr>
            <a:picLocks noChangeAspect="1"/>
          </p:cNvPicPr>
          <p:nvPr/>
        </p:nvPicPr>
        <p:blipFill>
          <a:blip r:embed="rId3" cstate="print"/>
          <a:stretch>
            <a:fillRect/>
          </a:stretch>
        </p:blipFill>
        <p:spPr>
          <a:xfrm>
            <a:off x="2106178" y="4434406"/>
            <a:ext cx="2005157" cy="18337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66800" y="1143000"/>
            <a:ext cx="7010400" cy="2514600"/>
          </a:xfrm>
          <a:ln w="28575">
            <a:solidFill>
              <a:schemeClr val="accent5">
                <a:lumMod val="50000"/>
              </a:schemeClr>
            </a:solidFill>
          </a:ln>
        </p:spPr>
        <p:txBody>
          <a:bodyPr/>
          <a:lstStyle/>
          <a:p>
            <a:r>
              <a:rPr lang="el-GR" altLang="ja-JP" sz="1600" dirty="0" smtClean="0"/>
              <a:t>π</a:t>
            </a:r>
            <a:r>
              <a:rPr lang="ja-JP" altLang="en-US" sz="1600" dirty="0" smtClean="0"/>
              <a:t>閾値の効果</a:t>
            </a:r>
            <a:endParaRPr kumimoji="1" lang="en-US" altLang="ja-JP" sz="1600" dirty="0" smtClean="0"/>
          </a:p>
          <a:p>
            <a:pPr lvl="1"/>
            <a:r>
              <a:rPr kumimoji="1" lang="el-GR" altLang="ja-JP" sz="1600" dirty="0" smtClean="0"/>
              <a:t>π</a:t>
            </a:r>
            <a:r>
              <a:rPr kumimoji="1" lang="ja-JP" altLang="en-US" sz="1600" dirty="0" smtClean="0"/>
              <a:t>閾値前後で微分断面積の実験値に、傾向の変化は見られない。</a:t>
            </a:r>
            <a:endParaRPr kumimoji="1" lang="ja-JP" altLang="en-US" sz="1600" dirty="0"/>
          </a:p>
        </p:txBody>
      </p:sp>
      <p:grpSp>
        <p:nvGrpSpPr>
          <p:cNvPr id="28" name="グループ化 27"/>
          <p:cNvGrpSpPr/>
          <p:nvPr/>
        </p:nvGrpSpPr>
        <p:grpSpPr>
          <a:xfrm>
            <a:off x="4683779" y="1790771"/>
            <a:ext cx="2468880" cy="1810512"/>
            <a:chOff x="1719431" y="1805519"/>
            <a:chExt cx="2468880" cy="1810512"/>
          </a:xfrm>
        </p:grpSpPr>
        <p:cxnSp>
          <p:nvCxnSpPr>
            <p:cNvPr id="26" name="直線コネクタ 25"/>
            <p:cNvCxnSpPr/>
            <p:nvPr/>
          </p:nvCxnSpPr>
          <p:spPr>
            <a:xfrm rot="5400000" flipH="1" flipV="1">
              <a:off x="2447926" y="2657476"/>
              <a:ext cx="1457325" cy="15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22" name="コンテンツ プレースホルダ 11" descr="ela.jpg"/>
            <p:cNvPicPr>
              <a:picLocks noChangeAspect="1"/>
            </p:cNvPicPr>
            <p:nvPr/>
          </p:nvPicPr>
          <p:blipFill>
            <a:blip r:embed="rId2" cstate="print">
              <a:clrChange>
                <a:clrFrom>
                  <a:srgbClr val="FFFFFF"/>
                </a:clrFrom>
                <a:clrTo>
                  <a:srgbClr val="FFFFFF">
                    <a:alpha val="0"/>
                  </a:srgbClr>
                </a:clrTo>
              </a:clrChange>
            </a:blip>
            <a:stretch>
              <a:fillRect/>
            </a:stretch>
          </p:blipFill>
          <p:spPr bwMode="auto">
            <a:xfrm>
              <a:off x="1719431" y="1805519"/>
              <a:ext cx="2468880" cy="1810512"/>
            </a:xfrm>
            <a:prstGeom prst="rect">
              <a:avLst/>
            </a:prstGeom>
            <a:noFill/>
            <a:ln w="9525">
              <a:noFill/>
              <a:miter lim="800000"/>
              <a:headEnd/>
              <a:tailEnd/>
            </a:ln>
          </p:spPr>
        </p:pic>
      </p:grpSp>
      <p:sp>
        <p:nvSpPr>
          <p:cNvPr id="2" name="タイトル 1"/>
          <p:cNvSpPr>
            <a:spLocks noGrp="1"/>
          </p:cNvSpPr>
          <p:nvPr>
            <p:ph type="title"/>
          </p:nvPr>
        </p:nvSpPr>
        <p:spPr/>
        <p:txBody>
          <a:bodyPr/>
          <a:lstStyle/>
          <a:p>
            <a:r>
              <a:rPr kumimoji="1" lang="en-US" altLang="ja-JP" i="1" dirty="0" err="1" smtClean="0"/>
              <a:t>Nd</a:t>
            </a:r>
            <a:r>
              <a:rPr kumimoji="1" lang="en-US" altLang="ja-JP" dirty="0" smtClean="0"/>
              <a:t> </a:t>
            </a:r>
            <a:r>
              <a:rPr lang="ja-JP" altLang="en-US" dirty="0" smtClean="0"/>
              <a:t>系での不一致の原因２</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8</a:t>
            </a:fld>
            <a:endParaRPr lang="en-US" altLang="ja-JP" dirty="0"/>
          </a:p>
        </p:txBody>
      </p:sp>
      <p:sp>
        <p:nvSpPr>
          <p:cNvPr id="7" name="コンテンツ プレースホルダ 2"/>
          <p:cNvSpPr txBox="1">
            <a:spLocks/>
          </p:cNvSpPr>
          <p:nvPr/>
        </p:nvSpPr>
        <p:spPr bwMode="auto">
          <a:xfrm>
            <a:off x="1042223" y="3817308"/>
            <a:ext cx="7039893" cy="2514600"/>
          </a:xfrm>
          <a:prstGeom prst="rect">
            <a:avLst/>
          </a:prstGeom>
          <a:noFill/>
          <a:ln w="28575">
            <a:solidFill>
              <a:schemeClr val="accent5">
                <a:lumMod val="50000"/>
              </a:schemeClr>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ja-JP" altLang="en-US" sz="1600" kern="0" dirty="0" smtClean="0">
                <a:solidFill>
                  <a:srgbClr val="FFC000"/>
                </a:solidFill>
                <a:latin typeface="HGS創英角ﾎﾟｯﾌﾟ体" pitchFamily="50" charset="-128"/>
                <a:ea typeface="HGS創英角ﾎﾟｯﾌﾟ体" pitchFamily="50" charset="-128"/>
              </a:rPr>
              <a:t>短距離型</a:t>
            </a:r>
            <a:r>
              <a:rPr lang="en-US" altLang="ja-JP" sz="1600" kern="0" dirty="0" smtClean="0">
                <a:solidFill>
                  <a:srgbClr val="FFC000"/>
                </a:solidFill>
                <a:latin typeface="HGS創英角ﾎﾟｯﾌﾟ体" pitchFamily="50" charset="-128"/>
                <a:ea typeface="HGS創英角ﾎﾟｯﾌﾟ体" pitchFamily="50" charset="-128"/>
              </a:rPr>
              <a:t>3</a:t>
            </a:r>
            <a:r>
              <a:rPr lang="ja-JP" altLang="en-US" sz="1600" kern="0" dirty="0" smtClean="0">
                <a:solidFill>
                  <a:srgbClr val="FFC000"/>
                </a:solidFill>
                <a:latin typeface="HGS創英角ﾎﾟｯﾌﾟ体" pitchFamily="50" charset="-128"/>
                <a:ea typeface="HGS創英角ﾎﾟｯﾌﾟ体" pitchFamily="50" charset="-128"/>
              </a:rPr>
              <a:t>核子力の効果　→　可能性が高い。</a:t>
            </a:r>
            <a:endParaRPr lang="en-US" altLang="ja-JP" sz="1600" kern="0" dirty="0" smtClean="0">
              <a:solidFill>
                <a:srgbClr val="FFC000"/>
              </a:solidFill>
              <a:latin typeface="HGS創英角ﾎﾟｯﾌﾟ体" pitchFamily="50" charset="-128"/>
              <a:ea typeface="HGS創英角ﾎﾟｯﾌﾟ体" pitchFamily="50" charset="-128"/>
            </a:endParaRPr>
          </a:p>
          <a:p>
            <a:pPr marL="742950" lvl="1" indent="-285750">
              <a:spcBef>
                <a:spcPct val="20000"/>
              </a:spcBef>
              <a:buFontTx/>
              <a:buChar char="–"/>
            </a:pPr>
            <a:r>
              <a:rPr lang="ja-JP" altLang="en-US" sz="1600" kern="0" dirty="0" smtClean="0">
                <a:solidFill>
                  <a:srgbClr val="000000"/>
                </a:solidFill>
                <a:latin typeface="HGS創英角ﾎﾟｯﾌﾟ体" pitchFamily="50" charset="-128"/>
                <a:ea typeface="HGS創英角ﾎﾟｯﾌﾟ体" pitchFamily="50" charset="-128"/>
              </a:rPr>
              <a:t>エネルギー領域が高くなると、効果が大きくなると考えられる。</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1600" kern="0" dirty="0" smtClean="0">
              <a:latin typeface="HGS創英角ﾎﾟｯﾌﾟ体" pitchFamily="50" charset="-128"/>
              <a:ea typeface="HGS創英角ﾎﾟｯﾌﾟ体" pitchFamily="50" charset="-128"/>
            </a:endParaRPr>
          </a:p>
        </p:txBody>
      </p:sp>
      <p:sp>
        <p:nvSpPr>
          <p:cNvPr id="29" name="テキスト ボックス 28"/>
          <p:cNvSpPr txBox="1"/>
          <p:nvPr/>
        </p:nvSpPr>
        <p:spPr>
          <a:xfrm>
            <a:off x="6164756" y="2580966"/>
            <a:ext cx="1380506" cy="338554"/>
          </a:xfrm>
          <a:prstGeom prst="rect">
            <a:avLst/>
          </a:prstGeom>
          <a:noFill/>
        </p:spPr>
        <p:txBody>
          <a:bodyPr wrap="none" rtlCol="0">
            <a:spAutoFit/>
          </a:bodyPr>
          <a:lstStyle/>
          <a:p>
            <a:r>
              <a:rPr kumimoji="1" lang="el-GR" altLang="ja-JP" sz="1600" dirty="0" smtClean="0">
                <a:solidFill>
                  <a:srgbClr val="FFC000"/>
                </a:solidFill>
                <a:latin typeface="HGS創英角ﾎﾟｯﾌﾟ体" pitchFamily="50" charset="-128"/>
                <a:ea typeface="HGS創英角ﾎﾟｯﾌﾟ体" pitchFamily="50" charset="-128"/>
              </a:rPr>
              <a:t>π</a:t>
            </a:r>
            <a:r>
              <a:rPr lang="ja-JP" altLang="en-US" sz="1600" dirty="0" smtClean="0">
                <a:solidFill>
                  <a:srgbClr val="FFC000"/>
                </a:solidFill>
                <a:latin typeface="HGS創英角ﾎﾟｯﾌﾟ体" pitchFamily="50" charset="-128"/>
                <a:ea typeface="HGS創英角ﾎﾟｯﾌﾟ体" pitchFamily="50" charset="-128"/>
              </a:rPr>
              <a:t> </a:t>
            </a:r>
            <a:r>
              <a:rPr lang="en-US" altLang="ja-JP" sz="1600" dirty="0" smtClean="0">
                <a:solidFill>
                  <a:srgbClr val="FFC000"/>
                </a:solidFill>
                <a:latin typeface="HGS創英角ﾎﾟｯﾌﾟ体" pitchFamily="50" charset="-128"/>
                <a:ea typeface="HGS創英角ﾎﾟｯﾌﾟ体" pitchFamily="50" charset="-128"/>
              </a:rPr>
              <a:t>threshold</a:t>
            </a:r>
            <a:endParaRPr kumimoji="1" lang="ja-JP" altLang="en-US" sz="1600" dirty="0">
              <a:solidFill>
                <a:srgbClr val="FFC000"/>
              </a:solidFill>
              <a:latin typeface="HGS創英角ﾎﾟｯﾌﾟ体" pitchFamily="50" charset="-128"/>
              <a:ea typeface="HGS創英角ﾎﾟｯﾌﾟ体" pitchFamily="50" charset="-128"/>
            </a:endParaRPr>
          </a:p>
        </p:txBody>
      </p:sp>
      <p:grpSp>
        <p:nvGrpSpPr>
          <p:cNvPr id="32" name="グループ化 31"/>
          <p:cNvGrpSpPr>
            <a:grpSpLocks noChangeAspect="1"/>
          </p:cNvGrpSpPr>
          <p:nvPr/>
        </p:nvGrpSpPr>
        <p:grpSpPr>
          <a:xfrm>
            <a:off x="2173314" y="1946348"/>
            <a:ext cx="1748788" cy="1601344"/>
            <a:chOff x="2149177" y="1961101"/>
            <a:chExt cx="1589809" cy="1455767"/>
          </a:xfrm>
        </p:grpSpPr>
        <p:pic>
          <p:nvPicPr>
            <p:cNvPr id="30" name="図 29" descr="dcs_prc.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149177" y="1961101"/>
              <a:ext cx="1589809" cy="1455767"/>
            </a:xfrm>
            <a:prstGeom prst="rect">
              <a:avLst/>
            </a:prstGeom>
          </p:spPr>
        </p:pic>
        <p:sp>
          <p:nvSpPr>
            <p:cNvPr id="31" name="正方形/長方形 30"/>
            <p:cNvSpPr/>
            <p:nvPr/>
          </p:nvSpPr>
          <p:spPr>
            <a:xfrm>
              <a:off x="3372049" y="2561505"/>
              <a:ext cx="138112" cy="719138"/>
            </a:xfrm>
            <a:prstGeom prst="rect">
              <a:avLst/>
            </a:prstGeom>
            <a:solidFill>
              <a:schemeClr val="accent5">
                <a:lumMod val="50000"/>
                <a:alpha val="2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3956291" y="4439265"/>
            <a:ext cx="2453856" cy="1849809"/>
          </a:xfrm>
          <a:prstGeom prst="roundRect">
            <a:avLst/>
          </a:prstGeom>
          <a:noFill/>
          <a:ln>
            <a:solidFill>
              <a:srgbClr val="FF0000"/>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descr="2rho-fym.jpg"/>
          <p:cNvPicPr>
            <a:picLocks noChangeAspect="1"/>
          </p:cNvPicPr>
          <p:nvPr/>
        </p:nvPicPr>
        <p:blipFill>
          <a:blip r:embed="rId4">
            <a:clrChange>
              <a:clrFrom>
                <a:srgbClr val="FDFDFD"/>
              </a:clrFrom>
              <a:clrTo>
                <a:srgbClr val="FDFDFD">
                  <a:alpha val="0"/>
                </a:srgbClr>
              </a:clrTo>
            </a:clrChange>
          </a:blip>
          <a:stretch>
            <a:fillRect/>
          </a:stretch>
        </p:blipFill>
        <p:spPr>
          <a:xfrm>
            <a:off x="5625206" y="4748482"/>
            <a:ext cx="471830" cy="1503274"/>
          </a:xfrm>
          <a:prstGeom prst="rect">
            <a:avLst/>
          </a:prstGeom>
        </p:spPr>
      </p:pic>
      <p:sp>
        <p:nvSpPr>
          <p:cNvPr id="35" name="テキスト ボックス 34"/>
          <p:cNvSpPr txBox="1"/>
          <p:nvPr/>
        </p:nvSpPr>
        <p:spPr>
          <a:xfrm>
            <a:off x="5408463" y="4399817"/>
            <a:ext cx="901209" cy="338554"/>
          </a:xfrm>
          <a:prstGeom prst="rect">
            <a:avLst/>
          </a:prstGeom>
          <a:noFill/>
        </p:spPr>
        <p:txBody>
          <a:bodyPr wrap="none" rtlCol="0">
            <a:spAutoFit/>
          </a:bodyPr>
          <a:lstStyle/>
          <a:p>
            <a:r>
              <a:rPr lang="en-US" altLang="ja-JP" sz="1600" spc="-300" dirty="0" smtClean="0">
                <a:latin typeface="HGS創英角ﾎﾟｯﾌﾟ体" pitchFamily="50" charset="-128"/>
                <a:ea typeface="HGS創英角ﾎﾟｯﾌﾟ体" pitchFamily="50" charset="-128"/>
              </a:rPr>
              <a:t>ρρ</a:t>
            </a:r>
            <a:r>
              <a:rPr kumimoji="1" lang="en-US" altLang="ja-JP" sz="1600" dirty="0" smtClean="0">
                <a:latin typeface="HGS創英角ﾎﾟｯﾌﾟ体" pitchFamily="50" charset="-128"/>
                <a:ea typeface="HGS創英角ﾎﾟｯﾌﾟ体" pitchFamily="50" charset="-128"/>
              </a:rPr>
              <a:t>3NF</a:t>
            </a:r>
            <a:endParaRPr kumimoji="1" lang="ja-JP" altLang="en-US" sz="1600" dirty="0">
              <a:latin typeface="HGS創英角ﾎﾟｯﾌﾟ体" pitchFamily="50" charset="-128"/>
              <a:ea typeface="HGS創英角ﾎﾟｯﾌﾟ体" pitchFamily="50" charset="-128"/>
            </a:endParaRPr>
          </a:p>
        </p:txBody>
      </p:sp>
      <p:pic>
        <p:nvPicPr>
          <p:cNvPr id="36" name="図 35" descr="2pi-exchange.jpg"/>
          <p:cNvPicPr>
            <a:picLocks noChangeAspect="1"/>
          </p:cNvPicPr>
          <p:nvPr/>
        </p:nvPicPr>
        <p:blipFill>
          <a:blip r:embed="rId5">
            <a:clrChange>
              <a:clrFrom>
                <a:srgbClr val="FDFDFD"/>
              </a:clrFrom>
              <a:clrTo>
                <a:srgbClr val="FDFDFD">
                  <a:alpha val="0"/>
                </a:srgbClr>
              </a:clrTo>
            </a:clrChange>
          </a:blip>
          <a:stretch>
            <a:fillRect/>
          </a:stretch>
        </p:blipFill>
        <p:spPr>
          <a:xfrm>
            <a:off x="1709067" y="4753491"/>
            <a:ext cx="936346" cy="1503274"/>
          </a:xfrm>
          <a:prstGeom prst="rect">
            <a:avLst/>
          </a:prstGeom>
        </p:spPr>
      </p:pic>
      <p:sp>
        <p:nvSpPr>
          <p:cNvPr id="37" name="テキスト ボックス 36"/>
          <p:cNvSpPr txBox="1"/>
          <p:nvPr/>
        </p:nvSpPr>
        <p:spPr>
          <a:xfrm>
            <a:off x="1762988" y="4390843"/>
            <a:ext cx="830677" cy="338554"/>
          </a:xfrm>
          <a:prstGeom prst="rect">
            <a:avLst/>
          </a:prstGeom>
          <a:noFill/>
        </p:spPr>
        <p:txBody>
          <a:bodyPr wrap="none" rtlCol="0">
            <a:spAutoFit/>
          </a:bodyPr>
          <a:lstStyle/>
          <a:p>
            <a:r>
              <a:rPr kumimoji="1" lang="en-US" altLang="ja-JP" sz="1600" spc="-300" dirty="0" smtClean="0">
                <a:latin typeface="HGS創英角ﾎﾟｯﾌﾟ体" pitchFamily="50" charset="-128"/>
                <a:ea typeface="HGS創英角ﾎﾟｯﾌﾟ体" pitchFamily="50" charset="-128"/>
              </a:rPr>
              <a:t>2</a:t>
            </a:r>
            <a:r>
              <a:rPr lang="en-US" altLang="ja-JP" sz="1600" b="1" spc="-300" dirty="0" smtClean="0">
                <a:latin typeface="HGS創英角ﾎﾟｯﾌﾟ体" pitchFamily="50" charset="-128"/>
                <a:ea typeface="HGS創英角ﾎﾟｯﾌﾟ体" pitchFamily="50" charset="-128"/>
              </a:rPr>
              <a:t>π</a:t>
            </a:r>
            <a:r>
              <a:rPr kumimoji="1" lang="en-US" altLang="ja-JP" sz="1600" dirty="0" smtClean="0">
                <a:latin typeface="HGS創英角ﾎﾟｯﾌﾟ体" pitchFamily="50" charset="-128"/>
                <a:ea typeface="HGS創英角ﾎﾟｯﾌﾟ体" pitchFamily="50" charset="-128"/>
              </a:rPr>
              <a:t>3NF</a:t>
            </a:r>
            <a:endParaRPr kumimoji="1" lang="ja-JP" altLang="en-US" sz="1600" dirty="0">
              <a:latin typeface="HGS創英角ﾎﾟｯﾌﾟ体" pitchFamily="50" charset="-128"/>
              <a:ea typeface="HGS創英角ﾎﾟｯﾌﾟ体" pitchFamily="50" charset="-128"/>
            </a:endParaRPr>
          </a:p>
        </p:txBody>
      </p:sp>
      <p:sp>
        <p:nvSpPr>
          <p:cNvPr id="38" name="右矢印 37"/>
          <p:cNvSpPr/>
          <p:nvPr/>
        </p:nvSpPr>
        <p:spPr>
          <a:xfrm rot="10800000">
            <a:off x="2873533" y="5275045"/>
            <a:ext cx="914400" cy="205274"/>
          </a:xfrm>
          <a:prstGeom prst="rightArrow">
            <a:avLst/>
          </a:prstGeom>
          <a:solidFill>
            <a:srgbClr val="FFC000">
              <a:alpha val="20000"/>
            </a:srgbClr>
          </a:solidFill>
          <a:ln>
            <a:solidFill>
              <a:srgbClr val="FFC000"/>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2727847" y="4920478"/>
            <a:ext cx="1261884" cy="307777"/>
          </a:xfrm>
          <a:prstGeom prst="rect">
            <a:avLst/>
          </a:prstGeom>
          <a:noFill/>
        </p:spPr>
        <p:txBody>
          <a:bodyPr wrap="none" rtlCol="0">
            <a:spAutoFit/>
          </a:bodyPr>
          <a:lstStyle/>
          <a:p>
            <a:r>
              <a:rPr kumimoji="1" lang="ja-JP" altLang="en-US" sz="1400" dirty="0" smtClean="0">
                <a:solidFill>
                  <a:srgbClr val="FFC000"/>
                </a:solidFill>
                <a:latin typeface="HGS創英角ﾎﾟｯﾌﾟ体" pitchFamily="50" charset="-128"/>
                <a:ea typeface="HGS創英角ﾎﾟｯﾌﾟ体" pitchFamily="50" charset="-128"/>
              </a:rPr>
              <a:t>高エネルギー</a:t>
            </a:r>
            <a:endParaRPr kumimoji="1" lang="ja-JP" altLang="en-US" sz="1400" dirty="0">
              <a:solidFill>
                <a:srgbClr val="FFC000"/>
              </a:solidFill>
              <a:latin typeface="HGS創英角ﾎﾟｯﾌﾟ体" pitchFamily="50" charset="-128"/>
              <a:ea typeface="HGS創英角ﾎﾟｯﾌﾟ体" pitchFamily="50" charset="-128"/>
            </a:endParaRPr>
          </a:p>
        </p:txBody>
      </p:sp>
      <p:pic>
        <p:nvPicPr>
          <p:cNvPr id="40" name="図 39" descr="pirho-fym.jpg"/>
          <p:cNvPicPr>
            <a:picLocks noChangeAspect="1"/>
          </p:cNvPicPr>
          <p:nvPr/>
        </p:nvPicPr>
        <p:blipFill>
          <a:blip r:embed="rId6">
            <a:clrChange>
              <a:clrFrom>
                <a:srgbClr val="FDFDFD"/>
              </a:clrFrom>
              <a:clrTo>
                <a:srgbClr val="FDFDFD">
                  <a:alpha val="0"/>
                </a:srgbClr>
              </a:clrTo>
            </a:clrChange>
          </a:blip>
          <a:stretch>
            <a:fillRect/>
          </a:stretch>
        </p:blipFill>
        <p:spPr>
          <a:xfrm>
            <a:off x="4201604" y="4729820"/>
            <a:ext cx="725119" cy="1528328"/>
          </a:xfrm>
          <a:prstGeom prst="rect">
            <a:avLst/>
          </a:prstGeom>
        </p:spPr>
      </p:pic>
      <p:sp>
        <p:nvSpPr>
          <p:cNvPr id="41" name="テキスト ボックス 40"/>
          <p:cNvSpPr txBox="1"/>
          <p:nvPr/>
        </p:nvSpPr>
        <p:spPr>
          <a:xfrm>
            <a:off x="4102221" y="4382134"/>
            <a:ext cx="901209" cy="338554"/>
          </a:xfrm>
          <a:prstGeom prst="rect">
            <a:avLst/>
          </a:prstGeom>
          <a:noFill/>
        </p:spPr>
        <p:txBody>
          <a:bodyPr wrap="none" rtlCol="0">
            <a:spAutoFit/>
          </a:bodyPr>
          <a:lstStyle/>
          <a:p>
            <a:r>
              <a:rPr lang="en-US" altLang="ja-JP" sz="1600" kern="0" spc="-300" dirty="0" smtClean="0">
                <a:latin typeface="HGS創英角ﾎﾟｯﾌﾟ体" pitchFamily="50" charset="-128"/>
                <a:ea typeface="HGS創英角ﾎﾟｯﾌﾟ体" pitchFamily="50" charset="-128"/>
              </a:rPr>
              <a:t>πρ</a:t>
            </a:r>
            <a:r>
              <a:rPr kumimoji="1" lang="en-US" altLang="ja-JP" sz="1600" dirty="0" smtClean="0">
                <a:latin typeface="HGS創英角ﾎﾟｯﾌﾟ体" pitchFamily="50" charset="-128"/>
                <a:ea typeface="HGS創英角ﾎﾟｯﾌﾟ体" pitchFamily="50" charset="-128"/>
              </a:rPr>
              <a:t>3NF</a:t>
            </a:r>
            <a:endParaRPr kumimoji="1" lang="ja-JP" altLang="en-US" sz="1600" dirty="0">
              <a:latin typeface="HGS創英角ﾎﾟｯﾌﾟ体" pitchFamily="50" charset="-128"/>
              <a:ea typeface="HGS創英角ﾎﾟｯﾌﾟ体" pitchFamily="50" charset="-128"/>
            </a:endParaRPr>
          </a:p>
        </p:txBody>
      </p:sp>
      <p:sp>
        <p:nvSpPr>
          <p:cNvPr id="42" name="テキスト ボックス 41"/>
          <p:cNvSpPr txBox="1"/>
          <p:nvPr/>
        </p:nvSpPr>
        <p:spPr>
          <a:xfrm>
            <a:off x="6382045" y="5084868"/>
            <a:ext cx="1760418" cy="338554"/>
          </a:xfrm>
          <a:prstGeom prst="rect">
            <a:avLst/>
          </a:prstGeom>
          <a:noFill/>
        </p:spPr>
        <p:txBody>
          <a:bodyPr wrap="none" rtlCol="0">
            <a:spAutoFit/>
          </a:bodyPr>
          <a:lstStyle/>
          <a:p>
            <a:r>
              <a:rPr lang="ja-JP" altLang="en-US" sz="1600" dirty="0" smtClean="0">
                <a:solidFill>
                  <a:srgbClr val="FF0000"/>
                </a:solidFill>
                <a:latin typeface="HGS創英角ﾎﾟｯﾌﾟ体" pitchFamily="50" charset="-128"/>
                <a:ea typeface="HGS創英角ﾎﾟｯﾌﾟ体" pitchFamily="50" charset="-128"/>
              </a:rPr>
              <a:t>短距離型</a:t>
            </a:r>
            <a:r>
              <a:rPr lang="en-US" altLang="ja-JP" sz="1600" dirty="0" smtClean="0">
                <a:solidFill>
                  <a:srgbClr val="FF0000"/>
                </a:solidFill>
                <a:latin typeface="HGS創英角ﾎﾟｯﾌﾟ体" pitchFamily="50" charset="-128"/>
                <a:ea typeface="HGS創英角ﾎﾟｯﾌﾟ体" pitchFamily="50" charset="-128"/>
              </a:rPr>
              <a:t>3</a:t>
            </a:r>
            <a:r>
              <a:rPr lang="ja-JP" altLang="en-US" sz="1600" dirty="0" smtClean="0">
                <a:solidFill>
                  <a:srgbClr val="FF0000"/>
                </a:solidFill>
                <a:latin typeface="HGS創英角ﾎﾟｯﾌﾟ体" pitchFamily="50" charset="-128"/>
                <a:ea typeface="HGS創英角ﾎﾟｯﾌﾟ体" pitchFamily="50" charset="-128"/>
              </a:rPr>
              <a:t>核子力</a:t>
            </a:r>
            <a:endParaRPr kumimoji="1" lang="ja-JP" altLang="en-US" sz="1600" dirty="0">
              <a:solidFill>
                <a:srgbClr val="FF0000"/>
              </a:solidFill>
              <a:latin typeface="HGS創英角ﾎﾟｯﾌﾟ体" pitchFamily="50" charset="-128"/>
              <a:ea typeface="HGS創英角ﾎﾟｯﾌﾟ体" pitchFamily="50" charset="-128"/>
            </a:endParaRPr>
          </a:p>
        </p:txBody>
      </p:sp>
      <p:sp>
        <p:nvSpPr>
          <p:cNvPr id="43" name="角丸四角形 42"/>
          <p:cNvSpPr/>
          <p:nvPr/>
        </p:nvSpPr>
        <p:spPr>
          <a:xfrm>
            <a:off x="1542539" y="4429437"/>
            <a:ext cx="1215409" cy="1849809"/>
          </a:xfrm>
          <a:prstGeom prst="roundRect">
            <a:avLst/>
          </a:prstGeom>
          <a:noFill/>
          <a:ln>
            <a:solidFill>
              <a:schemeClr val="accent5">
                <a:lumMod val="50000"/>
              </a:schemeClr>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動機～</a:t>
            </a:r>
            <a:r>
              <a:rPr lang="en-US" altLang="ja-JP" baseline="30000" dirty="0" smtClean="0">
                <a:solidFill>
                  <a:srgbClr val="FF0000"/>
                </a:solidFill>
              </a:rPr>
              <a:t>2</a:t>
            </a:r>
            <a:r>
              <a:rPr lang="en-US" altLang="ja-JP" dirty="0" smtClean="0">
                <a:solidFill>
                  <a:srgbClr val="FF0000"/>
                </a:solidFill>
              </a:rPr>
              <a:t>H(</a:t>
            </a:r>
            <a:r>
              <a:rPr lang="en-US" altLang="ja-JP" i="1" dirty="0" err="1" smtClean="0">
                <a:solidFill>
                  <a:srgbClr val="FF0000"/>
                </a:solidFill>
              </a:rPr>
              <a:t>p</a:t>
            </a:r>
            <a:r>
              <a:rPr lang="en-US" altLang="ja-JP" dirty="0" err="1" smtClean="0">
                <a:solidFill>
                  <a:srgbClr val="FF0000"/>
                </a:solidFill>
              </a:rPr>
              <a:t>,</a:t>
            </a:r>
            <a:r>
              <a:rPr lang="en-US" altLang="ja-JP" i="1" dirty="0" err="1" smtClean="0">
                <a:solidFill>
                  <a:srgbClr val="FF0000"/>
                </a:solidFill>
              </a:rPr>
              <a:t>pp</a:t>
            </a:r>
            <a:r>
              <a:rPr lang="en-US" altLang="ja-JP" dirty="0" smtClean="0">
                <a:solidFill>
                  <a:srgbClr val="FF0000"/>
                </a:solidFill>
              </a:rPr>
              <a:t>)</a:t>
            </a:r>
            <a:r>
              <a:rPr lang="en-US" altLang="ja-JP" i="1" dirty="0" smtClean="0">
                <a:solidFill>
                  <a:srgbClr val="FF0000"/>
                </a:solidFill>
              </a:rPr>
              <a:t>n</a:t>
            </a:r>
            <a:r>
              <a:rPr lang="en-US" altLang="ja-JP" dirty="0" smtClean="0">
                <a:solidFill>
                  <a:srgbClr val="FF0000"/>
                </a:solidFill>
              </a:rPr>
              <a:t> </a:t>
            </a:r>
            <a:r>
              <a:rPr lang="ja-JP" altLang="en-US" dirty="0" smtClean="0">
                <a:solidFill>
                  <a:srgbClr val="FF0000"/>
                </a:solidFill>
              </a:rPr>
              <a:t>反応＠</a:t>
            </a:r>
            <a:r>
              <a:rPr lang="en-US" altLang="ja-JP" dirty="0" smtClean="0">
                <a:solidFill>
                  <a:srgbClr val="FF0000"/>
                </a:solidFill>
              </a:rPr>
              <a:t>250 </a:t>
            </a:r>
            <a:r>
              <a:rPr lang="en-US" altLang="ja-JP" dirty="0" err="1" smtClean="0">
                <a:solidFill>
                  <a:srgbClr val="FF0000"/>
                </a:solidFill>
              </a:rPr>
              <a:t>MeV</a:t>
            </a:r>
            <a:r>
              <a:rPr lang="en-US" altLang="ja-JP" dirty="0" smtClean="0">
                <a:solidFill>
                  <a:srgbClr val="FF0000"/>
                </a:solidFill>
              </a:rPr>
              <a:t>(E321)</a:t>
            </a:r>
            <a:r>
              <a:rPr lang="ja-JP" altLang="en-US" dirty="0" smtClean="0">
                <a:solidFill>
                  <a:srgbClr val="FF0000"/>
                </a:solidFill>
              </a:rPr>
              <a:t>～</a:t>
            </a:r>
            <a:endParaRPr kumimoji="1" lang="ja-JP" altLang="en-US" dirty="0">
              <a:solidFill>
                <a:srgbClr val="FF0000"/>
              </a:solidFill>
            </a:endParaRPr>
          </a:p>
        </p:txBody>
      </p:sp>
      <p:sp>
        <p:nvSpPr>
          <p:cNvPr id="3" name="コンテンツ プレースホルダ 2"/>
          <p:cNvSpPr>
            <a:spLocks noGrp="1"/>
          </p:cNvSpPr>
          <p:nvPr>
            <p:ph idx="1"/>
          </p:nvPr>
        </p:nvSpPr>
        <p:spPr>
          <a:xfrm>
            <a:off x="1066800" y="1142999"/>
            <a:ext cx="7010400" cy="5287298"/>
          </a:xfrm>
        </p:spPr>
        <p:txBody>
          <a:bodyPr/>
          <a:lstStyle/>
          <a:p>
            <a:r>
              <a:rPr lang="ja-JP" altLang="en-US" sz="1600" dirty="0" smtClean="0"/>
              <a:t>過去に行った</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a:t>
            </a:r>
            <a:r>
              <a:rPr lang="en-US" altLang="ja-JP" sz="1600" dirty="0" smtClean="0"/>
              <a:t>)</a:t>
            </a:r>
            <a:r>
              <a:rPr lang="en-US" altLang="ja-JP" sz="1600" i="1" dirty="0" err="1" smtClean="0"/>
              <a:t>pn</a:t>
            </a:r>
            <a:r>
              <a:rPr lang="en-US" altLang="ja-JP" sz="1600" dirty="0" smtClean="0"/>
              <a:t> </a:t>
            </a:r>
            <a:r>
              <a:rPr lang="ja-JP" altLang="en-US" sz="1600" dirty="0" smtClean="0"/>
              <a:t>反応＠</a:t>
            </a:r>
            <a:r>
              <a:rPr lang="en-US" altLang="ja-JP" sz="1600" dirty="0" smtClean="0"/>
              <a:t>250</a:t>
            </a:r>
            <a:r>
              <a:rPr lang="ja-JP" altLang="en-US" sz="1600" dirty="0" smtClean="0"/>
              <a:t> </a:t>
            </a:r>
            <a:r>
              <a:rPr lang="en-US" altLang="ja-JP" sz="1600" dirty="0" err="1" smtClean="0"/>
              <a:t>MeV</a:t>
            </a:r>
            <a:r>
              <a:rPr lang="ja-JP" altLang="en-US" sz="1600" dirty="0" err="1" smtClean="0"/>
              <a:t>の微</a:t>
            </a:r>
            <a:r>
              <a:rPr lang="ja-JP" altLang="en-US" sz="1600" dirty="0" smtClean="0"/>
              <a:t>分断面積において、微分</a:t>
            </a:r>
            <a:endParaRPr lang="en-US" altLang="ja-JP" sz="1600" dirty="0" smtClean="0"/>
          </a:p>
          <a:p>
            <a:pPr>
              <a:buNone/>
            </a:pPr>
            <a:r>
              <a:rPr lang="en-US" altLang="ja-JP" sz="1600" dirty="0" smtClean="0"/>
              <a:t>	</a:t>
            </a:r>
            <a:r>
              <a:rPr lang="ja-JP" altLang="en-US" sz="1600" dirty="0" smtClean="0"/>
              <a:t>断面積と偏極分解能</a:t>
            </a:r>
            <a:r>
              <a:rPr lang="en-US" altLang="ja-JP" sz="1600" i="1" dirty="0" smtClean="0"/>
              <a:t>A</a:t>
            </a:r>
            <a:r>
              <a:rPr lang="en-US" altLang="ja-JP" sz="1600" i="1" baseline="-25000" dirty="0" smtClean="0"/>
              <a:t>y</a:t>
            </a:r>
            <a:r>
              <a:rPr lang="ja-JP" altLang="en-US" sz="1600" dirty="0" smtClean="0"/>
              <a:t>における不一致を確認した。</a:t>
            </a:r>
            <a:endParaRPr lang="en-US" altLang="ja-JP" sz="1600" dirty="0" smtClean="0"/>
          </a:p>
          <a:p>
            <a:r>
              <a:rPr lang="ja-JP" altLang="en-US" sz="1600" dirty="0" smtClean="0">
                <a:solidFill>
                  <a:schemeClr val="accent5">
                    <a:lumMod val="50000"/>
                  </a:schemeClr>
                </a:solidFill>
              </a:rPr>
              <a:t>この不一致の原因として、短距離型</a:t>
            </a:r>
            <a:r>
              <a:rPr lang="en-US" altLang="ja-JP" sz="1600" dirty="0" smtClean="0">
                <a:solidFill>
                  <a:schemeClr val="accent5">
                    <a:lumMod val="50000"/>
                  </a:schemeClr>
                </a:solidFill>
              </a:rPr>
              <a:t>3</a:t>
            </a:r>
            <a:r>
              <a:rPr lang="ja-JP" altLang="en-US" sz="1600" dirty="0" smtClean="0">
                <a:solidFill>
                  <a:schemeClr val="accent5">
                    <a:lumMod val="50000"/>
                  </a:schemeClr>
                </a:solidFill>
              </a:rPr>
              <a:t>核子力の効果が考えられる。</a:t>
            </a:r>
            <a:endParaRPr lang="en-US" altLang="ja-JP" sz="1600" dirty="0" smtClean="0">
              <a:solidFill>
                <a:schemeClr val="accent5">
                  <a:lumMod val="50000"/>
                </a:schemeClr>
              </a:solidFill>
            </a:endParaRPr>
          </a:p>
          <a:p>
            <a:endParaRPr lang="en-US" altLang="ja-JP" sz="1600" dirty="0" smtClean="0"/>
          </a:p>
          <a:p>
            <a:endParaRPr lang="en-US" altLang="ja-JP" sz="1600" dirty="0" smtClean="0"/>
          </a:p>
          <a:p>
            <a:r>
              <a:rPr lang="ja-JP" altLang="en-US" sz="1600" dirty="0" smtClean="0"/>
              <a:t>短距離型</a:t>
            </a:r>
            <a:r>
              <a:rPr lang="en-US" altLang="ja-JP" sz="1600" dirty="0" smtClean="0"/>
              <a:t>3</a:t>
            </a:r>
            <a:r>
              <a:rPr lang="ja-JP" altLang="en-US" sz="1600" dirty="0" smtClean="0"/>
              <a:t>核子力の実験的発見と強度を細かく検証するために、</a:t>
            </a:r>
            <a:endParaRPr lang="en-US" altLang="ja-JP" sz="1600" dirty="0" smtClean="0"/>
          </a:p>
          <a:p>
            <a:pPr>
              <a:buNone/>
            </a:pPr>
            <a:r>
              <a:rPr lang="en-US" altLang="ja-JP" sz="1600" dirty="0" smtClean="0"/>
              <a:t>	</a:t>
            </a:r>
            <a:r>
              <a:rPr lang="en-US" altLang="ja-JP" sz="1600" i="1" dirty="0" smtClean="0"/>
              <a:t>pd</a:t>
            </a:r>
            <a:r>
              <a:rPr lang="en-US" altLang="ja-JP" sz="1600" dirty="0" smtClean="0"/>
              <a:t> </a:t>
            </a:r>
            <a:r>
              <a:rPr lang="ja-JP" altLang="en-US" sz="1600" dirty="0" smtClean="0"/>
              <a:t>分解反応を起こした陽子</a:t>
            </a:r>
            <a:r>
              <a:rPr lang="en-US" altLang="ja-JP" sz="1600" dirty="0" smtClean="0"/>
              <a:t>2</a:t>
            </a:r>
            <a:r>
              <a:rPr lang="ja-JP" altLang="en-US" sz="1600" dirty="0" err="1" smtClean="0"/>
              <a:t>つを検</a:t>
            </a:r>
            <a:r>
              <a:rPr lang="ja-JP" altLang="en-US" sz="1600" dirty="0" smtClean="0"/>
              <a:t>出する</a:t>
            </a:r>
            <a:r>
              <a:rPr lang="en-US" altLang="ja-JP" sz="1600" baseline="30000" dirty="0" smtClean="0"/>
              <a:t>2</a:t>
            </a:r>
            <a:r>
              <a:rPr lang="en-US" altLang="ja-JP" sz="1600" dirty="0" smtClean="0"/>
              <a:t>H(</a:t>
            </a:r>
            <a:r>
              <a:rPr lang="en-US" altLang="ja-JP" sz="1600" i="1" dirty="0" err="1" smtClean="0"/>
              <a:t>p</a:t>
            </a:r>
            <a:r>
              <a:rPr lang="en-US" altLang="ja-JP" sz="1600" dirty="0" err="1" smtClean="0"/>
              <a:t>,</a:t>
            </a:r>
            <a:r>
              <a:rPr lang="en-US" altLang="ja-JP" sz="1600" i="1" dirty="0" err="1" smtClean="0"/>
              <a:t>pp</a:t>
            </a:r>
            <a:r>
              <a:rPr lang="en-US" altLang="ja-JP" sz="1600" dirty="0" smtClean="0"/>
              <a:t>)</a:t>
            </a:r>
            <a:r>
              <a:rPr lang="en-US" altLang="ja-JP" sz="1600" i="1" dirty="0" smtClean="0"/>
              <a:t>n</a:t>
            </a:r>
            <a:r>
              <a:rPr lang="en-US" altLang="ja-JP" sz="1600" dirty="0" smtClean="0"/>
              <a:t> </a:t>
            </a:r>
            <a:r>
              <a:rPr lang="ja-JP" altLang="en-US" sz="1600" dirty="0" smtClean="0"/>
              <a:t>反応実験</a:t>
            </a:r>
            <a:endParaRPr lang="en-US" altLang="ja-JP" sz="1600" dirty="0" smtClean="0"/>
          </a:p>
          <a:p>
            <a:pPr>
              <a:buNone/>
            </a:pPr>
            <a:r>
              <a:rPr lang="en-US" altLang="ja-JP" sz="1600" dirty="0" smtClean="0"/>
              <a:t>	</a:t>
            </a:r>
            <a:r>
              <a:rPr lang="ja-JP" altLang="en-US" sz="1600" dirty="0" smtClean="0"/>
              <a:t>＠</a:t>
            </a:r>
            <a:r>
              <a:rPr lang="en-US" altLang="ja-JP" sz="1600" dirty="0" smtClean="0"/>
              <a:t>250 </a:t>
            </a:r>
            <a:r>
              <a:rPr lang="en-US" altLang="ja-JP" sz="1600" dirty="0" err="1" smtClean="0"/>
              <a:t>MeV</a:t>
            </a:r>
            <a:r>
              <a:rPr lang="ja-JP" altLang="en-US" sz="1600" dirty="0" smtClean="0"/>
              <a:t>を行う</a:t>
            </a:r>
            <a:r>
              <a:rPr lang="en-US" altLang="ja-JP" sz="1600" dirty="0" smtClean="0"/>
              <a:t>(RCNP E321)</a:t>
            </a:r>
            <a:r>
              <a:rPr lang="ja-JP" altLang="en-US" sz="1600" dirty="0" err="1" smtClean="0"/>
              <a:t>。</a:t>
            </a:r>
            <a:endParaRPr lang="en-US" altLang="ja-JP" sz="1600" dirty="0" smtClean="0"/>
          </a:p>
          <a:p>
            <a:pPr>
              <a:buNone/>
            </a:pPr>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600" dirty="0" smtClean="0"/>
          </a:p>
          <a:p>
            <a:endParaRPr lang="en-US" altLang="ja-JP" sz="1050" dirty="0" smtClean="0"/>
          </a:p>
          <a:p>
            <a:endParaRPr lang="en-US" altLang="ja-JP" sz="1600" dirty="0" smtClean="0"/>
          </a:p>
          <a:p>
            <a:r>
              <a:rPr lang="en-US" altLang="ja-JP" sz="1600" baseline="30000" dirty="0" smtClean="0">
                <a:solidFill>
                  <a:srgbClr val="FFC000"/>
                </a:solidFill>
              </a:rPr>
              <a:t>2</a:t>
            </a:r>
            <a:r>
              <a:rPr lang="en-US" altLang="ja-JP" sz="1600" dirty="0" smtClean="0">
                <a:solidFill>
                  <a:srgbClr val="FFC000"/>
                </a:solidFill>
              </a:rPr>
              <a:t>H(</a:t>
            </a:r>
            <a:r>
              <a:rPr lang="en-US" altLang="ja-JP" sz="1600" i="1" dirty="0" err="1" smtClean="0">
                <a:solidFill>
                  <a:srgbClr val="FFC000"/>
                </a:solidFill>
              </a:rPr>
              <a:t>p</a:t>
            </a:r>
            <a:r>
              <a:rPr lang="en-US" altLang="ja-JP" sz="1600" dirty="0" err="1" smtClean="0">
                <a:solidFill>
                  <a:srgbClr val="FFC000"/>
                </a:solidFill>
              </a:rPr>
              <a:t>,</a:t>
            </a:r>
            <a:r>
              <a:rPr lang="en-US" altLang="ja-JP" sz="1600" i="1" dirty="0" err="1" smtClean="0">
                <a:solidFill>
                  <a:srgbClr val="FFC000"/>
                </a:solidFill>
              </a:rPr>
              <a:t>p</a:t>
            </a:r>
            <a:r>
              <a:rPr lang="en-US" altLang="ja-JP" sz="1600" dirty="0" smtClean="0">
                <a:solidFill>
                  <a:srgbClr val="FFC000"/>
                </a:solidFill>
              </a:rPr>
              <a:t>)</a:t>
            </a:r>
            <a:r>
              <a:rPr lang="en-US" altLang="ja-JP" sz="1600" i="1" dirty="0" err="1" smtClean="0">
                <a:solidFill>
                  <a:srgbClr val="FFC000"/>
                </a:solidFill>
              </a:rPr>
              <a:t>pn</a:t>
            </a:r>
            <a:r>
              <a:rPr lang="en-US" altLang="ja-JP" sz="1600" dirty="0" smtClean="0">
                <a:solidFill>
                  <a:srgbClr val="FFC000"/>
                </a:solidFill>
              </a:rPr>
              <a:t> </a:t>
            </a:r>
            <a:r>
              <a:rPr lang="ja-JP" altLang="en-US" sz="1600" dirty="0" smtClean="0">
                <a:solidFill>
                  <a:srgbClr val="FFC000"/>
                </a:solidFill>
              </a:rPr>
              <a:t>反応実験において、特に実験値と理論計算値の不一致が</a:t>
            </a:r>
            <a:endParaRPr lang="en-US" altLang="ja-JP" sz="1600" dirty="0" smtClean="0">
              <a:solidFill>
                <a:srgbClr val="FFC000"/>
              </a:solidFill>
            </a:endParaRPr>
          </a:p>
          <a:p>
            <a:pPr>
              <a:buNone/>
            </a:pPr>
            <a:r>
              <a:rPr lang="en-US" altLang="ja-JP" sz="1600" dirty="0" smtClean="0">
                <a:solidFill>
                  <a:srgbClr val="FFC000"/>
                </a:solidFill>
              </a:rPr>
              <a:t>	</a:t>
            </a:r>
            <a:r>
              <a:rPr lang="ja-JP" altLang="en-US" sz="1600" dirty="0" smtClean="0">
                <a:solidFill>
                  <a:srgbClr val="FFC000"/>
                </a:solidFill>
              </a:rPr>
              <a:t>大きな出射陽子エネルギー</a:t>
            </a:r>
            <a:r>
              <a:rPr lang="en-US" altLang="ja-JP" sz="1600" dirty="0" smtClean="0">
                <a:solidFill>
                  <a:srgbClr val="FFC000"/>
                </a:solidFill>
              </a:rPr>
              <a:t>150 </a:t>
            </a:r>
            <a:r>
              <a:rPr lang="en-US" altLang="ja-JP" sz="1600" dirty="0" err="1" smtClean="0">
                <a:solidFill>
                  <a:srgbClr val="FFC000"/>
                </a:solidFill>
              </a:rPr>
              <a:t>MeV</a:t>
            </a:r>
            <a:r>
              <a:rPr lang="ja-JP" altLang="en-US" sz="1600" dirty="0" smtClean="0">
                <a:solidFill>
                  <a:srgbClr val="FFC000"/>
                </a:solidFill>
              </a:rPr>
              <a:t>近傍で微分断面積測定を行う。</a:t>
            </a:r>
            <a:endParaRPr lang="en-US" altLang="ja-JP" sz="1600" dirty="0" smtClean="0">
              <a:solidFill>
                <a:srgbClr val="FFC000"/>
              </a:solidFill>
            </a:endParaRPr>
          </a:p>
        </p:txBody>
      </p:sp>
      <p:sp>
        <p:nvSpPr>
          <p:cNvPr id="4" name="日付プレースホルダ 3"/>
          <p:cNvSpPr>
            <a:spLocks noGrp="1"/>
          </p:cNvSpPr>
          <p:nvPr>
            <p:ph type="dt" sz="half" idx="10"/>
          </p:nvPr>
        </p:nvSpPr>
        <p:spPr/>
        <p:txBody>
          <a:bodyPr/>
          <a:lstStyle/>
          <a:p>
            <a:r>
              <a:rPr lang="en-US" altLang="ja-JP" smtClean="0"/>
              <a:t>2008 Christmas Eve ❆</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2008 </a:t>
            </a:r>
            <a:r>
              <a:rPr lang="ja-JP" altLang="en-US" smtClean="0"/>
              <a:t>少数粒子系物理の現状と今後の展望</a:t>
            </a:r>
            <a:endParaRPr lang="en-US" altLang="ja-JP" dirty="0"/>
          </a:p>
        </p:txBody>
      </p:sp>
      <p:sp>
        <p:nvSpPr>
          <p:cNvPr id="6" name="スライド番号プレースホルダ 5"/>
          <p:cNvSpPr>
            <a:spLocks noGrp="1"/>
          </p:cNvSpPr>
          <p:nvPr>
            <p:ph type="sldNum" sz="quarter" idx="12"/>
          </p:nvPr>
        </p:nvSpPr>
        <p:spPr/>
        <p:txBody>
          <a:bodyPr/>
          <a:lstStyle/>
          <a:p>
            <a:fld id="{1C404C69-E76C-4520-AB19-641258176470}" type="slidenum">
              <a:rPr lang="en-US" altLang="ja-JP" smtClean="0"/>
              <a:pPr/>
              <a:t>9</a:t>
            </a:fld>
            <a:endParaRPr lang="en-US" altLang="ja-JP" dirty="0"/>
          </a:p>
        </p:txBody>
      </p:sp>
      <p:sp>
        <p:nvSpPr>
          <p:cNvPr id="10" name="下矢印 9"/>
          <p:cNvSpPr/>
          <p:nvPr/>
        </p:nvSpPr>
        <p:spPr>
          <a:xfrm>
            <a:off x="4350776" y="2064774"/>
            <a:ext cx="442452" cy="530942"/>
          </a:xfrm>
          <a:prstGeom prst="downArrow">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f15cs_bpack.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501395" y="3873906"/>
            <a:ext cx="2854591" cy="1540349"/>
          </a:xfrm>
          <a:prstGeom prst="rect">
            <a:avLst/>
          </a:prstGeom>
        </p:spPr>
      </p:pic>
      <p:pic>
        <p:nvPicPr>
          <p:cNvPr id="12" name="図 11" descr="scatt-previous.jpg"/>
          <p:cNvPicPr>
            <a:picLocks noChangeAspect="1"/>
          </p:cNvPicPr>
          <p:nvPr/>
        </p:nvPicPr>
        <p:blipFill>
          <a:blip r:embed="rId3">
            <a:clrChange>
              <a:clrFrom>
                <a:srgbClr val="FDFDFD"/>
              </a:clrFrom>
              <a:clrTo>
                <a:srgbClr val="FDFDFD">
                  <a:alpha val="0"/>
                </a:srgbClr>
              </a:clrTo>
            </a:clrChange>
          </a:blip>
          <a:stretch>
            <a:fillRect/>
          </a:stretch>
        </p:blipFill>
        <p:spPr>
          <a:xfrm>
            <a:off x="4580885" y="3327955"/>
            <a:ext cx="1819046" cy="1399642"/>
          </a:xfrm>
          <a:prstGeom prst="rect">
            <a:avLst/>
          </a:prstGeom>
        </p:spPr>
      </p:pic>
      <p:sp>
        <p:nvSpPr>
          <p:cNvPr id="13" name="テキスト ボックス 12"/>
          <p:cNvSpPr txBox="1"/>
          <p:nvPr/>
        </p:nvSpPr>
        <p:spPr>
          <a:xfrm>
            <a:off x="6604219" y="3425031"/>
            <a:ext cx="1684375" cy="584775"/>
          </a:xfrm>
          <a:prstGeom prst="rect">
            <a:avLst/>
          </a:prstGeom>
          <a:noFill/>
        </p:spPr>
        <p:txBody>
          <a:bodyPr wrap="square" rtlCol="0">
            <a:spAutoFit/>
          </a:bodyPr>
          <a:lstStyle/>
          <a:p>
            <a:r>
              <a:rPr lang="en-US" altLang="ja-JP" sz="1600" dirty="0" smtClean="0">
                <a:latin typeface="HGS創英角ﾎﾟｯﾌﾟ体" pitchFamily="50" charset="-128"/>
                <a:ea typeface="HGS創英角ﾎﾟｯﾌﾟ体" pitchFamily="50" charset="-128"/>
              </a:rPr>
              <a:t>Previous exp. </a:t>
            </a:r>
          </a:p>
          <a:p>
            <a:r>
              <a:rPr kumimoji="1" lang="en-US" altLang="ja-JP" sz="1600" baseline="30000" dirty="0" smtClean="0">
                <a:latin typeface="HGS創英角ﾎﾟｯﾌﾟ体" pitchFamily="50" charset="-128"/>
                <a:ea typeface="HGS創英角ﾎﾟｯﾌﾟ体" pitchFamily="50" charset="-128"/>
              </a:rPr>
              <a:t>2</a:t>
            </a:r>
            <a:r>
              <a:rPr kumimoji="1" lang="en-US" altLang="ja-JP" sz="1600" dirty="0" smtClean="0">
                <a:latin typeface="HGS創英角ﾎﾟｯﾌﾟ体" pitchFamily="50" charset="-128"/>
                <a:ea typeface="HGS創英角ﾎﾟｯﾌﾟ体" pitchFamily="50" charset="-128"/>
              </a:rPr>
              <a:t>H(</a:t>
            </a:r>
            <a:r>
              <a:rPr kumimoji="1" lang="en-US" altLang="ja-JP" sz="1600" i="1" dirty="0" smtClean="0">
                <a:latin typeface="HGS創英角ﾎﾟｯﾌﾟ体" pitchFamily="50" charset="-128"/>
                <a:ea typeface="HGS創英角ﾎﾟｯﾌﾟ体" pitchFamily="50" charset="-128"/>
              </a:rPr>
              <a:t>p</a:t>
            </a:r>
            <a:r>
              <a:rPr kumimoji="1" lang="en-US" altLang="ja-JP" sz="1600" dirty="0" smtClean="0">
                <a:latin typeface="HGS創英角ﾎﾟｯﾌﾟ体" pitchFamily="50" charset="-128"/>
                <a:ea typeface="HGS創英角ﾎﾟｯﾌﾟ体" pitchFamily="50" charset="-128"/>
              </a:rPr>
              <a:t>,</a:t>
            </a:r>
            <a:r>
              <a:rPr kumimoji="1" lang="en-US" altLang="ja-JP" sz="1600" i="1" dirty="0" smtClean="0">
                <a:latin typeface="HGS創英角ﾎﾟｯﾌﾟ体" pitchFamily="50" charset="-128"/>
                <a:ea typeface="HGS創英角ﾎﾟｯﾌﾟ体" pitchFamily="50" charset="-128"/>
              </a:rPr>
              <a:t>p</a:t>
            </a:r>
            <a:r>
              <a:rPr kumimoji="1" lang="en-US" altLang="ja-JP" sz="1600" baseline="-25000" dirty="0" smtClean="0">
                <a:latin typeface="HGS創英角ﾎﾟｯﾌﾟ体" pitchFamily="50" charset="-128"/>
                <a:ea typeface="HGS創英角ﾎﾟｯﾌﾟ体" pitchFamily="50" charset="-128"/>
              </a:rPr>
              <a:t>1</a:t>
            </a:r>
            <a:r>
              <a:rPr kumimoji="1" lang="en-US" altLang="ja-JP" sz="1600" dirty="0" smtClean="0">
                <a:latin typeface="HGS創英角ﾎﾟｯﾌﾟ体" pitchFamily="50" charset="-128"/>
                <a:ea typeface="HGS創英角ﾎﾟｯﾌﾟ体" pitchFamily="50" charset="-128"/>
              </a:rPr>
              <a:t>)</a:t>
            </a:r>
            <a:r>
              <a:rPr kumimoji="1" lang="en-US" altLang="ja-JP" sz="1600" i="1" dirty="0" err="1" smtClean="0">
                <a:latin typeface="HGS創英角ﾎﾟｯﾌﾟ体" pitchFamily="50" charset="-128"/>
                <a:ea typeface="HGS創英角ﾎﾟｯﾌﾟ体" pitchFamily="50" charset="-128"/>
              </a:rPr>
              <a:t>pn</a:t>
            </a:r>
            <a:r>
              <a:rPr kumimoji="1" lang="en-US" altLang="ja-JP" sz="1600" dirty="0" smtClean="0">
                <a:latin typeface="HGS創英角ﾎﾟｯﾌﾟ体" pitchFamily="50" charset="-128"/>
                <a:ea typeface="HGS創英角ﾎﾟｯﾌﾟ体" pitchFamily="50" charset="-128"/>
              </a:rPr>
              <a:t> </a:t>
            </a:r>
            <a:r>
              <a:rPr lang="ja-JP" altLang="en-US" sz="1600" dirty="0" smtClean="0">
                <a:latin typeface="HGS創英角ﾎﾟｯﾌﾟ体" pitchFamily="50" charset="-128"/>
                <a:ea typeface="HGS創英角ﾎﾟｯﾌﾟ体" pitchFamily="50" charset="-128"/>
              </a:rPr>
              <a:t>反応</a:t>
            </a:r>
            <a:endParaRPr kumimoji="1" lang="ja-JP" altLang="en-US" sz="1600" dirty="0">
              <a:latin typeface="HGS創英角ﾎﾟｯﾌﾟ体" pitchFamily="50" charset="-128"/>
              <a:ea typeface="HGS創英角ﾎﾟｯﾌﾟ体" pitchFamily="50" charset="-128"/>
            </a:endParaRPr>
          </a:p>
        </p:txBody>
      </p:sp>
      <p:sp>
        <p:nvSpPr>
          <p:cNvPr id="14" name="テキスト ボックス 13"/>
          <p:cNvSpPr txBox="1"/>
          <p:nvPr/>
        </p:nvSpPr>
        <p:spPr>
          <a:xfrm>
            <a:off x="4616865" y="4832858"/>
            <a:ext cx="1842935" cy="584775"/>
          </a:xfrm>
          <a:prstGeom prst="rect">
            <a:avLst/>
          </a:prstGeom>
          <a:noFill/>
        </p:spPr>
        <p:txBody>
          <a:bodyPr wrap="square" rtlCol="0">
            <a:spAutoFit/>
          </a:bodyPr>
          <a:lstStyle/>
          <a:p>
            <a:r>
              <a:rPr lang="en-US" altLang="ja-JP" sz="1600" dirty="0" smtClean="0">
                <a:solidFill>
                  <a:srgbClr val="FFC000"/>
                </a:solidFill>
                <a:latin typeface="HGS創英角ﾎﾟｯﾌﾟ体" pitchFamily="50" charset="-128"/>
                <a:ea typeface="HGS創英角ﾎﾟｯﾌﾟ体" pitchFamily="50" charset="-128"/>
              </a:rPr>
              <a:t>Now exp. </a:t>
            </a:r>
          </a:p>
          <a:p>
            <a:r>
              <a:rPr kumimoji="1" lang="en-US" altLang="ja-JP" sz="1600" baseline="30000" dirty="0" smtClean="0">
                <a:solidFill>
                  <a:srgbClr val="FFC000"/>
                </a:solidFill>
                <a:latin typeface="HGS創英角ﾎﾟｯﾌﾟ体" pitchFamily="50" charset="-128"/>
                <a:ea typeface="HGS創英角ﾎﾟｯﾌﾟ体" pitchFamily="50" charset="-128"/>
              </a:rPr>
              <a:t>2</a:t>
            </a:r>
            <a:r>
              <a:rPr kumimoji="1" lang="en-US" altLang="ja-JP" sz="1600" dirty="0" smtClean="0">
                <a:solidFill>
                  <a:srgbClr val="FFC000"/>
                </a:solidFill>
                <a:latin typeface="HGS創英角ﾎﾟｯﾌﾟ体" pitchFamily="50" charset="-128"/>
                <a:ea typeface="HGS創英角ﾎﾟｯﾌﾟ体" pitchFamily="50" charset="-128"/>
              </a:rPr>
              <a:t>H(p,p</a:t>
            </a:r>
            <a:r>
              <a:rPr kumimoji="1" lang="en-US" altLang="ja-JP" sz="1600" baseline="-25000" dirty="0" smtClean="0">
                <a:solidFill>
                  <a:srgbClr val="FFC000"/>
                </a:solidFill>
                <a:latin typeface="HGS創英角ﾎﾟｯﾌﾟ体" pitchFamily="50" charset="-128"/>
                <a:ea typeface="HGS創英角ﾎﾟｯﾌﾟ体" pitchFamily="50" charset="-128"/>
              </a:rPr>
              <a:t>1</a:t>
            </a:r>
            <a:r>
              <a:rPr kumimoji="1" lang="en-US" altLang="ja-JP" sz="1600" dirty="0" smtClean="0">
                <a:solidFill>
                  <a:srgbClr val="FFC000"/>
                </a:solidFill>
                <a:latin typeface="HGS創英角ﾎﾟｯﾌﾟ体" pitchFamily="50" charset="-128"/>
                <a:ea typeface="HGS創英角ﾎﾟｯﾌﾟ体" pitchFamily="50" charset="-128"/>
              </a:rPr>
              <a:t>p</a:t>
            </a:r>
            <a:r>
              <a:rPr kumimoji="1" lang="en-US" altLang="ja-JP" sz="1600" baseline="-25000" dirty="0" smtClean="0">
                <a:solidFill>
                  <a:srgbClr val="FFC000"/>
                </a:solidFill>
                <a:latin typeface="HGS創英角ﾎﾟｯﾌﾟ体" pitchFamily="50" charset="-128"/>
                <a:ea typeface="HGS創英角ﾎﾟｯﾌﾟ体" pitchFamily="50" charset="-128"/>
              </a:rPr>
              <a:t>2</a:t>
            </a:r>
            <a:r>
              <a:rPr kumimoji="1" lang="en-US" altLang="ja-JP" sz="1600" dirty="0" smtClean="0">
                <a:solidFill>
                  <a:srgbClr val="FFC000"/>
                </a:solidFill>
                <a:latin typeface="HGS創英角ﾎﾟｯﾌﾟ体" pitchFamily="50" charset="-128"/>
                <a:ea typeface="HGS創英角ﾎﾟｯﾌﾟ体" pitchFamily="50" charset="-128"/>
              </a:rPr>
              <a:t>)n </a:t>
            </a:r>
            <a:r>
              <a:rPr kumimoji="1" lang="ja-JP" altLang="en-US" sz="1600" dirty="0" smtClean="0">
                <a:solidFill>
                  <a:srgbClr val="FFC000"/>
                </a:solidFill>
                <a:latin typeface="HGS創英角ﾎﾟｯﾌﾟ体" pitchFamily="50" charset="-128"/>
                <a:ea typeface="HGS創英角ﾎﾟｯﾌﾟ体" pitchFamily="50" charset="-128"/>
              </a:rPr>
              <a:t>反応</a:t>
            </a:r>
            <a:endParaRPr kumimoji="1" lang="ja-JP" altLang="en-US" sz="1600" dirty="0">
              <a:solidFill>
                <a:srgbClr val="FFC000"/>
              </a:solidFill>
              <a:latin typeface="HGS創英角ﾎﾟｯﾌﾟ体" pitchFamily="50" charset="-128"/>
              <a:ea typeface="HGS創英角ﾎﾟｯﾌﾟ体" pitchFamily="50" charset="-128"/>
            </a:endParaRPr>
          </a:p>
        </p:txBody>
      </p:sp>
      <p:pic>
        <p:nvPicPr>
          <p:cNvPr id="15" name="図 14" descr="scatte-new.jpg"/>
          <p:cNvPicPr>
            <a:picLocks noChangeAspect="1"/>
          </p:cNvPicPr>
          <p:nvPr/>
        </p:nvPicPr>
        <p:blipFill>
          <a:blip r:embed="rId4">
            <a:clrChange>
              <a:clrFrom>
                <a:srgbClr val="FDFDFD"/>
              </a:clrFrom>
              <a:clrTo>
                <a:srgbClr val="FDFDFD">
                  <a:alpha val="0"/>
                </a:srgbClr>
              </a:clrTo>
            </a:clrChange>
          </a:blip>
          <a:stretch>
            <a:fillRect/>
          </a:stretch>
        </p:blipFill>
        <p:spPr>
          <a:xfrm>
            <a:off x="6414785" y="4312454"/>
            <a:ext cx="1782470" cy="1382573"/>
          </a:xfrm>
          <a:prstGeom prst="rect">
            <a:avLst/>
          </a:prstGeom>
        </p:spPr>
      </p:pic>
      <p:sp>
        <p:nvSpPr>
          <p:cNvPr id="16" name="正方形/長方形 15"/>
          <p:cNvSpPr/>
          <p:nvPr/>
        </p:nvSpPr>
        <p:spPr>
          <a:xfrm>
            <a:off x="3257550" y="3924300"/>
            <a:ext cx="190500" cy="1243013"/>
          </a:xfrm>
          <a:prstGeom prst="rect">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d_snow">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red_snow</Template>
  <TotalTime>3323</TotalTime>
  <Words>1957</Words>
  <Application>Microsoft PowerPoint</Application>
  <PresentationFormat>画面に合わせる (4:3)</PresentationFormat>
  <Paragraphs>446</Paragraphs>
  <Slides>23</Slides>
  <Notes>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red_snow</vt:lpstr>
      <vt:lpstr>250MeVにおける2H(p,pp)n 実験計画〖E321〗</vt:lpstr>
      <vt:lpstr>導入1～３核子力研究～</vt:lpstr>
      <vt:lpstr>導入2～３核子力研究～</vt:lpstr>
      <vt:lpstr>動機～2H(p,p)pn 反応 ＠250 MeV～</vt:lpstr>
      <vt:lpstr>結果～2H(p,p)pn 反応 ＠250 MeV～</vt:lpstr>
      <vt:lpstr>Nd 系での不一致（中間エネルギー領域）</vt:lpstr>
      <vt:lpstr>Nd 系での不一致の原因１</vt:lpstr>
      <vt:lpstr>Nd 系での不一致の原因２</vt:lpstr>
      <vt:lpstr>動機～2H(p,pp)n 反応＠250 MeV(E321)～</vt:lpstr>
      <vt:lpstr>2H(p,pp)n 反応実験の現状</vt:lpstr>
      <vt:lpstr>動機～2H(p,pp)n 反応＠250 MeV(E321)～</vt:lpstr>
      <vt:lpstr>動機～2H(p,p)pn 反応＠250 MeV(E321)～</vt:lpstr>
      <vt:lpstr>実験～2H(p,pp)n 反応と2H(p,p)pn 反応～</vt:lpstr>
      <vt:lpstr>冷却標的～液体重水素標的～</vt:lpstr>
      <vt:lpstr>実験精度の目標（E321）</vt:lpstr>
      <vt:lpstr>まとめ</vt:lpstr>
      <vt:lpstr>☃御清聴有難うございました☃</vt:lpstr>
      <vt:lpstr>2H(p,pp)n 反応の微分断面積のΦ12 依存性</vt:lpstr>
      <vt:lpstr>2H(p,pp)n 反応の偏極観測量Ay</vt:lpstr>
      <vt:lpstr>2H(p,n) @ 200 MeV by IUCF</vt:lpstr>
      <vt:lpstr>2H(p,p)pn 反応の微分断面積の不一致</vt:lpstr>
      <vt:lpstr>S-Curve（E321)</vt:lpstr>
      <vt:lpstr>Nd 弾性散乱＠中間エネルギー</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kuro</dc:creator>
  <cp:lastModifiedBy>kuro</cp:lastModifiedBy>
  <cp:revision>154</cp:revision>
  <dcterms:created xsi:type="dcterms:W3CDTF">2008-12-16T19:00:36Z</dcterms:created>
  <dcterms:modified xsi:type="dcterms:W3CDTF">2008-12-23T14:29:26Z</dcterms:modified>
</cp:coreProperties>
</file>