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0" r:id="rId3"/>
    <p:sldId id="272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74" r:id="rId12"/>
    <p:sldId id="270" r:id="rId13"/>
    <p:sldId id="271" r:id="rId14"/>
  </p:sldIdLst>
  <p:sldSz cx="9144000" cy="6858000" type="screen4x3"/>
  <p:notesSz cx="6805613" cy="99393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21"/>
    <a:srgbClr val="FF99FF"/>
    <a:srgbClr val="FF66CC"/>
    <a:srgbClr val="33A8FF"/>
    <a:srgbClr val="FFFF99"/>
    <a:srgbClr val="FF3399"/>
    <a:srgbClr val="FFA161"/>
    <a:srgbClr val="D00000"/>
    <a:srgbClr val="800000"/>
    <a:srgbClr val="ADDB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AE3E9-6263-4C9B-90ED-1C9F9A32BE04}" type="datetimeFigureOut">
              <a:rPr kumimoji="1" lang="ja-JP" altLang="en-US" smtClean="0"/>
              <a:pPr/>
              <a:t>2008/12/24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1FAA3-4CD5-40B1-B62B-6279ACD68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E3AE0-BF2D-4D29-844C-A14AF8AB6C88}" type="datetimeFigureOut">
              <a:rPr kumimoji="1" lang="ja-JP" altLang="en-US" smtClean="0"/>
              <a:pPr/>
              <a:t>2008/12/24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A9C7-C298-4376-A725-35A3B8B2435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 noChangeAspect="1"/>
          </p:cNvGrpSpPr>
          <p:nvPr userDrawn="1"/>
        </p:nvGrpSpPr>
        <p:grpSpPr bwMode="auto">
          <a:xfrm>
            <a:off x="341641" y="2524302"/>
            <a:ext cx="1204478" cy="1047574"/>
            <a:chOff x="249" y="164"/>
            <a:chExt cx="1043" cy="907"/>
          </a:xfrm>
        </p:grpSpPr>
        <p:sp>
          <p:nvSpPr>
            <p:cNvPr id="9219" name="Freeform 3"/>
            <p:cNvSpPr>
              <a:spLocks noChangeAspect="1"/>
            </p:cNvSpPr>
            <p:nvPr/>
          </p:nvSpPr>
          <p:spPr bwMode="auto">
            <a:xfrm>
              <a:off x="249" y="164"/>
              <a:ext cx="499" cy="907"/>
            </a:xfrm>
            <a:custGeom>
              <a:avLst/>
              <a:gdLst/>
              <a:ahLst/>
              <a:cxnLst>
                <a:cxn ang="0">
                  <a:pos x="593" y="2594"/>
                </a:cxn>
                <a:cxn ang="0">
                  <a:pos x="382" y="2403"/>
                </a:cxn>
                <a:cxn ang="0">
                  <a:pos x="186" y="2139"/>
                </a:cxn>
                <a:cxn ang="0">
                  <a:pos x="54" y="1827"/>
                </a:cxn>
                <a:cxn ang="0">
                  <a:pos x="2" y="1479"/>
                </a:cxn>
                <a:cxn ang="0">
                  <a:pos x="42" y="1103"/>
                </a:cxn>
                <a:cxn ang="0">
                  <a:pos x="162" y="779"/>
                </a:cxn>
                <a:cxn ang="0">
                  <a:pos x="374" y="471"/>
                </a:cxn>
                <a:cxn ang="0">
                  <a:pos x="626" y="255"/>
                </a:cxn>
                <a:cxn ang="0">
                  <a:pos x="950" y="91"/>
                </a:cxn>
                <a:cxn ang="0">
                  <a:pos x="1266" y="19"/>
                </a:cxn>
                <a:cxn ang="0">
                  <a:pos x="1406" y="7"/>
                </a:cxn>
                <a:cxn ang="0">
                  <a:pos x="1142" y="59"/>
                </a:cxn>
                <a:cxn ang="0">
                  <a:pos x="886" y="139"/>
                </a:cxn>
                <a:cxn ang="0">
                  <a:pos x="606" y="315"/>
                </a:cxn>
                <a:cxn ang="0">
                  <a:pos x="346" y="587"/>
                </a:cxn>
                <a:cxn ang="0">
                  <a:pos x="186" y="879"/>
                </a:cxn>
                <a:cxn ang="0">
                  <a:pos x="102" y="1275"/>
                </a:cxn>
                <a:cxn ang="0">
                  <a:pos x="142" y="1659"/>
                </a:cxn>
                <a:cxn ang="0">
                  <a:pos x="286" y="2003"/>
                </a:cxn>
                <a:cxn ang="0">
                  <a:pos x="514" y="2283"/>
                </a:cxn>
                <a:cxn ang="0">
                  <a:pos x="802" y="2491"/>
                </a:cxn>
                <a:cxn ang="0">
                  <a:pos x="1074" y="2591"/>
                </a:cxn>
                <a:cxn ang="0">
                  <a:pos x="862" y="2591"/>
                </a:cxn>
                <a:cxn ang="0">
                  <a:pos x="593" y="2594"/>
                </a:cxn>
              </a:cxnLst>
              <a:rect l="0" t="0" r="r" b="b"/>
              <a:pathLst>
                <a:path w="1427" h="2594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 rotWithShape="1">
              <a:gsLst>
                <a:gs pos="0">
                  <a:srgbClr val="3DF16C">
                    <a:gamma/>
                    <a:tint val="0"/>
                    <a:invGamma/>
                  </a:srgbClr>
                </a:gs>
                <a:gs pos="50000">
                  <a:srgbClr val="00B050">
                    <a:alpha val="90000"/>
                  </a:srgbClr>
                </a:gs>
                <a:gs pos="100000">
                  <a:srgbClr val="3DF16C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0" name="Freeform 4"/>
            <p:cNvSpPr>
              <a:spLocks noChangeAspect="1"/>
            </p:cNvSpPr>
            <p:nvPr/>
          </p:nvSpPr>
          <p:spPr bwMode="auto">
            <a:xfrm rot="10800000">
              <a:off x="793" y="164"/>
              <a:ext cx="499" cy="907"/>
            </a:xfrm>
            <a:custGeom>
              <a:avLst/>
              <a:gdLst/>
              <a:ahLst/>
              <a:cxnLst>
                <a:cxn ang="0">
                  <a:pos x="593" y="2594"/>
                </a:cxn>
                <a:cxn ang="0">
                  <a:pos x="382" y="2403"/>
                </a:cxn>
                <a:cxn ang="0">
                  <a:pos x="186" y="2139"/>
                </a:cxn>
                <a:cxn ang="0">
                  <a:pos x="54" y="1827"/>
                </a:cxn>
                <a:cxn ang="0">
                  <a:pos x="2" y="1479"/>
                </a:cxn>
                <a:cxn ang="0">
                  <a:pos x="42" y="1103"/>
                </a:cxn>
                <a:cxn ang="0">
                  <a:pos x="162" y="779"/>
                </a:cxn>
                <a:cxn ang="0">
                  <a:pos x="374" y="471"/>
                </a:cxn>
                <a:cxn ang="0">
                  <a:pos x="626" y="255"/>
                </a:cxn>
                <a:cxn ang="0">
                  <a:pos x="950" y="91"/>
                </a:cxn>
                <a:cxn ang="0">
                  <a:pos x="1266" y="19"/>
                </a:cxn>
                <a:cxn ang="0">
                  <a:pos x="1406" y="7"/>
                </a:cxn>
                <a:cxn ang="0">
                  <a:pos x="1142" y="59"/>
                </a:cxn>
                <a:cxn ang="0">
                  <a:pos x="886" y="139"/>
                </a:cxn>
                <a:cxn ang="0">
                  <a:pos x="606" y="315"/>
                </a:cxn>
                <a:cxn ang="0">
                  <a:pos x="346" y="587"/>
                </a:cxn>
                <a:cxn ang="0">
                  <a:pos x="186" y="879"/>
                </a:cxn>
                <a:cxn ang="0">
                  <a:pos x="102" y="1275"/>
                </a:cxn>
                <a:cxn ang="0">
                  <a:pos x="142" y="1659"/>
                </a:cxn>
                <a:cxn ang="0">
                  <a:pos x="286" y="2003"/>
                </a:cxn>
                <a:cxn ang="0">
                  <a:pos x="514" y="2283"/>
                </a:cxn>
                <a:cxn ang="0">
                  <a:pos x="802" y="2491"/>
                </a:cxn>
                <a:cxn ang="0">
                  <a:pos x="1074" y="2591"/>
                </a:cxn>
                <a:cxn ang="0">
                  <a:pos x="862" y="2591"/>
                </a:cxn>
                <a:cxn ang="0">
                  <a:pos x="593" y="2594"/>
                </a:cxn>
              </a:cxnLst>
              <a:rect l="0" t="0" r="r" b="b"/>
              <a:pathLst>
                <a:path w="1427" h="2594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 rotWithShape="1">
              <a:gsLst>
                <a:gs pos="0">
                  <a:srgbClr val="3DF16C">
                    <a:gamma/>
                    <a:tint val="0"/>
                    <a:invGamma/>
                  </a:srgbClr>
                </a:gs>
                <a:gs pos="50000">
                  <a:srgbClr val="00B050">
                    <a:alpha val="90000"/>
                  </a:srgbClr>
                </a:gs>
                <a:gs pos="100000">
                  <a:srgbClr val="3DF16C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221" name="Freeform 5"/>
          <p:cNvSpPr>
            <a:spLocks/>
          </p:cNvSpPr>
          <p:nvPr userDrawn="1"/>
        </p:nvSpPr>
        <p:spPr bwMode="auto">
          <a:xfrm flipH="1" flipV="1">
            <a:off x="323850" y="3573463"/>
            <a:ext cx="8135938" cy="144462"/>
          </a:xfrm>
          <a:custGeom>
            <a:avLst/>
            <a:gdLst/>
            <a:ahLst/>
            <a:cxnLst>
              <a:cxn ang="0">
                <a:pos x="593" y="2594"/>
              </a:cxn>
              <a:cxn ang="0">
                <a:pos x="382" y="2403"/>
              </a:cxn>
              <a:cxn ang="0">
                <a:pos x="186" y="2139"/>
              </a:cxn>
              <a:cxn ang="0">
                <a:pos x="54" y="1827"/>
              </a:cxn>
              <a:cxn ang="0">
                <a:pos x="2" y="1479"/>
              </a:cxn>
              <a:cxn ang="0">
                <a:pos x="42" y="1103"/>
              </a:cxn>
              <a:cxn ang="0">
                <a:pos x="162" y="779"/>
              </a:cxn>
              <a:cxn ang="0">
                <a:pos x="374" y="471"/>
              </a:cxn>
              <a:cxn ang="0">
                <a:pos x="626" y="255"/>
              </a:cxn>
              <a:cxn ang="0">
                <a:pos x="950" y="91"/>
              </a:cxn>
              <a:cxn ang="0">
                <a:pos x="1266" y="19"/>
              </a:cxn>
              <a:cxn ang="0">
                <a:pos x="1406" y="7"/>
              </a:cxn>
              <a:cxn ang="0">
                <a:pos x="1142" y="59"/>
              </a:cxn>
              <a:cxn ang="0">
                <a:pos x="886" y="139"/>
              </a:cxn>
              <a:cxn ang="0">
                <a:pos x="606" y="315"/>
              </a:cxn>
              <a:cxn ang="0">
                <a:pos x="346" y="587"/>
              </a:cxn>
              <a:cxn ang="0">
                <a:pos x="186" y="879"/>
              </a:cxn>
              <a:cxn ang="0">
                <a:pos x="102" y="1275"/>
              </a:cxn>
              <a:cxn ang="0">
                <a:pos x="142" y="1659"/>
              </a:cxn>
              <a:cxn ang="0">
                <a:pos x="286" y="2003"/>
              </a:cxn>
              <a:cxn ang="0">
                <a:pos x="514" y="2283"/>
              </a:cxn>
              <a:cxn ang="0">
                <a:pos x="802" y="2491"/>
              </a:cxn>
              <a:cxn ang="0">
                <a:pos x="1074" y="2591"/>
              </a:cxn>
              <a:cxn ang="0">
                <a:pos x="862" y="2591"/>
              </a:cxn>
              <a:cxn ang="0">
                <a:pos x="593" y="2594"/>
              </a:cxn>
            </a:cxnLst>
            <a:rect l="0" t="0" r="r" b="b"/>
            <a:pathLst>
              <a:path w="1427" h="2594">
                <a:moveTo>
                  <a:pt x="593" y="2594"/>
                </a:moveTo>
                <a:cubicBezTo>
                  <a:pt x="522" y="2543"/>
                  <a:pt x="450" y="2479"/>
                  <a:pt x="382" y="2403"/>
                </a:cubicBezTo>
                <a:cubicBezTo>
                  <a:pt x="314" y="2327"/>
                  <a:pt x="241" y="2235"/>
                  <a:pt x="186" y="2139"/>
                </a:cubicBezTo>
                <a:cubicBezTo>
                  <a:pt x="131" y="2043"/>
                  <a:pt x="85" y="1937"/>
                  <a:pt x="54" y="1827"/>
                </a:cubicBezTo>
                <a:cubicBezTo>
                  <a:pt x="23" y="1717"/>
                  <a:pt x="4" y="1600"/>
                  <a:pt x="2" y="1479"/>
                </a:cubicBezTo>
                <a:cubicBezTo>
                  <a:pt x="0" y="1358"/>
                  <a:pt x="15" y="1220"/>
                  <a:pt x="42" y="1103"/>
                </a:cubicBezTo>
                <a:cubicBezTo>
                  <a:pt x="69" y="986"/>
                  <a:pt x="107" y="884"/>
                  <a:pt x="162" y="779"/>
                </a:cubicBezTo>
                <a:cubicBezTo>
                  <a:pt x="217" y="674"/>
                  <a:pt x="297" y="558"/>
                  <a:pt x="374" y="471"/>
                </a:cubicBezTo>
                <a:cubicBezTo>
                  <a:pt x="451" y="384"/>
                  <a:pt x="530" y="318"/>
                  <a:pt x="626" y="255"/>
                </a:cubicBezTo>
                <a:cubicBezTo>
                  <a:pt x="722" y="192"/>
                  <a:pt x="843" y="130"/>
                  <a:pt x="950" y="91"/>
                </a:cubicBezTo>
                <a:cubicBezTo>
                  <a:pt x="1057" y="52"/>
                  <a:pt x="1190" y="33"/>
                  <a:pt x="1266" y="19"/>
                </a:cubicBezTo>
                <a:cubicBezTo>
                  <a:pt x="1342" y="5"/>
                  <a:pt x="1427" y="0"/>
                  <a:pt x="1406" y="7"/>
                </a:cubicBezTo>
                <a:cubicBezTo>
                  <a:pt x="1385" y="14"/>
                  <a:pt x="1229" y="37"/>
                  <a:pt x="1142" y="59"/>
                </a:cubicBezTo>
                <a:cubicBezTo>
                  <a:pt x="1055" y="81"/>
                  <a:pt x="975" y="96"/>
                  <a:pt x="886" y="139"/>
                </a:cubicBezTo>
                <a:cubicBezTo>
                  <a:pt x="797" y="182"/>
                  <a:pt x="696" y="240"/>
                  <a:pt x="606" y="315"/>
                </a:cubicBezTo>
                <a:cubicBezTo>
                  <a:pt x="516" y="390"/>
                  <a:pt x="416" y="493"/>
                  <a:pt x="346" y="587"/>
                </a:cubicBezTo>
                <a:cubicBezTo>
                  <a:pt x="276" y="681"/>
                  <a:pt x="227" y="764"/>
                  <a:pt x="186" y="879"/>
                </a:cubicBezTo>
                <a:cubicBezTo>
                  <a:pt x="145" y="994"/>
                  <a:pt x="109" y="1145"/>
                  <a:pt x="102" y="1275"/>
                </a:cubicBezTo>
                <a:cubicBezTo>
                  <a:pt x="95" y="1405"/>
                  <a:pt x="111" y="1538"/>
                  <a:pt x="142" y="1659"/>
                </a:cubicBezTo>
                <a:cubicBezTo>
                  <a:pt x="173" y="1780"/>
                  <a:pt x="224" y="1899"/>
                  <a:pt x="286" y="2003"/>
                </a:cubicBezTo>
                <a:cubicBezTo>
                  <a:pt x="348" y="2107"/>
                  <a:pt x="428" y="2202"/>
                  <a:pt x="514" y="2283"/>
                </a:cubicBezTo>
                <a:cubicBezTo>
                  <a:pt x="600" y="2364"/>
                  <a:pt x="709" y="2440"/>
                  <a:pt x="802" y="2491"/>
                </a:cubicBezTo>
                <a:cubicBezTo>
                  <a:pt x="895" y="2542"/>
                  <a:pt x="982" y="2567"/>
                  <a:pt x="1074" y="2591"/>
                </a:cubicBezTo>
                <a:cubicBezTo>
                  <a:pt x="962" y="2591"/>
                  <a:pt x="942" y="2591"/>
                  <a:pt x="862" y="2591"/>
                </a:cubicBezTo>
                <a:cubicBezTo>
                  <a:pt x="782" y="2591"/>
                  <a:pt x="649" y="2594"/>
                  <a:pt x="593" y="2594"/>
                </a:cubicBezTo>
                <a:close/>
              </a:path>
            </a:pathLst>
          </a:custGeom>
          <a:gradFill rotWithShape="1">
            <a:gsLst>
              <a:gs pos="0">
                <a:srgbClr val="3DF16C">
                  <a:gamma/>
                  <a:tint val="0"/>
                  <a:invGamma/>
                </a:srgbClr>
              </a:gs>
              <a:gs pos="50000">
                <a:schemeClr val="bg2">
                  <a:lumMod val="75000"/>
                  <a:alpha val="90000"/>
                </a:schemeClr>
              </a:gs>
              <a:gs pos="100000">
                <a:srgbClr val="3DF16C">
                  <a:gamma/>
                  <a:tint val="0"/>
                  <a:invGamma/>
                </a:srgbClr>
              </a:gs>
            </a:gsLst>
            <a:lin ang="27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23" name="Freeform 7"/>
          <p:cNvSpPr>
            <a:spLocks noChangeAspect="1"/>
          </p:cNvSpPr>
          <p:nvPr userDrawn="1"/>
        </p:nvSpPr>
        <p:spPr bwMode="auto">
          <a:xfrm>
            <a:off x="0" y="4292600"/>
            <a:ext cx="2233613" cy="2565400"/>
          </a:xfrm>
          <a:custGeom>
            <a:avLst/>
            <a:gdLst/>
            <a:ahLst/>
            <a:cxnLst>
              <a:cxn ang="0">
                <a:pos x="920" y="2134"/>
              </a:cxn>
              <a:cxn ang="0">
                <a:pos x="601" y="1845"/>
              </a:cxn>
              <a:cxn ang="0">
                <a:pos x="304" y="1445"/>
              </a:cxn>
              <a:cxn ang="0">
                <a:pos x="105" y="972"/>
              </a:cxn>
              <a:cxn ang="0">
                <a:pos x="16" y="424"/>
              </a:cxn>
              <a:cxn ang="0">
                <a:pos x="10" y="28"/>
              </a:cxn>
              <a:cxn ang="0">
                <a:pos x="70" y="592"/>
              </a:cxn>
              <a:cxn ang="0">
                <a:pos x="262" y="1114"/>
              </a:cxn>
              <a:cxn ang="0">
                <a:pos x="538" y="1486"/>
              </a:cxn>
              <a:cxn ang="0">
                <a:pos x="904" y="1804"/>
              </a:cxn>
              <a:cxn ang="0">
                <a:pos x="1348" y="2026"/>
              </a:cxn>
              <a:cxn ang="0">
                <a:pos x="1858" y="2134"/>
              </a:cxn>
              <a:cxn ang="0">
                <a:pos x="1327" y="2129"/>
              </a:cxn>
              <a:cxn ang="0">
                <a:pos x="920" y="2134"/>
              </a:cxn>
            </a:cxnLst>
            <a:rect l="0" t="0" r="r" b="b"/>
            <a:pathLst>
              <a:path w="1858" h="2134">
                <a:moveTo>
                  <a:pt x="920" y="2134"/>
                </a:moveTo>
                <a:cubicBezTo>
                  <a:pt x="812" y="2057"/>
                  <a:pt x="704" y="1960"/>
                  <a:pt x="601" y="1845"/>
                </a:cubicBezTo>
                <a:cubicBezTo>
                  <a:pt x="498" y="1730"/>
                  <a:pt x="387" y="1590"/>
                  <a:pt x="304" y="1445"/>
                </a:cubicBezTo>
                <a:cubicBezTo>
                  <a:pt x="221" y="1299"/>
                  <a:pt x="153" y="1142"/>
                  <a:pt x="105" y="972"/>
                </a:cubicBezTo>
                <a:cubicBezTo>
                  <a:pt x="57" y="802"/>
                  <a:pt x="32" y="581"/>
                  <a:pt x="16" y="424"/>
                </a:cubicBezTo>
                <a:cubicBezTo>
                  <a:pt x="0" y="267"/>
                  <a:pt x="1" y="0"/>
                  <a:pt x="10" y="28"/>
                </a:cubicBezTo>
                <a:cubicBezTo>
                  <a:pt x="19" y="56"/>
                  <a:pt x="28" y="411"/>
                  <a:pt x="70" y="592"/>
                </a:cubicBezTo>
                <a:cubicBezTo>
                  <a:pt x="112" y="773"/>
                  <a:pt x="184" y="965"/>
                  <a:pt x="262" y="1114"/>
                </a:cubicBezTo>
                <a:cubicBezTo>
                  <a:pt x="340" y="1263"/>
                  <a:pt x="431" y="1371"/>
                  <a:pt x="538" y="1486"/>
                </a:cubicBezTo>
                <a:cubicBezTo>
                  <a:pt x="645" y="1601"/>
                  <a:pt x="769" y="1714"/>
                  <a:pt x="904" y="1804"/>
                </a:cubicBezTo>
                <a:cubicBezTo>
                  <a:pt x="1039" y="1894"/>
                  <a:pt x="1189" y="1971"/>
                  <a:pt x="1348" y="2026"/>
                </a:cubicBezTo>
                <a:cubicBezTo>
                  <a:pt x="1507" y="2081"/>
                  <a:pt x="1636" y="2104"/>
                  <a:pt x="1858" y="2134"/>
                </a:cubicBezTo>
                <a:cubicBezTo>
                  <a:pt x="1689" y="2134"/>
                  <a:pt x="1483" y="2129"/>
                  <a:pt x="1327" y="2129"/>
                </a:cubicBezTo>
                <a:cubicBezTo>
                  <a:pt x="1171" y="2129"/>
                  <a:pt x="1004" y="2134"/>
                  <a:pt x="920" y="2134"/>
                </a:cubicBezTo>
                <a:close/>
              </a:path>
            </a:pathLst>
          </a:custGeom>
          <a:gradFill rotWithShape="1">
            <a:gsLst>
              <a:gs pos="0">
                <a:srgbClr val="3DF16C">
                  <a:gamma/>
                  <a:tint val="0"/>
                  <a:invGamma/>
                </a:srgbClr>
              </a:gs>
              <a:gs pos="50000">
                <a:srgbClr val="00B050">
                  <a:alpha val="90000"/>
                </a:srgbClr>
              </a:gs>
              <a:gs pos="100000">
                <a:srgbClr val="3DF16C">
                  <a:gamma/>
                  <a:tint val="0"/>
                  <a:invGamma/>
                </a:srgbClr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908175" y="2130425"/>
            <a:ext cx="6550025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Christmas Eve ✰2008</a:t>
            </a:r>
            <a:endParaRPr lang="en-US" altLang="ja-JP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947998" cy="476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F5F700-0918-4A45-9E5D-4C4BC58928FA}" type="slidenum">
              <a:rPr lang="ja-JP" altLang="en-US"/>
              <a:pPr/>
              <a:t>&lt;#&gt;</a:t>
            </a:fld>
            <a:endParaRPr lang="en-US" altLang="ja-JP"/>
          </a:p>
        </p:txBody>
      </p:sp>
      <p:grpSp>
        <p:nvGrpSpPr>
          <p:cNvPr id="9229" name="Group 13"/>
          <p:cNvGrpSpPr>
            <a:grpSpLocks noChangeAspect="1"/>
          </p:cNvGrpSpPr>
          <p:nvPr userDrawn="1"/>
        </p:nvGrpSpPr>
        <p:grpSpPr bwMode="auto">
          <a:xfrm>
            <a:off x="498786" y="2449897"/>
            <a:ext cx="1144256" cy="995196"/>
            <a:chOff x="249" y="164"/>
            <a:chExt cx="1043" cy="907"/>
          </a:xfrm>
        </p:grpSpPr>
        <p:sp>
          <p:nvSpPr>
            <p:cNvPr id="9230" name="Freeform 14"/>
            <p:cNvSpPr>
              <a:spLocks noChangeAspect="1"/>
            </p:cNvSpPr>
            <p:nvPr/>
          </p:nvSpPr>
          <p:spPr bwMode="auto">
            <a:xfrm>
              <a:off x="249" y="164"/>
              <a:ext cx="499" cy="907"/>
            </a:xfrm>
            <a:custGeom>
              <a:avLst/>
              <a:gdLst/>
              <a:ahLst/>
              <a:cxnLst>
                <a:cxn ang="0">
                  <a:pos x="593" y="2594"/>
                </a:cxn>
                <a:cxn ang="0">
                  <a:pos x="382" y="2403"/>
                </a:cxn>
                <a:cxn ang="0">
                  <a:pos x="186" y="2139"/>
                </a:cxn>
                <a:cxn ang="0">
                  <a:pos x="54" y="1827"/>
                </a:cxn>
                <a:cxn ang="0">
                  <a:pos x="2" y="1479"/>
                </a:cxn>
                <a:cxn ang="0">
                  <a:pos x="42" y="1103"/>
                </a:cxn>
                <a:cxn ang="0">
                  <a:pos x="162" y="779"/>
                </a:cxn>
                <a:cxn ang="0">
                  <a:pos x="374" y="471"/>
                </a:cxn>
                <a:cxn ang="0">
                  <a:pos x="626" y="255"/>
                </a:cxn>
                <a:cxn ang="0">
                  <a:pos x="950" y="91"/>
                </a:cxn>
                <a:cxn ang="0">
                  <a:pos x="1266" y="19"/>
                </a:cxn>
                <a:cxn ang="0">
                  <a:pos x="1406" y="7"/>
                </a:cxn>
                <a:cxn ang="0">
                  <a:pos x="1142" y="59"/>
                </a:cxn>
                <a:cxn ang="0">
                  <a:pos x="886" y="139"/>
                </a:cxn>
                <a:cxn ang="0">
                  <a:pos x="606" y="315"/>
                </a:cxn>
                <a:cxn ang="0">
                  <a:pos x="346" y="587"/>
                </a:cxn>
                <a:cxn ang="0">
                  <a:pos x="186" y="879"/>
                </a:cxn>
                <a:cxn ang="0">
                  <a:pos x="102" y="1275"/>
                </a:cxn>
                <a:cxn ang="0">
                  <a:pos x="142" y="1659"/>
                </a:cxn>
                <a:cxn ang="0">
                  <a:pos x="286" y="2003"/>
                </a:cxn>
                <a:cxn ang="0">
                  <a:pos x="514" y="2283"/>
                </a:cxn>
                <a:cxn ang="0">
                  <a:pos x="802" y="2491"/>
                </a:cxn>
                <a:cxn ang="0">
                  <a:pos x="1074" y="2591"/>
                </a:cxn>
                <a:cxn ang="0">
                  <a:pos x="862" y="2591"/>
                </a:cxn>
                <a:cxn ang="0">
                  <a:pos x="593" y="2594"/>
                </a:cxn>
              </a:cxnLst>
              <a:rect l="0" t="0" r="r" b="b"/>
              <a:pathLst>
                <a:path w="1427" h="2594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 rotWithShape="1">
              <a:gsLst>
                <a:gs pos="0">
                  <a:srgbClr val="3DF16C">
                    <a:gamma/>
                    <a:tint val="0"/>
                    <a:invGamma/>
                  </a:srgbClr>
                </a:gs>
                <a:gs pos="50000">
                  <a:srgbClr val="FF0000">
                    <a:alpha val="90000"/>
                  </a:srgbClr>
                </a:gs>
                <a:gs pos="100000">
                  <a:srgbClr val="3DF16C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1" name="Freeform 15"/>
            <p:cNvSpPr>
              <a:spLocks noChangeAspect="1"/>
            </p:cNvSpPr>
            <p:nvPr/>
          </p:nvSpPr>
          <p:spPr bwMode="auto">
            <a:xfrm rot="10800000">
              <a:off x="793" y="164"/>
              <a:ext cx="499" cy="907"/>
            </a:xfrm>
            <a:custGeom>
              <a:avLst/>
              <a:gdLst/>
              <a:ahLst/>
              <a:cxnLst>
                <a:cxn ang="0">
                  <a:pos x="593" y="2594"/>
                </a:cxn>
                <a:cxn ang="0">
                  <a:pos x="382" y="2403"/>
                </a:cxn>
                <a:cxn ang="0">
                  <a:pos x="186" y="2139"/>
                </a:cxn>
                <a:cxn ang="0">
                  <a:pos x="54" y="1827"/>
                </a:cxn>
                <a:cxn ang="0">
                  <a:pos x="2" y="1479"/>
                </a:cxn>
                <a:cxn ang="0">
                  <a:pos x="42" y="1103"/>
                </a:cxn>
                <a:cxn ang="0">
                  <a:pos x="162" y="779"/>
                </a:cxn>
                <a:cxn ang="0">
                  <a:pos x="374" y="471"/>
                </a:cxn>
                <a:cxn ang="0">
                  <a:pos x="626" y="255"/>
                </a:cxn>
                <a:cxn ang="0">
                  <a:pos x="950" y="91"/>
                </a:cxn>
                <a:cxn ang="0">
                  <a:pos x="1266" y="19"/>
                </a:cxn>
                <a:cxn ang="0">
                  <a:pos x="1406" y="7"/>
                </a:cxn>
                <a:cxn ang="0">
                  <a:pos x="1142" y="59"/>
                </a:cxn>
                <a:cxn ang="0">
                  <a:pos x="886" y="139"/>
                </a:cxn>
                <a:cxn ang="0">
                  <a:pos x="606" y="315"/>
                </a:cxn>
                <a:cxn ang="0">
                  <a:pos x="346" y="587"/>
                </a:cxn>
                <a:cxn ang="0">
                  <a:pos x="186" y="879"/>
                </a:cxn>
                <a:cxn ang="0">
                  <a:pos x="102" y="1275"/>
                </a:cxn>
                <a:cxn ang="0">
                  <a:pos x="142" y="1659"/>
                </a:cxn>
                <a:cxn ang="0">
                  <a:pos x="286" y="2003"/>
                </a:cxn>
                <a:cxn ang="0">
                  <a:pos x="514" y="2283"/>
                </a:cxn>
                <a:cxn ang="0">
                  <a:pos x="802" y="2491"/>
                </a:cxn>
                <a:cxn ang="0">
                  <a:pos x="1074" y="2591"/>
                </a:cxn>
                <a:cxn ang="0">
                  <a:pos x="862" y="2591"/>
                </a:cxn>
                <a:cxn ang="0">
                  <a:pos x="593" y="2594"/>
                </a:cxn>
              </a:cxnLst>
              <a:rect l="0" t="0" r="r" b="b"/>
              <a:pathLst>
                <a:path w="1427" h="2594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 rotWithShape="1">
              <a:gsLst>
                <a:gs pos="0">
                  <a:srgbClr val="3DF16C">
                    <a:gamma/>
                    <a:tint val="0"/>
                    <a:invGamma/>
                  </a:srgbClr>
                </a:gs>
                <a:gs pos="50000">
                  <a:srgbClr val="FF0000">
                    <a:alpha val="90000"/>
                  </a:srgbClr>
                </a:gs>
                <a:gs pos="100000">
                  <a:srgbClr val="3DF16C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232" name="Freeform 16"/>
          <p:cNvSpPr>
            <a:spLocks noChangeAspect="1"/>
          </p:cNvSpPr>
          <p:nvPr userDrawn="1"/>
        </p:nvSpPr>
        <p:spPr bwMode="auto">
          <a:xfrm rot="5400000">
            <a:off x="73025" y="5807075"/>
            <a:ext cx="977900" cy="1123950"/>
          </a:xfrm>
          <a:custGeom>
            <a:avLst/>
            <a:gdLst/>
            <a:ahLst/>
            <a:cxnLst>
              <a:cxn ang="0">
                <a:pos x="920" y="2134"/>
              </a:cxn>
              <a:cxn ang="0">
                <a:pos x="601" y="1845"/>
              </a:cxn>
              <a:cxn ang="0">
                <a:pos x="304" y="1445"/>
              </a:cxn>
              <a:cxn ang="0">
                <a:pos x="105" y="972"/>
              </a:cxn>
              <a:cxn ang="0">
                <a:pos x="16" y="424"/>
              </a:cxn>
              <a:cxn ang="0">
                <a:pos x="10" y="28"/>
              </a:cxn>
              <a:cxn ang="0">
                <a:pos x="70" y="592"/>
              </a:cxn>
              <a:cxn ang="0">
                <a:pos x="262" y="1114"/>
              </a:cxn>
              <a:cxn ang="0">
                <a:pos x="538" y="1486"/>
              </a:cxn>
              <a:cxn ang="0">
                <a:pos x="904" y="1804"/>
              </a:cxn>
              <a:cxn ang="0">
                <a:pos x="1348" y="2026"/>
              </a:cxn>
              <a:cxn ang="0">
                <a:pos x="1858" y="2134"/>
              </a:cxn>
              <a:cxn ang="0">
                <a:pos x="1327" y="2129"/>
              </a:cxn>
              <a:cxn ang="0">
                <a:pos x="920" y="2134"/>
              </a:cxn>
            </a:cxnLst>
            <a:rect l="0" t="0" r="r" b="b"/>
            <a:pathLst>
              <a:path w="1858" h="2134">
                <a:moveTo>
                  <a:pt x="920" y="2134"/>
                </a:moveTo>
                <a:cubicBezTo>
                  <a:pt x="812" y="2057"/>
                  <a:pt x="704" y="1960"/>
                  <a:pt x="601" y="1845"/>
                </a:cubicBezTo>
                <a:cubicBezTo>
                  <a:pt x="498" y="1730"/>
                  <a:pt x="387" y="1590"/>
                  <a:pt x="304" y="1445"/>
                </a:cubicBezTo>
                <a:cubicBezTo>
                  <a:pt x="221" y="1299"/>
                  <a:pt x="153" y="1142"/>
                  <a:pt x="105" y="972"/>
                </a:cubicBezTo>
                <a:cubicBezTo>
                  <a:pt x="57" y="802"/>
                  <a:pt x="32" y="581"/>
                  <a:pt x="16" y="424"/>
                </a:cubicBezTo>
                <a:cubicBezTo>
                  <a:pt x="0" y="267"/>
                  <a:pt x="1" y="0"/>
                  <a:pt x="10" y="28"/>
                </a:cubicBezTo>
                <a:cubicBezTo>
                  <a:pt x="19" y="56"/>
                  <a:pt x="28" y="411"/>
                  <a:pt x="70" y="592"/>
                </a:cubicBezTo>
                <a:cubicBezTo>
                  <a:pt x="112" y="773"/>
                  <a:pt x="184" y="965"/>
                  <a:pt x="262" y="1114"/>
                </a:cubicBezTo>
                <a:cubicBezTo>
                  <a:pt x="340" y="1263"/>
                  <a:pt x="431" y="1371"/>
                  <a:pt x="538" y="1486"/>
                </a:cubicBezTo>
                <a:cubicBezTo>
                  <a:pt x="645" y="1601"/>
                  <a:pt x="769" y="1714"/>
                  <a:pt x="904" y="1804"/>
                </a:cubicBezTo>
                <a:cubicBezTo>
                  <a:pt x="1039" y="1894"/>
                  <a:pt x="1189" y="1971"/>
                  <a:pt x="1348" y="2026"/>
                </a:cubicBezTo>
                <a:cubicBezTo>
                  <a:pt x="1507" y="2081"/>
                  <a:pt x="1636" y="2104"/>
                  <a:pt x="1858" y="2134"/>
                </a:cubicBezTo>
                <a:cubicBezTo>
                  <a:pt x="1689" y="2134"/>
                  <a:pt x="1483" y="2129"/>
                  <a:pt x="1327" y="2129"/>
                </a:cubicBezTo>
                <a:cubicBezTo>
                  <a:pt x="1171" y="2129"/>
                  <a:pt x="1004" y="2134"/>
                  <a:pt x="920" y="2134"/>
                </a:cubicBezTo>
                <a:close/>
              </a:path>
            </a:pathLst>
          </a:custGeom>
          <a:gradFill rotWithShape="1">
            <a:gsLst>
              <a:gs pos="0">
                <a:srgbClr val="3DF16C">
                  <a:gamma/>
                  <a:tint val="0"/>
                  <a:invGamma/>
                </a:srgbClr>
              </a:gs>
              <a:gs pos="50000">
                <a:srgbClr val="FF0000">
                  <a:alpha val="90000"/>
                </a:srgbClr>
              </a:gs>
              <a:gs pos="100000">
                <a:srgbClr val="3DF16C">
                  <a:gamma/>
                  <a:tint val="0"/>
                  <a:invGamma/>
                </a:srgbClr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34" name="Freeform 18"/>
          <p:cNvSpPr>
            <a:spLocks noChangeAspect="1"/>
          </p:cNvSpPr>
          <p:nvPr userDrawn="1"/>
        </p:nvSpPr>
        <p:spPr bwMode="auto">
          <a:xfrm rot="10800000">
            <a:off x="6643702" y="0"/>
            <a:ext cx="2500298" cy="2871700"/>
          </a:xfrm>
          <a:custGeom>
            <a:avLst/>
            <a:gdLst/>
            <a:ahLst/>
            <a:cxnLst>
              <a:cxn ang="0">
                <a:pos x="920" y="2134"/>
              </a:cxn>
              <a:cxn ang="0">
                <a:pos x="601" y="1845"/>
              </a:cxn>
              <a:cxn ang="0">
                <a:pos x="304" y="1445"/>
              </a:cxn>
              <a:cxn ang="0">
                <a:pos x="105" y="972"/>
              </a:cxn>
              <a:cxn ang="0">
                <a:pos x="16" y="424"/>
              </a:cxn>
              <a:cxn ang="0">
                <a:pos x="10" y="28"/>
              </a:cxn>
              <a:cxn ang="0">
                <a:pos x="70" y="592"/>
              </a:cxn>
              <a:cxn ang="0">
                <a:pos x="262" y="1114"/>
              </a:cxn>
              <a:cxn ang="0">
                <a:pos x="538" y="1486"/>
              </a:cxn>
              <a:cxn ang="0">
                <a:pos x="904" y="1804"/>
              </a:cxn>
              <a:cxn ang="0">
                <a:pos x="1348" y="2026"/>
              </a:cxn>
              <a:cxn ang="0">
                <a:pos x="1858" y="2134"/>
              </a:cxn>
              <a:cxn ang="0">
                <a:pos x="1327" y="2129"/>
              </a:cxn>
              <a:cxn ang="0">
                <a:pos x="920" y="2134"/>
              </a:cxn>
            </a:cxnLst>
            <a:rect l="0" t="0" r="r" b="b"/>
            <a:pathLst>
              <a:path w="1858" h="2134">
                <a:moveTo>
                  <a:pt x="920" y="2134"/>
                </a:moveTo>
                <a:cubicBezTo>
                  <a:pt x="812" y="2057"/>
                  <a:pt x="704" y="1960"/>
                  <a:pt x="601" y="1845"/>
                </a:cubicBezTo>
                <a:cubicBezTo>
                  <a:pt x="498" y="1730"/>
                  <a:pt x="387" y="1590"/>
                  <a:pt x="304" y="1445"/>
                </a:cubicBezTo>
                <a:cubicBezTo>
                  <a:pt x="221" y="1299"/>
                  <a:pt x="153" y="1142"/>
                  <a:pt x="105" y="972"/>
                </a:cubicBezTo>
                <a:cubicBezTo>
                  <a:pt x="57" y="802"/>
                  <a:pt x="32" y="581"/>
                  <a:pt x="16" y="424"/>
                </a:cubicBezTo>
                <a:cubicBezTo>
                  <a:pt x="0" y="267"/>
                  <a:pt x="1" y="0"/>
                  <a:pt x="10" y="28"/>
                </a:cubicBezTo>
                <a:cubicBezTo>
                  <a:pt x="19" y="56"/>
                  <a:pt x="28" y="411"/>
                  <a:pt x="70" y="592"/>
                </a:cubicBezTo>
                <a:cubicBezTo>
                  <a:pt x="112" y="773"/>
                  <a:pt x="184" y="965"/>
                  <a:pt x="262" y="1114"/>
                </a:cubicBezTo>
                <a:cubicBezTo>
                  <a:pt x="340" y="1263"/>
                  <a:pt x="431" y="1371"/>
                  <a:pt x="538" y="1486"/>
                </a:cubicBezTo>
                <a:cubicBezTo>
                  <a:pt x="645" y="1601"/>
                  <a:pt x="769" y="1714"/>
                  <a:pt x="904" y="1804"/>
                </a:cubicBezTo>
                <a:cubicBezTo>
                  <a:pt x="1039" y="1894"/>
                  <a:pt x="1189" y="1971"/>
                  <a:pt x="1348" y="2026"/>
                </a:cubicBezTo>
                <a:cubicBezTo>
                  <a:pt x="1507" y="2081"/>
                  <a:pt x="1636" y="2104"/>
                  <a:pt x="1858" y="2134"/>
                </a:cubicBezTo>
                <a:cubicBezTo>
                  <a:pt x="1689" y="2134"/>
                  <a:pt x="1483" y="2129"/>
                  <a:pt x="1327" y="2129"/>
                </a:cubicBezTo>
                <a:cubicBezTo>
                  <a:pt x="1171" y="2129"/>
                  <a:pt x="1004" y="2134"/>
                  <a:pt x="920" y="2134"/>
                </a:cubicBezTo>
                <a:close/>
              </a:path>
            </a:pathLst>
          </a:custGeom>
          <a:gradFill rotWithShape="1">
            <a:gsLst>
              <a:gs pos="0">
                <a:srgbClr val="3DF16C">
                  <a:gamma/>
                  <a:tint val="0"/>
                  <a:invGamma/>
                </a:srgbClr>
              </a:gs>
              <a:gs pos="50000">
                <a:srgbClr val="00B050">
                  <a:alpha val="90000"/>
                </a:srgbClr>
              </a:gs>
              <a:gs pos="100000">
                <a:srgbClr val="3DF16C">
                  <a:gamma/>
                  <a:tint val="0"/>
                  <a:invGamma/>
                </a:srgbClr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Christmas Eve ✰2008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C2A4F-B34E-4FAD-8B2E-785CC8F24FB4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7626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7626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Christmas Eve ✰2008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84C6-E592-4485-8602-144846FD0E28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33579" y="142860"/>
            <a:ext cx="6910387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2" y="6543700"/>
            <a:ext cx="1905000" cy="457200"/>
          </a:xfrm>
        </p:spPr>
        <p:txBody>
          <a:bodyPr/>
          <a:lstStyle>
            <a:lvl1pPr>
              <a:defRPr sz="1400" b="0">
                <a:latin typeface="Monotype Corsiva" pitchFamily="66" charset="0"/>
              </a:defRPr>
            </a:lvl1pPr>
          </a:lstStyle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543700"/>
            <a:ext cx="2947998" cy="457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1A019-A380-4048-9E17-9E7EB647E815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Christmas Eve ✰2008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237A-847A-4DCD-9F24-0AEF3B517982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700213"/>
            <a:ext cx="3810000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10000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Christmas Eve ✰2008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DE881-778A-4B55-8860-9510B7788203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Christmas Eve ✰2008</a:t>
            </a: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45CAD-3E60-4719-9E71-294989CF3762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Christmas Eve ✰2008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98BC-28BC-4734-A64F-B576787595C7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Christmas Eve ✰2008</a:t>
            </a: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9AC4-16D7-4E46-A1BE-BBA471B5CA67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Christmas Eve ✰2008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267E-118C-407A-B9E4-57B38199FB54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Christmas Eve ✰2008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1F235-83C2-4613-B3AE-E3C1E4F1BF5F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322530" y="357167"/>
            <a:ext cx="941433" cy="819139"/>
            <a:chOff x="249" y="164"/>
            <a:chExt cx="1043" cy="907"/>
          </a:xfrm>
        </p:grpSpPr>
        <p:sp>
          <p:nvSpPr>
            <p:cNvPr id="1032" name="Freeform 8"/>
            <p:cNvSpPr>
              <a:spLocks noChangeAspect="1"/>
            </p:cNvSpPr>
            <p:nvPr/>
          </p:nvSpPr>
          <p:spPr bwMode="auto">
            <a:xfrm>
              <a:off x="249" y="164"/>
              <a:ext cx="499" cy="907"/>
            </a:xfrm>
            <a:custGeom>
              <a:avLst/>
              <a:gdLst/>
              <a:ahLst/>
              <a:cxnLst>
                <a:cxn ang="0">
                  <a:pos x="593" y="2594"/>
                </a:cxn>
                <a:cxn ang="0">
                  <a:pos x="382" y="2403"/>
                </a:cxn>
                <a:cxn ang="0">
                  <a:pos x="186" y="2139"/>
                </a:cxn>
                <a:cxn ang="0">
                  <a:pos x="54" y="1827"/>
                </a:cxn>
                <a:cxn ang="0">
                  <a:pos x="2" y="1479"/>
                </a:cxn>
                <a:cxn ang="0">
                  <a:pos x="42" y="1103"/>
                </a:cxn>
                <a:cxn ang="0">
                  <a:pos x="162" y="779"/>
                </a:cxn>
                <a:cxn ang="0">
                  <a:pos x="374" y="471"/>
                </a:cxn>
                <a:cxn ang="0">
                  <a:pos x="626" y="255"/>
                </a:cxn>
                <a:cxn ang="0">
                  <a:pos x="950" y="91"/>
                </a:cxn>
                <a:cxn ang="0">
                  <a:pos x="1266" y="19"/>
                </a:cxn>
                <a:cxn ang="0">
                  <a:pos x="1406" y="7"/>
                </a:cxn>
                <a:cxn ang="0">
                  <a:pos x="1142" y="59"/>
                </a:cxn>
                <a:cxn ang="0">
                  <a:pos x="886" y="139"/>
                </a:cxn>
                <a:cxn ang="0">
                  <a:pos x="606" y="315"/>
                </a:cxn>
                <a:cxn ang="0">
                  <a:pos x="346" y="587"/>
                </a:cxn>
                <a:cxn ang="0">
                  <a:pos x="186" y="879"/>
                </a:cxn>
                <a:cxn ang="0">
                  <a:pos x="102" y="1275"/>
                </a:cxn>
                <a:cxn ang="0">
                  <a:pos x="142" y="1659"/>
                </a:cxn>
                <a:cxn ang="0">
                  <a:pos x="286" y="2003"/>
                </a:cxn>
                <a:cxn ang="0">
                  <a:pos x="514" y="2283"/>
                </a:cxn>
                <a:cxn ang="0">
                  <a:pos x="802" y="2491"/>
                </a:cxn>
                <a:cxn ang="0">
                  <a:pos x="1074" y="2591"/>
                </a:cxn>
                <a:cxn ang="0">
                  <a:pos x="862" y="2591"/>
                </a:cxn>
                <a:cxn ang="0">
                  <a:pos x="593" y="2594"/>
                </a:cxn>
              </a:cxnLst>
              <a:rect l="0" t="0" r="r" b="b"/>
              <a:pathLst>
                <a:path w="1427" h="2594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 rotWithShape="1">
              <a:gsLst>
                <a:gs pos="0">
                  <a:srgbClr val="3DF16C">
                    <a:gamma/>
                    <a:tint val="0"/>
                    <a:invGamma/>
                  </a:srgbClr>
                </a:gs>
                <a:gs pos="50000">
                  <a:srgbClr val="00B050">
                    <a:alpha val="90000"/>
                  </a:srgbClr>
                </a:gs>
                <a:gs pos="100000">
                  <a:srgbClr val="3DF16C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 noChangeAspect="1"/>
            </p:cNvSpPr>
            <p:nvPr/>
          </p:nvSpPr>
          <p:spPr bwMode="auto">
            <a:xfrm rot="10800000">
              <a:off x="793" y="164"/>
              <a:ext cx="499" cy="907"/>
            </a:xfrm>
            <a:custGeom>
              <a:avLst/>
              <a:gdLst/>
              <a:ahLst/>
              <a:cxnLst>
                <a:cxn ang="0">
                  <a:pos x="593" y="2594"/>
                </a:cxn>
                <a:cxn ang="0">
                  <a:pos x="382" y="2403"/>
                </a:cxn>
                <a:cxn ang="0">
                  <a:pos x="186" y="2139"/>
                </a:cxn>
                <a:cxn ang="0">
                  <a:pos x="54" y="1827"/>
                </a:cxn>
                <a:cxn ang="0">
                  <a:pos x="2" y="1479"/>
                </a:cxn>
                <a:cxn ang="0">
                  <a:pos x="42" y="1103"/>
                </a:cxn>
                <a:cxn ang="0">
                  <a:pos x="162" y="779"/>
                </a:cxn>
                <a:cxn ang="0">
                  <a:pos x="374" y="471"/>
                </a:cxn>
                <a:cxn ang="0">
                  <a:pos x="626" y="255"/>
                </a:cxn>
                <a:cxn ang="0">
                  <a:pos x="950" y="91"/>
                </a:cxn>
                <a:cxn ang="0">
                  <a:pos x="1266" y="19"/>
                </a:cxn>
                <a:cxn ang="0">
                  <a:pos x="1406" y="7"/>
                </a:cxn>
                <a:cxn ang="0">
                  <a:pos x="1142" y="59"/>
                </a:cxn>
                <a:cxn ang="0">
                  <a:pos x="886" y="139"/>
                </a:cxn>
                <a:cxn ang="0">
                  <a:pos x="606" y="315"/>
                </a:cxn>
                <a:cxn ang="0">
                  <a:pos x="346" y="587"/>
                </a:cxn>
                <a:cxn ang="0">
                  <a:pos x="186" y="879"/>
                </a:cxn>
                <a:cxn ang="0">
                  <a:pos x="102" y="1275"/>
                </a:cxn>
                <a:cxn ang="0">
                  <a:pos x="142" y="1659"/>
                </a:cxn>
                <a:cxn ang="0">
                  <a:pos x="286" y="2003"/>
                </a:cxn>
                <a:cxn ang="0">
                  <a:pos x="514" y="2283"/>
                </a:cxn>
                <a:cxn ang="0">
                  <a:pos x="802" y="2491"/>
                </a:cxn>
                <a:cxn ang="0">
                  <a:pos x="1074" y="2591"/>
                </a:cxn>
                <a:cxn ang="0">
                  <a:pos x="862" y="2591"/>
                </a:cxn>
                <a:cxn ang="0">
                  <a:pos x="593" y="2594"/>
                </a:cxn>
              </a:cxnLst>
              <a:rect l="0" t="0" r="r" b="b"/>
              <a:pathLst>
                <a:path w="1427" h="2594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 rotWithShape="1">
              <a:gsLst>
                <a:gs pos="0">
                  <a:srgbClr val="3DF16C">
                    <a:gamma/>
                    <a:tint val="0"/>
                    <a:invGamma/>
                  </a:srgbClr>
                </a:gs>
                <a:gs pos="50000">
                  <a:srgbClr val="00B050">
                    <a:alpha val="90000"/>
                  </a:srgbClr>
                </a:gs>
                <a:gs pos="100000">
                  <a:srgbClr val="3DF16C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auto">
          <a:xfrm flipH="1" flipV="1">
            <a:off x="252413" y="1071546"/>
            <a:ext cx="8135937" cy="144462"/>
          </a:xfrm>
          <a:custGeom>
            <a:avLst/>
            <a:gdLst/>
            <a:ahLst/>
            <a:cxnLst>
              <a:cxn ang="0">
                <a:pos x="593" y="2594"/>
              </a:cxn>
              <a:cxn ang="0">
                <a:pos x="382" y="2403"/>
              </a:cxn>
              <a:cxn ang="0">
                <a:pos x="186" y="2139"/>
              </a:cxn>
              <a:cxn ang="0">
                <a:pos x="54" y="1827"/>
              </a:cxn>
              <a:cxn ang="0">
                <a:pos x="2" y="1479"/>
              </a:cxn>
              <a:cxn ang="0">
                <a:pos x="42" y="1103"/>
              </a:cxn>
              <a:cxn ang="0">
                <a:pos x="162" y="779"/>
              </a:cxn>
              <a:cxn ang="0">
                <a:pos x="374" y="471"/>
              </a:cxn>
              <a:cxn ang="0">
                <a:pos x="626" y="255"/>
              </a:cxn>
              <a:cxn ang="0">
                <a:pos x="950" y="91"/>
              </a:cxn>
              <a:cxn ang="0">
                <a:pos x="1266" y="19"/>
              </a:cxn>
              <a:cxn ang="0">
                <a:pos x="1406" y="7"/>
              </a:cxn>
              <a:cxn ang="0">
                <a:pos x="1142" y="59"/>
              </a:cxn>
              <a:cxn ang="0">
                <a:pos x="886" y="139"/>
              </a:cxn>
              <a:cxn ang="0">
                <a:pos x="606" y="315"/>
              </a:cxn>
              <a:cxn ang="0">
                <a:pos x="346" y="587"/>
              </a:cxn>
              <a:cxn ang="0">
                <a:pos x="186" y="879"/>
              </a:cxn>
              <a:cxn ang="0">
                <a:pos x="102" y="1275"/>
              </a:cxn>
              <a:cxn ang="0">
                <a:pos x="142" y="1659"/>
              </a:cxn>
              <a:cxn ang="0">
                <a:pos x="286" y="2003"/>
              </a:cxn>
              <a:cxn ang="0">
                <a:pos x="514" y="2283"/>
              </a:cxn>
              <a:cxn ang="0">
                <a:pos x="802" y="2491"/>
              </a:cxn>
              <a:cxn ang="0">
                <a:pos x="1074" y="2591"/>
              </a:cxn>
              <a:cxn ang="0">
                <a:pos x="862" y="2591"/>
              </a:cxn>
              <a:cxn ang="0">
                <a:pos x="593" y="2594"/>
              </a:cxn>
            </a:cxnLst>
            <a:rect l="0" t="0" r="r" b="b"/>
            <a:pathLst>
              <a:path w="1427" h="2594">
                <a:moveTo>
                  <a:pt x="593" y="2594"/>
                </a:moveTo>
                <a:cubicBezTo>
                  <a:pt x="522" y="2543"/>
                  <a:pt x="450" y="2479"/>
                  <a:pt x="382" y="2403"/>
                </a:cubicBezTo>
                <a:cubicBezTo>
                  <a:pt x="314" y="2327"/>
                  <a:pt x="241" y="2235"/>
                  <a:pt x="186" y="2139"/>
                </a:cubicBezTo>
                <a:cubicBezTo>
                  <a:pt x="131" y="2043"/>
                  <a:pt x="85" y="1937"/>
                  <a:pt x="54" y="1827"/>
                </a:cubicBezTo>
                <a:cubicBezTo>
                  <a:pt x="23" y="1717"/>
                  <a:pt x="4" y="1600"/>
                  <a:pt x="2" y="1479"/>
                </a:cubicBezTo>
                <a:cubicBezTo>
                  <a:pt x="0" y="1358"/>
                  <a:pt x="15" y="1220"/>
                  <a:pt x="42" y="1103"/>
                </a:cubicBezTo>
                <a:cubicBezTo>
                  <a:pt x="69" y="986"/>
                  <a:pt x="107" y="884"/>
                  <a:pt x="162" y="779"/>
                </a:cubicBezTo>
                <a:cubicBezTo>
                  <a:pt x="217" y="674"/>
                  <a:pt x="297" y="558"/>
                  <a:pt x="374" y="471"/>
                </a:cubicBezTo>
                <a:cubicBezTo>
                  <a:pt x="451" y="384"/>
                  <a:pt x="530" y="318"/>
                  <a:pt x="626" y="255"/>
                </a:cubicBezTo>
                <a:cubicBezTo>
                  <a:pt x="722" y="192"/>
                  <a:pt x="843" y="130"/>
                  <a:pt x="950" y="91"/>
                </a:cubicBezTo>
                <a:cubicBezTo>
                  <a:pt x="1057" y="52"/>
                  <a:pt x="1190" y="33"/>
                  <a:pt x="1266" y="19"/>
                </a:cubicBezTo>
                <a:cubicBezTo>
                  <a:pt x="1342" y="5"/>
                  <a:pt x="1427" y="0"/>
                  <a:pt x="1406" y="7"/>
                </a:cubicBezTo>
                <a:cubicBezTo>
                  <a:pt x="1385" y="14"/>
                  <a:pt x="1229" y="37"/>
                  <a:pt x="1142" y="59"/>
                </a:cubicBezTo>
                <a:cubicBezTo>
                  <a:pt x="1055" y="81"/>
                  <a:pt x="975" y="96"/>
                  <a:pt x="886" y="139"/>
                </a:cubicBezTo>
                <a:cubicBezTo>
                  <a:pt x="797" y="182"/>
                  <a:pt x="696" y="240"/>
                  <a:pt x="606" y="315"/>
                </a:cubicBezTo>
                <a:cubicBezTo>
                  <a:pt x="516" y="390"/>
                  <a:pt x="416" y="493"/>
                  <a:pt x="346" y="587"/>
                </a:cubicBezTo>
                <a:cubicBezTo>
                  <a:pt x="276" y="681"/>
                  <a:pt x="227" y="764"/>
                  <a:pt x="186" y="879"/>
                </a:cubicBezTo>
                <a:cubicBezTo>
                  <a:pt x="145" y="994"/>
                  <a:pt x="109" y="1145"/>
                  <a:pt x="102" y="1275"/>
                </a:cubicBezTo>
                <a:cubicBezTo>
                  <a:pt x="95" y="1405"/>
                  <a:pt x="111" y="1538"/>
                  <a:pt x="142" y="1659"/>
                </a:cubicBezTo>
                <a:cubicBezTo>
                  <a:pt x="173" y="1780"/>
                  <a:pt x="224" y="1899"/>
                  <a:pt x="286" y="2003"/>
                </a:cubicBezTo>
                <a:cubicBezTo>
                  <a:pt x="348" y="2107"/>
                  <a:pt x="428" y="2202"/>
                  <a:pt x="514" y="2283"/>
                </a:cubicBezTo>
                <a:cubicBezTo>
                  <a:pt x="600" y="2364"/>
                  <a:pt x="709" y="2440"/>
                  <a:pt x="802" y="2491"/>
                </a:cubicBezTo>
                <a:cubicBezTo>
                  <a:pt x="895" y="2542"/>
                  <a:pt x="982" y="2567"/>
                  <a:pt x="1074" y="2591"/>
                </a:cubicBezTo>
                <a:cubicBezTo>
                  <a:pt x="962" y="2591"/>
                  <a:pt x="942" y="2591"/>
                  <a:pt x="862" y="2591"/>
                </a:cubicBezTo>
                <a:cubicBezTo>
                  <a:pt x="782" y="2591"/>
                  <a:pt x="649" y="2594"/>
                  <a:pt x="593" y="2594"/>
                </a:cubicBezTo>
                <a:close/>
              </a:path>
            </a:pathLst>
          </a:custGeom>
          <a:gradFill rotWithShape="1">
            <a:gsLst>
              <a:gs pos="0">
                <a:srgbClr val="3DF16C">
                  <a:gamma/>
                  <a:tint val="0"/>
                  <a:invGamma/>
                </a:srgbClr>
              </a:gs>
              <a:gs pos="50000">
                <a:schemeClr val="bg2">
                  <a:lumMod val="75000"/>
                  <a:alpha val="90000"/>
                </a:schemeClr>
              </a:gs>
              <a:gs pos="100000">
                <a:srgbClr val="3DF16C">
                  <a:gamma/>
                  <a:tint val="0"/>
                  <a:invGamma/>
                </a:srgbClr>
              </a:gs>
            </a:gsLst>
            <a:lin ang="27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35" name="Freeform 11"/>
          <p:cNvSpPr>
            <a:spLocks noChangeAspect="1"/>
          </p:cNvSpPr>
          <p:nvPr/>
        </p:nvSpPr>
        <p:spPr bwMode="auto">
          <a:xfrm rot="10800000">
            <a:off x="8715404" y="6339383"/>
            <a:ext cx="285750" cy="518637"/>
          </a:xfrm>
          <a:custGeom>
            <a:avLst/>
            <a:gdLst/>
            <a:ahLst/>
            <a:cxnLst>
              <a:cxn ang="0">
                <a:pos x="593" y="2594"/>
              </a:cxn>
              <a:cxn ang="0">
                <a:pos x="382" y="2403"/>
              </a:cxn>
              <a:cxn ang="0">
                <a:pos x="186" y="2139"/>
              </a:cxn>
              <a:cxn ang="0">
                <a:pos x="54" y="1827"/>
              </a:cxn>
              <a:cxn ang="0">
                <a:pos x="2" y="1479"/>
              </a:cxn>
              <a:cxn ang="0">
                <a:pos x="42" y="1103"/>
              </a:cxn>
              <a:cxn ang="0">
                <a:pos x="162" y="779"/>
              </a:cxn>
              <a:cxn ang="0">
                <a:pos x="374" y="471"/>
              </a:cxn>
              <a:cxn ang="0">
                <a:pos x="626" y="255"/>
              </a:cxn>
              <a:cxn ang="0">
                <a:pos x="950" y="91"/>
              </a:cxn>
              <a:cxn ang="0">
                <a:pos x="1266" y="19"/>
              </a:cxn>
              <a:cxn ang="0">
                <a:pos x="1406" y="7"/>
              </a:cxn>
              <a:cxn ang="0">
                <a:pos x="1142" y="59"/>
              </a:cxn>
              <a:cxn ang="0">
                <a:pos x="886" y="139"/>
              </a:cxn>
              <a:cxn ang="0">
                <a:pos x="606" y="315"/>
              </a:cxn>
              <a:cxn ang="0">
                <a:pos x="346" y="587"/>
              </a:cxn>
              <a:cxn ang="0">
                <a:pos x="186" y="879"/>
              </a:cxn>
              <a:cxn ang="0">
                <a:pos x="102" y="1275"/>
              </a:cxn>
              <a:cxn ang="0">
                <a:pos x="142" y="1659"/>
              </a:cxn>
              <a:cxn ang="0">
                <a:pos x="286" y="2003"/>
              </a:cxn>
              <a:cxn ang="0">
                <a:pos x="514" y="2283"/>
              </a:cxn>
              <a:cxn ang="0">
                <a:pos x="802" y="2491"/>
              </a:cxn>
              <a:cxn ang="0">
                <a:pos x="1074" y="2591"/>
              </a:cxn>
              <a:cxn ang="0">
                <a:pos x="862" y="2591"/>
              </a:cxn>
              <a:cxn ang="0">
                <a:pos x="593" y="2594"/>
              </a:cxn>
            </a:cxnLst>
            <a:rect l="0" t="0" r="r" b="b"/>
            <a:pathLst>
              <a:path w="1427" h="2594">
                <a:moveTo>
                  <a:pt x="593" y="2594"/>
                </a:moveTo>
                <a:cubicBezTo>
                  <a:pt x="522" y="2543"/>
                  <a:pt x="450" y="2479"/>
                  <a:pt x="382" y="2403"/>
                </a:cubicBezTo>
                <a:cubicBezTo>
                  <a:pt x="314" y="2327"/>
                  <a:pt x="241" y="2235"/>
                  <a:pt x="186" y="2139"/>
                </a:cubicBezTo>
                <a:cubicBezTo>
                  <a:pt x="131" y="2043"/>
                  <a:pt x="85" y="1937"/>
                  <a:pt x="54" y="1827"/>
                </a:cubicBezTo>
                <a:cubicBezTo>
                  <a:pt x="23" y="1717"/>
                  <a:pt x="4" y="1600"/>
                  <a:pt x="2" y="1479"/>
                </a:cubicBezTo>
                <a:cubicBezTo>
                  <a:pt x="0" y="1358"/>
                  <a:pt x="15" y="1220"/>
                  <a:pt x="42" y="1103"/>
                </a:cubicBezTo>
                <a:cubicBezTo>
                  <a:pt x="69" y="986"/>
                  <a:pt x="107" y="884"/>
                  <a:pt x="162" y="779"/>
                </a:cubicBezTo>
                <a:cubicBezTo>
                  <a:pt x="217" y="674"/>
                  <a:pt x="297" y="558"/>
                  <a:pt x="374" y="471"/>
                </a:cubicBezTo>
                <a:cubicBezTo>
                  <a:pt x="451" y="384"/>
                  <a:pt x="530" y="318"/>
                  <a:pt x="626" y="255"/>
                </a:cubicBezTo>
                <a:cubicBezTo>
                  <a:pt x="722" y="192"/>
                  <a:pt x="843" y="130"/>
                  <a:pt x="950" y="91"/>
                </a:cubicBezTo>
                <a:cubicBezTo>
                  <a:pt x="1057" y="52"/>
                  <a:pt x="1190" y="33"/>
                  <a:pt x="1266" y="19"/>
                </a:cubicBezTo>
                <a:cubicBezTo>
                  <a:pt x="1342" y="5"/>
                  <a:pt x="1427" y="0"/>
                  <a:pt x="1406" y="7"/>
                </a:cubicBezTo>
                <a:cubicBezTo>
                  <a:pt x="1385" y="14"/>
                  <a:pt x="1229" y="37"/>
                  <a:pt x="1142" y="59"/>
                </a:cubicBezTo>
                <a:cubicBezTo>
                  <a:pt x="1055" y="81"/>
                  <a:pt x="975" y="96"/>
                  <a:pt x="886" y="139"/>
                </a:cubicBezTo>
                <a:cubicBezTo>
                  <a:pt x="797" y="182"/>
                  <a:pt x="696" y="240"/>
                  <a:pt x="606" y="315"/>
                </a:cubicBezTo>
                <a:cubicBezTo>
                  <a:pt x="516" y="390"/>
                  <a:pt x="416" y="493"/>
                  <a:pt x="346" y="587"/>
                </a:cubicBezTo>
                <a:cubicBezTo>
                  <a:pt x="276" y="681"/>
                  <a:pt x="227" y="764"/>
                  <a:pt x="186" y="879"/>
                </a:cubicBezTo>
                <a:cubicBezTo>
                  <a:pt x="145" y="994"/>
                  <a:pt x="109" y="1145"/>
                  <a:pt x="102" y="1275"/>
                </a:cubicBezTo>
                <a:cubicBezTo>
                  <a:pt x="95" y="1405"/>
                  <a:pt x="111" y="1538"/>
                  <a:pt x="142" y="1659"/>
                </a:cubicBezTo>
                <a:cubicBezTo>
                  <a:pt x="173" y="1780"/>
                  <a:pt x="224" y="1899"/>
                  <a:pt x="286" y="2003"/>
                </a:cubicBezTo>
                <a:cubicBezTo>
                  <a:pt x="348" y="2107"/>
                  <a:pt x="428" y="2202"/>
                  <a:pt x="514" y="2283"/>
                </a:cubicBezTo>
                <a:cubicBezTo>
                  <a:pt x="600" y="2364"/>
                  <a:pt x="709" y="2440"/>
                  <a:pt x="802" y="2491"/>
                </a:cubicBezTo>
                <a:cubicBezTo>
                  <a:pt x="895" y="2542"/>
                  <a:pt x="982" y="2567"/>
                  <a:pt x="1074" y="2591"/>
                </a:cubicBezTo>
                <a:cubicBezTo>
                  <a:pt x="962" y="2591"/>
                  <a:pt x="942" y="2591"/>
                  <a:pt x="862" y="2591"/>
                </a:cubicBezTo>
                <a:cubicBezTo>
                  <a:pt x="782" y="2591"/>
                  <a:pt x="649" y="2594"/>
                  <a:pt x="593" y="2594"/>
                </a:cubicBezTo>
                <a:close/>
              </a:path>
            </a:pathLst>
          </a:custGeom>
          <a:gradFill rotWithShape="1">
            <a:gsLst>
              <a:gs pos="0">
                <a:srgbClr val="3DF16C">
                  <a:gamma/>
                  <a:tint val="0"/>
                  <a:invGamma/>
                </a:srgbClr>
              </a:gs>
              <a:gs pos="50000">
                <a:srgbClr val="FF0000">
                  <a:alpha val="90000"/>
                </a:srgbClr>
              </a:gs>
              <a:gs pos="100000">
                <a:srgbClr val="3DF16C">
                  <a:gamma/>
                  <a:tint val="0"/>
                  <a:invGamma/>
                </a:srgbClr>
              </a:gs>
            </a:gsLst>
            <a:lin ang="27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36" name="Freeform 12"/>
          <p:cNvSpPr>
            <a:spLocks noChangeAspect="1"/>
          </p:cNvSpPr>
          <p:nvPr/>
        </p:nvSpPr>
        <p:spPr bwMode="auto">
          <a:xfrm>
            <a:off x="0" y="3809071"/>
            <a:ext cx="2654616" cy="3048953"/>
          </a:xfrm>
          <a:custGeom>
            <a:avLst/>
            <a:gdLst/>
            <a:ahLst/>
            <a:cxnLst>
              <a:cxn ang="0">
                <a:pos x="920" y="2134"/>
              </a:cxn>
              <a:cxn ang="0">
                <a:pos x="601" y="1845"/>
              </a:cxn>
              <a:cxn ang="0">
                <a:pos x="304" y="1445"/>
              </a:cxn>
              <a:cxn ang="0">
                <a:pos x="105" y="972"/>
              </a:cxn>
              <a:cxn ang="0">
                <a:pos x="16" y="424"/>
              </a:cxn>
              <a:cxn ang="0">
                <a:pos x="10" y="28"/>
              </a:cxn>
              <a:cxn ang="0">
                <a:pos x="70" y="592"/>
              </a:cxn>
              <a:cxn ang="0">
                <a:pos x="262" y="1114"/>
              </a:cxn>
              <a:cxn ang="0">
                <a:pos x="538" y="1486"/>
              </a:cxn>
              <a:cxn ang="0">
                <a:pos x="904" y="1804"/>
              </a:cxn>
              <a:cxn ang="0">
                <a:pos x="1348" y="2026"/>
              </a:cxn>
              <a:cxn ang="0">
                <a:pos x="1858" y="2134"/>
              </a:cxn>
              <a:cxn ang="0">
                <a:pos x="1327" y="2129"/>
              </a:cxn>
              <a:cxn ang="0">
                <a:pos x="920" y="2134"/>
              </a:cxn>
            </a:cxnLst>
            <a:rect l="0" t="0" r="r" b="b"/>
            <a:pathLst>
              <a:path w="1858" h="2134">
                <a:moveTo>
                  <a:pt x="920" y="2134"/>
                </a:moveTo>
                <a:cubicBezTo>
                  <a:pt x="812" y="2057"/>
                  <a:pt x="704" y="1960"/>
                  <a:pt x="601" y="1845"/>
                </a:cubicBezTo>
                <a:cubicBezTo>
                  <a:pt x="498" y="1730"/>
                  <a:pt x="387" y="1590"/>
                  <a:pt x="304" y="1445"/>
                </a:cubicBezTo>
                <a:cubicBezTo>
                  <a:pt x="221" y="1299"/>
                  <a:pt x="153" y="1142"/>
                  <a:pt x="105" y="972"/>
                </a:cubicBezTo>
                <a:cubicBezTo>
                  <a:pt x="57" y="802"/>
                  <a:pt x="32" y="581"/>
                  <a:pt x="16" y="424"/>
                </a:cubicBezTo>
                <a:cubicBezTo>
                  <a:pt x="0" y="267"/>
                  <a:pt x="1" y="0"/>
                  <a:pt x="10" y="28"/>
                </a:cubicBezTo>
                <a:cubicBezTo>
                  <a:pt x="19" y="56"/>
                  <a:pt x="28" y="411"/>
                  <a:pt x="70" y="592"/>
                </a:cubicBezTo>
                <a:cubicBezTo>
                  <a:pt x="112" y="773"/>
                  <a:pt x="184" y="965"/>
                  <a:pt x="262" y="1114"/>
                </a:cubicBezTo>
                <a:cubicBezTo>
                  <a:pt x="340" y="1263"/>
                  <a:pt x="431" y="1371"/>
                  <a:pt x="538" y="1486"/>
                </a:cubicBezTo>
                <a:cubicBezTo>
                  <a:pt x="645" y="1601"/>
                  <a:pt x="769" y="1714"/>
                  <a:pt x="904" y="1804"/>
                </a:cubicBezTo>
                <a:cubicBezTo>
                  <a:pt x="1039" y="1894"/>
                  <a:pt x="1189" y="1971"/>
                  <a:pt x="1348" y="2026"/>
                </a:cubicBezTo>
                <a:cubicBezTo>
                  <a:pt x="1507" y="2081"/>
                  <a:pt x="1636" y="2104"/>
                  <a:pt x="1858" y="2134"/>
                </a:cubicBezTo>
                <a:cubicBezTo>
                  <a:pt x="1689" y="2134"/>
                  <a:pt x="1483" y="2129"/>
                  <a:pt x="1327" y="2129"/>
                </a:cubicBezTo>
                <a:cubicBezTo>
                  <a:pt x="1171" y="2129"/>
                  <a:pt x="1004" y="2134"/>
                  <a:pt x="920" y="2134"/>
                </a:cubicBezTo>
                <a:close/>
              </a:path>
            </a:pathLst>
          </a:custGeom>
          <a:gradFill rotWithShape="1">
            <a:gsLst>
              <a:gs pos="0">
                <a:srgbClr val="3DF16C">
                  <a:gamma/>
                  <a:tint val="0"/>
                  <a:invGamma/>
                </a:srgbClr>
              </a:gs>
              <a:gs pos="50000">
                <a:srgbClr val="00B050">
                  <a:alpha val="90000"/>
                </a:srgbClr>
              </a:gs>
              <a:gs pos="100000">
                <a:srgbClr val="3DF16C">
                  <a:gamma/>
                  <a:tint val="0"/>
                  <a:invGamma/>
                </a:srgbClr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3579" y="142852"/>
            <a:ext cx="6910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57298"/>
            <a:ext cx="777240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06" y="65437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Bell MT" pitchFamily="18" charset="0"/>
              </a:defRPr>
            </a:lvl1pPr>
          </a:lstStyle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3700"/>
            <a:ext cx="29479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HGP行書体" pitchFamily="66" charset="-128"/>
                <a:ea typeface="HGP行書体" pitchFamily="66" charset="-128"/>
              </a:defRPr>
            </a:lvl1pPr>
          </a:lstStyle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4718" y="64722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j-lt"/>
              </a:defRPr>
            </a:lvl1pPr>
          </a:lstStyle>
          <a:p>
            <a:fld id="{90A4DFDB-C4A6-465C-9C33-00D94E0B9939}" type="slidenum">
              <a:rPr lang="ja-JP" altLang="en-US" smtClean="0"/>
              <a:pPr/>
              <a:t>&lt;#&gt;</a:t>
            </a:fld>
            <a:endParaRPr lang="en-US" altLang="ja-JP" dirty="0"/>
          </a:p>
        </p:txBody>
      </p:sp>
      <p:grpSp>
        <p:nvGrpSpPr>
          <p:cNvPr id="1039" name="Group 15"/>
          <p:cNvGrpSpPr>
            <a:grpSpLocks noChangeAspect="1"/>
          </p:cNvGrpSpPr>
          <p:nvPr/>
        </p:nvGrpSpPr>
        <p:grpSpPr bwMode="auto">
          <a:xfrm>
            <a:off x="465407" y="285728"/>
            <a:ext cx="891883" cy="776027"/>
            <a:chOff x="249" y="164"/>
            <a:chExt cx="1043" cy="907"/>
          </a:xfrm>
        </p:grpSpPr>
        <p:sp>
          <p:nvSpPr>
            <p:cNvPr id="1040" name="Freeform 16"/>
            <p:cNvSpPr>
              <a:spLocks noChangeAspect="1"/>
            </p:cNvSpPr>
            <p:nvPr/>
          </p:nvSpPr>
          <p:spPr bwMode="auto">
            <a:xfrm>
              <a:off x="249" y="164"/>
              <a:ext cx="499" cy="907"/>
            </a:xfrm>
            <a:custGeom>
              <a:avLst/>
              <a:gdLst/>
              <a:ahLst/>
              <a:cxnLst>
                <a:cxn ang="0">
                  <a:pos x="593" y="2594"/>
                </a:cxn>
                <a:cxn ang="0">
                  <a:pos x="382" y="2403"/>
                </a:cxn>
                <a:cxn ang="0">
                  <a:pos x="186" y="2139"/>
                </a:cxn>
                <a:cxn ang="0">
                  <a:pos x="54" y="1827"/>
                </a:cxn>
                <a:cxn ang="0">
                  <a:pos x="2" y="1479"/>
                </a:cxn>
                <a:cxn ang="0">
                  <a:pos x="42" y="1103"/>
                </a:cxn>
                <a:cxn ang="0">
                  <a:pos x="162" y="779"/>
                </a:cxn>
                <a:cxn ang="0">
                  <a:pos x="374" y="471"/>
                </a:cxn>
                <a:cxn ang="0">
                  <a:pos x="626" y="255"/>
                </a:cxn>
                <a:cxn ang="0">
                  <a:pos x="950" y="91"/>
                </a:cxn>
                <a:cxn ang="0">
                  <a:pos x="1266" y="19"/>
                </a:cxn>
                <a:cxn ang="0">
                  <a:pos x="1406" y="7"/>
                </a:cxn>
                <a:cxn ang="0">
                  <a:pos x="1142" y="59"/>
                </a:cxn>
                <a:cxn ang="0">
                  <a:pos x="886" y="139"/>
                </a:cxn>
                <a:cxn ang="0">
                  <a:pos x="606" y="315"/>
                </a:cxn>
                <a:cxn ang="0">
                  <a:pos x="346" y="587"/>
                </a:cxn>
                <a:cxn ang="0">
                  <a:pos x="186" y="879"/>
                </a:cxn>
                <a:cxn ang="0">
                  <a:pos x="102" y="1275"/>
                </a:cxn>
                <a:cxn ang="0">
                  <a:pos x="142" y="1659"/>
                </a:cxn>
                <a:cxn ang="0">
                  <a:pos x="286" y="2003"/>
                </a:cxn>
                <a:cxn ang="0">
                  <a:pos x="514" y="2283"/>
                </a:cxn>
                <a:cxn ang="0">
                  <a:pos x="802" y="2491"/>
                </a:cxn>
                <a:cxn ang="0">
                  <a:pos x="1074" y="2591"/>
                </a:cxn>
                <a:cxn ang="0">
                  <a:pos x="862" y="2591"/>
                </a:cxn>
                <a:cxn ang="0">
                  <a:pos x="593" y="2594"/>
                </a:cxn>
              </a:cxnLst>
              <a:rect l="0" t="0" r="r" b="b"/>
              <a:pathLst>
                <a:path w="1427" h="2594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 rotWithShape="1">
              <a:gsLst>
                <a:gs pos="0">
                  <a:srgbClr val="3DF16C">
                    <a:gamma/>
                    <a:tint val="0"/>
                    <a:invGamma/>
                  </a:srgbClr>
                </a:gs>
                <a:gs pos="50000">
                  <a:srgbClr val="FF0000">
                    <a:alpha val="90000"/>
                  </a:srgbClr>
                </a:gs>
                <a:gs pos="100000">
                  <a:srgbClr val="3DF16C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 noChangeAspect="1"/>
            </p:cNvSpPr>
            <p:nvPr/>
          </p:nvSpPr>
          <p:spPr bwMode="auto">
            <a:xfrm rot="10800000">
              <a:off x="793" y="164"/>
              <a:ext cx="499" cy="907"/>
            </a:xfrm>
            <a:custGeom>
              <a:avLst/>
              <a:gdLst/>
              <a:ahLst/>
              <a:cxnLst>
                <a:cxn ang="0">
                  <a:pos x="593" y="2594"/>
                </a:cxn>
                <a:cxn ang="0">
                  <a:pos x="382" y="2403"/>
                </a:cxn>
                <a:cxn ang="0">
                  <a:pos x="186" y="2139"/>
                </a:cxn>
                <a:cxn ang="0">
                  <a:pos x="54" y="1827"/>
                </a:cxn>
                <a:cxn ang="0">
                  <a:pos x="2" y="1479"/>
                </a:cxn>
                <a:cxn ang="0">
                  <a:pos x="42" y="1103"/>
                </a:cxn>
                <a:cxn ang="0">
                  <a:pos x="162" y="779"/>
                </a:cxn>
                <a:cxn ang="0">
                  <a:pos x="374" y="471"/>
                </a:cxn>
                <a:cxn ang="0">
                  <a:pos x="626" y="255"/>
                </a:cxn>
                <a:cxn ang="0">
                  <a:pos x="950" y="91"/>
                </a:cxn>
                <a:cxn ang="0">
                  <a:pos x="1266" y="19"/>
                </a:cxn>
                <a:cxn ang="0">
                  <a:pos x="1406" y="7"/>
                </a:cxn>
                <a:cxn ang="0">
                  <a:pos x="1142" y="59"/>
                </a:cxn>
                <a:cxn ang="0">
                  <a:pos x="886" y="139"/>
                </a:cxn>
                <a:cxn ang="0">
                  <a:pos x="606" y="315"/>
                </a:cxn>
                <a:cxn ang="0">
                  <a:pos x="346" y="587"/>
                </a:cxn>
                <a:cxn ang="0">
                  <a:pos x="186" y="879"/>
                </a:cxn>
                <a:cxn ang="0">
                  <a:pos x="102" y="1275"/>
                </a:cxn>
                <a:cxn ang="0">
                  <a:pos x="142" y="1659"/>
                </a:cxn>
                <a:cxn ang="0">
                  <a:pos x="286" y="2003"/>
                </a:cxn>
                <a:cxn ang="0">
                  <a:pos x="514" y="2283"/>
                </a:cxn>
                <a:cxn ang="0">
                  <a:pos x="802" y="2491"/>
                </a:cxn>
                <a:cxn ang="0">
                  <a:pos x="1074" y="2591"/>
                </a:cxn>
                <a:cxn ang="0">
                  <a:pos x="862" y="2591"/>
                </a:cxn>
                <a:cxn ang="0">
                  <a:pos x="593" y="2594"/>
                </a:cxn>
              </a:cxnLst>
              <a:rect l="0" t="0" r="r" b="b"/>
              <a:pathLst>
                <a:path w="1427" h="2594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 rotWithShape="1">
              <a:gsLst>
                <a:gs pos="0">
                  <a:srgbClr val="3DF16C">
                    <a:gamma/>
                    <a:tint val="0"/>
                    <a:invGamma/>
                  </a:srgbClr>
                </a:gs>
                <a:gs pos="50000">
                  <a:srgbClr val="FF0000">
                    <a:alpha val="90000"/>
                  </a:srgbClr>
                </a:gs>
                <a:gs pos="100000">
                  <a:srgbClr val="3DF16C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43" name="Freeform 19"/>
          <p:cNvSpPr>
            <a:spLocks noChangeAspect="1"/>
          </p:cNvSpPr>
          <p:nvPr/>
        </p:nvSpPr>
        <p:spPr bwMode="auto">
          <a:xfrm rot="5400000">
            <a:off x="96043" y="5469731"/>
            <a:ext cx="1292226" cy="1484313"/>
          </a:xfrm>
          <a:custGeom>
            <a:avLst/>
            <a:gdLst/>
            <a:ahLst/>
            <a:cxnLst>
              <a:cxn ang="0">
                <a:pos x="920" y="2134"/>
              </a:cxn>
              <a:cxn ang="0">
                <a:pos x="601" y="1845"/>
              </a:cxn>
              <a:cxn ang="0">
                <a:pos x="304" y="1445"/>
              </a:cxn>
              <a:cxn ang="0">
                <a:pos x="105" y="972"/>
              </a:cxn>
              <a:cxn ang="0">
                <a:pos x="16" y="424"/>
              </a:cxn>
              <a:cxn ang="0">
                <a:pos x="10" y="28"/>
              </a:cxn>
              <a:cxn ang="0">
                <a:pos x="70" y="592"/>
              </a:cxn>
              <a:cxn ang="0">
                <a:pos x="262" y="1114"/>
              </a:cxn>
              <a:cxn ang="0">
                <a:pos x="538" y="1486"/>
              </a:cxn>
              <a:cxn ang="0">
                <a:pos x="904" y="1804"/>
              </a:cxn>
              <a:cxn ang="0">
                <a:pos x="1348" y="2026"/>
              </a:cxn>
              <a:cxn ang="0">
                <a:pos x="1858" y="2134"/>
              </a:cxn>
              <a:cxn ang="0">
                <a:pos x="1327" y="2129"/>
              </a:cxn>
              <a:cxn ang="0">
                <a:pos x="920" y="2134"/>
              </a:cxn>
            </a:cxnLst>
            <a:rect l="0" t="0" r="r" b="b"/>
            <a:pathLst>
              <a:path w="1858" h="2134">
                <a:moveTo>
                  <a:pt x="920" y="2134"/>
                </a:moveTo>
                <a:cubicBezTo>
                  <a:pt x="812" y="2057"/>
                  <a:pt x="704" y="1960"/>
                  <a:pt x="601" y="1845"/>
                </a:cubicBezTo>
                <a:cubicBezTo>
                  <a:pt x="498" y="1730"/>
                  <a:pt x="387" y="1590"/>
                  <a:pt x="304" y="1445"/>
                </a:cubicBezTo>
                <a:cubicBezTo>
                  <a:pt x="221" y="1299"/>
                  <a:pt x="153" y="1142"/>
                  <a:pt x="105" y="972"/>
                </a:cubicBezTo>
                <a:cubicBezTo>
                  <a:pt x="57" y="802"/>
                  <a:pt x="32" y="581"/>
                  <a:pt x="16" y="424"/>
                </a:cubicBezTo>
                <a:cubicBezTo>
                  <a:pt x="0" y="267"/>
                  <a:pt x="1" y="0"/>
                  <a:pt x="10" y="28"/>
                </a:cubicBezTo>
                <a:cubicBezTo>
                  <a:pt x="19" y="56"/>
                  <a:pt x="28" y="411"/>
                  <a:pt x="70" y="592"/>
                </a:cubicBezTo>
                <a:cubicBezTo>
                  <a:pt x="112" y="773"/>
                  <a:pt x="184" y="965"/>
                  <a:pt x="262" y="1114"/>
                </a:cubicBezTo>
                <a:cubicBezTo>
                  <a:pt x="340" y="1263"/>
                  <a:pt x="431" y="1371"/>
                  <a:pt x="538" y="1486"/>
                </a:cubicBezTo>
                <a:cubicBezTo>
                  <a:pt x="645" y="1601"/>
                  <a:pt x="769" y="1714"/>
                  <a:pt x="904" y="1804"/>
                </a:cubicBezTo>
                <a:cubicBezTo>
                  <a:pt x="1039" y="1894"/>
                  <a:pt x="1189" y="1971"/>
                  <a:pt x="1348" y="2026"/>
                </a:cubicBezTo>
                <a:cubicBezTo>
                  <a:pt x="1507" y="2081"/>
                  <a:pt x="1636" y="2104"/>
                  <a:pt x="1858" y="2134"/>
                </a:cubicBezTo>
                <a:cubicBezTo>
                  <a:pt x="1689" y="2134"/>
                  <a:pt x="1483" y="2129"/>
                  <a:pt x="1327" y="2129"/>
                </a:cubicBezTo>
                <a:cubicBezTo>
                  <a:pt x="1171" y="2129"/>
                  <a:pt x="1004" y="2134"/>
                  <a:pt x="920" y="2134"/>
                </a:cubicBezTo>
                <a:close/>
              </a:path>
            </a:pathLst>
          </a:custGeom>
          <a:gradFill rotWithShape="1">
            <a:gsLst>
              <a:gs pos="0">
                <a:srgbClr val="3DF16C">
                  <a:gamma/>
                  <a:tint val="0"/>
                  <a:invGamma/>
                </a:srgbClr>
              </a:gs>
              <a:gs pos="50000">
                <a:srgbClr val="FF0000">
                  <a:alpha val="90000"/>
                </a:srgbClr>
              </a:gs>
              <a:gs pos="100000">
                <a:srgbClr val="3DF16C">
                  <a:gamma/>
                  <a:tint val="0"/>
                  <a:invGamma/>
                </a:srgbClr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79388" y="333375"/>
            <a:ext cx="1296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ja-JP" altLang="en-US" sz="4400">
              <a:solidFill>
                <a:schemeClr val="tx2"/>
              </a:solidFill>
            </a:endParaRPr>
          </a:p>
        </p:txBody>
      </p:sp>
      <p:sp>
        <p:nvSpPr>
          <p:cNvPr id="18" name="Freeform 18"/>
          <p:cNvSpPr>
            <a:spLocks noChangeAspect="1"/>
          </p:cNvSpPr>
          <p:nvPr userDrawn="1"/>
        </p:nvSpPr>
        <p:spPr bwMode="auto">
          <a:xfrm rot="10800000">
            <a:off x="7526830" y="-24"/>
            <a:ext cx="1617169" cy="1857388"/>
          </a:xfrm>
          <a:custGeom>
            <a:avLst/>
            <a:gdLst/>
            <a:ahLst/>
            <a:cxnLst>
              <a:cxn ang="0">
                <a:pos x="920" y="2134"/>
              </a:cxn>
              <a:cxn ang="0">
                <a:pos x="601" y="1845"/>
              </a:cxn>
              <a:cxn ang="0">
                <a:pos x="304" y="1445"/>
              </a:cxn>
              <a:cxn ang="0">
                <a:pos x="105" y="972"/>
              </a:cxn>
              <a:cxn ang="0">
                <a:pos x="16" y="424"/>
              </a:cxn>
              <a:cxn ang="0">
                <a:pos x="10" y="28"/>
              </a:cxn>
              <a:cxn ang="0">
                <a:pos x="70" y="592"/>
              </a:cxn>
              <a:cxn ang="0">
                <a:pos x="262" y="1114"/>
              </a:cxn>
              <a:cxn ang="0">
                <a:pos x="538" y="1486"/>
              </a:cxn>
              <a:cxn ang="0">
                <a:pos x="904" y="1804"/>
              </a:cxn>
              <a:cxn ang="0">
                <a:pos x="1348" y="2026"/>
              </a:cxn>
              <a:cxn ang="0">
                <a:pos x="1858" y="2134"/>
              </a:cxn>
              <a:cxn ang="0">
                <a:pos x="1327" y="2129"/>
              </a:cxn>
              <a:cxn ang="0">
                <a:pos x="920" y="2134"/>
              </a:cxn>
            </a:cxnLst>
            <a:rect l="0" t="0" r="r" b="b"/>
            <a:pathLst>
              <a:path w="1858" h="2134">
                <a:moveTo>
                  <a:pt x="920" y="2134"/>
                </a:moveTo>
                <a:cubicBezTo>
                  <a:pt x="812" y="2057"/>
                  <a:pt x="704" y="1960"/>
                  <a:pt x="601" y="1845"/>
                </a:cubicBezTo>
                <a:cubicBezTo>
                  <a:pt x="498" y="1730"/>
                  <a:pt x="387" y="1590"/>
                  <a:pt x="304" y="1445"/>
                </a:cubicBezTo>
                <a:cubicBezTo>
                  <a:pt x="221" y="1299"/>
                  <a:pt x="153" y="1142"/>
                  <a:pt x="105" y="972"/>
                </a:cubicBezTo>
                <a:cubicBezTo>
                  <a:pt x="57" y="802"/>
                  <a:pt x="32" y="581"/>
                  <a:pt x="16" y="424"/>
                </a:cubicBezTo>
                <a:cubicBezTo>
                  <a:pt x="0" y="267"/>
                  <a:pt x="1" y="0"/>
                  <a:pt x="10" y="28"/>
                </a:cubicBezTo>
                <a:cubicBezTo>
                  <a:pt x="19" y="56"/>
                  <a:pt x="28" y="411"/>
                  <a:pt x="70" y="592"/>
                </a:cubicBezTo>
                <a:cubicBezTo>
                  <a:pt x="112" y="773"/>
                  <a:pt x="184" y="965"/>
                  <a:pt x="262" y="1114"/>
                </a:cubicBezTo>
                <a:cubicBezTo>
                  <a:pt x="340" y="1263"/>
                  <a:pt x="431" y="1371"/>
                  <a:pt x="538" y="1486"/>
                </a:cubicBezTo>
                <a:cubicBezTo>
                  <a:pt x="645" y="1601"/>
                  <a:pt x="769" y="1714"/>
                  <a:pt x="904" y="1804"/>
                </a:cubicBezTo>
                <a:cubicBezTo>
                  <a:pt x="1039" y="1894"/>
                  <a:pt x="1189" y="1971"/>
                  <a:pt x="1348" y="2026"/>
                </a:cubicBezTo>
                <a:cubicBezTo>
                  <a:pt x="1507" y="2081"/>
                  <a:pt x="1636" y="2104"/>
                  <a:pt x="1858" y="2134"/>
                </a:cubicBezTo>
                <a:cubicBezTo>
                  <a:pt x="1689" y="2134"/>
                  <a:pt x="1483" y="2129"/>
                  <a:pt x="1327" y="2129"/>
                </a:cubicBezTo>
                <a:cubicBezTo>
                  <a:pt x="1171" y="2129"/>
                  <a:pt x="1004" y="2134"/>
                  <a:pt x="920" y="2134"/>
                </a:cubicBezTo>
                <a:close/>
              </a:path>
            </a:pathLst>
          </a:custGeom>
          <a:gradFill rotWithShape="1">
            <a:gsLst>
              <a:gs pos="0">
                <a:srgbClr val="3DF16C">
                  <a:gamma/>
                  <a:tint val="0"/>
                  <a:invGamma/>
                </a:srgbClr>
              </a:gs>
              <a:gs pos="50000">
                <a:srgbClr val="00B050">
                  <a:alpha val="90000"/>
                </a:srgbClr>
              </a:gs>
              <a:gs pos="100000">
                <a:srgbClr val="3DF16C">
                  <a:gamma/>
                  <a:tint val="0"/>
                  <a:invGamma/>
                </a:srgbClr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8663716" y="-23178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kumimoji="1" lang="ja-JP" altLang="en-U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☃</a:t>
            </a:r>
            <a:endParaRPr kumimoji="1" lang="ja-JP" altLang="en-US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480" y="2130425"/>
            <a:ext cx="7429520" cy="1470025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10MeV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近傍の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H(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反応における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QFS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断面積異常探索</a:t>
            </a:r>
            <a:endParaRPr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0356" y="3886200"/>
            <a:ext cx="6400800" cy="1752600"/>
          </a:xfrm>
        </p:spPr>
        <p:txBody>
          <a:bodyPr/>
          <a:lstStyle/>
          <a:p>
            <a:r>
              <a:rPr lang="ja-JP" altLang="en-US" sz="1800" u="sng" dirty="0" smtClean="0"/>
              <a:t>江口 祐一郎</a:t>
            </a:r>
            <a:r>
              <a:rPr lang="en-US" altLang="ja-JP" sz="1800" u="sng" baseline="30000" dirty="0" smtClean="0"/>
              <a:t>A</a:t>
            </a:r>
            <a:r>
              <a:rPr lang="en-US" altLang="ja-JP" sz="1800" dirty="0" smtClean="0"/>
              <a:t>, </a:t>
            </a:r>
            <a:r>
              <a:rPr lang="ja-JP" altLang="en-US" sz="1800" dirty="0" smtClean="0"/>
              <a:t>相良 建至</a:t>
            </a:r>
            <a:r>
              <a:rPr lang="en-US" altLang="ja-JP" sz="1800" baseline="30000" dirty="0" smtClean="0"/>
              <a:t>A</a:t>
            </a:r>
            <a:r>
              <a:rPr lang="en-US" altLang="ja-JP" sz="1800" dirty="0" smtClean="0"/>
              <a:t>, </a:t>
            </a:r>
            <a:r>
              <a:rPr lang="ja-JP" altLang="en-US" sz="1800" dirty="0" smtClean="0"/>
              <a:t>黒板 翔</a:t>
            </a:r>
            <a:r>
              <a:rPr lang="en-US" altLang="ja-JP" sz="1800" baseline="30000" dirty="0" smtClean="0"/>
              <a:t>A</a:t>
            </a:r>
            <a:r>
              <a:rPr lang="en-US" altLang="ja-JP" sz="1800" dirty="0" smtClean="0"/>
              <a:t>, </a:t>
            </a:r>
            <a:r>
              <a:rPr lang="ja-JP" altLang="en-US" sz="1800" dirty="0" smtClean="0"/>
              <a:t>八嶋 恵介</a:t>
            </a:r>
            <a:r>
              <a:rPr lang="en-US" altLang="ja-JP" sz="1800" baseline="30000" dirty="0" smtClean="0"/>
              <a:t>A</a:t>
            </a:r>
            <a:r>
              <a:rPr lang="en-US" altLang="ja-JP" sz="1800" dirty="0" smtClean="0"/>
              <a:t>, </a:t>
            </a:r>
            <a:r>
              <a:rPr lang="ja-JP" altLang="en-US" sz="1800" dirty="0" smtClean="0"/>
              <a:t>下田 広己</a:t>
            </a:r>
            <a:r>
              <a:rPr lang="en-US" altLang="ja-JP" sz="1800" baseline="30000" dirty="0" smtClean="0"/>
              <a:t>A</a:t>
            </a:r>
            <a:r>
              <a:rPr lang="en-US" altLang="ja-JP" sz="1800" dirty="0" smtClean="0"/>
              <a:t>, </a:t>
            </a:r>
          </a:p>
          <a:p>
            <a:r>
              <a:rPr lang="ja-JP" altLang="en-US" sz="1800" dirty="0" smtClean="0"/>
              <a:t>末田 雄大</a:t>
            </a:r>
            <a:r>
              <a:rPr lang="en-US" altLang="ja-JP" sz="1800" baseline="30000" dirty="0" smtClean="0"/>
              <a:t>A</a:t>
            </a:r>
            <a:r>
              <a:rPr lang="en-US" altLang="ja-JP" sz="1800" dirty="0" smtClean="0"/>
              <a:t>, </a:t>
            </a:r>
            <a:r>
              <a:rPr lang="ja-JP" altLang="en-US" sz="1800" dirty="0" smtClean="0"/>
              <a:t>宍戸 拓郎</a:t>
            </a:r>
            <a:r>
              <a:rPr lang="en-US" altLang="ja-JP" sz="1800" baseline="30000" dirty="0" smtClean="0"/>
              <a:t>A</a:t>
            </a:r>
            <a:r>
              <a:rPr lang="en-US" altLang="ja-JP" sz="1800" dirty="0" smtClean="0"/>
              <a:t>, </a:t>
            </a:r>
            <a:r>
              <a:rPr lang="ja-JP" altLang="en-US" sz="1800" dirty="0" smtClean="0"/>
              <a:t>矢部 達也</a:t>
            </a:r>
            <a:r>
              <a:rPr lang="en-US" altLang="ja-JP" sz="1800" baseline="30000" dirty="0" smtClean="0"/>
              <a:t>A</a:t>
            </a:r>
            <a:r>
              <a:rPr lang="en-US" altLang="ja-JP" sz="1800" dirty="0" smtClean="0"/>
              <a:t>, </a:t>
            </a:r>
            <a:r>
              <a:rPr lang="ja-JP" altLang="en-US" sz="1800" dirty="0" smtClean="0"/>
              <a:t>石川 壮一</a:t>
            </a:r>
            <a:r>
              <a:rPr lang="en-US" altLang="ja-JP" sz="1800" baseline="30000" dirty="0" smtClean="0"/>
              <a:t>B</a:t>
            </a:r>
          </a:p>
          <a:p>
            <a:endParaRPr lang="en-US" altLang="ja-JP" sz="800" dirty="0" smtClean="0"/>
          </a:p>
          <a:p>
            <a:r>
              <a:rPr lang="ja-JP" altLang="en-US" sz="1800" dirty="0" smtClean="0"/>
              <a:t>九大院理</a:t>
            </a:r>
            <a:r>
              <a:rPr lang="en-US" altLang="ja-JP" sz="1800" baseline="30000" dirty="0" smtClean="0"/>
              <a:t>A</a:t>
            </a:r>
            <a:r>
              <a:rPr lang="ja-JP" altLang="en-US" sz="1800" dirty="0" smtClean="0"/>
              <a:t>　法政大</a:t>
            </a:r>
            <a:r>
              <a:rPr lang="en-US" altLang="ja-JP" sz="1800" baseline="30000" dirty="0" smtClean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5572132" y="5214950"/>
            <a:ext cx="2273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32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357290" y="5357826"/>
            <a:ext cx="2273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32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84192" y="2928934"/>
            <a:ext cx="2273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32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26474" y="2928934"/>
            <a:ext cx="2273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32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結果（</a:t>
            </a:r>
            <a:r>
              <a:rPr lang="en-US" altLang="ja-JP" i="1" dirty="0" err="1" smtClean="0"/>
              <a:t>E</a:t>
            </a:r>
            <a:r>
              <a:rPr lang="en-US" altLang="ja-JP" i="1" baseline="-25000" dirty="0" err="1" smtClean="0"/>
              <a:t>p</a:t>
            </a:r>
            <a:r>
              <a:rPr lang="en-US" altLang="ja-JP" dirty="0" smtClean="0"/>
              <a:t>= 13 </a:t>
            </a:r>
            <a:r>
              <a:rPr lang="en-US" altLang="ja-JP" dirty="0" err="1" smtClean="0"/>
              <a:t>MeV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11" name="コンテンツ プレースホルダ 10" descr="theta.bmp"/>
          <p:cNvPicPr>
            <a:picLocks noGrp="1" noChangeAspect="1"/>
          </p:cNvPicPr>
          <p:nvPr>
            <p:ph idx="1"/>
          </p:nvPr>
        </p:nvPicPr>
        <p:blipFill>
          <a:blip r:embed="rId2"/>
          <a:srcRect l="7253" t="9003" r="3693" b="10804"/>
          <a:stretch>
            <a:fillRect/>
          </a:stretch>
        </p:blipFill>
        <p:spPr>
          <a:xfrm>
            <a:off x="7199999" y="36000"/>
            <a:ext cx="1805486" cy="166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D55B-195E-4771-878F-1D5768EB7877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00" y="1800000"/>
            <a:ext cx="369760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00" y="4248000"/>
            <a:ext cx="369760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00" y="4248000"/>
            <a:ext cx="369760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00" y="1800000"/>
            <a:ext cx="369760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テキスト ボックス 18"/>
          <p:cNvSpPr txBox="1"/>
          <p:nvPr/>
        </p:nvSpPr>
        <p:spPr>
          <a:xfrm>
            <a:off x="2174288" y="1285860"/>
            <a:ext cx="683200" cy="400110"/>
          </a:xfrm>
          <a:prstGeom prst="rect">
            <a:avLst/>
          </a:prstGeom>
          <a:solidFill>
            <a:srgbClr val="FFE6D5"/>
          </a:solidFill>
          <a:ln w="19050">
            <a:solidFill>
              <a:srgbClr val="FF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QFS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98373" y="1285860"/>
            <a:ext cx="873957" cy="400110"/>
          </a:xfrm>
          <a:prstGeom prst="rect">
            <a:avLst/>
          </a:prstGeom>
          <a:solidFill>
            <a:srgbClr val="D5EDFF"/>
          </a:solidFill>
          <a:ln w="19050">
            <a:solidFill>
              <a:srgbClr val="9999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2000" b="1" baseline="-25000" dirty="0" smtClean="0">
                <a:solidFill>
                  <a:srgbClr val="0070C0"/>
                </a:solidFill>
              </a:rPr>
              <a:t>1 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= </a:t>
            </a:r>
            <a:r>
              <a:rPr kumimoji="1" lang="en-US" altLang="ja-JP" sz="20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2000" b="1" baseline="-25000" dirty="0" smtClean="0">
                <a:solidFill>
                  <a:srgbClr val="0070C0"/>
                </a:solidFill>
              </a:rPr>
              <a:t>2</a:t>
            </a:r>
            <a:endParaRPr kumimoji="1" lang="ja-JP" altLang="en-US" sz="2000" b="1" baseline="-25000" dirty="0">
              <a:solidFill>
                <a:srgbClr val="0070C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01024" y="7141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④</a:t>
            </a:r>
            <a:endParaRPr kumimoji="1" lang="ja-JP" altLang="en-US" sz="1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91824" y="28572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⑤</a:t>
            </a:r>
            <a:endParaRPr kumimoji="1" lang="ja-JP" altLang="en-US" sz="1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3042" y="190677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④</a:t>
            </a:r>
            <a:endParaRPr kumimoji="1" lang="ja-JP" altLang="en-US" sz="1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43042" y="43576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⑤</a:t>
            </a:r>
            <a:endParaRPr kumimoji="1"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実験値と理論計算値の比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実験値を石川氏の理論計算値と比較した。（断面積のピークの</a:t>
            </a:r>
            <a:r>
              <a:rPr lang="en-US" altLang="ja-JP" dirty="0" smtClean="0"/>
              <a:t>5</a:t>
            </a:r>
            <a:r>
              <a:rPr lang="ja-JP" altLang="en-US" dirty="0" smtClean="0"/>
              <a:t>点）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A019-A380-4048-9E17-9E7EB647E815}" type="slidenum">
              <a:rPr lang="ja-JP" altLang="en-US" smtClean="0"/>
              <a:pPr/>
              <a:t>11</a:t>
            </a:fld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2038" y="2000240"/>
            <a:ext cx="1547218" cy="400110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/>
              <a:t>E</a:t>
            </a:r>
            <a:r>
              <a:rPr kumimoji="1" lang="en-US" altLang="ja-JP" sz="2000" i="1" baseline="-25000" dirty="0" err="1" smtClean="0"/>
              <a:t>p</a:t>
            </a:r>
            <a:r>
              <a:rPr kumimoji="1" lang="en-US" altLang="ja-JP" sz="2000" dirty="0" smtClean="0"/>
              <a:t>= 9.5 </a:t>
            </a:r>
            <a:r>
              <a:rPr kumimoji="1" lang="en-US" altLang="ja-JP" sz="2000" dirty="0" err="1" smtClean="0"/>
              <a:t>MeV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46158" y="4500570"/>
            <a:ext cx="1483098" cy="40011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/>
              <a:t>E</a:t>
            </a:r>
            <a:r>
              <a:rPr kumimoji="1" lang="en-US" altLang="ja-JP" sz="2000" i="1" baseline="-25000" dirty="0" err="1" smtClean="0"/>
              <a:t>p</a:t>
            </a:r>
            <a:r>
              <a:rPr kumimoji="1" lang="en-US" altLang="ja-JP" sz="2000" dirty="0" smtClean="0"/>
              <a:t>= 13 </a:t>
            </a:r>
            <a:r>
              <a:rPr kumimoji="1" lang="en-US" altLang="ja-JP" sz="2000" dirty="0" err="1" smtClean="0"/>
              <a:t>MeV</a:t>
            </a:r>
            <a:endParaRPr kumimoji="1" lang="ja-JP" altLang="en-US" sz="20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724277" y="4137434"/>
            <a:ext cx="7541537" cy="9053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コンテンツ プレースホルダ 11" descr="theta2.bmp"/>
          <p:cNvPicPr>
            <a:picLocks noChangeAspect="1"/>
          </p:cNvPicPr>
          <p:nvPr/>
        </p:nvPicPr>
        <p:blipFill>
          <a:blip r:embed="rId2"/>
          <a:srcRect l="7253" t="9003" r="7253" b="10804"/>
          <a:stretch>
            <a:fillRect/>
          </a:stretch>
        </p:blipFill>
        <p:spPr bwMode="auto">
          <a:xfrm>
            <a:off x="67278" y="2143116"/>
            <a:ext cx="1718640" cy="165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図 15" descr="theta2.bmp"/>
          <p:cNvPicPr>
            <a:picLocks noChangeAspect="1"/>
          </p:cNvPicPr>
          <p:nvPr/>
        </p:nvPicPr>
        <p:blipFill>
          <a:blip r:embed="rId3"/>
          <a:srcRect l="7253" t="9003" r="7253" b="10804"/>
          <a:stretch>
            <a:fillRect/>
          </a:stretch>
        </p:blipFill>
        <p:spPr>
          <a:xfrm>
            <a:off x="95892" y="4643931"/>
            <a:ext cx="1680453" cy="161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テキスト ボックス 16"/>
          <p:cNvSpPr txBox="1"/>
          <p:nvPr/>
        </p:nvSpPr>
        <p:spPr>
          <a:xfrm>
            <a:off x="726141" y="23192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①</a:t>
            </a:r>
            <a:endParaRPr kumimoji="1" lang="ja-JP" altLang="en-US" sz="1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3805" y="242639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②</a:t>
            </a:r>
            <a:endParaRPr kumimoji="1" lang="ja-JP" altLang="en-US" sz="1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21478" y="26512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③</a:t>
            </a:r>
            <a:endParaRPr kumimoji="1" lang="ja-JP" altLang="en-US" sz="1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90610" y="471993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④</a:t>
            </a:r>
            <a:endParaRPr kumimoji="1" lang="ja-JP" altLang="en-US" sz="1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41501" y="489798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⑤</a:t>
            </a:r>
            <a:endParaRPr kumimoji="1" lang="ja-JP" altLang="en-US" sz="1400" b="1" dirty="0"/>
          </a:p>
        </p:txBody>
      </p:sp>
      <p:pic>
        <p:nvPicPr>
          <p:cNvPr id="22" name="コンテンツ プレースホルダ 12" descr="theta1.bmp"/>
          <p:cNvPicPr>
            <a:picLocks noChangeAspect="1"/>
          </p:cNvPicPr>
          <p:nvPr/>
        </p:nvPicPr>
        <p:blipFill>
          <a:blip r:embed="rId4"/>
          <a:srcRect l="7253" t="9003" r="7253" b="10804"/>
          <a:stretch>
            <a:fillRect/>
          </a:stretch>
        </p:blipFill>
        <p:spPr bwMode="auto">
          <a:xfrm>
            <a:off x="7358082" y="2143116"/>
            <a:ext cx="1700602" cy="163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図 22" descr="theta1.bmp"/>
          <p:cNvPicPr>
            <a:picLocks noChangeAspect="1"/>
          </p:cNvPicPr>
          <p:nvPr/>
        </p:nvPicPr>
        <p:blipFill>
          <a:blip r:embed="rId5"/>
          <a:srcRect l="7253" t="9003" r="7253" b="10804"/>
          <a:stretch>
            <a:fillRect/>
          </a:stretch>
        </p:blipFill>
        <p:spPr>
          <a:xfrm>
            <a:off x="7358082" y="4608669"/>
            <a:ext cx="1680452" cy="161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500306"/>
            <a:ext cx="3085719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5002932"/>
            <a:ext cx="3145155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4000" y="2508886"/>
            <a:ext cx="2670334" cy="106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44000" y="5009216"/>
            <a:ext cx="2670334" cy="106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2952000" y="600076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④</a:t>
            </a:r>
            <a:endParaRPr kumimoji="1" lang="ja-JP" altLang="en-US" sz="1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07732" y="600076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⑤</a:t>
            </a:r>
            <a:endParaRPr kumimoji="1" lang="ja-JP" altLang="en-US" sz="1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05662" y="349011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③</a:t>
            </a:r>
            <a:endParaRPr kumimoji="1" lang="ja-JP" altLang="en-US" sz="1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45857" y="349162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②</a:t>
            </a:r>
            <a:endParaRPr kumimoji="1" lang="ja-JP" altLang="en-US" sz="1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86050" y="349313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①</a:t>
            </a:r>
            <a:endParaRPr kumimoji="1" lang="ja-JP" altLang="en-US" sz="14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42976" y="3143248"/>
            <a:ext cx="484428" cy="276999"/>
          </a:xfrm>
          <a:prstGeom prst="rect">
            <a:avLst/>
          </a:prstGeom>
          <a:solidFill>
            <a:srgbClr val="FFE6D5"/>
          </a:solidFill>
          <a:ln w="19050">
            <a:solidFill>
              <a:srgbClr val="FF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QFS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14414" y="5652331"/>
            <a:ext cx="484428" cy="276999"/>
          </a:xfrm>
          <a:prstGeom prst="rect">
            <a:avLst/>
          </a:prstGeom>
          <a:solidFill>
            <a:srgbClr val="FFE6D5"/>
          </a:solidFill>
          <a:ln w="19050">
            <a:solidFill>
              <a:srgbClr val="FF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QFS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643834" y="3143248"/>
            <a:ext cx="599844" cy="276999"/>
          </a:xfrm>
          <a:prstGeom prst="rect">
            <a:avLst/>
          </a:prstGeom>
          <a:solidFill>
            <a:srgbClr val="D5EDFF"/>
          </a:solidFill>
          <a:ln w="19050">
            <a:solidFill>
              <a:srgbClr val="9999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2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1200" b="1" baseline="-25000" dirty="0" smtClean="0">
                <a:solidFill>
                  <a:srgbClr val="0070C0"/>
                </a:solidFill>
              </a:rPr>
              <a:t>1 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= </a:t>
            </a:r>
            <a:r>
              <a:rPr kumimoji="1" lang="en-US" altLang="ja-JP" sz="12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1200" b="1" baseline="-25000" dirty="0" smtClean="0">
                <a:solidFill>
                  <a:srgbClr val="0070C0"/>
                </a:solidFill>
              </a:rPr>
              <a:t>2</a:t>
            </a:r>
            <a:endParaRPr kumimoji="1" lang="ja-JP" altLang="en-US" sz="1200" b="1" baseline="-25000" dirty="0">
              <a:solidFill>
                <a:srgbClr val="0070C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643834" y="5643578"/>
            <a:ext cx="599844" cy="276999"/>
          </a:xfrm>
          <a:prstGeom prst="rect">
            <a:avLst/>
          </a:prstGeom>
          <a:solidFill>
            <a:srgbClr val="D5EDFF"/>
          </a:solidFill>
          <a:ln w="19050">
            <a:solidFill>
              <a:srgbClr val="9999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2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1200" b="1" baseline="-25000" dirty="0" smtClean="0">
                <a:solidFill>
                  <a:srgbClr val="0070C0"/>
                </a:solidFill>
              </a:rPr>
              <a:t>1 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= </a:t>
            </a:r>
            <a:r>
              <a:rPr kumimoji="1" lang="en-US" altLang="ja-JP" sz="12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1200" b="1" baseline="-25000" dirty="0" smtClean="0">
                <a:solidFill>
                  <a:srgbClr val="0070C0"/>
                </a:solidFill>
              </a:rPr>
              <a:t>2</a:t>
            </a:r>
            <a:endParaRPr kumimoji="1" lang="ja-JP" altLang="en-US" sz="1200" b="1" baseline="-2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理論計算の比較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Off-plane Star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α= 0 deg</a:t>
            </a:r>
            <a:r>
              <a:rPr kumimoji="1" lang="ja-JP" altLang="en-US" dirty="0" smtClean="0"/>
              <a:t>）＠</a:t>
            </a:r>
            <a:r>
              <a:rPr kumimoji="1" lang="en-US" altLang="ja-JP" i="1" dirty="0" err="1" smtClean="0"/>
              <a:t>E</a:t>
            </a:r>
            <a:r>
              <a:rPr kumimoji="1" lang="en-US" altLang="ja-JP" i="1" baseline="-25000" dirty="0" err="1" smtClean="0"/>
              <a:t>p</a:t>
            </a:r>
            <a:r>
              <a:rPr kumimoji="1" lang="en-US" altLang="ja-JP" dirty="0" smtClean="0"/>
              <a:t>= 13 </a:t>
            </a:r>
            <a:r>
              <a:rPr kumimoji="1" lang="en-US" altLang="ja-JP" dirty="0" err="1" smtClean="0"/>
              <a:t>MeV</a:t>
            </a:r>
            <a:r>
              <a:rPr kumimoji="1" lang="ja-JP" altLang="en-US" dirty="0" err="1" smtClean="0"/>
              <a:t>での</a:t>
            </a:r>
            <a:r>
              <a:rPr lang="ja-JP" altLang="en-US" dirty="0" smtClean="0"/>
              <a:t>実験結果を、石川氏と</a:t>
            </a:r>
            <a:r>
              <a:rPr lang="en-US" altLang="ja-JP" dirty="0" err="1" smtClean="0"/>
              <a:t>Deltuva</a:t>
            </a:r>
            <a:r>
              <a:rPr lang="ja-JP" altLang="en-US" dirty="0" smtClean="0"/>
              <a:t>氏の理論計算とそれぞれ比較する。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A019-A380-4048-9E17-9E7EB647E815}" type="slidenum">
              <a:rPr lang="ja-JP" altLang="en-US" smtClean="0"/>
              <a:pPr/>
              <a:t>12</a:t>
            </a:fld>
            <a:endParaRPr lang="en-US" altLang="ja-JP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60"/>
          <a:stretch>
            <a:fillRect/>
          </a:stretch>
        </p:blipFill>
        <p:spPr bwMode="auto">
          <a:xfrm>
            <a:off x="1428728" y="2285992"/>
            <a:ext cx="2986088" cy="22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60"/>
          <a:stretch>
            <a:fillRect/>
          </a:stretch>
        </p:blipFill>
        <p:spPr bwMode="auto">
          <a:xfrm>
            <a:off x="4716000" y="2285992"/>
            <a:ext cx="2986088" cy="22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1292636" y="2071678"/>
            <a:ext cx="139012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i="1" dirty="0" smtClean="0"/>
              <a:t>θ</a:t>
            </a:r>
            <a:r>
              <a:rPr lang="en-US" altLang="ja-JP" sz="1400" baseline="-25000" dirty="0" smtClean="0"/>
              <a:t>1</a:t>
            </a:r>
            <a:r>
              <a:rPr lang="en-US" altLang="ja-JP" sz="1400" dirty="0" smtClean="0"/>
              <a:t>= </a:t>
            </a:r>
            <a:r>
              <a:rPr lang="en-US" altLang="ja-JP" sz="1400" i="1" dirty="0" smtClean="0"/>
              <a:t>θ</a:t>
            </a:r>
            <a:r>
              <a:rPr lang="en-US" altLang="ja-JP" sz="1400" baseline="-25000" dirty="0" smtClean="0"/>
              <a:t>2</a:t>
            </a:r>
            <a:r>
              <a:rPr lang="en-US" altLang="ja-JP" sz="1400" dirty="0" smtClean="0"/>
              <a:t>= 33.3</a:t>
            </a:r>
            <a:r>
              <a:rPr lang="en-US" altLang="ja-JP" sz="1400" dirty="0" smtClean="0">
                <a:latin typeface="+mj-lt"/>
              </a:rPr>
              <a:t> deg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33908" y="3839058"/>
            <a:ext cx="800219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石川氏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88784" y="3839058"/>
            <a:ext cx="1040670" cy="338554"/>
          </a:xfrm>
          <a:prstGeom prst="rect">
            <a:avLst/>
          </a:prstGeom>
          <a:gradFill flip="none" rotWithShape="1">
            <a:gsLst>
              <a:gs pos="0">
                <a:srgbClr val="FFA161">
                  <a:tint val="66000"/>
                  <a:satMod val="160000"/>
                </a:srgbClr>
              </a:gs>
              <a:gs pos="50000">
                <a:srgbClr val="FFA161">
                  <a:tint val="44500"/>
                  <a:satMod val="160000"/>
                </a:srgbClr>
              </a:gs>
              <a:gs pos="100000">
                <a:srgbClr val="FFA16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Deltuva</a:t>
            </a:r>
            <a:r>
              <a:rPr lang="ja-JP" altLang="en-US" sz="1600" dirty="0" smtClean="0"/>
              <a:t>氏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7150" y="4714884"/>
            <a:ext cx="1223412" cy="33855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i="1" dirty="0" err="1" smtClean="0"/>
              <a:t>E</a:t>
            </a:r>
            <a:r>
              <a:rPr kumimoji="1" lang="en-US" altLang="ja-JP" sz="1600" i="1" baseline="-25000" dirty="0" err="1" smtClean="0"/>
              <a:t>p</a:t>
            </a:r>
            <a:r>
              <a:rPr kumimoji="1" lang="en-US" altLang="ja-JP" sz="1600" dirty="0" smtClean="0"/>
              <a:t>= 13 </a:t>
            </a:r>
            <a:r>
              <a:rPr kumimoji="1" lang="en-US" altLang="ja-JP" sz="1600" dirty="0" err="1" smtClean="0"/>
              <a:t>MeV</a:t>
            </a:r>
            <a:endParaRPr kumimoji="1" lang="ja-JP" altLang="en-US" sz="1600" dirty="0"/>
          </a:p>
        </p:txBody>
      </p:sp>
      <p:pic>
        <p:nvPicPr>
          <p:cNvPr id="13" name="図 12" descr="theta1.bmp"/>
          <p:cNvPicPr>
            <a:picLocks noChangeAspect="1"/>
          </p:cNvPicPr>
          <p:nvPr/>
        </p:nvPicPr>
        <p:blipFill>
          <a:blip r:embed="rId4"/>
          <a:srcRect l="7253" t="9003" r="7253" b="10804"/>
          <a:stretch>
            <a:fillRect/>
          </a:stretch>
        </p:blipFill>
        <p:spPr>
          <a:xfrm>
            <a:off x="5500694" y="4786322"/>
            <a:ext cx="1680452" cy="161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5758106" y="5857892"/>
            <a:ext cx="599844" cy="276999"/>
          </a:xfrm>
          <a:prstGeom prst="rect">
            <a:avLst/>
          </a:prstGeom>
          <a:solidFill>
            <a:srgbClr val="D5EDFF"/>
          </a:solidFill>
          <a:ln w="19050">
            <a:solidFill>
              <a:srgbClr val="9999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2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1200" b="1" baseline="-25000" dirty="0" smtClean="0">
                <a:solidFill>
                  <a:srgbClr val="0070C0"/>
                </a:solidFill>
              </a:rPr>
              <a:t>1 </a:t>
            </a:r>
            <a:r>
              <a:rPr kumimoji="1" lang="en-US" altLang="ja-JP" sz="1200" b="1" dirty="0" smtClean="0">
                <a:solidFill>
                  <a:srgbClr val="0070C0"/>
                </a:solidFill>
              </a:rPr>
              <a:t>= </a:t>
            </a:r>
            <a:r>
              <a:rPr kumimoji="1" lang="en-US" altLang="ja-JP" sz="12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1200" b="1" baseline="-25000" dirty="0" smtClean="0">
                <a:solidFill>
                  <a:srgbClr val="0070C0"/>
                </a:solidFill>
              </a:rPr>
              <a:t>2</a:t>
            </a:r>
            <a:endParaRPr kumimoji="1" lang="ja-JP" altLang="en-US" sz="1200" b="1" baseline="-25000" dirty="0">
              <a:solidFill>
                <a:srgbClr val="0070C0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5072074"/>
            <a:ext cx="3145155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円/楕円 15"/>
          <p:cNvSpPr>
            <a:spLocks noChangeAspect="1"/>
          </p:cNvSpPr>
          <p:nvPr/>
        </p:nvSpPr>
        <p:spPr bwMode="auto">
          <a:xfrm>
            <a:off x="6429388" y="5429264"/>
            <a:ext cx="90012" cy="900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 bwMode="auto">
          <a:xfrm>
            <a:off x="3348000" y="5382000"/>
            <a:ext cx="128016" cy="128016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3348000" y="5616000"/>
            <a:ext cx="128016" cy="128016"/>
          </a:xfrm>
          <a:prstGeom prst="ellipse">
            <a:avLst/>
          </a:prstGeom>
          <a:solidFill>
            <a:srgbClr val="FF7B21"/>
          </a:solidFill>
          <a:ln w="9525" cap="flat" cmpd="sng" algn="ctr">
            <a:solidFill>
              <a:srgbClr val="FF7B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 rot="5400000">
            <a:off x="3143637" y="5571743"/>
            <a:ext cx="285752" cy="79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stealth" w="med" len="sm"/>
            <a:tailEnd type="stealth" w="med" len="sm"/>
          </a:ln>
          <a:effectLst/>
        </p:spPr>
      </p:cxnSp>
      <p:sp>
        <p:nvSpPr>
          <p:cNvPr id="20" name="テキスト ボックス 19"/>
          <p:cNvSpPr txBox="1"/>
          <p:nvPr/>
        </p:nvSpPr>
        <p:spPr>
          <a:xfrm>
            <a:off x="2652609" y="5407239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～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7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%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2000232" y="4643446"/>
            <a:ext cx="5429288" cy="1928826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57488" y="3571876"/>
            <a:ext cx="60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70C0"/>
                </a:solidFill>
              </a:rPr>
              <a:t>AV18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00760" y="3571876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7B21"/>
                </a:solidFill>
              </a:rPr>
              <a:t>CD-Bonn</a:t>
            </a:r>
            <a:endParaRPr kumimoji="1" lang="ja-JP" altLang="en-US" sz="1400" b="1" dirty="0">
              <a:solidFill>
                <a:srgbClr val="FF7B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i="1" dirty="0" err="1" smtClean="0"/>
              <a:t>E</a:t>
            </a:r>
            <a:r>
              <a:rPr kumimoji="1" lang="en-US" altLang="ja-JP" i="1" baseline="-25000" dirty="0" err="1" smtClean="0"/>
              <a:t>p</a:t>
            </a:r>
            <a:r>
              <a:rPr lang="en-US" altLang="ja-JP" dirty="0" smtClean="0"/>
              <a:t>= 9.5, 13 </a:t>
            </a:r>
            <a:r>
              <a:rPr lang="en-US" altLang="ja-JP" dirty="0" err="1" smtClean="0"/>
              <a:t>MeV</a:t>
            </a:r>
            <a:r>
              <a:rPr lang="ja-JP" altLang="en-US" dirty="0" smtClean="0"/>
              <a:t> において </a:t>
            </a:r>
            <a:r>
              <a:rPr lang="en-US" altLang="ja-JP" i="1" dirty="0" smtClean="0"/>
              <a:t>pp</a:t>
            </a:r>
            <a:r>
              <a:rPr lang="en-US" altLang="ja-JP" dirty="0" smtClean="0"/>
              <a:t>-QFS </a:t>
            </a:r>
            <a:r>
              <a:rPr lang="ja-JP" altLang="en-US" dirty="0" smtClean="0"/>
              <a:t>とその近傍の微分断面積を測定した。</a:t>
            </a:r>
            <a:endParaRPr lang="en-US" altLang="ja-JP" dirty="0" smtClean="0"/>
          </a:p>
          <a:p>
            <a:r>
              <a:rPr kumimoji="1" lang="ja-JP" altLang="en-US" dirty="0" smtClean="0"/>
              <a:t>測定結果を石川氏による理論計算と比較した。</a:t>
            </a:r>
            <a:endParaRPr kumimoji="1" lang="en-US" altLang="ja-JP" dirty="0" smtClean="0"/>
          </a:p>
          <a:p>
            <a:pPr lvl="1"/>
            <a:r>
              <a:rPr lang="ja-JP" altLang="en-US" dirty="0" smtClean="0">
                <a:solidFill>
                  <a:srgbClr val="0070C0"/>
                </a:solidFill>
              </a:rPr>
              <a:t>誤差の範囲内でほぼ一致している測定点が</a:t>
            </a:r>
            <a:r>
              <a:rPr lang="en-US" altLang="ja-JP" dirty="0" smtClean="0">
                <a:solidFill>
                  <a:srgbClr val="0070C0"/>
                </a:solidFill>
              </a:rPr>
              <a:t>2</a:t>
            </a:r>
            <a:r>
              <a:rPr lang="ja-JP" altLang="en-US" dirty="0" smtClean="0">
                <a:solidFill>
                  <a:srgbClr val="0070C0"/>
                </a:solidFill>
              </a:rPr>
              <a:t>点（</a:t>
            </a:r>
            <a:r>
              <a:rPr lang="en-US" altLang="ja-JP" i="1" dirty="0" err="1" smtClean="0">
                <a:solidFill>
                  <a:srgbClr val="0070C0"/>
                </a:solidFill>
              </a:rPr>
              <a:t>E</a:t>
            </a:r>
            <a:r>
              <a:rPr lang="en-US" altLang="ja-JP" i="1" baseline="-25000" dirty="0" err="1" smtClean="0">
                <a:solidFill>
                  <a:srgbClr val="0070C0"/>
                </a:solidFill>
              </a:rPr>
              <a:t>p</a:t>
            </a:r>
            <a:r>
              <a:rPr lang="en-US" altLang="ja-JP" dirty="0" smtClean="0">
                <a:solidFill>
                  <a:srgbClr val="0070C0"/>
                </a:solidFill>
              </a:rPr>
              <a:t>= 9.5 </a:t>
            </a:r>
            <a:r>
              <a:rPr lang="en-US" altLang="ja-JP" dirty="0" err="1" smtClean="0">
                <a:solidFill>
                  <a:srgbClr val="0070C0"/>
                </a:solidFill>
              </a:rPr>
              <a:t>MeV</a:t>
            </a:r>
            <a:r>
              <a:rPr lang="ja-JP" altLang="en-US" dirty="0" smtClean="0">
                <a:solidFill>
                  <a:srgbClr val="0070C0"/>
                </a:solidFill>
              </a:rPr>
              <a:t>）。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70C0"/>
                </a:solidFill>
              </a:rPr>
              <a:t>それ以外の測定点では、理論計算値の方が</a:t>
            </a:r>
            <a:r>
              <a:rPr lang="en-US" altLang="ja-JP" dirty="0" smtClean="0">
                <a:solidFill>
                  <a:srgbClr val="0070C0"/>
                </a:solidFill>
              </a:rPr>
              <a:t>4%</a:t>
            </a:r>
            <a:r>
              <a:rPr lang="ja-JP" altLang="en-US" dirty="0" smtClean="0">
                <a:solidFill>
                  <a:srgbClr val="0070C0"/>
                </a:solidFill>
              </a:rPr>
              <a:t>～</a:t>
            </a:r>
            <a:r>
              <a:rPr lang="en-US" altLang="ja-JP" dirty="0" smtClean="0">
                <a:solidFill>
                  <a:srgbClr val="0070C0"/>
                </a:solidFill>
              </a:rPr>
              <a:t>16%</a:t>
            </a:r>
            <a:r>
              <a:rPr lang="ja-JP" altLang="en-US" dirty="0" smtClean="0">
                <a:solidFill>
                  <a:srgbClr val="0070C0"/>
                </a:solidFill>
              </a:rPr>
              <a:t>程度過大評価している。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r>
              <a:rPr kumimoji="1" lang="ja-JP" altLang="en-US" dirty="0" smtClean="0">
                <a:solidFill>
                  <a:srgbClr val="FF3399"/>
                </a:solidFill>
              </a:rPr>
              <a:t>しかし、石川氏と</a:t>
            </a:r>
            <a:r>
              <a:rPr kumimoji="1" lang="en-US" altLang="ja-JP" dirty="0" err="1" smtClean="0">
                <a:solidFill>
                  <a:srgbClr val="FF3399"/>
                </a:solidFill>
              </a:rPr>
              <a:t>Deltuva</a:t>
            </a:r>
            <a:r>
              <a:rPr kumimoji="1" lang="ja-JP" altLang="en-US" dirty="0" smtClean="0">
                <a:solidFill>
                  <a:srgbClr val="FF3399"/>
                </a:solidFill>
              </a:rPr>
              <a:t>氏の理論計算には違いがあり、実験値との不一致の程度を定量的に議論することはできない。</a:t>
            </a:r>
            <a:endParaRPr kumimoji="1" lang="en-US" altLang="ja-JP" dirty="0" smtClean="0">
              <a:solidFill>
                <a:srgbClr val="FF3399"/>
              </a:solidFill>
            </a:endParaRPr>
          </a:p>
          <a:p>
            <a:r>
              <a:rPr lang="ja-JP" altLang="en-US" dirty="0" smtClean="0"/>
              <a:t>理論の不定性を取り除くためにも、今後も精密な </a:t>
            </a:r>
            <a:r>
              <a:rPr lang="en-US" altLang="ja-JP" i="1" dirty="0" smtClean="0"/>
              <a:t>pp</a:t>
            </a:r>
            <a:r>
              <a:rPr lang="en-US" altLang="ja-JP" dirty="0" smtClean="0"/>
              <a:t>-QFS</a:t>
            </a:r>
            <a:r>
              <a:rPr lang="ja-JP" altLang="en-US" dirty="0" smtClean="0"/>
              <a:t>断面積測定を続けていく。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A019-A380-4048-9E17-9E7EB647E815}" type="slidenum">
              <a:rPr lang="ja-JP" altLang="en-US" smtClean="0"/>
              <a:pPr/>
              <a:t>13</a:t>
            </a:fld>
            <a:endParaRPr lang="en-US" altLang="ja-JP"/>
          </a:p>
        </p:txBody>
      </p:sp>
      <p:pic>
        <p:nvPicPr>
          <p:cNvPr id="7" name="図 6" descr="thet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82" y="4572008"/>
            <a:ext cx="1951425" cy="200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l="14285"/>
          <a:stretch>
            <a:fillRect/>
          </a:stretch>
        </p:blipFill>
        <p:spPr bwMode="auto">
          <a:xfrm>
            <a:off x="3648797" y="5143512"/>
            <a:ext cx="2695830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円/楕円 8"/>
          <p:cNvSpPr>
            <a:spLocks noChangeAspect="1"/>
          </p:cNvSpPr>
          <p:nvPr/>
        </p:nvSpPr>
        <p:spPr bwMode="auto">
          <a:xfrm>
            <a:off x="4475802" y="5453438"/>
            <a:ext cx="128016" cy="128016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4475802" y="5687438"/>
            <a:ext cx="128016" cy="128016"/>
          </a:xfrm>
          <a:prstGeom prst="ellipse">
            <a:avLst/>
          </a:prstGeom>
          <a:solidFill>
            <a:srgbClr val="FF7B21"/>
          </a:solidFill>
          <a:ln w="9525" cap="flat" cmpd="sng" algn="ctr">
            <a:solidFill>
              <a:srgbClr val="FF7B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9472" y="4733520"/>
            <a:ext cx="1223413" cy="33855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i="1" dirty="0" err="1" smtClean="0"/>
              <a:t>E</a:t>
            </a:r>
            <a:r>
              <a:rPr kumimoji="1" lang="en-US" altLang="ja-JP" sz="1600" i="1" baseline="-25000" dirty="0" err="1" smtClean="0"/>
              <a:t>p</a:t>
            </a:r>
            <a:r>
              <a:rPr kumimoji="1" lang="en-US" altLang="ja-JP" sz="1600" dirty="0" smtClean="0"/>
              <a:t>= 13 </a:t>
            </a:r>
            <a:r>
              <a:rPr kumimoji="1" lang="en-US" altLang="ja-JP" sz="1600" dirty="0" err="1" smtClean="0"/>
              <a:t>MeV</a:t>
            </a:r>
            <a:endParaRPr kumimoji="1" lang="ja-JP" altLang="en-US" sz="16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152092"/>
            <a:ext cx="2670334" cy="106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7326546" y="48240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④</a:t>
            </a:r>
            <a:endParaRPr kumimoji="1" lang="ja-JP" altLang="en-US" sz="1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17346" y="50040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⑤</a:t>
            </a:r>
            <a:endParaRPr kumimoji="1" lang="ja-JP" altLang="en-US" sz="1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08100" y="61385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④</a:t>
            </a:r>
            <a:endParaRPr kumimoji="1" lang="ja-JP" altLang="en-US" sz="1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63832" y="61385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⑤</a:t>
            </a:r>
            <a:endParaRPr kumimoji="1" lang="ja-JP" altLang="en-US" sz="1400" b="1" dirty="0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 bwMode="auto">
          <a:xfrm>
            <a:off x="7470546" y="5400001"/>
            <a:ext cx="76510" cy="765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 bwMode="auto">
          <a:xfrm>
            <a:off x="7542546" y="5143513"/>
            <a:ext cx="76510" cy="7651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 bwMode="auto">
          <a:xfrm>
            <a:off x="7542546" y="5328000"/>
            <a:ext cx="76510" cy="7651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 bwMode="auto">
          <a:xfrm>
            <a:off x="7758546" y="5148000"/>
            <a:ext cx="76510" cy="7651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 bwMode="auto">
          <a:xfrm>
            <a:off x="7200001" y="4910625"/>
            <a:ext cx="76510" cy="7651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4628232" y="5072074"/>
            <a:ext cx="285752" cy="1214446"/>
          </a:xfrm>
          <a:prstGeom prst="ellipse">
            <a:avLst/>
          </a:prstGeom>
          <a:solidFill>
            <a:srgbClr val="FFFF00">
              <a:alpha val="3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5271174" y="5072074"/>
            <a:ext cx="285752" cy="1214446"/>
          </a:xfrm>
          <a:prstGeom prst="ellipse">
            <a:avLst/>
          </a:prstGeom>
          <a:solidFill>
            <a:srgbClr val="FFFF00">
              <a:alpha val="3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1413522" y="5072074"/>
            <a:ext cx="285752" cy="1214446"/>
          </a:xfrm>
          <a:prstGeom prst="ellipse">
            <a:avLst/>
          </a:prstGeom>
          <a:solidFill>
            <a:srgbClr val="FFFF00">
              <a:alpha val="3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28" name="円/楕円 27"/>
          <p:cNvSpPr/>
          <p:nvPr/>
        </p:nvSpPr>
        <p:spPr bwMode="auto">
          <a:xfrm>
            <a:off x="2413654" y="5072074"/>
            <a:ext cx="285752" cy="1214446"/>
          </a:xfrm>
          <a:prstGeom prst="ellipse">
            <a:avLst/>
          </a:prstGeom>
          <a:solidFill>
            <a:srgbClr val="FFFF00">
              <a:alpha val="3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動機（</a:t>
            </a:r>
            <a:r>
              <a:rPr kumimoji="1" lang="en-US" altLang="ja-JP" dirty="0" smtClean="0"/>
              <a:t>Star anomaly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ja-JP" altLang="en-US" dirty="0" smtClean="0"/>
              <a:t>九大グループでは、</a:t>
            </a:r>
            <a:r>
              <a:rPr lang="en-US" altLang="ja-JP" dirty="0" smtClean="0"/>
              <a:t>Off-plane</a:t>
            </a:r>
            <a:r>
              <a:rPr lang="ja-JP" altLang="en-US" dirty="0" smtClean="0"/>
              <a:t> </a:t>
            </a:r>
            <a:r>
              <a:rPr lang="en-US" altLang="ja-JP" dirty="0" smtClean="0"/>
              <a:t>Star anomaly</a:t>
            </a:r>
            <a:r>
              <a:rPr lang="ja-JP" altLang="en-US" dirty="0" smtClean="0"/>
              <a:t>の</a:t>
            </a:r>
            <a:r>
              <a:rPr lang="en-US" altLang="ja-JP" dirty="0" smtClean="0"/>
              <a:t>α</a:t>
            </a:r>
            <a:r>
              <a:rPr lang="ja-JP" altLang="en-US" dirty="0" smtClean="0"/>
              <a:t>依存性の系統的測定を行っている。（八嶋の講演）</a:t>
            </a:r>
            <a:endParaRPr lang="en-US" altLang="ja-JP" dirty="0" smtClean="0"/>
          </a:p>
          <a:p>
            <a:r>
              <a:rPr kumimoji="1" lang="ja-JP" altLang="en-US" dirty="0" smtClean="0"/>
              <a:t>今回、</a:t>
            </a:r>
            <a:r>
              <a:rPr kumimoji="1" lang="en-US" altLang="ja-JP" i="1" dirty="0" smtClean="0"/>
              <a:t>E</a:t>
            </a:r>
            <a:r>
              <a:rPr kumimoji="1" lang="en-US" altLang="ja-JP" dirty="0" smtClean="0"/>
              <a:t>= 13 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/A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α</a:t>
            </a:r>
            <a:r>
              <a:rPr kumimoji="1" lang="ja-JP" altLang="en-US" dirty="0" smtClean="0"/>
              <a:t>前方での</a:t>
            </a:r>
            <a:r>
              <a:rPr lang="ja-JP" altLang="en-US" dirty="0" smtClean="0"/>
              <a:t>不一致</a:t>
            </a:r>
            <a:r>
              <a:rPr kumimoji="1" lang="ja-JP" altLang="en-US" dirty="0" smtClean="0"/>
              <a:t>に注目した。</a:t>
            </a:r>
            <a:endParaRPr kumimoji="1" lang="en-US" altLang="ja-JP" dirty="0" smtClean="0"/>
          </a:p>
          <a:p>
            <a:r>
              <a:rPr lang="en-US" altLang="ja-JP" dirty="0" smtClean="0"/>
              <a:t>α</a:t>
            </a:r>
            <a:r>
              <a:rPr lang="ja-JP" altLang="en-US" dirty="0" smtClean="0"/>
              <a:t>前方では</a:t>
            </a:r>
            <a:r>
              <a:rPr lang="en-US" altLang="ja-JP" dirty="0" smtClean="0"/>
              <a:t>QFS</a:t>
            </a:r>
            <a:r>
              <a:rPr lang="ja-JP" altLang="en-US" dirty="0" smtClean="0"/>
              <a:t>の効果が顕著に表れる。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D55B-195E-4771-878F-1D5768EB7877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pic>
        <p:nvPicPr>
          <p:cNvPr id="7" name="Picture 32" descr="off-alpha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4335" y="3183579"/>
            <a:ext cx="3500068" cy="2888627"/>
          </a:xfrm>
          <a:prstGeom prst="rect">
            <a:avLst/>
          </a:prstGeom>
          <a:noFill/>
        </p:spPr>
      </p:pic>
      <p:sp>
        <p:nvSpPr>
          <p:cNvPr id="11" name="左右矢印 10"/>
          <p:cNvSpPr/>
          <p:nvPr/>
        </p:nvSpPr>
        <p:spPr>
          <a:xfrm>
            <a:off x="1762157" y="3728385"/>
            <a:ext cx="389305" cy="99598"/>
          </a:xfrm>
          <a:prstGeom prst="leftRightArrow">
            <a:avLst/>
          </a:prstGeom>
          <a:solidFill>
            <a:srgbClr val="FB8F79"/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71934" y="5886410"/>
            <a:ext cx="4849404" cy="400110"/>
          </a:xfrm>
          <a:prstGeom prst="rect">
            <a:avLst/>
          </a:prstGeom>
          <a:gradFill>
            <a:gsLst>
              <a:gs pos="0">
                <a:srgbClr val="FF3788">
                  <a:alpha val="86000"/>
                </a:srgbClr>
              </a:gs>
              <a:gs pos="15000">
                <a:srgbClr val="FF99CC">
                  <a:alpha val="62000"/>
                </a:srgbClr>
              </a:gs>
              <a:gs pos="9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QFS</a:t>
            </a:r>
            <a:r>
              <a:rPr kumimoji="1" lang="ja-JP" altLang="en-US" sz="2000" dirty="0" smtClean="0"/>
              <a:t>断面積にも異常があるのではないか</a:t>
            </a:r>
            <a:r>
              <a:rPr kumimoji="1" lang="en-US" altLang="ja-JP" sz="2000" dirty="0" smtClean="0"/>
              <a:t>!?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43438" y="3733388"/>
            <a:ext cx="3363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2">
                    <a:lumMod val="50000"/>
                  </a:schemeClr>
                </a:solidFill>
              </a:rPr>
              <a:t>Quasi-free Scattering (QFS)</a:t>
            </a:r>
            <a:endParaRPr kumimoji="1" lang="ja-JP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09247" y="2916463"/>
            <a:ext cx="3134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kumimoji="1" lang="en-US" altLang="ja-JP" sz="1600" dirty="0" err="1" smtClean="0">
                <a:solidFill>
                  <a:schemeClr val="bg2">
                    <a:lumMod val="50000"/>
                  </a:schemeClr>
                </a:solidFill>
              </a:rPr>
              <a:t>Deltuva</a:t>
            </a:r>
            <a:r>
              <a:rPr kumimoji="1" lang="ja-JP" altLang="en-US" sz="1600" dirty="0" smtClean="0">
                <a:solidFill>
                  <a:schemeClr val="bg2">
                    <a:lumMod val="50000"/>
                  </a:schemeClr>
                </a:solidFill>
              </a:rPr>
              <a:t>氏の理論計算との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</a:rPr>
              <a:t>比較</a:t>
            </a:r>
            <a:endParaRPr kumimoji="1" lang="ja-JP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023151" y="3709563"/>
            <a:ext cx="3107200" cy="184752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alpha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000240"/>
            <a:ext cx="2636652" cy="1332541"/>
          </a:xfrm>
          <a:prstGeom prst="rect">
            <a:avLst/>
          </a:prstGeom>
        </p:spPr>
      </p:pic>
      <p:sp>
        <p:nvSpPr>
          <p:cNvPr id="16" name="テキスト ボックス 15"/>
          <p:cNvSpPr txBox="1">
            <a:spLocks noChangeAspect="1"/>
          </p:cNvSpPr>
          <p:nvPr/>
        </p:nvSpPr>
        <p:spPr>
          <a:xfrm>
            <a:off x="1692000" y="3888000"/>
            <a:ext cx="574485" cy="249299"/>
          </a:xfrm>
          <a:prstGeom prst="rect">
            <a:avLst/>
          </a:prstGeom>
          <a:solidFill>
            <a:srgbClr val="FFE6D5"/>
          </a:solidFill>
          <a:ln w="19050">
            <a:solidFill>
              <a:srgbClr val="FF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QFS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9" name="図 18" descr="QFSポンチ絵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3857628"/>
            <a:ext cx="2781298" cy="1669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動機（</a:t>
            </a:r>
            <a:r>
              <a:rPr lang="en-US" altLang="ja-JP" i="1" dirty="0" err="1" smtClean="0"/>
              <a:t>nn</a:t>
            </a:r>
            <a:r>
              <a:rPr lang="en-US" altLang="ja-JP" dirty="0" smtClean="0"/>
              <a:t>-QFS anomaly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A019-A380-4048-9E17-9E7EB647E815}" type="slidenum">
              <a:rPr lang="ja-JP" altLang="en-US" smtClean="0"/>
              <a:pPr/>
              <a:t>3</a:t>
            </a:fld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85974" y="6000768"/>
            <a:ext cx="6393097" cy="400110"/>
          </a:xfrm>
          <a:prstGeom prst="rect">
            <a:avLst/>
          </a:prstGeom>
          <a:gradFill>
            <a:gsLst>
              <a:gs pos="0">
                <a:srgbClr val="FF3788">
                  <a:alpha val="86000"/>
                </a:srgbClr>
              </a:gs>
              <a:gs pos="15000">
                <a:srgbClr val="FF99CC">
                  <a:alpha val="62000"/>
                </a:srgbClr>
              </a:gs>
              <a:gs pos="9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pp</a:t>
            </a:r>
            <a:r>
              <a:rPr kumimoji="1" lang="en-US" altLang="ja-JP" sz="2000" dirty="0" smtClean="0"/>
              <a:t>-QFS </a:t>
            </a:r>
            <a:r>
              <a:rPr kumimoji="1" lang="ja-JP" altLang="en-US" sz="2000" dirty="0" err="1" smtClean="0"/>
              <a:t>にも</a:t>
            </a:r>
            <a:r>
              <a:rPr kumimoji="1" lang="ja-JP" altLang="en-US" sz="2000" dirty="0" smtClean="0"/>
              <a:t> </a:t>
            </a:r>
            <a:r>
              <a:rPr kumimoji="1" lang="en-US" altLang="ja-JP" sz="2000" i="1" dirty="0" err="1" smtClean="0"/>
              <a:t>nn</a:t>
            </a:r>
            <a:r>
              <a:rPr kumimoji="1" lang="en-US" altLang="ja-JP" sz="2000" dirty="0" smtClean="0"/>
              <a:t>-QFS </a:t>
            </a:r>
            <a:r>
              <a:rPr kumimoji="1" lang="ja-JP" altLang="en-US" sz="2000" dirty="0" smtClean="0"/>
              <a:t>と同程度の不一致が存在するのか</a:t>
            </a:r>
            <a:r>
              <a:rPr kumimoji="1" lang="en-US" altLang="ja-JP" sz="2000" dirty="0" smtClean="0"/>
              <a:t>!?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33722" y="5572140"/>
            <a:ext cx="340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kumimoji="1" lang="en-US" altLang="ja-JP" sz="1200" dirty="0" err="1" smtClean="0">
                <a:solidFill>
                  <a:schemeClr val="bg2">
                    <a:lumMod val="50000"/>
                  </a:schemeClr>
                </a:solidFill>
              </a:rPr>
              <a:t>Siepe</a:t>
            </a:r>
            <a:r>
              <a:rPr kumimoji="1"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kumimoji="1" lang="en-US" altLang="ja-JP" sz="1200" i="1" dirty="0" smtClean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kumimoji="1"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., Phys. Rev. C </a:t>
            </a:r>
            <a:r>
              <a:rPr kumimoji="1" lang="en-US" altLang="ja-JP" sz="1200" b="1" dirty="0" smtClean="0">
                <a:solidFill>
                  <a:schemeClr val="bg2">
                    <a:lumMod val="50000"/>
                  </a:schemeClr>
                </a:solidFill>
              </a:rPr>
              <a:t>65</a:t>
            </a:r>
            <a:r>
              <a:rPr kumimoji="1"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, 034010 (2002)</a:t>
            </a:r>
            <a:endParaRPr kumimoji="1" lang="ja-JP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19919" y="5572140"/>
            <a:ext cx="3581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X. C. </a:t>
            </a:r>
            <a:r>
              <a:rPr kumimoji="1" lang="en-US" altLang="ja-JP" sz="1200" dirty="0" err="1" smtClean="0">
                <a:solidFill>
                  <a:schemeClr val="bg2">
                    <a:lumMod val="50000"/>
                  </a:schemeClr>
                </a:solidFill>
              </a:rPr>
              <a:t>Ruan</a:t>
            </a:r>
            <a:r>
              <a:rPr kumimoji="1"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kumimoji="1" lang="en-US" altLang="ja-JP" sz="1200" i="1" dirty="0" smtClean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kumimoji="1"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., Phys. Rev. C </a:t>
            </a:r>
            <a:r>
              <a:rPr kumimoji="1" lang="en-US" altLang="ja-JP" sz="1200" b="1" dirty="0" smtClean="0">
                <a:solidFill>
                  <a:schemeClr val="bg2">
                    <a:lumMod val="50000"/>
                  </a:schemeClr>
                </a:solidFill>
              </a:rPr>
              <a:t>75</a:t>
            </a:r>
            <a:r>
              <a:rPr kumimoji="1"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, 057001 (2007)</a:t>
            </a:r>
            <a:endParaRPr kumimoji="1" lang="ja-JP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802327" y="2500306"/>
            <a:ext cx="4055953" cy="300575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571744"/>
            <a:ext cx="3104915" cy="290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角丸四角形 11"/>
          <p:cNvSpPr/>
          <p:nvPr/>
        </p:nvSpPr>
        <p:spPr>
          <a:xfrm>
            <a:off x="428596" y="2500306"/>
            <a:ext cx="4055953" cy="30057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0886" y="2557482"/>
            <a:ext cx="3931958" cy="294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1532319" y="1785926"/>
            <a:ext cx="1896673" cy="615553"/>
          </a:xfrm>
          <a:prstGeom prst="rect">
            <a:avLst/>
          </a:prstGeom>
          <a:solidFill>
            <a:srgbClr val="CDEAFF"/>
          </a:solidFill>
          <a:ln>
            <a:noFill/>
          </a:ln>
          <a:effectLst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Bonn </a:t>
            </a:r>
            <a:r>
              <a:rPr kumimoji="1" lang="ja-JP" altLang="en-US" sz="1800" dirty="0" smtClean="0"/>
              <a:t>大学（</a:t>
            </a:r>
            <a:r>
              <a:rPr kumimoji="1" lang="en-US" altLang="ja-JP" sz="1800" dirty="0" smtClean="0"/>
              <a:t>2002</a:t>
            </a:r>
            <a:r>
              <a:rPr kumimoji="1" lang="ja-JP" altLang="en-US" sz="1800" dirty="0" smtClean="0"/>
              <a:t>）</a:t>
            </a:r>
            <a:endParaRPr kumimoji="1" lang="en-US" altLang="ja-JP" sz="1800" dirty="0" smtClean="0"/>
          </a:p>
          <a:p>
            <a:r>
              <a:rPr lang="en-US" altLang="ja-JP" sz="1600" i="1" dirty="0" smtClean="0"/>
              <a:t>E</a:t>
            </a:r>
            <a:r>
              <a:rPr lang="en-US" altLang="ja-JP" sz="1600" i="1" baseline="-25000" dirty="0" smtClean="0"/>
              <a:t>n</a:t>
            </a:r>
            <a:r>
              <a:rPr lang="en-US" altLang="ja-JP" sz="1600" dirty="0" smtClean="0"/>
              <a:t>= 26 </a:t>
            </a:r>
            <a:r>
              <a:rPr lang="en-US" altLang="ja-JP" sz="1600" dirty="0" err="1" smtClean="0"/>
              <a:t>MeV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6624" y="1813315"/>
            <a:ext cx="1415772" cy="615553"/>
          </a:xfrm>
          <a:prstGeom prst="rect">
            <a:avLst/>
          </a:prstGeom>
          <a:solidFill>
            <a:srgbClr val="DEC8EE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CIAE</a:t>
            </a:r>
            <a:r>
              <a:rPr kumimoji="1" lang="ja-JP" altLang="en-US" sz="1800" dirty="0" smtClean="0"/>
              <a:t>（</a:t>
            </a:r>
            <a:r>
              <a:rPr kumimoji="1" lang="en-US" altLang="ja-JP" sz="1800" dirty="0" smtClean="0"/>
              <a:t>2007</a:t>
            </a:r>
            <a:r>
              <a:rPr kumimoji="1" lang="ja-JP" altLang="en-US" sz="1800" dirty="0" smtClean="0"/>
              <a:t>）</a:t>
            </a:r>
            <a:endParaRPr kumimoji="1" lang="en-US" altLang="ja-JP" sz="1800" dirty="0" smtClean="0"/>
          </a:p>
          <a:p>
            <a:r>
              <a:rPr lang="en-US" altLang="ja-JP" sz="1600" i="1" dirty="0" smtClean="0"/>
              <a:t>E</a:t>
            </a:r>
            <a:r>
              <a:rPr lang="en-US" altLang="ja-JP" sz="1600" i="1" baseline="-25000" dirty="0" smtClean="0"/>
              <a:t>n</a:t>
            </a:r>
            <a:r>
              <a:rPr lang="en-US" altLang="ja-JP" sz="1600" dirty="0" smtClean="0"/>
              <a:t>= 25 </a:t>
            </a:r>
            <a:r>
              <a:rPr lang="en-US" altLang="ja-JP" sz="1600" dirty="0" err="1" smtClean="0"/>
              <a:t>MeV</a:t>
            </a:r>
            <a:endParaRPr kumimoji="1" lang="ja-JP" altLang="en-US" sz="1600" dirty="0"/>
          </a:p>
        </p:txBody>
      </p:sp>
      <p:cxnSp>
        <p:nvCxnSpPr>
          <p:cNvPr id="18" name="直線矢印コネクタ 17"/>
          <p:cNvCxnSpPr/>
          <p:nvPr/>
        </p:nvCxnSpPr>
        <p:spPr bwMode="auto">
          <a:xfrm rot="5400000">
            <a:off x="2214149" y="3071413"/>
            <a:ext cx="285752" cy="79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stealth" w="med" len="sm"/>
            <a:tailEnd type="stealth" w="med" len="sm"/>
          </a:ln>
          <a:effectLst/>
        </p:spPr>
      </p:cxnSp>
      <p:cxnSp>
        <p:nvCxnSpPr>
          <p:cNvPr id="27" name="直線矢印コネクタ 26"/>
          <p:cNvCxnSpPr/>
          <p:nvPr/>
        </p:nvCxnSpPr>
        <p:spPr bwMode="auto">
          <a:xfrm rot="5400000">
            <a:off x="6715537" y="3285727"/>
            <a:ext cx="285752" cy="79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stealth" w="med" len="sm"/>
            <a:tailEnd type="stealth" w="med" len="sm"/>
          </a:ln>
          <a:effectLst/>
        </p:spPr>
      </p:cxnSp>
      <p:sp>
        <p:nvSpPr>
          <p:cNvPr id="28" name="テキスト ボックス 27"/>
          <p:cNvSpPr txBox="1"/>
          <p:nvPr/>
        </p:nvSpPr>
        <p:spPr>
          <a:xfrm>
            <a:off x="1519429" y="2857496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18%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20021" y="3019008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16%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7158" y="2416726"/>
            <a:ext cx="141096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θ</a:t>
            </a:r>
            <a:r>
              <a:rPr lang="en-US" altLang="ja-JP" sz="1600" baseline="-25000" dirty="0" smtClean="0"/>
              <a:t>1</a:t>
            </a:r>
            <a:r>
              <a:rPr lang="en-US" altLang="ja-JP" sz="1600" dirty="0" smtClean="0"/>
              <a:t>= </a:t>
            </a:r>
            <a:r>
              <a:rPr lang="en-US" altLang="ja-JP" sz="1600" i="1" dirty="0" smtClean="0"/>
              <a:t>θ</a:t>
            </a:r>
            <a:r>
              <a:rPr lang="en-US" altLang="ja-JP" sz="1600" baseline="-25000" dirty="0" smtClean="0"/>
              <a:t>2</a:t>
            </a:r>
            <a:r>
              <a:rPr lang="en-US" altLang="ja-JP" sz="1600" dirty="0" smtClean="0"/>
              <a:t>= 42</a:t>
            </a:r>
            <a:r>
              <a:rPr lang="en-US" altLang="ja-JP" sz="1600" dirty="0" smtClean="0">
                <a:latin typeface="+mj-lt"/>
              </a:rPr>
              <a:t> deg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14876" y="2428868"/>
            <a:ext cx="156485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θ</a:t>
            </a:r>
            <a:r>
              <a:rPr lang="en-US" altLang="ja-JP" sz="1600" baseline="-25000" dirty="0" smtClean="0"/>
              <a:t>1</a:t>
            </a:r>
            <a:r>
              <a:rPr lang="en-US" altLang="ja-JP" sz="1600" dirty="0" smtClean="0"/>
              <a:t>= </a:t>
            </a:r>
            <a:r>
              <a:rPr lang="en-US" altLang="ja-JP" sz="1600" i="1" dirty="0" smtClean="0"/>
              <a:t>θ</a:t>
            </a:r>
            <a:r>
              <a:rPr lang="en-US" altLang="ja-JP" sz="1600" baseline="-25000" dirty="0" smtClean="0"/>
              <a:t>2</a:t>
            </a:r>
            <a:r>
              <a:rPr lang="en-US" altLang="ja-JP" sz="1600" dirty="0" smtClean="0"/>
              <a:t>= 42.2</a:t>
            </a:r>
            <a:r>
              <a:rPr lang="en-US" altLang="ja-JP" sz="1600" dirty="0" smtClean="0">
                <a:latin typeface="+mj-lt"/>
              </a:rPr>
              <a:t> deg</a:t>
            </a:r>
            <a:endParaRPr kumimoji="1" lang="ja-JP" altLang="en-US" sz="1600" dirty="0"/>
          </a:p>
        </p:txBody>
      </p:sp>
      <p:pic>
        <p:nvPicPr>
          <p:cNvPr id="24" name="コンテンツ プレースホルダ 23" descr="QFSポンチ絵2.jpg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463358"/>
            <a:ext cx="2786082" cy="1679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本測定の運動学的条件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D55B-195E-4771-878F-1D5768EB7877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00" y="2129400"/>
            <a:ext cx="4185761" cy="406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150764"/>
            <a:ext cx="4185761" cy="406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直線コネクタ 15"/>
          <p:cNvCxnSpPr/>
          <p:nvPr/>
        </p:nvCxnSpPr>
        <p:spPr>
          <a:xfrm flipV="1">
            <a:off x="980237" y="2162434"/>
            <a:ext cx="3482035" cy="339425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5333445" y="2188086"/>
            <a:ext cx="3482035" cy="339425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>
            <a:spLocks noChangeAspect="1"/>
          </p:cNvSpPr>
          <p:nvPr/>
        </p:nvSpPr>
        <p:spPr>
          <a:xfrm>
            <a:off x="2987650" y="3449987"/>
            <a:ext cx="123124" cy="1111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2524412" y="3095391"/>
            <a:ext cx="123126" cy="1111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2767346" y="3265897"/>
            <a:ext cx="123126" cy="1111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2783948" y="3653690"/>
            <a:ext cx="123125" cy="1111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2556102" y="3869464"/>
            <a:ext cx="123125" cy="1111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3197387" y="3261374"/>
            <a:ext cx="123101" cy="1111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3367895" y="3096900"/>
            <a:ext cx="123125" cy="1111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6960609" y="2796626"/>
            <a:ext cx="123127" cy="1111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8045517" y="2804172"/>
            <a:ext cx="123126" cy="1111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7526452" y="3308148"/>
            <a:ext cx="123126" cy="1111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6972679" y="3840795"/>
            <a:ext cx="123528" cy="11150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18688" y="4490496"/>
            <a:ext cx="1016625" cy="338554"/>
          </a:xfrm>
          <a:prstGeom prst="rect">
            <a:avLst/>
          </a:prstGeom>
          <a:solidFill>
            <a:srgbClr val="FFE6D5"/>
          </a:solidFill>
          <a:ln w="19050">
            <a:solidFill>
              <a:srgbClr val="FF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QFS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条件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23632" y="4588032"/>
            <a:ext cx="1016625" cy="338554"/>
          </a:xfrm>
          <a:prstGeom prst="rect">
            <a:avLst/>
          </a:prstGeom>
          <a:solidFill>
            <a:srgbClr val="FFE6D5"/>
          </a:solidFill>
          <a:ln w="19050">
            <a:solidFill>
              <a:srgbClr val="FF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QFS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条件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07272" y="6143644"/>
            <a:ext cx="3364992" cy="307777"/>
          </a:xfrm>
          <a:prstGeom prst="rect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Φ</a:t>
            </a:r>
            <a:r>
              <a:rPr kumimoji="1" lang="ja-JP" altLang="en-US" sz="1400" baseline="-25000" dirty="0" smtClean="0"/>
              <a:t>１２</a:t>
            </a:r>
            <a:r>
              <a:rPr kumimoji="1" lang="ja-JP" altLang="en-US" sz="1400" dirty="0" smtClean="0"/>
              <a:t>はすべて</a:t>
            </a:r>
            <a:r>
              <a:rPr lang="ja-JP" altLang="en-US" sz="1400" dirty="0" smtClean="0"/>
              <a:t>の測定点で</a:t>
            </a:r>
            <a:r>
              <a:rPr kumimoji="1" lang="en-US" altLang="ja-JP" sz="1400" dirty="0" smtClean="0"/>
              <a:t>180</a:t>
            </a:r>
            <a:r>
              <a:rPr lang="ja-JP" altLang="en-US" sz="1400" dirty="0" smtClean="0"/>
              <a:t>（</a:t>
            </a:r>
            <a:r>
              <a:rPr kumimoji="1" lang="en-US" altLang="ja-JP" sz="1400" dirty="0" smtClean="0"/>
              <a:t>deg</a:t>
            </a:r>
            <a:r>
              <a:rPr kumimoji="1" lang="ja-JP" altLang="en-US" sz="1400" dirty="0" smtClean="0"/>
              <a:t>）である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786182" y="1242940"/>
            <a:ext cx="2355132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p</a:t>
            </a:r>
            <a:r>
              <a:rPr kumimoji="1" lang="en-US" altLang="ja-JP" sz="2000" dirty="0" smtClean="0"/>
              <a:t> + </a:t>
            </a:r>
            <a:r>
              <a:rPr kumimoji="1" lang="en-US" altLang="ja-JP" sz="2000" i="1" dirty="0" smtClean="0"/>
              <a:t>d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→ </a:t>
            </a:r>
            <a:r>
              <a:rPr kumimoji="1" lang="en-US" altLang="ja-JP" sz="2000" i="1" dirty="0" smtClean="0"/>
              <a:t>p</a:t>
            </a:r>
            <a:r>
              <a:rPr kumimoji="1" lang="en-US" altLang="ja-JP" sz="2000" baseline="-25000" dirty="0" smtClean="0"/>
              <a:t>1</a:t>
            </a:r>
            <a:r>
              <a:rPr kumimoji="1" lang="en-US" altLang="ja-JP" sz="2000" dirty="0" smtClean="0"/>
              <a:t> + </a:t>
            </a:r>
            <a:r>
              <a:rPr kumimoji="1" lang="en-US" altLang="ja-JP" sz="2000" i="1" dirty="0" smtClean="0"/>
              <a:t>p</a:t>
            </a:r>
            <a:r>
              <a:rPr kumimoji="1" lang="en-US" altLang="ja-JP" sz="2000" baseline="-25000" dirty="0" smtClean="0"/>
              <a:t>2</a:t>
            </a:r>
            <a:r>
              <a:rPr kumimoji="1" lang="en-US" altLang="ja-JP" sz="2000" dirty="0" smtClean="0"/>
              <a:t> + </a:t>
            </a:r>
            <a:r>
              <a:rPr kumimoji="1" lang="en-US" altLang="ja-JP" sz="2000" i="1" dirty="0" smtClean="0"/>
              <a:t>n</a:t>
            </a:r>
            <a:endParaRPr kumimoji="1" lang="ja-JP" altLang="en-US" sz="2000" i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00232" y="1671568"/>
            <a:ext cx="1547218" cy="400110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/>
              <a:t>E</a:t>
            </a:r>
            <a:r>
              <a:rPr kumimoji="1" lang="en-US" altLang="ja-JP" sz="2000" i="1" baseline="-25000" dirty="0" err="1" smtClean="0"/>
              <a:t>p</a:t>
            </a:r>
            <a:r>
              <a:rPr kumimoji="1" lang="en-US" altLang="ja-JP" sz="2000" dirty="0" smtClean="0"/>
              <a:t>= 9.5 </a:t>
            </a:r>
            <a:r>
              <a:rPr kumimoji="1" lang="en-US" altLang="ja-JP" sz="2000" dirty="0" err="1" smtClean="0"/>
              <a:t>MeV</a:t>
            </a:r>
            <a:endParaRPr kumimoji="1" lang="ja-JP" altLang="en-US" sz="2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375050" y="1671568"/>
            <a:ext cx="1483098" cy="40011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/>
              <a:t>E</a:t>
            </a:r>
            <a:r>
              <a:rPr kumimoji="1" lang="en-US" altLang="ja-JP" sz="2000" i="1" baseline="-25000" dirty="0" err="1" smtClean="0"/>
              <a:t>p</a:t>
            </a:r>
            <a:r>
              <a:rPr kumimoji="1" lang="en-US" altLang="ja-JP" sz="2000" dirty="0" smtClean="0"/>
              <a:t>= 13 </a:t>
            </a:r>
            <a:r>
              <a:rPr kumimoji="1" lang="en-US" altLang="ja-JP" sz="2000" dirty="0" err="1" smtClean="0"/>
              <a:t>MeV</a:t>
            </a:r>
            <a:endParaRPr kumimoji="1" lang="ja-JP" altLang="en-US" sz="2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403803" y="4590644"/>
            <a:ext cx="739305" cy="338554"/>
          </a:xfrm>
          <a:prstGeom prst="rect">
            <a:avLst/>
          </a:prstGeom>
          <a:solidFill>
            <a:srgbClr val="D5EDFF"/>
          </a:solidFill>
          <a:ln w="19050">
            <a:solidFill>
              <a:srgbClr val="9999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6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1600" b="1" baseline="-25000" dirty="0" smtClean="0">
                <a:solidFill>
                  <a:srgbClr val="0070C0"/>
                </a:solidFill>
              </a:rPr>
              <a:t>1 </a:t>
            </a:r>
            <a:r>
              <a:rPr kumimoji="1" lang="en-US" altLang="ja-JP" sz="1600" b="1" dirty="0" smtClean="0">
                <a:solidFill>
                  <a:srgbClr val="0070C0"/>
                </a:solidFill>
              </a:rPr>
              <a:t>= </a:t>
            </a:r>
            <a:r>
              <a:rPr kumimoji="1" lang="en-US" altLang="ja-JP" sz="16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1600" b="1" baseline="-25000" dirty="0" smtClean="0">
                <a:solidFill>
                  <a:srgbClr val="0070C0"/>
                </a:solidFill>
              </a:rPr>
              <a:t>2</a:t>
            </a:r>
            <a:endParaRPr kumimoji="1" lang="ja-JP" altLang="en-US" sz="1600" b="1" baseline="-25000" dirty="0">
              <a:solidFill>
                <a:srgbClr val="0070C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86446" y="4643446"/>
            <a:ext cx="739305" cy="338554"/>
          </a:xfrm>
          <a:prstGeom prst="rect">
            <a:avLst/>
          </a:prstGeom>
          <a:solidFill>
            <a:srgbClr val="D5EDFF"/>
          </a:solidFill>
          <a:ln w="19050">
            <a:solidFill>
              <a:srgbClr val="9999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6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1600" b="1" baseline="-25000" dirty="0" smtClean="0">
                <a:solidFill>
                  <a:srgbClr val="0070C0"/>
                </a:solidFill>
              </a:rPr>
              <a:t>1 </a:t>
            </a:r>
            <a:r>
              <a:rPr kumimoji="1" lang="en-US" altLang="ja-JP" sz="1600" b="1" dirty="0" smtClean="0">
                <a:solidFill>
                  <a:srgbClr val="0070C0"/>
                </a:solidFill>
              </a:rPr>
              <a:t>= </a:t>
            </a:r>
            <a:r>
              <a:rPr kumimoji="1" lang="en-US" altLang="ja-JP" sz="16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1600" b="1" baseline="-25000" dirty="0" smtClean="0">
                <a:solidFill>
                  <a:srgbClr val="0070C0"/>
                </a:solidFill>
              </a:rPr>
              <a:t>2</a:t>
            </a:r>
            <a:endParaRPr kumimoji="1" lang="ja-JP" altLang="en-US" sz="1600" b="1" baseline="-25000" dirty="0">
              <a:solidFill>
                <a:srgbClr val="0070C0"/>
              </a:solidFill>
            </a:endParaRPr>
          </a:p>
        </p:txBody>
      </p:sp>
      <p:sp>
        <p:nvSpPr>
          <p:cNvPr id="41" name="円/楕円 40"/>
          <p:cNvSpPr/>
          <p:nvPr/>
        </p:nvSpPr>
        <p:spPr bwMode="auto">
          <a:xfrm>
            <a:off x="7143768" y="3643314"/>
            <a:ext cx="142876" cy="1428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715140" y="3406975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α=0</a:t>
            </a:r>
            <a:endParaRPr kumimoji="1" lang="ja-JP" altLang="en-US" sz="1400" dirty="0"/>
          </a:p>
        </p:txBody>
      </p:sp>
      <p:sp>
        <p:nvSpPr>
          <p:cNvPr id="49" name="円/楕円 48"/>
          <p:cNvSpPr/>
          <p:nvPr/>
        </p:nvSpPr>
        <p:spPr bwMode="auto">
          <a:xfrm>
            <a:off x="6715140" y="3429000"/>
            <a:ext cx="428628" cy="285752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/>
              <a:t>pp</a:t>
            </a:r>
            <a:r>
              <a:rPr lang="en-US" altLang="ja-JP" dirty="0" smtClean="0"/>
              <a:t>-QFS </a:t>
            </a:r>
            <a:r>
              <a:rPr lang="ja-JP" altLang="en-US" dirty="0" smtClean="0"/>
              <a:t>実験（セットアップ）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000" dirty="0" smtClean="0"/>
              <a:t>ビーム： </a:t>
            </a:r>
            <a:r>
              <a:rPr lang="en-US" altLang="ja-JP" sz="2000" i="1" dirty="0" err="1" smtClean="0"/>
              <a:t>E</a:t>
            </a:r>
            <a:r>
              <a:rPr lang="en-US" altLang="ja-JP" sz="2000" i="1" baseline="-25000" dirty="0" err="1" smtClean="0"/>
              <a:t>p</a:t>
            </a:r>
            <a:r>
              <a:rPr lang="en-US" altLang="ja-JP" sz="2000" dirty="0" smtClean="0"/>
              <a:t>=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9.5</a:t>
            </a:r>
            <a:r>
              <a:rPr lang="en-US" altLang="ja-JP" sz="2000" dirty="0" smtClean="0"/>
              <a:t>,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13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MeV</a:t>
            </a:r>
            <a:r>
              <a:rPr lang="ja-JP" altLang="en-US" sz="2000" dirty="0" smtClean="0"/>
              <a:t>（～</a:t>
            </a:r>
            <a:r>
              <a:rPr lang="en-US" altLang="ja-JP" sz="2000" dirty="0" smtClean="0"/>
              <a:t>250</a:t>
            </a:r>
            <a:r>
              <a:rPr lang="ja-JP" altLang="en-US" sz="2000" dirty="0" smtClean="0"/>
              <a:t> </a:t>
            </a:r>
            <a:r>
              <a:rPr lang="en-US" altLang="ja-JP" sz="2000" dirty="0" err="1" smtClean="0"/>
              <a:t>nA</a:t>
            </a:r>
            <a:r>
              <a:rPr lang="ja-JP" altLang="en-US" sz="2000" dirty="0" smtClean="0"/>
              <a:t>） </a:t>
            </a:r>
            <a:r>
              <a:rPr lang="en-US" altLang="ja-JP" sz="2000" dirty="0" smtClean="0"/>
              <a:t>@</a:t>
            </a:r>
            <a:r>
              <a:rPr lang="ja-JP" altLang="en-US" sz="2000" dirty="0" smtClean="0"/>
              <a:t>九大タンデム</a:t>
            </a:r>
            <a:endParaRPr lang="en-US" altLang="ja-JP" sz="2000" dirty="0" smtClean="0"/>
          </a:p>
          <a:p>
            <a:r>
              <a:rPr lang="ja-JP" altLang="en-US" sz="2000" dirty="0" smtClean="0"/>
              <a:t>ターゲット： </a:t>
            </a:r>
            <a:r>
              <a:rPr lang="en-US" altLang="ja-JP" sz="2000" dirty="0" smtClean="0"/>
              <a:t>CD</a:t>
            </a:r>
            <a:r>
              <a:rPr lang="en-US" altLang="ja-JP" sz="2000" baseline="-25000" dirty="0" smtClean="0"/>
              <a:t>2</a:t>
            </a:r>
            <a:r>
              <a:rPr lang="ja-JP" altLang="en-US" sz="2000" dirty="0" smtClean="0"/>
              <a:t>膜（厚さ：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0.3, 0.5 </a:t>
            </a:r>
            <a:r>
              <a:rPr lang="en-US" altLang="ja-JP" sz="2000" dirty="0" smtClean="0"/>
              <a:t>mg/cm</a:t>
            </a:r>
            <a:r>
              <a:rPr lang="en-US" altLang="ja-JP" sz="2000" baseline="30000" dirty="0" smtClean="0"/>
              <a:t>2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000" dirty="0" smtClean="0"/>
              <a:t>検出器</a:t>
            </a:r>
            <a:r>
              <a:rPr lang="en-US" altLang="ja-JP" sz="2000" dirty="0" smtClean="0"/>
              <a:t>: Si-SSD</a:t>
            </a:r>
            <a:r>
              <a:rPr lang="ja-JP" altLang="en-US" sz="2000" dirty="0" smtClean="0"/>
              <a:t>（立体角</a:t>
            </a:r>
            <a:r>
              <a:rPr lang="en-US" altLang="ja-JP" sz="2000" dirty="0" smtClean="0"/>
              <a:t>: 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0.4 </a:t>
            </a:r>
            <a:r>
              <a:rPr lang="en-US" altLang="ja-JP" sz="2000" dirty="0" err="1" smtClean="0"/>
              <a:t>msr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endParaRPr lang="en-US" altLang="ja-JP" sz="800" dirty="0" smtClean="0"/>
          </a:p>
          <a:p>
            <a:r>
              <a:rPr lang="ja-JP" altLang="en-US" sz="2000" dirty="0" smtClean="0"/>
              <a:t>観測量</a:t>
            </a:r>
            <a:r>
              <a:rPr lang="en-US" altLang="ja-JP" sz="2000" dirty="0" smtClean="0"/>
              <a:t>: </a:t>
            </a:r>
            <a:r>
              <a:rPr lang="ja-JP" altLang="en-US" sz="2000" dirty="0" smtClean="0"/>
              <a:t>微分断面積</a:t>
            </a:r>
            <a:endParaRPr lang="en-US" altLang="ja-JP" dirty="0" smtClean="0"/>
          </a:p>
          <a:p>
            <a:endParaRPr lang="en-US" altLang="ja-JP" sz="2000" dirty="0" smtClean="0"/>
          </a:p>
          <a:p>
            <a:r>
              <a:rPr lang="en-US" altLang="ja-JP" sz="2000" i="1" dirty="0" smtClean="0"/>
              <a:t>pp</a:t>
            </a:r>
            <a:r>
              <a:rPr lang="en-US" altLang="ja-JP" sz="2000" dirty="0" smtClean="0"/>
              <a:t>-QFS</a:t>
            </a:r>
            <a:r>
              <a:rPr lang="ja-JP" altLang="en-US" sz="2000" dirty="0" err="1" smtClean="0"/>
              <a:t>の微</a:t>
            </a:r>
            <a:r>
              <a:rPr lang="ja-JP" altLang="en-US" sz="2000" dirty="0" smtClean="0"/>
              <a:t>分断面積の絶対値は、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　　</a:t>
            </a:r>
            <a:r>
              <a:rPr lang="ja-JP" altLang="en-US" sz="2000" dirty="0" smtClean="0">
                <a:solidFill>
                  <a:srgbClr val="FF0000"/>
                </a:solidFill>
              </a:rPr>
              <a:t>分解反応の収量</a:t>
            </a:r>
            <a:r>
              <a:rPr lang="ja-JP" altLang="en-US" sz="2000" dirty="0" smtClean="0"/>
              <a:t>とモニターにおける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en-US" altLang="ja-JP" i="1" dirty="0" smtClean="0">
                <a:solidFill>
                  <a:srgbClr val="0070C0"/>
                </a:solidFill>
              </a:rPr>
              <a:t>pd</a:t>
            </a:r>
            <a:r>
              <a:rPr lang="ja-JP" altLang="en-US" i="1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弾性散乱の収量</a:t>
            </a:r>
            <a:r>
              <a:rPr lang="ja-JP" altLang="en-US" dirty="0" smtClean="0"/>
              <a:t>を比較することで</a:t>
            </a:r>
            <a:endParaRPr lang="en-US" altLang="ja-JP" dirty="0" smtClean="0"/>
          </a:p>
          <a:p>
            <a:pPr>
              <a:buNone/>
            </a:pPr>
            <a:r>
              <a:rPr lang="ja-JP" altLang="en-US" sz="2000" dirty="0" smtClean="0"/>
              <a:t>　　決定する。</a:t>
            </a:r>
            <a:endParaRPr lang="en-US" altLang="ja-JP" sz="2000" dirty="0" smtClean="0"/>
          </a:p>
          <a:p>
            <a:endParaRPr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D55B-195E-4771-878F-1D5768EB7877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3413125" y="2516188"/>
          <a:ext cx="1158875" cy="733425"/>
        </p:xfrm>
        <a:graphic>
          <a:graphicData uri="http://schemas.openxmlformats.org/presentationml/2006/ole">
            <p:oleObj spid="_x0000_s1026" name="数式" r:id="rId3" imgW="723600" imgH="457200" progId="Equation.3">
              <p:embed/>
            </p:oleObj>
          </a:graphicData>
        </a:graphic>
      </p:graphicFrame>
      <p:pic>
        <p:nvPicPr>
          <p:cNvPr id="9" name="図 8" descr="図2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4242815"/>
            <a:ext cx="3553466" cy="2158453"/>
          </a:xfrm>
          <a:prstGeom prst="rect">
            <a:avLst/>
          </a:prstGeom>
        </p:spPr>
      </p:pic>
      <p:pic>
        <p:nvPicPr>
          <p:cNvPr id="10" name="図 9" descr="図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8467" y="1721505"/>
            <a:ext cx="3747129" cy="23946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082076" y="2752526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-beam</a:t>
            </a:r>
            <a:endParaRPr kumimoji="1" lang="ja-JP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07571" y="2768821"/>
            <a:ext cx="520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F.C.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1171" y="191538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Si-SSD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08083" y="316506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altLang="ja-JP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膜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86776" y="439340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モニター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85918" y="5652331"/>
            <a:ext cx="325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K. Sagara </a:t>
            </a:r>
            <a:r>
              <a:rPr kumimoji="1" lang="en-US" altLang="ja-JP" sz="1200" i="1" dirty="0" smtClean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kumimoji="1"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., Phys. Rev. C </a:t>
            </a:r>
            <a:r>
              <a:rPr kumimoji="1" lang="en-US" altLang="ja-JP" sz="1200" b="1" dirty="0" smtClean="0">
                <a:solidFill>
                  <a:schemeClr val="bg2">
                    <a:lumMod val="50000"/>
                  </a:schemeClr>
                </a:solidFill>
              </a:rPr>
              <a:t>50</a:t>
            </a:r>
            <a:r>
              <a:rPr kumimoji="1"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, 576 (1994)</a:t>
            </a:r>
            <a:endParaRPr kumimoji="1" lang="ja-JP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92569" y="6165409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CD</a:t>
            </a:r>
            <a:r>
              <a:rPr kumimoji="1" lang="en-US" altLang="ja-JP" sz="1400" baseline="-25000" dirty="0" smtClean="0"/>
              <a:t>2</a:t>
            </a:r>
            <a:r>
              <a:rPr kumimoji="1" lang="ja-JP" altLang="en-US" sz="1400" dirty="0" smtClean="0"/>
              <a:t>膜（回転標的）</a:t>
            </a:r>
            <a:endParaRPr kumimoji="1" lang="ja-JP" altLang="en-US" sz="1400" dirty="0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1177510" y="4813484"/>
          <a:ext cx="3669669" cy="688063"/>
        </p:xfrm>
        <a:graphic>
          <a:graphicData uri="http://schemas.openxmlformats.org/presentationml/2006/ole">
            <p:oleObj spid="_x0000_s1027" name="数式" r:id="rId6" imgW="2438280" imgH="457200" progId="Equation.3">
              <p:embed/>
            </p:oleObj>
          </a:graphicData>
        </a:graphic>
      </p:graphicFrame>
      <p:sp>
        <p:nvSpPr>
          <p:cNvPr id="20" name="円/楕円 19"/>
          <p:cNvSpPr/>
          <p:nvPr/>
        </p:nvSpPr>
        <p:spPr>
          <a:xfrm>
            <a:off x="4460901" y="4786322"/>
            <a:ext cx="389299" cy="389299"/>
          </a:xfrm>
          <a:prstGeom prst="ellipse">
            <a:avLst/>
          </a:prstGeom>
          <a:noFill/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468453" y="5174100"/>
            <a:ext cx="389299" cy="389299"/>
          </a:xfrm>
          <a:prstGeom prst="ellipse">
            <a:avLst/>
          </a:prstGeom>
          <a:noFill/>
          <a:ln>
            <a:solidFill>
              <a:srgbClr val="0070C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72396" y="3603712"/>
            <a:ext cx="304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M</a:t>
            </a:r>
            <a:endParaRPr kumimoji="1" lang="ja-JP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データ解析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i="1" dirty="0" smtClean="0"/>
              <a:t>pd</a:t>
            </a:r>
            <a:r>
              <a:rPr kumimoji="1" lang="ja-JP" altLang="en-US" dirty="0" smtClean="0"/>
              <a:t>分解反応から生じる</a:t>
            </a:r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陽子を検出した。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検出した陽子のエネルギー </a:t>
            </a:r>
            <a:r>
              <a:rPr lang="en-US" altLang="ja-JP" i="1" dirty="0" smtClean="0"/>
              <a:t>E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E</a:t>
            </a:r>
            <a:r>
              <a:rPr lang="en-US" altLang="ja-JP" baseline="-25000" dirty="0" smtClean="0"/>
              <a:t>2</a:t>
            </a:r>
            <a:r>
              <a:rPr lang="ja-JP" altLang="en-US" dirty="0" smtClean="0"/>
              <a:t>と</a:t>
            </a:r>
            <a:endParaRPr lang="en-US" altLang="ja-JP" dirty="0" smtClean="0"/>
          </a:p>
          <a:p>
            <a:pPr lvl="1">
              <a:buNone/>
            </a:pPr>
            <a:r>
              <a:rPr kumimoji="1" lang="ja-JP" altLang="en-US" dirty="0" smtClean="0"/>
              <a:t>　　飛行時間（</a:t>
            </a:r>
            <a:r>
              <a:rPr kumimoji="1" lang="en-US" altLang="ja-JP" dirty="0" smtClean="0"/>
              <a:t>TOF</a:t>
            </a:r>
            <a:r>
              <a:rPr kumimoji="1" lang="ja-JP" altLang="en-US" dirty="0" smtClean="0"/>
              <a:t>）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,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2</a:t>
            </a:r>
            <a:r>
              <a:rPr kumimoji="1" lang="ja-JP" altLang="en-US" dirty="0" smtClean="0"/>
              <a:t>を</a:t>
            </a:r>
            <a:r>
              <a:rPr lang="ja-JP" altLang="en-US" dirty="0" smtClean="0"/>
              <a:t>測定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D55B-195E-4771-878F-1D5768EB7877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pic>
        <p:nvPicPr>
          <p:cNvPr id="9" name="図 8" descr="raw.bmp"/>
          <p:cNvPicPr>
            <a:picLocks noChangeAspect="1"/>
          </p:cNvPicPr>
          <p:nvPr/>
        </p:nvPicPr>
        <p:blipFill>
          <a:blip r:embed="rId2" cstate="print"/>
          <a:srcRect b="4819"/>
          <a:stretch>
            <a:fillRect/>
          </a:stretch>
        </p:blipFill>
        <p:spPr>
          <a:xfrm>
            <a:off x="364903" y="3195454"/>
            <a:ext cx="2156270" cy="2090436"/>
          </a:xfrm>
          <a:prstGeom prst="rect">
            <a:avLst/>
          </a:prstGeom>
        </p:spPr>
      </p:pic>
      <p:pic>
        <p:nvPicPr>
          <p:cNvPr id="10" name="図 9" descr="background.bmp"/>
          <p:cNvPicPr>
            <a:picLocks noChangeAspect="1"/>
          </p:cNvPicPr>
          <p:nvPr/>
        </p:nvPicPr>
        <p:blipFill>
          <a:blip r:embed="rId3" cstate="print"/>
          <a:srcRect b="4138"/>
          <a:stretch>
            <a:fillRect/>
          </a:stretch>
        </p:blipFill>
        <p:spPr>
          <a:xfrm>
            <a:off x="6367385" y="4132746"/>
            <a:ext cx="2180273" cy="2101558"/>
          </a:xfrm>
          <a:prstGeom prst="rect">
            <a:avLst/>
          </a:prstGeom>
        </p:spPr>
      </p:pic>
      <p:pic>
        <p:nvPicPr>
          <p:cNvPr id="11" name="図 10" descr="true.bmp"/>
          <p:cNvPicPr>
            <a:picLocks noChangeAspect="1"/>
          </p:cNvPicPr>
          <p:nvPr/>
        </p:nvPicPr>
        <p:blipFill>
          <a:blip r:embed="rId4" cstate="print"/>
          <a:srcRect b="4161"/>
          <a:stretch>
            <a:fillRect/>
          </a:stretch>
        </p:blipFill>
        <p:spPr>
          <a:xfrm>
            <a:off x="6366393" y="1955725"/>
            <a:ext cx="2120265" cy="2089551"/>
          </a:xfrm>
          <a:prstGeom prst="rect">
            <a:avLst/>
          </a:prstGeom>
        </p:spPr>
      </p:pic>
      <p:pic>
        <p:nvPicPr>
          <p:cNvPr id="12" name="図 11" descr="tof.bmp"/>
          <p:cNvPicPr>
            <a:picLocks noChangeAspect="1"/>
          </p:cNvPicPr>
          <p:nvPr/>
        </p:nvPicPr>
        <p:blipFill>
          <a:blip r:embed="rId5" cstate="print"/>
          <a:srcRect b="4674"/>
          <a:stretch>
            <a:fillRect/>
          </a:stretch>
        </p:blipFill>
        <p:spPr>
          <a:xfrm>
            <a:off x="2747468" y="3132608"/>
            <a:ext cx="2232279" cy="215846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994538" y="2887692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2">
                    <a:lumMod val="50000"/>
                  </a:schemeClr>
                </a:solidFill>
              </a:rPr>
              <a:t>raw data</a:t>
            </a:r>
            <a:endParaRPr kumimoji="1" lang="ja-JP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48694" y="2922760"/>
            <a:ext cx="14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2">
                    <a:lumMod val="50000"/>
                  </a:schemeClr>
                </a:solidFill>
              </a:rPr>
              <a:t>TOF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</a:rPr>
              <a:t>スペクトル</a:t>
            </a:r>
            <a:endParaRPr kumimoji="1" lang="ja-JP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フローチャート: データ 14"/>
          <p:cNvSpPr/>
          <p:nvPr/>
        </p:nvSpPr>
        <p:spPr>
          <a:xfrm>
            <a:off x="3630440" y="3711918"/>
            <a:ext cx="443619" cy="1013989"/>
          </a:xfrm>
          <a:prstGeom prst="flowChartInputOutput">
            <a:avLst/>
          </a:prstGeom>
          <a:noFill/>
          <a:ln>
            <a:solidFill>
              <a:srgbClr val="00B05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データ 15"/>
          <p:cNvSpPr/>
          <p:nvPr/>
        </p:nvSpPr>
        <p:spPr>
          <a:xfrm>
            <a:off x="4063498" y="3719463"/>
            <a:ext cx="499449" cy="1013989"/>
          </a:xfrm>
          <a:prstGeom prst="flowChartInputOutput">
            <a:avLst/>
          </a:prstGeom>
          <a:noFill/>
          <a:ln>
            <a:solidFill>
              <a:srgbClr val="0070C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データ 16"/>
          <p:cNvSpPr/>
          <p:nvPr/>
        </p:nvSpPr>
        <p:spPr>
          <a:xfrm>
            <a:off x="3213980" y="3708900"/>
            <a:ext cx="416460" cy="1013989"/>
          </a:xfrm>
          <a:prstGeom prst="flowChartInputOutput">
            <a:avLst/>
          </a:prstGeom>
          <a:noFill/>
          <a:ln>
            <a:solidFill>
              <a:srgbClr val="0070C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3938257" y="3069125"/>
            <a:ext cx="2344848" cy="769545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307941" y="4661028"/>
            <a:ext cx="1984217" cy="571875"/>
          </a:xfrm>
          <a:prstGeom prst="straightConnector1">
            <a:avLst/>
          </a:prstGeom>
          <a:ln w="25400">
            <a:solidFill>
              <a:srgbClr val="0070C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175555" y="2749232"/>
            <a:ext cx="104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</a:rPr>
              <a:t>TOF gate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74040" y="5309855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</a:rPr>
              <a:t>background </a:t>
            </a:r>
          </a:p>
          <a:p>
            <a:r>
              <a:rPr lang="en-US" altLang="ja-JP" sz="1600" dirty="0" smtClean="0">
                <a:solidFill>
                  <a:srgbClr val="0070C0"/>
                </a:solidFill>
              </a:rPr>
              <a:t>TOF gate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89304" y="5202936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i="1" dirty="0" smtClean="0"/>
              <a:t>E</a:t>
            </a:r>
            <a:r>
              <a:rPr kumimoji="1" lang="en-US" altLang="ja-JP" sz="1100" baseline="-25000" dirty="0" smtClean="0"/>
              <a:t>1</a:t>
            </a:r>
            <a:endParaRPr kumimoji="1" lang="ja-JP" altLang="en-US" sz="1100" baseline="-250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106680" y="4157472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i="1" dirty="0" smtClean="0"/>
              <a:t>E</a:t>
            </a:r>
            <a:r>
              <a:rPr lang="en-US" altLang="ja-JP" sz="1100" baseline="-25000" dirty="0" smtClean="0"/>
              <a:t>2</a:t>
            </a:r>
            <a:endParaRPr kumimoji="1" lang="ja-JP" altLang="en-US" sz="1100" baseline="-25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321296" y="6150864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i="1" dirty="0" smtClean="0"/>
              <a:t>E</a:t>
            </a:r>
            <a:r>
              <a:rPr kumimoji="1" lang="en-US" altLang="ja-JP" sz="1100" baseline="-25000" dirty="0" smtClean="0"/>
              <a:t>1</a:t>
            </a:r>
            <a:endParaRPr kumimoji="1" lang="ja-JP" altLang="en-US" sz="1100" baseline="-25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318248" y="3944112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i="1" dirty="0" smtClean="0"/>
              <a:t>E</a:t>
            </a:r>
            <a:r>
              <a:rPr kumimoji="1" lang="en-US" altLang="ja-JP" sz="1100" baseline="-25000" dirty="0" smtClean="0"/>
              <a:t>1</a:t>
            </a:r>
            <a:endParaRPr kumimoji="1" lang="ja-JP" altLang="en-US" sz="1100" baseline="-25000" dirty="0"/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6138672" y="2709672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i="1" dirty="0" smtClean="0"/>
              <a:t>E</a:t>
            </a:r>
            <a:r>
              <a:rPr lang="en-US" altLang="ja-JP" sz="1100" baseline="-25000" dirty="0" smtClean="0"/>
              <a:t>2</a:t>
            </a:r>
            <a:endParaRPr kumimoji="1" lang="ja-JP" altLang="en-US" sz="1100" baseline="-25000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6153912" y="4928616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i="1" dirty="0" smtClean="0"/>
              <a:t>E</a:t>
            </a:r>
            <a:r>
              <a:rPr lang="en-US" altLang="ja-JP" sz="1100" baseline="-25000" dirty="0" smtClean="0"/>
              <a:t>2</a:t>
            </a:r>
            <a:endParaRPr kumimoji="1" lang="ja-JP" altLang="en-US" sz="1100" baseline="-25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75888" y="5248656"/>
            <a:ext cx="51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i="1" dirty="0" smtClean="0"/>
              <a:t>T</a:t>
            </a:r>
            <a:r>
              <a:rPr kumimoji="1" lang="en-US" altLang="ja-JP" sz="1100" baseline="-25000" dirty="0" smtClean="0"/>
              <a:t>2</a:t>
            </a:r>
            <a:r>
              <a:rPr kumimoji="1" lang="en-US" altLang="ja-JP" sz="1100" dirty="0" smtClean="0"/>
              <a:t>-</a:t>
            </a:r>
            <a:r>
              <a:rPr kumimoji="1" lang="en-US" altLang="ja-JP" sz="1100" i="1" dirty="0" smtClean="0"/>
              <a:t>T</a:t>
            </a:r>
            <a:r>
              <a:rPr kumimoji="1" lang="en-US" altLang="ja-JP" sz="1100" baseline="-25000" dirty="0" smtClean="0"/>
              <a:t>1</a:t>
            </a:r>
            <a:endParaRPr kumimoji="1" lang="ja-JP" altLang="en-US" sz="1100" baseline="-25000" dirty="0"/>
          </a:p>
        </p:txBody>
      </p:sp>
      <p:sp>
        <p:nvSpPr>
          <p:cNvPr id="32" name="テキスト ボックス 31"/>
          <p:cNvSpPr txBox="1"/>
          <p:nvPr/>
        </p:nvSpPr>
        <p:spPr>
          <a:xfrm rot="16200000">
            <a:off x="2258568" y="4142232"/>
            <a:ext cx="885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i="1" dirty="0" smtClean="0"/>
              <a:t>T</a:t>
            </a:r>
            <a:r>
              <a:rPr kumimoji="1" lang="en-US" altLang="ja-JP" sz="1100" dirty="0" smtClean="0"/>
              <a:t>(</a:t>
            </a:r>
            <a:r>
              <a:rPr kumimoji="1" lang="en-US" altLang="ja-JP" sz="1100" i="1" dirty="0" smtClean="0"/>
              <a:t>E</a:t>
            </a:r>
            <a:r>
              <a:rPr kumimoji="1" lang="en-US" altLang="ja-JP" sz="1100" baseline="-25000" dirty="0" smtClean="0"/>
              <a:t>2</a:t>
            </a:r>
            <a:r>
              <a:rPr kumimoji="1" lang="en-US" altLang="ja-JP" sz="1100" dirty="0" smtClean="0"/>
              <a:t>)-</a:t>
            </a:r>
            <a:r>
              <a:rPr kumimoji="1" lang="en-US" altLang="ja-JP" sz="1100" i="1" dirty="0" smtClean="0"/>
              <a:t>T</a:t>
            </a:r>
            <a:r>
              <a:rPr kumimoji="1" lang="en-US" altLang="ja-JP" sz="1100" dirty="0" smtClean="0"/>
              <a:t>(</a:t>
            </a:r>
            <a:r>
              <a:rPr kumimoji="1" lang="en-US" altLang="ja-JP" sz="1100" i="1" dirty="0" smtClean="0"/>
              <a:t>E</a:t>
            </a:r>
            <a:r>
              <a:rPr kumimoji="1" lang="en-US" altLang="ja-JP" sz="1100" baseline="-25000" dirty="0" smtClean="0"/>
              <a:t>1</a:t>
            </a:r>
            <a:r>
              <a:rPr kumimoji="1" lang="en-US" altLang="ja-JP" sz="1100" dirty="0" smtClean="0"/>
              <a:t>)</a:t>
            </a:r>
            <a:endParaRPr kumimoji="1" lang="ja-JP" altLang="en-US" sz="1100" dirty="0"/>
          </a:p>
        </p:txBody>
      </p:sp>
      <p:pic>
        <p:nvPicPr>
          <p:cNvPr id="30" name="図 29" descr="QFSポンチ絵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93" y="256147"/>
            <a:ext cx="2547873" cy="152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2217729" y="3429000"/>
            <a:ext cx="371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54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54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4" y="1557348"/>
            <a:ext cx="61626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結果（</a:t>
            </a:r>
            <a:r>
              <a:rPr lang="en-US" altLang="ja-JP" i="1" dirty="0" err="1" smtClean="0"/>
              <a:t>E</a:t>
            </a:r>
            <a:r>
              <a:rPr lang="en-US" altLang="ja-JP" i="1" baseline="-25000" dirty="0" err="1" smtClean="0"/>
              <a:t>p</a:t>
            </a:r>
            <a:r>
              <a:rPr lang="en-US" altLang="ja-JP" dirty="0" smtClean="0"/>
              <a:t>= 9.5 </a:t>
            </a:r>
            <a:r>
              <a:rPr lang="en-US" altLang="ja-JP" dirty="0" err="1" smtClean="0"/>
              <a:t>MeV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19" name="コンテンツ プレースホルダ 18" descr="theta3.bmp"/>
          <p:cNvPicPr>
            <a:picLocks noGrp="1" noChangeAspect="1"/>
          </p:cNvPicPr>
          <p:nvPr>
            <p:ph idx="1"/>
          </p:nvPr>
        </p:nvPicPr>
        <p:blipFill>
          <a:blip r:embed="rId3"/>
          <a:srcRect l="7253" t="9003" r="3693" b="10804"/>
          <a:stretch>
            <a:fillRect/>
          </a:stretch>
        </p:blipFill>
        <p:spPr>
          <a:xfrm>
            <a:off x="7200000" y="59808"/>
            <a:ext cx="1805474" cy="166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D55B-195E-4771-878F-1D5768EB7877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71604" y="5845750"/>
            <a:ext cx="39869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chemeClr val="bg2">
                    <a:lumMod val="50000"/>
                  </a:schemeClr>
                </a:solidFill>
              </a:rPr>
              <a:t>理論計算は石川氏（法政大）によるもの</a:t>
            </a:r>
            <a:endParaRPr kumimoji="1" lang="ja-JP" alt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図 11" descr="QFSポンチ絵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5740" y="4714884"/>
            <a:ext cx="2666854" cy="160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357290" y="5429264"/>
            <a:ext cx="2273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32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286380" y="2928934"/>
            <a:ext cx="2273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32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00100" y="2915663"/>
            <a:ext cx="2273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32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結果（</a:t>
            </a:r>
            <a:r>
              <a:rPr lang="en-US" altLang="ja-JP" i="1" dirty="0" err="1" smtClean="0"/>
              <a:t>E</a:t>
            </a:r>
            <a:r>
              <a:rPr lang="en-US" altLang="ja-JP" i="1" baseline="-25000" dirty="0" err="1" smtClean="0"/>
              <a:t>p</a:t>
            </a:r>
            <a:r>
              <a:rPr lang="en-US" altLang="ja-JP" dirty="0" smtClean="0"/>
              <a:t>= 9.5 </a:t>
            </a:r>
            <a:r>
              <a:rPr lang="en-US" altLang="ja-JP" dirty="0" err="1" smtClean="0"/>
              <a:t>MeV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12" name="コンテンツ プレースホルダ 11" descr="theta2.bmp"/>
          <p:cNvPicPr>
            <a:picLocks noGrp="1" noChangeAspect="1"/>
          </p:cNvPicPr>
          <p:nvPr>
            <p:ph idx="1"/>
          </p:nvPr>
        </p:nvPicPr>
        <p:blipFill>
          <a:blip r:embed="rId2"/>
          <a:srcRect l="7253" t="9003" r="3693" b="10804"/>
          <a:stretch>
            <a:fillRect/>
          </a:stretch>
        </p:blipFill>
        <p:spPr>
          <a:xfrm>
            <a:off x="7200000" y="36000"/>
            <a:ext cx="1805475" cy="166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D55B-195E-4771-878F-1D5768EB7877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00" y="4248000"/>
            <a:ext cx="369760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00" y="1800000"/>
            <a:ext cx="369760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00" y="1800000"/>
            <a:ext cx="369760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テキスト ボックス 17"/>
          <p:cNvSpPr txBox="1"/>
          <p:nvPr/>
        </p:nvSpPr>
        <p:spPr>
          <a:xfrm>
            <a:off x="4214810" y="1314378"/>
            <a:ext cx="683200" cy="400110"/>
          </a:xfrm>
          <a:prstGeom prst="rect">
            <a:avLst/>
          </a:prstGeom>
          <a:solidFill>
            <a:srgbClr val="FFE6D5"/>
          </a:solidFill>
          <a:ln w="19050">
            <a:solidFill>
              <a:srgbClr val="FF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QFS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58148" y="19226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①</a:t>
            </a:r>
            <a:endParaRPr kumimoji="1" lang="ja-JP" altLang="en-US" sz="1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55812" y="28572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②</a:t>
            </a:r>
            <a:endParaRPr kumimoji="1" lang="ja-JP" altLang="en-US" sz="1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07468" y="43576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③</a:t>
            </a:r>
            <a:endParaRPr kumimoji="1" lang="ja-JP" altLang="en-US" sz="1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57884" y="192880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②</a:t>
            </a:r>
            <a:endParaRPr kumimoji="1" lang="ja-JP" altLang="en-US" sz="1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07468" y="190677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①</a:t>
            </a:r>
            <a:endParaRPr kumimoji="1" lang="ja-JP" altLang="en-US" sz="1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79764" y="5220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③</a:t>
            </a:r>
            <a:endParaRPr kumimoji="1"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5572132" y="5058803"/>
            <a:ext cx="2273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32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57290" y="5415993"/>
            <a:ext cx="2273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32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441316" y="2928934"/>
            <a:ext cx="2273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32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97912" y="2928934"/>
            <a:ext cx="2273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9E7A7"/>
                </a:solidFill>
              </a:rPr>
              <a:t>preliminary</a:t>
            </a:r>
            <a:endParaRPr lang="ja-JP" altLang="en-US" sz="32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9E7A7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r>
              <a:rPr lang="ja-JP" altLang="en-US" dirty="0" smtClean="0"/>
              <a:t>（</a:t>
            </a:r>
            <a:r>
              <a:rPr lang="en-US" altLang="ja-JP" i="1" dirty="0" err="1" smtClean="0"/>
              <a:t>E</a:t>
            </a:r>
            <a:r>
              <a:rPr lang="en-US" altLang="ja-JP" i="1" baseline="-25000" dirty="0" err="1" smtClean="0"/>
              <a:t>p</a:t>
            </a:r>
            <a:r>
              <a:rPr lang="en-US" altLang="ja-JP" dirty="0" smtClean="0"/>
              <a:t>= 9.5 </a:t>
            </a:r>
            <a:r>
              <a:rPr lang="en-US" altLang="ja-JP" dirty="0" err="1" smtClean="0"/>
              <a:t>MeV</a:t>
            </a:r>
            <a:r>
              <a:rPr lang="ja-JP" altLang="en-US" dirty="0" smtClean="0"/>
              <a:t>）</a:t>
            </a:r>
            <a:endParaRPr kumimoji="1" lang="ja-JP" altLang="en-US" i="1" baseline="-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Christmas Eve ✰2008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少数粒子系物理の現状と今後の展望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D55B-195E-4771-878F-1D5768EB7877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pic>
        <p:nvPicPr>
          <p:cNvPr id="15" name="コンテンツ プレースホルダ 14" descr="theta4.bmp"/>
          <p:cNvPicPr>
            <a:picLocks noGrp="1" noChangeAspect="1"/>
          </p:cNvPicPr>
          <p:nvPr>
            <p:ph idx="1"/>
          </p:nvPr>
        </p:nvPicPr>
        <p:blipFill>
          <a:blip r:embed="rId2"/>
          <a:srcRect l="7253" t="9003" r="4029" b="10215"/>
          <a:stretch>
            <a:fillRect/>
          </a:stretch>
        </p:blipFill>
        <p:spPr>
          <a:xfrm>
            <a:off x="7200000" y="36000"/>
            <a:ext cx="1783471" cy="166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00" y="1800000"/>
            <a:ext cx="369760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00" y="4248000"/>
            <a:ext cx="369760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02" y="1800001"/>
            <a:ext cx="369760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98" y="4247997"/>
            <a:ext cx="369760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テキスト ボックス 18"/>
          <p:cNvSpPr txBox="1"/>
          <p:nvPr/>
        </p:nvSpPr>
        <p:spPr>
          <a:xfrm>
            <a:off x="4126671" y="1285860"/>
            <a:ext cx="873957" cy="400110"/>
          </a:xfrm>
          <a:prstGeom prst="rect">
            <a:avLst/>
          </a:prstGeom>
          <a:solidFill>
            <a:srgbClr val="D5EDFF"/>
          </a:solidFill>
          <a:ln w="19050">
            <a:solidFill>
              <a:srgbClr val="9999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2000" b="1" baseline="-25000" dirty="0" smtClean="0">
                <a:solidFill>
                  <a:srgbClr val="0070C0"/>
                </a:solidFill>
              </a:rPr>
              <a:t>1 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= </a:t>
            </a:r>
            <a:r>
              <a:rPr kumimoji="1" lang="en-US" altLang="ja-JP" sz="2000" b="1" i="1" dirty="0" smtClean="0">
                <a:solidFill>
                  <a:srgbClr val="0070C0"/>
                </a:solidFill>
              </a:rPr>
              <a:t>θ</a:t>
            </a:r>
            <a:r>
              <a:rPr kumimoji="1" lang="en-US" altLang="ja-JP" sz="2000" b="1" baseline="-25000" dirty="0" smtClean="0">
                <a:solidFill>
                  <a:srgbClr val="0070C0"/>
                </a:solidFill>
              </a:rPr>
              <a:t>2</a:t>
            </a:r>
            <a:endParaRPr kumimoji="1" lang="ja-JP" altLang="en-US" sz="2000" b="1" baseline="-2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031-green cylinder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design031-green cylinder-</Template>
  <TotalTime>6967</TotalTime>
  <Words>899</Words>
  <Application>Microsoft PowerPoint</Application>
  <PresentationFormat>画面に合わせる (4:3)</PresentationFormat>
  <Paragraphs>178</Paragraphs>
  <Slides>13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design031-green cylinder-</vt:lpstr>
      <vt:lpstr>数式</vt:lpstr>
      <vt:lpstr>10MeV近傍の2H(p,pp)n反応におけるQFS断面積異常探索</vt:lpstr>
      <vt:lpstr>動機（Star anomaly）</vt:lpstr>
      <vt:lpstr>動機（nn-QFS anomaly）</vt:lpstr>
      <vt:lpstr>本測定の運動学的条件</vt:lpstr>
      <vt:lpstr>pp-QFS 実験（セットアップ）</vt:lpstr>
      <vt:lpstr>データ解析</vt:lpstr>
      <vt:lpstr>結果（Ep= 9.5 MeV）</vt:lpstr>
      <vt:lpstr>結果（Ep= 9.5 MeV）</vt:lpstr>
      <vt:lpstr>結果（Ep= 9.5 MeV）</vt:lpstr>
      <vt:lpstr>結果（Ep= 13 MeV）</vt:lpstr>
      <vt:lpstr>実験値と理論計算値の比</vt:lpstr>
      <vt:lpstr>理論計算の比較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Cylinder</dc:title>
  <dc:creator>eguchi</dc:creator>
  <cp:lastModifiedBy>eguchi</cp:lastModifiedBy>
  <cp:revision>145</cp:revision>
  <dcterms:created xsi:type="dcterms:W3CDTF">2008-12-09T02:34:54Z</dcterms:created>
  <dcterms:modified xsi:type="dcterms:W3CDTF">2008-12-24T03:13:37Z</dcterms:modified>
</cp:coreProperties>
</file>