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2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7" r:id="rId4"/>
    <p:sldId id="258" r:id="rId5"/>
    <p:sldId id="259" r:id="rId6"/>
    <p:sldId id="266" r:id="rId7"/>
    <p:sldId id="260" r:id="rId8"/>
    <p:sldId id="287" r:id="rId9"/>
    <p:sldId id="262" r:id="rId10"/>
    <p:sldId id="280" r:id="rId11"/>
    <p:sldId id="282" r:id="rId12"/>
    <p:sldId id="275" r:id="rId13"/>
    <p:sldId id="264" r:id="rId14"/>
  </p:sldIdLst>
  <p:sldSz cx="9144000" cy="6858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58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2046" y="-102"/>
      </p:cViewPr>
      <p:guideLst>
        <p:guide orient="horz" pos="3132"/>
        <p:guide pos="215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7285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5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606C7A92-B64C-42CE-A561-C22396B48D6C}" type="datetimeFigureOut">
              <a:rPr kumimoji="1" lang="ja-JP" altLang="en-US" smtClean="0"/>
              <a:pPr/>
              <a:t>2008/12/24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446678"/>
            <a:ext cx="2971800" cy="497285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5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A9B0C08C-2BF0-48A5-8366-3A85FBA365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7285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5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32F2007B-8912-4BB8-965A-4887049BCC4C}" type="datetimeFigureOut">
              <a:rPr kumimoji="1" lang="ja-JP" altLang="en-US" smtClean="0"/>
              <a:pPr/>
              <a:t>2008/12/24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19" rIns="91439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1" y="4724203"/>
            <a:ext cx="5486400" cy="4475559"/>
          </a:xfrm>
          <a:prstGeom prst="rect">
            <a:avLst/>
          </a:prstGeom>
        </p:spPr>
        <p:txBody>
          <a:bodyPr vert="horz" lIns="91439" tIns="45719" rIns="91439" bIns="45719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6678"/>
            <a:ext cx="2971800" cy="497285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5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DEC05E8A-841B-4AFB-8D58-A2669CA08A8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このようなタイトルではっぴょうさせていただきます。</a:t>
            </a:r>
            <a:endParaRPr kumimoji="1" lang="en-US" altLang="ja-JP" dirty="0" smtClean="0"/>
          </a:p>
          <a:p>
            <a:r>
              <a:rPr lang="ja-JP" altLang="en-US" dirty="0" smtClean="0"/>
              <a:t>九州大学の八嶋恵介です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05E8A-841B-4AFB-8D58-A2669CA08A8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05E8A-841B-4AFB-8D58-A2669CA08A8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ビーム変動がない時間のみの図に変更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05E8A-841B-4AFB-8D58-A2669CA08A8B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図の縦軸横軸にラベル　</a:t>
            </a:r>
            <a:r>
              <a:rPr kumimoji="1" lang="en-US" altLang="ja-JP" dirty="0" smtClean="0"/>
              <a:t>S</a:t>
            </a:r>
            <a:r>
              <a:rPr kumimoji="1" lang="ja-JP" altLang="en-US" dirty="0" smtClean="0"/>
              <a:t>の矢印　</a:t>
            </a:r>
            <a:r>
              <a:rPr kumimoji="1" lang="en-US" altLang="ja-JP" dirty="0" smtClean="0"/>
              <a:t>S=0</a:t>
            </a:r>
            <a:r>
              <a:rPr kumimoji="1" lang="ja-JP" altLang="en-US" dirty="0" smtClean="0"/>
              <a:t>の点　プロット領域の対応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05E8A-841B-4AFB-8D58-A2669CA08A8B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理論曲線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本の方がいい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05E8A-841B-4AFB-8D58-A2669CA08A8B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05E8A-841B-4AFB-8D58-A2669CA08A8B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dirty="0" smtClean="0"/>
              <a:t>マスタ タイトルの書式設定</a:t>
            </a:r>
            <a:endParaRPr kumimoji="0" lang="en-US" dirty="0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4266-1DCC-48B1-922A-050650AC0C7B}" type="datetime1">
              <a:rPr kumimoji="1" lang="ja-JP" altLang="en-US" smtClean="0"/>
              <a:pPr/>
              <a:t>2008/12/24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B42-8BE8-4A6D-9576-9E1C9861F3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AAD20-6E86-4D5C-81EA-B5F4D8454528}" type="datetime1">
              <a:rPr kumimoji="1" lang="ja-JP" altLang="en-US" smtClean="0"/>
              <a:pPr/>
              <a:t>2008/12/24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B42-8BE8-4A6D-9576-9E1C9861F3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BA47-5515-4097-9477-AFEDC561EEA3}" type="datetime1">
              <a:rPr kumimoji="1" lang="ja-JP" altLang="en-US" smtClean="0"/>
              <a:pPr/>
              <a:t>2008/12/24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B42-8BE8-4A6D-9576-9E1C9861F3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kumimoji="0" lang="ja-JP" altLang="en-US" dirty="0" smtClean="0"/>
              <a:t>マスタ タイトルの書式設定</a:t>
            </a:r>
            <a:endParaRPr kumimoji="0"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 eaLnBrk="1" latinLnBrk="0" hangingPunct="1"/>
            <a:r>
              <a:rPr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kumimoji="0" 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C2E2-D3FA-4188-BF3D-24F9F28949DC}" type="datetime1">
              <a:rPr kumimoji="1" lang="ja-JP" altLang="en-US" smtClean="0"/>
              <a:pPr/>
              <a:t>2008/12/24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B42-8BE8-4A6D-9576-9E1C9861F3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BD45-F4C6-4345-A376-BE0CA58FAE5F}" type="datetime1">
              <a:rPr kumimoji="1" lang="ja-JP" altLang="en-US" smtClean="0"/>
              <a:pPr/>
              <a:t>2008/12/24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B42-8BE8-4A6D-9576-9E1C9861F3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8297-ED1A-4774-9896-DA2304CA343B}" type="datetime1">
              <a:rPr kumimoji="1" lang="ja-JP" altLang="en-US" smtClean="0"/>
              <a:pPr/>
              <a:t>2008/12/24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B42-8BE8-4A6D-9576-9E1C9861F3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746E-FB50-4347-BB76-8CC08223C7B4}" type="datetime1">
              <a:rPr kumimoji="1" lang="ja-JP" altLang="en-US" smtClean="0"/>
              <a:pPr/>
              <a:t>2008/12/24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B42-8BE8-4A6D-9576-9E1C9861F3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B34E-50BE-4E98-8561-C7536A7302BC}" type="datetime1">
              <a:rPr kumimoji="1" lang="ja-JP" altLang="en-US" smtClean="0"/>
              <a:pPr/>
              <a:t>2008/12/24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B42-8BE8-4A6D-9576-9E1C9861F3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433E-5D3A-4A5F-B4D5-29E437936F86}" type="datetime1">
              <a:rPr kumimoji="1" lang="ja-JP" altLang="en-US" smtClean="0"/>
              <a:pPr/>
              <a:t>2008/12/24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B42-8BE8-4A6D-9576-9E1C9861F3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E7825-1E64-4951-B6AB-6EDB3059CF3C}" type="datetime1">
              <a:rPr kumimoji="1" lang="ja-JP" altLang="en-US" smtClean="0"/>
              <a:pPr/>
              <a:t>2008/12/24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B42-8BE8-4A6D-9576-9E1C9861F3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つの角を丸めた四角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3FB9-A8F1-4465-90D9-B720956F0D30}" type="datetime1">
              <a:rPr kumimoji="1" lang="ja-JP" altLang="en-US" smtClean="0"/>
              <a:pPr/>
              <a:t>2008/12/24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4730B42-8BE8-4A6D-9576-9E1C9861F3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10" name="フリーフォーム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フリーフォーム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  <a:cs typeface="+mn-cs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  <a:cs typeface="+mn-cs"/>
            </a:endParaRPr>
          </a:p>
        </p:txBody>
      </p: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ja-JP" altLang="en-US" dirty="0" smtClean="0"/>
              <a:t>マスタ タイトルの書式設定</a:t>
            </a:r>
            <a:endParaRPr kumimoji="0" lang="en-US" dirty="0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fld id="{D87F161C-A7A1-4B91-AA3C-B3E71A225A4D}" type="datetime1">
              <a:rPr kumimoji="1" lang="ja-JP" altLang="en-US" smtClean="0"/>
              <a:pPr/>
              <a:t>2008/12/24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fld id="{24730B42-8BE8-4A6D-9576-9E1C9861F3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フリーフォーム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>
                <a:latin typeface="ＭＳ Ｐゴシック" pitchFamily="50" charset="-128"/>
                <a:ea typeface="ＭＳ Ｐゴシック" pitchFamily="50" charset="-128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2800" b="0" kern="1200">
          <a:ln>
            <a:noFill/>
          </a:ln>
          <a:solidFill>
            <a:srgbClr val="7030A0"/>
          </a:solidFill>
          <a:effectLst/>
          <a:latin typeface="ＭＳ Ｐゴシック" pitchFamily="50" charset="-128"/>
          <a:ea typeface="ＭＳ Ｐゴシック" pitchFamily="50" charset="-128"/>
          <a:cs typeface="Arial Unicode MS" pitchFamily="50" charset="-128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17600" y="1956816"/>
            <a:ext cx="7721600" cy="1472184"/>
          </a:xfrm>
          <a:ln>
            <a:noFill/>
          </a:ln>
          <a:effectLst>
            <a:outerShdw blurRad="101600" dist="127000" dir="294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r>
              <a:rPr lang="en-US" sz="4000" b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10MeV</a:t>
            </a:r>
            <a:r>
              <a:rPr lang="ja-JP" altLang="en-US" sz="4000" b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近傍の</a:t>
            </a:r>
            <a:r>
              <a:rPr lang="en-US" sz="4000" b="0" baseline="30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4000" b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H(</a:t>
            </a:r>
            <a:r>
              <a:rPr lang="en-US" sz="4000" b="0" i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</a:t>
            </a:r>
            <a:r>
              <a:rPr lang="en-US" sz="4000" b="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4000" b="0" i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pp</a:t>
            </a:r>
            <a:r>
              <a:rPr lang="en-US" sz="4000" b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)</a:t>
            </a:r>
            <a:r>
              <a:rPr lang="en-US" sz="4000" b="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</a:t>
            </a:r>
            <a:r>
              <a:rPr lang="en-US" sz="4000" b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ja-JP" altLang="en-US" sz="4000" b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における</a:t>
            </a:r>
            <a:r>
              <a:rPr lang="en-US" altLang="ja-JP" sz="4000" b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en-US" altLang="ja-JP" sz="4000" b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en-US" sz="4000" b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Star</a:t>
            </a:r>
            <a:r>
              <a:rPr lang="ja-JP" altLang="en-US" sz="4000" b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断面積異常探索</a:t>
            </a:r>
            <a:endParaRPr kumimoji="1" lang="ja-JP" altLang="en-US" sz="4000" b="0" dirty="0"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584960" y="4600022"/>
            <a:ext cx="7406640" cy="1472184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r">
              <a:spcBef>
                <a:spcPct val="0"/>
              </a:spcBef>
            </a:pPr>
            <a:r>
              <a:rPr lang="zh-TW" altLang="en-US" sz="2400" b="1" u="sng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八嶋恵介</a:t>
            </a:r>
            <a:r>
              <a:rPr lang="en-US" altLang="zh-TW" sz="2400" b="1" baseline="30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</a:t>
            </a:r>
            <a:r>
              <a:rPr lang="en-US" altLang="zh-TW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 </a:t>
            </a:r>
            <a:r>
              <a:rPr lang="zh-TW" altLang="en-US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江口祐一郎</a:t>
            </a:r>
            <a:r>
              <a:rPr lang="en-US" altLang="zh-TW" sz="2400" b="1" baseline="30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</a:t>
            </a:r>
            <a:r>
              <a:rPr lang="en-US" altLang="zh-TW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 </a:t>
            </a:r>
            <a:r>
              <a:rPr lang="zh-TW" altLang="en-US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下田広己</a:t>
            </a:r>
            <a:r>
              <a:rPr lang="en-US" altLang="zh-TW" sz="2400" b="1" baseline="30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</a:t>
            </a:r>
            <a:r>
              <a:rPr lang="en-US" altLang="zh-TW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 </a:t>
            </a:r>
            <a:r>
              <a:rPr lang="zh-TW" altLang="en-US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末田雄大</a:t>
            </a:r>
            <a:r>
              <a:rPr lang="en-US" altLang="zh-TW" sz="2400" b="1" baseline="30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</a:t>
            </a:r>
          </a:p>
          <a:p>
            <a:pPr lvl="0" algn="r">
              <a:spcBef>
                <a:spcPct val="0"/>
              </a:spcBef>
            </a:pPr>
            <a:r>
              <a:rPr lang="zh-TW" altLang="en-US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黒板翔</a:t>
            </a:r>
            <a:r>
              <a:rPr lang="en-US" altLang="zh-TW" sz="2400" b="1" baseline="30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</a:t>
            </a:r>
            <a:r>
              <a:rPr lang="en-US" altLang="zh-TW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 </a:t>
            </a:r>
            <a:r>
              <a:rPr lang="zh-TW" altLang="en-US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前田幸重</a:t>
            </a:r>
            <a:r>
              <a:rPr lang="en-US" altLang="zh-TW" sz="2400" b="1" baseline="30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</a:t>
            </a:r>
            <a:r>
              <a:rPr lang="en-US" altLang="zh-TW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 </a:t>
            </a:r>
            <a:r>
              <a:rPr lang="zh-TW" altLang="en-US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相良建至</a:t>
            </a:r>
            <a:r>
              <a:rPr lang="en-US" altLang="zh-TW" sz="2400" b="1" baseline="30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</a:t>
            </a:r>
          </a:p>
          <a:p>
            <a:pPr lvl="0" algn="r">
              <a:spcBef>
                <a:spcPct val="0"/>
              </a:spcBef>
            </a:pPr>
            <a:endParaRPr lang="en-US" altLang="zh-TW" sz="2400" b="1" dirty="0" smtClean="0">
              <a:solidFill>
                <a:schemeClr val="accent6">
                  <a:lumMod val="20000"/>
                  <a:lumOff val="80000"/>
                </a:schemeClr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 lvl="0" algn="r">
              <a:spcBef>
                <a:spcPct val="0"/>
              </a:spcBef>
            </a:pPr>
            <a:r>
              <a:rPr lang="en-US" altLang="zh-TW" sz="2400" b="1" baseline="30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</a:t>
            </a:r>
            <a:r>
              <a:rPr lang="zh-TW" altLang="en-US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九大院理</a:t>
            </a:r>
            <a:r>
              <a:rPr lang="en-US" altLang="zh-TW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</a:t>
            </a:r>
            <a:r>
              <a:rPr lang="en-US" altLang="zh-TW" sz="2400" b="1" baseline="30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</a:t>
            </a:r>
            <a:r>
              <a:rPr lang="zh-TW" altLang="en-US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宮</a:t>
            </a:r>
            <a:r>
              <a:rPr lang="ja-JP" altLang="en-US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崎</a:t>
            </a:r>
            <a:r>
              <a:rPr lang="zh-TW" altLang="en-US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大工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D:\data\official\fewbody\output\RCNP研究会 '08\fig\e13forward6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283" y="2074523"/>
            <a:ext cx="8358505" cy="4407904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結果 </a:t>
            </a:r>
            <a:r>
              <a:rPr kumimoji="1" lang="en-US" altLang="ja-JP" dirty="0" smtClean="0"/>
              <a:t>(</a:t>
            </a:r>
            <a:r>
              <a:rPr kumimoji="1" lang="en-US" altLang="ja-JP" i="1" dirty="0" err="1" smtClean="0"/>
              <a:t>E</a:t>
            </a:r>
            <a:r>
              <a:rPr kumimoji="1" lang="en-US" altLang="ja-JP" i="1" baseline="-25000" dirty="0" err="1" smtClean="0"/>
              <a:t>p</a:t>
            </a:r>
            <a:r>
              <a:rPr kumimoji="1" lang="en-US" altLang="ja-JP" i="1" baseline="-25000" dirty="0" smtClean="0"/>
              <a:t> </a:t>
            </a:r>
            <a:r>
              <a:rPr kumimoji="1" lang="en-US" altLang="ja-JP" dirty="0" smtClean="0"/>
              <a:t>= 13 </a:t>
            </a:r>
            <a:r>
              <a:rPr kumimoji="1" lang="en-US" altLang="ja-JP" dirty="0" err="1" smtClean="0"/>
              <a:t>MeV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②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B42-8BE8-4A6D-9576-9E1C9861F374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84724" y="2095963"/>
            <a:ext cx="80021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latin typeface="Symbol" pitchFamily="18" charset="2"/>
              </a:rPr>
              <a:t>a </a:t>
            </a:r>
            <a:r>
              <a:rPr lang="en-US" altLang="ja-JP" dirty="0" smtClean="0"/>
              <a:t>= 0</a:t>
            </a:r>
            <a:r>
              <a:rPr lang="en-US" altLang="ja-JP" baseline="30000" dirty="0" smtClean="0"/>
              <a:t>o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89773" y="4125860"/>
            <a:ext cx="92845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latin typeface="Symbol" pitchFamily="18" charset="2"/>
              </a:rPr>
              <a:t>a </a:t>
            </a:r>
            <a:r>
              <a:rPr lang="en-US" altLang="ja-JP" dirty="0" smtClean="0"/>
              <a:t>= 45</a:t>
            </a:r>
            <a:r>
              <a:rPr lang="en-US" altLang="ja-JP" baseline="30000" dirty="0" smtClean="0"/>
              <a:t>o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509064" y="4140242"/>
            <a:ext cx="92845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latin typeface="Symbol" pitchFamily="18" charset="2"/>
              </a:rPr>
              <a:t>a </a:t>
            </a:r>
            <a:r>
              <a:rPr lang="en-US" altLang="ja-JP" dirty="0" smtClean="0"/>
              <a:t>= 60</a:t>
            </a:r>
            <a:r>
              <a:rPr lang="en-US" altLang="ja-JP" baseline="30000" dirty="0" smtClean="0"/>
              <a:t>o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2540505" y="2379516"/>
            <a:ext cx="847944" cy="33694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約</a:t>
            </a:r>
            <a:r>
              <a:rPr lang="en-US" altLang="ja-JP" sz="1400" dirty="0" smtClean="0"/>
              <a:t>8</a:t>
            </a:r>
            <a:r>
              <a:rPr kumimoji="1" lang="ja-JP" altLang="en-US" sz="1400" dirty="0" smtClean="0"/>
              <a:t>％小</a:t>
            </a:r>
            <a:endParaRPr kumimoji="1" lang="ja-JP" altLang="en-US" sz="1400" dirty="0"/>
          </a:p>
        </p:txBody>
      </p:sp>
      <p:sp>
        <p:nvSpPr>
          <p:cNvPr id="27" name="正方形/長方形 26"/>
          <p:cNvSpPr/>
          <p:nvPr/>
        </p:nvSpPr>
        <p:spPr>
          <a:xfrm>
            <a:off x="7680621" y="2593406"/>
            <a:ext cx="923883" cy="305149"/>
          </a:xfrm>
          <a:prstGeom prst="rect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ほぼ一致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485876" y="2113013"/>
            <a:ext cx="92845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latin typeface="Symbol" pitchFamily="18" charset="2"/>
              </a:rPr>
              <a:t>a </a:t>
            </a:r>
            <a:r>
              <a:rPr lang="en-US" altLang="ja-JP" dirty="0" smtClean="0"/>
              <a:t>= 15</a:t>
            </a:r>
            <a:r>
              <a:rPr lang="en-US" altLang="ja-JP" baseline="30000" dirty="0" smtClean="0"/>
              <a:t>o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090110" y="2110984"/>
            <a:ext cx="92845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latin typeface="Symbol" pitchFamily="18" charset="2"/>
              </a:rPr>
              <a:t>a </a:t>
            </a:r>
            <a:r>
              <a:rPr lang="en-US" altLang="ja-JP" dirty="0" smtClean="0"/>
              <a:t>= 30</a:t>
            </a:r>
            <a:r>
              <a:rPr lang="en-US" altLang="ja-JP" baseline="30000" dirty="0" smtClean="0"/>
              <a:t>o</a:t>
            </a:r>
            <a:endParaRPr kumimoji="1" lang="ja-JP" altLang="en-US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102912" y="4147133"/>
            <a:ext cx="92845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latin typeface="Symbol" pitchFamily="18" charset="2"/>
              </a:rPr>
              <a:t>a </a:t>
            </a:r>
            <a:r>
              <a:rPr lang="en-US" altLang="ja-JP" dirty="0" smtClean="0"/>
              <a:t>= 75</a:t>
            </a:r>
            <a:r>
              <a:rPr lang="en-US" altLang="ja-JP" baseline="30000" dirty="0" smtClean="0"/>
              <a:t>o</a:t>
            </a:r>
            <a:endParaRPr kumimoji="1" lang="ja-JP" altLang="en-US" dirty="0"/>
          </a:p>
        </p:txBody>
      </p:sp>
      <p:sp>
        <p:nvSpPr>
          <p:cNvPr id="44" name="正方形/長方形 43"/>
          <p:cNvSpPr/>
          <p:nvPr/>
        </p:nvSpPr>
        <p:spPr>
          <a:xfrm>
            <a:off x="5148267" y="2416227"/>
            <a:ext cx="847944" cy="33694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約</a:t>
            </a:r>
            <a:r>
              <a:rPr lang="en-US" altLang="ja-JP" sz="1400" dirty="0" smtClean="0"/>
              <a:t>5</a:t>
            </a:r>
            <a:r>
              <a:rPr kumimoji="1" lang="ja-JP" altLang="en-US" sz="1400" dirty="0" smtClean="0"/>
              <a:t>％小</a:t>
            </a:r>
            <a:endParaRPr kumimoji="1" lang="ja-JP" altLang="en-US" sz="1400" dirty="0"/>
          </a:p>
        </p:txBody>
      </p:sp>
      <p:sp>
        <p:nvSpPr>
          <p:cNvPr id="45" name="正方形/長方形 44"/>
          <p:cNvSpPr/>
          <p:nvPr/>
        </p:nvSpPr>
        <p:spPr>
          <a:xfrm>
            <a:off x="2428656" y="5162340"/>
            <a:ext cx="847944" cy="33694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約</a:t>
            </a:r>
            <a:r>
              <a:rPr lang="en-US" altLang="ja-JP" sz="1400" dirty="0" smtClean="0"/>
              <a:t>7</a:t>
            </a:r>
            <a:r>
              <a:rPr kumimoji="1" lang="ja-JP" altLang="en-US" sz="1400" dirty="0" smtClean="0"/>
              <a:t>％小</a:t>
            </a:r>
            <a:endParaRPr kumimoji="1" lang="ja-JP" altLang="en-US" sz="1400" dirty="0"/>
          </a:p>
        </p:txBody>
      </p:sp>
      <p:sp>
        <p:nvSpPr>
          <p:cNvPr id="46" name="正方形/長方形 45"/>
          <p:cNvSpPr/>
          <p:nvPr/>
        </p:nvSpPr>
        <p:spPr>
          <a:xfrm>
            <a:off x="5132232" y="5086140"/>
            <a:ext cx="847944" cy="33694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約</a:t>
            </a:r>
            <a:r>
              <a:rPr lang="en-US" altLang="ja-JP" sz="1400" dirty="0" smtClean="0"/>
              <a:t>8</a:t>
            </a:r>
            <a:r>
              <a:rPr kumimoji="1" lang="ja-JP" altLang="en-US" sz="1400" dirty="0" smtClean="0"/>
              <a:t>％小</a:t>
            </a:r>
            <a:endParaRPr kumimoji="1" lang="ja-JP" altLang="en-US" sz="1400" dirty="0"/>
          </a:p>
        </p:txBody>
      </p:sp>
      <p:sp>
        <p:nvSpPr>
          <p:cNvPr id="47" name="正方形/長方形 46"/>
          <p:cNvSpPr/>
          <p:nvPr/>
        </p:nvSpPr>
        <p:spPr>
          <a:xfrm>
            <a:off x="7698648" y="5137956"/>
            <a:ext cx="847944" cy="33694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約</a:t>
            </a:r>
            <a:r>
              <a:rPr lang="en-US" altLang="ja-JP" sz="1400" dirty="0" smtClean="0"/>
              <a:t>8</a:t>
            </a:r>
            <a:r>
              <a:rPr kumimoji="1" lang="ja-JP" altLang="en-US" sz="1400" dirty="0" smtClean="0"/>
              <a:t>％小</a:t>
            </a:r>
            <a:endParaRPr kumimoji="1" lang="ja-JP" altLang="en-US" sz="1400" dirty="0"/>
          </a:p>
        </p:txBody>
      </p:sp>
      <p:sp>
        <p:nvSpPr>
          <p:cNvPr id="33" name="正方形/長方形 32"/>
          <p:cNvSpPr/>
          <p:nvPr/>
        </p:nvSpPr>
        <p:spPr>
          <a:xfrm>
            <a:off x="6379599" y="1004835"/>
            <a:ext cx="2500330" cy="71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3459833" y="1657574"/>
            <a:ext cx="1794457" cy="320874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" name="グループ化 16"/>
          <p:cNvGrpSpPr/>
          <p:nvPr/>
        </p:nvGrpSpPr>
        <p:grpSpPr>
          <a:xfrm>
            <a:off x="2661039" y="1606659"/>
            <a:ext cx="2500330" cy="711200"/>
            <a:chOff x="5572132" y="950948"/>
            <a:chExt cx="2500330" cy="1500198"/>
          </a:xfrm>
        </p:grpSpPr>
        <p:sp>
          <p:nvSpPr>
            <p:cNvPr id="28" name="正方形/長方形 27"/>
            <p:cNvSpPr/>
            <p:nvPr/>
          </p:nvSpPr>
          <p:spPr>
            <a:xfrm>
              <a:off x="5572132" y="950948"/>
              <a:ext cx="2500330" cy="150019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9" name="直線コネクタ 28"/>
            <p:cNvCxnSpPr/>
            <p:nvPr/>
          </p:nvCxnSpPr>
          <p:spPr>
            <a:xfrm>
              <a:off x="6590918" y="1396411"/>
              <a:ext cx="550607" cy="1586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テキスト ボックス 29"/>
            <p:cNvSpPr txBox="1"/>
            <p:nvPr/>
          </p:nvSpPr>
          <p:spPr>
            <a:xfrm>
              <a:off x="7205340" y="1052519"/>
              <a:ext cx="840446" cy="649222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i="1" dirty="0" smtClean="0"/>
                <a:t>pd </a:t>
              </a:r>
              <a:r>
                <a:rPr lang="en-US" altLang="ja-JP" sz="1400" dirty="0" smtClean="0"/>
                <a:t>+ Δ</a:t>
              </a:r>
              <a:endParaRPr kumimoji="1" lang="ja-JP" altLang="en-US" sz="1400" i="1" baseline="-25000" dirty="0"/>
            </a:p>
          </p:txBody>
        </p:sp>
      </p:grpSp>
      <p:pic>
        <p:nvPicPr>
          <p:cNvPr id="31" name="Picture 2" descr="D:\data\official\fewbody\output\九州支部例会'08\data\img2\KUTL5sum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54625" y="619648"/>
            <a:ext cx="3364992" cy="1383278"/>
          </a:xfrm>
          <a:prstGeom prst="rect">
            <a:avLst/>
          </a:prstGeom>
          <a:noFill/>
        </p:spPr>
      </p:pic>
      <p:sp>
        <p:nvSpPr>
          <p:cNvPr id="32" name="左右矢印 31"/>
          <p:cNvSpPr/>
          <p:nvPr/>
        </p:nvSpPr>
        <p:spPr>
          <a:xfrm flipV="1">
            <a:off x="6408352" y="805912"/>
            <a:ext cx="792481" cy="45719"/>
          </a:xfrm>
          <a:prstGeom prst="leftRightArrow">
            <a:avLst/>
          </a:prstGeom>
          <a:solidFill>
            <a:srgbClr val="00B050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1" descr="D:\data\official\fewbody\output\RCNP研究会 '08\fig\e95-5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7382" y="2127540"/>
            <a:ext cx="8390262" cy="4484122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結果 </a:t>
            </a:r>
            <a:r>
              <a:rPr lang="en-US" altLang="ja-JP" dirty="0" smtClean="0"/>
              <a:t>(</a:t>
            </a:r>
            <a:r>
              <a:rPr lang="en-US" altLang="ja-JP" i="1" dirty="0" err="1" smtClean="0"/>
              <a:t>E</a:t>
            </a:r>
            <a:r>
              <a:rPr lang="en-US" altLang="ja-JP" i="1" baseline="-25000" dirty="0" err="1" smtClean="0"/>
              <a:t>p</a:t>
            </a:r>
            <a:r>
              <a:rPr lang="en-US" altLang="ja-JP" i="1" baseline="-25000" dirty="0" smtClean="0"/>
              <a:t> </a:t>
            </a:r>
            <a:r>
              <a:rPr lang="en-US" altLang="ja-JP" dirty="0" smtClean="0"/>
              <a:t>= 9.5 </a:t>
            </a:r>
            <a:r>
              <a:rPr lang="en-US" altLang="ja-JP" dirty="0" err="1" smtClean="0"/>
              <a:t>MeV</a:t>
            </a:r>
            <a:r>
              <a:rPr lang="en-US" altLang="ja-JP" dirty="0" smtClean="0"/>
              <a:t> )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B42-8BE8-4A6D-9576-9E1C9861F374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114263" y="2161308"/>
            <a:ext cx="926317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i="1" dirty="0" smtClean="0">
                <a:latin typeface="Symbol" pitchFamily="18" charset="2"/>
              </a:rPr>
              <a:t>a </a:t>
            </a:r>
            <a:r>
              <a:rPr lang="en-US" altLang="ja-JP" dirty="0" smtClean="0"/>
              <a:t>= 30</a:t>
            </a:r>
            <a:r>
              <a:rPr lang="en-US" altLang="ja-JP" baseline="30000" dirty="0" smtClean="0"/>
              <a:t>o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396725" y="4204904"/>
            <a:ext cx="92845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latin typeface="Symbol" pitchFamily="18" charset="2"/>
              </a:rPr>
              <a:t>a </a:t>
            </a:r>
            <a:r>
              <a:rPr lang="en-US" altLang="ja-JP" dirty="0" smtClean="0"/>
              <a:t>= 75</a:t>
            </a:r>
            <a:r>
              <a:rPr lang="en-US" altLang="ja-JP" baseline="30000" dirty="0" smtClean="0"/>
              <a:t>o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937518" y="4204288"/>
            <a:ext cx="92845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latin typeface="Symbol" pitchFamily="18" charset="2"/>
              </a:rPr>
              <a:t>a </a:t>
            </a:r>
            <a:r>
              <a:rPr lang="en-US" altLang="ja-JP" dirty="0" smtClean="0"/>
              <a:t>= 90</a:t>
            </a:r>
            <a:r>
              <a:rPr lang="en-US" altLang="ja-JP" baseline="30000" dirty="0" smtClean="0"/>
              <a:t>o</a:t>
            </a:r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678422" y="2162093"/>
            <a:ext cx="926317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i="1" dirty="0" smtClean="0">
                <a:latin typeface="Symbol" pitchFamily="18" charset="2"/>
              </a:rPr>
              <a:t>a </a:t>
            </a:r>
            <a:r>
              <a:rPr lang="en-US" altLang="ja-JP" dirty="0" smtClean="0"/>
              <a:t>= 45</a:t>
            </a:r>
            <a:r>
              <a:rPr lang="en-US" altLang="ja-JP" baseline="30000" dirty="0" smtClean="0"/>
              <a:t>o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245289" y="2153057"/>
            <a:ext cx="926317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i="1" dirty="0" smtClean="0">
                <a:latin typeface="Symbol" pitchFamily="18" charset="2"/>
              </a:rPr>
              <a:t>a </a:t>
            </a:r>
            <a:r>
              <a:rPr lang="en-US" altLang="ja-JP" dirty="0" smtClean="0"/>
              <a:t>= 60</a:t>
            </a:r>
            <a:r>
              <a:rPr lang="en-US" altLang="ja-JP" baseline="30000" dirty="0" smtClean="0"/>
              <a:t>o</a:t>
            </a:r>
            <a:endParaRPr kumimoji="1" lang="ja-JP" altLang="en-US" dirty="0"/>
          </a:p>
        </p:txBody>
      </p:sp>
      <p:sp>
        <p:nvSpPr>
          <p:cNvPr id="32" name="正方形/長方形 31"/>
          <p:cNvSpPr/>
          <p:nvPr/>
        </p:nvSpPr>
        <p:spPr>
          <a:xfrm>
            <a:off x="2581056" y="3205988"/>
            <a:ext cx="921096" cy="33694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約</a:t>
            </a:r>
            <a:r>
              <a:rPr kumimoji="1" lang="en-US" altLang="ja-JP" sz="1400" dirty="0" smtClean="0"/>
              <a:t>15</a:t>
            </a:r>
            <a:r>
              <a:rPr kumimoji="1" lang="ja-JP" altLang="en-US" sz="1400" dirty="0" smtClean="0"/>
              <a:t>％小</a:t>
            </a:r>
            <a:endParaRPr kumimoji="1" lang="ja-JP" altLang="en-US" sz="1400" dirty="0"/>
          </a:p>
        </p:txBody>
      </p:sp>
      <p:sp>
        <p:nvSpPr>
          <p:cNvPr id="33" name="正方形/長方形 32"/>
          <p:cNvSpPr/>
          <p:nvPr/>
        </p:nvSpPr>
        <p:spPr>
          <a:xfrm>
            <a:off x="6473352" y="5653532"/>
            <a:ext cx="921096" cy="33694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約</a:t>
            </a:r>
            <a:r>
              <a:rPr kumimoji="1" lang="en-US" altLang="ja-JP" sz="1400" dirty="0" smtClean="0"/>
              <a:t>15</a:t>
            </a:r>
            <a:r>
              <a:rPr kumimoji="1" lang="ja-JP" altLang="en-US" sz="1400" dirty="0" smtClean="0"/>
              <a:t>％小</a:t>
            </a:r>
            <a:endParaRPr kumimoji="1" lang="ja-JP" altLang="en-US" sz="1400" dirty="0"/>
          </a:p>
        </p:txBody>
      </p:sp>
      <p:sp>
        <p:nvSpPr>
          <p:cNvPr id="42" name="正方形/長方形 41"/>
          <p:cNvSpPr/>
          <p:nvPr/>
        </p:nvSpPr>
        <p:spPr>
          <a:xfrm>
            <a:off x="5171856" y="3373628"/>
            <a:ext cx="921096" cy="33694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約</a:t>
            </a:r>
            <a:r>
              <a:rPr kumimoji="1" lang="en-US" altLang="ja-JP" sz="1400" dirty="0" smtClean="0"/>
              <a:t>10</a:t>
            </a:r>
            <a:r>
              <a:rPr kumimoji="1" lang="ja-JP" altLang="en-US" sz="1400" dirty="0" smtClean="0"/>
              <a:t>％小</a:t>
            </a:r>
            <a:endParaRPr kumimoji="1" lang="ja-JP" altLang="en-US" sz="1400" dirty="0"/>
          </a:p>
        </p:txBody>
      </p:sp>
      <p:sp>
        <p:nvSpPr>
          <p:cNvPr id="43" name="正方形/長方形 42"/>
          <p:cNvSpPr/>
          <p:nvPr/>
        </p:nvSpPr>
        <p:spPr>
          <a:xfrm>
            <a:off x="3879504" y="5638292"/>
            <a:ext cx="921096" cy="33694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約</a:t>
            </a:r>
            <a:r>
              <a:rPr kumimoji="1" lang="en-US" altLang="ja-JP" sz="1400" dirty="0" smtClean="0"/>
              <a:t>10</a:t>
            </a:r>
            <a:r>
              <a:rPr kumimoji="1" lang="ja-JP" altLang="en-US" sz="1400" dirty="0" smtClean="0"/>
              <a:t>％小</a:t>
            </a:r>
            <a:endParaRPr kumimoji="1" lang="ja-JP" altLang="en-US" sz="1400" dirty="0"/>
          </a:p>
        </p:txBody>
      </p:sp>
      <p:sp>
        <p:nvSpPr>
          <p:cNvPr id="48" name="正方形/長方形 47"/>
          <p:cNvSpPr/>
          <p:nvPr/>
        </p:nvSpPr>
        <p:spPr>
          <a:xfrm>
            <a:off x="7753773" y="3420667"/>
            <a:ext cx="923883" cy="305149"/>
          </a:xfrm>
          <a:prstGeom prst="rect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ほぼ一致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379599" y="1356515"/>
            <a:ext cx="2500330" cy="71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6379599" y="1356515"/>
            <a:ext cx="2500330" cy="71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7" name="Picture 3" descr="D:\data\official\fewbody\output\九州支部例会'08\data\img2\KUTL6sum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67748" y="622976"/>
            <a:ext cx="3376297" cy="1406790"/>
          </a:xfrm>
          <a:prstGeom prst="rect">
            <a:avLst/>
          </a:prstGeom>
          <a:noFill/>
        </p:spPr>
      </p:pic>
      <p:sp>
        <p:nvSpPr>
          <p:cNvPr id="40" name="左右矢印 39"/>
          <p:cNvSpPr/>
          <p:nvPr/>
        </p:nvSpPr>
        <p:spPr>
          <a:xfrm>
            <a:off x="6424898" y="1088623"/>
            <a:ext cx="1257336" cy="88671"/>
          </a:xfrm>
          <a:prstGeom prst="leftRightArrow">
            <a:avLst/>
          </a:prstGeom>
          <a:solidFill>
            <a:schemeClr val="accent2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D:\data\official\fewbody\output\RCNP研究会 '08\fig\kutl1sum13.bmp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734" y="1666108"/>
            <a:ext cx="6063185" cy="249327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不一致の</a:t>
            </a:r>
            <a:r>
              <a:rPr lang="en-US" altLang="ja-JP" dirty="0" smtClean="0"/>
              <a:t>α</a:t>
            </a:r>
            <a:r>
              <a:rPr lang="ja-JP" altLang="en-US" dirty="0" smtClean="0"/>
              <a:t>依存性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B42-8BE8-4A6D-9576-9E1C9861F374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sp>
        <p:nvSpPr>
          <p:cNvPr id="9" name="上下矢印 8"/>
          <p:cNvSpPr/>
          <p:nvPr/>
        </p:nvSpPr>
        <p:spPr>
          <a:xfrm>
            <a:off x="3090461" y="1782077"/>
            <a:ext cx="191911" cy="406400"/>
          </a:xfrm>
          <a:prstGeom prst="up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左右矢印 24"/>
          <p:cNvSpPr/>
          <p:nvPr/>
        </p:nvSpPr>
        <p:spPr>
          <a:xfrm>
            <a:off x="1186575" y="2214225"/>
            <a:ext cx="762000" cy="188801"/>
          </a:xfrm>
          <a:prstGeom prst="leftRightArrow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938005" y="1396305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B050"/>
                </a:solidFill>
              </a:rPr>
              <a:t>SS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cxnSp>
        <p:nvCxnSpPr>
          <p:cNvPr id="28" name="直線コネクタ 27"/>
          <p:cNvCxnSpPr/>
          <p:nvPr/>
        </p:nvCxnSpPr>
        <p:spPr>
          <a:xfrm rot="5400000">
            <a:off x="2410806" y="2527961"/>
            <a:ext cx="1526784" cy="1862"/>
          </a:xfrm>
          <a:prstGeom prst="line">
            <a:avLst/>
          </a:prstGeom>
          <a:ln w="38100">
            <a:solidFill>
              <a:srgbClr val="00B050">
                <a:alpha val="6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グループ化 38"/>
          <p:cNvGrpSpPr/>
          <p:nvPr/>
        </p:nvGrpSpPr>
        <p:grpSpPr>
          <a:xfrm>
            <a:off x="92290" y="4275616"/>
            <a:ext cx="6225778" cy="2560240"/>
            <a:chOff x="92290" y="4275616"/>
            <a:chExt cx="6225778" cy="2560240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92290" y="4275616"/>
              <a:ext cx="6225778" cy="2560240"/>
              <a:chOff x="92290" y="4275616"/>
              <a:chExt cx="6225778" cy="2560240"/>
            </a:xfrm>
          </p:grpSpPr>
          <p:pic>
            <p:nvPicPr>
              <p:cNvPr id="32769" name="Picture 1" descr="D:\data\official\fewbody\output\RCNP研究会 '08\fig\KUTL1sum95.bmp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92290" y="4275616"/>
                <a:ext cx="6150760" cy="2560240"/>
              </a:xfrm>
              <a:prstGeom prst="rect">
                <a:avLst/>
              </a:prstGeom>
              <a:solidFill>
                <a:schemeClr val="bg1"/>
              </a:solidFill>
            </p:spPr>
          </p:pic>
          <p:sp>
            <p:nvSpPr>
              <p:cNvPr id="34" name="正方形/長方形 33"/>
              <p:cNvSpPr/>
              <p:nvPr/>
            </p:nvSpPr>
            <p:spPr>
              <a:xfrm>
                <a:off x="5220788" y="4933406"/>
                <a:ext cx="1097280" cy="4702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31" name="直線コネクタ 30"/>
            <p:cNvCxnSpPr/>
            <p:nvPr/>
          </p:nvCxnSpPr>
          <p:spPr>
            <a:xfrm rot="5400000">
              <a:off x="2399417" y="5170349"/>
              <a:ext cx="1526784" cy="1862"/>
            </a:xfrm>
            <a:prstGeom prst="line">
              <a:avLst/>
            </a:prstGeom>
            <a:ln w="38100">
              <a:solidFill>
                <a:srgbClr val="00B050">
                  <a:alpha val="60000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テキスト ボックス 28"/>
          <p:cNvSpPr txBox="1"/>
          <p:nvPr/>
        </p:nvSpPr>
        <p:spPr>
          <a:xfrm>
            <a:off x="1234938" y="2341269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accent1">
                    <a:lumMod val="75000"/>
                  </a:schemeClr>
                </a:solidFill>
              </a:rPr>
              <a:t>QFS</a:t>
            </a:r>
            <a:endParaRPr kumimoji="1" lang="ja-JP" alt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594330" y="5063022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accent1">
                    <a:lumMod val="75000"/>
                  </a:schemeClr>
                </a:solidFill>
              </a:rPr>
              <a:t>QFS</a:t>
            </a:r>
            <a:endParaRPr kumimoji="1" lang="ja-JP" alt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238205" y="2364377"/>
            <a:ext cx="1097280" cy="470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188729" y="1280159"/>
            <a:ext cx="91563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13MeV</a:t>
            </a:r>
            <a:endParaRPr kumimoji="1" lang="ja-JP" altLang="en-US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5488441" y="3877158"/>
            <a:ext cx="3524931" cy="2556933"/>
            <a:chOff x="6502401" y="3672694"/>
            <a:chExt cx="2483555" cy="2556933"/>
          </a:xfrm>
        </p:grpSpPr>
        <p:sp>
          <p:nvSpPr>
            <p:cNvPr id="22" name="正方形/長方形 21"/>
            <p:cNvSpPr/>
            <p:nvPr/>
          </p:nvSpPr>
          <p:spPr>
            <a:xfrm>
              <a:off x="6541911" y="3672694"/>
              <a:ext cx="2410178" cy="2556933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コンテンツ プレースホルダ 2"/>
            <p:cNvSpPr txBox="1">
              <a:spLocks/>
            </p:cNvSpPr>
            <p:nvPr/>
          </p:nvSpPr>
          <p:spPr>
            <a:xfrm>
              <a:off x="6502401" y="3831504"/>
              <a:ext cx="2483555" cy="757429"/>
            </a:xfrm>
            <a:prstGeom prst="rect">
              <a:avLst/>
            </a:prstGeom>
          </p:spPr>
          <p:txBody>
            <a:bodyPr vert="horz">
              <a:normAutofit/>
            </a:bodyPr>
            <a:lstStyle/>
            <a:p>
              <a:pPr marL="274320" marR="0" lvl="0" indent="-27432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Pct val="95000"/>
                <a:buFont typeface="Wingdings 2"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前方角度は</a:t>
              </a:r>
              <a:r>
                <a:rPr kumimoji="1" lang="en-US" altLang="ja-JP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QFS</a:t>
              </a:r>
              <a:r>
                <a:rPr kumimoji="1" lang="ja-JP" alt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の</a:t>
              </a:r>
              <a:endPara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274320" marR="0" lvl="0" indent="-27432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Pct val="95000"/>
                <a:buFont typeface="Wingdings 2"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断面積増大効果が顕著</a:t>
              </a: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コンテンツ プレースホルダ 2"/>
            <p:cNvSpPr txBox="1">
              <a:spLocks/>
            </p:cNvSpPr>
            <p:nvPr/>
          </p:nvSpPr>
          <p:spPr>
            <a:xfrm>
              <a:off x="6558843" y="4774127"/>
              <a:ext cx="2316669" cy="793754"/>
            </a:xfrm>
            <a:prstGeom prst="rect">
              <a:avLst/>
            </a:prstGeom>
          </p:spPr>
          <p:txBody>
            <a:bodyPr vert="horz">
              <a:normAutofit/>
            </a:bodyPr>
            <a:lstStyle/>
            <a:p>
              <a:pPr marL="274320" marR="0" lvl="0" indent="-27432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Pct val="95000"/>
                <a:buFont typeface="Wingdings 2"/>
                <a:buNone/>
                <a:tabLst/>
                <a:defRPr/>
              </a:pPr>
              <a:r>
                <a:rPr lang="en-US" altLang="ja-JP" dirty="0" smtClean="0"/>
                <a:t>S</a:t>
              </a:r>
              <a:r>
                <a:rPr kumimoji="1" lang="en-US" altLang="ja-JP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tar </a:t>
              </a:r>
              <a:r>
                <a:rPr kumimoji="1" lang="en-US" altLang="ja-JP" sz="18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anomary</a:t>
              </a:r>
              <a:r>
                <a:rPr lang="en-US" altLang="ja-JP" dirty="0" smtClean="0"/>
                <a:t> </a:t>
              </a:r>
              <a:r>
                <a:rPr kumimoji="1" lang="ja-JP" alt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による不一致か</a:t>
              </a:r>
              <a:endParaRPr lang="en-US" altLang="ja-JP" dirty="0" smtClean="0"/>
            </a:p>
            <a:p>
              <a:pPr marL="274320" marR="0" lvl="0" indent="-27432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Pct val="95000"/>
                <a:buFont typeface="Wingdings 2"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わからない</a:t>
              </a: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コンテンツ プレースホルダ 2"/>
            <p:cNvSpPr txBox="1">
              <a:spLocks/>
            </p:cNvSpPr>
            <p:nvPr/>
          </p:nvSpPr>
          <p:spPr>
            <a:xfrm>
              <a:off x="6620931" y="5647292"/>
              <a:ext cx="2257776" cy="390424"/>
            </a:xfrm>
            <a:prstGeom prst="rect">
              <a:avLst/>
            </a:prstGeom>
            <a:solidFill>
              <a:schemeClr val="accent3"/>
            </a:solidFill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>
              <a:normAutofit/>
            </a:bodyPr>
            <a:lstStyle/>
            <a:p>
              <a:pPr marL="274320" marR="0" lvl="0" indent="-27432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Pct val="95000"/>
                <a:buFont typeface="Wingdings 2"/>
                <a:buNone/>
                <a:tabLst/>
                <a:defRPr/>
              </a:pPr>
              <a:r>
                <a:rPr lang="en-US" altLang="ja-JP" b="1" noProof="0" dirty="0" smtClean="0"/>
                <a:t>QFS</a:t>
              </a:r>
              <a:r>
                <a:rPr lang="ja-JP" altLang="en-US" b="1" noProof="0" dirty="0" smtClean="0"/>
                <a:t>に関する追実験</a:t>
              </a: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下矢印 23"/>
            <p:cNvSpPr/>
            <p:nvPr/>
          </p:nvSpPr>
          <p:spPr>
            <a:xfrm>
              <a:off x="7535333" y="4555067"/>
              <a:ext cx="316088" cy="248356"/>
            </a:xfrm>
            <a:prstGeom prst="downArrow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6095326" y="1499167"/>
            <a:ext cx="2377441" cy="2122311"/>
            <a:chOff x="6530009" y="1095020"/>
            <a:chExt cx="2395330" cy="2122311"/>
          </a:xfrm>
        </p:grpSpPr>
        <p:sp>
          <p:nvSpPr>
            <p:cNvPr id="21" name="正方形/長方形 20"/>
            <p:cNvSpPr/>
            <p:nvPr/>
          </p:nvSpPr>
          <p:spPr>
            <a:xfrm>
              <a:off x="6530009" y="1095020"/>
              <a:ext cx="2395330" cy="2122311"/>
            </a:xfrm>
            <a:prstGeom prst="rect">
              <a:avLst/>
            </a:prstGeom>
            <a:solidFill>
              <a:schemeClr val="accent5">
                <a:alpha val="2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</a:rPr>
                <a:t>9.5MeV, 13MeV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で</a:t>
              </a:r>
              <a:endParaRPr kumimoji="1" lang="en-US" altLang="ja-JP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</a:rPr>
                <a:t>急激な変化</a:t>
              </a:r>
              <a:endParaRPr kumimoji="1" lang="en-US" altLang="ja-JP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検証の余地あり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4" name="下矢印 43"/>
            <p:cNvSpPr/>
            <p:nvPr/>
          </p:nvSpPr>
          <p:spPr>
            <a:xfrm>
              <a:off x="7540978" y="2141329"/>
              <a:ext cx="316088" cy="248356"/>
            </a:xfrm>
            <a:prstGeom prst="downArrow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6" name="テキスト ボックス 35"/>
          <p:cNvSpPr txBox="1"/>
          <p:nvPr/>
        </p:nvSpPr>
        <p:spPr>
          <a:xfrm>
            <a:off x="1171312" y="3888377"/>
            <a:ext cx="97975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9.5MeV</a:t>
            </a:r>
            <a:endParaRPr kumimoji="1" lang="ja-JP" altLang="en-US" dirty="0"/>
          </a:p>
        </p:txBody>
      </p:sp>
      <p:sp>
        <p:nvSpPr>
          <p:cNvPr id="23" name="左右矢印 22"/>
          <p:cNvSpPr/>
          <p:nvPr/>
        </p:nvSpPr>
        <p:spPr>
          <a:xfrm>
            <a:off x="1197233" y="4932829"/>
            <a:ext cx="1426464" cy="188801"/>
          </a:xfrm>
          <a:prstGeom prst="leftRightArrow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上下矢印 11"/>
          <p:cNvSpPr/>
          <p:nvPr/>
        </p:nvSpPr>
        <p:spPr>
          <a:xfrm>
            <a:off x="4660652" y="4383745"/>
            <a:ext cx="197554" cy="682980"/>
          </a:xfrm>
          <a:prstGeom prst="up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5" grpId="0" animBg="1"/>
      <p:bldP spid="29" grpId="0"/>
      <p:bldP spid="32" grpId="0"/>
      <p:bldP spid="36" grpId="0" animBg="1"/>
      <p:bldP spid="23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86223" y="1423019"/>
            <a:ext cx="8660211" cy="2234581"/>
          </a:xfrm>
        </p:spPr>
        <p:txBody>
          <a:bodyPr>
            <a:noAutofit/>
          </a:bodyPr>
          <a:lstStyle/>
          <a:p>
            <a:pPr lvl="1"/>
            <a:r>
              <a:rPr lang="en-US" altLang="ja-JP" sz="1800" i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pd </a:t>
            </a:r>
            <a:r>
              <a:rPr lang="ja-JP" altLang="en-US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分解反応の</a:t>
            </a:r>
            <a:r>
              <a:rPr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star</a:t>
            </a:r>
            <a:r>
              <a:rPr lang="ja-JP" altLang="en-US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条件下の微分断面積を測定し、</a:t>
            </a:r>
            <a:r>
              <a:rPr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/>
            </a:r>
            <a:br>
              <a:rPr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</a:br>
            <a:r>
              <a:rPr lang="ja-JP" altLang="en-US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クーロン力を含めた理論計算と比較した。</a:t>
            </a:r>
            <a:r>
              <a:rPr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/>
            </a:r>
            <a:br>
              <a:rPr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</a:br>
            <a:endParaRPr lang="en-US" altLang="ja-JP" sz="18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 lvl="1"/>
            <a:r>
              <a:rPr lang="ja-JP" altLang="en-US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断面積異常の</a:t>
            </a:r>
            <a:r>
              <a:rPr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9.5</a:t>
            </a:r>
            <a:r>
              <a:rPr lang="ja-JP" altLang="en-US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800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MeV</a:t>
            </a:r>
            <a:r>
              <a:rPr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(</a:t>
            </a:r>
            <a:r>
              <a:rPr lang="ja-JP" altLang="en-US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九大測定</a:t>
            </a:r>
            <a:r>
              <a:rPr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)-13</a:t>
            </a:r>
            <a:r>
              <a:rPr lang="ja-JP" altLang="en-US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800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MeV</a:t>
            </a:r>
            <a:r>
              <a:rPr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(</a:t>
            </a:r>
            <a:r>
              <a:rPr lang="en-US" altLang="ja-JP" sz="1800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Koeln</a:t>
            </a:r>
            <a:r>
              <a:rPr lang="ja-JP" altLang="en-US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報告</a:t>
            </a:r>
            <a:r>
              <a:rPr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)</a:t>
            </a:r>
            <a:r>
              <a:rPr lang="ja-JP" altLang="en-US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間での急激な変化は</a:t>
            </a:r>
            <a:r>
              <a:rPr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/>
            </a:r>
            <a:br>
              <a:rPr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</a:br>
            <a:r>
              <a:rPr lang="ja-JP" altLang="en-US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今後検証の必要がある。</a:t>
            </a:r>
            <a:r>
              <a:rPr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/>
            </a:r>
            <a:br>
              <a:rPr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</a:br>
            <a:endParaRPr lang="en-US" altLang="ja-JP" sz="18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 lvl="1"/>
            <a:r>
              <a:rPr lang="ja-JP" altLang="en-US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前方角度の断面積異常は</a:t>
            </a:r>
            <a:r>
              <a:rPr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QFS</a:t>
            </a:r>
            <a:r>
              <a:rPr lang="ja-JP" altLang="en-US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条件による可能性がある。</a:t>
            </a:r>
            <a:endParaRPr lang="en-US" altLang="ja-JP" sz="18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 lvl="1">
              <a:buNone/>
            </a:pPr>
            <a:endParaRPr lang="en-US" altLang="ja-JP" sz="18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B42-8BE8-4A6D-9576-9E1C9861F374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  <p:sp>
        <p:nvSpPr>
          <p:cNvPr id="5" name="右矢印 4"/>
          <p:cNvSpPr/>
          <p:nvPr/>
        </p:nvSpPr>
        <p:spPr>
          <a:xfrm>
            <a:off x="6833096" y="3280401"/>
            <a:ext cx="428628" cy="142876"/>
          </a:xfrm>
          <a:prstGeom prst="rightArrow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313343" y="317373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江口講演</a:t>
            </a:r>
            <a:endParaRPr kumimoji="1" lang="ja-JP" altLang="en-US" dirty="0"/>
          </a:p>
        </p:txBody>
      </p:sp>
      <p:grpSp>
        <p:nvGrpSpPr>
          <p:cNvPr id="23" name="グループ化 22"/>
          <p:cNvGrpSpPr/>
          <p:nvPr/>
        </p:nvGrpSpPr>
        <p:grpSpPr>
          <a:xfrm>
            <a:off x="843217" y="4006723"/>
            <a:ext cx="7399436" cy="2242061"/>
            <a:chOff x="843217" y="3942715"/>
            <a:chExt cx="7399436" cy="2242061"/>
          </a:xfrm>
        </p:grpSpPr>
        <p:pic>
          <p:nvPicPr>
            <p:cNvPr id="22531" name="Picture 3" descr="D:\data\official\fewbody\output\RCNP研究会 '08\fig\KUTL1sum_yoko.bmp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43217" y="3942715"/>
              <a:ext cx="7399436" cy="2242061"/>
            </a:xfrm>
            <a:prstGeom prst="rect">
              <a:avLst/>
            </a:prstGeom>
            <a:noFill/>
          </p:spPr>
        </p:pic>
        <p:sp>
          <p:nvSpPr>
            <p:cNvPr id="17" name="左右矢印 16"/>
            <p:cNvSpPr/>
            <p:nvPr/>
          </p:nvSpPr>
          <p:spPr>
            <a:xfrm>
              <a:off x="1746504" y="4544568"/>
              <a:ext cx="502920" cy="109728"/>
            </a:xfrm>
            <a:prstGeom prst="leftRightArrow">
              <a:avLst/>
            </a:prstGeom>
            <a:solidFill>
              <a:schemeClr val="accent1"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左右矢印 17"/>
            <p:cNvSpPr/>
            <p:nvPr/>
          </p:nvSpPr>
          <p:spPr>
            <a:xfrm>
              <a:off x="5071872" y="4578096"/>
              <a:ext cx="999744" cy="121920"/>
            </a:xfrm>
            <a:prstGeom prst="leftRightArrow">
              <a:avLst/>
            </a:prstGeom>
            <a:solidFill>
              <a:schemeClr val="accent1"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783080" y="4736592"/>
              <a:ext cx="553357" cy="307777"/>
            </a:xfrm>
            <a:prstGeom prst="rect">
              <a:avLst/>
            </a:prstGeom>
            <a:ln w="127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/>
                <a:t>QFS</a:t>
              </a:r>
              <a:endParaRPr kumimoji="1" lang="ja-JP" altLang="en-US" sz="14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282184" y="4751832"/>
              <a:ext cx="553357" cy="307777"/>
            </a:xfrm>
            <a:prstGeom prst="rect">
              <a:avLst/>
            </a:prstGeom>
            <a:ln w="127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/>
                <a:t>QFS</a:t>
              </a:r>
              <a:endParaRPr kumimoji="1" lang="ja-JP" altLang="en-US" sz="1400" dirty="0"/>
            </a:p>
          </p:txBody>
        </p:sp>
        <p:sp>
          <p:nvSpPr>
            <p:cNvPr id="21" name="左右矢印 20"/>
            <p:cNvSpPr/>
            <p:nvPr/>
          </p:nvSpPr>
          <p:spPr>
            <a:xfrm rot="5400000">
              <a:off x="3026664" y="4425696"/>
              <a:ext cx="374904" cy="100584"/>
            </a:xfrm>
            <a:prstGeom prst="left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左右矢印 21"/>
            <p:cNvSpPr/>
            <p:nvPr/>
          </p:nvSpPr>
          <p:spPr>
            <a:xfrm rot="5400000">
              <a:off x="6819900" y="4543044"/>
              <a:ext cx="576072" cy="85344"/>
            </a:xfrm>
            <a:prstGeom prst="left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/>
          <p:cNvSpPr/>
          <p:nvPr/>
        </p:nvSpPr>
        <p:spPr>
          <a:xfrm>
            <a:off x="4119325" y="1836354"/>
            <a:ext cx="912829" cy="62468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1656786" y="1828802"/>
            <a:ext cx="1955549" cy="62468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149" name="Picture 5" descr="D:\data\official\fewbody\output\RCNP研究会 '08\fig\SSA.bmp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6668" y="1687832"/>
            <a:ext cx="4842343" cy="3511080"/>
          </a:xfrm>
          <a:prstGeom prst="rect">
            <a:avLst/>
          </a:prstGeom>
          <a:noFill/>
        </p:spPr>
      </p:pic>
      <p:sp>
        <p:nvSpPr>
          <p:cNvPr id="21" name="正方形/長方形 20"/>
          <p:cNvSpPr/>
          <p:nvPr/>
        </p:nvSpPr>
        <p:spPr>
          <a:xfrm>
            <a:off x="6500826" y="1771646"/>
            <a:ext cx="2357454" cy="1857388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13141"/>
            <a:ext cx="8229600" cy="510334"/>
          </a:xfrm>
        </p:spPr>
        <p:txBody>
          <a:bodyPr/>
          <a:lstStyle/>
          <a:p>
            <a:r>
              <a:rPr kumimoji="1" lang="en-US" altLang="ja-JP" dirty="0" smtClean="0"/>
              <a:t>Space Star anomaly (SSA)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408902" y="5447020"/>
            <a:ext cx="4643470" cy="1252526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スカラー量の非常に大きな不一致</a:t>
            </a:r>
            <a:endParaRPr kumimoji="1" lang="en-US" altLang="ja-JP" dirty="0" smtClean="0"/>
          </a:p>
          <a:p>
            <a:r>
              <a:rPr lang="ja-JP" altLang="en-US" dirty="0" smtClean="0"/>
              <a:t>荷電非対称</a:t>
            </a:r>
            <a:endParaRPr lang="en-US" altLang="ja-JP" dirty="0" smtClean="0"/>
          </a:p>
          <a:p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核子力の効果は</a:t>
            </a:r>
            <a:r>
              <a:rPr lang="ja-JP" altLang="en-US" dirty="0" smtClean="0"/>
              <a:t>無視できる程小さい</a:t>
            </a:r>
            <a:endParaRPr lang="en-US" altLang="ja-JP" dirty="0" smtClean="0"/>
          </a:p>
          <a:p>
            <a:endParaRPr kumimoji="1" lang="ja-JP" altLang="en-US" dirty="0"/>
          </a:p>
        </p:txBody>
      </p:sp>
      <p:pic>
        <p:nvPicPr>
          <p:cNvPr id="1032" name="Picture 8" descr="D:\data\official\fewbody\output\九州支部例会'08\data\img2\SS.bmp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1839863"/>
            <a:ext cx="1976570" cy="1646295"/>
          </a:xfrm>
          <a:prstGeom prst="rect">
            <a:avLst/>
          </a:prstGeom>
          <a:noFill/>
        </p:spPr>
      </p:pic>
      <p:sp>
        <p:nvSpPr>
          <p:cNvPr id="22" name="テキスト ボックス 21"/>
          <p:cNvSpPr txBox="1"/>
          <p:nvPr/>
        </p:nvSpPr>
        <p:spPr>
          <a:xfrm>
            <a:off x="6357950" y="1473752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Space Star </a:t>
            </a:r>
            <a:r>
              <a:rPr lang="en-US" altLang="ja-JP" sz="1600" dirty="0" smtClean="0"/>
              <a:t>(</a:t>
            </a:r>
            <a:r>
              <a:rPr lang="en-US" altLang="ja-JP" sz="1600" dirty="0" err="1" smtClean="0"/>
              <a:t>c.m</a:t>
            </a:r>
            <a:r>
              <a:rPr lang="en-US" altLang="ja-JP" sz="1600" dirty="0" smtClean="0"/>
              <a:t>. system)</a:t>
            </a:r>
            <a:endParaRPr kumimoji="1" lang="ja-JP" altLang="en-US" sz="1600" dirty="0"/>
          </a:p>
        </p:txBody>
      </p:sp>
      <p:sp>
        <p:nvSpPr>
          <p:cNvPr id="24" name="Text Box 29"/>
          <p:cNvSpPr txBox="1">
            <a:spLocks noChangeArrowheads="1"/>
          </p:cNvSpPr>
          <p:nvPr/>
        </p:nvSpPr>
        <p:spPr bwMode="auto">
          <a:xfrm>
            <a:off x="5981886" y="3983564"/>
            <a:ext cx="3162114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ja-JP" sz="1050" dirty="0" smtClean="0"/>
              <a:t>J. </a:t>
            </a:r>
            <a:r>
              <a:rPr lang="en-US" altLang="ja-JP" sz="1050" dirty="0" err="1" smtClean="0"/>
              <a:t>Strate</a:t>
            </a:r>
            <a:r>
              <a:rPr lang="en-US" altLang="ja-JP" sz="1050" dirty="0" smtClean="0"/>
              <a:t> </a:t>
            </a:r>
            <a:r>
              <a:rPr lang="en-US" altLang="ja-JP" sz="1050" i="1" dirty="0"/>
              <a:t>et </a:t>
            </a:r>
            <a:r>
              <a:rPr lang="en-US" altLang="ja-JP" sz="1050" i="1" dirty="0" smtClean="0"/>
              <a:t>.al.</a:t>
            </a:r>
            <a:r>
              <a:rPr lang="ja-JP" altLang="en-US" sz="1050" i="1" dirty="0" smtClean="0"/>
              <a:t> </a:t>
            </a:r>
            <a:r>
              <a:rPr lang="en-US" altLang="ja-JP" sz="1050" dirty="0" err="1" smtClean="0"/>
              <a:t>Nucl</a:t>
            </a:r>
            <a:r>
              <a:rPr lang="en-US" altLang="ja-JP" sz="1050" dirty="0" smtClean="0"/>
              <a:t>. Phys. A 501 (1989) 51</a:t>
            </a:r>
            <a:r>
              <a:rPr lang="en-US" altLang="ja-JP" sz="1050" dirty="0"/>
              <a:t/>
            </a:r>
            <a:br>
              <a:rPr lang="en-US" altLang="ja-JP" sz="1050" dirty="0"/>
            </a:br>
            <a:r>
              <a:rPr lang="en-US" altLang="ja-JP" sz="1050" dirty="0"/>
              <a:t>H</a:t>
            </a:r>
            <a:r>
              <a:rPr lang="en-US" altLang="ja-JP" sz="1050" dirty="0" smtClean="0"/>
              <a:t>. R. </a:t>
            </a:r>
            <a:r>
              <a:rPr lang="en-US" altLang="ja-JP" sz="1050" dirty="0" err="1" smtClean="0"/>
              <a:t>Setze</a:t>
            </a:r>
            <a:r>
              <a:rPr lang="en-US" altLang="ja-JP" sz="1050" dirty="0" smtClean="0"/>
              <a:t> </a:t>
            </a:r>
            <a:r>
              <a:rPr lang="en-US" altLang="ja-JP" sz="1050" i="1" dirty="0"/>
              <a:t>et </a:t>
            </a:r>
            <a:r>
              <a:rPr lang="en-US" altLang="ja-JP" sz="1050" i="1" dirty="0" smtClean="0"/>
              <a:t>.al.</a:t>
            </a:r>
            <a:r>
              <a:rPr lang="en-US" altLang="ja-JP" sz="1050" dirty="0" smtClean="0"/>
              <a:t> Phys. </a:t>
            </a:r>
            <a:r>
              <a:rPr lang="en-US" altLang="ja-JP" sz="1050" dirty="0" err="1" smtClean="0"/>
              <a:t>Lett</a:t>
            </a:r>
            <a:r>
              <a:rPr lang="en-US" altLang="ja-JP" sz="1050" dirty="0" smtClean="0"/>
              <a:t>. B 388 (1996) 229</a:t>
            </a:r>
            <a:endParaRPr lang="en-US" altLang="ja-JP" sz="1050" dirty="0"/>
          </a:p>
          <a:p>
            <a:r>
              <a:rPr lang="en-US" altLang="ja-JP" sz="1050" dirty="0" smtClean="0"/>
              <a:t>G. </a:t>
            </a:r>
            <a:r>
              <a:rPr lang="en-US" altLang="ja-JP" sz="1050" dirty="0" err="1" smtClean="0"/>
              <a:t>Rauprich</a:t>
            </a:r>
            <a:r>
              <a:rPr lang="en-US" altLang="ja-JP" sz="1050" dirty="0" smtClean="0"/>
              <a:t> </a:t>
            </a:r>
            <a:r>
              <a:rPr lang="en-US" altLang="ja-JP" sz="1050" i="1" dirty="0" smtClean="0"/>
              <a:t>et. al.</a:t>
            </a:r>
            <a:r>
              <a:rPr lang="en-US" altLang="ja-JP" sz="1050" dirty="0" smtClean="0"/>
              <a:t> </a:t>
            </a:r>
            <a:r>
              <a:rPr lang="en-US" altLang="ja-JP" sz="1050" dirty="0" err="1" smtClean="0"/>
              <a:t>Nucl</a:t>
            </a:r>
            <a:r>
              <a:rPr lang="en-US" altLang="ja-JP" sz="1050" dirty="0" smtClean="0"/>
              <a:t>. Phys. A 535 (1991) 313</a:t>
            </a:r>
            <a:endParaRPr lang="en-US" altLang="ja-JP" sz="1050" dirty="0"/>
          </a:p>
        </p:txBody>
      </p:sp>
      <p:sp>
        <p:nvSpPr>
          <p:cNvPr id="30" name="コンテンツ プレースホルダ 2"/>
          <p:cNvSpPr txBox="1">
            <a:spLocks/>
          </p:cNvSpPr>
          <p:nvPr/>
        </p:nvSpPr>
        <p:spPr>
          <a:xfrm>
            <a:off x="5964834" y="5801642"/>
            <a:ext cx="1217202" cy="394974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anchor="ctr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原因不明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右中かっこ 31"/>
          <p:cNvSpPr/>
          <p:nvPr/>
        </p:nvSpPr>
        <p:spPr>
          <a:xfrm>
            <a:off x="5589888" y="5429264"/>
            <a:ext cx="285752" cy="1071570"/>
          </a:xfrm>
          <a:prstGeom prst="rightBrace">
            <a:avLst>
              <a:gd name="adj1" fmla="val 0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717659" y="2915091"/>
            <a:ext cx="80021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正三角形</a:t>
            </a:r>
            <a:endParaRPr kumimoji="1" lang="ja-JP" altLang="en-US" sz="1200" dirty="0"/>
          </a:p>
        </p:txBody>
      </p:sp>
      <p:grpSp>
        <p:nvGrpSpPr>
          <p:cNvPr id="35" name="グループ化 34"/>
          <p:cNvGrpSpPr/>
          <p:nvPr/>
        </p:nvGrpSpPr>
        <p:grpSpPr>
          <a:xfrm>
            <a:off x="7666774" y="2143591"/>
            <a:ext cx="463238" cy="483382"/>
            <a:chOff x="7023978" y="4862505"/>
            <a:chExt cx="608092" cy="634536"/>
          </a:xfrm>
        </p:grpSpPr>
        <p:cxnSp>
          <p:nvCxnSpPr>
            <p:cNvPr id="23" name="直線コネクタ 22"/>
            <p:cNvCxnSpPr/>
            <p:nvPr/>
          </p:nvCxnSpPr>
          <p:spPr>
            <a:xfrm rot="5400000">
              <a:off x="6708618" y="5178582"/>
              <a:ext cx="633742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7025488" y="5495453"/>
              <a:ext cx="606582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 rot="5400000">
              <a:off x="7079063" y="5431330"/>
              <a:ext cx="126748" cy="6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>
              <a:off x="7023978" y="5358140"/>
              <a:ext cx="121316" cy="6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148" name="Picture 4" descr="D:\data\official\fewbody\output\RCNP研究会 '08\fig\SSAndcalc.bmp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81992" y="3294409"/>
            <a:ext cx="2516755" cy="179433"/>
          </a:xfrm>
          <a:prstGeom prst="rect">
            <a:avLst/>
          </a:prstGeom>
          <a:noFill/>
        </p:spPr>
      </p:pic>
      <p:sp>
        <p:nvSpPr>
          <p:cNvPr id="40" name="下矢印 39"/>
          <p:cNvSpPr/>
          <p:nvPr/>
        </p:nvSpPr>
        <p:spPr>
          <a:xfrm rot="10800000">
            <a:off x="3315293" y="3706906"/>
            <a:ext cx="108510" cy="29032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2832615" y="3931695"/>
            <a:ext cx="10711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Space Star</a:t>
            </a:r>
            <a:endParaRPr lang="ja-JP" altLang="en-US" sz="1400" dirty="0"/>
          </a:p>
        </p:txBody>
      </p:sp>
      <p:sp>
        <p:nvSpPr>
          <p:cNvPr id="25" name="上矢印 24"/>
          <p:cNvSpPr/>
          <p:nvPr/>
        </p:nvSpPr>
        <p:spPr>
          <a:xfrm>
            <a:off x="3245571" y="2994407"/>
            <a:ext cx="251209" cy="401934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上矢印 26"/>
          <p:cNvSpPr/>
          <p:nvPr/>
        </p:nvSpPr>
        <p:spPr>
          <a:xfrm flipV="1">
            <a:off x="3235525" y="3416433"/>
            <a:ext cx="271304" cy="221068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クーロン計算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77681" y="1364758"/>
            <a:ext cx="4795254" cy="63418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kumimoji="1" lang="ja-JP" altLang="en-US" dirty="0" smtClean="0"/>
              <a:t>近年</a:t>
            </a:r>
            <a:r>
              <a:rPr lang="ja-JP" altLang="en-US" dirty="0" smtClean="0"/>
              <a:t>、</a:t>
            </a:r>
            <a:r>
              <a:rPr lang="en-US" altLang="ja-JP" dirty="0" smtClean="0"/>
              <a:t>A. </a:t>
            </a:r>
            <a:r>
              <a:rPr lang="en-US" altLang="ja-JP" dirty="0" err="1" smtClean="0"/>
              <a:t>Deltuva</a:t>
            </a:r>
            <a:r>
              <a:rPr lang="ja-JP" altLang="en-US" dirty="0" smtClean="0"/>
              <a:t>氏らのグループにより、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クーロン効果を含めた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体計算が可能になった。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B42-8BE8-4A6D-9576-9E1C9861F374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  <p:grpSp>
        <p:nvGrpSpPr>
          <p:cNvPr id="29" name="グループ化 28"/>
          <p:cNvGrpSpPr/>
          <p:nvPr/>
        </p:nvGrpSpPr>
        <p:grpSpPr>
          <a:xfrm>
            <a:off x="1046042" y="3118353"/>
            <a:ext cx="2962306" cy="2052905"/>
            <a:chOff x="787624" y="2879810"/>
            <a:chExt cx="2962306" cy="2052905"/>
          </a:xfrm>
        </p:grpSpPr>
        <p:sp>
          <p:nvSpPr>
            <p:cNvPr id="27" name="正方形/長方形 26"/>
            <p:cNvSpPr/>
            <p:nvPr/>
          </p:nvSpPr>
          <p:spPr>
            <a:xfrm>
              <a:off x="3190461" y="2932974"/>
              <a:ext cx="420755" cy="6649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099" name="Picture 3" descr="D:\data\official\fewbody\output\九州支部例会'08\data\img2\Coulomb.bmp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87624" y="2879810"/>
              <a:ext cx="2962306" cy="2052905"/>
            </a:xfrm>
            <a:prstGeom prst="rect">
              <a:avLst/>
            </a:prstGeom>
            <a:noFill/>
          </p:spPr>
        </p:pic>
      </p:grpSp>
      <p:sp>
        <p:nvSpPr>
          <p:cNvPr id="14" name="コンテンツ プレースホルダ 2"/>
          <p:cNvSpPr txBox="1">
            <a:spLocks/>
          </p:cNvSpPr>
          <p:nvPr/>
        </p:nvSpPr>
        <p:spPr>
          <a:xfrm>
            <a:off x="1886397" y="2829568"/>
            <a:ext cx="1751325" cy="35719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Screening function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993146" y="1644977"/>
            <a:ext cx="364333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1208" indent="-457200"/>
            <a:r>
              <a:rPr lang="en-US" altLang="ja-JP" sz="1050" dirty="0" smtClean="0"/>
              <a:t>A. </a:t>
            </a:r>
            <a:r>
              <a:rPr lang="en-US" altLang="ja-JP" sz="1050" dirty="0" err="1" smtClean="0"/>
              <a:t>Deltuva</a:t>
            </a:r>
            <a:r>
              <a:rPr lang="en-US" altLang="ja-JP" sz="1050" dirty="0" smtClean="0"/>
              <a:t> </a:t>
            </a:r>
            <a:r>
              <a:rPr lang="en-US" altLang="ja-JP" sz="1050" i="1" dirty="0" smtClean="0"/>
              <a:t>et al.</a:t>
            </a:r>
            <a:r>
              <a:rPr lang="en-US" altLang="ja-JP" sz="1050" dirty="0" smtClean="0"/>
              <a:t> Phys. Rev. C 71, 054005 (2005)</a:t>
            </a:r>
          </a:p>
        </p:txBody>
      </p:sp>
      <p:sp>
        <p:nvSpPr>
          <p:cNvPr id="46" name="コンテンツ プレースホルダ 2"/>
          <p:cNvSpPr txBox="1">
            <a:spLocks/>
          </p:cNvSpPr>
          <p:nvPr/>
        </p:nvSpPr>
        <p:spPr>
          <a:xfrm>
            <a:off x="724256" y="5809053"/>
            <a:ext cx="1608022" cy="75378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精密な</a:t>
            </a:r>
            <a:r>
              <a:rPr lang="en-US" altLang="ja-JP" i="1" dirty="0" smtClean="0">
                <a:latin typeface="ＭＳ Ｐゴシック" pitchFamily="50" charset="-128"/>
                <a:ea typeface="ＭＳ Ｐゴシック" pitchFamily="50" charset="-128"/>
              </a:rPr>
              <a:t>pd</a:t>
            </a:r>
            <a:r>
              <a:rPr lang="ja-JP" altLang="en-US" i="1" dirty="0" smtClean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実験</a:t>
            </a:r>
            <a:endParaRPr lang="en-US" altLang="ja-JP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pd </a:t>
            </a:r>
            <a:r>
              <a:rPr kumimoji="1" lang="ja-JP" altLang="en-US" sz="1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計算</a:t>
            </a:r>
            <a:endParaRPr kumimoji="1" lang="ja-JP" altLang="en-US" sz="1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n-cs"/>
            </a:endParaRPr>
          </a:p>
        </p:txBody>
      </p:sp>
      <p:sp>
        <p:nvSpPr>
          <p:cNvPr id="47" name="右大かっこ 46"/>
          <p:cNvSpPr/>
          <p:nvPr/>
        </p:nvSpPr>
        <p:spPr>
          <a:xfrm>
            <a:off x="2272245" y="5837968"/>
            <a:ext cx="180106" cy="706583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コンテンツ プレースホルダ 2"/>
          <p:cNvSpPr txBox="1">
            <a:spLocks/>
          </p:cNvSpPr>
          <p:nvPr/>
        </p:nvSpPr>
        <p:spPr>
          <a:xfrm>
            <a:off x="2467679" y="6043416"/>
            <a:ext cx="1347798" cy="35719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ja-JP" altLang="en-US" b="1" dirty="0" smtClean="0">
                <a:solidFill>
                  <a:srgbClr val="FF0000"/>
                </a:solidFill>
              </a:rPr>
              <a:t>直接比較可</a:t>
            </a:r>
            <a:endParaRPr kumimoji="1" lang="en-US" altLang="ja-JP" sz="1800" b="1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ja-JP" altLang="en-US" sz="1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9" name="コンテンツ プレースホルダ 2"/>
          <p:cNvSpPr txBox="1">
            <a:spLocks/>
          </p:cNvSpPr>
          <p:nvPr/>
        </p:nvSpPr>
        <p:spPr>
          <a:xfrm>
            <a:off x="4988276" y="5847351"/>
            <a:ext cx="3410684" cy="753786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ja-JP" altLang="en-US" sz="1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九大グループの過去の</a:t>
            </a:r>
            <a:r>
              <a:rPr lang="en-US" altLang="ja-JP" dirty="0" smtClean="0">
                <a:latin typeface="ＭＳ Ｐゴシック" pitchFamily="50" charset="-128"/>
                <a:ea typeface="ＭＳ Ｐゴシック" pitchFamily="50" charset="-128"/>
              </a:rPr>
              <a:t>SS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周辺の</a:t>
            </a:r>
            <a:endParaRPr lang="en-US" altLang="ja-JP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ja-JP" altLang="en-US" sz="1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測定結果と比較</a:t>
            </a:r>
            <a:endParaRPr kumimoji="1" lang="ja-JP" altLang="en-US" sz="1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n-cs"/>
            </a:endParaRPr>
          </a:p>
        </p:txBody>
      </p:sp>
      <p:sp>
        <p:nvSpPr>
          <p:cNvPr id="50" name="右矢印 49"/>
          <p:cNvSpPr/>
          <p:nvPr/>
        </p:nvSpPr>
        <p:spPr>
          <a:xfrm>
            <a:off x="3955770" y="6126480"/>
            <a:ext cx="694944" cy="201168"/>
          </a:xfrm>
          <a:prstGeom prst="rightArrow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016690" y="2889504"/>
            <a:ext cx="2262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i="1" dirty="0" smtClean="0"/>
              <a:t>pd </a:t>
            </a:r>
            <a:r>
              <a:rPr kumimoji="1" lang="ja-JP" altLang="en-US" sz="1400" dirty="0" smtClean="0"/>
              <a:t>分解反応</a:t>
            </a:r>
            <a:r>
              <a:rPr lang="en-US" altLang="ja-JP" sz="1400" dirty="0" smtClean="0"/>
              <a:t>(</a:t>
            </a:r>
            <a:r>
              <a:rPr lang="en-US" altLang="ja-JP" sz="1400" i="1" dirty="0" err="1" smtClean="0"/>
              <a:t>E</a:t>
            </a:r>
            <a:r>
              <a:rPr lang="en-US" altLang="ja-JP" sz="1400" i="1" baseline="-25000" dirty="0" err="1" smtClean="0"/>
              <a:t>p</a:t>
            </a:r>
            <a:r>
              <a:rPr lang="en-US" altLang="ja-JP" sz="1400" i="1" baseline="-25000" dirty="0" smtClean="0"/>
              <a:t> </a:t>
            </a:r>
            <a:r>
              <a:rPr lang="en-US" altLang="ja-JP" sz="1400" dirty="0" smtClean="0"/>
              <a:t>= 1</a:t>
            </a:r>
            <a:r>
              <a:rPr kumimoji="1" lang="en-US" altLang="ja-JP" sz="1400" dirty="0" smtClean="0"/>
              <a:t>3MeV)</a:t>
            </a:r>
            <a:endParaRPr kumimoji="1" lang="ja-JP" altLang="en-US" sz="1400" dirty="0"/>
          </a:p>
        </p:txBody>
      </p:sp>
      <p:grpSp>
        <p:nvGrpSpPr>
          <p:cNvPr id="28" name="グループ化 27"/>
          <p:cNvGrpSpPr/>
          <p:nvPr/>
        </p:nvGrpSpPr>
        <p:grpSpPr>
          <a:xfrm>
            <a:off x="4491306" y="3289374"/>
            <a:ext cx="3540114" cy="1896111"/>
            <a:chOff x="5028019" y="2762597"/>
            <a:chExt cx="3540114" cy="1896111"/>
          </a:xfrm>
        </p:grpSpPr>
        <p:sp>
          <p:nvSpPr>
            <p:cNvPr id="26" name="正方形/長方形 25"/>
            <p:cNvSpPr/>
            <p:nvPr/>
          </p:nvSpPr>
          <p:spPr>
            <a:xfrm>
              <a:off x="7437385" y="2826690"/>
              <a:ext cx="1097280" cy="53578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pic>
          <p:nvPicPr>
            <p:cNvPr id="4100" name="Picture 4" descr="D:\data\official\fewbody\output\RCNP研究会 '08\fig\d5s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6200000">
              <a:off x="4455042" y="3335574"/>
              <a:ext cx="1471472" cy="325518"/>
            </a:xfrm>
            <a:prstGeom prst="rect">
              <a:avLst/>
            </a:prstGeom>
            <a:noFill/>
          </p:spPr>
        </p:pic>
        <p:pic>
          <p:nvPicPr>
            <p:cNvPr id="4101" name="Picture 5" descr="D:\data\official\fewbody\output\RCNP研究会 '08\fig\Smev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882224" y="4491249"/>
              <a:ext cx="562184" cy="167459"/>
            </a:xfrm>
            <a:prstGeom prst="rect">
              <a:avLst/>
            </a:prstGeom>
            <a:noFill/>
          </p:spPr>
        </p:pic>
        <p:sp>
          <p:nvSpPr>
            <p:cNvPr id="20" name="テキスト ボックス 19"/>
            <p:cNvSpPr txBox="1"/>
            <p:nvPr/>
          </p:nvSpPr>
          <p:spPr>
            <a:xfrm>
              <a:off x="7931420" y="2829075"/>
              <a:ext cx="63671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>
                  <a:solidFill>
                    <a:srgbClr val="0070C0"/>
                  </a:solidFill>
                </a:rPr>
                <a:t>R=10fm</a:t>
              </a:r>
            </a:p>
            <a:p>
              <a:r>
                <a:rPr lang="en-US" altLang="ja-JP" sz="1000" dirty="0" smtClean="0"/>
                <a:t>R=20fm</a:t>
              </a:r>
            </a:p>
            <a:p>
              <a:r>
                <a:rPr kumimoji="1" lang="en-US" altLang="ja-JP" sz="1000" dirty="0" smtClean="0">
                  <a:solidFill>
                    <a:srgbClr val="FF0000"/>
                  </a:solidFill>
                </a:rPr>
                <a:t>R=30fm</a:t>
              </a:r>
              <a:endParaRPr kumimoji="1" lang="ja-JP" altLang="en-US" sz="1000" dirty="0">
                <a:solidFill>
                  <a:srgbClr val="FF0000"/>
                </a:solidFill>
              </a:endParaRPr>
            </a:p>
          </p:txBody>
        </p:sp>
        <p:cxnSp>
          <p:nvCxnSpPr>
            <p:cNvPr id="23" name="直線コネクタ 22"/>
            <p:cNvCxnSpPr/>
            <p:nvPr/>
          </p:nvCxnSpPr>
          <p:spPr>
            <a:xfrm>
              <a:off x="7523924" y="2953777"/>
              <a:ext cx="357809" cy="158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7539431" y="3089479"/>
              <a:ext cx="357809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7530554" y="3239626"/>
              <a:ext cx="357809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テキスト ボックス 29"/>
          <p:cNvSpPr txBox="1"/>
          <p:nvPr/>
        </p:nvSpPr>
        <p:spPr>
          <a:xfrm>
            <a:off x="4760843" y="2077285"/>
            <a:ext cx="17972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n:   screening</a:t>
            </a:r>
            <a:r>
              <a:rPr kumimoji="1" lang="ja-JP" altLang="en-US" sz="1400" dirty="0" smtClean="0"/>
              <a:t>の速さ</a:t>
            </a:r>
            <a:endParaRPr kumimoji="1" lang="en-US" altLang="ja-JP" sz="1400" dirty="0" smtClean="0"/>
          </a:p>
          <a:p>
            <a:r>
              <a:rPr lang="en-US" altLang="ja-JP" sz="1400" dirty="0" smtClean="0"/>
              <a:t>R: </a:t>
            </a:r>
            <a:r>
              <a:rPr lang="ja-JP" altLang="en-US" sz="1400" dirty="0" smtClean="0"/>
              <a:t> </a:t>
            </a:r>
            <a:r>
              <a:rPr lang="en-US" altLang="ja-JP" sz="1400" dirty="0" smtClean="0"/>
              <a:t>screening</a:t>
            </a:r>
            <a:r>
              <a:rPr lang="ja-JP" altLang="en-US" sz="1400" dirty="0" smtClean="0"/>
              <a:t>半径</a:t>
            </a:r>
          </a:p>
        </p:txBody>
      </p:sp>
      <p:sp>
        <p:nvSpPr>
          <p:cNvPr id="32" name="左中かっこ 31"/>
          <p:cNvSpPr/>
          <p:nvPr/>
        </p:nvSpPr>
        <p:spPr>
          <a:xfrm>
            <a:off x="4731025" y="2136913"/>
            <a:ext cx="49696" cy="407505"/>
          </a:xfrm>
          <a:prstGeom prst="leftBrac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834888" y="2782957"/>
            <a:ext cx="3369365" cy="254441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4426213" y="2776333"/>
            <a:ext cx="3853083" cy="2544417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103" name="Picture 7" descr="D:\data\official\fewbody\output\RCNP研究会 '08\fig\coulomb3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87132" y="2102356"/>
            <a:ext cx="2498517" cy="572908"/>
          </a:xfrm>
          <a:prstGeom prst="rect">
            <a:avLst/>
          </a:prstGeom>
          <a:noFill/>
        </p:spPr>
      </p:pic>
      <p:cxnSp>
        <p:nvCxnSpPr>
          <p:cNvPr id="39" name="直線コネクタ 38"/>
          <p:cNvCxnSpPr/>
          <p:nvPr/>
        </p:nvCxnSpPr>
        <p:spPr>
          <a:xfrm>
            <a:off x="4015409" y="2226365"/>
            <a:ext cx="99391" cy="1588"/>
          </a:xfrm>
          <a:prstGeom prst="line">
            <a:avLst/>
          </a:prstGeom>
          <a:ln>
            <a:solidFill>
              <a:srgbClr val="00B050"/>
            </a:solidFill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V="1">
            <a:off x="3730493" y="2365513"/>
            <a:ext cx="245159" cy="3313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606287" y="5575852"/>
            <a:ext cx="7802217" cy="1588"/>
          </a:xfrm>
          <a:prstGeom prst="line">
            <a:avLst/>
          </a:prstGeom>
          <a:ln>
            <a:prstDash val="dash"/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47109" name="Picture 5" descr="D:\data\official\fewbody\output\RCNP研究会 '08\fig\coulomb3_1.bmp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20524" y="3315956"/>
            <a:ext cx="3267021" cy="1626330"/>
          </a:xfrm>
          <a:prstGeom prst="rect">
            <a:avLst/>
          </a:prstGeom>
          <a:noFill/>
        </p:spPr>
      </p:pic>
      <p:pic>
        <p:nvPicPr>
          <p:cNvPr id="47108" name="Picture 4" descr="D:\data\official\fewbody\output\RCNP研究会 '08\fig\coulomb3_2.bmp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77505" y="3534211"/>
            <a:ext cx="2570536" cy="1267317"/>
          </a:xfrm>
          <a:prstGeom prst="rect">
            <a:avLst/>
          </a:prstGeom>
          <a:noFill/>
        </p:spPr>
      </p:pic>
      <p:sp>
        <p:nvSpPr>
          <p:cNvPr id="38" name="テキスト ボックス 37"/>
          <p:cNvSpPr txBox="1"/>
          <p:nvPr/>
        </p:nvSpPr>
        <p:spPr>
          <a:xfrm>
            <a:off x="6181344" y="4328160"/>
            <a:ext cx="81144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i="1" dirty="0" smtClean="0">
                <a:latin typeface="Symbol" pitchFamily="18" charset="2"/>
              </a:rPr>
              <a:t>q</a:t>
            </a:r>
            <a:r>
              <a:rPr lang="en-US" altLang="ja-JP" sz="1100" baseline="-25000" dirty="0" smtClean="0"/>
              <a:t>1</a:t>
            </a:r>
            <a:r>
              <a:rPr lang="en-US" altLang="ja-JP" sz="1100" dirty="0" smtClean="0"/>
              <a:t>=</a:t>
            </a:r>
            <a:r>
              <a:rPr lang="en-US" altLang="ja-JP" sz="1100" i="1" dirty="0" smtClean="0">
                <a:latin typeface="Symbol" pitchFamily="18" charset="2"/>
              </a:rPr>
              <a:t>q</a:t>
            </a:r>
            <a:r>
              <a:rPr lang="en-US" altLang="ja-JP" sz="1100" baseline="-25000" dirty="0" smtClean="0"/>
              <a:t>2</a:t>
            </a:r>
            <a:r>
              <a:rPr lang="en-US" altLang="ja-JP" sz="1100" dirty="0" smtClean="0"/>
              <a:t>=39</a:t>
            </a:r>
            <a:r>
              <a:rPr lang="en-US" altLang="ja-JP" sz="1100" baseline="30000" dirty="0" smtClean="0"/>
              <a:t>o</a:t>
            </a:r>
          </a:p>
          <a:p>
            <a:r>
              <a:rPr kumimoji="1" lang="en-US" altLang="ja-JP" sz="1100" i="1" dirty="0" smtClean="0">
                <a:latin typeface="Symbol" pitchFamily="18" charset="2"/>
              </a:rPr>
              <a:t>f</a:t>
            </a:r>
            <a:r>
              <a:rPr lang="en-US" altLang="ja-JP" sz="1100" baseline="-25000" dirty="0" smtClean="0"/>
              <a:t>12</a:t>
            </a:r>
            <a:r>
              <a:rPr kumimoji="1" lang="en-US" altLang="ja-JP" sz="1100" dirty="0" smtClean="0"/>
              <a:t>=180</a:t>
            </a:r>
            <a:r>
              <a:rPr kumimoji="1" lang="en-US" altLang="ja-JP" sz="1100" baseline="30000" dirty="0" smtClean="0"/>
              <a:t>o</a:t>
            </a:r>
            <a:endParaRPr kumimoji="1" lang="ja-JP" altLang="en-US" sz="11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D:\data\official\fewbody\output\九州支部例会'08\data\img2\KUTL5sum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59" y="1692484"/>
            <a:ext cx="5228511" cy="2149330"/>
          </a:xfrm>
          <a:prstGeom prst="rect">
            <a:avLst/>
          </a:prstGeom>
          <a:noFill/>
        </p:spPr>
      </p:pic>
      <p:pic>
        <p:nvPicPr>
          <p:cNvPr id="23555" name="Picture 3" descr="D:\data\official\fewbody\output\九州支部例会'08\data\img2\KUTL6sum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67" y="3432662"/>
            <a:ext cx="5304728" cy="2210303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Off-plane Star anomaly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443736" y="3456911"/>
            <a:ext cx="3429024" cy="2057202"/>
          </a:xfrm>
          <a:noFill/>
          <a:ln w="1905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ja-JP" altLang="en-US" dirty="0" smtClean="0"/>
              <a:t>九大グループの実験でも、</a:t>
            </a:r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	</a:t>
            </a:r>
            <a:r>
              <a:rPr kumimoji="1" lang="en-US" altLang="ja-JP" dirty="0" smtClean="0">
                <a:solidFill>
                  <a:srgbClr val="FF0000"/>
                </a:solidFill>
              </a:rPr>
              <a:t>SSA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の存在を確認した</a:t>
            </a:r>
            <a:r>
              <a:rPr kumimoji="1" lang="ja-JP" altLang="en-US" dirty="0" smtClean="0"/>
              <a:t>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en-US" altLang="ja-JP" sz="600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最近、</a:t>
            </a:r>
            <a:r>
              <a:rPr lang="en-US" altLang="ja-JP" dirty="0" err="1" smtClean="0"/>
              <a:t>Koeln</a:t>
            </a:r>
            <a:r>
              <a:rPr lang="ja-JP" altLang="en-US" dirty="0" smtClean="0"/>
              <a:t>大グループが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Off-plane</a:t>
            </a:r>
            <a:r>
              <a:rPr lang="ja-JP" altLang="en-US" dirty="0" smtClean="0"/>
              <a:t>条件下において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異常発見を報告した。</a:t>
            </a: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B42-8BE8-4A6D-9576-9E1C9861F374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5469799" y="1639810"/>
            <a:ext cx="3228368" cy="1714512"/>
            <a:chOff x="5134360" y="562336"/>
            <a:chExt cx="3714776" cy="1972832"/>
          </a:xfrm>
        </p:grpSpPr>
        <p:sp>
          <p:nvSpPr>
            <p:cNvPr id="25" name="正方形/長方形 24"/>
            <p:cNvSpPr/>
            <p:nvPr/>
          </p:nvSpPr>
          <p:spPr>
            <a:xfrm>
              <a:off x="5134360" y="562336"/>
              <a:ext cx="3714776" cy="19728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060" name="Picture 12" descr="D:\data\official\fewbody\output\九州支部例会'08\data\img2\alpha.bmp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214942" y="642918"/>
              <a:ext cx="3571900" cy="1805207"/>
            </a:xfrm>
            <a:prstGeom prst="rect">
              <a:avLst/>
            </a:prstGeom>
            <a:noFill/>
          </p:spPr>
        </p:pic>
      </p:grpSp>
      <p:sp>
        <p:nvSpPr>
          <p:cNvPr id="21" name="コンテンツ プレースホルダ 2"/>
          <p:cNvSpPr txBox="1">
            <a:spLocks/>
          </p:cNvSpPr>
          <p:nvPr/>
        </p:nvSpPr>
        <p:spPr>
          <a:xfrm>
            <a:off x="1841467" y="1420894"/>
            <a:ext cx="1655256" cy="357190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SS (Space Star)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コンテンツ プレースホルダ 2"/>
          <p:cNvSpPr txBox="1">
            <a:spLocks/>
          </p:cNvSpPr>
          <p:nvPr/>
        </p:nvSpPr>
        <p:spPr>
          <a:xfrm>
            <a:off x="1232848" y="5803765"/>
            <a:ext cx="6834568" cy="99060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異常は</a:t>
            </a:r>
            <a:r>
              <a:rPr lang="en-US" altLang="ja-JP" b="1" dirty="0" smtClean="0">
                <a:solidFill>
                  <a:srgbClr val="FF0000"/>
                </a:solidFill>
              </a:rPr>
              <a:t>SS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周辺に限らず、</a:t>
            </a:r>
            <a:r>
              <a:rPr lang="en-US" altLang="ja-JP" b="1" noProof="0" dirty="0" smtClean="0">
                <a:solidFill>
                  <a:srgbClr val="FF0000"/>
                </a:solidFill>
              </a:rPr>
              <a:t>Star</a:t>
            </a:r>
            <a:r>
              <a:rPr lang="ja-JP" altLang="en-US" b="1" noProof="0" dirty="0" smtClean="0">
                <a:solidFill>
                  <a:srgbClr val="FF0000"/>
                </a:solidFill>
              </a:rPr>
              <a:t>条件下全領域に広がっている！</a:t>
            </a:r>
            <a:r>
              <a:rPr lang="en-US" altLang="ja-JP" b="1" noProof="0" dirty="0" smtClean="0">
                <a:solidFill>
                  <a:srgbClr val="FF0000"/>
                </a:solidFill>
              </a:rPr>
              <a:t>?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dirty="0" smtClean="0"/>
              <a:t>		2007</a:t>
            </a:r>
            <a:r>
              <a:rPr lang="ja-JP" altLang="en-US" dirty="0" smtClean="0"/>
              <a:t>年より、</a:t>
            </a:r>
            <a:r>
              <a:rPr lang="en-US" altLang="ja-JP" b="1" i="1" dirty="0" smtClean="0">
                <a:latin typeface="Symbol" pitchFamily="18" charset="2"/>
              </a:rPr>
              <a:t>a </a:t>
            </a:r>
            <a:r>
              <a:rPr lang="ja-JP" altLang="en-US" dirty="0" smtClean="0"/>
              <a:t>依存性調査の系統的測定開始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左右矢印 26"/>
          <p:cNvSpPr/>
          <p:nvPr/>
        </p:nvSpPr>
        <p:spPr>
          <a:xfrm>
            <a:off x="1102342" y="3998771"/>
            <a:ext cx="1864532" cy="114474"/>
          </a:xfrm>
          <a:prstGeom prst="leftRightArrow">
            <a:avLst/>
          </a:prstGeom>
          <a:solidFill>
            <a:schemeClr val="accent2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左右矢印 27"/>
          <p:cNvSpPr/>
          <p:nvPr/>
        </p:nvSpPr>
        <p:spPr>
          <a:xfrm>
            <a:off x="1086622" y="2262099"/>
            <a:ext cx="1157296" cy="112705"/>
          </a:xfrm>
          <a:prstGeom prst="leftRightArrow">
            <a:avLst/>
          </a:prstGeom>
          <a:solidFill>
            <a:schemeClr val="accent2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左右矢印 28"/>
          <p:cNvSpPr/>
          <p:nvPr/>
        </p:nvSpPr>
        <p:spPr>
          <a:xfrm>
            <a:off x="3192504" y="2254030"/>
            <a:ext cx="1003763" cy="112451"/>
          </a:xfrm>
          <a:prstGeom prst="leftRightArrow">
            <a:avLst/>
          </a:prstGeom>
          <a:solidFill>
            <a:srgbClr val="00B050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626333" y="1341916"/>
            <a:ext cx="2920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Off-plane Star </a:t>
            </a:r>
            <a:r>
              <a:rPr lang="en-US" altLang="ja-JP" sz="1600" dirty="0" smtClean="0"/>
              <a:t>(</a:t>
            </a:r>
            <a:r>
              <a:rPr lang="en-US" altLang="ja-JP" sz="1600" dirty="0" err="1" smtClean="0"/>
              <a:t>c.m</a:t>
            </a:r>
            <a:r>
              <a:rPr lang="en-US" altLang="ja-JP" sz="1600" dirty="0" smtClean="0"/>
              <a:t>. system)</a:t>
            </a:r>
            <a:endParaRPr kumimoji="1" lang="ja-JP" altLang="en-US" sz="1600" dirty="0"/>
          </a:p>
        </p:txBody>
      </p:sp>
      <p:sp>
        <p:nvSpPr>
          <p:cNvPr id="32" name="下矢印 31"/>
          <p:cNvSpPr/>
          <p:nvPr/>
        </p:nvSpPr>
        <p:spPr>
          <a:xfrm rot="-5400000">
            <a:off x="1779555" y="6099649"/>
            <a:ext cx="153796" cy="428628"/>
          </a:xfrm>
          <a:prstGeom prst="downArrow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689014" y="1802131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(</a:t>
            </a:r>
            <a:r>
              <a:rPr lang="en-US" altLang="ja-JP" sz="1400" b="1" i="1" dirty="0" smtClean="0">
                <a:latin typeface="Symbol" pitchFamily="18" charset="2"/>
              </a:rPr>
              <a:t>a </a:t>
            </a:r>
            <a:r>
              <a:rPr lang="ja-JP" altLang="en-US" sz="1400" dirty="0" smtClean="0"/>
              <a:t>≠</a:t>
            </a:r>
            <a:r>
              <a:rPr lang="en-US" altLang="ja-JP" sz="1400" dirty="0" smtClean="0"/>
              <a:t>0</a:t>
            </a:r>
            <a:r>
              <a:rPr lang="en-US" altLang="ja-JP" sz="1400" baseline="30000" dirty="0" smtClean="0"/>
              <a:t>o</a:t>
            </a:r>
            <a:r>
              <a:rPr lang="en-US" altLang="ja-JP" sz="1400" dirty="0" smtClean="0"/>
              <a:t>)</a:t>
            </a:r>
            <a:endParaRPr kumimoji="1" lang="ja-JP" altLang="en-US" sz="1400" dirty="0"/>
          </a:p>
        </p:txBody>
      </p:sp>
      <p:pic>
        <p:nvPicPr>
          <p:cNvPr id="5" name="Picture 2" descr="D:\data\official\fewbody\output\RCNP研究会 '08\fig\blue_square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88672" y="2040996"/>
            <a:ext cx="128605" cy="136171"/>
          </a:xfrm>
          <a:prstGeom prst="rect">
            <a:avLst/>
          </a:prstGeom>
          <a:noFill/>
        </p:spPr>
      </p:pic>
      <p:sp>
        <p:nvSpPr>
          <p:cNvPr id="23" name="テキスト ボックス 22"/>
          <p:cNvSpPr txBox="1"/>
          <p:nvPr/>
        </p:nvSpPr>
        <p:spPr>
          <a:xfrm>
            <a:off x="3208749" y="2538456"/>
            <a:ext cx="1037463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 err="1" smtClean="0"/>
              <a:t>Koeln</a:t>
            </a:r>
            <a:r>
              <a:rPr kumimoji="1" lang="ja-JP" altLang="en-US" sz="1200" dirty="0" smtClean="0"/>
              <a:t>の報告</a:t>
            </a:r>
            <a:endParaRPr kumimoji="1" lang="ja-JP" altLang="en-US" sz="1200" dirty="0"/>
          </a:p>
        </p:txBody>
      </p:sp>
      <p:cxnSp>
        <p:nvCxnSpPr>
          <p:cNvPr id="30" name="直線コネクタ 29"/>
          <p:cNvCxnSpPr>
            <a:stCxn id="23" idx="1"/>
          </p:cNvCxnSpPr>
          <p:nvPr/>
        </p:nvCxnSpPr>
        <p:spPr>
          <a:xfrm rot="10800000">
            <a:off x="2742405" y="2190984"/>
            <a:ext cx="466344" cy="485972"/>
          </a:xfrm>
          <a:prstGeom prst="line">
            <a:avLst/>
          </a:prstGeom>
          <a:ln w="1587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924339" y="1769167"/>
            <a:ext cx="3458818" cy="1588"/>
          </a:xfrm>
          <a:prstGeom prst="line">
            <a:avLst/>
          </a:prstGeom>
          <a:ln>
            <a:prstDash val="soli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917715" y="3511824"/>
            <a:ext cx="3458818" cy="1588"/>
          </a:xfrm>
          <a:prstGeom prst="line">
            <a:avLst/>
          </a:prstGeom>
          <a:ln>
            <a:prstDash val="solid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rot="5400000">
            <a:off x="1992796" y="2459935"/>
            <a:ext cx="1302026" cy="1588"/>
          </a:xfrm>
          <a:prstGeom prst="line">
            <a:avLst/>
          </a:prstGeom>
          <a:ln w="38100">
            <a:solidFill>
              <a:srgbClr val="00B050">
                <a:alpha val="6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5972090" y="5397126"/>
            <a:ext cx="291840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1208" indent="-457200"/>
            <a:r>
              <a:rPr lang="en-US" altLang="ja-JP" sz="1050" dirty="0" smtClean="0"/>
              <a:t>J. </a:t>
            </a:r>
            <a:r>
              <a:rPr lang="en-US" altLang="ja-JP" sz="1050" dirty="0" err="1" smtClean="0"/>
              <a:t>Ley</a:t>
            </a:r>
            <a:r>
              <a:rPr lang="en-US" altLang="ja-JP" sz="1050" dirty="0" smtClean="0"/>
              <a:t> </a:t>
            </a:r>
            <a:r>
              <a:rPr lang="en-US" altLang="ja-JP" sz="1050" i="1" dirty="0" smtClean="0"/>
              <a:t>et al.</a:t>
            </a:r>
            <a:r>
              <a:rPr lang="en-US" altLang="ja-JP" sz="1050" dirty="0" smtClean="0"/>
              <a:t> Phys. Rev. C 73, 064001(2006)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5929745" y="4034822"/>
            <a:ext cx="297460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1208" indent="-457200"/>
            <a:r>
              <a:rPr lang="en-US" altLang="ja-JP" sz="1050" dirty="0" err="1" smtClean="0"/>
              <a:t>T.Ishida</a:t>
            </a:r>
            <a:r>
              <a:rPr lang="en-US" altLang="ja-JP" sz="1050" dirty="0" smtClean="0"/>
              <a:t> </a:t>
            </a:r>
            <a:r>
              <a:rPr lang="en-US" altLang="ja-JP" sz="1050" i="1" dirty="0" smtClean="0"/>
              <a:t>et al. </a:t>
            </a:r>
            <a:r>
              <a:rPr lang="en-US" altLang="ja-JP" sz="1050" dirty="0" err="1" smtClean="0"/>
              <a:t>Mod.Phys.Lett.A</a:t>
            </a:r>
            <a:r>
              <a:rPr lang="en-US" altLang="ja-JP" sz="1050" dirty="0" smtClean="0"/>
              <a:t> 18,436(2003)</a:t>
            </a:r>
          </a:p>
        </p:txBody>
      </p:sp>
      <p:cxnSp>
        <p:nvCxnSpPr>
          <p:cNvPr id="38" name="直線コネクタ 37"/>
          <p:cNvCxnSpPr/>
          <p:nvPr/>
        </p:nvCxnSpPr>
        <p:spPr>
          <a:xfrm rot="5400000">
            <a:off x="2001503" y="4206021"/>
            <a:ext cx="1302026" cy="1588"/>
          </a:xfrm>
          <a:prstGeom prst="line">
            <a:avLst/>
          </a:prstGeom>
          <a:ln w="38100">
            <a:solidFill>
              <a:srgbClr val="00B050">
                <a:alpha val="6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/>
          <p:cNvSpPr/>
          <p:nvPr/>
        </p:nvSpPr>
        <p:spPr>
          <a:xfrm>
            <a:off x="4952259" y="1569541"/>
            <a:ext cx="3904142" cy="257176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4999995" y="1602615"/>
            <a:ext cx="3774559" cy="2460620"/>
            <a:chOff x="4701652" y="3900130"/>
            <a:chExt cx="4403649" cy="2870724"/>
          </a:xfrm>
        </p:grpSpPr>
        <p:pic>
          <p:nvPicPr>
            <p:cNvPr id="6" name="Picture 5" descr="setup1t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096354" y="4305466"/>
              <a:ext cx="3311525" cy="2465388"/>
            </a:xfrm>
            <a:prstGeom prst="rect">
              <a:avLst/>
            </a:prstGeom>
            <a:noFill/>
          </p:spPr>
        </p:pic>
        <p:sp>
          <p:nvSpPr>
            <p:cNvPr id="7" name="テキスト ボックス 6"/>
            <p:cNvSpPr txBox="1"/>
            <p:nvPr/>
          </p:nvSpPr>
          <p:spPr>
            <a:xfrm>
              <a:off x="5343999" y="3900130"/>
              <a:ext cx="290848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/>
                <a:t>散乱槽内セットアップ</a:t>
              </a:r>
              <a:endParaRPr kumimoji="1" lang="ja-JP" altLang="en-US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5930141" y="5179160"/>
              <a:ext cx="1275830" cy="3231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CD</a:t>
              </a:r>
              <a:r>
                <a:rPr kumimoji="1" lang="en-US" altLang="ja-JP" sz="1200" baseline="-25000" dirty="0" smtClean="0"/>
                <a:t>2</a:t>
              </a:r>
              <a:r>
                <a:rPr kumimoji="1" lang="en-US" altLang="ja-JP" sz="1200" dirty="0" smtClean="0"/>
                <a:t>,CH</a:t>
              </a:r>
              <a:r>
                <a:rPr kumimoji="1" lang="en-US" altLang="ja-JP" sz="1200" baseline="-25000" dirty="0" smtClean="0"/>
                <a:t>2</a:t>
              </a:r>
              <a:r>
                <a:rPr kumimoji="1" lang="ja-JP" altLang="en-US" sz="1200" dirty="0" smtClean="0"/>
                <a:t>標的</a:t>
              </a:r>
              <a:endParaRPr kumimoji="1" lang="ja-JP" altLang="en-US" sz="1200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6856851" y="6179700"/>
              <a:ext cx="997175" cy="3949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Si-SSD</a:t>
              </a:r>
              <a:endParaRPr kumimoji="1" lang="ja-JP" altLang="en-US" sz="1600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4701652" y="5218206"/>
              <a:ext cx="881224" cy="3949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 smtClean="0">
                  <a:solidFill>
                    <a:srgbClr val="FF0000"/>
                  </a:solidFill>
                </a:rPr>
                <a:t> beam</a:t>
              </a:r>
              <a:endParaRPr kumimoji="1" lang="ja-JP" alt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8437276" y="5443646"/>
              <a:ext cx="668025" cy="3949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 smtClean="0"/>
                <a:t>F.C.</a:t>
              </a:r>
              <a:endParaRPr kumimoji="1" lang="ja-JP" altLang="en-US" sz="1600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7803745" y="4547566"/>
              <a:ext cx="1172970" cy="3949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 smtClean="0"/>
                <a:t>モニター</a:t>
              </a:r>
              <a:endParaRPr kumimoji="1" lang="en-US" altLang="ja-JP" sz="1600" dirty="0" smtClean="0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実験概要</a:t>
            </a:r>
            <a:r>
              <a:rPr lang="ja-JP" altLang="en-US" dirty="0" smtClean="0"/>
              <a:t>① セットアップ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B42-8BE8-4A6D-9576-9E1C9861F374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idx="1"/>
          </p:nvPr>
        </p:nvSpPr>
        <p:spPr>
          <a:xfrm>
            <a:off x="301556" y="1235413"/>
            <a:ext cx="3896325" cy="594489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dirty="0" smtClean="0"/>
              <a:t>観測量</a:t>
            </a:r>
            <a:r>
              <a:rPr lang="en-US" altLang="ja-JP" dirty="0" smtClean="0"/>
              <a:t>: Off-plane star</a:t>
            </a:r>
            <a:r>
              <a:rPr lang="ja-JP" altLang="en-US" dirty="0" smtClean="0"/>
              <a:t>条件における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i="1" dirty="0" smtClean="0"/>
              <a:t>pd </a:t>
            </a:r>
            <a:r>
              <a:rPr lang="ja-JP" altLang="en-US" dirty="0" smtClean="0"/>
              <a:t>分解反応の微分断面積</a:t>
            </a:r>
            <a:endParaRPr kumimoji="1" lang="ja-JP" altLang="en-US" dirty="0"/>
          </a:p>
        </p:txBody>
      </p:sp>
      <p:sp>
        <p:nvSpPr>
          <p:cNvPr id="15" name="コンテンツ プレースホルダ 13"/>
          <p:cNvSpPr txBox="1">
            <a:spLocks/>
          </p:cNvSpPr>
          <p:nvPr/>
        </p:nvSpPr>
        <p:spPr>
          <a:xfrm>
            <a:off x="297396" y="1901340"/>
            <a:ext cx="4757742" cy="37147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ja-JP" altLang="en-US" dirty="0" smtClean="0"/>
              <a:t>実験</a:t>
            </a:r>
            <a:endParaRPr lang="en-US" altLang="ja-JP" dirty="0" smtClean="0"/>
          </a:p>
          <a:p>
            <a:pPr marL="800100" lvl="1" indent="-342900">
              <a:spcBef>
                <a:spcPct val="20000"/>
              </a:spcBef>
              <a:buClr>
                <a:schemeClr val="accent2"/>
              </a:buClr>
              <a:buSzPct val="95000"/>
              <a:buFont typeface="+mj-ea"/>
              <a:buAutoNum type="circleNumDbPlain"/>
            </a:pPr>
            <a:r>
              <a:rPr lang="ja-JP" altLang="en-US" sz="1600" dirty="0" smtClean="0"/>
              <a:t>観測する反応</a:t>
            </a:r>
            <a:r>
              <a:rPr lang="en-US" altLang="ja-JP" sz="1600" dirty="0" smtClean="0"/>
              <a:t>:  </a:t>
            </a:r>
            <a:r>
              <a:rPr lang="en-US" altLang="ja-JP" sz="1600" baseline="30000" dirty="0" smtClean="0"/>
              <a:t>2</a:t>
            </a:r>
            <a:r>
              <a:rPr lang="en-US" altLang="ja-JP" sz="1600" dirty="0" smtClean="0"/>
              <a:t>H(</a:t>
            </a:r>
            <a:r>
              <a:rPr lang="en-US" altLang="ja-JP" sz="1600" i="1" dirty="0" smtClean="0"/>
              <a:t>p </a:t>
            </a:r>
            <a:r>
              <a:rPr lang="en-US" altLang="ja-JP" sz="1600" dirty="0" smtClean="0"/>
              <a:t>,</a:t>
            </a:r>
            <a:r>
              <a:rPr lang="en-US" altLang="ja-JP" sz="1600" i="1" dirty="0" smtClean="0"/>
              <a:t>pp </a:t>
            </a:r>
            <a:r>
              <a:rPr lang="en-US" altLang="ja-JP" sz="1600" dirty="0" smtClean="0"/>
              <a:t>)</a:t>
            </a:r>
            <a:r>
              <a:rPr lang="en-US" altLang="ja-JP" sz="1600" i="1" dirty="0" smtClean="0"/>
              <a:t>n</a:t>
            </a:r>
            <a:r>
              <a:rPr lang="en-US" altLang="ja-JP" sz="1600" dirty="0" smtClean="0"/>
              <a:t/>
            </a:r>
            <a:br>
              <a:rPr lang="en-US" altLang="ja-JP" sz="1600" dirty="0" smtClean="0"/>
            </a:br>
            <a:r>
              <a:rPr lang="ja-JP" altLang="en-US" sz="1600" dirty="0" smtClean="0"/>
              <a:t>実験設備</a:t>
            </a:r>
            <a:r>
              <a:rPr lang="en-US" altLang="ja-JP" sz="1600" dirty="0" smtClean="0"/>
              <a:t>: </a:t>
            </a:r>
            <a:r>
              <a:rPr lang="ja-JP" altLang="en-US" sz="1600" dirty="0" smtClean="0"/>
              <a:t>九州大学</a:t>
            </a:r>
            <a:r>
              <a:rPr lang="ja-JP" altLang="en-US" sz="1600" noProof="0" dirty="0" smtClean="0"/>
              <a:t>タンデム加速器</a:t>
            </a:r>
            <a:r>
              <a:rPr lang="en-US" altLang="ja-JP" sz="1600" dirty="0" smtClean="0"/>
              <a:t/>
            </a:r>
            <a:br>
              <a:rPr lang="en-US" altLang="ja-JP" sz="1600" dirty="0" smtClean="0"/>
            </a:br>
            <a:r>
              <a:rPr lang="ja-JP" altLang="en-US" sz="1600" dirty="0" smtClean="0"/>
              <a:t>入射ビーム</a:t>
            </a:r>
            <a:r>
              <a:rPr lang="en-US" altLang="ja-JP" sz="1600" dirty="0" smtClean="0"/>
              <a:t>:  </a:t>
            </a:r>
            <a:r>
              <a:rPr lang="en-US" altLang="ja-JP" sz="1600" i="1" dirty="0" err="1" smtClean="0"/>
              <a:t>E</a:t>
            </a:r>
            <a:r>
              <a:rPr lang="en-US" altLang="ja-JP" sz="1600" i="1" baseline="-25000" dirty="0" err="1" smtClean="0"/>
              <a:t>p</a:t>
            </a:r>
            <a:r>
              <a:rPr lang="en-US" altLang="ja-JP" sz="1600" i="1" dirty="0" smtClean="0"/>
              <a:t> </a:t>
            </a:r>
            <a:r>
              <a:rPr lang="en-US" altLang="ja-JP" sz="1600" dirty="0" smtClean="0"/>
              <a:t>= 9.5, 13 </a:t>
            </a:r>
            <a:r>
              <a:rPr lang="en-US" altLang="ja-JP" sz="1600" dirty="0" err="1" smtClean="0"/>
              <a:t>MeV</a:t>
            </a:r>
            <a:r>
              <a:rPr lang="en-US" altLang="ja-JP" sz="1600" dirty="0" smtClean="0"/>
              <a:t/>
            </a:r>
            <a:br>
              <a:rPr lang="en-US" altLang="ja-JP" sz="1600" dirty="0" smtClean="0"/>
            </a:br>
            <a:r>
              <a:rPr lang="ja-JP" altLang="en-US" sz="1600" dirty="0" smtClean="0"/>
              <a:t>標的</a:t>
            </a:r>
            <a:r>
              <a:rPr lang="en-US" altLang="ja-JP" sz="1600" dirty="0" smtClean="0"/>
              <a:t>: CD</a:t>
            </a:r>
            <a:r>
              <a:rPr lang="en-US" altLang="ja-JP" sz="1600" baseline="-25000" dirty="0" smtClean="0"/>
              <a:t>2 </a:t>
            </a:r>
            <a:r>
              <a:rPr lang="ja-JP" altLang="en-US" sz="1600" dirty="0" smtClean="0"/>
              <a:t>薄膜</a:t>
            </a:r>
            <a:r>
              <a:rPr lang="en-US" altLang="ja-JP" sz="1600" dirty="0" smtClean="0"/>
              <a:t/>
            </a:r>
            <a:br>
              <a:rPr lang="en-US" altLang="ja-JP" sz="1600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noProof="0" dirty="0" smtClean="0"/>
          </a:p>
          <a:p>
            <a:pPr marL="800100" lvl="1" indent="-342900">
              <a:spcBef>
                <a:spcPct val="20000"/>
              </a:spcBef>
              <a:buClr>
                <a:srgbClr val="00B050"/>
              </a:buClr>
              <a:buSzPct val="95000"/>
              <a:buFont typeface="+mj-ea"/>
              <a:buAutoNum type="circleNumDbPlain"/>
            </a:pPr>
            <a:r>
              <a:rPr lang="ja-JP" altLang="en-US" sz="1600" dirty="0" smtClean="0"/>
              <a:t>観測する反応</a:t>
            </a:r>
            <a:r>
              <a:rPr lang="en-US" altLang="ja-JP" sz="1600" dirty="0" smtClean="0"/>
              <a:t>:  </a:t>
            </a:r>
            <a:r>
              <a:rPr lang="en-US" altLang="ja-JP" sz="1600" baseline="30000" dirty="0" smtClean="0"/>
              <a:t>1</a:t>
            </a:r>
            <a:r>
              <a:rPr lang="en-US" altLang="ja-JP" sz="1600" dirty="0" smtClean="0"/>
              <a:t>H(</a:t>
            </a:r>
            <a:r>
              <a:rPr lang="en-US" altLang="ja-JP" sz="1600" i="1" dirty="0" smtClean="0"/>
              <a:t>d </a:t>
            </a:r>
            <a:r>
              <a:rPr lang="en-US" altLang="ja-JP" sz="1600" dirty="0" smtClean="0"/>
              <a:t>,</a:t>
            </a:r>
            <a:r>
              <a:rPr lang="en-US" altLang="ja-JP" sz="1600" i="1" dirty="0" smtClean="0"/>
              <a:t>pp </a:t>
            </a:r>
            <a:r>
              <a:rPr lang="en-US" altLang="ja-JP" sz="1600" dirty="0" smtClean="0"/>
              <a:t>)</a:t>
            </a:r>
            <a:r>
              <a:rPr lang="en-US" altLang="ja-JP" sz="1600" i="1" dirty="0" smtClean="0"/>
              <a:t>n</a:t>
            </a:r>
            <a:r>
              <a:rPr lang="en-US" altLang="ja-JP" sz="1600" dirty="0" smtClean="0"/>
              <a:t/>
            </a:r>
            <a:br>
              <a:rPr lang="en-US" altLang="ja-JP" sz="1600" dirty="0" smtClean="0"/>
            </a:br>
            <a:r>
              <a:rPr lang="ja-JP" altLang="en-US" sz="1600" dirty="0" smtClean="0"/>
              <a:t>実験設備</a:t>
            </a:r>
            <a:r>
              <a:rPr lang="en-US" altLang="ja-JP" sz="1600" dirty="0" smtClean="0"/>
              <a:t>: </a:t>
            </a:r>
            <a:r>
              <a:rPr lang="ja-JP" altLang="en-US" sz="1600" dirty="0" smtClean="0"/>
              <a:t>大阪大学核物理センター</a:t>
            </a:r>
            <a:r>
              <a:rPr lang="en-US" altLang="ja-JP" sz="1600" dirty="0" smtClean="0"/>
              <a:t/>
            </a:r>
            <a:br>
              <a:rPr lang="en-US" altLang="ja-JP" sz="1600" dirty="0" smtClean="0"/>
            </a:br>
            <a:r>
              <a:rPr lang="en-US" altLang="ja-JP" sz="1600" dirty="0" smtClean="0"/>
              <a:t>		AVF</a:t>
            </a:r>
            <a:r>
              <a:rPr lang="ja-JP" altLang="en-US" sz="1600" dirty="0" smtClean="0"/>
              <a:t>サイクロトロン加速器</a:t>
            </a:r>
            <a:r>
              <a:rPr kumimoji="1" lang="en-US" altLang="ja-JP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1" lang="en-US" altLang="ja-JP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1" lang="ja-JP" alt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入射ビーム</a:t>
            </a:r>
            <a:r>
              <a:rPr kumimoji="1" lang="en-US" altLang="ja-JP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 </a:t>
            </a:r>
            <a:r>
              <a:rPr kumimoji="1" lang="en-US" altLang="ja-JP" sz="1600" b="0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1600" b="0" i="1" u="none" strike="noStrike" kern="1200" cap="none" spc="0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 </a:t>
            </a:r>
            <a:r>
              <a:rPr kumimoji="1" lang="ja-JP" altLang="en-US" sz="1600" b="0" i="1" u="none" strike="noStrike" kern="1200" cap="none" spc="0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1" lang="ja-JP" alt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26</a:t>
            </a:r>
            <a:r>
              <a:rPr kumimoji="1" lang="ja-JP" alt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6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MeV</a:t>
            </a:r>
            <a:r>
              <a:rPr kumimoji="1" lang="en-US" altLang="ja-JP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br>
              <a:rPr kumimoji="1" lang="en-US" altLang="ja-JP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1" lang="en-US" altLang="ja-JP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1" lang="en-US" altLang="ja-JP" sz="1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1" lang="en-US" altLang="ja-JP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1600" b="0" i="1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1600" b="0" i="1" u="none" strike="noStrike" kern="1200" cap="none" spc="0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1" lang="en-US" altLang="ja-JP" sz="1600" b="0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1" lang="ja-JP" alt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</a:t>
            </a:r>
            <a:r>
              <a:rPr kumimoji="1" lang="ja-JP" alt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6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MeV</a:t>
            </a:r>
            <a:r>
              <a:rPr kumimoji="1" lang="en-US" altLang="ja-JP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lang="en-US" altLang="ja-JP" sz="1600" dirty="0"/>
              <a:t/>
            </a:r>
            <a:br>
              <a:rPr lang="en-US" altLang="ja-JP" sz="1600" dirty="0"/>
            </a:br>
            <a:r>
              <a:rPr lang="ja-JP" altLang="en-US" sz="1600" dirty="0" smtClean="0"/>
              <a:t>標的</a:t>
            </a:r>
            <a:r>
              <a:rPr lang="en-US" altLang="ja-JP" sz="1600" dirty="0" smtClean="0"/>
              <a:t>: CH</a:t>
            </a:r>
            <a:r>
              <a:rPr lang="en-US" altLang="ja-JP" sz="1600" baseline="-25000" dirty="0" smtClean="0"/>
              <a:t>2 </a:t>
            </a:r>
            <a:r>
              <a:rPr lang="ja-JP" altLang="en-US" sz="1600" dirty="0" smtClean="0"/>
              <a:t>薄膜</a:t>
            </a:r>
            <a:r>
              <a:rPr lang="en-US" altLang="ja-JP" sz="1600" dirty="0" smtClean="0">
                <a:solidFill>
                  <a:srgbClr val="FF0000"/>
                </a:solidFill>
              </a:rPr>
              <a:t>(</a:t>
            </a:r>
            <a:r>
              <a:rPr lang="ja-JP" altLang="en-US" sz="1600" dirty="0" smtClean="0">
                <a:solidFill>
                  <a:srgbClr val="FF0000"/>
                </a:solidFill>
              </a:rPr>
              <a:t>回転標的</a:t>
            </a:r>
            <a:r>
              <a:rPr lang="en-US" altLang="ja-JP" sz="1600" dirty="0" smtClean="0">
                <a:solidFill>
                  <a:srgbClr val="FF0000"/>
                </a:solidFill>
              </a:rPr>
              <a:t>)</a:t>
            </a:r>
            <a:endParaRPr kumimoji="1" lang="en-US" altLang="ja-JP" sz="16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コンテンツ プレースホルダ 13"/>
          <p:cNvSpPr txBox="1">
            <a:spLocks/>
          </p:cNvSpPr>
          <p:nvPr/>
        </p:nvSpPr>
        <p:spPr>
          <a:xfrm>
            <a:off x="1966922" y="3349017"/>
            <a:ext cx="2170072" cy="372741"/>
          </a:xfrm>
          <a:prstGeom prst="rect">
            <a:avLst/>
          </a:prstGeom>
          <a:ln w="127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 fontScale="925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altLang="ja-JP" b="1" i="1" dirty="0" smtClean="0">
                <a:solidFill>
                  <a:schemeClr val="tx1"/>
                </a:solidFill>
                <a:latin typeface="Symbol" pitchFamily="18" charset="2"/>
              </a:rPr>
              <a:t>a</a:t>
            </a:r>
            <a:r>
              <a:rPr lang="en-US" altLang="ja-JP" b="1" i="1" dirty="0" smtClean="0">
                <a:solidFill>
                  <a:schemeClr val="tx1"/>
                </a:solidFill>
              </a:rPr>
              <a:t> 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前中方角度の測定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コンテンツ プレースホルダ 13"/>
          <p:cNvSpPr txBox="1">
            <a:spLocks/>
          </p:cNvSpPr>
          <p:nvPr/>
        </p:nvSpPr>
        <p:spPr>
          <a:xfrm>
            <a:off x="1949166" y="5385204"/>
            <a:ext cx="2178951" cy="372741"/>
          </a:xfrm>
          <a:prstGeom prst="rect">
            <a:avLst/>
          </a:prstGeom>
          <a:ln w="1270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274320" lvl="0" indent="-274320" algn="ctr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altLang="ja-JP" b="1" i="1" dirty="0" smtClean="0">
                <a:solidFill>
                  <a:schemeClr val="tx1"/>
                </a:solidFill>
                <a:latin typeface="Symbol" pitchFamily="18" charset="2"/>
              </a:rPr>
              <a:t>a 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後方角度の測定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コンテンツ プレースホルダ 13"/>
          <p:cNvSpPr txBox="1">
            <a:spLocks/>
          </p:cNvSpPr>
          <p:nvPr/>
        </p:nvSpPr>
        <p:spPr>
          <a:xfrm>
            <a:off x="297396" y="5901868"/>
            <a:ext cx="8043890" cy="8185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ja-JP" altLang="en-US" dirty="0" smtClean="0"/>
              <a:t>モニター検出器で</a:t>
            </a:r>
            <a:r>
              <a:rPr lang="en-US" altLang="ja-JP" i="1" dirty="0" smtClean="0"/>
              <a:t>pd</a:t>
            </a:r>
            <a:r>
              <a:rPr lang="ja-JP" altLang="en-US" i="1" dirty="0" smtClean="0"/>
              <a:t> </a:t>
            </a:r>
            <a:r>
              <a:rPr lang="ja-JP" altLang="en-US" dirty="0" smtClean="0"/>
              <a:t>弾性散乱を測定。</a:t>
            </a:r>
            <a:endParaRPr lang="en-US" altLang="ja-JP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altLang="ja-JP" dirty="0" smtClean="0"/>
              <a:t>		</a:t>
            </a:r>
            <a:r>
              <a:rPr lang="ja-JP" altLang="en-US" dirty="0" smtClean="0"/>
              <a:t>分解反応の微分断面積の絶対値の較正に用いる。</a:t>
            </a:r>
            <a:endParaRPr lang="en-US" altLang="ja-JP" i="1" dirty="0" smtClean="0"/>
          </a:p>
        </p:txBody>
      </p:sp>
      <p:pic>
        <p:nvPicPr>
          <p:cNvPr id="10242" name="Picture 2" descr="D:\data\official\fewbody\output\九州支部例会'08\data\img2\KUTL0sum2.bmp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75159" y="4594490"/>
            <a:ext cx="3643339" cy="1609230"/>
          </a:xfrm>
          <a:prstGeom prst="rect">
            <a:avLst/>
          </a:prstGeom>
          <a:noFill/>
        </p:spPr>
      </p:pic>
      <p:sp>
        <p:nvSpPr>
          <p:cNvPr id="30" name="左右矢印 29"/>
          <p:cNvSpPr/>
          <p:nvPr/>
        </p:nvSpPr>
        <p:spPr>
          <a:xfrm>
            <a:off x="6036764" y="4855730"/>
            <a:ext cx="955597" cy="142876"/>
          </a:xfrm>
          <a:prstGeom prst="leftRightArrow">
            <a:avLst/>
          </a:prstGeom>
          <a:solidFill>
            <a:schemeClr val="accent2"/>
          </a:solidFill>
          <a:ln w="127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左右矢印 30"/>
          <p:cNvSpPr/>
          <p:nvPr/>
        </p:nvSpPr>
        <p:spPr>
          <a:xfrm>
            <a:off x="7589738" y="4846398"/>
            <a:ext cx="785818" cy="142876"/>
          </a:xfrm>
          <a:prstGeom prst="leftRightArrow">
            <a:avLst/>
          </a:prstGeom>
          <a:solidFill>
            <a:srgbClr val="00B050"/>
          </a:solidFill>
          <a:ln w="1270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312030" y="49005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accent2"/>
                </a:solidFill>
              </a:rPr>
              <a:t>①</a:t>
            </a:r>
            <a:endParaRPr kumimoji="1"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787204" y="489310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rgbClr val="00B050"/>
                </a:solidFill>
              </a:rPr>
              <a:t>②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34" name="下矢印 33"/>
          <p:cNvSpPr/>
          <p:nvPr/>
        </p:nvSpPr>
        <p:spPr>
          <a:xfrm rot="16200000">
            <a:off x="913729" y="6201994"/>
            <a:ext cx="214314" cy="428628"/>
          </a:xfrm>
          <a:prstGeom prst="downArrow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5225143" y="2331217"/>
            <a:ext cx="3064747" cy="763675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Picture 2" descr="D:\data\official\fewbody\output\RCNP研究会 '08\fig\kaiten.bmp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9248" y="3282071"/>
            <a:ext cx="4471419" cy="3175724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実験概要②　回転標的の制作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B42-8BE8-4A6D-9576-9E1C9861F374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pic>
        <p:nvPicPr>
          <p:cNvPr id="5" name="Picture 40" descr="回転標的下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1571612"/>
            <a:ext cx="3357586" cy="447678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sp>
        <p:nvSpPr>
          <p:cNvPr id="10" name="コンテンツ プレースホルダ 8"/>
          <p:cNvSpPr txBox="1">
            <a:spLocks/>
          </p:cNvSpPr>
          <p:nvPr/>
        </p:nvSpPr>
        <p:spPr>
          <a:xfrm>
            <a:off x="4500562" y="1714488"/>
            <a:ext cx="4500594" cy="40571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RCNP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実験 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1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 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lang="en-US" altLang="ja-JP" dirty="0" smtClean="0"/>
              <a:t>26 </a:t>
            </a:r>
            <a:r>
              <a:rPr kumimoji="1" lang="en-US" altLang="ja-JP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MeV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のために開発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右矢印 10"/>
          <p:cNvSpPr/>
          <p:nvPr/>
        </p:nvSpPr>
        <p:spPr>
          <a:xfrm rot="1854912">
            <a:off x="2677620" y="4277234"/>
            <a:ext cx="1285884" cy="14287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 rot="1867382">
            <a:off x="3026224" y="4009502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d-beam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5" name="右カーブ矢印 14"/>
          <p:cNvSpPr/>
          <p:nvPr/>
        </p:nvSpPr>
        <p:spPr>
          <a:xfrm rot="7339693">
            <a:off x="2785561" y="2826881"/>
            <a:ext cx="302600" cy="804220"/>
          </a:xfrm>
          <a:prstGeom prst="curvedRightArrow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右カーブ矢印 15"/>
          <p:cNvSpPr/>
          <p:nvPr/>
        </p:nvSpPr>
        <p:spPr>
          <a:xfrm rot="18000000">
            <a:off x="2201382" y="3980689"/>
            <a:ext cx="302600" cy="804220"/>
          </a:xfrm>
          <a:prstGeom prst="curvedRightArrow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右矢印 16"/>
          <p:cNvSpPr/>
          <p:nvPr/>
        </p:nvSpPr>
        <p:spPr>
          <a:xfrm rot="1760014">
            <a:off x="627274" y="3002606"/>
            <a:ext cx="800944" cy="16061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ローチャート: 処理 18"/>
          <p:cNvSpPr/>
          <p:nvPr/>
        </p:nvSpPr>
        <p:spPr>
          <a:xfrm>
            <a:off x="5034350" y="4443426"/>
            <a:ext cx="1714512" cy="571504"/>
          </a:xfrm>
          <a:prstGeom prst="flowChartProcess">
            <a:avLst/>
          </a:prstGeom>
          <a:solidFill>
            <a:schemeClr val="accent2">
              <a:lumMod val="75000"/>
              <a:alpha val="4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固定</a:t>
            </a:r>
            <a:r>
              <a:rPr lang="en-US" altLang="ja-JP" dirty="0" smtClean="0">
                <a:solidFill>
                  <a:schemeClr val="tx1"/>
                </a:solidFill>
              </a:rPr>
              <a:t>CH</a:t>
            </a:r>
            <a:r>
              <a:rPr lang="en-US" altLang="ja-JP" baseline="-25000" dirty="0" smtClean="0">
                <a:solidFill>
                  <a:schemeClr val="tx1"/>
                </a:solidFill>
              </a:rPr>
              <a:t>2</a:t>
            </a:r>
            <a:r>
              <a:rPr lang="ja-JP" altLang="en-US" dirty="0" smtClean="0">
                <a:solidFill>
                  <a:schemeClr val="tx1"/>
                </a:solidFill>
              </a:rPr>
              <a:t>膜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100nA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フローチャート: 処理 20"/>
          <p:cNvSpPr/>
          <p:nvPr/>
        </p:nvSpPr>
        <p:spPr>
          <a:xfrm>
            <a:off x="6993462" y="3954210"/>
            <a:ext cx="1714512" cy="571504"/>
          </a:xfrm>
          <a:prstGeom prst="flowChartProcess">
            <a:avLst/>
          </a:prstGeom>
          <a:solidFill>
            <a:schemeClr val="accent3">
              <a:lumMod val="60000"/>
              <a:lumOff val="40000"/>
              <a:alpha val="4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回転</a:t>
            </a:r>
            <a:r>
              <a:rPr lang="en-US" altLang="ja-JP" dirty="0" smtClean="0">
                <a:solidFill>
                  <a:schemeClr val="tx1"/>
                </a:solidFill>
              </a:rPr>
              <a:t>CH</a:t>
            </a:r>
            <a:r>
              <a:rPr lang="en-US" altLang="ja-JP" baseline="-25000" dirty="0" smtClean="0">
                <a:solidFill>
                  <a:schemeClr val="tx1"/>
                </a:solidFill>
              </a:rPr>
              <a:t>2</a:t>
            </a:r>
            <a:r>
              <a:rPr lang="ja-JP" altLang="en-US" dirty="0" smtClean="0">
                <a:solidFill>
                  <a:schemeClr val="tx1"/>
                </a:solidFill>
              </a:rPr>
              <a:t>膜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dirty="0" smtClean="0">
                <a:solidFill>
                  <a:schemeClr val="tx1"/>
                </a:solidFill>
              </a:rPr>
              <a:t>00nA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64366" y="2381471"/>
            <a:ext cx="2944345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31520" lvl="1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ja-JP" altLang="en-US" dirty="0" smtClean="0"/>
              <a:t>高強度ビームに耐える。</a:t>
            </a:r>
            <a:endParaRPr lang="en-US" altLang="ja-JP" dirty="0" smtClean="0"/>
          </a:p>
          <a:p>
            <a:pPr marL="731520" lvl="1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ja-JP" altLang="en-US" dirty="0" smtClean="0"/>
              <a:t>膜厚の変化を抑える。</a:t>
            </a:r>
            <a:endParaRPr lang="en-US" altLang="ja-JP" dirty="0" smtClean="0"/>
          </a:p>
        </p:txBody>
      </p:sp>
      <p:sp>
        <p:nvSpPr>
          <p:cNvPr id="18" name="正方形/長方形 17"/>
          <p:cNvSpPr/>
          <p:nvPr/>
        </p:nvSpPr>
        <p:spPr>
          <a:xfrm>
            <a:off x="5255278" y="2069971"/>
            <a:ext cx="643093" cy="391885"/>
          </a:xfrm>
          <a:prstGeom prst="rect">
            <a:avLst/>
          </a:prstGeom>
          <a:ln w="190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u="sng" dirty="0" smtClean="0"/>
              <a:t>目的</a:t>
            </a:r>
            <a:endParaRPr kumimoji="1" lang="ja-JP" altLang="en-US" u="sng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194601" y="5335676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目的達成</a:t>
            </a:r>
            <a:r>
              <a:rPr kumimoji="1" lang="en-US" altLang="ja-JP" dirty="0" smtClean="0"/>
              <a:t>!!</a:t>
            </a:r>
            <a:endParaRPr kumimoji="1" lang="ja-JP" altLang="en-US" dirty="0"/>
          </a:p>
        </p:txBody>
      </p:sp>
      <p:sp>
        <p:nvSpPr>
          <p:cNvPr id="23" name="右矢印 22"/>
          <p:cNvSpPr/>
          <p:nvPr/>
        </p:nvSpPr>
        <p:spPr>
          <a:xfrm>
            <a:off x="6792663" y="5466303"/>
            <a:ext cx="401935" cy="14650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四角形吹き出し 24"/>
          <p:cNvSpPr/>
          <p:nvPr/>
        </p:nvSpPr>
        <p:spPr>
          <a:xfrm>
            <a:off x="3185332" y="2512090"/>
            <a:ext cx="874206" cy="351391"/>
          </a:xfrm>
          <a:prstGeom prst="wedgeRectCallout">
            <a:avLst>
              <a:gd name="adj1" fmla="val -59964"/>
              <a:gd name="adj2" fmla="val 93956"/>
            </a:avLst>
          </a:prstGeom>
          <a:solidFill>
            <a:schemeClr val="accent2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回転！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D:\data\official\fewbody\output\RCNP研究会 '08\fig\TOFgated.bmp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3156" y="2274433"/>
            <a:ext cx="4222045" cy="4133919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データ解析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B42-8BE8-4A6D-9576-9E1C9861F374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sp>
        <p:nvSpPr>
          <p:cNvPr id="16" name="コンテンツ プレースホルダ 15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768718"/>
          </a:xfrm>
        </p:spPr>
        <p:txBody>
          <a:bodyPr/>
          <a:lstStyle/>
          <a:p>
            <a:r>
              <a:rPr lang="en-US" altLang="ja-JP" dirty="0" smtClean="0"/>
              <a:t>H(</a:t>
            </a:r>
            <a:r>
              <a:rPr lang="en-US" altLang="ja-JP" i="1" dirty="0" smtClean="0"/>
              <a:t>p</a:t>
            </a:r>
            <a:r>
              <a:rPr lang="en-US" altLang="ja-JP" dirty="0" smtClean="0"/>
              <a:t>,</a:t>
            </a:r>
            <a:r>
              <a:rPr lang="en-US" altLang="ja-JP" i="1" dirty="0" smtClean="0"/>
              <a:t>p</a:t>
            </a:r>
            <a:r>
              <a:rPr lang="en-US" altLang="ja-JP" baseline="-25000" dirty="0" smtClean="0"/>
              <a:t>1</a:t>
            </a:r>
            <a:r>
              <a:rPr lang="en-US" altLang="ja-JP" i="1" dirty="0" smtClean="0"/>
              <a:t>p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を同時計数測定し、</a:t>
            </a:r>
            <a:r>
              <a:rPr lang="en-US" altLang="ja-JP" i="1" dirty="0" smtClean="0"/>
              <a:t>E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, </a:t>
            </a:r>
            <a:r>
              <a:rPr lang="en-US" altLang="ja-JP" i="1" dirty="0" smtClean="0"/>
              <a:t>E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, </a:t>
            </a:r>
            <a:r>
              <a:rPr lang="en-US" altLang="ja-JP" i="1" dirty="0" smtClean="0"/>
              <a:t>T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, </a:t>
            </a:r>
            <a:r>
              <a:rPr lang="en-US" altLang="ja-JP" i="1" dirty="0" smtClean="0"/>
              <a:t>T</a:t>
            </a:r>
            <a:r>
              <a:rPr lang="en-US" altLang="ja-JP" baseline="-25000" dirty="0" smtClean="0"/>
              <a:t>2</a:t>
            </a:r>
            <a:r>
              <a:rPr lang="en-US" altLang="ja-JP" i="1" dirty="0" smtClean="0"/>
              <a:t> </a:t>
            </a:r>
            <a:r>
              <a:rPr lang="ja-JP" altLang="en-US" dirty="0" smtClean="0"/>
              <a:t>を測定</a:t>
            </a:r>
            <a:endParaRPr lang="en-US" altLang="ja-JP" dirty="0" smtClean="0"/>
          </a:p>
          <a:p>
            <a:r>
              <a:rPr lang="ja-JP" altLang="en-US" dirty="0" smtClean="0"/>
              <a:t>時間差</a:t>
            </a:r>
            <a:r>
              <a:rPr lang="en-US" altLang="ja-JP" i="1" dirty="0" smtClean="0"/>
              <a:t>T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-</a:t>
            </a:r>
            <a:r>
              <a:rPr lang="en-US" altLang="ja-JP" i="1" dirty="0" smtClean="0"/>
              <a:t>T</a:t>
            </a:r>
            <a:r>
              <a:rPr lang="en-US" altLang="ja-JP" baseline="-25000" dirty="0" smtClean="0"/>
              <a:t>2</a:t>
            </a:r>
            <a:r>
              <a:rPr lang="ja-JP" altLang="en-US" dirty="0" smtClean="0"/>
              <a:t>から偶然同時計数を差し引いた</a:t>
            </a:r>
            <a:endParaRPr lang="en-US" altLang="ja-JP" dirty="0" smtClean="0"/>
          </a:p>
          <a:p>
            <a:endParaRPr kumimoji="1" lang="ja-JP" altLang="en-US" dirty="0"/>
          </a:p>
        </p:txBody>
      </p:sp>
      <p:grpSp>
        <p:nvGrpSpPr>
          <p:cNvPr id="30" name="グループ化 29"/>
          <p:cNvGrpSpPr/>
          <p:nvPr/>
        </p:nvGrpSpPr>
        <p:grpSpPr>
          <a:xfrm>
            <a:off x="108148" y="3930374"/>
            <a:ext cx="3307873" cy="2837368"/>
            <a:chOff x="2337200" y="5289218"/>
            <a:chExt cx="1639384" cy="1453393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3391565" y="6537662"/>
              <a:ext cx="585019" cy="2049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i="1" dirty="0" smtClean="0"/>
                <a:t>E</a:t>
              </a:r>
              <a:r>
                <a:rPr kumimoji="1" lang="en-US" altLang="ja-JP" sz="2000" baseline="-25000" dirty="0" smtClean="0"/>
                <a:t>1</a:t>
              </a:r>
              <a:r>
                <a:rPr lang="en-US" altLang="ja-JP" sz="2000" dirty="0" smtClean="0"/>
                <a:t> </a:t>
              </a:r>
              <a:r>
                <a:rPr kumimoji="1" lang="en-US" altLang="ja-JP" sz="2000" dirty="0" smtClean="0"/>
                <a:t>[</a:t>
              </a:r>
              <a:r>
                <a:rPr kumimoji="1" lang="en-US" altLang="ja-JP" sz="2000" dirty="0" err="1" smtClean="0"/>
                <a:t>MeV</a:t>
              </a:r>
              <a:r>
                <a:rPr kumimoji="1" lang="en-US" altLang="ja-JP" sz="2000" dirty="0" smtClean="0"/>
                <a:t>]</a:t>
              </a: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 rot="16200000">
              <a:off x="2169466" y="5456952"/>
              <a:ext cx="635452" cy="2999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i="1" dirty="0" smtClean="0"/>
                <a:t>E</a:t>
              </a:r>
              <a:r>
                <a:rPr lang="en-US" altLang="ja-JP" sz="2000" baseline="-25000" dirty="0" smtClean="0"/>
                <a:t>2 </a:t>
              </a:r>
              <a:r>
                <a:rPr lang="en-US" altLang="ja-JP" sz="2000" dirty="0" smtClean="0"/>
                <a:t>[</a:t>
              </a:r>
              <a:r>
                <a:rPr lang="en-US" altLang="ja-JP" sz="2000" dirty="0" err="1" smtClean="0"/>
                <a:t>MeV</a:t>
              </a:r>
              <a:r>
                <a:rPr lang="en-US" altLang="ja-JP" sz="2000" dirty="0" smtClean="0"/>
                <a:t>]</a:t>
              </a:r>
            </a:p>
            <a:p>
              <a:pPr algn="ctr"/>
              <a:endParaRPr kumimoji="1" lang="ja-JP" altLang="en-US" sz="2000" baseline="-25000" dirty="0"/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2094480" y="2202031"/>
            <a:ext cx="1743741" cy="40011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2000" dirty="0" smtClean="0"/>
              <a:t>TOF gated</a:t>
            </a:r>
            <a:endParaRPr kumimoji="1" lang="ja-JP" altLang="en-US" sz="2000" baseline="-25000" dirty="0"/>
          </a:p>
        </p:txBody>
      </p:sp>
      <p:pic>
        <p:nvPicPr>
          <p:cNvPr id="24579" name="Picture 3" descr="D:\data\official\fewbody\output\RCNP研究会 '08\fig\Scurve_a160.bmp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41705" y="3782037"/>
            <a:ext cx="2295271" cy="2322576"/>
          </a:xfrm>
          <a:prstGeom prst="rect">
            <a:avLst/>
          </a:prstGeom>
          <a:noFill/>
        </p:spPr>
      </p:pic>
      <p:sp>
        <p:nvSpPr>
          <p:cNvPr id="24" name="フローチャート : 結合子 23"/>
          <p:cNvSpPr/>
          <p:nvPr/>
        </p:nvSpPr>
        <p:spPr>
          <a:xfrm>
            <a:off x="1124712" y="5793717"/>
            <a:ext cx="100584" cy="100584"/>
          </a:xfrm>
          <a:prstGeom prst="flowChartConnector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矢印コネクタ 27"/>
          <p:cNvCxnSpPr/>
          <p:nvPr/>
        </p:nvCxnSpPr>
        <p:spPr>
          <a:xfrm rot="10800000" flipV="1">
            <a:off x="1289304" y="5583405"/>
            <a:ext cx="320040" cy="19202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1618488" y="5437101"/>
            <a:ext cx="461986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S=0</a:t>
            </a:r>
            <a:endParaRPr kumimoji="1" lang="ja-JP" altLang="en-US" sz="1200" dirty="0"/>
          </a:p>
        </p:txBody>
      </p:sp>
      <p:sp>
        <p:nvSpPr>
          <p:cNvPr id="32" name="右矢印 31"/>
          <p:cNvSpPr/>
          <p:nvPr/>
        </p:nvSpPr>
        <p:spPr>
          <a:xfrm rot="13500000">
            <a:off x="2084396" y="4444326"/>
            <a:ext cx="786630" cy="197055"/>
          </a:xfrm>
          <a:prstGeom prst="right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450592" y="422094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endParaRPr kumimoji="1" lang="ja-JP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112520" y="4236189"/>
            <a:ext cx="979755" cy="3693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S-curve</a:t>
            </a:r>
            <a:endParaRPr kumimoji="1" lang="ja-JP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783220" y="1850277"/>
            <a:ext cx="18870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background</a:t>
            </a:r>
            <a:r>
              <a:rPr lang="ja-JP" altLang="en-US" sz="1400" dirty="0" smtClean="0"/>
              <a:t>差し引き</a:t>
            </a:r>
            <a:endParaRPr kumimoji="1" lang="ja-JP" altLang="en-US" sz="1400" dirty="0"/>
          </a:p>
        </p:txBody>
      </p:sp>
      <p:grpSp>
        <p:nvGrpSpPr>
          <p:cNvPr id="46" name="グループ化 45"/>
          <p:cNvGrpSpPr/>
          <p:nvPr/>
        </p:nvGrpSpPr>
        <p:grpSpPr>
          <a:xfrm>
            <a:off x="8071746" y="2782552"/>
            <a:ext cx="1015914" cy="461665"/>
            <a:chOff x="7076965" y="2075132"/>
            <a:chExt cx="1838224" cy="481042"/>
          </a:xfrm>
        </p:grpSpPr>
        <p:sp>
          <p:nvSpPr>
            <p:cNvPr id="42" name="正方形/長方形 41"/>
            <p:cNvSpPr/>
            <p:nvPr/>
          </p:nvSpPr>
          <p:spPr>
            <a:xfrm>
              <a:off x="7076965" y="2093976"/>
              <a:ext cx="1709928" cy="457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7444046" y="2075132"/>
              <a:ext cx="1471143" cy="4810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err="1" smtClean="0"/>
                <a:t>True+BG</a:t>
              </a:r>
              <a:endParaRPr kumimoji="1" lang="en-US" altLang="ja-JP" sz="1200" dirty="0" smtClean="0"/>
            </a:p>
            <a:p>
              <a:r>
                <a:rPr lang="en-US" altLang="ja-JP" sz="1200" dirty="0" smtClean="0"/>
                <a:t>BG</a:t>
              </a:r>
              <a:endParaRPr kumimoji="1" lang="ja-JP" altLang="en-US" sz="1200" dirty="0"/>
            </a:p>
          </p:txBody>
        </p:sp>
        <p:cxnSp>
          <p:nvCxnSpPr>
            <p:cNvPr id="44" name="直線コネクタ 43"/>
            <p:cNvCxnSpPr/>
            <p:nvPr/>
          </p:nvCxnSpPr>
          <p:spPr>
            <a:xfrm>
              <a:off x="7178041" y="2212848"/>
              <a:ext cx="256032" cy="158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/>
            <p:cNvCxnSpPr/>
            <p:nvPr/>
          </p:nvCxnSpPr>
          <p:spPr>
            <a:xfrm>
              <a:off x="7184136" y="2410968"/>
              <a:ext cx="256032" cy="158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下矢印 32"/>
          <p:cNvSpPr/>
          <p:nvPr/>
        </p:nvSpPr>
        <p:spPr>
          <a:xfrm>
            <a:off x="6535377" y="4233851"/>
            <a:ext cx="337930" cy="407505"/>
          </a:xfrm>
          <a:prstGeom prst="downArrow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963560" y="4270550"/>
            <a:ext cx="2133918" cy="30777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[True + BG]</a:t>
            </a:r>
            <a:r>
              <a:rPr kumimoji="1" lang="en-US" altLang="ja-JP" sz="1400" dirty="0" smtClean="0"/>
              <a:t> – </a:t>
            </a:r>
            <a:r>
              <a:rPr kumimoji="1" lang="en-US" altLang="ja-JP" sz="1400" dirty="0" smtClean="0">
                <a:solidFill>
                  <a:srgbClr val="0070C0"/>
                </a:solidFill>
              </a:rPr>
              <a:t>BG </a:t>
            </a:r>
            <a:r>
              <a:rPr kumimoji="1" lang="en-US" altLang="ja-JP" sz="1400" dirty="0" smtClean="0"/>
              <a:t>= True</a:t>
            </a:r>
            <a:endParaRPr kumimoji="1" lang="ja-JP" altLang="en-US" sz="1400" dirty="0"/>
          </a:p>
        </p:txBody>
      </p:sp>
      <p:pic>
        <p:nvPicPr>
          <p:cNvPr id="41986" name="Picture 2" descr="D:\data\official\fewbody\output\RCNP研究会 '08\fig\sashihiki2.bmp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9761" y="2160123"/>
            <a:ext cx="2844632" cy="2009948"/>
          </a:xfrm>
          <a:prstGeom prst="rect">
            <a:avLst/>
          </a:prstGeom>
          <a:noFill/>
        </p:spPr>
      </p:pic>
      <p:pic>
        <p:nvPicPr>
          <p:cNvPr id="41988" name="Picture 4" descr="D:\data\official\fewbody\output\RCNP研究会 '08\fig\e13a160_0.bmp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10901" y="4712675"/>
            <a:ext cx="2891966" cy="20379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1" grpId="0" animBg="1"/>
      <p:bldP spid="32" grpId="0" animBg="1"/>
      <p:bldP spid="35" grpId="0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/>
        </p:nvSpPr>
        <p:spPr>
          <a:xfrm>
            <a:off x="3946194" y="3268014"/>
            <a:ext cx="427382" cy="4096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7890" name="Picture 2" descr="D:\data\official\fewbody\output\RCNP研究会 '08\fig\e13a160_all.bmp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8940" y="1603339"/>
            <a:ext cx="6500325" cy="4650276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結果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B42-8BE8-4A6D-9576-9E1C9861F374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sp>
        <p:nvSpPr>
          <p:cNvPr id="19" name="下矢印 18"/>
          <p:cNvSpPr/>
          <p:nvPr/>
        </p:nvSpPr>
        <p:spPr>
          <a:xfrm flipH="1" flipV="1">
            <a:off x="4035762" y="3753234"/>
            <a:ext cx="255124" cy="781482"/>
          </a:xfrm>
          <a:prstGeom prst="downArrow">
            <a:avLst/>
          </a:prstGeom>
          <a:solidFill>
            <a:schemeClr val="accent1">
              <a:alpha val="4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883480" y="4516612"/>
            <a:ext cx="569387" cy="36933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star</a:t>
            </a:r>
            <a:endParaRPr kumimoji="1" lang="ja-JP" altLang="en-US" dirty="0"/>
          </a:p>
        </p:txBody>
      </p:sp>
      <p:grpSp>
        <p:nvGrpSpPr>
          <p:cNvPr id="3" name="グループ化 13"/>
          <p:cNvGrpSpPr/>
          <p:nvPr/>
        </p:nvGrpSpPr>
        <p:grpSpPr>
          <a:xfrm>
            <a:off x="7095575" y="2110154"/>
            <a:ext cx="1806279" cy="1637881"/>
            <a:chOff x="5572132" y="950948"/>
            <a:chExt cx="1806279" cy="1500198"/>
          </a:xfrm>
        </p:grpSpPr>
        <p:sp>
          <p:nvSpPr>
            <p:cNvPr id="15" name="正方形/長方形 14"/>
            <p:cNvSpPr/>
            <p:nvPr/>
          </p:nvSpPr>
          <p:spPr>
            <a:xfrm>
              <a:off x="5572132" y="950948"/>
              <a:ext cx="1806279" cy="1500198"/>
            </a:xfrm>
            <a:prstGeom prst="rect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2" name="直線コネクタ 21"/>
            <p:cNvCxnSpPr/>
            <p:nvPr/>
          </p:nvCxnSpPr>
          <p:spPr>
            <a:xfrm>
              <a:off x="5831169" y="1254138"/>
              <a:ext cx="550607" cy="1588"/>
            </a:xfrm>
            <a:prstGeom prst="line">
              <a:avLst/>
            </a:prstGeom>
            <a:ln w="15875">
              <a:solidFill>
                <a:srgbClr val="0070C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>
              <a:off x="5826043" y="1554018"/>
              <a:ext cx="550607" cy="158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5835768" y="1860623"/>
              <a:ext cx="550607" cy="1588"/>
            </a:xfrm>
            <a:prstGeom prst="line">
              <a:avLst/>
            </a:prstGeom>
            <a:ln w="15875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5825615" y="2147566"/>
              <a:ext cx="550607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テキスト ボックス 25"/>
            <p:cNvSpPr txBox="1"/>
            <p:nvPr/>
          </p:nvSpPr>
          <p:spPr>
            <a:xfrm>
              <a:off x="6366391" y="1073598"/>
              <a:ext cx="585017" cy="309922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dirty="0" err="1" smtClean="0">
                  <a:solidFill>
                    <a:srgbClr val="0070C0"/>
                  </a:solidFill>
                </a:rPr>
                <a:t>nd</a:t>
              </a:r>
              <a:endParaRPr kumimoji="1" lang="ja-JP" altLang="en-US" i="1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6390326" y="1383310"/>
              <a:ext cx="848395" cy="305758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dirty="0" err="1" smtClean="0">
                  <a:solidFill>
                    <a:srgbClr val="0070C0"/>
                  </a:solidFill>
                </a:rPr>
                <a:t>nd</a:t>
              </a:r>
              <a:r>
                <a:rPr lang="en-US" altLang="ja-JP" i="1" dirty="0" smtClean="0">
                  <a:solidFill>
                    <a:srgbClr val="0070C0"/>
                  </a:solidFill>
                </a:rPr>
                <a:t> </a:t>
              </a:r>
              <a:r>
                <a:rPr lang="en-US" altLang="ja-JP" dirty="0" smtClean="0">
                  <a:solidFill>
                    <a:srgbClr val="0070C0"/>
                  </a:solidFill>
                </a:rPr>
                <a:t>+Δ</a:t>
              </a:r>
              <a:endParaRPr kumimoji="1" lang="ja-JP" alt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6327072" y="1689995"/>
              <a:ext cx="663713" cy="305758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dirty="0" smtClean="0">
                  <a:solidFill>
                    <a:srgbClr val="00B050"/>
                  </a:solidFill>
                </a:rPr>
                <a:t>pd</a:t>
              </a:r>
              <a:endParaRPr kumimoji="1" lang="ja-JP" altLang="en-US" i="1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6409892" y="1981555"/>
              <a:ext cx="828830" cy="305758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dirty="0" smtClean="0">
                  <a:solidFill>
                    <a:srgbClr val="00B050"/>
                  </a:solidFill>
                </a:rPr>
                <a:t>pd </a:t>
              </a:r>
              <a:r>
                <a:rPr lang="en-US" altLang="ja-JP" dirty="0" smtClean="0">
                  <a:solidFill>
                    <a:srgbClr val="00B050"/>
                  </a:solidFill>
                </a:rPr>
                <a:t>+Δ</a:t>
              </a:r>
              <a:endParaRPr kumimoji="1" lang="ja-JP" altLang="en-US" baseline="-25000" dirty="0">
                <a:solidFill>
                  <a:srgbClr val="00B050"/>
                </a:solidFill>
              </a:endParaRPr>
            </a:p>
          </p:txBody>
        </p:sp>
      </p:grpSp>
      <p:sp>
        <p:nvSpPr>
          <p:cNvPr id="30" name="正方形/長方形 29"/>
          <p:cNvSpPr/>
          <p:nvPr/>
        </p:nvSpPr>
        <p:spPr>
          <a:xfrm>
            <a:off x="7264958" y="3754746"/>
            <a:ext cx="1848897" cy="35019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</a:rPr>
              <a:t>calc. by </a:t>
            </a:r>
            <a:r>
              <a:rPr lang="en-US" altLang="ja-JP" sz="1600" dirty="0" err="1" smtClean="0">
                <a:solidFill>
                  <a:schemeClr val="tx1"/>
                </a:solidFill>
              </a:rPr>
              <a:t>A.Deltuva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02380" y="1687947"/>
            <a:ext cx="1284135" cy="40011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000" i="1" dirty="0" smtClean="0">
                <a:latin typeface="Symbol" pitchFamily="18" charset="2"/>
              </a:rPr>
              <a:t>a </a:t>
            </a:r>
            <a:r>
              <a:rPr lang="en-US" altLang="ja-JP" sz="2000" dirty="0" smtClean="0"/>
              <a:t>= 140</a:t>
            </a:r>
            <a:r>
              <a:rPr lang="en-US" altLang="ja-JP" sz="2000" baseline="30000" dirty="0" smtClean="0"/>
              <a:t>o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5" name="Picture 5" descr="D:\data\official\fewbody\output\RCNP研究会 '08\fig\e13a180.bmp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10532" y="4569815"/>
            <a:ext cx="3012226" cy="2158978"/>
          </a:xfrm>
          <a:prstGeom prst="rect">
            <a:avLst/>
          </a:prstGeom>
          <a:noFill/>
        </p:spPr>
      </p:pic>
      <p:pic>
        <p:nvPicPr>
          <p:cNvPr id="35846" name="Picture 6" descr="D:\data\official\fewbody\output\RCNP研究会 '08\fig\e13a120.bmp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6765" y="2133667"/>
            <a:ext cx="3012226" cy="2158978"/>
          </a:xfrm>
          <a:prstGeom prst="rect">
            <a:avLst/>
          </a:prstGeom>
          <a:noFill/>
        </p:spPr>
      </p:pic>
      <p:pic>
        <p:nvPicPr>
          <p:cNvPr id="35847" name="Picture 7" descr="D:\data\official\fewbody\output\RCNP研究会 '08\fig\e13a140.bmp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90655" y="2133666"/>
            <a:ext cx="3012226" cy="2158978"/>
          </a:xfrm>
          <a:prstGeom prst="rect">
            <a:avLst/>
          </a:prstGeom>
          <a:noFill/>
        </p:spPr>
      </p:pic>
      <p:pic>
        <p:nvPicPr>
          <p:cNvPr id="35848" name="Picture 8" descr="D:\data\official\fewbody\output\RCNP研究会 '08\fig\e13a160.bmp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6199" y="4579755"/>
            <a:ext cx="3063938" cy="2158978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結果 </a:t>
            </a:r>
            <a:r>
              <a:rPr lang="en-US" altLang="ja-JP" i="1" dirty="0" smtClean="0"/>
              <a:t>E</a:t>
            </a:r>
            <a:r>
              <a:rPr lang="en-US" altLang="ja-JP" i="1" baseline="-25000" dirty="0" smtClean="0"/>
              <a:t>d </a:t>
            </a:r>
            <a:r>
              <a:rPr lang="en-US" altLang="ja-JP" dirty="0" smtClean="0"/>
              <a:t>= 13 </a:t>
            </a:r>
            <a:r>
              <a:rPr lang="en-US" altLang="ja-JP" dirty="0" err="1" smtClean="0"/>
              <a:t>MeV</a:t>
            </a:r>
            <a:r>
              <a:rPr lang="en-US" altLang="ja-JP" dirty="0" smtClean="0"/>
              <a:t>/A </a:t>
            </a:r>
            <a:r>
              <a:rPr lang="ja-JP" altLang="en-US" dirty="0" smtClean="0"/>
              <a:t>①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B42-8BE8-4A6D-9576-9E1C9861F374}" type="slidenum">
              <a:rPr kumimoji="1" lang="ja-JP" altLang="en-US" smtClean="0"/>
              <a:pPr/>
              <a:t>9</a:t>
            </a:fld>
            <a:endParaRPr kumimoji="1" lang="ja-JP" altLang="en-US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899595" y="2127595"/>
            <a:ext cx="1056700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latin typeface="Symbol" pitchFamily="18" charset="2"/>
              </a:rPr>
              <a:t>a </a:t>
            </a:r>
            <a:r>
              <a:rPr lang="en-US" altLang="ja-JP" dirty="0" smtClean="0"/>
              <a:t>= 120</a:t>
            </a:r>
            <a:r>
              <a:rPr lang="en-US" altLang="ja-JP" baseline="30000" dirty="0" smtClean="0"/>
              <a:t>o</a:t>
            </a:r>
            <a:endParaRPr kumimoji="1" lang="ja-JP" altLang="en-US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179412" y="2132751"/>
            <a:ext cx="106237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i="1" dirty="0" smtClean="0">
                <a:latin typeface="Symbol" pitchFamily="18" charset="2"/>
              </a:rPr>
              <a:t>a </a:t>
            </a:r>
            <a:r>
              <a:rPr lang="en-US" altLang="ja-JP" dirty="0" smtClean="0"/>
              <a:t>= 140</a:t>
            </a:r>
            <a:r>
              <a:rPr lang="en-US" altLang="ja-JP" baseline="30000" dirty="0" smtClean="0"/>
              <a:t>o</a:t>
            </a:r>
            <a:endParaRPr kumimoji="1" lang="ja-JP" altLang="en-US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7189992" y="4574195"/>
            <a:ext cx="1056700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latin typeface="Symbol" pitchFamily="18" charset="2"/>
              </a:rPr>
              <a:t>a </a:t>
            </a:r>
            <a:r>
              <a:rPr lang="en-US" altLang="ja-JP" dirty="0" smtClean="0"/>
              <a:t>= 180</a:t>
            </a:r>
            <a:r>
              <a:rPr lang="en-US" altLang="ja-JP" baseline="30000" dirty="0" smtClean="0"/>
              <a:t>o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932044" y="4586588"/>
            <a:ext cx="1056700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latin typeface="Symbol" pitchFamily="18" charset="2"/>
              </a:rPr>
              <a:t>a </a:t>
            </a:r>
            <a:r>
              <a:rPr lang="en-US" altLang="ja-JP" dirty="0" smtClean="0"/>
              <a:t>= 160</a:t>
            </a:r>
            <a:r>
              <a:rPr lang="en-US" altLang="ja-JP" baseline="30000" dirty="0" smtClean="0"/>
              <a:t>o</a:t>
            </a:r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3096698" y="3459535"/>
            <a:ext cx="847944" cy="33694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約</a:t>
            </a:r>
            <a:r>
              <a:rPr kumimoji="1" lang="en-US" altLang="ja-JP" sz="1400" dirty="0" smtClean="0"/>
              <a:t>4</a:t>
            </a:r>
            <a:r>
              <a:rPr kumimoji="1" lang="ja-JP" altLang="en-US" sz="1400" dirty="0" smtClean="0"/>
              <a:t>％小</a:t>
            </a:r>
            <a:endParaRPr kumimoji="1" lang="ja-JP" altLang="en-US" sz="1400" dirty="0"/>
          </a:p>
        </p:txBody>
      </p:sp>
      <p:sp>
        <p:nvSpPr>
          <p:cNvPr id="30" name="正方形/長方形 29"/>
          <p:cNvSpPr/>
          <p:nvPr/>
        </p:nvSpPr>
        <p:spPr>
          <a:xfrm>
            <a:off x="7451363" y="3429849"/>
            <a:ext cx="847944" cy="33694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約</a:t>
            </a:r>
            <a:r>
              <a:rPr kumimoji="1" lang="en-US" altLang="ja-JP" sz="1400" dirty="0" smtClean="0"/>
              <a:t>6</a:t>
            </a:r>
            <a:r>
              <a:rPr kumimoji="1" lang="ja-JP" altLang="en-US" sz="1400" dirty="0" smtClean="0"/>
              <a:t>％小</a:t>
            </a:r>
            <a:endParaRPr kumimoji="1" lang="ja-JP" altLang="en-US" sz="1400" dirty="0"/>
          </a:p>
        </p:txBody>
      </p:sp>
      <p:sp>
        <p:nvSpPr>
          <p:cNvPr id="31" name="正方形/長方形 30"/>
          <p:cNvSpPr/>
          <p:nvPr/>
        </p:nvSpPr>
        <p:spPr>
          <a:xfrm>
            <a:off x="3124793" y="5671322"/>
            <a:ext cx="847944" cy="33694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約</a:t>
            </a:r>
            <a:r>
              <a:rPr kumimoji="1" lang="en-US" altLang="ja-JP" sz="1400" dirty="0" smtClean="0"/>
              <a:t>6</a:t>
            </a:r>
            <a:r>
              <a:rPr kumimoji="1" lang="ja-JP" altLang="en-US" sz="1400" dirty="0" smtClean="0"/>
              <a:t>％小</a:t>
            </a:r>
            <a:endParaRPr kumimoji="1" lang="ja-JP" altLang="en-US" sz="1400" dirty="0"/>
          </a:p>
        </p:txBody>
      </p:sp>
      <p:sp>
        <p:nvSpPr>
          <p:cNvPr id="32" name="正方形/長方形 31"/>
          <p:cNvSpPr/>
          <p:nvPr/>
        </p:nvSpPr>
        <p:spPr>
          <a:xfrm>
            <a:off x="7537497" y="5682581"/>
            <a:ext cx="923883" cy="305149"/>
          </a:xfrm>
          <a:prstGeom prst="rect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ほぼ一致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459833" y="1506854"/>
            <a:ext cx="1794457" cy="320874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8" name="グループ化 16"/>
          <p:cNvGrpSpPr/>
          <p:nvPr/>
        </p:nvGrpSpPr>
        <p:grpSpPr>
          <a:xfrm>
            <a:off x="2661039" y="1455939"/>
            <a:ext cx="2500330" cy="711200"/>
            <a:chOff x="5572132" y="950948"/>
            <a:chExt cx="2500330" cy="1500198"/>
          </a:xfrm>
        </p:grpSpPr>
        <p:sp>
          <p:nvSpPr>
            <p:cNvPr id="40" name="正方形/長方形 39"/>
            <p:cNvSpPr/>
            <p:nvPr/>
          </p:nvSpPr>
          <p:spPr>
            <a:xfrm>
              <a:off x="5572132" y="950948"/>
              <a:ext cx="2500330" cy="150019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41" name="直線コネクタ 40"/>
            <p:cNvCxnSpPr/>
            <p:nvPr/>
          </p:nvCxnSpPr>
          <p:spPr>
            <a:xfrm>
              <a:off x="6590918" y="1396411"/>
              <a:ext cx="550607" cy="1586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テキスト ボックス 41"/>
            <p:cNvSpPr txBox="1"/>
            <p:nvPr/>
          </p:nvSpPr>
          <p:spPr>
            <a:xfrm>
              <a:off x="7205340" y="1052519"/>
              <a:ext cx="840446" cy="649222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i="1" dirty="0" smtClean="0"/>
                <a:t>pd </a:t>
              </a:r>
              <a:r>
                <a:rPr lang="en-US" altLang="ja-JP" sz="1400" dirty="0" smtClean="0"/>
                <a:t>+ Δ</a:t>
              </a:r>
              <a:endParaRPr kumimoji="1" lang="ja-JP" altLang="en-US" sz="1400" i="1" baseline="-25000" dirty="0"/>
            </a:p>
          </p:txBody>
        </p:sp>
      </p:grpSp>
      <p:pic>
        <p:nvPicPr>
          <p:cNvPr id="21" name="Picture 2" descr="D:\data\official\fewbody\output\九州支部例会'08\data\img2\KUTL5sum.bm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54625" y="619648"/>
            <a:ext cx="3364992" cy="1383278"/>
          </a:xfrm>
          <a:prstGeom prst="rect">
            <a:avLst/>
          </a:prstGeom>
          <a:noFill/>
        </p:spPr>
      </p:pic>
      <p:sp>
        <p:nvSpPr>
          <p:cNvPr id="23" name="左右矢印 22"/>
          <p:cNvSpPr/>
          <p:nvPr/>
        </p:nvSpPr>
        <p:spPr>
          <a:xfrm flipV="1">
            <a:off x="7794976" y="826008"/>
            <a:ext cx="792481" cy="45719"/>
          </a:xfrm>
          <a:prstGeom prst="leftRightArrow">
            <a:avLst/>
          </a:prstGeom>
          <a:solidFill>
            <a:srgbClr val="00B050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ial Unicode MS only">
      <a:majorFont>
        <a:latin typeface="Arial Unicode MS"/>
        <a:ea typeface="Arial Unicode MS"/>
        <a:cs typeface=""/>
      </a:majorFont>
      <a:minorFont>
        <a:latin typeface="Arial Unicode MS"/>
        <a:ea typeface="Arial Unicode MS"/>
        <a:cs typeface="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solidFill>
          <a:schemeClr val="accent1">
            <a:alpha val="4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26181</TotalTime>
  <Words>657</Words>
  <Application>Microsoft Office PowerPoint</Application>
  <PresentationFormat>画面に合わせる (4:3)</PresentationFormat>
  <Paragraphs>177</Paragraphs>
  <Slides>13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リゾート</vt:lpstr>
      <vt:lpstr>10MeV近傍の2H(p,pp)n における Star断面積異常探索</vt:lpstr>
      <vt:lpstr>Space Star anomaly (SSA)</vt:lpstr>
      <vt:lpstr>クーロン計算</vt:lpstr>
      <vt:lpstr>Off-plane Star anomaly</vt:lpstr>
      <vt:lpstr>実験概要① セットアップ</vt:lpstr>
      <vt:lpstr>実験概要②　回転標的の制作</vt:lpstr>
      <vt:lpstr>データ解析</vt:lpstr>
      <vt:lpstr>結果</vt:lpstr>
      <vt:lpstr>結果 Ed = 13 MeV/A ①</vt:lpstr>
      <vt:lpstr>結果 (Ep = 13 MeV ②)</vt:lpstr>
      <vt:lpstr>結果 (Ep = 9.5 MeV )</vt:lpstr>
      <vt:lpstr>不一致のα依存性</vt:lpstr>
      <vt:lpstr>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 分解反応における                star anomaly の系統的測定</dc:title>
  <dc:creator>yashima</dc:creator>
  <cp:lastModifiedBy>eguchi</cp:lastModifiedBy>
  <cp:revision>292</cp:revision>
  <dcterms:created xsi:type="dcterms:W3CDTF">2008-11-06T23:27:48Z</dcterms:created>
  <dcterms:modified xsi:type="dcterms:W3CDTF">2008-12-24T03:15:03Z</dcterms:modified>
</cp:coreProperties>
</file>