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6"/>
  </p:notesMasterIdLst>
  <p:sldIdLst>
    <p:sldId id="320" r:id="rId2"/>
    <p:sldId id="322" r:id="rId3"/>
    <p:sldId id="321" r:id="rId4"/>
    <p:sldId id="256" r:id="rId5"/>
    <p:sldId id="310" r:id="rId6"/>
    <p:sldId id="311" r:id="rId7"/>
    <p:sldId id="305" r:id="rId8"/>
    <p:sldId id="292" r:id="rId9"/>
    <p:sldId id="293" r:id="rId10"/>
    <p:sldId id="264" r:id="rId11"/>
    <p:sldId id="336" r:id="rId12"/>
    <p:sldId id="315" r:id="rId13"/>
    <p:sldId id="328" r:id="rId14"/>
    <p:sldId id="314" r:id="rId15"/>
    <p:sldId id="316" r:id="rId16"/>
    <p:sldId id="327" r:id="rId17"/>
    <p:sldId id="330" r:id="rId18"/>
    <p:sldId id="331" r:id="rId19"/>
    <p:sldId id="332" r:id="rId20"/>
    <p:sldId id="333" r:id="rId21"/>
    <p:sldId id="334" r:id="rId22"/>
    <p:sldId id="329" r:id="rId23"/>
    <p:sldId id="335" r:id="rId24"/>
    <p:sldId id="286" r:id="rId25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3456B4"/>
    <a:srgbClr val="245976"/>
    <a:srgbClr val="043F96"/>
    <a:srgbClr val="33CC33"/>
    <a:srgbClr val="00CCFF"/>
    <a:srgbClr val="FF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21" autoAdjust="0"/>
    <p:restoredTop sz="94744" autoAdjust="0"/>
  </p:normalViewPr>
  <p:slideViewPr>
    <p:cSldViewPr snapToGrid="0">
      <p:cViewPr varScale="1">
        <p:scale>
          <a:sx n="127" d="100"/>
          <a:sy n="127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US" altLang="ja-JP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en-US" altLang="ja-JP"/>
          </a:p>
        </p:txBody>
      </p:sp>
      <p:sp>
        <p:nvSpPr>
          <p:cNvPr id="231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US" altLang="ja-JP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221AB0EA-CA7F-468F-B690-E6A00DFF715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21548-BFD4-4D88-9D66-58C35E8E0A0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/>
          <a:lstStyle/>
          <a:p>
            <a:endParaRPr lang="ja-JP" altLang="ja-JP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5566-4E85-4564-B908-FB555DB61524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1CAD-BA7A-4BE8-ADFA-D400E23E99BB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2B0-CF26-4078-BF3A-89DD3154A2AE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D222-7CC3-49A7-967B-5D49F9AEB91D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552-D41E-4229-B5C6-4A16B70A488E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5462-963C-4732-8575-1AC264DFAF2C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34-1A36-497C-B4A3-48A9507BED5B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E988-3722-4063-8734-D89BA05A32A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A385-5086-4BF3-8A54-3840607F524E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326D-696B-429B-9404-4BE71164CA8C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C768-5D70-4DBF-BB32-9CE306859A54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50067-C2EB-459B-B2F6-E3972EC4DA6A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oleObject" Target="../embeddings/Microsoft_Office_Excel_97-2003_______1.xls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08484" y="209862"/>
            <a:ext cx="4717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K1.1</a:t>
            </a:r>
            <a:r>
              <a:rPr kumimoji="1" lang="ja-JP" altLang="en-US" sz="4400" dirty="0" err="1" smtClean="0"/>
              <a:t>での</a:t>
            </a:r>
            <a:r>
              <a:rPr kumimoji="1" lang="ja-JP" altLang="en-US" sz="4400" dirty="0" smtClean="0"/>
              <a:t>実験計画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9062" y="1536492"/>
            <a:ext cx="347402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理化学研究所　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仁科加速器研究センター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岩崎先端中間子研究室</a:t>
            </a:r>
            <a:endParaRPr lang="en-US" altLang="ja-JP" sz="2000" dirty="0" smtClean="0"/>
          </a:p>
          <a:p>
            <a:endParaRPr kumimoji="1" lang="en-US" altLang="ja-JP" sz="2000" dirty="0" smtClean="0"/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應</a:t>
            </a:r>
            <a:r>
              <a:rPr kumimoji="1" lang="ja-JP" altLang="en-US" sz="2400" dirty="0" smtClean="0"/>
              <a:t>田治彦</a:t>
            </a:r>
            <a:endParaRPr kumimoji="1" lang="en-US" altLang="ja-JP" sz="2400" dirty="0" smtClean="0"/>
          </a:p>
          <a:p>
            <a:r>
              <a:rPr lang="en-US" altLang="ja-JP" sz="2000" dirty="0" smtClean="0"/>
              <a:t> </a:t>
            </a:r>
            <a:r>
              <a:rPr lang="en-US" altLang="ja-JP" sz="2000" dirty="0" smtClean="0"/>
              <a:t>for E15/E17 collaborations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6757" y="4425609"/>
            <a:ext cx="799770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indent="-342900"/>
            <a:r>
              <a:rPr kumimoji="1" lang="en-US" altLang="ja-JP" sz="2400" dirty="0" smtClean="0"/>
              <a:t>1.  E15</a:t>
            </a:r>
            <a:r>
              <a:rPr kumimoji="1" lang="ja-JP" altLang="en-US" sz="2400" dirty="0" smtClean="0"/>
              <a:t>実験 </a:t>
            </a:r>
            <a:r>
              <a:rPr lang="en-US" altLang="ja-JP" sz="2400" dirty="0" smtClean="0"/>
              <a:t>  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He(in-flight K</a:t>
            </a:r>
            <a:r>
              <a:rPr lang="ja-JP" altLang="en-US" sz="2400" baseline="30000" dirty="0" smtClean="0"/>
              <a:t>－</a:t>
            </a:r>
            <a:r>
              <a:rPr lang="en-US" altLang="ja-JP" sz="2400" dirty="0" smtClean="0"/>
              <a:t>, n)  K</a:t>
            </a:r>
            <a:r>
              <a:rPr lang="ja-JP" altLang="en-US" sz="2400" baseline="30000" dirty="0" smtClean="0"/>
              <a:t>－</a:t>
            </a:r>
            <a:r>
              <a:rPr lang="en-US" altLang="ja-JP" sz="2400" dirty="0" smtClean="0"/>
              <a:t>pp </a:t>
            </a:r>
            <a:r>
              <a:rPr lang="ja-JP" altLang="en-US" sz="2400" dirty="0" smtClean="0"/>
              <a:t> →　</a:t>
            </a:r>
            <a:r>
              <a:rPr lang="en-US" altLang="ja-JP" sz="2400" dirty="0" err="1" smtClean="0"/>
              <a:t>Λp</a:t>
            </a:r>
            <a:endParaRPr lang="en-US" altLang="ja-JP" sz="2400" dirty="0" smtClean="0"/>
          </a:p>
          <a:p>
            <a:pPr marL="342900" indent="-342900"/>
            <a:r>
              <a:rPr lang="en-US" altLang="ja-JP" sz="2400" dirty="0" smtClean="0"/>
              <a:t>2.  E17</a:t>
            </a:r>
            <a:r>
              <a:rPr lang="ja-JP" altLang="en-US" sz="2400" dirty="0" smtClean="0"/>
              <a:t>実験　 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He K</a:t>
            </a:r>
            <a:r>
              <a:rPr lang="ja-JP" altLang="en-US" sz="2400" dirty="0" smtClean="0"/>
              <a:t>中間子原子の </a:t>
            </a:r>
            <a:r>
              <a:rPr lang="en-US" altLang="ja-JP" sz="2400" dirty="0" smtClean="0"/>
              <a:t>3d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2p X</a:t>
            </a:r>
            <a:r>
              <a:rPr lang="ja-JP" altLang="en-US" sz="2400" dirty="0" smtClean="0"/>
              <a:t>線の精密測定</a:t>
            </a:r>
            <a:endParaRPr lang="en-US" altLang="ja-JP" sz="2400" dirty="0" smtClean="0"/>
          </a:p>
          <a:p>
            <a:pPr marL="342900" indent="-342900"/>
            <a:r>
              <a:rPr kumimoji="1" lang="en-US" altLang="ja-JP" sz="2400" dirty="0" smtClean="0"/>
              <a:t>3.  K</a:t>
            </a:r>
            <a:r>
              <a:rPr kumimoji="1" lang="ja-JP" altLang="en-US" sz="2400" dirty="0" smtClean="0"/>
              <a:t>中間子重陽子原子の </a:t>
            </a:r>
            <a:r>
              <a:rPr kumimoji="1" lang="en-US" altLang="ja-JP" sz="2400" dirty="0" smtClean="0"/>
              <a:t>2p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1s </a:t>
            </a:r>
            <a:r>
              <a:rPr kumimoji="1" lang="ja-JP" altLang="en-US" sz="2400" dirty="0" smtClean="0"/>
              <a:t>Ｘ線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13620" y="6325849"/>
            <a:ext cx="286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2007.11.12   RCNP</a:t>
            </a:r>
            <a:r>
              <a:rPr kumimoji="1" lang="ja-JP" altLang="en-US" dirty="0" smtClean="0"/>
              <a:t>研究会</a:t>
            </a:r>
            <a:endParaRPr kumimoji="1" lang="ja-JP" altLang="en-US" dirty="0"/>
          </a:p>
        </p:txBody>
      </p:sp>
      <p:pic>
        <p:nvPicPr>
          <p:cNvPr id="8" name="Picture 8" descr="カラー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3727" y="1504163"/>
            <a:ext cx="1017588" cy="1139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10" name="Oval 62"/>
          <p:cNvSpPr>
            <a:spLocks noChangeArrowheads="1"/>
          </p:cNvSpPr>
          <p:nvPr/>
        </p:nvSpPr>
        <p:spPr bwMode="auto">
          <a:xfrm>
            <a:off x="1263650" y="2432050"/>
            <a:ext cx="649288" cy="649288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107950" y="1411288"/>
            <a:ext cx="2519363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466725" y="2563813"/>
            <a:ext cx="5762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31750"/>
            <a:ext cx="6265862" cy="700088"/>
          </a:xfrm>
        </p:spPr>
        <p:txBody>
          <a:bodyPr>
            <a:normAutofit fontScale="90000"/>
          </a:bodyPr>
          <a:lstStyle/>
          <a:p>
            <a:r>
              <a:rPr lang="en-US" altLang="ja-JP"/>
              <a:t>Experimental Principle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692150"/>
            <a:ext cx="8229600" cy="658813"/>
          </a:xfrm>
        </p:spPr>
        <p:txBody>
          <a:bodyPr/>
          <a:lstStyle/>
          <a:p>
            <a:r>
              <a:rPr lang="en-US" altLang="ja-JP" baseline="30000"/>
              <a:t>3</a:t>
            </a:r>
            <a:r>
              <a:rPr lang="en-US" altLang="ja-JP"/>
              <a:t>He(K</a:t>
            </a:r>
            <a:r>
              <a:rPr lang="en-US" altLang="ja-JP" baseline="30000"/>
              <a:t>-</a:t>
            </a:r>
            <a:r>
              <a:rPr lang="en-US" altLang="ja-JP"/>
              <a:t>,n) reaction</a:t>
            </a: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249238" y="2419350"/>
            <a:ext cx="288925" cy="2889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77800" y="1741488"/>
            <a:ext cx="520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chemeClr val="folHlink"/>
                </a:solidFill>
                <a:latin typeface="Tahoma" pitchFamily="34" charset="0"/>
              </a:rPr>
              <a:t>K</a:t>
            </a:r>
            <a:r>
              <a:rPr lang="en-US" altLang="ja-JP" sz="3200" b="0" baseline="30000">
                <a:solidFill>
                  <a:schemeClr val="folHlink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1376363" y="1555750"/>
            <a:ext cx="81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 baseline="30000">
                <a:solidFill>
                  <a:schemeClr val="hlink"/>
                </a:solidFill>
                <a:latin typeface="Tahoma" pitchFamily="34" charset="0"/>
              </a:rPr>
              <a:t>3</a:t>
            </a:r>
            <a:r>
              <a:rPr lang="en-US" altLang="ja-JP" sz="3200" b="0">
                <a:solidFill>
                  <a:schemeClr val="hlink"/>
                </a:solidFill>
                <a:latin typeface="Tahoma" pitchFamily="34" charset="0"/>
              </a:rPr>
              <a:t>He</a:t>
            </a:r>
          </a:p>
        </p:txBody>
      </p:sp>
      <p:grpSp>
        <p:nvGrpSpPr>
          <p:cNvPr id="104499" name="Group 51"/>
          <p:cNvGrpSpPr>
            <a:grpSpLocks/>
          </p:cNvGrpSpPr>
          <p:nvPr/>
        </p:nvGrpSpPr>
        <p:grpSpPr bwMode="auto">
          <a:xfrm>
            <a:off x="2771775" y="1773238"/>
            <a:ext cx="1341438" cy="1150937"/>
            <a:chOff x="1746" y="1117"/>
            <a:chExt cx="845" cy="725"/>
          </a:xfrm>
        </p:grpSpPr>
        <p:sp>
          <p:nvSpPr>
            <p:cNvPr id="104489" name="AutoShape 41"/>
            <p:cNvSpPr>
              <a:spLocks noChangeArrowheads="1"/>
            </p:cNvSpPr>
            <p:nvPr/>
          </p:nvSpPr>
          <p:spPr bwMode="auto">
            <a:xfrm>
              <a:off x="1791" y="1434"/>
              <a:ext cx="680" cy="40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490" name="Text Box 42"/>
            <p:cNvSpPr txBox="1">
              <a:spLocks noChangeArrowheads="1"/>
            </p:cNvSpPr>
            <p:nvPr/>
          </p:nvSpPr>
          <p:spPr bwMode="auto">
            <a:xfrm>
              <a:off x="1746" y="1117"/>
              <a:ext cx="8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0">
                  <a:solidFill>
                    <a:schemeClr val="hlink"/>
                  </a:solidFill>
                  <a:latin typeface="Tahoma" pitchFamily="34" charset="0"/>
                </a:rPr>
                <a:t>Reaction</a:t>
              </a:r>
            </a:p>
          </p:txBody>
        </p:sp>
      </p:grpSp>
      <p:grpSp>
        <p:nvGrpSpPr>
          <p:cNvPr id="104503" name="Group 55"/>
          <p:cNvGrpSpPr>
            <a:grpSpLocks/>
          </p:cNvGrpSpPr>
          <p:nvPr/>
        </p:nvGrpSpPr>
        <p:grpSpPr bwMode="auto">
          <a:xfrm>
            <a:off x="4148138" y="4373563"/>
            <a:ext cx="4816475" cy="1917700"/>
            <a:chOff x="2613" y="2902"/>
            <a:chExt cx="3034" cy="1208"/>
          </a:xfrm>
        </p:grpSpPr>
        <p:sp>
          <p:nvSpPr>
            <p:cNvPr id="104493" name="Text Box 45"/>
            <p:cNvSpPr txBox="1">
              <a:spLocks noChangeArrowheads="1"/>
            </p:cNvSpPr>
            <p:nvPr/>
          </p:nvSpPr>
          <p:spPr bwMode="auto">
            <a:xfrm>
              <a:off x="2613" y="2902"/>
              <a:ext cx="3034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b="0">
                  <a:latin typeface="Tahoma" pitchFamily="34" charset="0"/>
                </a:rPr>
                <a:t>This mode allows us to investigate</a:t>
              </a:r>
              <a:br>
                <a:rPr lang="en-US" altLang="ja-JP" sz="2400" b="0">
                  <a:latin typeface="Tahoma" pitchFamily="34" charset="0"/>
                </a:rPr>
              </a:br>
              <a:r>
                <a:rPr lang="en-US" altLang="ja-JP" sz="2400" b="0">
                  <a:latin typeface="Tahoma" pitchFamily="34" charset="0"/>
                </a:rPr>
                <a:t>K-pp bound state in both</a:t>
              </a:r>
              <a:br>
                <a:rPr lang="en-US" altLang="ja-JP" sz="2400" b="0">
                  <a:latin typeface="Tahoma" pitchFamily="34" charset="0"/>
                </a:rPr>
              </a:br>
              <a:r>
                <a:rPr lang="en-US" altLang="ja-JP" sz="2400" b="0">
                  <a:latin typeface="Tahoma" pitchFamily="34" charset="0"/>
                </a:rPr>
                <a:t>Missing mass spectroscopy</a:t>
              </a:r>
            </a:p>
            <a:p>
              <a:pPr algn="ctr"/>
              <a:r>
                <a:rPr lang="en-US" altLang="ja-JP" sz="2400" b="0">
                  <a:latin typeface="Tahoma" pitchFamily="34" charset="0"/>
                </a:rPr>
                <a:t>and</a:t>
              </a:r>
            </a:p>
            <a:p>
              <a:pPr algn="ctr"/>
              <a:r>
                <a:rPr lang="en-US" altLang="ja-JP" sz="2400" b="0">
                  <a:latin typeface="Tahoma" pitchFamily="34" charset="0"/>
                </a:rPr>
                <a:t>Invariant mass reconstruction </a:t>
              </a:r>
            </a:p>
          </p:txBody>
        </p:sp>
        <p:sp>
          <p:nvSpPr>
            <p:cNvPr id="104494" name="Rectangle 46"/>
            <p:cNvSpPr>
              <a:spLocks noChangeArrowheads="1"/>
            </p:cNvSpPr>
            <p:nvPr/>
          </p:nvSpPr>
          <p:spPr bwMode="auto">
            <a:xfrm>
              <a:off x="2905" y="3385"/>
              <a:ext cx="2449" cy="227"/>
            </a:xfrm>
            <a:prstGeom prst="rect">
              <a:avLst/>
            </a:prstGeom>
            <a:noFill/>
            <a:ln w="38100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495" name="Rectangle 47"/>
            <p:cNvSpPr>
              <a:spLocks noChangeArrowheads="1"/>
            </p:cNvSpPr>
            <p:nvPr/>
          </p:nvSpPr>
          <p:spPr bwMode="auto">
            <a:xfrm>
              <a:off x="2789" y="3838"/>
              <a:ext cx="2621" cy="227"/>
            </a:xfrm>
            <a:prstGeom prst="rect">
              <a:avLst/>
            </a:prstGeom>
            <a:noFill/>
            <a:ln w="38100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4505" name="Oval 57"/>
          <p:cNvSpPr>
            <a:spLocks noChangeArrowheads="1"/>
          </p:cNvSpPr>
          <p:nvPr/>
        </p:nvSpPr>
        <p:spPr bwMode="auto">
          <a:xfrm>
            <a:off x="1498600" y="2124075"/>
            <a:ext cx="647700" cy="64770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04513" name="Group 65"/>
          <p:cNvGrpSpPr>
            <a:grpSpLocks/>
          </p:cNvGrpSpPr>
          <p:nvPr/>
        </p:nvGrpSpPr>
        <p:grpSpPr bwMode="auto">
          <a:xfrm>
            <a:off x="4140200" y="1344613"/>
            <a:ext cx="3600450" cy="2222500"/>
            <a:chOff x="2608" y="847"/>
            <a:chExt cx="2268" cy="1400"/>
          </a:xfrm>
        </p:grpSpPr>
        <p:sp>
          <p:nvSpPr>
            <p:cNvPr id="104507" name="Oval 59"/>
            <p:cNvSpPr>
              <a:spLocks noChangeArrowheads="1"/>
            </p:cNvSpPr>
            <p:nvPr/>
          </p:nvSpPr>
          <p:spPr bwMode="auto">
            <a:xfrm>
              <a:off x="2792" y="1554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469" name="Rectangle 21"/>
            <p:cNvSpPr>
              <a:spLocks noChangeArrowheads="1"/>
            </p:cNvSpPr>
            <p:nvPr/>
          </p:nvSpPr>
          <p:spPr bwMode="auto">
            <a:xfrm>
              <a:off x="2608" y="847"/>
              <a:ext cx="2268" cy="1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465" name="Text Box 17"/>
            <p:cNvSpPr txBox="1">
              <a:spLocks noChangeArrowheads="1"/>
            </p:cNvSpPr>
            <p:nvPr/>
          </p:nvSpPr>
          <p:spPr bwMode="auto">
            <a:xfrm>
              <a:off x="2889" y="1045"/>
              <a:ext cx="6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ja-JP" sz="2000" b="0">
                  <a:solidFill>
                    <a:schemeClr val="tx2"/>
                  </a:solidFill>
                  <a:latin typeface="Tahoma" pitchFamily="34" charset="0"/>
                </a:rPr>
                <a:t>K</a:t>
              </a:r>
              <a:r>
                <a:rPr lang="en-US" altLang="ja-JP" sz="2000" b="0" baseline="30000">
                  <a:solidFill>
                    <a:schemeClr val="tx2"/>
                  </a:solidFill>
                  <a:latin typeface="Tahoma" pitchFamily="34" charset="0"/>
                </a:rPr>
                <a:t>-</a:t>
              </a:r>
              <a:r>
                <a:rPr lang="en-US" altLang="ja-JP" sz="2000" b="0">
                  <a:solidFill>
                    <a:schemeClr val="tx2"/>
                  </a:solidFill>
                  <a:latin typeface="Tahoma" pitchFamily="34" charset="0"/>
                </a:rPr>
                <a:t>pp</a:t>
              </a:r>
            </a:p>
            <a:p>
              <a:pPr algn="ctr"/>
              <a:r>
                <a:rPr lang="en-US" altLang="ja-JP" sz="2000" b="0">
                  <a:solidFill>
                    <a:schemeClr val="tx2"/>
                  </a:solidFill>
                  <a:latin typeface="Tahoma" pitchFamily="34" charset="0"/>
                </a:rPr>
                <a:t>cluster</a:t>
              </a:r>
            </a:p>
          </p:txBody>
        </p:sp>
        <p:sp>
          <p:nvSpPr>
            <p:cNvPr id="104460" name="Oval 12"/>
            <p:cNvSpPr>
              <a:spLocks noChangeArrowheads="1"/>
            </p:cNvSpPr>
            <p:nvPr/>
          </p:nvSpPr>
          <p:spPr bwMode="auto">
            <a:xfrm>
              <a:off x="3107" y="1660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466" name="Line 18"/>
            <p:cNvSpPr>
              <a:spLocks noChangeShapeType="1"/>
            </p:cNvSpPr>
            <p:nvPr/>
          </p:nvSpPr>
          <p:spPr bwMode="auto">
            <a:xfrm flipV="1">
              <a:off x="4513" y="1488"/>
              <a:ext cx="273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67" name="Text Box 19"/>
            <p:cNvSpPr txBox="1">
              <a:spLocks noChangeArrowheads="1"/>
            </p:cNvSpPr>
            <p:nvPr/>
          </p:nvSpPr>
          <p:spPr bwMode="auto">
            <a:xfrm>
              <a:off x="3788" y="934"/>
              <a:ext cx="99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chemeClr val="hlink"/>
                  </a:solidFill>
                  <a:latin typeface="Tahoma" pitchFamily="34" charset="0"/>
                </a:rPr>
                <a:t>neutron</a:t>
              </a:r>
            </a:p>
          </p:txBody>
        </p:sp>
        <p:sp>
          <p:nvSpPr>
            <p:cNvPr id="104470" name="Oval 22"/>
            <p:cNvSpPr>
              <a:spLocks noChangeArrowheads="1"/>
            </p:cNvSpPr>
            <p:nvPr/>
          </p:nvSpPr>
          <p:spPr bwMode="auto">
            <a:xfrm>
              <a:off x="2699" y="889"/>
              <a:ext cx="998" cy="1315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486" name="Rectangle 38"/>
            <p:cNvSpPr>
              <a:spLocks noChangeArrowheads="1"/>
            </p:cNvSpPr>
            <p:nvPr/>
          </p:nvSpPr>
          <p:spPr bwMode="auto">
            <a:xfrm>
              <a:off x="3742" y="934"/>
              <a:ext cx="1089" cy="12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504" name="Oval 56"/>
            <p:cNvSpPr>
              <a:spLocks noChangeArrowheads="1"/>
            </p:cNvSpPr>
            <p:nvPr/>
          </p:nvSpPr>
          <p:spPr bwMode="auto">
            <a:xfrm>
              <a:off x="4091" y="1290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506" name="Oval 58"/>
            <p:cNvSpPr>
              <a:spLocks noChangeArrowheads="1"/>
            </p:cNvSpPr>
            <p:nvPr/>
          </p:nvSpPr>
          <p:spPr bwMode="auto">
            <a:xfrm>
              <a:off x="3215" y="1563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4509" name="Oval 61"/>
          <p:cNvSpPr>
            <a:spLocks noChangeArrowheads="1"/>
          </p:cNvSpPr>
          <p:nvPr/>
        </p:nvSpPr>
        <p:spPr bwMode="auto">
          <a:xfrm>
            <a:off x="1739900" y="2457450"/>
            <a:ext cx="649288" cy="649288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04514" name="Group 66"/>
          <p:cNvGrpSpPr>
            <a:grpSpLocks/>
          </p:cNvGrpSpPr>
          <p:nvPr/>
        </p:nvGrpSpPr>
        <p:grpSpPr bwMode="auto">
          <a:xfrm>
            <a:off x="107950" y="3860800"/>
            <a:ext cx="3527425" cy="2663825"/>
            <a:chOff x="68" y="2432"/>
            <a:chExt cx="2222" cy="1678"/>
          </a:xfrm>
        </p:grpSpPr>
        <p:sp>
          <p:nvSpPr>
            <p:cNvPr id="104471" name="Rectangle 23"/>
            <p:cNvSpPr>
              <a:spLocks noChangeArrowheads="1"/>
            </p:cNvSpPr>
            <p:nvPr/>
          </p:nvSpPr>
          <p:spPr bwMode="auto">
            <a:xfrm>
              <a:off x="68" y="2432"/>
              <a:ext cx="2222" cy="16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 b="0">
                <a:latin typeface="Tahoma" pitchFamily="34" charset="0"/>
              </a:endParaRPr>
            </a:p>
          </p:txBody>
        </p:sp>
        <p:sp>
          <p:nvSpPr>
            <p:cNvPr id="104473" name="Oval 25"/>
            <p:cNvSpPr>
              <a:spLocks noChangeArrowheads="1"/>
            </p:cNvSpPr>
            <p:nvPr/>
          </p:nvSpPr>
          <p:spPr bwMode="auto">
            <a:xfrm>
              <a:off x="748" y="2978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475" name="Line 27"/>
            <p:cNvSpPr>
              <a:spLocks noChangeShapeType="1"/>
            </p:cNvSpPr>
            <p:nvPr/>
          </p:nvSpPr>
          <p:spPr bwMode="auto">
            <a:xfrm>
              <a:off x="1655" y="3160"/>
              <a:ext cx="363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76" name="Line 28"/>
            <p:cNvSpPr>
              <a:spLocks noChangeShapeType="1"/>
            </p:cNvSpPr>
            <p:nvPr/>
          </p:nvSpPr>
          <p:spPr bwMode="auto">
            <a:xfrm flipH="1">
              <a:off x="748" y="3341"/>
              <a:ext cx="136" cy="13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77" name="Text Box 29"/>
            <p:cNvSpPr txBox="1">
              <a:spLocks noChangeArrowheads="1"/>
            </p:cNvSpPr>
            <p:nvPr/>
          </p:nvSpPr>
          <p:spPr bwMode="auto">
            <a:xfrm>
              <a:off x="657" y="2665"/>
              <a:ext cx="31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600" b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104478" name="Text Box 30"/>
            <p:cNvSpPr txBox="1">
              <a:spLocks noChangeArrowheads="1"/>
            </p:cNvSpPr>
            <p:nvPr/>
          </p:nvSpPr>
          <p:spPr bwMode="auto">
            <a:xfrm>
              <a:off x="1474" y="2658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rgbClr val="FF33CC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104480" name="Oval 32"/>
            <p:cNvSpPr>
              <a:spLocks noChangeArrowheads="1"/>
            </p:cNvSpPr>
            <p:nvPr/>
          </p:nvSpPr>
          <p:spPr bwMode="auto">
            <a:xfrm>
              <a:off x="340" y="3386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481" name="Line 33"/>
            <p:cNvSpPr>
              <a:spLocks noChangeShapeType="1"/>
            </p:cNvSpPr>
            <p:nvPr/>
          </p:nvSpPr>
          <p:spPr bwMode="auto">
            <a:xfrm flipH="1">
              <a:off x="521" y="3477"/>
              <a:ext cx="227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82" name="Line 34"/>
            <p:cNvSpPr>
              <a:spLocks noChangeShapeType="1"/>
            </p:cNvSpPr>
            <p:nvPr/>
          </p:nvSpPr>
          <p:spPr bwMode="auto">
            <a:xfrm flipH="1">
              <a:off x="748" y="3477"/>
              <a:ext cx="0" cy="18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83" name="Text Box 35"/>
            <p:cNvSpPr txBox="1">
              <a:spLocks noChangeArrowheads="1"/>
            </p:cNvSpPr>
            <p:nvPr/>
          </p:nvSpPr>
          <p:spPr bwMode="auto">
            <a:xfrm>
              <a:off x="294" y="3610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rgbClr val="FF33CC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104484" name="Text Box 36"/>
            <p:cNvSpPr txBox="1">
              <a:spLocks noChangeArrowheads="1"/>
            </p:cNvSpPr>
            <p:nvPr/>
          </p:nvSpPr>
          <p:spPr bwMode="auto">
            <a:xfrm>
              <a:off x="158" y="3114"/>
              <a:ext cx="31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rgbClr val="33CC33"/>
                  </a:solidFill>
                  <a:latin typeface="Symbol" pitchFamily="18" charset="2"/>
                </a:rPr>
                <a:t>p</a:t>
              </a:r>
              <a:r>
                <a:rPr lang="en-US" altLang="ja-JP" sz="3200" b="0" baseline="30000">
                  <a:solidFill>
                    <a:srgbClr val="33CC33"/>
                  </a:solidFill>
                  <a:latin typeface="Tahoma" pitchFamily="34" charset="0"/>
                </a:rPr>
                <a:t>-</a:t>
              </a:r>
            </a:p>
          </p:txBody>
        </p:sp>
        <p:sp>
          <p:nvSpPr>
            <p:cNvPr id="104491" name="Rectangle 43"/>
            <p:cNvSpPr>
              <a:spLocks noChangeArrowheads="1"/>
            </p:cNvSpPr>
            <p:nvPr/>
          </p:nvSpPr>
          <p:spPr bwMode="auto">
            <a:xfrm>
              <a:off x="113" y="2703"/>
              <a:ext cx="2132" cy="1361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104497" name="Text Box 49"/>
            <p:cNvSpPr txBox="1">
              <a:spLocks noChangeArrowheads="1"/>
            </p:cNvSpPr>
            <p:nvPr/>
          </p:nvSpPr>
          <p:spPr bwMode="auto">
            <a:xfrm>
              <a:off x="88" y="2453"/>
              <a:ext cx="21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>
                  <a:solidFill>
                    <a:schemeClr val="tx2"/>
                  </a:solidFill>
                  <a:latin typeface="Tahoma" pitchFamily="34" charset="0"/>
                </a:rPr>
                <a:t>Mode to decay charged particles</a:t>
              </a:r>
            </a:p>
          </p:txBody>
        </p:sp>
        <p:sp>
          <p:nvSpPr>
            <p:cNvPr id="104511" name="Oval 63"/>
            <p:cNvSpPr>
              <a:spLocks noChangeArrowheads="1"/>
            </p:cNvSpPr>
            <p:nvPr/>
          </p:nvSpPr>
          <p:spPr bwMode="auto">
            <a:xfrm>
              <a:off x="1383" y="2981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512" name="Oval 64"/>
            <p:cNvSpPr>
              <a:spLocks noChangeArrowheads="1"/>
            </p:cNvSpPr>
            <p:nvPr/>
          </p:nvSpPr>
          <p:spPr bwMode="auto">
            <a:xfrm>
              <a:off x="529" y="3643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4488" name="Text Box 40"/>
          <p:cNvSpPr txBox="1">
            <a:spLocks noChangeArrowheads="1"/>
          </p:cNvSpPr>
          <p:nvPr/>
        </p:nvSpPr>
        <p:spPr bwMode="auto">
          <a:xfrm rot="-1387896">
            <a:off x="6372225" y="2674938"/>
            <a:ext cx="2457450" cy="1401762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800" b="0">
                <a:solidFill>
                  <a:srgbClr val="33CC33"/>
                </a:solidFill>
                <a:latin typeface="Tahoma" pitchFamily="34" charset="0"/>
              </a:rPr>
              <a:t>Missing mass</a:t>
            </a:r>
          </a:p>
          <a:p>
            <a:pPr algn="ctr"/>
            <a:r>
              <a:rPr lang="en-US" altLang="ja-JP" sz="2800" b="0">
                <a:solidFill>
                  <a:srgbClr val="33CC33"/>
                </a:solidFill>
                <a:latin typeface="Tahoma" pitchFamily="34" charset="0"/>
              </a:rPr>
              <a:t>Spectroscopy</a:t>
            </a:r>
            <a:br>
              <a:rPr lang="en-US" altLang="ja-JP" sz="2800" b="0">
                <a:solidFill>
                  <a:srgbClr val="33CC33"/>
                </a:solidFill>
                <a:latin typeface="Tahoma" pitchFamily="34" charset="0"/>
              </a:rPr>
            </a:br>
            <a:r>
              <a:rPr lang="en-US" altLang="ja-JP" sz="2800" b="0">
                <a:solidFill>
                  <a:srgbClr val="33CC33"/>
                </a:solidFill>
                <a:latin typeface="Tahoma" pitchFamily="34" charset="0"/>
              </a:rPr>
              <a:t>via neutron </a:t>
            </a:r>
          </a:p>
        </p:txBody>
      </p:sp>
      <p:grpSp>
        <p:nvGrpSpPr>
          <p:cNvPr id="104500" name="Group 52"/>
          <p:cNvGrpSpPr>
            <a:grpSpLocks/>
          </p:cNvGrpSpPr>
          <p:nvPr/>
        </p:nvGrpSpPr>
        <p:grpSpPr bwMode="auto">
          <a:xfrm>
            <a:off x="3416300" y="3371850"/>
            <a:ext cx="1638300" cy="633413"/>
            <a:chOff x="2099" y="2124"/>
            <a:chExt cx="1087" cy="457"/>
          </a:xfrm>
        </p:grpSpPr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rot="2983643">
              <a:off x="2337" y="1886"/>
              <a:ext cx="363" cy="840"/>
            </a:xfrm>
            <a:prstGeom prst="downArrow">
              <a:avLst>
                <a:gd name="adj1" fmla="val 32685"/>
                <a:gd name="adj2" fmla="val 1080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104485" name="Text Box 37"/>
            <p:cNvSpPr txBox="1">
              <a:spLocks noChangeArrowheads="1"/>
            </p:cNvSpPr>
            <p:nvPr/>
          </p:nvSpPr>
          <p:spPr bwMode="auto">
            <a:xfrm>
              <a:off x="2519" y="2251"/>
              <a:ext cx="6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0">
                  <a:solidFill>
                    <a:schemeClr val="hlink"/>
                  </a:solidFill>
                  <a:latin typeface="Tahoma" pitchFamily="34" charset="0"/>
                </a:rPr>
                <a:t>Decay</a:t>
              </a:r>
            </a:p>
          </p:txBody>
        </p:sp>
      </p:grpSp>
      <p:sp>
        <p:nvSpPr>
          <p:cNvPr id="104492" name="Text Box 44"/>
          <p:cNvSpPr txBox="1">
            <a:spLocks noChangeArrowheads="1"/>
          </p:cNvSpPr>
          <p:nvPr/>
        </p:nvSpPr>
        <p:spPr bwMode="auto">
          <a:xfrm rot="-1488852">
            <a:off x="1692275" y="5373688"/>
            <a:ext cx="2576513" cy="974725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800" b="0">
                <a:solidFill>
                  <a:srgbClr val="33CC33"/>
                </a:solidFill>
                <a:latin typeface="Tahoma" pitchFamily="34" charset="0"/>
              </a:rPr>
              <a:t>Invariant mass reconstruction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41275" y="36513"/>
            <a:ext cx="8939213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Signals from K</a:t>
            </a:r>
            <a:r>
              <a:rPr lang="en-US" altLang="ja-JP" sz="3200" b="0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ja-JP" sz="32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 and “Two nucleon absorption”</a:t>
            </a:r>
            <a:br>
              <a:rPr lang="en-US" altLang="ja-JP" sz="32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200" b="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forward neutron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250825" y="1835150"/>
            <a:ext cx="25193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>
            <a:off x="5588000" y="5059363"/>
            <a:ext cx="576263" cy="0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20176" name="Line 16"/>
          <p:cNvSpPr>
            <a:spLocks noChangeShapeType="1"/>
          </p:cNvSpPr>
          <p:nvPr/>
        </p:nvSpPr>
        <p:spPr bwMode="auto">
          <a:xfrm flipH="1">
            <a:off x="3787775" y="5562600"/>
            <a:ext cx="360363" cy="0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20177" name="Line 17"/>
          <p:cNvSpPr>
            <a:spLocks noChangeShapeType="1"/>
          </p:cNvSpPr>
          <p:nvPr/>
        </p:nvSpPr>
        <p:spPr bwMode="auto">
          <a:xfrm flipH="1">
            <a:off x="4148138" y="5562600"/>
            <a:ext cx="0" cy="287338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277813" y="1103313"/>
            <a:ext cx="8593137" cy="2514600"/>
            <a:chOff x="175" y="695"/>
            <a:chExt cx="5413" cy="1584"/>
          </a:xfrm>
        </p:grpSpPr>
        <p:sp>
          <p:nvSpPr>
            <p:cNvPr id="220164" name="Line 4"/>
            <p:cNvSpPr>
              <a:spLocks noChangeShapeType="1"/>
            </p:cNvSpPr>
            <p:nvPr/>
          </p:nvSpPr>
          <p:spPr bwMode="auto">
            <a:xfrm>
              <a:off x="384" y="1716"/>
              <a:ext cx="363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0166" name="Text Box 6"/>
            <p:cNvSpPr txBox="1">
              <a:spLocks noChangeArrowheads="1"/>
            </p:cNvSpPr>
            <p:nvPr/>
          </p:nvSpPr>
          <p:spPr bwMode="auto">
            <a:xfrm>
              <a:off x="202" y="1198"/>
              <a:ext cx="3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chemeClr val="folHlink"/>
                  </a:solidFill>
                  <a:latin typeface="Tahoma" pitchFamily="34" charset="0"/>
                </a:rPr>
                <a:t>K</a:t>
              </a:r>
              <a:r>
                <a:rPr lang="en-US" altLang="ja-JP" sz="3200" b="0" baseline="30000">
                  <a:solidFill>
                    <a:schemeClr val="folHlink"/>
                  </a:solidFill>
                  <a:latin typeface="Tahoma" pitchFamily="34" charset="0"/>
                </a:rPr>
                <a:t>-</a:t>
              </a:r>
            </a:p>
          </p:txBody>
        </p:sp>
        <p:sp>
          <p:nvSpPr>
            <p:cNvPr id="220171" name="Text Box 11"/>
            <p:cNvSpPr txBox="1">
              <a:spLocks noChangeArrowheads="1"/>
            </p:cNvSpPr>
            <p:nvPr/>
          </p:nvSpPr>
          <p:spPr bwMode="auto">
            <a:xfrm>
              <a:off x="957" y="1018"/>
              <a:ext cx="5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 baseline="30000">
                  <a:latin typeface="Tahoma" pitchFamily="34" charset="0"/>
                </a:rPr>
                <a:t>3</a:t>
              </a:r>
              <a:r>
                <a:rPr lang="en-US" altLang="ja-JP" sz="3200" b="0">
                  <a:latin typeface="Tahoma" pitchFamily="34" charset="0"/>
                </a:rPr>
                <a:t>He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787" y="1218"/>
              <a:ext cx="795" cy="725"/>
              <a:chOff x="1746" y="1117"/>
              <a:chExt cx="795" cy="725"/>
            </a:xfrm>
          </p:grpSpPr>
          <p:sp>
            <p:nvSpPr>
              <p:cNvPr id="220173" name="AutoShape 13"/>
              <p:cNvSpPr>
                <a:spLocks noChangeArrowheads="1"/>
              </p:cNvSpPr>
              <p:nvPr/>
            </p:nvSpPr>
            <p:spPr bwMode="auto">
              <a:xfrm>
                <a:off x="1791" y="1434"/>
                <a:ext cx="680" cy="408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0174" name="Text Box 14"/>
              <p:cNvSpPr txBox="1">
                <a:spLocks noChangeArrowheads="1"/>
              </p:cNvSpPr>
              <p:nvPr/>
            </p:nvSpPr>
            <p:spPr bwMode="auto">
              <a:xfrm>
                <a:off x="1746" y="1117"/>
                <a:ext cx="79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>
                    <a:latin typeface="Tahoma" pitchFamily="34" charset="0"/>
                  </a:rPr>
                  <a:t>reaction</a:t>
                </a:r>
              </a:p>
            </p:txBody>
          </p:sp>
        </p:grpSp>
        <p:sp>
          <p:nvSpPr>
            <p:cNvPr id="220179" name="Rectangle 19"/>
            <p:cNvSpPr>
              <a:spLocks noChangeArrowheads="1"/>
            </p:cNvSpPr>
            <p:nvPr/>
          </p:nvSpPr>
          <p:spPr bwMode="auto">
            <a:xfrm>
              <a:off x="345" y="695"/>
              <a:ext cx="2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</a:pPr>
              <a:r>
                <a:rPr lang="ja-JP" altLang="en-US" sz="28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　</a:t>
              </a:r>
              <a:r>
                <a:rPr lang="en-US" altLang="ja-JP" sz="2800" b="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ja-JP" sz="28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He(K-,n) K</a:t>
              </a:r>
              <a:r>
                <a:rPr lang="en-US" altLang="ja-JP" sz="2800" b="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r>
                <a:rPr lang="en-US" altLang="ja-JP" sz="28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pp formation</a:t>
              </a:r>
            </a:p>
          </p:txBody>
        </p:sp>
        <p:sp>
          <p:nvSpPr>
            <p:cNvPr id="220196" name="Line 36"/>
            <p:cNvSpPr>
              <a:spLocks noChangeShapeType="1"/>
            </p:cNvSpPr>
            <p:nvPr/>
          </p:nvSpPr>
          <p:spPr bwMode="auto">
            <a:xfrm flipV="1">
              <a:off x="5131" y="1432"/>
              <a:ext cx="273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0197" name="Text Box 37"/>
            <p:cNvSpPr txBox="1">
              <a:spLocks noChangeArrowheads="1"/>
            </p:cNvSpPr>
            <p:nvPr/>
          </p:nvSpPr>
          <p:spPr bwMode="auto">
            <a:xfrm>
              <a:off x="4406" y="878"/>
              <a:ext cx="99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chemeClr val="hlink"/>
                  </a:solidFill>
                  <a:latin typeface="Tahoma" pitchFamily="34" charset="0"/>
                </a:rPr>
                <a:t>neutron</a:t>
              </a:r>
            </a:p>
          </p:txBody>
        </p:sp>
        <p:sp>
          <p:nvSpPr>
            <p:cNvPr id="220200" name="Text Box 40"/>
            <p:cNvSpPr txBox="1">
              <a:spLocks noChangeArrowheads="1"/>
            </p:cNvSpPr>
            <p:nvPr/>
          </p:nvSpPr>
          <p:spPr bwMode="auto">
            <a:xfrm>
              <a:off x="3094" y="1079"/>
              <a:ext cx="76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chemeClr val="tx2"/>
                  </a:solidFill>
                  <a:latin typeface="Tahoma" pitchFamily="34" charset="0"/>
                </a:rPr>
                <a:t>K</a:t>
              </a:r>
              <a:r>
                <a:rPr lang="en-US" altLang="ja-JP" sz="3200" b="0" baseline="30000">
                  <a:solidFill>
                    <a:schemeClr val="tx2"/>
                  </a:solidFill>
                  <a:latin typeface="Tahoma" pitchFamily="34" charset="0"/>
                </a:rPr>
                <a:t>-</a:t>
              </a:r>
              <a:r>
                <a:rPr lang="en-US" altLang="ja-JP" sz="3200" b="0">
                  <a:solidFill>
                    <a:schemeClr val="tx2"/>
                  </a:solidFill>
                  <a:latin typeface="Tahoma" pitchFamily="34" charset="0"/>
                </a:rPr>
                <a:t>pp</a:t>
              </a:r>
            </a:p>
            <a:p>
              <a:r>
                <a:rPr lang="en-US" altLang="ja-JP" sz="2800" b="0">
                  <a:solidFill>
                    <a:schemeClr val="tx2"/>
                  </a:solidFill>
                  <a:latin typeface="Tahoma" pitchFamily="34" charset="0"/>
                </a:rPr>
                <a:t>cluster</a:t>
              </a:r>
            </a:p>
          </p:txBody>
        </p:sp>
        <p:sp>
          <p:nvSpPr>
            <p:cNvPr id="220205" name="Line 45"/>
            <p:cNvSpPr>
              <a:spLocks noChangeShapeType="1"/>
            </p:cNvSpPr>
            <p:nvPr/>
          </p:nvSpPr>
          <p:spPr bwMode="auto">
            <a:xfrm flipH="1" flipV="1">
              <a:off x="3768" y="1758"/>
              <a:ext cx="194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0246" name="Text Box 86"/>
            <p:cNvSpPr txBox="1">
              <a:spLocks noChangeArrowheads="1"/>
            </p:cNvSpPr>
            <p:nvPr/>
          </p:nvSpPr>
          <p:spPr bwMode="auto">
            <a:xfrm>
              <a:off x="4499" y="1913"/>
              <a:ext cx="108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0">
                  <a:latin typeface="Tahoma" pitchFamily="34" charset="0"/>
                </a:rPr>
                <a:t>@ 1GeV/c K- and</a:t>
              </a:r>
              <a:br>
                <a:rPr lang="en-US" altLang="ja-JP" sz="1600" b="0">
                  <a:latin typeface="Tahoma" pitchFamily="34" charset="0"/>
                </a:rPr>
              </a:br>
              <a:r>
                <a:rPr lang="en-US" altLang="ja-JP" sz="1600" b="0">
                  <a:latin typeface="Tahoma" pitchFamily="34" charset="0"/>
                </a:rPr>
                <a:t>B.E. = 100 MeV</a:t>
              </a:r>
            </a:p>
          </p:txBody>
        </p:sp>
        <p:sp>
          <p:nvSpPr>
            <p:cNvPr id="220249" name="Rectangle 89"/>
            <p:cNvSpPr>
              <a:spLocks noChangeArrowheads="1"/>
            </p:cNvSpPr>
            <p:nvPr/>
          </p:nvSpPr>
          <p:spPr bwMode="auto">
            <a:xfrm>
              <a:off x="4578" y="1707"/>
              <a:ext cx="892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>
                  <a:solidFill>
                    <a:srgbClr val="FF00FF"/>
                  </a:solidFill>
                  <a:latin typeface="Tahoma" pitchFamily="34" charset="0"/>
                </a:rPr>
                <a:t>~ 1.3 GeV/c</a:t>
              </a:r>
            </a:p>
          </p:txBody>
        </p:sp>
        <p:grpSp>
          <p:nvGrpSpPr>
            <p:cNvPr id="4" name="Group 96"/>
            <p:cNvGrpSpPr>
              <a:grpSpLocks/>
            </p:cNvGrpSpPr>
            <p:nvPr/>
          </p:nvGrpSpPr>
          <p:grpSpPr bwMode="auto">
            <a:xfrm rot="5400000">
              <a:off x="918" y="1454"/>
              <a:ext cx="709" cy="619"/>
              <a:chOff x="2354" y="3527"/>
              <a:chExt cx="709" cy="619"/>
            </a:xfrm>
          </p:grpSpPr>
          <p:sp>
            <p:nvSpPr>
              <p:cNvPr id="220253" name="Oval 93"/>
              <p:cNvSpPr>
                <a:spLocks noChangeArrowheads="1"/>
              </p:cNvSpPr>
              <p:nvPr/>
            </p:nvSpPr>
            <p:spPr bwMode="auto">
              <a:xfrm>
                <a:off x="2354" y="3721"/>
                <a:ext cx="409" cy="409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0254" name="Oval 94"/>
              <p:cNvSpPr>
                <a:spLocks noChangeArrowheads="1"/>
              </p:cNvSpPr>
              <p:nvPr/>
            </p:nvSpPr>
            <p:spPr bwMode="auto">
              <a:xfrm>
                <a:off x="2502" y="3527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0255" name="Oval 95"/>
              <p:cNvSpPr>
                <a:spLocks noChangeArrowheads="1"/>
              </p:cNvSpPr>
              <p:nvPr/>
            </p:nvSpPr>
            <p:spPr bwMode="auto">
              <a:xfrm>
                <a:off x="2654" y="3737"/>
                <a:ext cx="409" cy="409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20257" name="Oval 97"/>
            <p:cNvSpPr>
              <a:spLocks noChangeArrowheads="1"/>
            </p:cNvSpPr>
            <p:nvPr/>
          </p:nvSpPr>
          <p:spPr bwMode="auto">
            <a:xfrm>
              <a:off x="175" y="1615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0264" name="Oval 104"/>
            <p:cNvSpPr>
              <a:spLocks noChangeArrowheads="1"/>
            </p:cNvSpPr>
            <p:nvPr/>
          </p:nvSpPr>
          <p:spPr bwMode="auto">
            <a:xfrm rot="5400000">
              <a:off x="3904" y="1336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0265" name="Oval 105"/>
            <p:cNvSpPr>
              <a:spLocks noChangeArrowheads="1"/>
            </p:cNvSpPr>
            <p:nvPr/>
          </p:nvSpPr>
          <p:spPr bwMode="auto">
            <a:xfrm rot="5400000">
              <a:off x="4026" y="1651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0266" name="Oval 106"/>
            <p:cNvSpPr>
              <a:spLocks noChangeArrowheads="1"/>
            </p:cNvSpPr>
            <p:nvPr/>
          </p:nvSpPr>
          <p:spPr bwMode="auto">
            <a:xfrm rot="5400000">
              <a:off x="3895" y="1759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0268" name="Oval 108"/>
            <p:cNvSpPr>
              <a:spLocks noChangeArrowheads="1"/>
            </p:cNvSpPr>
            <p:nvPr/>
          </p:nvSpPr>
          <p:spPr bwMode="auto">
            <a:xfrm>
              <a:off x="4696" y="1242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280988" y="3551238"/>
            <a:ext cx="8370887" cy="3348037"/>
            <a:chOff x="177" y="2237"/>
            <a:chExt cx="5273" cy="2109"/>
          </a:xfrm>
        </p:grpSpPr>
        <p:sp>
          <p:nvSpPr>
            <p:cNvPr id="220178" name="Rectangle 18"/>
            <p:cNvSpPr>
              <a:spLocks noChangeArrowheads="1"/>
            </p:cNvSpPr>
            <p:nvPr/>
          </p:nvSpPr>
          <p:spPr bwMode="auto">
            <a:xfrm>
              <a:off x="1957" y="2556"/>
              <a:ext cx="2132" cy="13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0180" name="Rectangle 20"/>
            <p:cNvSpPr>
              <a:spLocks noChangeArrowheads="1"/>
            </p:cNvSpPr>
            <p:nvPr/>
          </p:nvSpPr>
          <p:spPr bwMode="auto">
            <a:xfrm>
              <a:off x="349" y="2237"/>
              <a:ext cx="29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</a:pPr>
              <a:r>
                <a:rPr lang="ja-JP" altLang="en-US" sz="28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　</a:t>
              </a:r>
              <a:r>
                <a:rPr lang="en-US" altLang="ja-JP" sz="28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Two nucleon absorption</a:t>
              </a:r>
              <a:r>
                <a:rPr lang="ja-JP" altLang="en-US" sz="28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　</a:t>
              </a:r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788" y="2844"/>
              <a:ext cx="795" cy="725"/>
              <a:chOff x="1746" y="1117"/>
              <a:chExt cx="795" cy="725"/>
            </a:xfrm>
          </p:grpSpPr>
          <p:sp>
            <p:nvSpPr>
              <p:cNvPr id="220182" name="AutoShape 22"/>
              <p:cNvSpPr>
                <a:spLocks noChangeArrowheads="1"/>
              </p:cNvSpPr>
              <p:nvPr/>
            </p:nvSpPr>
            <p:spPr bwMode="auto">
              <a:xfrm>
                <a:off x="1791" y="1434"/>
                <a:ext cx="680" cy="408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0183" name="Text Box 23"/>
              <p:cNvSpPr txBox="1">
                <a:spLocks noChangeArrowheads="1"/>
              </p:cNvSpPr>
              <p:nvPr/>
            </p:nvSpPr>
            <p:spPr bwMode="auto">
              <a:xfrm>
                <a:off x="1746" y="1117"/>
                <a:ext cx="79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>
                    <a:latin typeface="Tahoma" pitchFamily="34" charset="0"/>
                  </a:rPr>
                  <a:t>reaction</a:t>
                </a:r>
              </a:p>
            </p:txBody>
          </p:sp>
        </p:grpSp>
        <p:sp>
          <p:nvSpPr>
            <p:cNvPr id="220185" name="Line 25"/>
            <p:cNvSpPr>
              <a:spLocks noChangeShapeType="1"/>
            </p:cNvSpPr>
            <p:nvPr/>
          </p:nvSpPr>
          <p:spPr bwMode="auto">
            <a:xfrm>
              <a:off x="401" y="3281"/>
              <a:ext cx="363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0187" name="Text Box 27"/>
            <p:cNvSpPr txBox="1">
              <a:spLocks noChangeArrowheads="1"/>
            </p:cNvSpPr>
            <p:nvPr/>
          </p:nvSpPr>
          <p:spPr bwMode="auto">
            <a:xfrm>
              <a:off x="219" y="2763"/>
              <a:ext cx="3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chemeClr val="folHlink"/>
                  </a:solidFill>
                  <a:latin typeface="Tahoma" pitchFamily="34" charset="0"/>
                </a:rPr>
                <a:t>K</a:t>
              </a:r>
              <a:r>
                <a:rPr lang="en-US" altLang="ja-JP" sz="3200" b="0" baseline="30000">
                  <a:solidFill>
                    <a:schemeClr val="folHlink"/>
                  </a:solidFill>
                  <a:latin typeface="Tahoma" pitchFamily="34" charset="0"/>
                </a:rPr>
                <a:t>-</a:t>
              </a:r>
            </a:p>
          </p:txBody>
        </p:sp>
        <p:sp>
          <p:nvSpPr>
            <p:cNvPr id="220192" name="Text Box 32"/>
            <p:cNvSpPr txBox="1">
              <a:spLocks noChangeArrowheads="1"/>
            </p:cNvSpPr>
            <p:nvPr/>
          </p:nvSpPr>
          <p:spPr bwMode="auto">
            <a:xfrm>
              <a:off x="974" y="2583"/>
              <a:ext cx="5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 baseline="30000">
                  <a:latin typeface="Tahoma" pitchFamily="34" charset="0"/>
                </a:rPr>
                <a:t>3</a:t>
              </a:r>
              <a:r>
                <a:rPr lang="en-US" altLang="ja-JP" sz="3200" b="0">
                  <a:latin typeface="Tahoma" pitchFamily="34" charset="0"/>
                </a:rPr>
                <a:t>He</a:t>
              </a:r>
            </a:p>
          </p:txBody>
        </p:sp>
        <p:sp>
          <p:nvSpPr>
            <p:cNvPr id="220222" name="Line 62"/>
            <p:cNvSpPr>
              <a:spLocks noChangeShapeType="1"/>
            </p:cNvSpPr>
            <p:nvPr/>
          </p:nvSpPr>
          <p:spPr bwMode="auto">
            <a:xfrm flipV="1">
              <a:off x="5141" y="3701"/>
              <a:ext cx="273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0223" name="Text Box 63"/>
            <p:cNvSpPr txBox="1">
              <a:spLocks noChangeArrowheads="1"/>
            </p:cNvSpPr>
            <p:nvPr/>
          </p:nvSpPr>
          <p:spPr bwMode="auto">
            <a:xfrm>
              <a:off x="4406" y="3981"/>
              <a:ext cx="99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chemeClr val="hlink"/>
                  </a:solidFill>
                  <a:latin typeface="Tahoma" pitchFamily="34" charset="0"/>
                </a:rPr>
                <a:t>neutron</a:t>
              </a:r>
            </a:p>
          </p:txBody>
        </p:sp>
        <p:sp>
          <p:nvSpPr>
            <p:cNvPr id="220226" name="Text Box 66"/>
            <p:cNvSpPr txBox="1">
              <a:spLocks noChangeArrowheads="1"/>
            </p:cNvSpPr>
            <p:nvPr/>
          </p:nvSpPr>
          <p:spPr bwMode="auto">
            <a:xfrm>
              <a:off x="2945" y="2764"/>
              <a:ext cx="142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rgbClr val="FF99FF"/>
                  </a:solidFill>
                  <a:latin typeface="Tahoma" pitchFamily="34" charset="0"/>
                </a:rPr>
                <a:t>p </a:t>
              </a:r>
              <a:r>
                <a:rPr lang="en-US" altLang="ja-JP" sz="2800" b="0">
                  <a:solidFill>
                    <a:srgbClr val="FF99FF"/>
                  </a:solidFill>
                  <a:latin typeface="Tahoma" pitchFamily="34" charset="0"/>
                </a:rPr>
                <a:t>(spectator)</a:t>
              </a:r>
            </a:p>
          </p:txBody>
        </p:sp>
        <p:sp>
          <p:nvSpPr>
            <p:cNvPr id="220227" name="Line 67"/>
            <p:cNvSpPr>
              <a:spLocks noChangeShapeType="1"/>
            </p:cNvSpPr>
            <p:nvPr/>
          </p:nvSpPr>
          <p:spPr bwMode="auto">
            <a:xfrm flipH="1" flipV="1">
              <a:off x="3593" y="3755"/>
              <a:ext cx="207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0228" name="Oval 68"/>
            <p:cNvSpPr>
              <a:spLocks noChangeArrowheads="1"/>
            </p:cNvSpPr>
            <p:nvPr/>
          </p:nvSpPr>
          <p:spPr bwMode="auto">
            <a:xfrm>
              <a:off x="3820" y="3529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0229" name="Text Box 69"/>
            <p:cNvSpPr txBox="1">
              <a:spLocks noChangeArrowheads="1"/>
            </p:cNvSpPr>
            <p:nvPr/>
          </p:nvSpPr>
          <p:spPr bwMode="auto">
            <a:xfrm>
              <a:off x="3719" y="3807"/>
              <a:ext cx="31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3600" b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220245" name="Text Box 85"/>
            <p:cNvSpPr txBox="1">
              <a:spLocks noChangeArrowheads="1"/>
            </p:cNvSpPr>
            <p:nvPr/>
          </p:nvSpPr>
          <p:spPr bwMode="auto">
            <a:xfrm>
              <a:off x="4607" y="3244"/>
              <a:ext cx="8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0">
                  <a:latin typeface="Tahoma" pitchFamily="34" charset="0"/>
                </a:rPr>
                <a:t>@ 1GeV/c K-</a:t>
              </a:r>
            </a:p>
          </p:txBody>
        </p:sp>
        <p:sp>
          <p:nvSpPr>
            <p:cNvPr id="220250" name="Rectangle 90"/>
            <p:cNvSpPr>
              <a:spLocks noChangeArrowheads="1"/>
            </p:cNvSpPr>
            <p:nvPr/>
          </p:nvSpPr>
          <p:spPr bwMode="auto">
            <a:xfrm>
              <a:off x="4603" y="3028"/>
              <a:ext cx="847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>
                  <a:solidFill>
                    <a:srgbClr val="FF00FF"/>
                  </a:solidFill>
                  <a:latin typeface="Tahoma" pitchFamily="34" charset="0"/>
                </a:rPr>
                <a:t>~ 1.5GeV/c</a:t>
              </a:r>
            </a:p>
          </p:txBody>
        </p:sp>
        <p:sp>
          <p:nvSpPr>
            <p:cNvPr id="220259" name="Oval 99"/>
            <p:cNvSpPr>
              <a:spLocks noChangeArrowheads="1"/>
            </p:cNvSpPr>
            <p:nvPr/>
          </p:nvSpPr>
          <p:spPr bwMode="auto">
            <a:xfrm>
              <a:off x="177" y="3188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" name="Group 100"/>
            <p:cNvGrpSpPr>
              <a:grpSpLocks/>
            </p:cNvGrpSpPr>
            <p:nvPr/>
          </p:nvGrpSpPr>
          <p:grpSpPr bwMode="auto">
            <a:xfrm rot="5400000">
              <a:off x="884" y="3016"/>
              <a:ext cx="709" cy="619"/>
              <a:chOff x="2354" y="3527"/>
              <a:chExt cx="709" cy="619"/>
            </a:xfrm>
          </p:grpSpPr>
          <p:sp>
            <p:nvSpPr>
              <p:cNvPr id="220261" name="Oval 101"/>
              <p:cNvSpPr>
                <a:spLocks noChangeArrowheads="1"/>
              </p:cNvSpPr>
              <p:nvPr/>
            </p:nvSpPr>
            <p:spPr bwMode="auto">
              <a:xfrm>
                <a:off x="2354" y="3721"/>
                <a:ext cx="409" cy="409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0262" name="Oval 102"/>
              <p:cNvSpPr>
                <a:spLocks noChangeArrowheads="1"/>
              </p:cNvSpPr>
              <p:nvPr/>
            </p:nvSpPr>
            <p:spPr bwMode="auto">
              <a:xfrm>
                <a:off x="2502" y="3527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0263" name="Oval 103"/>
              <p:cNvSpPr>
                <a:spLocks noChangeArrowheads="1"/>
              </p:cNvSpPr>
              <p:nvPr/>
            </p:nvSpPr>
            <p:spPr bwMode="auto">
              <a:xfrm>
                <a:off x="2654" y="3737"/>
                <a:ext cx="409" cy="409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20269" name="Oval 109"/>
            <p:cNvSpPr>
              <a:spLocks noChangeArrowheads="1"/>
            </p:cNvSpPr>
            <p:nvPr/>
          </p:nvSpPr>
          <p:spPr bwMode="auto">
            <a:xfrm rot="5400000">
              <a:off x="3824" y="3078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0270" name="Oval 110"/>
            <p:cNvSpPr>
              <a:spLocks noChangeArrowheads="1"/>
            </p:cNvSpPr>
            <p:nvPr/>
          </p:nvSpPr>
          <p:spPr bwMode="auto">
            <a:xfrm>
              <a:off x="4703" y="3494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519113" y="2139950"/>
            <a:ext cx="576262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230188" y="1317625"/>
            <a:ext cx="52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chemeClr val="folHlink"/>
                </a:solidFill>
                <a:latin typeface="Tahoma" pitchFamily="34" charset="0"/>
              </a:rPr>
              <a:t>K</a:t>
            </a:r>
            <a:r>
              <a:rPr lang="en-US" altLang="ja-JP" sz="3200" b="0" baseline="30000">
                <a:solidFill>
                  <a:schemeClr val="folHlink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1428750" y="1031875"/>
            <a:ext cx="81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 baseline="30000">
                <a:latin typeface="Tahoma" pitchFamily="34" charset="0"/>
              </a:rPr>
              <a:t>3</a:t>
            </a:r>
            <a:r>
              <a:rPr lang="en-US" altLang="ja-JP" sz="3200" b="0">
                <a:latin typeface="Tahoma" pitchFamily="34" charset="0"/>
              </a:rPr>
              <a:t>He</a:t>
            </a:r>
          </a:p>
        </p:txBody>
      </p:sp>
      <p:grpSp>
        <p:nvGrpSpPr>
          <p:cNvPr id="233480" name="Group 8"/>
          <p:cNvGrpSpPr>
            <a:grpSpLocks/>
          </p:cNvGrpSpPr>
          <p:nvPr/>
        </p:nvGrpSpPr>
        <p:grpSpPr bwMode="auto">
          <a:xfrm>
            <a:off x="2746375" y="1349375"/>
            <a:ext cx="1262063" cy="1150938"/>
            <a:chOff x="1746" y="1117"/>
            <a:chExt cx="795" cy="725"/>
          </a:xfrm>
        </p:grpSpPr>
        <p:sp>
          <p:nvSpPr>
            <p:cNvPr id="233481" name="AutoShape 9"/>
            <p:cNvSpPr>
              <a:spLocks noChangeArrowheads="1"/>
            </p:cNvSpPr>
            <p:nvPr/>
          </p:nvSpPr>
          <p:spPr bwMode="auto">
            <a:xfrm>
              <a:off x="1791" y="1434"/>
              <a:ext cx="680" cy="40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1746" y="1117"/>
              <a:ext cx="7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0">
                  <a:latin typeface="Tahoma" pitchFamily="34" charset="0"/>
                </a:rPr>
                <a:t>reaction</a:t>
              </a:r>
            </a:p>
          </p:txBody>
        </p:sp>
      </p:grpSp>
      <p:sp>
        <p:nvSpPr>
          <p:cNvPr id="233484" name="Line 12"/>
          <p:cNvSpPr>
            <a:spLocks noChangeShapeType="1"/>
          </p:cNvSpPr>
          <p:nvPr/>
        </p:nvSpPr>
        <p:spPr bwMode="auto">
          <a:xfrm flipV="1">
            <a:off x="7588250" y="1689100"/>
            <a:ext cx="433388" cy="15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6403975" y="809625"/>
            <a:ext cx="1582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chemeClr val="hlink"/>
                </a:solidFill>
                <a:latin typeface="Tahoma" pitchFamily="34" charset="0"/>
              </a:rPr>
              <a:t>neutron</a:t>
            </a:r>
          </a:p>
        </p:txBody>
      </p:sp>
      <p:sp>
        <p:nvSpPr>
          <p:cNvPr id="233486" name="Text Box 14"/>
          <p:cNvSpPr txBox="1">
            <a:spLocks noChangeArrowheads="1"/>
          </p:cNvSpPr>
          <p:nvPr/>
        </p:nvSpPr>
        <p:spPr bwMode="auto">
          <a:xfrm>
            <a:off x="4354513" y="1128713"/>
            <a:ext cx="1220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 dirty="0">
                <a:solidFill>
                  <a:schemeClr val="tx2"/>
                </a:solidFill>
                <a:latin typeface="Tahoma" pitchFamily="34" charset="0"/>
              </a:rPr>
              <a:t>K</a:t>
            </a:r>
            <a:r>
              <a:rPr lang="en-US" altLang="ja-JP" sz="3200" b="0" baseline="30000" dirty="0">
                <a:solidFill>
                  <a:schemeClr val="tx2"/>
                </a:solidFill>
                <a:latin typeface="Tahoma" pitchFamily="34" charset="0"/>
              </a:rPr>
              <a:t>-</a:t>
            </a:r>
            <a:r>
              <a:rPr lang="en-US" altLang="ja-JP" sz="3200" b="0" dirty="0">
                <a:solidFill>
                  <a:schemeClr val="tx2"/>
                </a:solidFill>
                <a:latin typeface="Tahoma" pitchFamily="34" charset="0"/>
              </a:rPr>
              <a:t>pp</a:t>
            </a:r>
          </a:p>
          <a:p>
            <a:r>
              <a:rPr lang="en-US" altLang="ja-JP" sz="2800" b="0" dirty="0">
                <a:solidFill>
                  <a:schemeClr val="tx2"/>
                </a:solidFill>
                <a:latin typeface="Tahoma" pitchFamily="34" charset="0"/>
              </a:rPr>
              <a:t>cluster</a:t>
            </a:r>
          </a:p>
        </p:txBody>
      </p:sp>
      <p:sp>
        <p:nvSpPr>
          <p:cNvPr id="233487" name="Line 15"/>
          <p:cNvSpPr>
            <a:spLocks noChangeShapeType="1"/>
          </p:cNvSpPr>
          <p:nvPr/>
        </p:nvSpPr>
        <p:spPr bwMode="auto">
          <a:xfrm flipH="1" flipV="1">
            <a:off x="5424488" y="2206625"/>
            <a:ext cx="307975" cy="15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233490" name="Group 18"/>
          <p:cNvGrpSpPr>
            <a:grpSpLocks/>
          </p:cNvGrpSpPr>
          <p:nvPr/>
        </p:nvGrpSpPr>
        <p:grpSpPr bwMode="auto">
          <a:xfrm rot="5400000">
            <a:off x="1366838" y="1724025"/>
            <a:ext cx="1125537" cy="982663"/>
            <a:chOff x="2354" y="3527"/>
            <a:chExt cx="709" cy="619"/>
          </a:xfrm>
        </p:grpSpPr>
        <p:sp>
          <p:nvSpPr>
            <p:cNvPr id="233491" name="Oval 19"/>
            <p:cNvSpPr>
              <a:spLocks noChangeArrowheads="1"/>
            </p:cNvSpPr>
            <p:nvPr/>
          </p:nvSpPr>
          <p:spPr bwMode="auto">
            <a:xfrm>
              <a:off x="2354" y="3721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3492" name="Oval 20"/>
            <p:cNvSpPr>
              <a:spLocks noChangeArrowheads="1"/>
            </p:cNvSpPr>
            <p:nvPr/>
          </p:nvSpPr>
          <p:spPr bwMode="auto">
            <a:xfrm>
              <a:off x="2502" y="352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3493" name="Oval 21"/>
            <p:cNvSpPr>
              <a:spLocks noChangeArrowheads="1"/>
            </p:cNvSpPr>
            <p:nvPr/>
          </p:nvSpPr>
          <p:spPr bwMode="auto">
            <a:xfrm>
              <a:off x="2654" y="3737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3494" name="Oval 22"/>
          <p:cNvSpPr>
            <a:spLocks noChangeArrowheads="1"/>
          </p:cNvSpPr>
          <p:nvPr/>
        </p:nvSpPr>
        <p:spPr bwMode="auto">
          <a:xfrm>
            <a:off x="187325" y="1979613"/>
            <a:ext cx="288925" cy="2889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495" name="Oval 23"/>
          <p:cNvSpPr>
            <a:spLocks noChangeArrowheads="1"/>
          </p:cNvSpPr>
          <p:nvPr/>
        </p:nvSpPr>
        <p:spPr bwMode="auto">
          <a:xfrm rot="5400000">
            <a:off x="5640388" y="1536700"/>
            <a:ext cx="649288" cy="64928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496" name="Oval 24"/>
          <p:cNvSpPr>
            <a:spLocks noChangeArrowheads="1"/>
          </p:cNvSpPr>
          <p:nvPr/>
        </p:nvSpPr>
        <p:spPr bwMode="auto">
          <a:xfrm rot="5400000">
            <a:off x="5834063" y="2036763"/>
            <a:ext cx="288925" cy="2889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497" name="Oval 25"/>
          <p:cNvSpPr>
            <a:spLocks noChangeArrowheads="1"/>
          </p:cNvSpPr>
          <p:nvPr/>
        </p:nvSpPr>
        <p:spPr bwMode="auto">
          <a:xfrm rot="5400000">
            <a:off x="5626100" y="2208213"/>
            <a:ext cx="649287" cy="649288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498" name="Oval 26"/>
          <p:cNvSpPr>
            <a:spLocks noChangeArrowheads="1"/>
          </p:cNvSpPr>
          <p:nvPr/>
        </p:nvSpPr>
        <p:spPr bwMode="auto">
          <a:xfrm>
            <a:off x="6897688" y="1387475"/>
            <a:ext cx="647700" cy="64770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233499" name="Rectangle 27"/>
          <p:cNvSpPr>
            <a:spLocks noChangeArrowheads="1"/>
          </p:cNvSpPr>
          <p:nvPr/>
        </p:nvSpPr>
        <p:spPr bwMode="auto">
          <a:xfrm>
            <a:off x="0" y="174625"/>
            <a:ext cx="622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32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Detector concept</a:t>
            </a:r>
          </a:p>
        </p:txBody>
      </p:sp>
      <p:grpSp>
        <p:nvGrpSpPr>
          <p:cNvPr id="233542" name="Group 70"/>
          <p:cNvGrpSpPr>
            <a:grpSpLocks/>
          </p:cNvGrpSpPr>
          <p:nvPr/>
        </p:nvGrpSpPr>
        <p:grpSpPr bwMode="auto">
          <a:xfrm>
            <a:off x="4581525" y="2806700"/>
            <a:ext cx="1414463" cy="623888"/>
            <a:chOff x="2099" y="2124"/>
            <a:chExt cx="1450" cy="475"/>
          </a:xfrm>
        </p:grpSpPr>
        <p:sp>
          <p:nvSpPr>
            <p:cNvPr id="233543" name="AutoShape 71"/>
            <p:cNvSpPr>
              <a:spLocks noChangeArrowheads="1"/>
            </p:cNvSpPr>
            <p:nvPr/>
          </p:nvSpPr>
          <p:spPr bwMode="auto">
            <a:xfrm rot="2983643">
              <a:off x="2337" y="1886"/>
              <a:ext cx="363" cy="840"/>
            </a:xfrm>
            <a:prstGeom prst="downArrow">
              <a:avLst>
                <a:gd name="adj1" fmla="val 32685"/>
                <a:gd name="adj2" fmla="val 1080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233544" name="Text Box 72"/>
            <p:cNvSpPr txBox="1">
              <a:spLocks noChangeArrowheads="1"/>
            </p:cNvSpPr>
            <p:nvPr/>
          </p:nvSpPr>
          <p:spPr bwMode="auto">
            <a:xfrm>
              <a:off x="2519" y="2251"/>
              <a:ext cx="10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0">
                  <a:solidFill>
                    <a:schemeClr val="hlink"/>
                  </a:solidFill>
                  <a:latin typeface="Tahoma" pitchFamily="34" charset="0"/>
                </a:rPr>
                <a:t>Decay</a:t>
              </a:r>
            </a:p>
          </p:txBody>
        </p:sp>
      </p:grpSp>
      <p:sp>
        <p:nvSpPr>
          <p:cNvPr id="233545" name="AutoShape 73"/>
          <p:cNvSpPr>
            <a:spLocks/>
          </p:cNvSpPr>
          <p:nvPr/>
        </p:nvSpPr>
        <p:spPr bwMode="auto">
          <a:xfrm>
            <a:off x="141288" y="1066800"/>
            <a:ext cx="2570162" cy="1911350"/>
          </a:xfrm>
          <a:prstGeom prst="roundRect">
            <a:avLst>
              <a:gd name="adj" fmla="val 18750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3546" name="AutoShape 74"/>
          <p:cNvSpPr>
            <a:spLocks/>
          </p:cNvSpPr>
          <p:nvPr/>
        </p:nvSpPr>
        <p:spPr bwMode="auto">
          <a:xfrm>
            <a:off x="4287838" y="825500"/>
            <a:ext cx="4105275" cy="2138363"/>
          </a:xfrm>
          <a:prstGeom prst="roundRect">
            <a:avLst>
              <a:gd name="adj" fmla="val 18750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3547" name="Rectangle 75"/>
          <p:cNvSpPr>
            <a:spLocks noChangeArrowheads="1"/>
          </p:cNvSpPr>
          <p:nvPr/>
        </p:nvSpPr>
        <p:spPr bwMode="auto">
          <a:xfrm>
            <a:off x="1123950" y="3690938"/>
            <a:ext cx="3384550" cy="21605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33548" name="Rectangle 76"/>
          <p:cNvSpPr>
            <a:spLocks noChangeArrowheads="1"/>
          </p:cNvSpPr>
          <p:nvPr/>
        </p:nvSpPr>
        <p:spPr bwMode="auto">
          <a:xfrm>
            <a:off x="1052513" y="3260725"/>
            <a:ext cx="352742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b="0">
              <a:latin typeface="Tahoma" pitchFamily="34" charset="0"/>
            </a:endParaRPr>
          </a:p>
        </p:txBody>
      </p:sp>
      <p:sp>
        <p:nvSpPr>
          <p:cNvPr id="233549" name="Oval 77"/>
          <p:cNvSpPr>
            <a:spLocks noChangeArrowheads="1"/>
          </p:cNvSpPr>
          <p:nvPr/>
        </p:nvSpPr>
        <p:spPr bwMode="auto">
          <a:xfrm>
            <a:off x="2132013" y="4127500"/>
            <a:ext cx="647700" cy="6477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550" name="Line 78"/>
          <p:cNvSpPr>
            <a:spLocks noChangeShapeType="1"/>
          </p:cNvSpPr>
          <p:nvPr/>
        </p:nvSpPr>
        <p:spPr bwMode="auto">
          <a:xfrm>
            <a:off x="3571875" y="4416425"/>
            <a:ext cx="5762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3551" name="Line 79"/>
          <p:cNvSpPr>
            <a:spLocks noChangeShapeType="1"/>
          </p:cNvSpPr>
          <p:nvPr/>
        </p:nvSpPr>
        <p:spPr bwMode="auto">
          <a:xfrm flipH="1">
            <a:off x="2132013" y="4703763"/>
            <a:ext cx="215900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3552" name="Text Box 80"/>
          <p:cNvSpPr txBox="1">
            <a:spLocks noChangeArrowheads="1"/>
          </p:cNvSpPr>
          <p:nvPr/>
        </p:nvSpPr>
        <p:spPr bwMode="auto">
          <a:xfrm>
            <a:off x="1987550" y="3630613"/>
            <a:ext cx="498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600" b="0">
                <a:solidFill>
                  <a:srgbClr val="FF0000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233553" name="Text Box 81"/>
          <p:cNvSpPr txBox="1">
            <a:spLocks noChangeArrowheads="1"/>
          </p:cNvSpPr>
          <p:nvPr/>
        </p:nvSpPr>
        <p:spPr bwMode="auto">
          <a:xfrm>
            <a:off x="3284538" y="36195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rgbClr val="FF33CC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233554" name="Oval 82"/>
          <p:cNvSpPr>
            <a:spLocks noChangeArrowheads="1"/>
          </p:cNvSpPr>
          <p:nvPr/>
        </p:nvSpPr>
        <p:spPr bwMode="auto">
          <a:xfrm>
            <a:off x="1484313" y="4775200"/>
            <a:ext cx="288925" cy="288925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555" name="Line 83"/>
          <p:cNvSpPr>
            <a:spLocks noChangeShapeType="1"/>
          </p:cNvSpPr>
          <p:nvPr/>
        </p:nvSpPr>
        <p:spPr bwMode="auto">
          <a:xfrm flipH="1">
            <a:off x="1771650" y="4919663"/>
            <a:ext cx="3603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3556" name="Line 84"/>
          <p:cNvSpPr>
            <a:spLocks noChangeShapeType="1"/>
          </p:cNvSpPr>
          <p:nvPr/>
        </p:nvSpPr>
        <p:spPr bwMode="auto">
          <a:xfrm flipH="1">
            <a:off x="2132013" y="4919663"/>
            <a:ext cx="0" cy="2873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3557" name="Text Box 85"/>
          <p:cNvSpPr txBox="1">
            <a:spLocks noChangeArrowheads="1"/>
          </p:cNvSpPr>
          <p:nvPr/>
        </p:nvSpPr>
        <p:spPr bwMode="auto">
          <a:xfrm>
            <a:off x="1411288" y="51308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rgbClr val="FF33CC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233558" name="Text Box 86"/>
          <p:cNvSpPr txBox="1">
            <a:spLocks noChangeArrowheads="1"/>
          </p:cNvSpPr>
          <p:nvPr/>
        </p:nvSpPr>
        <p:spPr bwMode="auto">
          <a:xfrm>
            <a:off x="1195388" y="434340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rgbClr val="33CC33"/>
                </a:solidFill>
                <a:latin typeface="Symbol" pitchFamily="18" charset="2"/>
              </a:rPr>
              <a:t>p</a:t>
            </a:r>
            <a:r>
              <a:rPr lang="en-US" altLang="ja-JP" sz="3200" b="0" baseline="30000">
                <a:solidFill>
                  <a:srgbClr val="33CC33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233559" name="Rectangle 87"/>
          <p:cNvSpPr>
            <a:spLocks noChangeArrowheads="1"/>
          </p:cNvSpPr>
          <p:nvPr/>
        </p:nvSpPr>
        <p:spPr bwMode="auto">
          <a:xfrm>
            <a:off x="1123950" y="3690938"/>
            <a:ext cx="3384550" cy="21605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33560" name="Text Box 88"/>
          <p:cNvSpPr txBox="1">
            <a:spLocks noChangeArrowheads="1"/>
          </p:cNvSpPr>
          <p:nvPr/>
        </p:nvSpPr>
        <p:spPr bwMode="auto">
          <a:xfrm>
            <a:off x="1084263" y="3294063"/>
            <a:ext cx="3452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0">
                <a:solidFill>
                  <a:schemeClr val="tx2"/>
                </a:solidFill>
                <a:latin typeface="Tahoma" pitchFamily="34" charset="0"/>
              </a:rPr>
              <a:t>Mode to decay charged particles</a:t>
            </a:r>
          </a:p>
        </p:txBody>
      </p:sp>
      <p:sp>
        <p:nvSpPr>
          <p:cNvPr id="233561" name="Oval 89"/>
          <p:cNvSpPr>
            <a:spLocks noChangeArrowheads="1"/>
          </p:cNvSpPr>
          <p:nvPr/>
        </p:nvSpPr>
        <p:spPr bwMode="auto">
          <a:xfrm>
            <a:off x="3140075" y="4132263"/>
            <a:ext cx="649288" cy="64928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562" name="Oval 90"/>
          <p:cNvSpPr>
            <a:spLocks noChangeArrowheads="1"/>
          </p:cNvSpPr>
          <p:nvPr/>
        </p:nvSpPr>
        <p:spPr bwMode="auto">
          <a:xfrm>
            <a:off x="1784350" y="5183188"/>
            <a:ext cx="649288" cy="64928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33591" name="Group 119"/>
          <p:cNvGrpSpPr>
            <a:grpSpLocks/>
          </p:cNvGrpSpPr>
          <p:nvPr/>
        </p:nvGrpSpPr>
        <p:grpSpPr bwMode="auto">
          <a:xfrm>
            <a:off x="931863" y="3109913"/>
            <a:ext cx="3767137" cy="3692525"/>
            <a:chOff x="587" y="1959"/>
            <a:chExt cx="2373" cy="2326"/>
          </a:xfrm>
        </p:grpSpPr>
        <p:sp>
          <p:nvSpPr>
            <p:cNvPr id="233566" name="AutoShape 94"/>
            <p:cNvSpPr>
              <a:spLocks noChangeArrowheads="1"/>
            </p:cNvSpPr>
            <p:nvPr/>
          </p:nvSpPr>
          <p:spPr bwMode="auto">
            <a:xfrm>
              <a:off x="587" y="1959"/>
              <a:ext cx="2373" cy="2326"/>
            </a:xfrm>
            <a:prstGeom prst="flowChartAlternateProcess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3567" name="Text Box 95"/>
            <p:cNvSpPr txBox="1">
              <a:spLocks noChangeArrowheads="1"/>
            </p:cNvSpPr>
            <p:nvPr/>
          </p:nvSpPr>
          <p:spPr bwMode="auto">
            <a:xfrm>
              <a:off x="612" y="3767"/>
              <a:ext cx="2230" cy="51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>
                  <a:solidFill>
                    <a:srgbClr val="FF00FF"/>
                  </a:solidFill>
                </a:rPr>
                <a:t>Decay particle detector</a:t>
              </a:r>
            </a:p>
            <a:p>
              <a:pPr algn="ctr"/>
              <a:r>
                <a:rPr lang="en-US" altLang="ja-JP" sz="2400">
                  <a:solidFill>
                    <a:srgbClr val="FF00FF"/>
                  </a:solidFill>
                </a:rPr>
                <a:t>around target region</a:t>
              </a:r>
            </a:p>
          </p:txBody>
        </p:sp>
      </p:grpSp>
      <p:grpSp>
        <p:nvGrpSpPr>
          <p:cNvPr id="233593" name="Group 121"/>
          <p:cNvGrpSpPr>
            <a:grpSpLocks/>
          </p:cNvGrpSpPr>
          <p:nvPr/>
        </p:nvGrpSpPr>
        <p:grpSpPr bwMode="auto">
          <a:xfrm>
            <a:off x="100013" y="774700"/>
            <a:ext cx="8975725" cy="5905500"/>
            <a:chOff x="63" y="488"/>
            <a:chExt cx="5654" cy="3720"/>
          </a:xfrm>
        </p:grpSpPr>
        <p:grpSp>
          <p:nvGrpSpPr>
            <p:cNvPr id="233589" name="Group 117"/>
            <p:cNvGrpSpPr>
              <a:grpSpLocks/>
            </p:cNvGrpSpPr>
            <p:nvPr/>
          </p:nvGrpSpPr>
          <p:grpSpPr bwMode="auto">
            <a:xfrm>
              <a:off x="63" y="488"/>
              <a:ext cx="5654" cy="3720"/>
              <a:chOff x="106" y="1278"/>
              <a:chExt cx="5654" cy="3720"/>
            </a:xfrm>
          </p:grpSpPr>
          <p:grpSp>
            <p:nvGrpSpPr>
              <p:cNvPr id="233587" name="Group 115"/>
              <p:cNvGrpSpPr>
                <a:grpSpLocks/>
              </p:cNvGrpSpPr>
              <p:nvPr/>
            </p:nvGrpSpPr>
            <p:grpSpPr bwMode="auto">
              <a:xfrm>
                <a:off x="106" y="1278"/>
                <a:ext cx="5654" cy="3720"/>
                <a:chOff x="77" y="495"/>
                <a:chExt cx="5654" cy="3720"/>
              </a:xfrm>
            </p:grpSpPr>
            <p:grpSp>
              <p:nvGrpSpPr>
                <p:cNvPr id="233586" name="Group 114"/>
                <p:cNvGrpSpPr>
                  <a:grpSpLocks/>
                </p:cNvGrpSpPr>
                <p:nvPr/>
              </p:nvGrpSpPr>
              <p:grpSpPr bwMode="auto">
                <a:xfrm>
                  <a:off x="77" y="495"/>
                  <a:ext cx="5654" cy="3720"/>
                  <a:chOff x="77" y="495"/>
                  <a:chExt cx="5654" cy="3720"/>
                </a:xfrm>
              </p:grpSpPr>
              <p:pic>
                <p:nvPicPr>
                  <p:cNvPr id="233568" name="Picture 96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77" y="495"/>
                    <a:ext cx="5654" cy="3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33585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770" y="1353"/>
                    <a:ext cx="4109" cy="2047"/>
                    <a:chOff x="770" y="1353"/>
                    <a:chExt cx="4109" cy="2047"/>
                  </a:xfrm>
                </p:grpSpPr>
                <p:sp>
                  <p:nvSpPr>
                    <p:cNvPr id="233580" name="Line 1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15" y="1353"/>
                      <a:ext cx="2964" cy="149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3581" name="Line 1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70" y="3102"/>
                      <a:ext cx="618" cy="29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3582" name="Line 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59" y="2727"/>
                      <a:ext cx="701" cy="3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233583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2440" y="1936"/>
                  <a:ext cx="83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/>
                    <a:t>neutron</a:t>
                  </a:r>
                </a:p>
              </p:txBody>
            </p:sp>
          </p:grpSp>
          <p:sp>
            <p:nvSpPr>
              <p:cNvPr id="233588" name="Text Box 116"/>
              <p:cNvSpPr txBox="1">
                <a:spLocks noChangeArrowheads="1"/>
              </p:cNvSpPr>
              <p:nvPr/>
            </p:nvSpPr>
            <p:spPr bwMode="auto">
              <a:xfrm>
                <a:off x="3787" y="1604"/>
                <a:ext cx="15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/>
                  <a:t>Neutron TOF counter</a:t>
                </a:r>
              </a:p>
            </p:txBody>
          </p:sp>
        </p:grpSp>
        <p:sp>
          <p:nvSpPr>
            <p:cNvPr id="233592" name="Text Box 120"/>
            <p:cNvSpPr txBox="1">
              <a:spLocks noChangeArrowheads="1"/>
            </p:cNvSpPr>
            <p:nvPr/>
          </p:nvSpPr>
          <p:spPr bwMode="auto">
            <a:xfrm>
              <a:off x="870" y="3689"/>
              <a:ext cx="20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2"/>
                  </a:solidFill>
                </a:rPr>
                <a:t>Cylindrical Detector system</a:t>
              </a:r>
            </a:p>
            <a:p>
              <a:r>
                <a:rPr lang="en-US" altLang="ja-JP">
                  <a:solidFill>
                    <a:schemeClr val="bg2"/>
                  </a:solidFill>
                </a:rPr>
                <a:t>(Decay particle detector)</a:t>
              </a:r>
            </a:p>
          </p:txBody>
        </p:sp>
      </p:grpSp>
      <p:grpSp>
        <p:nvGrpSpPr>
          <p:cNvPr id="233595" name="Group 123"/>
          <p:cNvGrpSpPr>
            <a:grpSpLocks/>
          </p:cNvGrpSpPr>
          <p:nvPr/>
        </p:nvGrpSpPr>
        <p:grpSpPr bwMode="auto">
          <a:xfrm>
            <a:off x="138113" y="144463"/>
            <a:ext cx="4306887" cy="4043362"/>
            <a:chOff x="2652" y="1317"/>
            <a:chExt cx="2998" cy="2940"/>
          </a:xfrm>
        </p:grpSpPr>
        <p:pic>
          <p:nvPicPr>
            <p:cNvPr id="233596" name="Picture 1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2" y="1317"/>
              <a:ext cx="2998" cy="2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3597" name="Text Box 125"/>
            <p:cNvSpPr txBox="1">
              <a:spLocks noChangeArrowheads="1"/>
            </p:cNvSpPr>
            <p:nvPr/>
          </p:nvSpPr>
          <p:spPr bwMode="auto">
            <a:xfrm rot="-1969776">
              <a:off x="4301" y="2261"/>
              <a:ext cx="473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CDH</a:t>
              </a:r>
            </a:p>
          </p:txBody>
        </p:sp>
        <p:sp>
          <p:nvSpPr>
            <p:cNvPr id="233598" name="Text Box 126"/>
            <p:cNvSpPr txBox="1">
              <a:spLocks noChangeArrowheads="1"/>
            </p:cNvSpPr>
            <p:nvPr/>
          </p:nvSpPr>
          <p:spPr bwMode="auto">
            <a:xfrm rot="-23451028">
              <a:off x="4037" y="2878"/>
              <a:ext cx="473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CDC</a:t>
              </a:r>
            </a:p>
          </p:txBody>
        </p:sp>
        <p:sp>
          <p:nvSpPr>
            <p:cNvPr id="233599" name="Text Box 127"/>
            <p:cNvSpPr txBox="1">
              <a:spLocks noChangeArrowheads="1"/>
            </p:cNvSpPr>
            <p:nvPr/>
          </p:nvSpPr>
          <p:spPr bwMode="auto">
            <a:xfrm rot="-1792518">
              <a:off x="4168" y="3030"/>
              <a:ext cx="140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Solenoid Magnet</a:t>
              </a:r>
            </a:p>
          </p:txBody>
        </p:sp>
        <p:sp>
          <p:nvSpPr>
            <p:cNvPr id="233600" name="Text Box 128"/>
            <p:cNvSpPr txBox="1">
              <a:spLocks noChangeArrowheads="1"/>
            </p:cNvSpPr>
            <p:nvPr/>
          </p:nvSpPr>
          <p:spPr bwMode="auto">
            <a:xfrm>
              <a:off x="2990" y="3128"/>
              <a:ext cx="329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00"/>
                  </a:solidFill>
                </a:rPr>
                <a:t>K</a:t>
              </a:r>
              <a:r>
                <a:rPr lang="en-US" altLang="ja-JP" sz="2400" baseline="3000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33601" name="Line 129"/>
            <p:cNvSpPr>
              <a:spLocks noChangeShapeType="1"/>
            </p:cNvSpPr>
            <p:nvPr/>
          </p:nvSpPr>
          <p:spPr bwMode="auto">
            <a:xfrm flipV="1">
              <a:off x="2655" y="3385"/>
              <a:ext cx="453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3602" name="Line 130"/>
            <p:cNvSpPr>
              <a:spLocks noChangeShapeType="1"/>
            </p:cNvSpPr>
            <p:nvPr/>
          </p:nvSpPr>
          <p:spPr bwMode="auto">
            <a:xfrm flipV="1">
              <a:off x="3262" y="2822"/>
              <a:ext cx="832" cy="4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3603" name="Line 131"/>
            <p:cNvSpPr>
              <a:spLocks noChangeShapeType="1"/>
            </p:cNvSpPr>
            <p:nvPr/>
          </p:nvSpPr>
          <p:spPr bwMode="auto">
            <a:xfrm flipV="1">
              <a:off x="5228" y="1971"/>
              <a:ext cx="312" cy="1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3594" name="AutoShape 122"/>
          <p:cNvSpPr>
            <a:spLocks noChangeArrowheads="1"/>
          </p:cNvSpPr>
          <p:nvPr/>
        </p:nvSpPr>
        <p:spPr bwMode="auto">
          <a:xfrm rot="-3374464">
            <a:off x="830263" y="4243387"/>
            <a:ext cx="1049338" cy="385763"/>
          </a:xfrm>
          <a:prstGeom prst="rightArrow">
            <a:avLst>
              <a:gd name="adj1" fmla="val 50000"/>
              <a:gd name="adj2" fmla="val 680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33604" name="Picture 1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1713" y="2608263"/>
            <a:ext cx="3062287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46075" y="-30163"/>
            <a:ext cx="5903913" cy="700088"/>
          </a:xfrm>
        </p:spPr>
        <p:txBody>
          <a:bodyPr>
            <a:normAutofit fontScale="90000"/>
          </a:bodyPr>
          <a:lstStyle/>
          <a:p>
            <a:r>
              <a:rPr lang="en-US" altLang="ja-JP"/>
              <a:t>Cylindrical Drift Chamber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6038" y="598488"/>
            <a:ext cx="8229600" cy="514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/>
              <a:t>Design work for CDC is in progress</a:t>
            </a:r>
          </a:p>
        </p:txBody>
      </p:sp>
      <p:pic>
        <p:nvPicPr>
          <p:cNvPr id="1966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044575"/>
            <a:ext cx="49752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5400675" y="101600"/>
            <a:ext cx="3656013" cy="2719388"/>
            <a:chOff x="121" y="3010"/>
            <a:chExt cx="1679" cy="1249"/>
          </a:xfrm>
        </p:grpSpPr>
        <p:pic>
          <p:nvPicPr>
            <p:cNvPr id="19661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" y="3010"/>
              <a:ext cx="1679" cy="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6619" name="Line 11"/>
            <p:cNvSpPr>
              <a:spLocks noChangeShapeType="1"/>
            </p:cNvSpPr>
            <p:nvPr/>
          </p:nvSpPr>
          <p:spPr bwMode="auto">
            <a:xfrm>
              <a:off x="477" y="3513"/>
              <a:ext cx="14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20" name="Line 12"/>
            <p:cNvSpPr>
              <a:spLocks noChangeShapeType="1"/>
            </p:cNvSpPr>
            <p:nvPr/>
          </p:nvSpPr>
          <p:spPr bwMode="auto">
            <a:xfrm>
              <a:off x="450" y="3357"/>
              <a:ext cx="27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21" name="Line 13"/>
            <p:cNvSpPr>
              <a:spLocks noChangeShapeType="1"/>
            </p:cNvSpPr>
            <p:nvPr/>
          </p:nvSpPr>
          <p:spPr bwMode="auto">
            <a:xfrm>
              <a:off x="618" y="3570"/>
              <a:ext cx="33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22" name="Line 14"/>
            <p:cNvSpPr>
              <a:spLocks noChangeShapeType="1"/>
            </p:cNvSpPr>
            <p:nvPr/>
          </p:nvSpPr>
          <p:spPr bwMode="auto">
            <a:xfrm>
              <a:off x="312" y="3291"/>
              <a:ext cx="14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23" name="Line 15"/>
            <p:cNvSpPr>
              <a:spLocks noChangeShapeType="1"/>
            </p:cNvSpPr>
            <p:nvPr/>
          </p:nvSpPr>
          <p:spPr bwMode="auto">
            <a:xfrm>
              <a:off x="293" y="3140"/>
              <a:ext cx="21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24" name="Line 16"/>
            <p:cNvSpPr>
              <a:spLocks noChangeShapeType="1"/>
            </p:cNvSpPr>
            <p:nvPr/>
          </p:nvSpPr>
          <p:spPr bwMode="auto">
            <a:xfrm>
              <a:off x="653" y="3726"/>
              <a:ext cx="144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25" name="Line 17"/>
            <p:cNvSpPr>
              <a:spLocks noChangeShapeType="1"/>
            </p:cNvSpPr>
            <p:nvPr/>
          </p:nvSpPr>
          <p:spPr bwMode="auto">
            <a:xfrm>
              <a:off x="797" y="3783"/>
              <a:ext cx="37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26" name="Line 18"/>
            <p:cNvSpPr>
              <a:spLocks noChangeShapeType="1"/>
            </p:cNvSpPr>
            <p:nvPr/>
          </p:nvSpPr>
          <p:spPr bwMode="auto">
            <a:xfrm>
              <a:off x="834" y="3933"/>
              <a:ext cx="146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27" name="Line 19"/>
            <p:cNvSpPr>
              <a:spLocks noChangeShapeType="1"/>
            </p:cNvSpPr>
            <p:nvPr/>
          </p:nvSpPr>
          <p:spPr bwMode="auto">
            <a:xfrm>
              <a:off x="978" y="3986"/>
              <a:ext cx="42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29" name="Line 21"/>
            <p:cNvSpPr>
              <a:spLocks noChangeShapeType="1"/>
            </p:cNvSpPr>
            <p:nvPr/>
          </p:nvSpPr>
          <p:spPr bwMode="auto">
            <a:xfrm>
              <a:off x="1020" y="4137"/>
              <a:ext cx="149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30" name="Line 22"/>
            <p:cNvSpPr>
              <a:spLocks noChangeShapeType="1"/>
            </p:cNvSpPr>
            <p:nvPr/>
          </p:nvSpPr>
          <p:spPr bwMode="auto">
            <a:xfrm flipV="1">
              <a:off x="1169" y="4079"/>
              <a:ext cx="100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31" name="Line 23"/>
            <p:cNvSpPr>
              <a:spLocks noChangeShapeType="1"/>
            </p:cNvSpPr>
            <p:nvPr/>
          </p:nvSpPr>
          <p:spPr bwMode="auto">
            <a:xfrm>
              <a:off x="1227" y="3936"/>
              <a:ext cx="4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32" name="Line 24"/>
            <p:cNvSpPr>
              <a:spLocks noChangeShapeType="1"/>
            </p:cNvSpPr>
            <p:nvPr/>
          </p:nvSpPr>
          <p:spPr bwMode="auto">
            <a:xfrm>
              <a:off x="1269" y="4080"/>
              <a:ext cx="146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33" name="Line 25"/>
            <p:cNvSpPr>
              <a:spLocks noChangeShapeType="1"/>
            </p:cNvSpPr>
            <p:nvPr/>
          </p:nvSpPr>
          <p:spPr bwMode="auto">
            <a:xfrm>
              <a:off x="1416" y="4121"/>
              <a:ext cx="47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34" name="Line 26"/>
            <p:cNvSpPr>
              <a:spLocks noChangeShapeType="1"/>
            </p:cNvSpPr>
            <p:nvPr/>
          </p:nvSpPr>
          <p:spPr bwMode="auto">
            <a:xfrm flipV="1">
              <a:off x="980" y="3887"/>
              <a:ext cx="103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35" name="Line 27"/>
            <p:cNvSpPr>
              <a:spLocks noChangeShapeType="1"/>
            </p:cNvSpPr>
            <p:nvPr/>
          </p:nvSpPr>
          <p:spPr bwMode="auto">
            <a:xfrm>
              <a:off x="1083" y="3887"/>
              <a:ext cx="144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36" name="Line 28"/>
            <p:cNvSpPr>
              <a:spLocks noChangeShapeType="1"/>
            </p:cNvSpPr>
            <p:nvPr/>
          </p:nvSpPr>
          <p:spPr bwMode="auto">
            <a:xfrm flipV="1">
              <a:off x="794" y="3690"/>
              <a:ext cx="11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37" name="Line 29"/>
            <p:cNvSpPr>
              <a:spLocks noChangeShapeType="1"/>
            </p:cNvSpPr>
            <p:nvPr/>
          </p:nvSpPr>
          <p:spPr bwMode="auto">
            <a:xfrm>
              <a:off x="902" y="3690"/>
              <a:ext cx="14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38" name="Line 30"/>
            <p:cNvSpPr>
              <a:spLocks noChangeShapeType="1"/>
            </p:cNvSpPr>
            <p:nvPr/>
          </p:nvSpPr>
          <p:spPr bwMode="auto">
            <a:xfrm>
              <a:off x="1048" y="3744"/>
              <a:ext cx="3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39" name="Line 31"/>
            <p:cNvSpPr>
              <a:spLocks noChangeShapeType="1"/>
            </p:cNvSpPr>
            <p:nvPr/>
          </p:nvSpPr>
          <p:spPr bwMode="auto">
            <a:xfrm>
              <a:off x="730" y="3484"/>
              <a:ext cx="142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40" name="Line 32"/>
            <p:cNvSpPr>
              <a:spLocks noChangeShapeType="1"/>
            </p:cNvSpPr>
            <p:nvPr/>
          </p:nvSpPr>
          <p:spPr bwMode="auto">
            <a:xfrm flipV="1">
              <a:off x="616" y="3484"/>
              <a:ext cx="11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41" name="Line 33"/>
            <p:cNvSpPr>
              <a:spLocks noChangeShapeType="1"/>
            </p:cNvSpPr>
            <p:nvPr/>
          </p:nvSpPr>
          <p:spPr bwMode="auto">
            <a:xfrm flipV="1">
              <a:off x="290" y="3056"/>
              <a:ext cx="118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42" name="Line 34"/>
            <p:cNvSpPr>
              <a:spLocks noChangeShapeType="1"/>
            </p:cNvSpPr>
            <p:nvPr/>
          </p:nvSpPr>
          <p:spPr bwMode="auto">
            <a:xfrm>
              <a:off x="410" y="3056"/>
              <a:ext cx="134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43" name="Line 35"/>
            <p:cNvSpPr>
              <a:spLocks noChangeShapeType="1"/>
            </p:cNvSpPr>
            <p:nvPr/>
          </p:nvSpPr>
          <p:spPr bwMode="auto">
            <a:xfrm>
              <a:off x="544" y="3124"/>
              <a:ext cx="22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44" name="Line 36"/>
            <p:cNvSpPr>
              <a:spLocks noChangeShapeType="1"/>
            </p:cNvSpPr>
            <p:nvPr/>
          </p:nvSpPr>
          <p:spPr bwMode="auto">
            <a:xfrm flipV="1">
              <a:off x="454" y="3274"/>
              <a:ext cx="11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45" name="Line 37"/>
            <p:cNvSpPr>
              <a:spLocks noChangeShapeType="1"/>
            </p:cNvSpPr>
            <p:nvPr/>
          </p:nvSpPr>
          <p:spPr bwMode="auto">
            <a:xfrm>
              <a:off x="870" y="3540"/>
              <a:ext cx="34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46" name="Line 38"/>
            <p:cNvSpPr>
              <a:spLocks noChangeShapeType="1"/>
            </p:cNvSpPr>
            <p:nvPr/>
          </p:nvSpPr>
          <p:spPr bwMode="auto">
            <a:xfrm>
              <a:off x="562" y="3270"/>
              <a:ext cx="144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47" name="Line 39"/>
            <p:cNvSpPr>
              <a:spLocks noChangeShapeType="1"/>
            </p:cNvSpPr>
            <p:nvPr/>
          </p:nvSpPr>
          <p:spPr bwMode="auto">
            <a:xfrm>
              <a:off x="704" y="3330"/>
              <a:ext cx="26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48" name="Line 40"/>
            <p:cNvSpPr>
              <a:spLocks noChangeShapeType="1"/>
            </p:cNvSpPr>
            <p:nvPr/>
          </p:nvSpPr>
          <p:spPr bwMode="auto">
            <a:xfrm>
              <a:off x="1168" y="4182"/>
              <a:ext cx="22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49" name="Line 41"/>
            <p:cNvSpPr>
              <a:spLocks noChangeShapeType="1"/>
            </p:cNvSpPr>
            <p:nvPr/>
          </p:nvSpPr>
          <p:spPr bwMode="auto">
            <a:xfrm>
              <a:off x="154" y="3068"/>
              <a:ext cx="140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50" name="Line 42"/>
            <p:cNvSpPr>
              <a:spLocks noChangeShapeType="1"/>
            </p:cNvSpPr>
            <p:nvPr/>
          </p:nvSpPr>
          <p:spPr bwMode="auto">
            <a:xfrm flipV="1">
              <a:off x="544" y="3040"/>
              <a:ext cx="116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51" name="Line 43"/>
            <p:cNvSpPr>
              <a:spLocks noChangeShapeType="1"/>
            </p:cNvSpPr>
            <p:nvPr/>
          </p:nvSpPr>
          <p:spPr bwMode="auto">
            <a:xfrm>
              <a:off x="662" y="3040"/>
              <a:ext cx="134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52" name="Line 44"/>
            <p:cNvSpPr>
              <a:spLocks noChangeShapeType="1"/>
            </p:cNvSpPr>
            <p:nvPr/>
          </p:nvSpPr>
          <p:spPr bwMode="auto">
            <a:xfrm>
              <a:off x="796" y="3100"/>
              <a:ext cx="2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53" name="Line 45"/>
            <p:cNvSpPr>
              <a:spLocks noChangeShapeType="1"/>
            </p:cNvSpPr>
            <p:nvPr/>
          </p:nvSpPr>
          <p:spPr bwMode="auto">
            <a:xfrm flipV="1">
              <a:off x="706" y="3246"/>
              <a:ext cx="108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54" name="Line 46"/>
            <p:cNvSpPr>
              <a:spLocks noChangeShapeType="1"/>
            </p:cNvSpPr>
            <p:nvPr/>
          </p:nvSpPr>
          <p:spPr bwMode="auto">
            <a:xfrm>
              <a:off x="812" y="3246"/>
              <a:ext cx="142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55" name="Line 47"/>
            <p:cNvSpPr>
              <a:spLocks noChangeShapeType="1"/>
            </p:cNvSpPr>
            <p:nvPr/>
          </p:nvSpPr>
          <p:spPr bwMode="auto">
            <a:xfrm>
              <a:off x="954" y="3304"/>
              <a:ext cx="28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56" name="Line 48"/>
            <p:cNvSpPr>
              <a:spLocks noChangeShapeType="1"/>
            </p:cNvSpPr>
            <p:nvPr/>
          </p:nvSpPr>
          <p:spPr bwMode="auto">
            <a:xfrm flipH="1">
              <a:off x="868" y="3450"/>
              <a:ext cx="114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57" name="Line 49"/>
            <p:cNvSpPr>
              <a:spLocks noChangeShapeType="1"/>
            </p:cNvSpPr>
            <p:nvPr/>
          </p:nvSpPr>
          <p:spPr bwMode="auto">
            <a:xfrm>
              <a:off x="982" y="3450"/>
              <a:ext cx="138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58" name="Line 50"/>
            <p:cNvSpPr>
              <a:spLocks noChangeShapeType="1"/>
            </p:cNvSpPr>
            <p:nvPr/>
          </p:nvSpPr>
          <p:spPr bwMode="auto">
            <a:xfrm>
              <a:off x="1122" y="3498"/>
              <a:ext cx="3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59" name="Line 51"/>
            <p:cNvSpPr>
              <a:spLocks noChangeShapeType="1"/>
            </p:cNvSpPr>
            <p:nvPr/>
          </p:nvSpPr>
          <p:spPr bwMode="auto">
            <a:xfrm>
              <a:off x="1154" y="3644"/>
              <a:ext cx="13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60" name="Line 52"/>
            <p:cNvSpPr>
              <a:spLocks noChangeShapeType="1"/>
            </p:cNvSpPr>
            <p:nvPr/>
          </p:nvSpPr>
          <p:spPr bwMode="auto">
            <a:xfrm>
              <a:off x="1292" y="3690"/>
              <a:ext cx="38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61" name="Line 53"/>
            <p:cNvSpPr>
              <a:spLocks noChangeShapeType="1"/>
            </p:cNvSpPr>
            <p:nvPr/>
          </p:nvSpPr>
          <p:spPr bwMode="auto">
            <a:xfrm>
              <a:off x="1332" y="3836"/>
              <a:ext cx="14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62" name="Line 54"/>
            <p:cNvSpPr>
              <a:spLocks noChangeShapeType="1"/>
            </p:cNvSpPr>
            <p:nvPr/>
          </p:nvSpPr>
          <p:spPr bwMode="auto">
            <a:xfrm>
              <a:off x="1472" y="3876"/>
              <a:ext cx="42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63" name="Line 55"/>
            <p:cNvSpPr>
              <a:spLocks noChangeShapeType="1"/>
            </p:cNvSpPr>
            <p:nvPr/>
          </p:nvSpPr>
          <p:spPr bwMode="auto">
            <a:xfrm>
              <a:off x="1512" y="4018"/>
              <a:ext cx="146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64" name="Line 56"/>
            <p:cNvSpPr>
              <a:spLocks noChangeShapeType="1"/>
            </p:cNvSpPr>
            <p:nvPr/>
          </p:nvSpPr>
          <p:spPr bwMode="auto">
            <a:xfrm>
              <a:off x="1658" y="4056"/>
              <a:ext cx="46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65" name="Line 57"/>
            <p:cNvSpPr>
              <a:spLocks noChangeShapeType="1"/>
            </p:cNvSpPr>
            <p:nvPr/>
          </p:nvSpPr>
          <p:spPr bwMode="auto">
            <a:xfrm flipH="1">
              <a:off x="1652" y="4196"/>
              <a:ext cx="52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66" name="Line 58"/>
            <p:cNvSpPr>
              <a:spLocks noChangeShapeType="1"/>
            </p:cNvSpPr>
            <p:nvPr/>
          </p:nvSpPr>
          <p:spPr bwMode="auto">
            <a:xfrm flipV="1">
              <a:off x="1044" y="3644"/>
              <a:ext cx="108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67" name="Line 59"/>
            <p:cNvSpPr>
              <a:spLocks noChangeShapeType="1"/>
            </p:cNvSpPr>
            <p:nvPr/>
          </p:nvSpPr>
          <p:spPr bwMode="auto">
            <a:xfrm flipV="1">
              <a:off x="1226" y="3836"/>
              <a:ext cx="102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68" name="Line 60"/>
            <p:cNvSpPr>
              <a:spLocks noChangeShapeType="1"/>
            </p:cNvSpPr>
            <p:nvPr/>
          </p:nvSpPr>
          <p:spPr bwMode="auto">
            <a:xfrm flipV="1">
              <a:off x="1416" y="4022"/>
              <a:ext cx="10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69" name="Line 61"/>
            <p:cNvSpPr>
              <a:spLocks noChangeShapeType="1"/>
            </p:cNvSpPr>
            <p:nvPr/>
          </p:nvSpPr>
          <p:spPr bwMode="auto">
            <a:xfrm>
              <a:off x="1058" y="3100"/>
              <a:ext cx="146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70" name="Line 62"/>
            <p:cNvSpPr>
              <a:spLocks noChangeShapeType="1"/>
            </p:cNvSpPr>
            <p:nvPr/>
          </p:nvSpPr>
          <p:spPr bwMode="auto">
            <a:xfrm flipV="1">
              <a:off x="1204" y="3072"/>
              <a:ext cx="108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71" name="Line 63"/>
            <p:cNvSpPr>
              <a:spLocks noChangeShapeType="1"/>
            </p:cNvSpPr>
            <p:nvPr/>
          </p:nvSpPr>
          <p:spPr bwMode="auto">
            <a:xfrm>
              <a:off x="1310" y="3072"/>
              <a:ext cx="146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72" name="Line 64"/>
            <p:cNvSpPr>
              <a:spLocks noChangeShapeType="1"/>
            </p:cNvSpPr>
            <p:nvPr/>
          </p:nvSpPr>
          <p:spPr bwMode="auto">
            <a:xfrm flipV="1">
              <a:off x="1458" y="3038"/>
              <a:ext cx="10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73" name="Line 65"/>
            <p:cNvSpPr>
              <a:spLocks noChangeShapeType="1"/>
            </p:cNvSpPr>
            <p:nvPr/>
          </p:nvSpPr>
          <p:spPr bwMode="auto">
            <a:xfrm>
              <a:off x="1202" y="3160"/>
              <a:ext cx="34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74" name="Line 66"/>
            <p:cNvSpPr>
              <a:spLocks noChangeShapeType="1"/>
            </p:cNvSpPr>
            <p:nvPr/>
          </p:nvSpPr>
          <p:spPr bwMode="auto">
            <a:xfrm>
              <a:off x="1234" y="3314"/>
              <a:ext cx="150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75" name="Line 67"/>
            <p:cNvSpPr>
              <a:spLocks noChangeShapeType="1"/>
            </p:cNvSpPr>
            <p:nvPr/>
          </p:nvSpPr>
          <p:spPr bwMode="auto">
            <a:xfrm flipV="1">
              <a:off x="1384" y="3280"/>
              <a:ext cx="10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76" name="Line 68"/>
            <p:cNvSpPr>
              <a:spLocks noChangeShapeType="1"/>
            </p:cNvSpPr>
            <p:nvPr/>
          </p:nvSpPr>
          <p:spPr bwMode="auto">
            <a:xfrm>
              <a:off x="1454" y="3130"/>
              <a:ext cx="38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77" name="Line 69"/>
            <p:cNvSpPr>
              <a:spLocks noChangeShapeType="1"/>
            </p:cNvSpPr>
            <p:nvPr/>
          </p:nvSpPr>
          <p:spPr bwMode="auto">
            <a:xfrm>
              <a:off x="1564" y="3036"/>
              <a:ext cx="14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78" name="Line 70"/>
            <p:cNvSpPr>
              <a:spLocks noChangeShapeType="1"/>
            </p:cNvSpPr>
            <p:nvPr/>
          </p:nvSpPr>
          <p:spPr bwMode="auto">
            <a:xfrm>
              <a:off x="1706" y="3088"/>
              <a:ext cx="36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79" name="Line 71"/>
            <p:cNvSpPr>
              <a:spLocks noChangeShapeType="1"/>
            </p:cNvSpPr>
            <p:nvPr/>
          </p:nvSpPr>
          <p:spPr bwMode="auto">
            <a:xfrm>
              <a:off x="1488" y="3278"/>
              <a:ext cx="146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80" name="Line 72"/>
            <p:cNvSpPr>
              <a:spLocks noChangeShapeType="1"/>
            </p:cNvSpPr>
            <p:nvPr/>
          </p:nvSpPr>
          <p:spPr bwMode="auto">
            <a:xfrm>
              <a:off x="1380" y="3376"/>
              <a:ext cx="42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81" name="Line 73"/>
            <p:cNvSpPr>
              <a:spLocks noChangeShapeType="1"/>
            </p:cNvSpPr>
            <p:nvPr/>
          </p:nvSpPr>
          <p:spPr bwMode="auto">
            <a:xfrm>
              <a:off x="1418" y="3528"/>
              <a:ext cx="15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82" name="Line 74"/>
            <p:cNvSpPr>
              <a:spLocks noChangeShapeType="1"/>
            </p:cNvSpPr>
            <p:nvPr/>
          </p:nvSpPr>
          <p:spPr bwMode="auto">
            <a:xfrm>
              <a:off x="1634" y="3332"/>
              <a:ext cx="42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83" name="Line 75"/>
            <p:cNvSpPr>
              <a:spLocks noChangeShapeType="1"/>
            </p:cNvSpPr>
            <p:nvPr/>
          </p:nvSpPr>
          <p:spPr bwMode="auto">
            <a:xfrm flipV="1">
              <a:off x="1572" y="3478"/>
              <a:ext cx="104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84" name="Line 76"/>
            <p:cNvSpPr>
              <a:spLocks noChangeShapeType="1"/>
            </p:cNvSpPr>
            <p:nvPr/>
          </p:nvSpPr>
          <p:spPr bwMode="auto">
            <a:xfrm>
              <a:off x="1570" y="3584"/>
              <a:ext cx="50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85" name="Line 77"/>
            <p:cNvSpPr>
              <a:spLocks noChangeShapeType="1"/>
            </p:cNvSpPr>
            <p:nvPr/>
          </p:nvSpPr>
          <p:spPr bwMode="auto">
            <a:xfrm>
              <a:off x="1618" y="3730"/>
              <a:ext cx="15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86" name="Line 78"/>
            <p:cNvSpPr>
              <a:spLocks noChangeShapeType="1"/>
            </p:cNvSpPr>
            <p:nvPr/>
          </p:nvSpPr>
          <p:spPr bwMode="auto">
            <a:xfrm>
              <a:off x="1674" y="3480"/>
              <a:ext cx="12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87" name="Line 79"/>
            <p:cNvSpPr>
              <a:spLocks noChangeShapeType="1"/>
            </p:cNvSpPr>
            <p:nvPr/>
          </p:nvSpPr>
          <p:spPr bwMode="auto">
            <a:xfrm flipV="1">
              <a:off x="1634" y="3234"/>
              <a:ext cx="108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88" name="Line 80"/>
            <p:cNvSpPr>
              <a:spLocks noChangeShapeType="1"/>
            </p:cNvSpPr>
            <p:nvPr/>
          </p:nvSpPr>
          <p:spPr bwMode="auto">
            <a:xfrm>
              <a:off x="1740" y="3232"/>
              <a:ext cx="5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89" name="Line 81"/>
            <p:cNvSpPr>
              <a:spLocks noChangeShapeType="1"/>
            </p:cNvSpPr>
            <p:nvPr/>
          </p:nvSpPr>
          <p:spPr bwMode="auto">
            <a:xfrm>
              <a:off x="1048" y="3012"/>
              <a:ext cx="12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6690" name="Line 82"/>
            <p:cNvSpPr>
              <a:spLocks noChangeShapeType="1"/>
            </p:cNvSpPr>
            <p:nvPr/>
          </p:nvSpPr>
          <p:spPr bwMode="auto">
            <a:xfrm>
              <a:off x="1308" y="3014"/>
              <a:ext cx="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6692" name="Text Box 84"/>
          <p:cNvSpPr txBox="1">
            <a:spLocks noChangeArrowheads="1"/>
          </p:cNvSpPr>
          <p:nvPr/>
        </p:nvSpPr>
        <p:spPr bwMode="auto">
          <a:xfrm>
            <a:off x="511175" y="6242050"/>
            <a:ext cx="3910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Tahoma" pitchFamily="34" charset="0"/>
              </a:rPr>
              <a:t> He based chamber gas will be used</a:t>
            </a:r>
            <a:br>
              <a:rPr lang="en-US" altLang="ja-JP" b="0">
                <a:latin typeface="Tahoma" pitchFamily="34" charset="0"/>
              </a:rPr>
            </a:br>
            <a:r>
              <a:rPr lang="en-US" altLang="ja-JP" b="0">
                <a:latin typeface="Tahoma" pitchFamily="34" charset="0"/>
              </a:rPr>
              <a:t>	(to reduce material budget)</a:t>
            </a:r>
          </a:p>
        </p:txBody>
      </p:sp>
      <p:sp>
        <p:nvSpPr>
          <p:cNvPr id="196693" name="Text Box 85"/>
          <p:cNvSpPr txBox="1">
            <a:spLocks noChangeArrowheads="1"/>
          </p:cNvSpPr>
          <p:nvPr/>
        </p:nvSpPr>
        <p:spPr bwMode="auto">
          <a:xfrm>
            <a:off x="128588" y="471805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ahoma" pitchFamily="34" charset="0"/>
              </a:rPr>
              <a:t>Basic concept ;</a:t>
            </a:r>
          </a:p>
        </p:txBody>
      </p:sp>
      <p:sp>
        <p:nvSpPr>
          <p:cNvPr id="196694" name="Text Box 86"/>
          <p:cNvSpPr txBox="1">
            <a:spLocks noChangeArrowheads="1"/>
          </p:cNvSpPr>
          <p:nvPr/>
        </p:nvSpPr>
        <p:spPr bwMode="auto">
          <a:xfrm>
            <a:off x="511175" y="5060950"/>
            <a:ext cx="492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Tahoma" pitchFamily="34" charset="0"/>
              </a:rPr>
              <a:t> Cell structure has been chosen as Hexagonal </a:t>
            </a:r>
          </a:p>
        </p:txBody>
      </p:sp>
      <p:sp>
        <p:nvSpPr>
          <p:cNvPr id="196695" name="Text Box 87"/>
          <p:cNvSpPr txBox="1">
            <a:spLocks noChangeArrowheads="1"/>
          </p:cNvSpPr>
          <p:nvPr/>
        </p:nvSpPr>
        <p:spPr bwMode="auto">
          <a:xfrm>
            <a:off x="511175" y="5967413"/>
            <a:ext cx="340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Tahoma" pitchFamily="34" charset="0"/>
              </a:rPr>
              <a:t> 1800 readout channels in total</a:t>
            </a:r>
          </a:p>
        </p:txBody>
      </p:sp>
      <p:sp>
        <p:nvSpPr>
          <p:cNvPr id="196697" name="Text Box 89"/>
          <p:cNvSpPr txBox="1">
            <a:spLocks noChangeArrowheads="1"/>
          </p:cNvSpPr>
          <p:nvPr/>
        </p:nvSpPr>
        <p:spPr bwMode="auto">
          <a:xfrm>
            <a:off x="511175" y="5365750"/>
            <a:ext cx="3659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b="0">
                <a:latin typeface="Tahoma" pitchFamily="34" charset="0"/>
              </a:rPr>
              <a:t> 15 readout layers</a:t>
            </a:r>
            <a:br>
              <a:rPr lang="en-US" altLang="ja-JP" b="0">
                <a:latin typeface="Tahoma" pitchFamily="34" charset="0"/>
              </a:rPr>
            </a:br>
            <a:r>
              <a:rPr lang="en-US" altLang="ja-JP" b="0">
                <a:latin typeface="Tahoma" pitchFamily="34" charset="0"/>
              </a:rPr>
              <a:t>    AA</a:t>
            </a:r>
            <a:r>
              <a:rPr lang="en-US" altLang="ja-JP" b="0">
                <a:latin typeface="Arial"/>
              </a:rPr>
              <a:t>’</a:t>
            </a:r>
            <a:r>
              <a:rPr lang="en-US" altLang="ja-JP" b="0">
                <a:latin typeface="Tahoma" pitchFamily="34" charset="0"/>
              </a:rPr>
              <a:t>A  UU</a:t>
            </a:r>
            <a:r>
              <a:rPr lang="en-US" altLang="ja-JP" b="0">
                <a:latin typeface="Arial"/>
              </a:rPr>
              <a:t>’</a:t>
            </a:r>
            <a:r>
              <a:rPr lang="en-US" altLang="ja-JP" b="0">
                <a:latin typeface="Tahoma" pitchFamily="34" charset="0"/>
              </a:rPr>
              <a:t>  VV</a:t>
            </a:r>
            <a:r>
              <a:rPr lang="en-US" altLang="ja-JP" b="0">
                <a:latin typeface="Arial"/>
              </a:rPr>
              <a:t>’</a:t>
            </a:r>
            <a:r>
              <a:rPr lang="en-US" altLang="ja-JP" b="0">
                <a:latin typeface="Tahoma" pitchFamily="34" charset="0"/>
              </a:rPr>
              <a:t>  AA</a:t>
            </a:r>
            <a:r>
              <a:rPr lang="en-US" altLang="ja-JP" b="0">
                <a:latin typeface="Arial"/>
              </a:rPr>
              <a:t>’</a:t>
            </a:r>
            <a:r>
              <a:rPr lang="en-US" altLang="ja-JP" b="0">
                <a:latin typeface="Tahoma" pitchFamily="34" charset="0"/>
              </a:rPr>
              <a:t> UU</a:t>
            </a:r>
            <a:r>
              <a:rPr lang="en-US" altLang="ja-JP" b="0">
                <a:latin typeface="Arial"/>
              </a:rPr>
              <a:t>’</a:t>
            </a:r>
            <a:r>
              <a:rPr lang="en-US" altLang="ja-JP" b="0">
                <a:latin typeface="Tahoma" pitchFamily="34" charset="0"/>
              </a:rPr>
              <a:t> VV</a:t>
            </a:r>
            <a:r>
              <a:rPr lang="en-US" altLang="ja-JP" b="0">
                <a:latin typeface="Arial"/>
              </a:rPr>
              <a:t>’</a:t>
            </a:r>
            <a:r>
              <a:rPr lang="en-US" altLang="ja-JP" b="0">
                <a:latin typeface="Tahoma" pitchFamily="34" charset="0"/>
              </a:rPr>
              <a:t> AA  </a:t>
            </a:r>
          </a:p>
        </p:txBody>
      </p:sp>
      <p:pic>
        <p:nvPicPr>
          <p:cNvPr id="196700" name="Picture 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6550" y="2936875"/>
            <a:ext cx="3440113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6701" name="Text Box 93"/>
          <p:cNvSpPr txBox="1">
            <a:spLocks noChangeArrowheads="1"/>
          </p:cNvSpPr>
          <p:nvPr/>
        </p:nvSpPr>
        <p:spPr bwMode="auto">
          <a:xfrm rot="16200000">
            <a:off x="7251701" y="4600575"/>
            <a:ext cx="340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Tahoma" pitchFamily="34" charset="0"/>
              </a:rPr>
              <a:t>Garfield simulation done by Dr. F. Sakuma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13" name="AutoShape 13"/>
          <p:cNvSpPr>
            <a:spLocks/>
          </p:cNvSpPr>
          <p:nvPr/>
        </p:nvSpPr>
        <p:spPr bwMode="auto">
          <a:xfrm>
            <a:off x="50800" y="80963"/>
            <a:ext cx="6419850" cy="457200"/>
          </a:xfrm>
          <a:prstGeom prst="roundRect">
            <a:avLst>
              <a:gd name="adj" fmla="val 37500"/>
            </a:avLst>
          </a:prstGeom>
          <a:gradFill rotWithShape="0">
            <a:gsLst>
              <a:gs pos="0">
                <a:srgbClr val="000000">
                  <a:alpha val="50000"/>
                </a:srgbClr>
              </a:gs>
              <a:gs pos="100000">
                <a:srgbClr val="46455A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lIns="34290" tIns="34290" rIns="34290" bIns="34290" anchor="ctr"/>
          <a:lstStyle/>
          <a:p>
            <a:pPr algn="ctr" defTabSz="822325"/>
            <a:r>
              <a:rPr kumimoji="0" lang="en-US" altLang="ja-JP" sz="2600" b="0">
                <a:solidFill>
                  <a:srgbClr val="FFFFFF"/>
                </a:solidFill>
                <a:ea typeface="ヒラギノ角ゴ Pro W3" pitchFamily="96" charset="-128"/>
                <a:sym typeface="Arial" pitchFamily="34" charset="0"/>
              </a:rPr>
              <a:t>Detector construction status</a:t>
            </a:r>
          </a:p>
        </p:txBody>
      </p:sp>
      <p:grpSp>
        <p:nvGrpSpPr>
          <p:cNvPr id="230422" name="Group 22"/>
          <p:cNvGrpSpPr>
            <a:grpSpLocks/>
          </p:cNvGrpSpPr>
          <p:nvPr/>
        </p:nvGrpSpPr>
        <p:grpSpPr bwMode="auto">
          <a:xfrm>
            <a:off x="73025" y="4122738"/>
            <a:ext cx="3052763" cy="2646362"/>
            <a:chOff x="46" y="2597"/>
            <a:chExt cx="1923" cy="1667"/>
          </a:xfrm>
        </p:grpSpPr>
        <p:pic>
          <p:nvPicPr>
            <p:cNvPr id="230402" name="Picture 2"/>
            <p:cNvPicPr>
              <a:picLocks noChangeArrowheads="1"/>
            </p:cNvPicPr>
            <p:nvPr/>
          </p:nvPicPr>
          <p:blipFill>
            <a:blip r:embed="rId4" cstate="print"/>
            <a:srcRect l="10107" t="5702" r="10138"/>
            <a:stretch>
              <a:fillRect/>
            </a:stretch>
          </p:blipFill>
          <p:spPr bwMode="auto">
            <a:xfrm>
              <a:off x="364" y="2597"/>
              <a:ext cx="1589" cy="1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0408" name="Picture 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" y="3550"/>
              <a:ext cx="953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15" name="Rectangle 15"/>
            <p:cNvSpPr>
              <a:spLocks/>
            </p:cNvSpPr>
            <p:nvPr/>
          </p:nvSpPr>
          <p:spPr bwMode="auto">
            <a:xfrm>
              <a:off x="902" y="3845"/>
              <a:ext cx="1067" cy="346"/>
            </a:xfrm>
            <a:prstGeom prst="rect">
              <a:avLst/>
            </a:prstGeom>
            <a:solidFill>
              <a:srgbClr val="000000">
                <a:alpha val="7568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40640" bIns="0">
              <a:spAutoFit/>
            </a:bodyPr>
            <a:lstStyle/>
            <a:p>
              <a:pPr marL="39688" algn="ctr" defTabSz="822325"/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CDC prototype</a:t>
              </a:r>
            </a:p>
            <a:p>
              <a:pPr marL="39688" algn="ctr" defTabSz="822325"/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complete</a:t>
              </a:r>
            </a:p>
          </p:txBody>
        </p:sp>
      </p:grpSp>
      <p:grpSp>
        <p:nvGrpSpPr>
          <p:cNvPr id="230421" name="Group 21"/>
          <p:cNvGrpSpPr>
            <a:grpSpLocks/>
          </p:cNvGrpSpPr>
          <p:nvPr/>
        </p:nvGrpSpPr>
        <p:grpSpPr bwMode="auto">
          <a:xfrm>
            <a:off x="3035300" y="587375"/>
            <a:ext cx="3567113" cy="3151188"/>
            <a:chOff x="1919" y="370"/>
            <a:chExt cx="2247" cy="1985"/>
          </a:xfrm>
        </p:grpSpPr>
        <p:pic>
          <p:nvPicPr>
            <p:cNvPr id="230409" name="Picture 9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42" y="370"/>
              <a:ext cx="2178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16" name="Rectangle 16"/>
            <p:cNvSpPr>
              <a:spLocks/>
            </p:cNvSpPr>
            <p:nvPr/>
          </p:nvSpPr>
          <p:spPr bwMode="auto">
            <a:xfrm>
              <a:off x="1919" y="2009"/>
              <a:ext cx="2247" cy="346"/>
            </a:xfrm>
            <a:prstGeom prst="rect">
              <a:avLst/>
            </a:prstGeom>
            <a:solidFill>
              <a:srgbClr val="000000">
                <a:alpha val="7568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40" bIns="0">
              <a:spAutoFit/>
            </a:bodyPr>
            <a:lstStyle/>
            <a:p>
              <a:pPr marL="39688" algn="ctr" defTabSz="822325"/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Trigger hodoscope </a:t>
              </a:r>
              <a:b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</a:br>
              <a:r>
                <a:rPr kumimoji="0" lang="ja-JP" altLang="en-US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（</a:t>
              </a:r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designed almost complete</a:t>
              </a:r>
              <a:r>
                <a:rPr kumimoji="0" lang="ja-JP" altLang="en-US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）</a:t>
              </a:r>
            </a:p>
          </p:txBody>
        </p:sp>
      </p:grpSp>
      <p:grpSp>
        <p:nvGrpSpPr>
          <p:cNvPr id="230420" name="Group 20"/>
          <p:cNvGrpSpPr>
            <a:grpSpLocks/>
          </p:cNvGrpSpPr>
          <p:nvPr/>
        </p:nvGrpSpPr>
        <p:grpSpPr bwMode="auto">
          <a:xfrm>
            <a:off x="14288" y="657225"/>
            <a:ext cx="2984500" cy="3421063"/>
            <a:chOff x="23" y="414"/>
            <a:chExt cx="1880" cy="2155"/>
          </a:xfrm>
        </p:grpSpPr>
        <p:pic>
          <p:nvPicPr>
            <p:cNvPr id="230403" name="Picture 3"/>
            <p:cNvPicPr>
              <a:picLocks noChangeArrowheads="1"/>
            </p:cNvPicPr>
            <p:nvPr/>
          </p:nvPicPr>
          <p:blipFill>
            <a:blip r:embed="rId7"/>
            <a:srcRect l="13657" b="4007"/>
            <a:stretch>
              <a:fillRect/>
            </a:stretch>
          </p:blipFill>
          <p:spPr bwMode="auto">
            <a:xfrm>
              <a:off x="113" y="414"/>
              <a:ext cx="1532" cy="2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17" name="Rectangle 17"/>
            <p:cNvSpPr>
              <a:spLocks/>
            </p:cNvSpPr>
            <p:nvPr/>
          </p:nvSpPr>
          <p:spPr bwMode="auto">
            <a:xfrm>
              <a:off x="23" y="2209"/>
              <a:ext cx="1880" cy="346"/>
            </a:xfrm>
            <a:prstGeom prst="rect">
              <a:avLst/>
            </a:prstGeom>
            <a:solidFill>
              <a:srgbClr val="000000">
                <a:alpha val="7568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40" bIns="0">
              <a:spAutoFit/>
            </a:bodyPr>
            <a:lstStyle/>
            <a:p>
              <a:pPr marL="39688" algn="ctr" defTabSz="822325"/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Solenoid Magnet</a:t>
              </a:r>
            </a:p>
            <a:p>
              <a:pPr marL="39688" algn="ctr" defTabSz="822325"/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Constructed;  2006 March</a:t>
              </a:r>
            </a:p>
          </p:txBody>
        </p:sp>
      </p:grpSp>
      <p:grpSp>
        <p:nvGrpSpPr>
          <p:cNvPr id="230427" name="Group 27"/>
          <p:cNvGrpSpPr>
            <a:grpSpLocks/>
          </p:cNvGrpSpPr>
          <p:nvPr/>
        </p:nvGrpSpPr>
        <p:grpSpPr bwMode="auto">
          <a:xfrm>
            <a:off x="3575050" y="3894138"/>
            <a:ext cx="5380038" cy="2903537"/>
            <a:chOff x="2252" y="2453"/>
            <a:chExt cx="3389" cy="1829"/>
          </a:xfrm>
        </p:grpSpPr>
        <p:grpSp>
          <p:nvGrpSpPr>
            <p:cNvPr id="230410" name="Group 10"/>
            <p:cNvGrpSpPr>
              <a:grpSpLocks/>
            </p:cNvGrpSpPr>
            <p:nvPr/>
          </p:nvGrpSpPr>
          <p:grpSpPr bwMode="auto">
            <a:xfrm>
              <a:off x="2252" y="2453"/>
              <a:ext cx="2090" cy="1464"/>
              <a:chOff x="0" y="0"/>
              <a:chExt cx="2322" cy="1627"/>
            </a:xfrm>
          </p:grpSpPr>
          <p:sp>
            <p:nvSpPr>
              <p:cNvPr id="230411" name="Rectangle 11"/>
              <p:cNvSpPr>
                <a:spLocks/>
              </p:cNvSpPr>
              <p:nvPr/>
            </p:nvSpPr>
            <p:spPr bwMode="auto">
              <a:xfrm>
                <a:off x="0" y="0"/>
                <a:ext cx="2322" cy="162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pic>
            <p:nvPicPr>
              <p:cNvPr id="230412" name="Picture 12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3" y="17"/>
                <a:ext cx="2277" cy="1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0414" name="Rectangle 14"/>
            <p:cNvSpPr>
              <a:spLocks/>
            </p:cNvSpPr>
            <p:nvPr/>
          </p:nvSpPr>
          <p:spPr bwMode="auto">
            <a:xfrm>
              <a:off x="2257" y="3936"/>
              <a:ext cx="3384" cy="346"/>
            </a:xfrm>
            <a:prstGeom prst="rect">
              <a:avLst/>
            </a:prstGeom>
            <a:solidFill>
              <a:srgbClr val="000000">
                <a:alpha val="7568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40" bIns="0">
              <a:spAutoFit/>
            </a:bodyPr>
            <a:lstStyle/>
            <a:p>
              <a:pPr marL="39688" algn="ctr" defTabSz="822325"/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Cylindrical Drift Detector</a:t>
              </a:r>
              <a:b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</a:br>
              <a:r>
                <a:rPr kumimoji="0" lang="ja-JP" altLang="en-US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（</a:t>
              </a:r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design completed, under construction</a:t>
              </a:r>
              <a:r>
                <a:rPr kumimoji="0" lang="ja-JP" altLang="en-US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）</a:t>
              </a:r>
            </a:p>
          </p:txBody>
        </p:sp>
      </p:grpSp>
      <p:grpSp>
        <p:nvGrpSpPr>
          <p:cNvPr id="230423" name="Group 23"/>
          <p:cNvGrpSpPr>
            <a:grpSpLocks/>
          </p:cNvGrpSpPr>
          <p:nvPr/>
        </p:nvGrpSpPr>
        <p:grpSpPr bwMode="auto">
          <a:xfrm>
            <a:off x="6562725" y="58738"/>
            <a:ext cx="2559050" cy="3014662"/>
            <a:chOff x="4141" y="23"/>
            <a:chExt cx="1612" cy="1899"/>
          </a:xfrm>
        </p:grpSpPr>
        <p:grpSp>
          <p:nvGrpSpPr>
            <p:cNvPr id="230405" name="Group 5"/>
            <p:cNvGrpSpPr>
              <a:grpSpLocks/>
            </p:cNvGrpSpPr>
            <p:nvPr/>
          </p:nvGrpSpPr>
          <p:grpSpPr bwMode="auto">
            <a:xfrm>
              <a:off x="4176" y="23"/>
              <a:ext cx="1553" cy="1553"/>
              <a:chOff x="0" y="0"/>
              <a:chExt cx="1612" cy="1612"/>
            </a:xfrm>
          </p:grpSpPr>
          <p:sp>
            <p:nvSpPr>
              <p:cNvPr id="230406" name="Rectangle 6"/>
              <p:cNvSpPr>
                <a:spLocks/>
              </p:cNvSpPr>
              <p:nvPr/>
            </p:nvSpPr>
            <p:spPr bwMode="auto">
              <a:xfrm>
                <a:off x="0" y="0"/>
                <a:ext cx="1612" cy="16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pic>
            <p:nvPicPr>
              <p:cNvPr id="230407" name="Picture 7"/>
              <p:cNvPicPr>
                <a:picLocks noChangeArrowheads="1"/>
              </p:cNvPicPr>
              <p:nvPr/>
            </p:nvPicPr>
            <p:blipFill>
              <a:blip r:embed="rId9" cstate="print"/>
              <a:srcRect r="24741"/>
              <a:stretch>
                <a:fillRect/>
              </a:stretch>
            </p:blipFill>
            <p:spPr bwMode="auto">
              <a:xfrm>
                <a:off x="0" y="0"/>
                <a:ext cx="1612" cy="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0418" name="Rectangle 18"/>
            <p:cNvSpPr>
              <a:spLocks/>
            </p:cNvSpPr>
            <p:nvPr/>
          </p:nvSpPr>
          <p:spPr bwMode="auto">
            <a:xfrm>
              <a:off x="4141" y="1576"/>
              <a:ext cx="1612" cy="346"/>
            </a:xfrm>
            <a:prstGeom prst="rect">
              <a:avLst/>
            </a:prstGeom>
            <a:solidFill>
              <a:srgbClr val="000000">
                <a:alpha val="7568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40" bIns="0">
              <a:spAutoFit/>
            </a:bodyPr>
            <a:lstStyle/>
            <a:p>
              <a:pPr marL="39688" algn="ctr" defTabSz="822325"/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Neutron Counter</a:t>
              </a:r>
            </a:p>
            <a:p>
              <a:pPr marL="39688" algn="ctr" defTabSz="822325"/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(ready for installation)</a:t>
              </a:r>
            </a:p>
          </p:txBody>
        </p:sp>
      </p:grpSp>
      <p:grpSp>
        <p:nvGrpSpPr>
          <p:cNvPr id="230426" name="Group 26"/>
          <p:cNvGrpSpPr>
            <a:grpSpLocks/>
          </p:cNvGrpSpPr>
          <p:nvPr/>
        </p:nvGrpSpPr>
        <p:grpSpPr bwMode="auto">
          <a:xfrm>
            <a:off x="6667500" y="3132138"/>
            <a:ext cx="2443163" cy="3051175"/>
            <a:chOff x="4200" y="1973"/>
            <a:chExt cx="1539" cy="1922"/>
          </a:xfrm>
        </p:grpSpPr>
        <p:pic>
          <p:nvPicPr>
            <p:cNvPr id="230404" name="Picture 4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74" y="2318"/>
              <a:ext cx="1187" cy="15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30419" name="Rectangle 19"/>
            <p:cNvSpPr>
              <a:spLocks/>
            </p:cNvSpPr>
            <p:nvPr/>
          </p:nvSpPr>
          <p:spPr bwMode="auto">
            <a:xfrm>
              <a:off x="4200" y="1973"/>
              <a:ext cx="1539" cy="346"/>
            </a:xfrm>
            <a:prstGeom prst="rect">
              <a:avLst/>
            </a:prstGeom>
            <a:solidFill>
              <a:srgbClr val="000000">
                <a:alpha val="7568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40640" bIns="0">
              <a:spAutoFit/>
            </a:bodyPr>
            <a:lstStyle/>
            <a:p>
              <a:pPr marL="39688" algn="ctr" defTabSz="822325"/>
              <a:r>
                <a:rPr kumimoji="0" lang="en-US" altLang="ja-JP" baseline="30000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3</a:t>
              </a:r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He target</a:t>
              </a:r>
            </a:p>
            <a:p>
              <a:pPr marL="39688" algn="ctr" defTabSz="822325"/>
              <a:r>
                <a:rPr kumimoji="0" lang="en-US" altLang="ja-JP">
                  <a:solidFill>
                    <a:srgbClr val="FFFFFF"/>
                  </a:solidFill>
                  <a:ea typeface="ヒラギノ角ゴ Pro W6" pitchFamily="96" charset="-128"/>
                  <a:sym typeface="Arial" pitchFamily="34" charset="0"/>
                </a:rPr>
                <a:t>Under construction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31763"/>
            <a:ext cx="8867775" cy="9096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/>
              <a:t>Expected signal;  Theoretical calculation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5686425"/>
            <a:ext cx="8229600" cy="457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800"/>
              <a:t>  </a:t>
            </a:r>
          </a:p>
        </p:txBody>
      </p:sp>
      <p:pic>
        <p:nvPicPr>
          <p:cNvPr id="2345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1428750"/>
            <a:ext cx="7891463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4509" name="Group 13"/>
          <p:cNvGrpSpPr>
            <a:grpSpLocks/>
          </p:cNvGrpSpPr>
          <p:nvPr/>
        </p:nvGrpSpPr>
        <p:grpSpPr bwMode="auto">
          <a:xfrm>
            <a:off x="968375" y="1085850"/>
            <a:ext cx="7319963" cy="5362575"/>
            <a:chOff x="610" y="684"/>
            <a:chExt cx="4611" cy="3378"/>
          </a:xfrm>
        </p:grpSpPr>
        <p:pic>
          <p:nvPicPr>
            <p:cNvPr id="23450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0" y="685"/>
              <a:ext cx="4465" cy="3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4508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458" y="2297"/>
              <a:ext cx="337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4516" name="Group 20"/>
          <p:cNvGrpSpPr>
            <a:grpSpLocks/>
          </p:cNvGrpSpPr>
          <p:nvPr/>
        </p:nvGrpSpPr>
        <p:grpSpPr bwMode="auto">
          <a:xfrm>
            <a:off x="4670425" y="2532063"/>
            <a:ext cx="2995613" cy="1360487"/>
            <a:chOff x="2942" y="1595"/>
            <a:chExt cx="1887" cy="857"/>
          </a:xfrm>
        </p:grpSpPr>
        <p:pic>
          <p:nvPicPr>
            <p:cNvPr id="234512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83" y="1595"/>
              <a:ext cx="181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4515" name="Picture 1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42" y="2257"/>
              <a:ext cx="188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4519" name="Group 23"/>
          <p:cNvGrpSpPr>
            <a:grpSpLocks/>
          </p:cNvGrpSpPr>
          <p:nvPr/>
        </p:nvGrpSpPr>
        <p:grpSpPr bwMode="auto">
          <a:xfrm>
            <a:off x="4327525" y="1397000"/>
            <a:ext cx="3498850" cy="1852613"/>
            <a:chOff x="2726" y="880"/>
            <a:chExt cx="2204" cy="1167"/>
          </a:xfrm>
        </p:grpSpPr>
        <p:sp>
          <p:nvSpPr>
            <p:cNvPr id="234517" name="AutoShape 21"/>
            <p:cNvSpPr>
              <a:spLocks noChangeArrowheads="1"/>
            </p:cNvSpPr>
            <p:nvPr/>
          </p:nvSpPr>
          <p:spPr bwMode="auto">
            <a:xfrm>
              <a:off x="2762" y="1457"/>
              <a:ext cx="2158" cy="590"/>
            </a:xfrm>
            <a:prstGeom prst="flowChartAlternateProcess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4518" name="Text Box 22"/>
            <p:cNvSpPr txBox="1">
              <a:spLocks noChangeArrowheads="1"/>
            </p:cNvSpPr>
            <p:nvPr/>
          </p:nvSpPr>
          <p:spPr bwMode="auto">
            <a:xfrm>
              <a:off x="2726" y="880"/>
              <a:ext cx="2204" cy="5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>
                  <a:solidFill>
                    <a:srgbClr val="FF00FF"/>
                  </a:solidFill>
                </a:rPr>
                <a:t>We are going to measure only </a:t>
              </a:r>
              <a:br>
                <a:rPr lang="en-US" altLang="ja-JP">
                  <a:solidFill>
                    <a:srgbClr val="FF00FF"/>
                  </a:solidFill>
                </a:rPr>
              </a:br>
              <a:r>
                <a:rPr lang="en-US" altLang="ja-JP">
                  <a:solidFill>
                    <a:srgbClr val="FF00FF"/>
                  </a:solidFill>
                </a:rPr>
                <a:t>this components </a:t>
              </a:r>
              <a:br>
                <a:rPr lang="en-US" altLang="ja-JP">
                  <a:solidFill>
                    <a:srgbClr val="FF00FF"/>
                  </a:solidFill>
                </a:rPr>
              </a:br>
              <a:r>
                <a:rPr lang="en-US" altLang="ja-JP">
                  <a:solidFill>
                    <a:srgbClr val="FF00FF"/>
                  </a:solidFill>
                </a:rPr>
                <a:t>( </a:t>
              </a:r>
              <a:r>
                <a:rPr lang="en-US" altLang="ja-JP">
                  <a:solidFill>
                    <a:srgbClr val="FF00FF"/>
                  </a:solidFill>
                  <a:latin typeface="Symbol" pitchFamily="18" charset="2"/>
                </a:rPr>
                <a:t>L</a:t>
              </a:r>
              <a:r>
                <a:rPr lang="en-US" altLang="ja-JP">
                  <a:solidFill>
                    <a:srgbClr val="FF00FF"/>
                  </a:solidFill>
                </a:rPr>
                <a:t> required in final state ) </a:t>
              </a:r>
            </a:p>
          </p:txBody>
        </p:sp>
      </p:grpSp>
      <p:sp>
        <p:nvSpPr>
          <p:cNvPr id="234521" name="Freeform 25"/>
          <p:cNvSpPr>
            <a:spLocks/>
          </p:cNvSpPr>
          <p:nvPr/>
        </p:nvSpPr>
        <p:spPr bwMode="auto">
          <a:xfrm>
            <a:off x="1873250" y="4610100"/>
            <a:ext cx="5949950" cy="1117600"/>
          </a:xfrm>
          <a:custGeom>
            <a:avLst/>
            <a:gdLst/>
            <a:ahLst/>
            <a:cxnLst>
              <a:cxn ang="0">
                <a:pos x="0" y="704"/>
              </a:cxn>
              <a:cxn ang="0">
                <a:pos x="0" y="660"/>
              </a:cxn>
              <a:cxn ang="0">
                <a:pos x="52" y="656"/>
              </a:cxn>
              <a:cxn ang="0">
                <a:pos x="172" y="640"/>
              </a:cxn>
              <a:cxn ang="0">
                <a:pos x="300" y="624"/>
              </a:cxn>
              <a:cxn ang="0">
                <a:pos x="412" y="604"/>
              </a:cxn>
              <a:cxn ang="0">
                <a:pos x="512" y="576"/>
              </a:cxn>
              <a:cxn ang="0">
                <a:pos x="628" y="536"/>
              </a:cxn>
              <a:cxn ang="0">
                <a:pos x="776" y="472"/>
              </a:cxn>
              <a:cxn ang="0">
                <a:pos x="896" y="384"/>
              </a:cxn>
              <a:cxn ang="0">
                <a:pos x="980" y="320"/>
              </a:cxn>
              <a:cxn ang="0">
                <a:pos x="1060" y="248"/>
              </a:cxn>
              <a:cxn ang="0">
                <a:pos x="1164" y="152"/>
              </a:cxn>
              <a:cxn ang="0">
                <a:pos x="1244" y="76"/>
              </a:cxn>
              <a:cxn ang="0">
                <a:pos x="1300" y="32"/>
              </a:cxn>
              <a:cxn ang="0">
                <a:pos x="1388" y="24"/>
              </a:cxn>
              <a:cxn ang="0">
                <a:pos x="1424" y="56"/>
              </a:cxn>
              <a:cxn ang="0">
                <a:pos x="1472" y="96"/>
              </a:cxn>
              <a:cxn ang="0">
                <a:pos x="1524" y="172"/>
              </a:cxn>
              <a:cxn ang="0">
                <a:pos x="1576" y="228"/>
              </a:cxn>
              <a:cxn ang="0">
                <a:pos x="1648" y="256"/>
              </a:cxn>
              <a:cxn ang="0">
                <a:pos x="1728" y="252"/>
              </a:cxn>
              <a:cxn ang="0">
                <a:pos x="1812" y="220"/>
              </a:cxn>
              <a:cxn ang="0">
                <a:pos x="1892" y="176"/>
              </a:cxn>
              <a:cxn ang="0">
                <a:pos x="2000" y="104"/>
              </a:cxn>
              <a:cxn ang="0">
                <a:pos x="2092" y="40"/>
              </a:cxn>
              <a:cxn ang="0">
                <a:pos x="2168" y="4"/>
              </a:cxn>
              <a:cxn ang="0">
                <a:pos x="2252" y="0"/>
              </a:cxn>
              <a:cxn ang="0">
                <a:pos x="2336" y="36"/>
              </a:cxn>
              <a:cxn ang="0">
                <a:pos x="2404" y="100"/>
              </a:cxn>
              <a:cxn ang="0">
                <a:pos x="2476" y="160"/>
              </a:cxn>
              <a:cxn ang="0">
                <a:pos x="2556" y="248"/>
              </a:cxn>
              <a:cxn ang="0">
                <a:pos x="2692" y="376"/>
              </a:cxn>
              <a:cxn ang="0">
                <a:pos x="2780" y="432"/>
              </a:cxn>
              <a:cxn ang="0">
                <a:pos x="2884" y="496"/>
              </a:cxn>
              <a:cxn ang="0">
                <a:pos x="2992" y="536"/>
              </a:cxn>
              <a:cxn ang="0">
                <a:pos x="3160" y="584"/>
              </a:cxn>
              <a:cxn ang="0">
                <a:pos x="3336" y="612"/>
              </a:cxn>
              <a:cxn ang="0">
                <a:pos x="3532" y="640"/>
              </a:cxn>
              <a:cxn ang="0">
                <a:pos x="3628" y="648"/>
              </a:cxn>
              <a:cxn ang="0">
                <a:pos x="3748" y="656"/>
              </a:cxn>
              <a:cxn ang="0">
                <a:pos x="3744" y="696"/>
              </a:cxn>
              <a:cxn ang="0">
                <a:pos x="0" y="704"/>
              </a:cxn>
            </a:cxnLst>
            <a:rect l="0" t="0" r="r" b="b"/>
            <a:pathLst>
              <a:path w="3748" h="704">
                <a:moveTo>
                  <a:pt x="0" y="704"/>
                </a:moveTo>
                <a:lnTo>
                  <a:pt x="0" y="660"/>
                </a:lnTo>
                <a:lnTo>
                  <a:pt x="52" y="656"/>
                </a:lnTo>
                <a:lnTo>
                  <a:pt x="172" y="640"/>
                </a:lnTo>
                <a:lnTo>
                  <a:pt x="300" y="624"/>
                </a:lnTo>
                <a:lnTo>
                  <a:pt x="412" y="604"/>
                </a:lnTo>
                <a:lnTo>
                  <a:pt x="512" y="576"/>
                </a:lnTo>
                <a:lnTo>
                  <a:pt x="628" y="536"/>
                </a:lnTo>
                <a:lnTo>
                  <a:pt x="776" y="472"/>
                </a:lnTo>
                <a:lnTo>
                  <a:pt x="896" y="384"/>
                </a:lnTo>
                <a:lnTo>
                  <a:pt x="980" y="320"/>
                </a:lnTo>
                <a:lnTo>
                  <a:pt x="1060" y="248"/>
                </a:lnTo>
                <a:lnTo>
                  <a:pt x="1164" y="152"/>
                </a:lnTo>
                <a:lnTo>
                  <a:pt x="1244" y="76"/>
                </a:lnTo>
                <a:lnTo>
                  <a:pt x="1300" y="32"/>
                </a:lnTo>
                <a:lnTo>
                  <a:pt x="1388" y="24"/>
                </a:lnTo>
                <a:lnTo>
                  <a:pt x="1424" y="56"/>
                </a:lnTo>
                <a:lnTo>
                  <a:pt x="1472" y="96"/>
                </a:lnTo>
                <a:lnTo>
                  <a:pt x="1524" y="172"/>
                </a:lnTo>
                <a:lnTo>
                  <a:pt x="1576" y="228"/>
                </a:lnTo>
                <a:lnTo>
                  <a:pt x="1648" y="256"/>
                </a:lnTo>
                <a:lnTo>
                  <a:pt x="1728" y="252"/>
                </a:lnTo>
                <a:lnTo>
                  <a:pt x="1812" y="220"/>
                </a:lnTo>
                <a:lnTo>
                  <a:pt x="1892" y="176"/>
                </a:lnTo>
                <a:lnTo>
                  <a:pt x="2000" y="104"/>
                </a:lnTo>
                <a:lnTo>
                  <a:pt x="2092" y="40"/>
                </a:lnTo>
                <a:lnTo>
                  <a:pt x="2168" y="4"/>
                </a:lnTo>
                <a:lnTo>
                  <a:pt x="2252" y="0"/>
                </a:lnTo>
                <a:lnTo>
                  <a:pt x="2336" y="36"/>
                </a:lnTo>
                <a:lnTo>
                  <a:pt x="2404" y="100"/>
                </a:lnTo>
                <a:lnTo>
                  <a:pt x="2476" y="160"/>
                </a:lnTo>
                <a:lnTo>
                  <a:pt x="2556" y="248"/>
                </a:lnTo>
                <a:lnTo>
                  <a:pt x="2692" y="376"/>
                </a:lnTo>
                <a:lnTo>
                  <a:pt x="2780" y="432"/>
                </a:lnTo>
                <a:lnTo>
                  <a:pt x="2884" y="496"/>
                </a:lnTo>
                <a:lnTo>
                  <a:pt x="2992" y="536"/>
                </a:lnTo>
                <a:lnTo>
                  <a:pt x="3160" y="584"/>
                </a:lnTo>
                <a:lnTo>
                  <a:pt x="3336" y="612"/>
                </a:lnTo>
                <a:lnTo>
                  <a:pt x="3532" y="640"/>
                </a:lnTo>
                <a:lnTo>
                  <a:pt x="3628" y="648"/>
                </a:lnTo>
                <a:lnTo>
                  <a:pt x="3748" y="656"/>
                </a:lnTo>
                <a:lnTo>
                  <a:pt x="3744" y="696"/>
                </a:lnTo>
                <a:lnTo>
                  <a:pt x="0" y="704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FF00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17341" y="420130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E15 </a:t>
            </a:r>
            <a:r>
              <a:rPr lang="ja-JP" altLang="en-US" sz="3200" dirty="0" smtClean="0"/>
              <a:t>実験 の段階的進行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01578" y="1383959"/>
            <a:ext cx="7482626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30GeV /9μA </a:t>
            </a:r>
            <a:r>
              <a:rPr lang="ja-JP" altLang="en-US" sz="2800" dirty="0" smtClean="0"/>
              <a:t>のフル強度で、定常ランを</a:t>
            </a:r>
            <a:r>
              <a:rPr lang="en-US" altLang="ja-JP" sz="2800" dirty="0" smtClean="0"/>
              <a:t>1</a:t>
            </a:r>
            <a:r>
              <a:rPr lang="ja-JP" altLang="en-US" sz="2800" dirty="0" smtClean="0"/>
              <a:t>月以上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94487" y="2281880"/>
            <a:ext cx="723467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K1.8BR </a:t>
            </a:r>
            <a:r>
              <a:rPr kumimoji="1" lang="ja-JP" altLang="en-US" sz="2000" dirty="0" smtClean="0"/>
              <a:t>チューニング  </a:t>
            </a:r>
            <a:r>
              <a:rPr kumimoji="1" lang="en-US" altLang="ja-JP" sz="2000" dirty="0" smtClean="0"/>
              <a:t>;  Beam line momentum </a:t>
            </a:r>
            <a:r>
              <a:rPr kumimoji="1" lang="ja-JP" altLang="en-US" sz="2000" dirty="0" smtClean="0"/>
              <a:t>の確認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　～</a:t>
            </a:r>
            <a:r>
              <a:rPr lang="en-US" altLang="ja-JP" sz="2000" dirty="0" smtClean="0"/>
              <a:t>750MeV/c  </a:t>
            </a:r>
            <a:r>
              <a:rPr lang="ja-JP" altLang="en-US" sz="2000" dirty="0" smtClean="0"/>
              <a:t>で、 </a:t>
            </a:r>
            <a:r>
              <a:rPr lang="en-US" altLang="ja-JP" sz="2000" dirty="0" smtClean="0"/>
              <a:t>π/p/d </a:t>
            </a:r>
            <a:r>
              <a:rPr lang="ja-JP" altLang="en-US" sz="2000" dirty="0" smtClean="0"/>
              <a:t>あたりのＴＯＦ？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kumimoji="1" lang="en-US" altLang="ja-JP" sz="2000" dirty="0" smtClean="0"/>
              <a:t>CDC</a:t>
            </a:r>
            <a:r>
              <a:rPr kumimoji="1" lang="ja-JP" altLang="en-US" sz="2000" dirty="0" smtClean="0"/>
              <a:t>のチューニング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　　現場での宇宙線長期ラン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 </a:t>
            </a:r>
            <a:r>
              <a:rPr lang="en-US" altLang="ja-JP" sz="2000" dirty="0" smtClean="0"/>
              <a:t>    </a:t>
            </a:r>
            <a:r>
              <a:rPr lang="ja-JP" altLang="en-US" sz="2000" dirty="0" smtClean="0"/>
              <a:t>静止</a:t>
            </a:r>
            <a:r>
              <a:rPr lang="en-US" altLang="ja-JP" sz="2000" dirty="0" smtClean="0"/>
              <a:t>K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 </a:t>
            </a:r>
            <a:r>
              <a:rPr lang="ja-JP" altLang="en-US" sz="2000" dirty="0" smtClean="0"/>
              <a:t>→　</a:t>
            </a:r>
            <a:r>
              <a:rPr lang="en-US" altLang="ja-JP" sz="2000" dirty="0" smtClean="0"/>
              <a:t>μ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ν (235MeV/c) </a:t>
            </a:r>
            <a:r>
              <a:rPr lang="ja-JP" altLang="en-US" sz="2000" dirty="0" smtClean="0"/>
              <a:t>あるいは、　</a:t>
            </a:r>
            <a:r>
              <a:rPr lang="en-US" altLang="ja-JP" sz="2000" dirty="0" smtClean="0"/>
              <a:t>π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π</a:t>
            </a:r>
            <a:r>
              <a:rPr lang="en-US" altLang="ja-JP" sz="2000" baseline="30000" dirty="0" smtClean="0"/>
              <a:t>0</a:t>
            </a:r>
            <a:r>
              <a:rPr lang="en-US" altLang="ja-JP" sz="2000" dirty="0" smtClean="0"/>
              <a:t>  (205MeV/c)</a:t>
            </a:r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中性子カウンター系のチューニング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 </a:t>
            </a:r>
            <a:r>
              <a:rPr kumimoji="1" lang="en-US" altLang="ja-JP" sz="2000" dirty="0" smtClean="0"/>
              <a:t>    </a:t>
            </a:r>
            <a:r>
              <a:rPr kumimoji="1" lang="ja-JP" altLang="en-US" sz="2000" dirty="0" smtClean="0"/>
              <a:t>荷電粒子</a:t>
            </a:r>
            <a:r>
              <a:rPr kumimoji="1" lang="en-US" altLang="ja-JP" sz="2000" dirty="0" smtClean="0"/>
              <a:t> σ&lt;100ps ; </a:t>
            </a:r>
            <a:r>
              <a:rPr kumimoji="1" lang="ja-JP" altLang="en-US" sz="2000" dirty="0" smtClean="0"/>
              <a:t>中性粒子　</a:t>
            </a:r>
            <a:r>
              <a:rPr kumimoji="1" lang="en-US" altLang="ja-JP" sz="2000" dirty="0" smtClean="0"/>
              <a:t>σ&lt;150ps (flight path 12m)</a:t>
            </a:r>
          </a:p>
          <a:p>
            <a:r>
              <a:rPr kumimoji="1" lang="en-US" altLang="ja-JP" sz="2000" dirty="0" smtClean="0"/>
              <a:t>     γ</a:t>
            </a:r>
            <a:r>
              <a:rPr kumimoji="1" lang="ja-JP" altLang="en-US" sz="2000" dirty="0" smtClean="0"/>
              <a:t>線あるいは、速い</a:t>
            </a:r>
            <a:r>
              <a:rPr kumimoji="1" lang="en-US" altLang="ja-JP" sz="2000" dirty="0" smtClean="0"/>
              <a:t>π</a:t>
            </a:r>
            <a:r>
              <a:rPr kumimoji="1" lang="ja-JP" altLang="en-US" sz="2000" dirty="0" smtClean="0"/>
              <a:t>などを利用した較正方法の確立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</a:t>
            </a:r>
            <a:r>
              <a:rPr lang="ja-JP" altLang="en-US" sz="2000" dirty="0" smtClean="0"/>
              <a:t>　</a:t>
            </a:r>
            <a:endParaRPr kumimoji="1" lang="ja-JP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00649" y="181233"/>
            <a:ext cx="5900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軽い</a:t>
            </a:r>
            <a:r>
              <a:rPr kumimoji="1" lang="en-US" altLang="ja-JP" sz="3200" dirty="0" smtClean="0"/>
              <a:t>K</a:t>
            </a:r>
            <a:r>
              <a:rPr kumimoji="1" lang="ja-JP" altLang="en-US" sz="3200" dirty="0" smtClean="0"/>
              <a:t>中間子原子の</a:t>
            </a:r>
            <a:r>
              <a:rPr kumimoji="1" lang="en-US" altLang="ja-JP" sz="3200" dirty="0" smtClean="0"/>
              <a:t>X</a:t>
            </a:r>
            <a:r>
              <a:rPr lang="ja-JP" altLang="en-US" sz="3200" dirty="0" smtClean="0"/>
              <a:t>線測定</a:t>
            </a:r>
            <a:endParaRPr lang="en-US" altLang="ja-JP" sz="3200" dirty="0" smtClean="0"/>
          </a:p>
          <a:p>
            <a:r>
              <a:rPr kumimoji="1" lang="en-US" altLang="ja-JP" sz="3200" dirty="0" smtClean="0"/>
              <a:t> </a:t>
            </a:r>
            <a:r>
              <a:rPr kumimoji="1" lang="en-US" altLang="ja-JP" sz="3200" dirty="0" smtClean="0"/>
              <a:t>   </a:t>
            </a:r>
            <a:r>
              <a:rPr kumimoji="1" lang="en-US" altLang="ja-JP" sz="3200" baseline="30000" dirty="0" smtClean="0"/>
              <a:t>4</a:t>
            </a:r>
            <a:r>
              <a:rPr kumimoji="1" lang="en-US" altLang="ja-JP" sz="3200" dirty="0" smtClean="0"/>
              <a:t>He (E570) </a:t>
            </a:r>
            <a:r>
              <a:rPr kumimoji="1" lang="ja-JP" altLang="en-US" sz="3200" dirty="0" smtClean="0"/>
              <a:t>→</a:t>
            </a:r>
            <a:r>
              <a:rPr kumimoji="1" lang="en-US" altLang="ja-JP" sz="3200" baseline="30000" dirty="0" smtClean="0"/>
              <a:t>3</a:t>
            </a:r>
            <a:r>
              <a:rPr kumimoji="1" lang="en-US" altLang="ja-JP" sz="3200" dirty="0" smtClean="0"/>
              <a:t>He (E17)</a:t>
            </a:r>
            <a:r>
              <a:rPr kumimoji="1" lang="ja-JP" altLang="en-US" sz="3200" dirty="0" smtClean="0"/>
              <a:t>→ </a:t>
            </a:r>
            <a:r>
              <a:rPr kumimoji="1" lang="en-US" altLang="ja-JP" sz="3200" dirty="0" smtClean="0"/>
              <a:t>d</a:t>
            </a:r>
            <a:endParaRPr kumimoji="1" lang="en-US" altLang="ja-JP" sz="3200" dirty="0" smtClean="0"/>
          </a:p>
        </p:txBody>
      </p:sp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35" y="2270552"/>
            <a:ext cx="8070288" cy="45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422" y="1252325"/>
            <a:ext cx="4021058" cy="165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/>
          <a:srcRect r="562"/>
          <a:stretch>
            <a:fillRect/>
          </a:stretch>
        </p:blipFill>
        <p:spPr bwMode="auto">
          <a:xfrm>
            <a:off x="214185" y="137418"/>
            <a:ext cx="8879666" cy="672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05" y="1352508"/>
            <a:ext cx="4201698" cy="390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/>
          <a:srcRect l="165" b="221"/>
          <a:stretch>
            <a:fillRect/>
          </a:stretch>
        </p:blipFill>
        <p:spPr bwMode="auto">
          <a:xfrm>
            <a:off x="4564663" y="1358614"/>
            <a:ext cx="4332202" cy="385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034745" y="453081"/>
            <a:ext cx="6487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Ｅ５７０の結果と過去の実験との比較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24650" y="6219567"/>
            <a:ext cx="354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Phys. </a:t>
            </a:r>
            <a:r>
              <a:rPr kumimoji="1" lang="en-US" altLang="ja-JP" sz="2000" dirty="0" err="1" smtClean="0"/>
              <a:t>Lett</a:t>
            </a:r>
            <a:r>
              <a:rPr kumimoji="1" lang="en-US" altLang="ja-JP" sz="2000" dirty="0" smtClean="0"/>
              <a:t>. B653 (2007)  387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00865" y="5708822"/>
            <a:ext cx="3395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ΔE</a:t>
            </a:r>
            <a:r>
              <a:rPr lang="en-US" altLang="ja-JP" sz="2800" baseline="-25000" dirty="0" smtClean="0"/>
              <a:t>2p </a:t>
            </a:r>
            <a:r>
              <a:rPr lang="en-US" altLang="ja-JP" sz="2800" dirty="0" smtClean="0"/>
              <a:t>= 2 ± 2± 2eV</a:t>
            </a:r>
            <a:endParaRPr kumimoji="1" lang="ja-JP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21551" y="227169"/>
            <a:ext cx="4169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いきなり　まとめ</a:t>
            </a:r>
            <a:r>
              <a:rPr lang="en-US" altLang="ja-JP" sz="4000" dirty="0" smtClean="0"/>
              <a:t>…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0721" y="1093278"/>
            <a:ext cx="7051930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　最初は</a:t>
            </a:r>
            <a:r>
              <a:rPr lang="en-US" altLang="ja-JP" sz="2400" dirty="0" smtClean="0"/>
              <a:t>K1.8B</a:t>
            </a:r>
            <a:r>
              <a:rPr lang="ja-JP" altLang="en-US" sz="2400" dirty="0" smtClean="0"/>
              <a:t>Ｒからスタートするとしても、</a:t>
            </a:r>
            <a:endParaRPr lang="en-US" altLang="ja-JP" sz="2400" dirty="0" smtClean="0"/>
          </a:p>
          <a:p>
            <a:r>
              <a:rPr lang="en-US" altLang="ja-JP" sz="2400" dirty="0" smtClean="0"/>
              <a:t>K</a:t>
            </a:r>
            <a:r>
              <a:rPr lang="ja-JP" altLang="en-US" sz="2400" dirty="0" smtClean="0"/>
              <a:t>中間子原子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原子核実験</a:t>
            </a:r>
            <a:r>
              <a:rPr kumimoji="1" lang="ja-JP" altLang="en-US" sz="2400" dirty="0" smtClean="0"/>
              <a:t>全体の計画は結構長く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また、</a:t>
            </a:r>
            <a:r>
              <a:rPr lang="en-US" altLang="ja-JP" sz="2400" dirty="0" smtClean="0"/>
              <a:t>Full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Intensity </a:t>
            </a:r>
            <a:r>
              <a:rPr lang="ja-JP" altLang="en-US" sz="2400" dirty="0" err="1" smtClean="0"/>
              <a:t>での</a:t>
            </a:r>
            <a:r>
              <a:rPr lang="ja-JP" altLang="en-US" sz="2400" dirty="0" smtClean="0"/>
              <a:t>ランも必要となる</a:t>
            </a:r>
            <a:endParaRPr lang="en-US" altLang="ja-JP" sz="2400" dirty="0" smtClean="0"/>
          </a:p>
          <a:p>
            <a:r>
              <a:rPr lang="ja-JP" altLang="en-US" sz="2400" dirty="0" smtClean="0"/>
              <a:t>→　人生短いし実験予定盛り沢山の</a:t>
            </a:r>
            <a:r>
              <a:rPr lang="en-US" altLang="ja-JP" sz="2400" dirty="0" smtClean="0"/>
              <a:t>K1.8 </a:t>
            </a:r>
            <a:r>
              <a:rPr lang="ja-JP" altLang="en-US" sz="2400" dirty="0" smtClean="0"/>
              <a:t>に間借り</a:t>
            </a:r>
            <a:endParaRPr lang="en-US" altLang="ja-JP" sz="2400" dirty="0" smtClean="0"/>
          </a:p>
          <a:p>
            <a:r>
              <a:rPr lang="ja-JP" altLang="en-US" sz="2400" dirty="0" smtClean="0"/>
              <a:t>しているのではなしに、早々に</a:t>
            </a:r>
            <a:r>
              <a:rPr lang="en-US" altLang="ja-JP" sz="2400" dirty="0" smtClean="0">
                <a:solidFill>
                  <a:srgbClr val="FF0000"/>
                </a:solidFill>
              </a:rPr>
              <a:t>K1.1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に</a:t>
            </a:r>
            <a:r>
              <a:rPr lang="ja-JP" altLang="en-US" sz="2400" dirty="0" smtClean="0"/>
              <a:t>移行</a:t>
            </a:r>
            <a:r>
              <a:rPr lang="ja-JP" altLang="en-US" sz="2400" dirty="0" smtClean="0"/>
              <a:t>したいな</a:t>
            </a:r>
            <a:r>
              <a:rPr lang="ja-JP" altLang="en-US" sz="2400" dirty="0" smtClean="0"/>
              <a:t>ぁ</a:t>
            </a:r>
            <a:endParaRPr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7560" y="3818965"/>
            <a:ext cx="778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K1.1</a:t>
            </a:r>
            <a:r>
              <a:rPr lang="ja-JP" altLang="en-US" dirty="0" err="1" smtClean="0"/>
              <a:t>には</a:t>
            </a:r>
            <a:r>
              <a:rPr lang="ja-JP" altLang="en-US" dirty="0" smtClean="0"/>
              <a:t>スペクトロメータの整備計画がないので、原子核屋さんは</a:t>
            </a:r>
            <a:r>
              <a:rPr kumimoji="1" lang="ja-JP" altLang="en-US" dirty="0" smtClean="0"/>
              <a:t>あんまり</a:t>
            </a:r>
            <a:endParaRPr kumimoji="1"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en-US" dirty="0" smtClean="0"/>
              <a:t>  </a:t>
            </a:r>
            <a:r>
              <a:rPr kumimoji="1" lang="ja-JP" altLang="en-US" dirty="0" smtClean="0"/>
              <a:t>使いたがらないので、“</a:t>
            </a:r>
            <a:r>
              <a:rPr kumimoji="1" lang="ja-JP" altLang="en-US" i="1" u="sng" dirty="0" smtClean="0"/>
              <a:t>いらない！</a:t>
            </a:r>
            <a:r>
              <a:rPr kumimoji="1" lang="ja-JP" altLang="en-US" dirty="0" smtClean="0"/>
              <a:t>”とか思われているとやばいなぁ  </a:t>
            </a:r>
            <a:r>
              <a:rPr kumimoji="1" lang="en-US" altLang="ja-JP" dirty="0" smtClean="0"/>
              <a:t>(X_X)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0911" y="4516931"/>
            <a:ext cx="8066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K1.8 </a:t>
            </a:r>
            <a:r>
              <a:rPr lang="ja-JP" altLang="en-US" dirty="0" smtClean="0"/>
              <a:t>とか </a:t>
            </a:r>
            <a:r>
              <a:rPr lang="en-US" altLang="ja-JP" dirty="0" smtClean="0"/>
              <a:t>K1.8BR 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>K</a:t>
            </a:r>
            <a:r>
              <a:rPr lang="ja-JP" altLang="en-US" dirty="0" smtClean="0"/>
              <a:t>がでるのに、ストレンジ核物理屋さんまで、</a:t>
            </a:r>
            <a:r>
              <a:rPr lang="en-US" altLang="ja-JP" dirty="0" smtClean="0"/>
              <a:t>π 10MHz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 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とかの実験からと提案するのは、やっぱりなかなか強度は上がらないってこと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en-US" dirty="0" smtClean="0"/>
              <a:t>　なんだろうか</a:t>
            </a:r>
            <a:r>
              <a:rPr lang="en-US" altLang="ja-JP" dirty="0" smtClean="0"/>
              <a:t>…  </a:t>
            </a:r>
            <a:r>
              <a:rPr lang="ja-JP" altLang="en-US" sz="1200" dirty="0" smtClean="0"/>
              <a:t>なんとはなしに </a:t>
            </a:r>
            <a:r>
              <a:rPr lang="en-US" altLang="ja-JP" sz="1200" dirty="0" smtClean="0"/>
              <a:t>KEK-PS </a:t>
            </a:r>
            <a:r>
              <a:rPr lang="ja-JP" altLang="en-US" sz="1200" dirty="0" smtClean="0"/>
              <a:t>でもできたような</a:t>
            </a:r>
            <a:r>
              <a:rPr lang="en-US" altLang="ja-JP" sz="1200" dirty="0" smtClean="0"/>
              <a:t>……</a:t>
            </a:r>
            <a:endParaRPr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261" y="5514574"/>
            <a:ext cx="805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</a:t>
            </a:r>
            <a:r>
              <a:rPr lang="ja-JP" altLang="en-US" dirty="0" smtClean="0"/>
              <a:t>　目一杯強度の</a:t>
            </a:r>
            <a:r>
              <a:rPr lang="en-US" altLang="ja-JP" dirty="0" smtClean="0"/>
              <a:t>K</a:t>
            </a:r>
            <a:r>
              <a:rPr lang="ja-JP" altLang="en-US" dirty="0" smtClean="0"/>
              <a:t>で、</a:t>
            </a:r>
            <a:r>
              <a:rPr lang="en-US" altLang="ja-JP" dirty="0" smtClean="0"/>
              <a:t>1</a:t>
            </a:r>
            <a:r>
              <a:rPr lang="ja-JP" altLang="en-US" dirty="0" smtClean="0"/>
              <a:t>月以上かかるって実験はなんとなく肩身が狭い</a:t>
            </a:r>
            <a:r>
              <a:rPr lang="ja-JP" altLang="en-US" dirty="0" smtClean="0"/>
              <a:t>のかな？</a:t>
            </a:r>
            <a:endParaRPr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515" y="3272117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独り言</a:t>
            </a:r>
            <a:r>
              <a:rPr lang="en-US" altLang="ja-JP" dirty="0" smtClean="0"/>
              <a:t>……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1869" y="6024282"/>
            <a:ext cx="713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CDS </a:t>
            </a:r>
            <a:r>
              <a:rPr kumimoji="1" lang="ja-JP" altLang="en-US" dirty="0" smtClean="0"/>
              <a:t>とか、中性子カウンターとか、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 </a:t>
            </a:r>
            <a:r>
              <a:rPr kumimoji="1" lang="ja-JP" altLang="en-US" dirty="0" smtClean="0"/>
              <a:t>標的とか一緒に使って実験する</a:t>
            </a:r>
            <a:endParaRPr lang="en-US" altLang="ja-JP" dirty="0" smtClean="0"/>
          </a:p>
          <a:p>
            <a:r>
              <a:rPr lang="ja-JP" altLang="en-US" dirty="0" smtClean="0"/>
              <a:t>お友達が少ないんではないかな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(T_T)</a:t>
            </a:r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384" y="1751658"/>
            <a:ext cx="4048622" cy="341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83330"/>
            <a:ext cx="4712043" cy="275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070920" y="741405"/>
            <a:ext cx="786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E17 </a:t>
            </a:r>
            <a:r>
              <a:rPr kumimoji="1" lang="ja-JP" altLang="en-US" sz="3200" dirty="0" smtClean="0"/>
              <a:t>実験   </a:t>
            </a:r>
            <a:r>
              <a:rPr kumimoji="1" lang="en-US" altLang="ja-JP" sz="3200" dirty="0" smtClean="0"/>
              <a:t>K- </a:t>
            </a:r>
            <a:r>
              <a:rPr kumimoji="1" lang="en-US" altLang="ja-JP" sz="3200" baseline="30000" dirty="0" smtClean="0"/>
              <a:t>3</a:t>
            </a:r>
            <a:r>
              <a:rPr kumimoji="1" lang="en-US" altLang="ja-JP" sz="3200" dirty="0" smtClean="0"/>
              <a:t>He </a:t>
            </a:r>
            <a:r>
              <a:rPr kumimoji="1" lang="ja-JP" altLang="en-US" sz="3200" dirty="0" smtClean="0"/>
              <a:t>中間子原子 </a:t>
            </a:r>
            <a:r>
              <a:rPr kumimoji="1" lang="en-US" altLang="ja-JP" sz="3200" dirty="0" smtClean="0"/>
              <a:t>3d</a:t>
            </a:r>
            <a:r>
              <a:rPr kumimoji="1" lang="ja-JP" altLang="en-US" sz="3200" dirty="0" smtClean="0"/>
              <a:t>→</a:t>
            </a:r>
            <a:r>
              <a:rPr kumimoji="1" lang="en-US" altLang="ja-JP" sz="3200" dirty="0" smtClean="0"/>
              <a:t>2p X</a:t>
            </a:r>
            <a:r>
              <a:rPr kumimoji="1" lang="ja-JP" altLang="en-US" sz="3200" dirty="0" smtClean="0"/>
              <a:t>線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2600" y="5807677"/>
            <a:ext cx="867897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1/10 </a:t>
            </a:r>
            <a:r>
              <a:rPr lang="ja-JP" altLang="en-US" sz="2400" dirty="0" smtClean="0"/>
              <a:t>強度で 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月程度の測定で、 ～</a:t>
            </a:r>
            <a:r>
              <a:rPr lang="en-US" altLang="ja-JP" sz="2400" dirty="0" smtClean="0"/>
              <a:t>2eV </a:t>
            </a:r>
            <a:r>
              <a:rPr lang="ja-JP" altLang="en-US" sz="2400" dirty="0" smtClean="0"/>
              <a:t>のピーク中心の決定精度</a:t>
            </a:r>
            <a:endParaRPr lang="en-US" altLang="ja-JP" sz="2400" dirty="0" smtClean="0"/>
          </a:p>
          <a:p>
            <a:r>
              <a:rPr lang="en-US" altLang="ja-JP" sz="2400" dirty="0" smtClean="0"/>
              <a:t>Stage-2/DAY-1</a:t>
            </a:r>
            <a:r>
              <a:rPr lang="ja-JP" altLang="en-US" sz="2400" dirty="0" smtClean="0"/>
              <a:t>採択 </a:t>
            </a:r>
            <a:endParaRPr kumimoji="1" lang="ja-JP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64692" y="15899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54660" y="271850"/>
            <a:ext cx="5639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K- d </a:t>
            </a:r>
            <a:r>
              <a:rPr kumimoji="1" lang="ja-JP" altLang="en-US" sz="3200" dirty="0" smtClean="0"/>
              <a:t>原子</a:t>
            </a:r>
            <a:r>
              <a:rPr kumimoji="1" lang="en-US" altLang="ja-JP" sz="3200" dirty="0" smtClean="0"/>
              <a:t> 2p </a:t>
            </a:r>
            <a:r>
              <a:rPr kumimoji="1" lang="ja-JP" altLang="en-US" sz="3200" dirty="0" smtClean="0"/>
              <a:t>→ </a:t>
            </a:r>
            <a:r>
              <a:rPr kumimoji="1" lang="en-US" altLang="ja-JP" sz="3200" dirty="0" smtClean="0"/>
              <a:t>1s X</a:t>
            </a:r>
            <a:r>
              <a:rPr kumimoji="1" lang="ja-JP" altLang="en-US" sz="3200" dirty="0" smtClean="0"/>
              <a:t>線の測定</a:t>
            </a:r>
            <a:endParaRPr kumimoji="1" lang="ja-JP" altLang="en-US" sz="3200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24" y="1508363"/>
            <a:ext cx="3689006" cy="232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018" y="3912974"/>
            <a:ext cx="360807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左カーブ矢印 9"/>
          <p:cNvSpPr/>
          <p:nvPr/>
        </p:nvSpPr>
        <p:spPr>
          <a:xfrm>
            <a:off x="3987113" y="3080951"/>
            <a:ext cx="782594" cy="14663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29233" y="6211669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T. Koike et al.</a:t>
            </a:r>
          </a:p>
          <a:p>
            <a:r>
              <a:rPr lang="en-US" altLang="ja-JP" dirty="0" smtClean="0"/>
              <a:t> </a:t>
            </a:r>
            <a:r>
              <a:rPr lang="en-US" altLang="ja-JP" dirty="0" smtClean="0"/>
              <a:t> PRC53 (1996)  79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27374" y="1812322"/>
            <a:ext cx="42001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ガス標的</a:t>
            </a:r>
            <a:r>
              <a:rPr lang="ja-JP" altLang="en-US" sz="2000" dirty="0" smtClean="0"/>
              <a:t>で</a:t>
            </a:r>
            <a:r>
              <a:rPr lang="ja-JP" altLang="en-US" sz="2000" dirty="0" smtClean="0"/>
              <a:t>のランが必須</a:t>
            </a:r>
            <a:endParaRPr kumimoji="1" lang="en-US" altLang="ja-JP" sz="2000" dirty="0" smtClean="0"/>
          </a:p>
          <a:p>
            <a:endParaRPr lang="en-US" altLang="ja-JP" sz="2000" dirty="0" smtClean="0"/>
          </a:p>
          <a:p>
            <a:r>
              <a:rPr kumimoji="1" lang="ja-JP" altLang="en-US" sz="2000" dirty="0" smtClean="0"/>
              <a:t>静止</a:t>
            </a:r>
            <a:r>
              <a:rPr kumimoji="1" lang="en-US" altLang="ja-JP" sz="2000" dirty="0" smtClean="0"/>
              <a:t>K- </a:t>
            </a:r>
            <a:r>
              <a:rPr kumimoji="1" lang="ja-JP" altLang="en-US" sz="2000" dirty="0" smtClean="0"/>
              <a:t>あたりの</a:t>
            </a:r>
            <a:r>
              <a:rPr kumimoji="1" lang="en-US" altLang="ja-JP" sz="2000" dirty="0" smtClean="0"/>
              <a:t>2p</a:t>
            </a:r>
            <a:r>
              <a:rPr kumimoji="1" lang="ja-JP" altLang="en-US" sz="2000" dirty="0" smtClean="0"/>
              <a:t>→</a:t>
            </a:r>
            <a:r>
              <a:rPr kumimoji="1" lang="en-US" altLang="ja-JP" sz="2000" dirty="0" smtClean="0"/>
              <a:t>1s (</a:t>
            </a:r>
            <a:r>
              <a:rPr kumimoji="1" lang="en-US" altLang="ja-JP" sz="2000" dirty="0" err="1" smtClean="0"/>
              <a:t>Kα</a:t>
            </a:r>
            <a:r>
              <a:rPr lang="en-US" altLang="ja-JP" sz="2000" dirty="0" smtClean="0"/>
              <a:t>) </a:t>
            </a:r>
          </a:p>
          <a:p>
            <a:r>
              <a:rPr kumimoji="1" lang="ja-JP" altLang="en-US" sz="2000" dirty="0" smtClean="0"/>
              <a:t>収量は陽子標的の場合</a:t>
            </a:r>
            <a:r>
              <a:rPr lang="en-US" altLang="ja-JP" sz="2000" dirty="0" smtClean="0"/>
              <a:t>(E228)</a:t>
            </a:r>
            <a:r>
              <a:rPr lang="ja-JP" altLang="en-US" sz="2000" dirty="0" smtClean="0"/>
              <a:t>と</a:t>
            </a:r>
            <a:endParaRPr lang="en-US" altLang="ja-JP" sz="2000" dirty="0" smtClean="0"/>
          </a:p>
          <a:p>
            <a:r>
              <a:rPr lang="ja-JP" altLang="en-US" sz="2000" dirty="0" smtClean="0"/>
              <a:t>比較して</a:t>
            </a:r>
            <a:r>
              <a:rPr kumimoji="1" lang="ja-JP" altLang="en-US" sz="2000" dirty="0" smtClean="0"/>
              <a:t>約 ～</a:t>
            </a:r>
            <a:r>
              <a:rPr kumimoji="1" lang="en-US" altLang="ja-JP" sz="2000" dirty="0" smtClean="0"/>
              <a:t>1/10 </a:t>
            </a:r>
          </a:p>
          <a:p>
            <a:r>
              <a:rPr kumimoji="1" lang="en-US" altLang="ja-JP" sz="2000" dirty="0" smtClean="0"/>
              <a:t>K</a:t>
            </a:r>
            <a:r>
              <a:rPr kumimoji="1" lang="ja-JP" altLang="en-US" sz="2000" dirty="0" smtClean="0"/>
              <a:t>中間子あたりで</a:t>
            </a:r>
            <a:r>
              <a:rPr lang="en-US" altLang="ja-JP" sz="2000" dirty="0" smtClean="0"/>
              <a:t>E570</a:t>
            </a:r>
            <a:r>
              <a:rPr lang="ja-JP" altLang="en-US" sz="2000" dirty="0" smtClean="0"/>
              <a:t>と比較すると、</a:t>
            </a:r>
            <a:endParaRPr lang="en-US" altLang="ja-JP" sz="2000" dirty="0" smtClean="0"/>
          </a:p>
          <a:p>
            <a:r>
              <a:rPr lang="ja-JP" altLang="en-US" sz="2000" dirty="0" smtClean="0"/>
              <a:t>実に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桁落ち</a:t>
            </a:r>
            <a:r>
              <a:rPr kumimoji="1" lang="ja-JP" altLang="en-US" sz="2000" dirty="0" smtClean="0"/>
              <a:t>しかシグナルは来ない。 </a:t>
            </a:r>
            <a:endParaRPr kumimoji="1" lang="en-US" altLang="ja-JP" sz="2000" dirty="0" smtClean="0"/>
          </a:p>
          <a:p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8325" y="4588477"/>
            <a:ext cx="445987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統計は</a:t>
            </a:r>
            <a:r>
              <a:rPr kumimoji="1" lang="en-US" altLang="ja-JP" dirty="0" smtClean="0"/>
              <a:t>J-PARC</a:t>
            </a:r>
            <a:r>
              <a:rPr kumimoji="1" lang="ja-JP" altLang="en-US" dirty="0" smtClean="0"/>
              <a:t>の強度</a:t>
            </a:r>
            <a:r>
              <a:rPr kumimoji="1" lang="en-US" altLang="ja-JP" dirty="0" smtClean="0"/>
              <a:t>(×20)</a:t>
            </a:r>
            <a:r>
              <a:rPr lang="ja-JP" altLang="en-US" dirty="0" smtClean="0"/>
              <a:t>と</a:t>
            </a:r>
            <a:r>
              <a:rPr lang="en-US" altLang="ja-JP" dirty="0" smtClean="0"/>
              <a:t>SDD(×10)</a:t>
            </a:r>
          </a:p>
          <a:p>
            <a:r>
              <a:rPr lang="ja-JP" altLang="en-US" dirty="0" smtClean="0"/>
              <a:t>を敷きつめること</a:t>
            </a:r>
            <a:r>
              <a:rPr kumimoji="1" lang="ja-JP" altLang="en-US" dirty="0" smtClean="0"/>
              <a:t>でカバー</a:t>
            </a:r>
            <a:r>
              <a:rPr lang="ja-JP" altLang="en-US" dirty="0" smtClean="0"/>
              <a:t>可能</a:t>
            </a:r>
            <a:r>
              <a:rPr lang="ja-JP" altLang="en-US" dirty="0" smtClean="0"/>
              <a:t>だ</a:t>
            </a:r>
            <a:r>
              <a:rPr lang="ja-JP" altLang="en-US" dirty="0" smtClean="0"/>
              <a:t>が、</a:t>
            </a:r>
            <a:endParaRPr lang="en-US" altLang="ja-JP" dirty="0" smtClean="0"/>
          </a:p>
          <a:p>
            <a:r>
              <a:rPr lang="en-US" altLang="ja-JP" dirty="0" smtClean="0"/>
              <a:t>S/N </a:t>
            </a:r>
            <a:r>
              <a:rPr lang="ja-JP" altLang="en-US" dirty="0" smtClean="0"/>
              <a:t>の悪化は、クリーンな同定で向上させる</a:t>
            </a:r>
            <a:endParaRPr lang="en-US" altLang="ja-JP" dirty="0" smtClean="0"/>
          </a:p>
          <a:p>
            <a:r>
              <a:rPr lang="ja-JP" altLang="en-US" dirty="0" smtClean="0"/>
              <a:t>しかない。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41557" y="1070919"/>
            <a:ext cx="353013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K- n </a:t>
            </a:r>
            <a:r>
              <a:rPr lang="ja-JP" altLang="en-US" sz="2800" dirty="0" smtClean="0"/>
              <a:t>は  </a:t>
            </a:r>
            <a:r>
              <a:rPr lang="en-US" altLang="ja-JP" sz="2800" dirty="0" err="1" smtClean="0"/>
              <a:t>Isospin</a:t>
            </a:r>
            <a:r>
              <a:rPr lang="en-US" altLang="ja-JP" sz="2800" dirty="0" smtClean="0"/>
              <a:t>=1  !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27438" y="18205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KpX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10962" y="42260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KdX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8210" y="1175686"/>
            <a:ext cx="4426004" cy="461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r="25461" b="7433"/>
          <a:stretch>
            <a:fillRect/>
          </a:stretch>
        </p:blipFill>
        <p:spPr bwMode="auto">
          <a:xfrm>
            <a:off x="0" y="984524"/>
            <a:ext cx="4737804" cy="447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637774" y="630091"/>
            <a:ext cx="822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E228   </a:t>
            </a:r>
            <a:r>
              <a:rPr kumimoji="1" lang="ja-JP" altLang="en-US" sz="2400" dirty="0" smtClean="0"/>
              <a:t>残ったバックグラウンドは</a:t>
            </a:r>
            <a:r>
              <a:rPr kumimoji="1" lang="en-US" altLang="ja-JP" sz="2400" u="sng" dirty="0" smtClean="0"/>
              <a:t>accidental </a:t>
            </a:r>
            <a:r>
              <a:rPr kumimoji="1" lang="ja-JP" altLang="en-US" sz="2400" u="sng" dirty="0" smtClean="0"/>
              <a:t>がメインではない</a:t>
            </a:r>
            <a:endParaRPr kumimoji="1" lang="ja-JP" altLang="en-US" sz="2400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5146" y="5939481"/>
            <a:ext cx="6107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どんなに奇麗に静止</a:t>
            </a:r>
            <a:r>
              <a:rPr kumimoji="1" lang="en-US" altLang="ja-JP" dirty="0" smtClean="0"/>
              <a:t>K</a:t>
            </a:r>
            <a:r>
              <a:rPr kumimoji="1" lang="ja-JP" altLang="en-US" dirty="0" smtClean="0"/>
              <a:t>事象を選んでも、</a:t>
            </a:r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線起因の</a:t>
            </a:r>
            <a:r>
              <a:rPr lang="ja-JP" altLang="en-US" dirty="0" smtClean="0"/>
              <a:t>ＢＧが残る</a:t>
            </a:r>
            <a:endParaRPr lang="en-US" altLang="ja-JP" dirty="0" smtClean="0"/>
          </a:p>
          <a:p>
            <a:r>
              <a:rPr lang="en-US" altLang="ja-JP" dirty="0" smtClean="0"/>
              <a:t> </a:t>
            </a:r>
            <a:r>
              <a:rPr lang="en-US" altLang="ja-JP" dirty="0" smtClean="0"/>
              <a:t>π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r>
              <a:rPr lang="ja-JP" altLang="en-US" dirty="0" smtClean="0"/>
              <a:t>→</a:t>
            </a:r>
            <a:r>
              <a:rPr lang="en-US" altLang="ja-JP" dirty="0" smtClean="0"/>
              <a:t>2γ</a:t>
            </a:r>
            <a:r>
              <a:rPr lang="ja-JP" altLang="en-US" dirty="0" smtClean="0"/>
              <a:t>　あるいは ∑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r>
              <a:rPr lang="ja-JP" altLang="en-US" dirty="0" smtClean="0"/>
              <a:t>→　</a:t>
            </a:r>
            <a:r>
              <a:rPr lang="en-US" altLang="ja-JP" dirty="0" err="1" smtClean="0"/>
              <a:t>Λγ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2542" y="247136"/>
            <a:ext cx="495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/>
              <a:t>KdX</a:t>
            </a:r>
            <a:r>
              <a:rPr lang="ja-JP" altLang="en-US" sz="3200" dirty="0" smtClean="0"/>
              <a:t>実験のアイデア（鈴木）</a:t>
            </a:r>
            <a:endParaRPr lang="en-US" altLang="ja-JP" sz="32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1280983" y="1025775"/>
            <a:ext cx="55152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err="1" smtClean="0"/>
              <a:t>KpX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がうまくいったのは</a:t>
            </a:r>
            <a:r>
              <a:rPr lang="en-US" altLang="ja-JP" sz="2000" dirty="0" smtClean="0"/>
              <a:t>…  Two-charged π-tag</a:t>
            </a:r>
            <a:endParaRPr lang="en-US" altLang="ja-JP" sz="2000" dirty="0" smtClean="0"/>
          </a:p>
          <a:p>
            <a:r>
              <a:rPr lang="en-US" altLang="ja-JP" sz="2000" dirty="0" smtClean="0"/>
              <a:t>K-  p  →</a:t>
            </a:r>
            <a:r>
              <a:rPr lang="ja-JP" altLang="en-US" sz="2000" dirty="0" smtClean="0"/>
              <a:t>　</a:t>
            </a:r>
            <a:r>
              <a:rPr lang="el-GR" altLang="ja-JP" sz="2000" dirty="0" smtClean="0"/>
              <a:t>Λ  </a:t>
            </a:r>
            <a:r>
              <a:rPr lang="el-GR" altLang="ja-JP" sz="2000" dirty="0" smtClean="0">
                <a:solidFill>
                  <a:srgbClr val="0000FF"/>
                </a:solidFill>
              </a:rPr>
              <a:t>π</a:t>
            </a:r>
            <a:r>
              <a:rPr lang="el-GR" altLang="ja-JP" sz="2000" baseline="30000" dirty="0" smtClean="0">
                <a:solidFill>
                  <a:srgbClr val="0000FF"/>
                </a:solidFill>
              </a:rPr>
              <a:t>0</a:t>
            </a:r>
            <a:r>
              <a:rPr lang="el-GR" altLang="ja-JP" sz="2000" dirty="0" smtClean="0"/>
              <a:t>   Λ → </a:t>
            </a:r>
            <a:r>
              <a:rPr lang="en-US" altLang="ja-JP" sz="2000" dirty="0" smtClean="0"/>
              <a:t>p + </a:t>
            </a:r>
            <a:r>
              <a:rPr lang="el-GR" altLang="ja-JP" sz="2000" dirty="0" smtClean="0"/>
              <a:t>π</a:t>
            </a:r>
            <a:r>
              <a:rPr lang="el-GR" altLang="ja-JP" sz="2000" baseline="30000" dirty="0" smtClean="0"/>
              <a:t>- </a:t>
            </a:r>
          </a:p>
          <a:p>
            <a:r>
              <a:rPr lang="el-GR" altLang="ja-JP" sz="2000" dirty="0" smtClean="0"/>
              <a:t>       </a:t>
            </a:r>
            <a:r>
              <a:rPr lang="en-US" altLang="ja-JP" sz="2000" dirty="0" smtClean="0"/>
              <a:t>   </a:t>
            </a:r>
            <a:r>
              <a:rPr lang="el-GR" altLang="ja-JP" sz="2000" dirty="0" smtClean="0"/>
              <a:t>→</a:t>
            </a:r>
            <a:r>
              <a:rPr lang="ja-JP" altLang="el-GR" sz="2000" dirty="0" smtClean="0"/>
              <a:t>　</a:t>
            </a:r>
            <a:r>
              <a:rPr lang="el-GR" altLang="ja-JP" sz="2000" dirty="0" smtClean="0"/>
              <a:t>Λ  </a:t>
            </a:r>
            <a:r>
              <a:rPr lang="el-GR" altLang="ja-JP" sz="2000" dirty="0" smtClean="0">
                <a:solidFill>
                  <a:srgbClr val="0000FF"/>
                </a:solidFill>
              </a:rPr>
              <a:t>π</a:t>
            </a:r>
            <a:r>
              <a:rPr lang="el-GR" altLang="ja-JP" sz="2000" baseline="30000" dirty="0" smtClean="0">
                <a:solidFill>
                  <a:srgbClr val="0000FF"/>
                </a:solidFill>
              </a:rPr>
              <a:t>0</a:t>
            </a:r>
            <a:r>
              <a:rPr lang="el-GR" altLang="ja-JP" sz="2000" dirty="0" smtClean="0"/>
              <a:t>   Λ → </a:t>
            </a:r>
            <a:r>
              <a:rPr lang="en-US" altLang="ja-JP" sz="2000" dirty="0" smtClean="0"/>
              <a:t>n + </a:t>
            </a:r>
            <a:r>
              <a:rPr lang="el-GR" altLang="ja-JP" sz="2000" dirty="0" smtClean="0">
                <a:solidFill>
                  <a:srgbClr val="0000FF"/>
                </a:solidFill>
              </a:rPr>
              <a:t>π</a:t>
            </a:r>
            <a:r>
              <a:rPr lang="el-GR" altLang="ja-JP" sz="2000" baseline="30000" dirty="0" smtClean="0">
                <a:solidFill>
                  <a:srgbClr val="0000FF"/>
                </a:solidFill>
              </a:rPr>
              <a:t>0</a:t>
            </a:r>
            <a:r>
              <a:rPr lang="el-GR" altLang="ja-JP" sz="2000" dirty="0" smtClean="0"/>
              <a:t> </a:t>
            </a:r>
          </a:p>
          <a:p>
            <a:endParaRPr lang="el-GR" altLang="ja-JP" sz="2000" dirty="0" smtClean="0"/>
          </a:p>
          <a:p>
            <a:r>
              <a:rPr lang="el-GR" altLang="ja-JP" sz="2000" dirty="0" smtClean="0"/>
              <a:t>       </a:t>
            </a:r>
            <a:r>
              <a:rPr lang="en-US" altLang="ja-JP" sz="2000" dirty="0" smtClean="0"/>
              <a:t>   </a:t>
            </a:r>
            <a:r>
              <a:rPr lang="el-GR" altLang="ja-JP" sz="2000" dirty="0" smtClean="0"/>
              <a:t>→</a:t>
            </a:r>
            <a:r>
              <a:rPr lang="ja-JP" altLang="el-GR" sz="2000" dirty="0" smtClean="0"/>
              <a:t>　∑</a:t>
            </a:r>
            <a:r>
              <a:rPr lang="el-GR" altLang="ja-JP" sz="2000" baseline="30000" dirty="0" smtClean="0"/>
              <a:t>+</a:t>
            </a:r>
            <a:r>
              <a:rPr lang="el-GR" altLang="ja-JP" sz="2000" dirty="0" smtClean="0"/>
              <a:t> </a:t>
            </a:r>
            <a:r>
              <a:rPr lang="el-GR" altLang="ja-JP" sz="2000" dirty="0" smtClean="0">
                <a:solidFill>
                  <a:srgbClr val="FF0000"/>
                </a:solidFill>
              </a:rPr>
              <a:t>π</a:t>
            </a:r>
            <a:r>
              <a:rPr lang="el-GR" altLang="ja-JP" sz="2000" baseline="30000" dirty="0" smtClean="0">
                <a:solidFill>
                  <a:srgbClr val="FF0000"/>
                </a:solidFill>
              </a:rPr>
              <a:t>-</a:t>
            </a:r>
            <a:r>
              <a:rPr lang="el-GR" altLang="ja-JP" sz="2000" dirty="0" smtClean="0"/>
              <a:t>   ∑</a:t>
            </a:r>
            <a:r>
              <a:rPr lang="el-GR" altLang="ja-JP" sz="2000" baseline="30000" dirty="0" smtClean="0"/>
              <a:t>+</a:t>
            </a:r>
            <a:r>
              <a:rPr lang="el-GR" altLang="ja-JP" sz="2000" dirty="0" smtClean="0"/>
              <a:t> → </a:t>
            </a:r>
            <a:r>
              <a:rPr lang="en-US" altLang="ja-JP" sz="2000" dirty="0" smtClean="0"/>
              <a:t>n + </a:t>
            </a:r>
            <a:r>
              <a:rPr lang="el-GR" altLang="ja-JP" sz="2000" dirty="0" smtClean="0">
                <a:solidFill>
                  <a:srgbClr val="FF0000"/>
                </a:solidFill>
              </a:rPr>
              <a:t>π</a:t>
            </a:r>
            <a:r>
              <a:rPr lang="el-GR" altLang="ja-JP" sz="2000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el-GR" altLang="ja-JP" sz="2000" dirty="0" smtClean="0"/>
              <a:t>       </a:t>
            </a:r>
            <a:r>
              <a:rPr lang="en-US" altLang="ja-JP" sz="2000" dirty="0" smtClean="0"/>
              <a:t>   </a:t>
            </a:r>
            <a:r>
              <a:rPr lang="el-GR" altLang="ja-JP" sz="2000" dirty="0" smtClean="0"/>
              <a:t>→  </a:t>
            </a:r>
            <a:r>
              <a:rPr lang="el-GR" altLang="ja-JP" sz="2000" dirty="0" smtClean="0"/>
              <a:t>∑</a:t>
            </a:r>
            <a:r>
              <a:rPr lang="el-GR" altLang="ja-JP" sz="2000" baseline="30000" dirty="0" smtClean="0"/>
              <a:t>+</a:t>
            </a:r>
            <a:r>
              <a:rPr lang="el-GR" altLang="ja-JP" sz="2000" dirty="0" smtClean="0"/>
              <a:t> π</a:t>
            </a:r>
            <a:r>
              <a:rPr lang="el-GR" altLang="ja-JP" sz="2000" baseline="30000" dirty="0" smtClean="0"/>
              <a:t>-</a:t>
            </a:r>
            <a:r>
              <a:rPr lang="el-GR" altLang="ja-JP" sz="2000" dirty="0" smtClean="0"/>
              <a:t>   ∑</a:t>
            </a:r>
            <a:r>
              <a:rPr lang="el-GR" altLang="ja-JP" sz="2000" baseline="30000" dirty="0" smtClean="0"/>
              <a:t>+</a:t>
            </a:r>
            <a:r>
              <a:rPr lang="el-GR" altLang="ja-JP" sz="2000" dirty="0" smtClean="0"/>
              <a:t> → </a:t>
            </a:r>
            <a:r>
              <a:rPr lang="en-US" altLang="ja-JP" sz="2000" dirty="0" smtClean="0"/>
              <a:t>p + </a:t>
            </a:r>
            <a:r>
              <a:rPr lang="el-GR" altLang="ja-JP" sz="2000" dirty="0" smtClean="0">
                <a:solidFill>
                  <a:srgbClr val="0000FF"/>
                </a:solidFill>
              </a:rPr>
              <a:t>π</a:t>
            </a:r>
            <a:r>
              <a:rPr lang="el-GR" altLang="ja-JP" sz="2000" baseline="30000" dirty="0" smtClean="0">
                <a:solidFill>
                  <a:srgbClr val="0000FF"/>
                </a:solidFill>
              </a:rPr>
              <a:t>0</a:t>
            </a:r>
          </a:p>
          <a:p>
            <a:endParaRPr lang="el-GR" altLang="ja-JP" sz="2000" dirty="0" smtClean="0"/>
          </a:p>
          <a:p>
            <a:r>
              <a:rPr lang="el-GR" altLang="ja-JP" sz="2000" dirty="0" smtClean="0"/>
              <a:t>       </a:t>
            </a:r>
            <a:r>
              <a:rPr lang="en-US" altLang="ja-JP" sz="2000" dirty="0" smtClean="0"/>
              <a:t>   </a:t>
            </a:r>
            <a:r>
              <a:rPr lang="el-GR" altLang="ja-JP" sz="2000" dirty="0" smtClean="0"/>
              <a:t>→</a:t>
            </a:r>
            <a:r>
              <a:rPr lang="ja-JP" altLang="el-GR" sz="2000" dirty="0" smtClean="0"/>
              <a:t>　∑</a:t>
            </a:r>
            <a:r>
              <a:rPr lang="el-GR" altLang="ja-JP" sz="2000" baseline="30000" dirty="0" smtClean="0"/>
              <a:t>0</a:t>
            </a:r>
            <a:r>
              <a:rPr lang="el-GR" altLang="ja-JP" sz="2000" dirty="0" smtClean="0"/>
              <a:t> </a:t>
            </a:r>
            <a:r>
              <a:rPr lang="el-GR" altLang="ja-JP" sz="2000" dirty="0" smtClean="0">
                <a:solidFill>
                  <a:srgbClr val="0000FF"/>
                </a:solidFill>
              </a:rPr>
              <a:t>π</a:t>
            </a:r>
            <a:r>
              <a:rPr lang="el-GR" altLang="ja-JP" sz="2000" baseline="30000" dirty="0" smtClean="0">
                <a:solidFill>
                  <a:srgbClr val="0000FF"/>
                </a:solidFill>
              </a:rPr>
              <a:t>0</a:t>
            </a:r>
            <a:r>
              <a:rPr lang="el-GR" altLang="ja-JP" sz="2000" dirty="0" smtClean="0">
                <a:solidFill>
                  <a:srgbClr val="0000FF"/>
                </a:solidFill>
              </a:rPr>
              <a:t> </a:t>
            </a:r>
            <a:r>
              <a:rPr lang="el-GR" altLang="ja-JP" sz="2000" dirty="0" smtClean="0"/>
              <a:t>  ∑</a:t>
            </a:r>
            <a:r>
              <a:rPr lang="el-GR" altLang="ja-JP" sz="2000" baseline="30000" dirty="0" smtClean="0"/>
              <a:t>0</a:t>
            </a:r>
            <a:r>
              <a:rPr lang="el-GR" altLang="ja-JP" sz="2000" dirty="0" smtClean="0"/>
              <a:t> → Λ + </a:t>
            </a:r>
            <a:r>
              <a:rPr lang="el-GR" altLang="ja-JP" sz="2000" dirty="0" smtClean="0">
                <a:solidFill>
                  <a:srgbClr val="0000FF"/>
                </a:solidFill>
              </a:rPr>
              <a:t>γ</a:t>
            </a:r>
          </a:p>
          <a:p>
            <a:endParaRPr lang="el-GR" altLang="ja-JP" sz="2000" dirty="0" smtClean="0"/>
          </a:p>
          <a:p>
            <a:r>
              <a:rPr lang="ja-JP" altLang="el-GR" sz="2000" dirty="0" smtClean="0"/>
              <a:t>　　　 </a:t>
            </a:r>
            <a:r>
              <a:rPr lang="en-US" altLang="ja-JP" sz="2000" dirty="0" smtClean="0"/>
              <a:t>  </a:t>
            </a:r>
            <a:r>
              <a:rPr lang="ja-JP" altLang="el-GR" sz="2000" dirty="0" smtClean="0"/>
              <a:t>→  </a:t>
            </a:r>
            <a:r>
              <a:rPr lang="ja-JP" altLang="el-GR" sz="2000" dirty="0" smtClean="0"/>
              <a:t>∑</a:t>
            </a:r>
            <a:r>
              <a:rPr lang="el-GR" altLang="ja-JP" sz="2000" baseline="30000" dirty="0" smtClean="0"/>
              <a:t>-</a:t>
            </a:r>
            <a:r>
              <a:rPr lang="el-GR" altLang="ja-JP" sz="2000" dirty="0" smtClean="0"/>
              <a:t> </a:t>
            </a:r>
            <a:r>
              <a:rPr lang="el-GR" altLang="ja-JP" sz="2000" dirty="0" smtClean="0">
                <a:solidFill>
                  <a:srgbClr val="FF0000"/>
                </a:solidFill>
              </a:rPr>
              <a:t>π</a:t>
            </a:r>
            <a:r>
              <a:rPr lang="el-GR" altLang="ja-JP" sz="2000" baseline="30000" dirty="0" smtClean="0">
                <a:solidFill>
                  <a:srgbClr val="FF0000"/>
                </a:solidFill>
              </a:rPr>
              <a:t>+</a:t>
            </a:r>
            <a:r>
              <a:rPr lang="el-GR" altLang="ja-JP" sz="2000" baseline="30000" dirty="0" smtClean="0"/>
              <a:t> </a:t>
            </a:r>
            <a:r>
              <a:rPr lang="el-GR" altLang="ja-JP" sz="2000" dirty="0" smtClean="0"/>
              <a:t>  ∑</a:t>
            </a:r>
            <a:r>
              <a:rPr lang="el-GR" altLang="ja-JP" sz="2000" baseline="30000" dirty="0" smtClean="0"/>
              <a:t>- </a:t>
            </a:r>
            <a:r>
              <a:rPr lang="el-GR" altLang="ja-JP" sz="2000" dirty="0" smtClean="0"/>
              <a:t>→ </a:t>
            </a:r>
            <a:r>
              <a:rPr lang="en-US" altLang="ja-JP" sz="2000" dirty="0" smtClean="0"/>
              <a:t>n + </a:t>
            </a:r>
            <a:r>
              <a:rPr lang="el-GR" altLang="ja-JP" sz="2000" dirty="0" smtClean="0">
                <a:solidFill>
                  <a:srgbClr val="FF0000"/>
                </a:solidFill>
              </a:rPr>
              <a:t>π</a:t>
            </a:r>
            <a:r>
              <a:rPr lang="el-GR" altLang="ja-JP" sz="2000" baseline="30000" dirty="0" smtClean="0">
                <a:solidFill>
                  <a:srgbClr val="FF0000"/>
                </a:solidFill>
              </a:rPr>
              <a:t>-</a:t>
            </a:r>
            <a:r>
              <a:rPr lang="el-GR" altLang="ja-JP" sz="2000" dirty="0" smtClean="0">
                <a:solidFill>
                  <a:srgbClr val="FF0000"/>
                </a:solidFill>
              </a:rPr>
              <a:t> 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3211" y="4333103"/>
            <a:ext cx="62408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基本的に同じアイデアが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KdX</a:t>
            </a:r>
            <a:r>
              <a:rPr lang="ja-JP" altLang="en-US" dirty="0" smtClean="0"/>
              <a:t>でも採用可能</a:t>
            </a:r>
            <a:endParaRPr lang="en-US" altLang="ja-JP" dirty="0" smtClean="0"/>
          </a:p>
          <a:p>
            <a:r>
              <a:rPr kumimoji="1" lang="ja-JP" altLang="en-US" dirty="0" smtClean="0"/>
              <a:t>ただし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 n </a:t>
            </a:r>
            <a:r>
              <a:rPr kumimoji="1" lang="ja-JP" altLang="en-US" dirty="0" smtClean="0"/>
              <a:t>→　∑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π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dirty="0" smtClean="0"/>
              <a:t>  ;  </a:t>
            </a:r>
            <a:r>
              <a:rPr kumimoji="1" lang="ja-JP" altLang="en-US" dirty="0" smtClean="0"/>
              <a:t>∑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→</a:t>
            </a:r>
            <a:r>
              <a:rPr kumimoji="1" lang="en-US" altLang="ja-JP" dirty="0" err="1" smtClean="0"/>
              <a:t>Λ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γ</a:t>
            </a:r>
            <a:r>
              <a:rPr kumimoji="1" lang="en-US" altLang="ja-JP" dirty="0" smtClean="0"/>
              <a:t>;    Λ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p + </a:t>
            </a:r>
            <a:r>
              <a:rPr kumimoji="1" lang="en-US" altLang="ja-JP" dirty="0" smtClean="0">
                <a:solidFill>
                  <a:srgbClr val="FF0000"/>
                </a:solidFill>
              </a:rPr>
              <a:t>π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dirty="0" smtClean="0"/>
              <a:t> </a:t>
            </a:r>
          </a:p>
          <a:p>
            <a:endParaRPr lang="en-US" altLang="ja-JP" dirty="0" smtClean="0"/>
          </a:p>
          <a:p>
            <a:r>
              <a:rPr kumimoji="1" lang="ja-JP" altLang="en-US" dirty="0" smtClean="0"/>
              <a:t>があるので、 　</a:t>
            </a:r>
            <a:r>
              <a:rPr kumimoji="1" lang="en-US" altLang="ja-JP" u="sng" dirty="0" smtClean="0"/>
              <a:t>π</a:t>
            </a:r>
            <a:r>
              <a:rPr kumimoji="1" lang="en-US" altLang="ja-JP" u="sng" baseline="30000" dirty="0" smtClean="0"/>
              <a:t>+ </a:t>
            </a:r>
            <a:r>
              <a:rPr kumimoji="1" lang="en-US" altLang="ja-JP" u="sng" dirty="0" smtClean="0"/>
              <a:t>+ π</a:t>
            </a:r>
            <a:r>
              <a:rPr kumimoji="1" lang="en-US" altLang="ja-JP" u="sng" baseline="30000" dirty="0" smtClean="0"/>
              <a:t>-</a:t>
            </a:r>
            <a:r>
              <a:rPr kumimoji="1" lang="en-US" altLang="ja-JP" u="sng" dirty="0" smtClean="0"/>
              <a:t>  </a:t>
            </a:r>
            <a:r>
              <a:rPr kumimoji="1" lang="ja-JP" altLang="en-US" u="sng" dirty="0" smtClean="0"/>
              <a:t>の違う電荷の</a:t>
            </a:r>
            <a:r>
              <a:rPr kumimoji="1" lang="en-US" altLang="ja-JP" u="sng" dirty="0" smtClean="0"/>
              <a:t>2π</a:t>
            </a:r>
            <a:r>
              <a:rPr lang="ja-JP" altLang="en-US" u="sng" dirty="0" smtClean="0"/>
              <a:t>を要請する必要あり</a:t>
            </a:r>
            <a:endParaRPr kumimoji="1" lang="en-US" altLang="ja-JP" u="sng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76795" y="5379308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Ｅ１５の</a:t>
            </a:r>
            <a:r>
              <a:rPr kumimoji="1" lang="en-US" altLang="ja-JP" dirty="0" smtClean="0"/>
              <a:t>CDS</a:t>
            </a:r>
          </a:p>
          <a:p>
            <a:r>
              <a:rPr kumimoji="1" lang="ja-JP" altLang="en-US" dirty="0" smtClean="0"/>
              <a:t>磁場</a:t>
            </a:r>
            <a:r>
              <a:rPr lang="ja-JP" altLang="en-US" dirty="0" smtClean="0"/>
              <a:t>印加して使用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892" y="6359610"/>
            <a:ext cx="84374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ＳＤＤを～</a:t>
            </a:r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個程度にまで増設；　</a:t>
            </a:r>
            <a:r>
              <a:rPr kumimoji="1" lang="en-US" altLang="ja-JP" dirty="0" smtClean="0"/>
              <a:t>J-PARC </a:t>
            </a:r>
            <a:r>
              <a:rPr kumimoji="1" lang="ja-JP" altLang="en-US" dirty="0" smtClean="0"/>
              <a:t>Ｆｕｌ</a:t>
            </a:r>
            <a:r>
              <a:rPr kumimoji="1" lang="en-US" altLang="ja-JP" dirty="0" smtClean="0"/>
              <a:t>l intensity 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シフト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個程度確保可能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2189163"/>
          </a:xfrm>
        </p:spPr>
        <p:txBody>
          <a:bodyPr/>
          <a:lstStyle/>
          <a:p>
            <a:r>
              <a:rPr lang="en-US" altLang="ja-JP" sz="4000"/>
              <a:t>Thank you very much</a:t>
            </a:r>
            <a:endParaRPr lang="en-US" altLang="ja-JP" sz="9600">
              <a:solidFill>
                <a:schemeClr val="folHlink"/>
              </a:solidFill>
              <a:effectLst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394075" y="2705100"/>
            <a:ext cx="23256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0" b="0">
                <a:solidFill>
                  <a:schemeClr val="folHlink"/>
                </a:solidFill>
                <a:latin typeface="Tahoma" pitchFamily="34" charset="0"/>
                <a:sym typeface="Wingdings" pitchFamily="2" charset="2"/>
              </a:rPr>
              <a:t>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68130" y="5972432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どれ</a:t>
            </a:r>
            <a:r>
              <a:rPr lang="ja-JP" altLang="en-US" dirty="0" smtClean="0"/>
              <a:t>か一緒にやりません？？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02744" y="110802"/>
            <a:ext cx="5950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K</a:t>
            </a:r>
            <a:r>
              <a:rPr kumimoji="1" lang="ja-JP" altLang="en-US" sz="4000" dirty="0" smtClean="0"/>
              <a:t>中間子原子と</a:t>
            </a:r>
            <a:r>
              <a:rPr kumimoji="1" lang="en-US" altLang="ja-JP" sz="4000" dirty="0" smtClean="0"/>
              <a:t>K</a:t>
            </a:r>
            <a:r>
              <a:rPr kumimoji="1" lang="ja-JP" altLang="en-US" sz="4000" dirty="0" smtClean="0"/>
              <a:t>中間子核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3440" y="1447800"/>
            <a:ext cx="22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E228  </a:t>
            </a:r>
            <a:r>
              <a:rPr kumimoji="1" lang="en-US" altLang="ja-JP" dirty="0" err="1" smtClean="0"/>
              <a:t>KpX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2p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1s</a:t>
            </a:r>
          </a:p>
          <a:p>
            <a:r>
              <a:rPr lang="ja-JP" altLang="en-US" dirty="0" smtClean="0"/>
              <a:t>   大きな斥力的シフト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9200" y="998220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K</a:t>
            </a:r>
            <a:r>
              <a:rPr lang="ja-JP" altLang="en-US" sz="2000" dirty="0" smtClean="0">
                <a:solidFill>
                  <a:srgbClr val="FF0000"/>
                </a:solidFill>
              </a:rPr>
              <a:t>中間子原子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2600" y="967740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K</a:t>
            </a:r>
            <a:r>
              <a:rPr lang="ja-JP" altLang="en-US" sz="2000" dirty="0" smtClean="0">
                <a:solidFill>
                  <a:srgbClr val="FF0000"/>
                </a:solidFill>
              </a:rPr>
              <a:t>中間子原子核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3390900" y="1493520"/>
            <a:ext cx="5753100" cy="3583126"/>
            <a:chOff x="3390900" y="1493520"/>
            <a:chExt cx="5753100" cy="3583126"/>
          </a:xfrm>
        </p:grpSpPr>
        <p:sp>
          <p:nvSpPr>
            <p:cNvPr id="7" name="右矢印 6"/>
            <p:cNvSpPr/>
            <p:nvPr/>
          </p:nvSpPr>
          <p:spPr>
            <a:xfrm>
              <a:off x="3390900" y="1493520"/>
              <a:ext cx="891540" cy="32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709160" y="1508760"/>
              <a:ext cx="3607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Λ(1405) </a:t>
              </a:r>
              <a:r>
                <a:rPr lang="ja-JP" altLang="en-US" dirty="0" smtClean="0"/>
                <a:t>は</a:t>
              </a:r>
              <a:r>
                <a:rPr lang="en-US" altLang="ja-JP" dirty="0" smtClean="0"/>
                <a:t>K</a:t>
              </a:r>
              <a:r>
                <a:rPr lang="ja-JP" altLang="en-US" baseline="30000" dirty="0" smtClean="0"/>
                <a:t>－</a:t>
              </a:r>
              <a:r>
                <a:rPr lang="en-US" altLang="ja-JP" dirty="0" smtClean="0"/>
                <a:t> </a:t>
              </a:r>
              <a:r>
                <a:rPr lang="ja-JP" altLang="en-US" dirty="0" smtClean="0"/>
                <a:t>と </a:t>
              </a:r>
              <a:r>
                <a:rPr lang="en-US" altLang="ja-JP" dirty="0" smtClean="0"/>
                <a:t>p </a:t>
              </a:r>
              <a:r>
                <a:rPr lang="ja-JP" altLang="en-US" dirty="0" smtClean="0"/>
                <a:t>の束縛状態？</a:t>
              </a:r>
              <a:endParaRPr kumimoji="1" lang="ja-JP" altLang="en-US" dirty="0"/>
            </a:p>
          </p:txBody>
        </p:sp>
        <p:sp>
          <p:nvSpPr>
            <p:cNvPr id="10" name="下矢印 9"/>
            <p:cNvSpPr/>
            <p:nvPr/>
          </p:nvSpPr>
          <p:spPr>
            <a:xfrm>
              <a:off x="6149340" y="1836420"/>
              <a:ext cx="502920" cy="3505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541520" y="2255520"/>
              <a:ext cx="43236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</a:t>
              </a:r>
              <a:r>
                <a:rPr kumimoji="1" lang="ja-JP" altLang="en-US" baseline="30000" dirty="0" smtClean="0"/>
                <a:t>－</a:t>
              </a:r>
              <a:r>
                <a:rPr kumimoji="1" lang="ja-JP" altLang="en-US" dirty="0" smtClean="0"/>
                <a:t>を原子核に入れたら深く束縛</a:t>
              </a:r>
              <a:r>
                <a:rPr lang="ja-JP" altLang="en-US" dirty="0" smtClean="0"/>
                <a:t>する筈；　</a:t>
              </a:r>
              <a:endParaRPr lang="en-US" altLang="ja-JP" dirty="0" smtClean="0"/>
            </a:p>
            <a:p>
              <a:r>
                <a:rPr lang="ja-JP" altLang="en-US" dirty="0" smtClean="0"/>
                <a:t>∑</a:t>
              </a:r>
              <a:r>
                <a:rPr lang="en-US" altLang="ja-JP" dirty="0" smtClean="0"/>
                <a:t>π</a:t>
              </a:r>
              <a:r>
                <a:rPr lang="ja-JP" altLang="en-US" dirty="0" smtClean="0"/>
                <a:t>　閾値より束縛すれば幅も狭い</a:t>
              </a:r>
              <a:r>
                <a:rPr lang="en-US" altLang="ja-JP" dirty="0" smtClean="0"/>
                <a:t>(AY) </a:t>
              </a:r>
              <a:endParaRPr kumimoji="1" lang="ja-JP" altLang="en-US" dirty="0"/>
            </a:p>
          </p:txBody>
        </p:sp>
        <p:sp>
          <p:nvSpPr>
            <p:cNvPr id="12" name="下矢印 11"/>
            <p:cNvSpPr/>
            <p:nvPr/>
          </p:nvSpPr>
          <p:spPr>
            <a:xfrm>
              <a:off x="6126480" y="2880360"/>
              <a:ext cx="502920" cy="3505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103838" y="3322320"/>
              <a:ext cx="504016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E471  </a:t>
              </a:r>
              <a:r>
                <a:rPr kumimoji="1" lang="en-US" altLang="ja-JP" baseline="30000" dirty="0" smtClean="0"/>
                <a:t>4</a:t>
              </a:r>
              <a:r>
                <a:rPr kumimoji="1" lang="en-US" altLang="ja-JP" dirty="0" smtClean="0"/>
                <a:t>He (</a:t>
              </a:r>
              <a:r>
                <a:rPr kumimoji="1" lang="ja-JP" altLang="en-US" dirty="0" smtClean="0"/>
                <a:t>静止</a:t>
              </a:r>
              <a:r>
                <a:rPr kumimoji="1" lang="en-US" altLang="ja-JP" dirty="0" smtClean="0"/>
                <a:t>K</a:t>
              </a:r>
              <a:r>
                <a:rPr kumimoji="1" lang="en-US" altLang="ja-JP" baseline="30000" dirty="0" smtClean="0"/>
                <a:t>-</a:t>
              </a:r>
              <a:r>
                <a:rPr kumimoji="1" lang="en-US" altLang="ja-JP" dirty="0" smtClean="0"/>
                <a:t>, n) </a:t>
              </a:r>
              <a:r>
                <a:rPr kumimoji="1" lang="ja-JP" altLang="en-US" dirty="0" err="1" smtClean="0"/>
                <a:t>での</a:t>
              </a:r>
              <a:r>
                <a:rPr kumimoji="1" lang="ja-JP" altLang="en-US" dirty="0" smtClean="0"/>
                <a:t>ピーク探索</a:t>
              </a:r>
              <a:endParaRPr kumimoji="1" lang="en-US" altLang="ja-JP" dirty="0" smtClean="0"/>
            </a:p>
            <a:p>
              <a:r>
                <a:rPr lang="ja-JP" altLang="en-US" dirty="0" smtClean="0"/>
                <a:t>　</a:t>
              </a:r>
              <a:r>
                <a:rPr lang="ja-JP" altLang="en-US" dirty="0" smtClean="0"/>
                <a:t>　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(K-, p) </a:t>
              </a:r>
              <a:r>
                <a:rPr lang="ja-JP" altLang="en-US" dirty="0" smtClean="0">
                  <a:solidFill>
                    <a:srgbClr val="0000FF"/>
                  </a:solidFill>
                </a:rPr>
                <a:t>でピークの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”</a:t>
              </a:r>
              <a:r>
                <a:rPr lang="ja-JP" altLang="en-US" dirty="0" smtClean="0">
                  <a:solidFill>
                    <a:srgbClr val="0000FF"/>
                  </a:solidFill>
                </a:rPr>
                <a:t>発見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”</a:t>
              </a:r>
              <a:r>
                <a:rPr lang="ja-JP" altLang="en-US" dirty="0" smtClean="0">
                  <a:solidFill>
                    <a:srgbClr val="0000FF"/>
                  </a:solidFill>
                </a:rPr>
                <a:t> </a:t>
              </a:r>
              <a:endParaRPr lang="en-US" altLang="ja-JP" dirty="0" smtClean="0">
                <a:solidFill>
                  <a:srgbClr val="0000FF"/>
                </a:solidFill>
              </a:endParaRPr>
            </a:p>
            <a:p>
              <a:endParaRPr lang="en-US" altLang="ja-JP" dirty="0" smtClean="0"/>
            </a:p>
            <a:p>
              <a:r>
                <a:rPr kumimoji="1" lang="en-US" altLang="ja-JP" dirty="0" smtClean="0"/>
                <a:t>E549  </a:t>
              </a:r>
              <a:r>
                <a:rPr kumimoji="1" lang="en-US" altLang="ja-JP" baseline="30000" dirty="0" smtClean="0"/>
                <a:t>4</a:t>
              </a:r>
              <a:r>
                <a:rPr kumimoji="1" lang="en-US" altLang="ja-JP" dirty="0" smtClean="0"/>
                <a:t>He(</a:t>
              </a:r>
              <a:r>
                <a:rPr kumimoji="1" lang="ja-JP" altLang="en-US" dirty="0" smtClean="0"/>
                <a:t>静止</a:t>
              </a:r>
              <a:r>
                <a:rPr lang="en-US" altLang="ja-JP" dirty="0" smtClean="0"/>
                <a:t>K</a:t>
              </a:r>
              <a:r>
                <a:rPr lang="en-US" altLang="ja-JP" baseline="30000" dirty="0" smtClean="0"/>
                <a:t>-</a:t>
              </a:r>
              <a:r>
                <a:rPr lang="en-US" altLang="ja-JP" dirty="0" smtClean="0"/>
                <a:t>, </a:t>
              </a:r>
              <a:r>
                <a:rPr lang="en-US" altLang="ja-JP" dirty="0" err="1" smtClean="0"/>
                <a:t>p/n</a:t>
              </a:r>
              <a:r>
                <a:rPr lang="en-US" altLang="ja-JP" dirty="0" smtClean="0"/>
                <a:t>) </a:t>
              </a:r>
              <a:r>
                <a:rPr lang="ja-JP" altLang="en-US" dirty="0" smtClean="0"/>
                <a:t>の高統計・高分解能ラン</a:t>
              </a:r>
              <a:endParaRPr lang="en-US" altLang="ja-JP" dirty="0" smtClean="0"/>
            </a:p>
            <a:p>
              <a:r>
                <a:rPr kumimoji="1" lang="ja-JP" altLang="en-US" dirty="0" smtClean="0"/>
                <a:t>　</a:t>
              </a:r>
              <a:r>
                <a:rPr kumimoji="1" lang="ja-JP" altLang="en-US" dirty="0" smtClean="0"/>
                <a:t>　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(K-, p) (K-, n) </a:t>
              </a:r>
              <a:r>
                <a:rPr kumimoji="1" lang="ja-JP" altLang="en-US" dirty="0" smtClean="0">
                  <a:solidFill>
                    <a:srgbClr val="0000FF"/>
                  </a:solidFill>
                </a:rPr>
                <a:t>とも幅の非常に狭いピークなし</a:t>
              </a:r>
              <a:endParaRPr kumimoji="1" lang="en-US" altLang="ja-JP" dirty="0" smtClean="0">
                <a:solidFill>
                  <a:srgbClr val="0000FF"/>
                </a:solidFill>
              </a:endParaRPr>
            </a:p>
            <a:p>
              <a:r>
                <a:rPr lang="ja-JP" altLang="en-US" dirty="0" smtClean="0">
                  <a:solidFill>
                    <a:srgbClr val="0000FF"/>
                  </a:solidFill>
                </a:rPr>
                <a:t>　</a:t>
              </a:r>
              <a:r>
                <a:rPr lang="ja-JP" altLang="en-US" dirty="0" smtClean="0">
                  <a:solidFill>
                    <a:srgbClr val="0000FF"/>
                  </a:solidFill>
                </a:rPr>
                <a:t>　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YN </a:t>
              </a:r>
              <a:r>
                <a:rPr lang="ja-JP" altLang="en-US" dirty="0" smtClean="0">
                  <a:solidFill>
                    <a:srgbClr val="0000FF"/>
                  </a:solidFill>
                </a:rPr>
                <a:t>相関の種々のデータ 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(chiral07 </a:t>
              </a:r>
              <a:r>
                <a:rPr lang="ja-JP" altLang="en-US" dirty="0" smtClean="0">
                  <a:solidFill>
                    <a:srgbClr val="0000FF"/>
                  </a:solidFill>
                </a:rPr>
                <a:t>鈴木）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4547870" y="5113020"/>
            <a:ext cx="4596130" cy="1395770"/>
            <a:chOff x="4547870" y="5113020"/>
            <a:chExt cx="4596130" cy="1395770"/>
          </a:xfrm>
        </p:grpSpPr>
        <p:sp>
          <p:nvSpPr>
            <p:cNvPr id="14" name="下矢印 13"/>
            <p:cNvSpPr/>
            <p:nvPr/>
          </p:nvSpPr>
          <p:spPr>
            <a:xfrm>
              <a:off x="6042660" y="5113020"/>
              <a:ext cx="502920" cy="3505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547870" y="5585460"/>
              <a:ext cx="4596130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E15   K-pp </a:t>
              </a:r>
              <a:r>
                <a:rPr kumimoji="1" lang="ja-JP" altLang="en-US" dirty="0" smtClean="0"/>
                <a:t>系</a:t>
              </a:r>
              <a:endParaRPr kumimoji="1" lang="en-US" altLang="ja-JP" dirty="0" smtClean="0"/>
            </a:p>
            <a:p>
              <a:r>
                <a:rPr lang="ja-JP" altLang="en-US" dirty="0" smtClean="0"/>
                <a:t>　</a:t>
              </a:r>
              <a:r>
                <a:rPr lang="ja-JP" altLang="en-US" dirty="0" smtClean="0"/>
                <a:t>　　　</a:t>
              </a:r>
              <a:r>
                <a:rPr kumimoji="1" lang="en-US" altLang="ja-JP" baseline="30000" dirty="0" smtClean="0"/>
                <a:t>3</a:t>
              </a:r>
              <a:r>
                <a:rPr kumimoji="1" lang="en-US" altLang="ja-JP" dirty="0" smtClean="0"/>
                <a:t>He (in-flight K</a:t>
              </a:r>
              <a:r>
                <a:rPr kumimoji="1" lang="en-US" altLang="ja-JP" baseline="30000" dirty="0" smtClean="0"/>
                <a:t>-</a:t>
              </a:r>
              <a:r>
                <a:rPr kumimoji="1" lang="en-US" altLang="ja-JP" dirty="0" smtClean="0"/>
                <a:t>, n) </a:t>
              </a:r>
              <a:r>
                <a:rPr kumimoji="1" lang="ja-JP" altLang="en-US" dirty="0" smtClean="0"/>
                <a:t>で</a:t>
              </a:r>
              <a:r>
                <a:rPr kumimoji="1" lang="en-US" altLang="ja-JP" dirty="0" smtClean="0"/>
                <a:t>missing mass</a:t>
              </a:r>
            </a:p>
            <a:p>
              <a:r>
                <a:rPr lang="ja-JP" altLang="en-US" dirty="0" smtClean="0"/>
                <a:t>　　　　</a:t>
              </a:r>
              <a:r>
                <a:rPr lang="en-US" altLang="ja-JP" dirty="0" smtClean="0"/>
                <a:t>K</a:t>
              </a:r>
              <a:r>
                <a:rPr lang="en-US" altLang="ja-JP" baseline="30000" dirty="0" smtClean="0"/>
                <a:t>- </a:t>
              </a:r>
              <a:r>
                <a:rPr lang="en-US" altLang="ja-JP" dirty="0" smtClean="0"/>
                <a:t>pp </a:t>
              </a:r>
              <a:r>
                <a:rPr lang="ja-JP" altLang="en-US" dirty="0" smtClean="0"/>
                <a:t>→　</a:t>
              </a:r>
              <a:r>
                <a:rPr lang="en-US" altLang="ja-JP" dirty="0" err="1" smtClean="0"/>
                <a:t>Λp</a:t>
              </a:r>
              <a:r>
                <a:rPr lang="en-US" altLang="ja-JP" dirty="0" smtClean="0"/>
                <a:t> </a:t>
              </a:r>
              <a:r>
                <a:rPr lang="ja-JP" altLang="en-US" dirty="0" smtClean="0"/>
                <a:t>で</a:t>
              </a:r>
              <a:r>
                <a:rPr lang="en-US" altLang="ja-JP" dirty="0" smtClean="0"/>
                <a:t>invariant mass         </a:t>
              </a:r>
              <a:endParaRPr kumimoji="1" lang="ja-JP" altLang="en-US" dirty="0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205740" y="3322320"/>
            <a:ext cx="3840480" cy="1746290"/>
            <a:chOff x="205740" y="3322320"/>
            <a:chExt cx="3840480" cy="1746290"/>
          </a:xfrm>
        </p:grpSpPr>
        <p:sp>
          <p:nvSpPr>
            <p:cNvPr id="15" name="右矢印 14"/>
            <p:cNvSpPr/>
            <p:nvPr/>
          </p:nvSpPr>
          <p:spPr>
            <a:xfrm rot="10800000">
              <a:off x="3368040" y="3322320"/>
              <a:ext cx="678180" cy="32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05740" y="3322320"/>
              <a:ext cx="3100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</a:t>
              </a:r>
              <a:r>
                <a:rPr kumimoji="1" lang="ja-JP" altLang="en-US" baseline="30000" dirty="0" smtClean="0"/>
                <a:t>－</a:t>
              </a:r>
              <a:r>
                <a:rPr kumimoji="1" lang="ja-JP" altLang="en-US" dirty="0" smtClean="0"/>
                <a:t>原子にも大きなシフトが？</a:t>
              </a:r>
              <a:endParaRPr kumimoji="1" lang="ja-JP" altLang="en-US" dirty="0"/>
            </a:p>
          </p:txBody>
        </p:sp>
        <p:sp>
          <p:nvSpPr>
            <p:cNvPr id="18" name="下矢印 17"/>
            <p:cNvSpPr/>
            <p:nvPr/>
          </p:nvSpPr>
          <p:spPr>
            <a:xfrm>
              <a:off x="1363980" y="3703320"/>
              <a:ext cx="502920" cy="3505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42900" y="4145280"/>
              <a:ext cx="3504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E570  K</a:t>
              </a:r>
              <a:r>
                <a:rPr lang="ja-JP" altLang="en-US" dirty="0" smtClean="0"/>
                <a:t>中間子 </a:t>
              </a:r>
              <a:r>
                <a:rPr lang="en-US" altLang="ja-JP" baseline="30000" dirty="0" smtClean="0"/>
                <a:t>4</a:t>
              </a:r>
              <a:r>
                <a:rPr lang="en-US" altLang="ja-JP" dirty="0" smtClean="0"/>
                <a:t>He</a:t>
              </a:r>
              <a:r>
                <a:rPr lang="ja-JP" altLang="en-US" dirty="0" smtClean="0"/>
                <a:t>原子の</a:t>
              </a:r>
              <a:endParaRPr lang="en-US" altLang="ja-JP" dirty="0" smtClean="0"/>
            </a:p>
            <a:p>
              <a:r>
                <a:rPr lang="ja-JP" altLang="en-US" dirty="0" smtClean="0"/>
                <a:t>　</a:t>
              </a:r>
              <a:r>
                <a:rPr lang="ja-JP" altLang="en-US" dirty="0" smtClean="0"/>
                <a:t>　　　</a:t>
              </a:r>
              <a:r>
                <a:rPr lang="en-US" altLang="ja-JP" dirty="0" smtClean="0"/>
                <a:t>3d</a:t>
              </a:r>
              <a:r>
                <a:rPr lang="ja-JP" altLang="en-US" dirty="0" smtClean="0"/>
                <a:t>→</a:t>
              </a:r>
              <a:r>
                <a:rPr lang="en-US" altLang="ja-JP" dirty="0" smtClean="0"/>
                <a:t>2p</a:t>
              </a:r>
              <a:r>
                <a:rPr lang="ja-JP" altLang="en-US" dirty="0" smtClean="0"/>
                <a:t>　の</a:t>
              </a:r>
              <a:r>
                <a:rPr lang="en-US" altLang="ja-JP" dirty="0" smtClean="0"/>
                <a:t>X</a:t>
              </a:r>
              <a:r>
                <a:rPr lang="ja-JP" altLang="en-US" dirty="0" smtClean="0"/>
                <a:t>線の精密測定</a:t>
              </a:r>
              <a:endParaRPr lang="en-US" altLang="ja-JP" dirty="0" smtClean="0"/>
            </a:p>
            <a:p>
              <a:r>
                <a:rPr lang="ja-JP" altLang="en-US" dirty="0" smtClean="0"/>
                <a:t>　　　　</a:t>
              </a:r>
              <a:r>
                <a:rPr lang="ja-JP" altLang="en-US" dirty="0" smtClean="0">
                  <a:solidFill>
                    <a:srgbClr val="0000FF"/>
                  </a:solidFill>
                </a:rPr>
                <a:t>大きなシフト</a:t>
              </a:r>
              <a:r>
                <a:rPr lang="ja-JP" altLang="en-US" dirty="0" smtClean="0">
                  <a:solidFill>
                    <a:srgbClr val="0000FF"/>
                  </a:solidFill>
                </a:rPr>
                <a:t>なし</a:t>
              </a:r>
              <a:r>
                <a:rPr lang="ja-JP" altLang="en-US" dirty="0" smtClean="0"/>
                <a:t>　</a:t>
              </a:r>
              <a:r>
                <a:rPr lang="ja-JP" altLang="en-US" dirty="0" smtClean="0"/>
                <a:t>　　</a:t>
              </a:r>
              <a:r>
                <a:rPr lang="en-US" altLang="ja-JP" dirty="0" smtClean="0"/>
                <a:t>  </a:t>
              </a:r>
              <a:endParaRPr kumimoji="1" lang="ja-JP" altLang="en-US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144716" y="5046552"/>
            <a:ext cx="3498820" cy="1670091"/>
            <a:chOff x="152400" y="4792979"/>
            <a:chExt cx="3498820" cy="1670091"/>
          </a:xfrm>
        </p:grpSpPr>
        <p:sp>
          <p:nvSpPr>
            <p:cNvPr id="20" name="右矢印 19"/>
            <p:cNvSpPr/>
            <p:nvPr/>
          </p:nvSpPr>
          <p:spPr>
            <a:xfrm rot="8055355">
              <a:off x="807720" y="4991100"/>
              <a:ext cx="647700" cy="2514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右矢印 20"/>
            <p:cNvSpPr/>
            <p:nvPr/>
          </p:nvSpPr>
          <p:spPr>
            <a:xfrm rot="2717167">
              <a:off x="2369819" y="4991099"/>
              <a:ext cx="647700" cy="2514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52400" y="5539740"/>
              <a:ext cx="1624163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E17 </a:t>
              </a:r>
            </a:p>
            <a:p>
              <a:r>
                <a:rPr lang="en-US" altLang="ja-JP" dirty="0" smtClean="0"/>
                <a:t> </a:t>
              </a:r>
              <a:r>
                <a:rPr lang="en-US" altLang="ja-JP" dirty="0" smtClean="0"/>
                <a:t>  K  3He </a:t>
              </a:r>
              <a:r>
                <a:rPr lang="ja-JP" altLang="en-US" dirty="0" smtClean="0"/>
                <a:t>原子</a:t>
              </a:r>
              <a:endParaRPr lang="en-US" altLang="ja-JP" dirty="0" smtClean="0"/>
            </a:p>
            <a:p>
              <a:r>
                <a:rPr kumimoji="1" lang="ja-JP" altLang="en-US" dirty="0" smtClean="0"/>
                <a:t>　</a:t>
              </a:r>
              <a:r>
                <a:rPr kumimoji="1" lang="ja-JP" altLang="en-US" dirty="0" smtClean="0"/>
                <a:t>　</a:t>
              </a:r>
              <a:r>
                <a:rPr kumimoji="1" lang="en-US" altLang="ja-JP" dirty="0" smtClean="0"/>
                <a:t>3d </a:t>
              </a:r>
              <a:r>
                <a:rPr kumimoji="1" lang="ja-JP" altLang="en-US" dirty="0" smtClean="0"/>
                <a:t>→ </a:t>
              </a:r>
              <a:r>
                <a:rPr kumimoji="1" lang="en-US" altLang="ja-JP" dirty="0" smtClean="0"/>
                <a:t>2p 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209800" y="5524500"/>
              <a:ext cx="1441420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E??</a:t>
              </a:r>
            </a:p>
            <a:p>
              <a:r>
                <a:rPr lang="en-US" altLang="ja-JP" dirty="0" smtClean="0"/>
                <a:t> </a:t>
              </a:r>
              <a:r>
                <a:rPr lang="en-US" altLang="ja-JP" dirty="0" smtClean="0"/>
                <a:t>  K  d </a:t>
              </a:r>
              <a:r>
                <a:rPr lang="ja-JP" altLang="en-US" dirty="0" smtClean="0"/>
                <a:t>原子</a:t>
              </a:r>
              <a:endParaRPr lang="en-US" altLang="ja-JP" dirty="0" smtClean="0"/>
            </a:p>
            <a:p>
              <a:r>
                <a:rPr kumimoji="1" lang="ja-JP" altLang="en-US" dirty="0" smtClean="0"/>
                <a:t>　</a:t>
              </a:r>
              <a:r>
                <a:rPr kumimoji="1" lang="ja-JP" altLang="en-US" dirty="0" smtClean="0"/>
                <a:t>　</a:t>
              </a:r>
              <a:r>
                <a:rPr lang="en-US" altLang="ja-JP" dirty="0" smtClean="0"/>
                <a:t>2p</a:t>
              </a:r>
              <a:r>
                <a:rPr kumimoji="1" lang="en-US" altLang="ja-JP" dirty="0" smtClean="0"/>
                <a:t> </a:t>
              </a:r>
              <a:r>
                <a:rPr kumimoji="1" lang="ja-JP" altLang="en-US" dirty="0" smtClean="0"/>
                <a:t>→ </a:t>
              </a:r>
              <a:r>
                <a:rPr lang="en-US" altLang="ja-JP" dirty="0" smtClean="0"/>
                <a:t>1</a:t>
              </a:r>
              <a:r>
                <a:rPr lang="en-US" altLang="ja-JP" dirty="0" smtClean="0"/>
                <a:t>s</a:t>
              </a:r>
              <a:r>
                <a:rPr kumimoji="1" lang="en-US" altLang="ja-JP" dirty="0" smtClean="0"/>
                <a:t> </a:t>
              </a:r>
              <a:endParaRPr kumimoji="1" lang="ja-JP" altLang="en-US" dirty="0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063" y="111125"/>
            <a:ext cx="7772400" cy="237966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A search for deeply-bound </a:t>
            </a:r>
            <a:r>
              <a:rPr lang="en-US" altLang="ja-JP" dirty="0" err="1"/>
              <a:t>kaonic</a:t>
            </a:r>
            <a:r>
              <a:rPr lang="en-US" altLang="ja-JP" dirty="0"/>
              <a:t> nuclear states </a:t>
            </a:r>
            <a:br>
              <a:rPr lang="en-US" altLang="ja-JP" dirty="0"/>
            </a:br>
            <a:r>
              <a:rPr lang="en-US" altLang="ja-JP" dirty="0"/>
              <a:t>by in-flight </a:t>
            </a:r>
            <a:r>
              <a:rPr lang="en-US" altLang="ja-JP" baseline="30000" dirty="0"/>
              <a:t>3</a:t>
            </a:r>
            <a:r>
              <a:rPr lang="en-US" altLang="ja-JP" dirty="0"/>
              <a:t>He(K</a:t>
            </a:r>
            <a:r>
              <a:rPr lang="en-US" altLang="ja-JP" baseline="30000" dirty="0"/>
              <a:t>-</a:t>
            </a:r>
            <a:r>
              <a:rPr lang="en-US" altLang="ja-JP" dirty="0"/>
              <a:t>,n) reaction </a:t>
            </a:r>
            <a:br>
              <a:rPr lang="en-US" altLang="ja-JP" dirty="0"/>
            </a:br>
            <a:r>
              <a:rPr lang="en-US" altLang="ja-JP" dirty="0"/>
              <a:t>at J-PARC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8425" y="2474913"/>
            <a:ext cx="89312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b="0">
                <a:latin typeface="Tahoma" pitchFamily="34" charset="0"/>
              </a:rPr>
              <a:t>S. Ajimura, G. Beer, H. Bhang, P. Buehler, L. Busso, M. Cargnelli, J. Chiba,</a:t>
            </a:r>
            <a:br>
              <a:rPr lang="en-US" altLang="ja-JP" b="0">
                <a:latin typeface="Tahoma" pitchFamily="34" charset="0"/>
              </a:rPr>
            </a:br>
            <a:r>
              <a:rPr lang="en-US" altLang="ja-JP" b="0">
                <a:latin typeface="Tahoma" pitchFamily="34" charset="0"/>
              </a:rPr>
              <a:t>S. Choi, C. Curceanu, D. Faso, H. Fujioka, T. Fukuda, Y. Fukuda, C. Guaraldo, </a:t>
            </a:r>
          </a:p>
          <a:p>
            <a:pPr algn="ctr"/>
            <a:r>
              <a:rPr lang="en-US" altLang="ja-JP" b="0">
                <a:latin typeface="Tahoma" pitchFamily="34" charset="0"/>
              </a:rPr>
              <a:t>T. Hanaki, R. S. Hayano, A. Hirtl, M. Iio, M. Iliescu, T. Ishikawa, S. Ishimoto, </a:t>
            </a:r>
            <a:br>
              <a:rPr lang="en-US" altLang="ja-JP" b="0">
                <a:latin typeface="Tahoma" pitchFamily="34" charset="0"/>
              </a:rPr>
            </a:br>
            <a:r>
              <a:rPr lang="en-US" altLang="ja-JP" b="0">
                <a:latin typeface="Tahoma" pitchFamily="34" charset="0"/>
              </a:rPr>
              <a:t>T. Ishiwatari, K. Itahashi, M. Iwasaki, P. Kienle, J. Marton, Y. Matsuda, </a:t>
            </a:r>
          </a:p>
          <a:p>
            <a:pPr algn="ctr"/>
            <a:r>
              <a:rPr lang="en-US" altLang="ja-JP" b="0">
                <a:latin typeface="Tahoma" pitchFamily="34" charset="0"/>
              </a:rPr>
              <a:t>Y. Mizoi, O. Morra, T. Nagae, H. Ohnishi, S. Okada, H. Outa, A. Sakaguchi, </a:t>
            </a:r>
            <a:br>
              <a:rPr lang="en-US" altLang="ja-JP" b="0">
                <a:latin typeface="Tahoma" pitchFamily="34" charset="0"/>
              </a:rPr>
            </a:br>
            <a:r>
              <a:rPr lang="en-US" altLang="ja-JP" b="0">
                <a:latin typeface="Tahoma" pitchFamily="34" charset="0"/>
              </a:rPr>
              <a:t>F. Sakuma, M. Sato, M. Sekimoto, D. Sirghi, F. Sirghi, S. Suzuki, T. Suzuki, H. Tatsuno, </a:t>
            </a:r>
          </a:p>
          <a:p>
            <a:pPr algn="ctr"/>
            <a:r>
              <a:rPr lang="en-US" altLang="ja-JP" b="0">
                <a:latin typeface="Tahoma" pitchFamily="34" charset="0"/>
              </a:rPr>
              <a:t>D. Tomono, A. Toyoda, E. Widmann, T. Yamazaki,  H. Yim, and J. Zmeskal</a:t>
            </a:r>
          </a:p>
        </p:txBody>
      </p:sp>
      <p:pic>
        <p:nvPicPr>
          <p:cNvPr id="2056" name="Picture 8" descr="カラー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4608513"/>
            <a:ext cx="1017588" cy="1139825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3945924" y="5634681"/>
            <a:ext cx="422423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E15 : Stage2/Day-1 </a:t>
            </a:r>
            <a:r>
              <a:rPr kumimoji="1" lang="ja-JP" altLang="en-US" sz="2800" dirty="0" smtClean="0"/>
              <a:t>採択</a:t>
            </a:r>
            <a:endParaRPr kumimoji="1" lang="ja-JP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57150" y="76200"/>
            <a:ext cx="2917825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KN interaction</a:t>
            </a: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180975" y="765175"/>
            <a:ext cx="8239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１９９７	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KEK-PS KpX (precision measurement of </a:t>
            </a:r>
            <a:r>
              <a:rPr lang="en-US" altLang="ja-JP">
                <a:effectLst>
                  <a:outerShdw blurRad="38100" dist="38100" dir="2700000" algn="tl">
                    <a:srgbClr val="000000"/>
                  </a:outerShdw>
                </a:effectLst>
              </a:rPr>
              <a:t>2p-&gt;1s x-ray energy </a:t>
            </a:r>
          </a:p>
          <a:p>
            <a:r>
              <a:rPr lang="en-US" altLang="ja-JP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in Kaonic hydrogen atom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）</a:t>
            </a:r>
          </a:p>
        </p:txBody>
      </p:sp>
      <p:pic>
        <p:nvPicPr>
          <p:cNvPr id="2232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163" y="1854200"/>
            <a:ext cx="2392362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138113" y="4962525"/>
            <a:ext cx="888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0"/>
              <a:t>These results are now understood as strong attractive force between K and N</a:t>
            </a:r>
          </a:p>
        </p:txBody>
      </p:sp>
      <p:sp>
        <p:nvSpPr>
          <p:cNvPr id="223243" name="AutoShape 11"/>
          <p:cNvSpPr>
            <a:spLocks noChangeArrowheads="1"/>
          </p:cNvSpPr>
          <p:nvPr/>
        </p:nvSpPr>
        <p:spPr bwMode="auto">
          <a:xfrm>
            <a:off x="3813175" y="5897563"/>
            <a:ext cx="692150" cy="298450"/>
          </a:xfrm>
          <a:prstGeom prst="downArrow">
            <a:avLst>
              <a:gd name="adj1" fmla="val 50000"/>
              <a:gd name="adj2" fmla="val 60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650875" y="6234113"/>
            <a:ext cx="705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0"/>
              <a:t>Now, lets assume  </a:t>
            </a:r>
            <a:r>
              <a:rPr lang="en-US" altLang="ja-JP" sz="2000" b="0">
                <a:latin typeface="Symbol" pitchFamily="18" charset="2"/>
              </a:rPr>
              <a:t>L</a:t>
            </a:r>
            <a:r>
              <a:rPr lang="en-US" altLang="ja-JP" sz="2000" b="0"/>
              <a:t>(1450) as a candidate of KN bound state</a:t>
            </a:r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169863" y="4106863"/>
            <a:ext cx="7283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 b="0" dirty="0"/>
              <a:t>２００５	</a:t>
            </a:r>
            <a:r>
              <a:rPr lang="en-US" altLang="ja-JP" sz="2000" b="0" dirty="0"/>
              <a:t>2p-&gt;1s x-ray in </a:t>
            </a:r>
            <a:r>
              <a:rPr lang="en-US" altLang="ja-JP" sz="2000" b="0" dirty="0" err="1"/>
              <a:t>Kaonic</a:t>
            </a:r>
            <a:r>
              <a:rPr lang="en-US" altLang="ja-JP" sz="2000" b="0" dirty="0"/>
              <a:t> hydrogen have been measured </a:t>
            </a:r>
            <a:br>
              <a:rPr lang="en-US" altLang="ja-JP" sz="2000" b="0" dirty="0"/>
            </a:br>
            <a:r>
              <a:rPr lang="en-US" altLang="ja-JP" sz="2000" b="0" dirty="0"/>
              <a:t>             again at DA</a:t>
            </a:r>
            <a:r>
              <a:rPr lang="en-US" altLang="ja-JP" sz="2000" b="0" dirty="0">
                <a:latin typeface="Symbol" pitchFamily="18" charset="2"/>
              </a:rPr>
              <a:t>F</a:t>
            </a:r>
            <a:r>
              <a:rPr lang="en-US" altLang="ja-JP" sz="2000" b="0" dirty="0"/>
              <a:t>NE @DEAR ; repulsive!</a:t>
            </a:r>
          </a:p>
        </p:txBody>
      </p:sp>
      <p:pic>
        <p:nvPicPr>
          <p:cNvPr id="22324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463" y="1816100"/>
            <a:ext cx="25400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3247" name="Text Box 15"/>
          <p:cNvSpPr txBox="1">
            <a:spLocks noChangeArrowheads="1"/>
          </p:cNvSpPr>
          <p:nvPr/>
        </p:nvSpPr>
        <p:spPr bwMode="auto">
          <a:xfrm rot="-1686081">
            <a:off x="5214938" y="1893888"/>
            <a:ext cx="8286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0"/>
              <a:t>DEAR</a:t>
            </a:r>
          </a:p>
        </p:txBody>
      </p:sp>
      <p:grpSp>
        <p:nvGrpSpPr>
          <p:cNvPr id="223251" name="Group 19"/>
          <p:cNvGrpSpPr>
            <a:grpSpLocks/>
          </p:cNvGrpSpPr>
          <p:nvPr/>
        </p:nvGrpSpPr>
        <p:grpSpPr bwMode="auto">
          <a:xfrm>
            <a:off x="4652963" y="1814513"/>
            <a:ext cx="3581400" cy="2095500"/>
            <a:chOff x="125" y="2369"/>
            <a:chExt cx="2256" cy="1162"/>
          </a:xfrm>
        </p:grpSpPr>
        <p:sp>
          <p:nvSpPr>
            <p:cNvPr id="223252" name="Rectangle 20"/>
            <p:cNvSpPr>
              <a:spLocks noChangeArrowheads="1"/>
            </p:cNvSpPr>
            <p:nvPr/>
          </p:nvSpPr>
          <p:spPr bwMode="auto">
            <a:xfrm>
              <a:off x="183" y="2369"/>
              <a:ext cx="2139" cy="11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3253" name="Rectangle 21" descr="右上がり対角線"/>
            <p:cNvSpPr>
              <a:spLocks noChangeArrowheads="1"/>
            </p:cNvSpPr>
            <p:nvPr/>
          </p:nvSpPr>
          <p:spPr bwMode="auto">
            <a:xfrm>
              <a:off x="1123" y="2891"/>
              <a:ext cx="317" cy="272"/>
            </a:xfrm>
            <a:prstGeom prst="rect">
              <a:avLst/>
            </a:prstGeom>
            <a:pattFill prst="lt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3254" name="Line 22"/>
            <p:cNvSpPr>
              <a:spLocks noChangeShapeType="1"/>
            </p:cNvSpPr>
            <p:nvPr/>
          </p:nvSpPr>
          <p:spPr bwMode="auto">
            <a:xfrm>
              <a:off x="1032" y="3027"/>
              <a:ext cx="4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3255" name="Line 23"/>
            <p:cNvSpPr>
              <a:spLocks noChangeShapeType="1"/>
            </p:cNvSpPr>
            <p:nvPr/>
          </p:nvSpPr>
          <p:spPr bwMode="auto">
            <a:xfrm>
              <a:off x="1032" y="2528"/>
              <a:ext cx="4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3256" name="Line 24"/>
            <p:cNvSpPr>
              <a:spLocks noChangeShapeType="1"/>
            </p:cNvSpPr>
            <p:nvPr/>
          </p:nvSpPr>
          <p:spPr bwMode="auto">
            <a:xfrm>
              <a:off x="1032" y="3254"/>
              <a:ext cx="4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3257" name="Text Box 25"/>
            <p:cNvSpPr txBox="1">
              <a:spLocks noChangeArrowheads="1"/>
            </p:cNvSpPr>
            <p:nvPr/>
          </p:nvSpPr>
          <p:spPr bwMode="auto">
            <a:xfrm>
              <a:off x="809" y="2891"/>
              <a:ext cx="26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/>
                <a:t>1s</a:t>
              </a:r>
            </a:p>
          </p:txBody>
        </p:sp>
        <p:sp>
          <p:nvSpPr>
            <p:cNvPr id="223258" name="Text Box 26"/>
            <p:cNvSpPr txBox="1">
              <a:spLocks noChangeArrowheads="1"/>
            </p:cNvSpPr>
            <p:nvPr/>
          </p:nvSpPr>
          <p:spPr bwMode="auto">
            <a:xfrm>
              <a:off x="805" y="2392"/>
              <a:ext cx="27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/>
                <a:t>2p</a:t>
              </a:r>
            </a:p>
          </p:txBody>
        </p:sp>
        <p:sp>
          <p:nvSpPr>
            <p:cNvPr id="223259" name="Text Box 27"/>
            <p:cNvSpPr txBox="1">
              <a:spLocks noChangeArrowheads="1"/>
            </p:cNvSpPr>
            <p:nvPr/>
          </p:nvSpPr>
          <p:spPr bwMode="auto">
            <a:xfrm>
              <a:off x="850" y="3253"/>
              <a:ext cx="122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 i="1"/>
                <a:t>only Coulomb int.</a:t>
              </a:r>
            </a:p>
          </p:txBody>
        </p:sp>
        <p:sp>
          <p:nvSpPr>
            <p:cNvPr id="223260" name="Text Box 28"/>
            <p:cNvSpPr txBox="1">
              <a:spLocks noChangeArrowheads="1"/>
            </p:cNvSpPr>
            <p:nvPr/>
          </p:nvSpPr>
          <p:spPr bwMode="auto">
            <a:xfrm>
              <a:off x="125" y="3118"/>
              <a:ext cx="692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/>
                <a:t> -8.6 keV</a:t>
              </a:r>
            </a:p>
          </p:txBody>
        </p:sp>
        <p:sp>
          <p:nvSpPr>
            <p:cNvPr id="223261" name="Line 29"/>
            <p:cNvSpPr>
              <a:spLocks noChangeShapeType="1"/>
            </p:cNvSpPr>
            <p:nvPr/>
          </p:nvSpPr>
          <p:spPr bwMode="auto">
            <a:xfrm flipH="1">
              <a:off x="805" y="32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3262" name="Line 30"/>
            <p:cNvSpPr>
              <a:spLocks noChangeShapeType="1"/>
            </p:cNvSpPr>
            <p:nvPr/>
          </p:nvSpPr>
          <p:spPr bwMode="auto">
            <a:xfrm flipV="1">
              <a:off x="1276" y="3027"/>
              <a:ext cx="0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3263" name="Text Box 31"/>
            <p:cNvSpPr txBox="1">
              <a:spLocks noChangeArrowheads="1"/>
            </p:cNvSpPr>
            <p:nvPr/>
          </p:nvSpPr>
          <p:spPr bwMode="auto">
            <a:xfrm>
              <a:off x="1413" y="2992"/>
              <a:ext cx="96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>
                  <a:latin typeface="Symbol" pitchFamily="18" charset="2"/>
                </a:rPr>
                <a:t>D</a:t>
              </a:r>
              <a:r>
                <a:rPr lang="en-US" altLang="ja-JP" i="1"/>
                <a:t>E</a:t>
              </a:r>
              <a:r>
                <a:rPr lang="en-US" altLang="ja-JP"/>
                <a:t> = -323 eV</a:t>
              </a:r>
            </a:p>
          </p:txBody>
        </p:sp>
        <p:sp>
          <p:nvSpPr>
            <p:cNvPr id="223264" name="Text Box 32"/>
            <p:cNvSpPr txBox="1">
              <a:spLocks noChangeArrowheads="1"/>
            </p:cNvSpPr>
            <p:nvPr/>
          </p:nvSpPr>
          <p:spPr bwMode="auto">
            <a:xfrm>
              <a:off x="1416" y="2796"/>
              <a:ext cx="86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>
                  <a:latin typeface="Symbol" pitchFamily="18" charset="2"/>
                </a:rPr>
                <a:t>G</a:t>
              </a:r>
              <a:r>
                <a:rPr lang="en-US" altLang="ja-JP"/>
                <a:t>  = 407 eV</a:t>
              </a:r>
            </a:p>
          </p:txBody>
        </p:sp>
      </p:grpSp>
      <p:sp>
        <p:nvSpPr>
          <p:cNvPr id="223265" name="Rectangle 33"/>
          <p:cNvSpPr>
            <a:spLocks noChangeArrowheads="1"/>
          </p:cNvSpPr>
          <p:nvPr/>
        </p:nvSpPr>
        <p:spPr bwMode="auto">
          <a:xfrm rot="-1598429">
            <a:off x="1077913" y="1765300"/>
            <a:ext cx="6254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0"/>
              <a:t>KpX</a:t>
            </a:r>
          </a:p>
        </p:txBody>
      </p:sp>
      <p:sp>
        <p:nvSpPr>
          <p:cNvPr id="223266" name="Text Box 34"/>
          <p:cNvSpPr txBox="1">
            <a:spLocks noChangeArrowheads="1"/>
          </p:cNvSpPr>
          <p:nvPr/>
        </p:nvSpPr>
        <p:spPr bwMode="auto">
          <a:xfrm rot="16200000">
            <a:off x="2884488" y="2519363"/>
            <a:ext cx="1730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0"/>
              <a:t>M.Iwasaki </a:t>
            </a:r>
            <a:r>
              <a:rPr lang="en-US" altLang="ja-JP" sz="1400" b="0" i="1"/>
              <a:t>et al.</a:t>
            </a:r>
            <a:r>
              <a:rPr lang="en-US" altLang="ja-JP" sz="1400" b="0"/>
              <a:t>, </a:t>
            </a:r>
          </a:p>
          <a:p>
            <a:r>
              <a:rPr lang="en-US" altLang="ja-JP" sz="1400" b="0"/>
              <a:t>PRL</a:t>
            </a:r>
            <a:r>
              <a:rPr lang="en-US" altLang="ja-JP" sz="1400"/>
              <a:t>78 </a:t>
            </a:r>
            <a:r>
              <a:rPr lang="en-US" altLang="ja-JP" sz="1400" b="0"/>
              <a:t>(1997) 3067</a:t>
            </a:r>
          </a:p>
        </p:txBody>
      </p:sp>
      <p:sp>
        <p:nvSpPr>
          <p:cNvPr id="223267" name="Text Box 35"/>
          <p:cNvSpPr txBox="1">
            <a:spLocks noChangeArrowheads="1"/>
          </p:cNvSpPr>
          <p:nvPr/>
        </p:nvSpPr>
        <p:spPr bwMode="auto">
          <a:xfrm rot="16200000">
            <a:off x="6925469" y="2597944"/>
            <a:ext cx="1878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0"/>
              <a:t>PRL</a:t>
            </a:r>
            <a:r>
              <a:rPr lang="en-US" altLang="ja-JP" sz="1400"/>
              <a:t>94</a:t>
            </a:r>
            <a:r>
              <a:rPr lang="en-US" altLang="ja-JP" sz="1400" b="0"/>
              <a:t>(2005) 212302</a:t>
            </a:r>
          </a:p>
        </p:txBody>
      </p:sp>
      <p:sp>
        <p:nvSpPr>
          <p:cNvPr id="223270" name="Rectangle 38"/>
          <p:cNvSpPr>
            <a:spLocks noChangeArrowheads="1"/>
          </p:cNvSpPr>
          <p:nvPr/>
        </p:nvSpPr>
        <p:spPr bwMode="auto">
          <a:xfrm>
            <a:off x="1355725" y="5422900"/>
            <a:ext cx="555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0"/>
              <a:t>Evidence(?) for existence of 1s KN bound state!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0" grpId="0"/>
      <p:bldP spid="223242" grpId="0"/>
      <p:bldP spid="223243" grpId="0" animBg="1"/>
      <p:bldP spid="223244" grpId="0"/>
      <p:bldP spid="223245" grpId="0"/>
      <p:bldP spid="223247" grpId="0" animBg="1"/>
      <p:bldP spid="223265" grpId="0" animBg="1"/>
      <p:bldP spid="223266" grpId="0"/>
      <p:bldP spid="223267" grpId="0"/>
      <p:bldP spid="223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3332163"/>
            <a:ext cx="40687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659563" y="5762625"/>
            <a:ext cx="2487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latin typeface="Times New Roman" pitchFamily="18" charset="0"/>
              </a:rPr>
              <a:t>Y.Akaishi &amp; T.Yamazaki, </a:t>
            </a:r>
            <a:br>
              <a:rPr lang="en-US" altLang="ja-JP" sz="1600">
                <a:latin typeface="Times New Roman" pitchFamily="18" charset="0"/>
              </a:rPr>
            </a:br>
            <a:r>
              <a:rPr lang="en-US" altLang="ja-JP" sz="1600">
                <a:latin typeface="Times New Roman" pitchFamily="18" charset="0"/>
              </a:rPr>
              <a:t>PRC65 (2002) 044005.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547688" y="1293813"/>
            <a:ext cx="4751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 b="0"/>
              <a:t>Energy shift of 1s state Kaonic hydrogen</a:t>
            </a:r>
          </a:p>
          <a:p>
            <a:r>
              <a:rPr lang="ja-JP" altLang="en-US" sz="2000" b="0"/>
              <a:t>（</a:t>
            </a:r>
            <a:r>
              <a:rPr lang="en-US" altLang="ja-JP" sz="2000" b="0"/>
              <a:t>results of KpX measurement</a:t>
            </a:r>
            <a:r>
              <a:rPr lang="ja-JP" altLang="en-US" sz="2000" b="0"/>
              <a:t>）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547688" y="2003425"/>
            <a:ext cx="2112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0"/>
              <a:t>Mass of</a:t>
            </a:r>
            <a:r>
              <a:rPr lang="en-US" altLang="ja-JP" sz="2000" b="0">
                <a:latin typeface="Symbol" pitchFamily="18" charset="2"/>
              </a:rPr>
              <a:t> L</a:t>
            </a:r>
            <a:r>
              <a:rPr lang="en-US" altLang="ja-JP" sz="2000" b="0"/>
              <a:t>(1405) </a:t>
            </a: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1057275" y="2555875"/>
            <a:ext cx="407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b="0"/>
              <a:t>（</a:t>
            </a:r>
            <a:r>
              <a:rPr lang="en-US" altLang="ja-JP" b="0"/>
              <a:t>Strong attraction in I=0 KN system </a:t>
            </a:r>
            <a:r>
              <a:rPr lang="ja-JP" altLang="en-US" b="0"/>
              <a:t>）</a:t>
            </a:r>
          </a:p>
        </p:txBody>
      </p:sp>
      <p:sp>
        <p:nvSpPr>
          <p:cNvPr id="224267" name="AutoShape 11"/>
          <p:cNvSpPr>
            <a:spLocks/>
          </p:cNvSpPr>
          <p:nvPr/>
        </p:nvSpPr>
        <p:spPr bwMode="auto">
          <a:xfrm>
            <a:off x="468313" y="1344613"/>
            <a:ext cx="158750" cy="993775"/>
          </a:xfrm>
          <a:prstGeom prst="leftBrace">
            <a:avLst>
              <a:gd name="adj1" fmla="val 521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2427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7675" y="1201738"/>
            <a:ext cx="2301875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3403600" y="5732463"/>
            <a:ext cx="256857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b="0"/>
              <a:t>　　</a:t>
            </a:r>
            <a:r>
              <a:rPr lang="en-US" altLang="ja-JP" b="0"/>
              <a:t>deep binding energy</a:t>
            </a:r>
          </a:p>
          <a:p>
            <a:r>
              <a:rPr lang="ja-JP" altLang="en-US" b="0"/>
              <a:t>　　</a:t>
            </a:r>
            <a:r>
              <a:rPr lang="en-US" altLang="ja-JP" b="0"/>
              <a:t>narrow width</a:t>
            </a:r>
          </a:p>
        </p:txBody>
      </p:sp>
      <p:sp>
        <p:nvSpPr>
          <p:cNvPr id="224275" name="Text Box 19"/>
          <p:cNvSpPr txBox="1">
            <a:spLocks noChangeArrowheads="1"/>
          </p:cNvSpPr>
          <p:nvPr/>
        </p:nvSpPr>
        <p:spPr bwMode="auto">
          <a:xfrm>
            <a:off x="288925" y="815975"/>
            <a:ext cx="6119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0"/>
              <a:t>Construct K-N potential to reproduce measurements </a:t>
            </a:r>
          </a:p>
        </p:txBody>
      </p:sp>
      <p:sp>
        <p:nvSpPr>
          <p:cNvPr id="224276" name="Rectangle 20"/>
          <p:cNvSpPr>
            <a:spLocks noChangeArrowheads="1"/>
          </p:cNvSpPr>
          <p:nvPr/>
        </p:nvSpPr>
        <p:spPr bwMode="auto">
          <a:xfrm>
            <a:off x="57150" y="76200"/>
            <a:ext cx="4964113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altLang="ja-JP" sz="32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(1405) to Kaonic nucleus</a:t>
            </a:r>
          </a:p>
        </p:txBody>
      </p:sp>
      <p:grpSp>
        <p:nvGrpSpPr>
          <p:cNvPr id="224268" name="Group 12"/>
          <p:cNvGrpSpPr>
            <a:grpSpLocks/>
          </p:cNvGrpSpPr>
          <p:nvPr/>
        </p:nvGrpSpPr>
        <p:grpSpPr bwMode="auto">
          <a:xfrm>
            <a:off x="3973513" y="3222625"/>
            <a:ext cx="3382962" cy="1649413"/>
            <a:chOff x="2503" y="2030"/>
            <a:chExt cx="2131" cy="1039"/>
          </a:xfrm>
        </p:grpSpPr>
        <p:sp>
          <p:nvSpPr>
            <p:cNvPr id="224269" name="AutoShape 13"/>
            <p:cNvSpPr>
              <a:spLocks noChangeArrowheads="1"/>
            </p:cNvSpPr>
            <p:nvPr/>
          </p:nvSpPr>
          <p:spPr bwMode="auto">
            <a:xfrm rot="2946416">
              <a:off x="2820" y="2377"/>
              <a:ext cx="375" cy="1010"/>
            </a:xfrm>
            <a:prstGeom prst="downArrow">
              <a:avLst>
                <a:gd name="adj1" fmla="val 49870"/>
                <a:gd name="adj2" fmla="val 13189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224270" name="Rectangle 14"/>
            <p:cNvSpPr>
              <a:spLocks noChangeArrowheads="1"/>
            </p:cNvSpPr>
            <p:nvPr/>
          </p:nvSpPr>
          <p:spPr bwMode="auto">
            <a:xfrm rot="2855232">
              <a:off x="3681" y="1616"/>
              <a:ext cx="186" cy="101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4271" name="Text Box 15"/>
            <p:cNvSpPr txBox="1">
              <a:spLocks noChangeArrowheads="1"/>
            </p:cNvSpPr>
            <p:nvPr/>
          </p:nvSpPr>
          <p:spPr bwMode="auto">
            <a:xfrm>
              <a:off x="2534" y="2093"/>
              <a:ext cx="210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/>
                <a:t>Extension to light nucleus</a:t>
              </a:r>
              <a:r>
                <a:rPr lang="ja-JP" altLang="en-US"/>
                <a:t>：</a:t>
              </a:r>
            </a:p>
            <a:p>
              <a:pPr algn="ctr"/>
              <a:r>
                <a:rPr lang="en-US" altLang="ja-JP"/>
                <a:t>Prediction of Kaonic nucleus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/>
      <p:bldP spid="2242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-46038"/>
            <a:ext cx="7837488" cy="700088"/>
          </a:xfrm>
        </p:spPr>
        <p:txBody>
          <a:bodyPr/>
          <a:lstStyle/>
          <a:p>
            <a:r>
              <a:rPr lang="en-US" altLang="ja-JP" sz="3200" dirty="0"/>
              <a:t>Search for </a:t>
            </a:r>
            <a:r>
              <a:rPr lang="en-US" altLang="ja-JP" sz="3200" dirty="0" err="1"/>
              <a:t>Kaonic</a:t>
            </a:r>
            <a:r>
              <a:rPr lang="en-US" altLang="ja-JP" sz="3200" dirty="0"/>
              <a:t> nuclear bound state</a:t>
            </a:r>
          </a:p>
        </p:txBody>
      </p:sp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73025" y="542925"/>
          <a:ext cx="9013825" cy="2305050"/>
        </p:xfrm>
        <a:graphic>
          <a:graphicData uri="http://schemas.openxmlformats.org/presentationml/2006/ole">
            <p:oleObj spid="_x0000_s207878" name="Worksheet" r:id="rId4" imgW="4181543" imgH="1076257" progId="Excel.Sheet.8">
              <p:embed/>
            </p:oleObj>
          </a:graphicData>
        </a:graphic>
      </p:graphicFrame>
      <p:grpSp>
        <p:nvGrpSpPr>
          <p:cNvPr id="207917" name="Group 45"/>
          <p:cNvGrpSpPr>
            <a:grpSpLocks/>
          </p:cNvGrpSpPr>
          <p:nvPr/>
        </p:nvGrpSpPr>
        <p:grpSpPr bwMode="auto">
          <a:xfrm>
            <a:off x="2312988" y="2863850"/>
            <a:ext cx="2489200" cy="2071688"/>
            <a:chOff x="1457" y="1804"/>
            <a:chExt cx="1568" cy="1305"/>
          </a:xfrm>
        </p:grpSpPr>
        <p:pic>
          <p:nvPicPr>
            <p:cNvPr id="207882" name="Picture 10" descr="plinv_accep"/>
            <p:cNvPicPr>
              <a:picLocks noChangeAspect="1" noChangeArrowheads="1"/>
            </p:cNvPicPr>
            <p:nvPr/>
          </p:nvPicPr>
          <p:blipFill>
            <a:blip r:embed="rId5"/>
            <a:srcRect l="3998" b="3787"/>
            <a:stretch>
              <a:fillRect/>
            </a:stretch>
          </p:blipFill>
          <p:spPr bwMode="auto">
            <a:xfrm>
              <a:off x="1457" y="1804"/>
              <a:ext cx="1278" cy="1092"/>
            </a:xfrm>
            <a:prstGeom prst="rect">
              <a:avLst/>
            </a:prstGeom>
            <a:noFill/>
          </p:spPr>
        </p:pic>
        <p:sp>
          <p:nvSpPr>
            <p:cNvPr id="207888" name="Rectangle 16"/>
            <p:cNvSpPr>
              <a:spLocks noChangeArrowheads="1"/>
            </p:cNvSpPr>
            <p:nvPr/>
          </p:nvSpPr>
          <p:spPr bwMode="auto">
            <a:xfrm rot="27000000">
              <a:off x="2374" y="2241"/>
              <a:ext cx="97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b="0">
                  <a:latin typeface="Times New Roman" pitchFamily="18" charset="0"/>
                </a:rPr>
                <a:t>Phys. Rev. Lett. 94</a:t>
              </a:r>
            </a:p>
            <a:p>
              <a:r>
                <a:rPr lang="en-US" altLang="ja-JP" sz="1400" b="0">
                  <a:latin typeface="Times New Roman" pitchFamily="18" charset="0"/>
                </a:rPr>
                <a:t>212303 (2005) </a:t>
              </a:r>
            </a:p>
          </p:txBody>
        </p:sp>
        <p:sp>
          <p:nvSpPr>
            <p:cNvPr id="207893" name="Text Box 21"/>
            <p:cNvSpPr txBox="1">
              <a:spLocks noChangeArrowheads="1"/>
            </p:cNvSpPr>
            <p:nvPr/>
          </p:nvSpPr>
          <p:spPr bwMode="auto">
            <a:xfrm>
              <a:off x="1827" y="2878"/>
              <a:ext cx="6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>
                  <a:latin typeface="Tahoma" pitchFamily="34" charset="0"/>
                </a:rPr>
                <a:t>FINUDA</a:t>
              </a:r>
            </a:p>
          </p:txBody>
        </p:sp>
      </p:grpSp>
      <p:grpSp>
        <p:nvGrpSpPr>
          <p:cNvPr id="207921" name="Group 49"/>
          <p:cNvGrpSpPr>
            <a:grpSpLocks/>
          </p:cNvGrpSpPr>
          <p:nvPr/>
        </p:nvGrpSpPr>
        <p:grpSpPr bwMode="auto">
          <a:xfrm>
            <a:off x="4833938" y="2873375"/>
            <a:ext cx="2114550" cy="2820988"/>
            <a:chOff x="3045" y="1810"/>
            <a:chExt cx="1332" cy="1777"/>
          </a:xfrm>
        </p:grpSpPr>
        <p:pic>
          <p:nvPicPr>
            <p:cNvPr id="207889" name="Picture 17" descr="kishimoto-16OKn"/>
            <p:cNvPicPr>
              <a:picLocks noChangeAspect="1" noChangeArrowheads="1"/>
            </p:cNvPicPr>
            <p:nvPr/>
          </p:nvPicPr>
          <p:blipFill>
            <a:blip r:embed="rId6" cstate="print"/>
            <a:srcRect l="9703"/>
            <a:stretch>
              <a:fillRect/>
            </a:stretch>
          </p:blipFill>
          <p:spPr bwMode="auto">
            <a:xfrm>
              <a:off x="3047" y="1810"/>
              <a:ext cx="1175" cy="634"/>
            </a:xfrm>
            <a:prstGeom prst="rect">
              <a:avLst/>
            </a:prstGeom>
            <a:noFill/>
          </p:spPr>
        </p:pic>
        <p:pic>
          <p:nvPicPr>
            <p:cNvPr id="207890" name="Picture 18" descr="kishimoto-16OK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5" y="2440"/>
              <a:ext cx="1180" cy="657"/>
            </a:xfrm>
            <a:prstGeom prst="rect">
              <a:avLst/>
            </a:prstGeom>
            <a:noFill/>
          </p:spPr>
        </p:pic>
        <p:sp>
          <p:nvSpPr>
            <p:cNvPr id="207891" name="Text Box 19"/>
            <p:cNvSpPr txBox="1">
              <a:spLocks noChangeArrowheads="1"/>
            </p:cNvSpPr>
            <p:nvPr/>
          </p:nvSpPr>
          <p:spPr bwMode="auto">
            <a:xfrm rot="27000000">
              <a:off x="3393" y="2603"/>
              <a:ext cx="177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0">
                  <a:latin typeface="Times New Roman" pitchFamily="18" charset="0"/>
                </a:rPr>
                <a:t>Taken from OHP at Trento WS 2006</a:t>
              </a:r>
            </a:p>
          </p:txBody>
        </p:sp>
        <p:sp>
          <p:nvSpPr>
            <p:cNvPr id="207894" name="Text Box 22"/>
            <p:cNvSpPr txBox="1">
              <a:spLocks noChangeArrowheads="1"/>
            </p:cNvSpPr>
            <p:nvPr/>
          </p:nvSpPr>
          <p:spPr bwMode="auto">
            <a:xfrm>
              <a:off x="3322" y="3089"/>
              <a:ext cx="7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>
                  <a:latin typeface="Tahoma" pitchFamily="34" charset="0"/>
                </a:rPr>
                <a:t>KEK E548</a:t>
              </a:r>
            </a:p>
          </p:txBody>
        </p:sp>
      </p:grpSp>
      <p:grpSp>
        <p:nvGrpSpPr>
          <p:cNvPr id="207919" name="Group 47"/>
          <p:cNvGrpSpPr>
            <a:grpSpLocks/>
          </p:cNvGrpSpPr>
          <p:nvPr/>
        </p:nvGrpSpPr>
        <p:grpSpPr bwMode="auto">
          <a:xfrm>
            <a:off x="6918325" y="2735263"/>
            <a:ext cx="1819275" cy="1585912"/>
            <a:chOff x="4358" y="1723"/>
            <a:chExt cx="1146" cy="999"/>
          </a:xfrm>
        </p:grpSpPr>
        <p:pic>
          <p:nvPicPr>
            <p:cNvPr id="207895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8" y="1801"/>
              <a:ext cx="827" cy="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7896" name="Text Box 24"/>
            <p:cNvSpPr txBox="1">
              <a:spLocks noChangeArrowheads="1"/>
            </p:cNvSpPr>
            <p:nvPr/>
          </p:nvSpPr>
          <p:spPr bwMode="auto">
            <a:xfrm rot="5400000">
              <a:off x="4841" y="2060"/>
              <a:ext cx="999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0">
                  <a:latin typeface="Times New Roman" pitchFamily="18" charset="0"/>
                </a:rPr>
                <a:t>Taken from OHP</a:t>
              </a:r>
            </a:p>
            <a:p>
              <a:pPr algn="ctr"/>
              <a:r>
                <a:rPr lang="en-US" altLang="ja-JP" sz="1400" b="0">
                  <a:latin typeface="Times New Roman" pitchFamily="18" charset="0"/>
                </a:rPr>
                <a:t> at Trento WS 2006</a:t>
              </a:r>
            </a:p>
          </p:txBody>
        </p:sp>
      </p:grpSp>
      <p:grpSp>
        <p:nvGrpSpPr>
          <p:cNvPr id="207920" name="Group 48"/>
          <p:cNvGrpSpPr>
            <a:grpSpLocks/>
          </p:cNvGrpSpPr>
          <p:nvPr/>
        </p:nvGrpSpPr>
        <p:grpSpPr bwMode="auto">
          <a:xfrm>
            <a:off x="6899275" y="4264025"/>
            <a:ext cx="2235200" cy="2395538"/>
            <a:chOff x="4346" y="2686"/>
            <a:chExt cx="1408" cy="1509"/>
          </a:xfrm>
        </p:grpSpPr>
        <p:pic>
          <p:nvPicPr>
            <p:cNvPr id="207899" name="Picture 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46" y="2686"/>
              <a:ext cx="1408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7901" name="Text Box 29"/>
            <p:cNvSpPr txBox="1">
              <a:spLocks noChangeArrowheads="1"/>
            </p:cNvSpPr>
            <p:nvPr/>
          </p:nvSpPr>
          <p:spPr bwMode="auto">
            <a:xfrm>
              <a:off x="4726" y="3964"/>
              <a:ext cx="7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>
                  <a:latin typeface="Tahoma" pitchFamily="34" charset="0"/>
                </a:rPr>
                <a:t>GSI FOPI</a:t>
              </a:r>
            </a:p>
          </p:txBody>
        </p:sp>
      </p:grpSp>
      <p:sp>
        <p:nvSpPr>
          <p:cNvPr id="207905" name="Rectangle 33"/>
          <p:cNvSpPr>
            <a:spLocks noChangeArrowheads="1"/>
          </p:cNvSpPr>
          <p:nvPr/>
        </p:nvSpPr>
        <p:spPr bwMode="auto">
          <a:xfrm>
            <a:off x="1915514" y="5364423"/>
            <a:ext cx="4684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0" dirty="0">
                <a:solidFill>
                  <a:schemeClr val="tx2"/>
                </a:solidFill>
                <a:latin typeface="Tahoma" pitchFamily="34" charset="0"/>
              </a:rPr>
              <a:t>The situation is still controversial!</a:t>
            </a:r>
          </a:p>
        </p:txBody>
      </p:sp>
      <p:grpSp>
        <p:nvGrpSpPr>
          <p:cNvPr id="207916" name="Group 44"/>
          <p:cNvGrpSpPr>
            <a:grpSpLocks/>
          </p:cNvGrpSpPr>
          <p:nvPr/>
        </p:nvGrpSpPr>
        <p:grpSpPr bwMode="auto">
          <a:xfrm>
            <a:off x="0" y="4884737"/>
            <a:ext cx="2006600" cy="1973263"/>
            <a:chOff x="36" y="3118"/>
            <a:chExt cx="1264" cy="1243"/>
          </a:xfrm>
        </p:grpSpPr>
        <p:pic>
          <p:nvPicPr>
            <p:cNvPr id="207908" name="Picture 3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" y="3118"/>
              <a:ext cx="1264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7909" name="Text Box 37"/>
            <p:cNvSpPr txBox="1">
              <a:spLocks noChangeArrowheads="1"/>
            </p:cNvSpPr>
            <p:nvPr/>
          </p:nvSpPr>
          <p:spPr bwMode="auto">
            <a:xfrm>
              <a:off x="404" y="4130"/>
              <a:ext cx="5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>
                  <a:latin typeface="Tahoma" pitchFamily="34" charset="0"/>
                </a:rPr>
                <a:t>OBELIX</a:t>
              </a:r>
            </a:p>
          </p:txBody>
        </p:sp>
      </p:grpSp>
      <p:sp>
        <p:nvSpPr>
          <p:cNvPr id="207910" name="Text Box 38"/>
          <p:cNvSpPr txBox="1">
            <a:spLocks noChangeArrowheads="1"/>
          </p:cNvSpPr>
          <p:nvPr/>
        </p:nvSpPr>
        <p:spPr bwMode="auto">
          <a:xfrm>
            <a:off x="3171825" y="6575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>
              <a:latin typeface="Tahoma" pitchFamily="34" charset="0"/>
            </a:endParaRPr>
          </a:p>
        </p:txBody>
      </p:sp>
      <p:sp>
        <p:nvSpPr>
          <p:cNvPr id="207904" name="Text Box 32"/>
          <p:cNvSpPr txBox="1">
            <a:spLocks noChangeArrowheads="1"/>
          </p:cNvSpPr>
          <p:nvPr/>
        </p:nvSpPr>
        <p:spPr bwMode="auto">
          <a:xfrm>
            <a:off x="1938338" y="5872163"/>
            <a:ext cx="5346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b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We need to answer the basic question, </a:t>
            </a:r>
            <a:br>
              <a:rPr lang="en-US" altLang="ja-JP" sz="2000" b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altLang="ja-JP" sz="2000" b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whether the deeply bound state really exists?</a:t>
            </a:r>
            <a:r>
              <a:rPr lang="en-US" altLang="ja-JP" sz="2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1" y="2850064"/>
            <a:ext cx="2660754" cy="2315653"/>
            <a:chOff x="131806" y="2890322"/>
            <a:chExt cx="2617977" cy="2182815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1806" y="2890322"/>
              <a:ext cx="1812324" cy="197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2026508" y="4703805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E549</a:t>
              </a:r>
              <a:endParaRPr kumimoji="1" lang="ja-JP" altLang="en-US" dirty="0"/>
            </a:p>
          </p:txBody>
        </p:sp>
      </p:grp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05" grpId="0"/>
      <p:bldP spid="2079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56" name="Oval 64"/>
          <p:cNvSpPr>
            <a:spLocks noChangeArrowheads="1"/>
          </p:cNvSpPr>
          <p:nvPr/>
        </p:nvSpPr>
        <p:spPr bwMode="auto">
          <a:xfrm>
            <a:off x="4551363" y="4745038"/>
            <a:ext cx="649287" cy="64928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612775" y="323850"/>
            <a:ext cx="7889875" cy="600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search for deeply bound </a:t>
            </a:r>
            <a:br>
              <a:rPr lang="en-US" altLang="ja-JP" sz="36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altLang="ja-JP" sz="36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kaonic nuclear states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0" y="282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101600" y="2546350"/>
            <a:ext cx="6372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altLang="ja-JP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 Direct production of K-pp clusters via </a:t>
            </a:r>
            <a:br>
              <a:rPr lang="en-US" altLang="ja-JP" sz="28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ja-JP" sz="2800" b="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ja-JP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He(in-flight K</a:t>
            </a:r>
            <a:r>
              <a:rPr lang="en-US" altLang="ja-JP" sz="2800" b="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ja-JP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,n) reaction  </a:t>
            </a:r>
          </a:p>
        </p:txBody>
      </p:sp>
      <p:sp>
        <p:nvSpPr>
          <p:cNvPr id="187423" name="Rectangle 31"/>
          <p:cNvSpPr>
            <a:spLocks noChangeArrowheads="1"/>
          </p:cNvSpPr>
          <p:nvPr/>
        </p:nvSpPr>
        <p:spPr bwMode="auto">
          <a:xfrm>
            <a:off x="179388" y="1152525"/>
            <a:ext cx="8228012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altLang="ja-JP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 Goal for the new experiment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altLang="ja-JP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  To answering the basic question : </a:t>
            </a:r>
            <a:br>
              <a:rPr lang="en-US" altLang="ja-JP" sz="28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2800" b="0">
                <a:effectLst>
                  <a:outerShdw blurRad="38100" dist="38100" dir="2700000" algn="tl">
                    <a:srgbClr val="000000"/>
                  </a:outerShdw>
                </a:effectLst>
              </a:rPr>
              <a:t>	whether the deeply bound state really exists?</a:t>
            </a:r>
          </a:p>
        </p:txBody>
      </p:sp>
      <p:sp>
        <p:nvSpPr>
          <p:cNvPr id="187425" name="Rectangle 33"/>
          <p:cNvSpPr>
            <a:spLocks noChangeArrowheads="1"/>
          </p:cNvSpPr>
          <p:nvPr/>
        </p:nvSpPr>
        <p:spPr bwMode="auto">
          <a:xfrm>
            <a:off x="209550" y="3700463"/>
            <a:ext cx="2519363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426" name="Line 34"/>
          <p:cNvSpPr>
            <a:spLocks noChangeShapeType="1"/>
          </p:cNvSpPr>
          <p:nvPr/>
        </p:nvSpPr>
        <p:spPr bwMode="auto">
          <a:xfrm>
            <a:off x="568325" y="4852988"/>
            <a:ext cx="5762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7427" name="Oval 35"/>
          <p:cNvSpPr>
            <a:spLocks noChangeArrowheads="1"/>
          </p:cNvSpPr>
          <p:nvPr/>
        </p:nvSpPr>
        <p:spPr bwMode="auto">
          <a:xfrm>
            <a:off x="350838" y="4708525"/>
            <a:ext cx="288925" cy="2889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279400" y="4030663"/>
            <a:ext cx="520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chemeClr val="folHlink"/>
                </a:solidFill>
                <a:latin typeface="Tahoma" pitchFamily="34" charset="0"/>
              </a:rPr>
              <a:t>K</a:t>
            </a:r>
            <a:r>
              <a:rPr lang="en-US" altLang="ja-JP" sz="3200" b="0" baseline="30000">
                <a:solidFill>
                  <a:schemeClr val="folHlink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187432" name="Text Box 40"/>
          <p:cNvSpPr txBox="1">
            <a:spLocks noChangeArrowheads="1"/>
          </p:cNvSpPr>
          <p:nvPr/>
        </p:nvSpPr>
        <p:spPr bwMode="auto">
          <a:xfrm>
            <a:off x="1582738" y="3883025"/>
            <a:ext cx="81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 baseline="30000">
                <a:solidFill>
                  <a:schemeClr val="hlink"/>
                </a:solidFill>
                <a:latin typeface="Tahoma" pitchFamily="34" charset="0"/>
              </a:rPr>
              <a:t>3</a:t>
            </a:r>
            <a:r>
              <a:rPr lang="en-US" altLang="ja-JP" sz="3200" b="0">
                <a:solidFill>
                  <a:schemeClr val="hlink"/>
                </a:solidFill>
                <a:latin typeface="Tahoma" pitchFamily="34" charset="0"/>
              </a:rPr>
              <a:t>He</a:t>
            </a:r>
          </a:p>
        </p:txBody>
      </p:sp>
      <p:sp>
        <p:nvSpPr>
          <p:cNvPr id="187434" name="Rectangle 42"/>
          <p:cNvSpPr>
            <a:spLocks noChangeArrowheads="1"/>
          </p:cNvSpPr>
          <p:nvPr/>
        </p:nvSpPr>
        <p:spPr bwMode="auto">
          <a:xfrm>
            <a:off x="4241800" y="3700463"/>
            <a:ext cx="3600450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436" name="Text Box 44"/>
          <p:cNvSpPr txBox="1">
            <a:spLocks noChangeArrowheads="1"/>
          </p:cNvSpPr>
          <p:nvPr/>
        </p:nvSpPr>
        <p:spPr bwMode="auto">
          <a:xfrm>
            <a:off x="4605338" y="3700463"/>
            <a:ext cx="1220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chemeClr val="tx2"/>
                </a:solidFill>
                <a:latin typeface="Tahoma" pitchFamily="34" charset="0"/>
              </a:rPr>
              <a:t>K</a:t>
            </a:r>
            <a:r>
              <a:rPr lang="en-US" altLang="ja-JP" sz="3200" b="0" baseline="30000">
                <a:solidFill>
                  <a:schemeClr val="tx2"/>
                </a:solidFill>
                <a:latin typeface="Tahoma" pitchFamily="34" charset="0"/>
              </a:rPr>
              <a:t>-</a:t>
            </a:r>
            <a:r>
              <a:rPr lang="en-US" altLang="ja-JP" sz="3200" b="0">
                <a:solidFill>
                  <a:schemeClr val="tx2"/>
                </a:solidFill>
                <a:latin typeface="Tahoma" pitchFamily="34" charset="0"/>
              </a:rPr>
              <a:t>pp</a:t>
            </a:r>
          </a:p>
          <a:p>
            <a:r>
              <a:rPr lang="en-US" altLang="ja-JP" sz="2800" b="0">
                <a:solidFill>
                  <a:schemeClr val="tx2"/>
                </a:solidFill>
                <a:latin typeface="Tahoma" pitchFamily="34" charset="0"/>
              </a:rPr>
              <a:t>cluster</a:t>
            </a:r>
          </a:p>
        </p:txBody>
      </p:sp>
      <p:sp>
        <p:nvSpPr>
          <p:cNvPr id="187438" name="Oval 46"/>
          <p:cNvSpPr>
            <a:spLocks noChangeArrowheads="1"/>
          </p:cNvSpPr>
          <p:nvPr/>
        </p:nvSpPr>
        <p:spPr bwMode="auto">
          <a:xfrm>
            <a:off x="5033963" y="4924425"/>
            <a:ext cx="288925" cy="2889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439" name="Line 47"/>
          <p:cNvSpPr>
            <a:spLocks noChangeShapeType="1"/>
          </p:cNvSpPr>
          <p:nvPr/>
        </p:nvSpPr>
        <p:spPr bwMode="auto">
          <a:xfrm flipV="1">
            <a:off x="7265988" y="4651375"/>
            <a:ext cx="433387" cy="15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7440" name="Text Box 48"/>
          <p:cNvSpPr txBox="1">
            <a:spLocks noChangeArrowheads="1"/>
          </p:cNvSpPr>
          <p:nvPr/>
        </p:nvSpPr>
        <p:spPr bwMode="auto">
          <a:xfrm>
            <a:off x="6115050" y="3771900"/>
            <a:ext cx="1582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chemeClr val="hlink"/>
                </a:solidFill>
                <a:latin typeface="Tahoma" pitchFamily="34" charset="0"/>
              </a:rPr>
              <a:t>neutron</a:t>
            </a:r>
          </a:p>
        </p:txBody>
      </p:sp>
      <p:sp>
        <p:nvSpPr>
          <p:cNvPr id="187441" name="Oval 49"/>
          <p:cNvSpPr>
            <a:spLocks noChangeArrowheads="1"/>
          </p:cNvSpPr>
          <p:nvPr/>
        </p:nvSpPr>
        <p:spPr bwMode="auto">
          <a:xfrm>
            <a:off x="4386263" y="3700463"/>
            <a:ext cx="1584325" cy="2087562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442" name="Rectangle 50"/>
          <p:cNvSpPr>
            <a:spLocks noChangeArrowheads="1"/>
          </p:cNvSpPr>
          <p:nvPr/>
        </p:nvSpPr>
        <p:spPr bwMode="auto">
          <a:xfrm>
            <a:off x="6042025" y="3771900"/>
            <a:ext cx="1728788" cy="1944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443" name="Oval 51"/>
          <p:cNvSpPr>
            <a:spLocks noChangeArrowheads="1"/>
          </p:cNvSpPr>
          <p:nvPr/>
        </p:nvSpPr>
        <p:spPr bwMode="auto">
          <a:xfrm>
            <a:off x="6619875" y="4348163"/>
            <a:ext cx="647700" cy="64770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444" name="Text Box 52"/>
          <p:cNvSpPr txBox="1">
            <a:spLocks noChangeArrowheads="1"/>
          </p:cNvSpPr>
          <p:nvPr/>
        </p:nvSpPr>
        <p:spPr bwMode="auto">
          <a:xfrm rot="-1387896">
            <a:off x="6450013" y="4924425"/>
            <a:ext cx="2457450" cy="1401763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800" b="0">
                <a:solidFill>
                  <a:srgbClr val="33CC33"/>
                </a:solidFill>
                <a:latin typeface="Tahoma" pitchFamily="34" charset="0"/>
              </a:rPr>
              <a:t>Missing mass</a:t>
            </a:r>
          </a:p>
          <a:p>
            <a:pPr algn="ctr"/>
            <a:r>
              <a:rPr lang="en-US" altLang="ja-JP" sz="2800" b="0">
                <a:solidFill>
                  <a:srgbClr val="33CC33"/>
                </a:solidFill>
                <a:latin typeface="Tahoma" pitchFamily="34" charset="0"/>
              </a:rPr>
              <a:t>Spectroscopy</a:t>
            </a:r>
            <a:br>
              <a:rPr lang="en-US" altLang="ja-JP" sz="2800" b="0">
                <a:solidFill>
                  <a:srgbClr val="33CC33"/>
                </a:solidFill>
                <a:latin typeface="Tahoma" pitchFamily="34" charset="0"/>
              </a:rPr>
            </a:br>
            <a:r>
              <a:rPr lang="en-US" altLang="ja-JP" sz="2800" b="0">
                <a:solidFill>
                  <a:srgbClr val="33CC33"/>
                </a:solidFill>
                <a:latin typeface="Tahoma" pitchFamily="34" charset="0"/>
              </a:rPr>
              <a:t>via neutron </a:t>
            </a:r>
          </a:p>
        </p:txBody>
      </p:sp>
      <p:sp>
        <p:nvSpPr>
          <p:cNvPr id="187446" name="AutoShape 54"/>
          <p:cNvSpPr>
            <a:spLocks noChangeArrowheads="1"/>
          </p:cNvSpPr>
          <p:nvPr/>
        </p:nvSpPr>
        <p:spPr bwMode="auto">
          <a:xfrm>
            <a:off x="2944813" y="4565650"/>
            <a:ext cx="1079500" cy="6477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447" name="Text Box 55"/>
          <p:cNvSpPr txBox="1">
            <a:spLocks noChangeArrowheads="1"/>
          </p:cNvSpPr>
          <p:nvPr/>
        </p:nvSpPr>
        <p:spPr bwMode="auto">
          <a:xfrm>
            <a:off x="2873375" y="4062413"/>
            <a:ext cx="134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0">
                <a:latin typeface="Tahoma" pitchFamily="34" charset="0"/>
              </a:rPr>
              <a:t>Reaction</a:t>
            </a:r>
          </a:p>
        </p:txBody>
      </p:sp>
      <p:sp>
        <p:nvSpPr>
          <p:cNvPr id="187449" name="AutoShape 57"/>
          <p:cNvSpPr>
            <a:spLocks noChangeArrowheads="1"/>
          </p:cNvSpPr>
          <p:nvPr/>
        </p:nvSpPr>
        <p:spPr bwMode="auto">
          <a:xfrm rot="2983643">
            <a:off x="3780631" y="5244307"/>
            <a:ext cx="576263" cy="1333500"/>
          </a:xfrm>
          <a:prstGeom prst="downArrow">
            <a:avLst>
              <a:gd name="adj1" fmla="val 32685"/>
              <a:gd name="adj2" fmla="val 108064"/>
            </a:avLst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87450" name="Text Box 58"/>
          <p:cNvSpPr txBox="1">
            <a:spLocks noChangeArrowheads="1"/>
          </p:cNvSpPr>
          <p:nvPr/>
        </p:nvSpPr>
        <p:spPr bwMode="auto">
          <a:xfrm>
            <a:off x="4202113" y="5824538"/>
            <a:ext cx="100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0">
                <a:latin typeface="Tahoma" pitchFamily="34" charset="0"/>
              </a:rPr>
              <a:t>Decay</a:t>
            </a:r>
          </a:p>
        </p:txBody>
      </p:sp>
      <p:sp>
        <p:nvSpPr>
          <p:cNvPr id="187451" name="Text Box 59"/>
          <p:cNvSpPr txBox="1">
            <a:spLocks noChangeArrowheads="1"/>
          </p:cNvSpPr>
          <p:nvPr/>
        </p:nvSpPr>
        <p:spPr bwMode="auto">
          <a:xfrm>
            <a:off x="2443163" y="5975350"/>
            <a:ext cx="1069975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4000" b="0"/>
              <a:t>???</a:t>
            </a:r>
          </a:p>
        </p:txBody>
      </p:sp>
      <p:sp>
        <p:nvSpPr>
          <p:cNvPr id="187453" name="Oval 61"/>
          <p:cNvSpPr>
            <a:spLocks noChangeArrowheads="1"/>
          </p:cNvSpPr>
          <p:nvPr/>
        </p:nvSpPr>
        <p:spPr bwMode="auto">
          <a:xfrm>
            <a:off x="1874838" y="4757738"/>
            <a:ext cx="649287" cy="64928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452" name="Oval 60"/>
          <p:cNvSpPr>
            <a:spLocks noChangeArrowheads="1"/>
          </p:cNvSpPr>
          <p:nvPr/>
        </p:nvSpPr>
        <p:spPr bwMode="auto">
          <a:xfrm>
            <a:off x="1674813" y="4400550"/>
            <a:ext cx="647700" cy="64770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455" name="Oval 63"/>
          <p:cNvSpPr>
            <a:spLocks noChangeArrowheads="1"/>
          </p:cNvSpPr>
          <p:nvPr/>
        </p:nvSpPr>
        <p:spPr bwMode="auto">
          <a:xfrm>
            <a:off x="1416050" y="4779963"/>
            <a:ext cx="649288" cy="64928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7457" name="Oval 65"/>
          <p:cNvSpPr>
            <a:spLocks noChangeArrowheads="1"/>
          </p:cNvSpPr>
          <p:nvPr/>
        </p:nvSpPr>
        <p:spPr bwMode="auto">
          <a:xfrm>
            <a:off x="5199063" y="4759325"/>
            <a:ext cx="649287" cy="649288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27" name="Rectangle 111"/>
          <p:cNvSpPr>
            <a:spLocks noChangeArrowheads="1"/>
          </p:cNvSpPr>
          <p:nvPr/>
        </p:nvSpPr>
        <p:spPr bwMode="auto">
          <a:xfrm>
            <a:off x="2930525" y="3652838"/>
            <a:ext cx="2455863" cy="2184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-47625"/>
            <a:ext cx="6624637" cy="777875"/>
          </a:xfrm>
        </p:spPr>
        <p:txBody>
          <a:bodyPr/>
          <a:lstStyle/>
          <a:p>
            <a:r>
              <a:rPr lang="en-US" altLang="ja-JP"/>
              <a:t>Possible K</a:t>
            </a:r>
            <a:r>
              <a:rPr lang="en-US" altLang="ja-JP" baseline="30000"/>
              <a:t>-</a:t>
            </a:r>
            <a:r>
              <a:rPr lang="en-US" altLang="ja-JP"/>
              <a:t>pp decay modes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2268538" y="2349500"/>
            <a:ext cx="36004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2122488" y="742950"/>
            <a:ext cx="10445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0"/>
              <a:t>FINUDA</a:t>
            </a:r>
          </a:p>
        </p:txBody>
      </p:sp>
      <p:pic>
        <p:nvPicPr>
          <p:cNvPr id="188429" name="Picture 13" descr="plinv_accep"/>
          <p:cNvPicPr>
            <a:picLocks noChangeAspect="1" noChangeArrowheads="1"/>
          </p:cNvPicPr>
          <p:nvPr/>
        </p:nvPicPr>
        <p:blipFill>
          <a:blip r:embed="rId2"/>
          <a:srcRect l="3998" b="3787"/>
          <a:stretch>
            <a:fillRect/>
          </a:stretch>
        </p:blipFill>
        <p:spPr bwMode="auto">
          <a:xfrm>
            <a:off x="1979613" y="1163638"/>
            <a:ext cx="2093912" cy="1639887"/>
          </a:xfrm>
          <a:prstGeom prst="rect">
            <a:avLst/>
          </a:prstGeom>
          <a:noFill/>
        </p:spPr>
      </p:pic>
      <p:sp>
        <p:nvSpPr>
          <p:cNvPr id="188430" name="Line 14"/>
          <p:cNvSpPr>
            <a:spLocks noChangeShapeType="1"/>
          </p:cNvSpPr>
          <p:nvPr/>
        </p:nvSpPr>
        <p:spPr bwMode="auto">
          <a:xfrm flipV="1">
            <a:off x="2500313" y="1250950"/>
            <a:ext cx="1587" cy="1355725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 flipV="1">
            <a:off x="3389313" y="1262063"/>
            <a:ext cx="1587" cy="1355725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>
            <a:off x="2511425" y="1576388"/>
            <a:ext cx="871538" cy="1587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33" name="Text Box 17"/>
          <p:cNvSpPr txBox="1">
            <a:spLocks noChangeArrowheads="1"/>
          </p:cNvSpPr>
          <p:nvPr/>
        </p:nvSpPr>
        <p:spPr bwMode="auto">
          <a:xfrm>
            <a:off x="2505075" y="1271588"/>
            <a:ext cx="1073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0">
                <a:solidFill>
                  <a:srgbClr val="0099CC"/>
                </a:solidFill>
                <a:latin typeface="Verdana" pitchFamily="34" charset="0"/>
              </a:rPr>
              <a:t>fit region</a:t>
            </a:r>
          </a:p>
        </p:txBody>
      </p:sp>
      <p:sp>
        <p:nvSpPr>
          <p:cNvPr id="188434" name="Text Box 18"/>
          <p:cNvSpPr txBox="1">
            <a:spLocks noChangeArrowheads="1"/>
          </p:cNvSpPr>
          <p:nvPr/>
        </p:nvSpPr>
        <p:spPr bwMode="auto">
          <a:xfrm rot="1088824">
            <a:off x="2416175" y="223678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solidFill>
                  <a:srgbClr val="FF00FF"/>
                </a:solidFill>
              </a:rPr>
              <a:t>K</a:t>
            </a:r>
            <a:r>
              <a:rPr lang="en-US" altLang="ja-JP" baseline="30000">
                <a:solidFill>
                  <a:srgbClr val="FF00FF"/>
                </a:solidFill>
              </a:rPr>
              <a:t>-</a:t>
            </a:r>
            <a:r>
              <a:rPr lang="en-US" altLang="ja-JP">
                <a:solidFill>
                  <a:srgbClr val="FF00FF"/>
                </a:solidFill>
              </a:rPr>
              <a:t>pp??</a:t>
            </a:r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 rot="16200000">
            <a:off x="3479006" y="1708944"/>
            <a:ext cx="15478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0">
                <a:latin typeface="Times New Roman" pitchFamily="18" charset="0"/>
              </a:rPr>
              <a:t>Phys. Rev. Lett. 94</a:t>
            </a:r>
          </a:p>
          <a:p>
            <a:r>
              <a:rPr lang="en-US" altLang="ja-JP" sz="1400" b="0">
                <a:latin typeface="Times New Roman" pitchFamily="18" charset="0"/>
              </a:rPr>
              <a:t>, 212303 (2005) </a:t>
            </a:r>
          </a:p>
        </p:txBody>
      </p:sp>
      <p:sp>
        <p:nvSpPr>
          <p:cNvPr id="188436" name="Rectangle 20"/>
          <p:cNvSpPr>
            <a:spLocks noChangeArrowheads="1"/>
          </p:cNvSpPr>
          <p:nvPr/>
        </p:nvSpPr>
        <p:spPr bwMode="auto">
          <a:xfrm>
            <a:off x="4932363" y="908050"/>
            <a:ext cx="35274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b="0">
              <a:latin typeface="Tahoma" pitchFamily="34" charset="0"/>
            </a:endParaRPr>
          </a:p>
        </p:txBody>
      </p:sp>
      <p:sp>
        <p:nvSpPr>
          <p:cNvPr id="188437" name="Line 21"/>
          <p:cNvSpPr>
            <a:spLocks noChangeShapeType="1"/>
          </p:cNvSpPr>
          <p:nvPr/>
        </p:nvSpPr>
        <p:spPr bwMode="auto">
          <a:xfrm>
            <a:off x="5651500" y="2063750"/>
            <a:ext cx="576263" cy="0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38" name="Line 22"/>
          <p:cNvSpPr>
            <a:spLocks noChangeShapeType="1"/>
          </p:cNvSpPr>
          <p:nvPr/>
        </p:nvSpPr>
        <p:spPr bwMode="auto">
          <a:xfrm flipH="1">
            <a:off x="3851275" y="2566988"/>
            <a:ext cx="360363" cy="0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39" name="Line 23"/>
          <p:cNvSpPr>
            <a:spLocks noChangeShapeType="1"/>
          </p:cNvSpPr>
          <p:nvPr/>
        </p:nvSpPr>
        <p:spPr bwMode="auto">
          <a:xfrm flipH="1">
            <a:off x="4211638" y="2566988"/>
            <a:ext cx="0" cy="287337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40" name="Rectangle 24"/>
          <p:cNvSpPr>
            <a:spLocks noChangeArrowheads="1"/>
          </p:cNvSpPr>
          <p:nvPr/>
        </p:nvSpPr>
        <p:spPr bwMode="auto">
          <a:xfrm>
            <a:off x="5003800" y="1338263"/>
            <a:ext cx="3384550" cy="21605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3756025" y="5918200"/>
            <a:ext cx="2444750" cy="850900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400" b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Invariant mass</a:t>
            </a:r>
          </a:p>
          <a:p>
            <a:pPr algn="ctr"/>
            <a:r>
              <a:rPr lang="en-US" altLang="ja-JP" sz="2400" b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reconstruction</a:t>
            </a:r>
          </a:p>
        </p:txBody>
      </p:sp>
      <p:grpSp>
        <p:nvGrpSpPr>
          <p:cNvPr id="188442" name="Group 26"/>
          <p:cNvGrpSpPr>
            <a:grpSpLocks/>
          </p:cNvGrpSpPr>
          <p:nvPr/>
        </p:nvGrpSpPr>
        <p:grpSpPr bwMode="auto">
          <a:xfrm>
            <a:off x="-31750" y="920750"/>
            <a:ext cx="2089150" cy="5821363"/>
            <a:chOff x="-23" y="580"/>
            <a:chExt cx="1316" cy="3667"/>
          </a:xfrm>
        </p:grpSpPr>
        <p:sp>
          <p:nvSpPr>
            <p:cNvPr id="188443" name="Text Box 27"/>
            <p:cNvSpPr txBox="1">
              <a:spLocks noChangeArrowheads="1"/>
            </p:cNvSpPr>
            <p:nvPr/>
          </p:nvSpPr>
          <p:spPr bwMode="auto">
            <a:xfrm>
              <a:off x="845" y="1838"/>
              <a:ext cx="4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>
                  <a:latin typeface="Symbol" pitchFamily="18" charset="2"/>
                </a:rPr>
                <a:t>p</a:t>
              </a:r>
              <a:r>
                <a:rPr lang="en-US" altLang="ja-JP" b="0" baseline="30000"/>
                <a:t>+</a:t>
              </a:r>
              <a:r>
                <a:rPr lang="en-US" altLang="ja-JP" b="0">
                  <a:latin typeface="Symbol" pitchFamily="18" charset="2"/>
                </a:rPr>
                <a:t>S</a:t>
              </a:r>
              <a:r>
                <a:rPr lang="en-US" altLang="ja-JP" b="0" baseline="30000"/>
                <a:t>-</a:t>
              </a:r>
              <a:r>
                <a:rPr lang="en-US" altLang="ja-JP" b="0"/>
                <a:t>p</a:t>
              </a:r>
            </a:p>
          </p:txBody>
        </p:sp>
        <p:sp>
          <p:nvSpPr>
            <p:cNvPr id="188444" name="Text Box 28"/>
            <p:cNvSpPr txBox="1">
              <a:spLocks noChangeArrowheads="1"/>
            </p:cNvSpPr>
            <p:nvPr/>
          </p:nvSpPr>
          <p:spPr bwMode="auto">
            <a:xfrm>
              <a:off x="840" y="1974"/>
              <a:ext cx="4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>
                  <a:latin typeface="Symbol" pitchFamily="18" charset="2"/>
                </a:rPr>
                <a:t>p</a:t>
              </a:r>
              <a:r>
                <a:rPr lang="en-US" altLang="ja-JP" b="0" baseline="30000"/>
                <a:t>-</a:t>
              </a:r>
              <a:r>
                <a:rPr lang="en-US" altLang="ja-JP" b="0">
                  <a:latin typeface="Symbol" pitchFamily="18" charset="2"/>
                </a:rPr>
                <a:t>S</a:t>
              </a:r>
              <a:r>
                <a:rPr lang="en-US" altLang="ja-JP" b="0" baseline="30000"/>
                <a:t>+</a:t>
              </a:r>
              <a:r>
                <a:rPr lang="en-US" altLang="ja-JP" b="0"/>
                <a:t>p</a:t>
              </a:r>
            </a:p>
          </p:txBody>
        </p:sp>
        <p:sp>
          <p:nvSpPr>
            <p:cNvPr id="188445" name="Line 29"/>
            <p:cNvSpPr>
              <a:spLocks noChangeShapeType="1"/>
            </p:cNvSpPr>
            <p:nvPr/>
          </p:nvSpPr>
          <p:spPr bwMode="auto">
            <a:xfrm>
              <a:off x="794" y="580"/>
              <a:ext cx="0" cy="3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446" name="Text Box 30"/>
            <p:cNvSpPr txBox="1">
              <a:spLocks noChangeArrowheads="1"/>
            </p:cNvSpPr>
            <p:nvPr/>
          </p:nvSpPr>
          <p:spPr bwMode="auto">
            <a:xfrm>
              <a:off x="885" y="795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/>
                <a:t>K</a:t>
              </a:r>
              <a:r>
                <a:rPr lang="en-US" altLang="ja-JP" b="0" baseline="30000"/>
                <a:t>-</a:t>
              </a:r>
              <a:r>
                <a:rPr lang="en-US" altLang="ja-JP" b="0"/>
                <a:t>pp</a:t>
              </a:r>
            </a:p>
          </p:txBody>
        </p:sp>
        <p:sp>
          <p:nvSpPr>
            <p:cNvPr id="188447" name="Text Box 31"/>
            <p:cNvSpPr txBox="1">
              <a:spLocks noChangeArrowheads="1"/>
            </p:cNvSpPr>
            <p:nvPr/>
          </p:nvSpPr>
          <p:spPr bwMode="auto">
            <a:xfrm>
              <a:off x="-23" y="799"/>
              <a:ext cx="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/>
                <a:t>2370 MeV</a:t>
              </a:r>
            </a:p>
          </p:txBody>
        </p:sp>
        <p:sp>
          <p:nvSpPr>
            <p:cNvPr id="188448" name="Line 32"/>
            <p:cNvSpPr>
              <a:spLocks noChangeShapeType="1"/>
            </p:cNvSpPr>
            <p:nvPr/>
          </p:nvSpPr>
          <p:spPr bwMode="auto">
            <a:xfrm>
              <a:off x="703" y="981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449" name="Line 33"/>
            <p:cNvSpPr>
              <a:spLocks noChangeShapeType="1"/>
            </p:cNvSpPr>
            <p:nvPr/>
          </p:nvSpPr>
          <p:spPr bwMode="auto">
            <a:xfrm>
              <a:off x="702" y="1979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450" name="Text Box 34"/>
            <p:cNvSpPr txBox="1">
              <a:spLocks noChangeArrowheads="1"/>
            </p:cNvSpPr>
            <p:nvPr/>
          </p:nvSpPr>
          <p:spPr bwMode="auto">
            <a:xfrm>
              <a:off x="-23" y="1793"/>
              <a:ext cx="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/>
                <a:t>2275 MeV</a:t>
              </a:r>
            </a:p>
          </p:txBody>
        </p:sp>
        <p:sp>
          <p:nvSpPr>
            <p:cNvPr id="188451" name="Line 35"/>
            <p:cNvSpPr>
              <a:spLocks noChangeShapeType="1"/>
            </p:cNvSpPr>
            <p:nvPr/>
          </p:nvSpPr>
          <p:spPr bwMode="auto">
            <a:xfrm>
              <a:off x="703" y="2070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452" name="Text Box 36"/>
            <p:cNvSpPr txBox="1">
              <a:spLocks noChangeArrowheads="1"/>
            </p:cNvSpPr>
            <p:nvPr/>
          </p:nvSpPr>
          <p:spPr bwMode="auto">
            <a:xfrm>
              <a:off x="-23" y="2020"/>
              <a:ext cx="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/>
                <a:t>2267 MeV</a:t>
              </a:r>
            </a:p>
          </p:txBody>
        </p:sp>
        <p:sp>
          <p:nvSpPr>
            <p:cNvPr id="188453" name="Line 37"/>
            <p:cNvSpPr>
              <a:spLocks noChangeShapeType="1"/>
            </p:cNvSpPr>
            <p:nvPr/>
          </p:nvSpPr>
          <p:spPr bwMode="auto">
            <a:xfrm>
              <a:off x="703" y="3295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454" name="Line 38"/>
            <p:cNvSpPr>
              <a:spLocks noChangeShapeType="1"/>
            </p:cNvSpPr>
            <p:nvPr/>
          </p:nvSpPr>
          <p:spPr bwMode="auto">
            <a:xfrm>
              <a:off x="702" y="3975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455" name="Text Box 39"/>
            <p:cNvSpPr txBox="1">
              <a:spLocks noChangeArrowheads="1"/>
            </p:cNvSpPr>
            <p:nvPr/>
          </p:nvSpPr>
          <p:spPr bwMode="auto">
            <a:xfrm>
              <a:off x="823" y="3159"/>
              <a:ext cx="3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>
                  <a:latin typeface="Symbol" pitchFamily="18" charset="2"/>
                </a:rPr>
                <a:t>S</a:t>
              </a:r>
              <a:r>
                <a:rPr lang="en-US" altLang="ja-JP" b="0" baseline="30000"/>
                <a:t>0</a:t>
              </a:r>
              <a:r>
                <a:rPr lang="en-US" altLang="ja-JP" b="0"/>
                <a:t>p</a:t>
              </a:r>
            </a:p>
          </p:txBody>
        </p:sp>
        <p:sp>
          <p:nvSpPr>
            <p:cNvPr id="188456" name="Text Box 40"/>
            <p:cNvSpPr txBox="1">
              <a:spLocks noChangeArrowheads="1"/>
            </p:cNvSpPr>
            <p:nvPr/>
          </p:nvSpPr>
          <p:spPr bwMode="auto">
            <a:xfrm>
              <a:off x="840" y="3839"/>
              <a:ext cx="2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>
                  <a:latin typeface="Symbol" pitchFamily="18" charset="2"/>
                </a:rPr>
                <a:t>L</a:t>
              </a:r>
              <a:r>
                <a:rPr lang="en-US" altLang="ja-JP" b="0"/>
                <a:t>p</a:t>
              </a:r>
            </a:p>
          </p:txBody>
        </p:sp>
        <p:sp>
          <p:nvSpPr>
            <p:cNvPr id="188457" name="Text Box 41"/>
            <p:cNvSpPr txBox="1">
              <a:spLocks noChangeArrowheads="1"/>
            </p:cNvSpPr>
            <p:nvPr/>
          </p:nvSpPr>
          <p:spPr bwMode="auto">
            <a:xfrm>
              <a:off x="-23" y="3113"/>
              <a:ext cx="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/>
                <a:t>2131 MeV</a:t>
              </a:r>
            </a:p>
          </p:txBody>
        </p:sp>
        <p:sp>
          <p:nvSpPr>
            <p:cNvPr id="188458" name="Text Box 42"/>
            <p:cNvSpPr txBox="1">
              <a:spLocks noChangeArrowheads="1"/>
            </p:cNvSpPr>
            <p:nvPr/>
          </p:nvSpPr>
          <p:spPr bwMode="auto">
            <a:xfrm>
              <a:off x="-23" y="3793"/>
              <a:ext cx="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/>
                <a:t>2054 MeV</a:t>
              </a:r>
            </a:p>
          </p:txBody>
        </p:sp>
      </p:grpSp>
      <p:sp>
        <p:nvSpPr>
          <p:cNvPr id="188459" name="AutoShape 43"/>
          <p:cNvSpPr>
            <a:spLocks noChangeArrowheads="1"/>
          </p:cNvSpPr>
          <p:nvPr/>
        </p:nvSpPr>
        <p:spPr bwMode="auto">
          <a:xfrm rot="5400000">
            <a:off x="7158037" y="3024188"/>
            <a:ext cx="720725" cy="863600"/>
          </a:xfrm>
          <a:prstGeom prst="rightArrow">
            <a:avLst>
              <a:gd name="adj1" fmla="val 44861"/>
              <a:gd name="adj2" fmla="val 38991"/>
            </a:avLst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461" name="Oval 45"/>
          <p:cNvSpPr>
            <a:spLocks noChangeArrowheads="1"/>
          </p:cNvSpPr>
          <p:nvPr/>
        </p:nvSpPr>
        <p:spPr bwMode="auto">
          <a:xfrm>
            <a:off x="6897688" y="532923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463" name="Line 47"/>
          <p:cNvSpPr>
            <a:spLocks noChangeShapeType="1"/>
          </p:cNvSpPr>
          <p:nvPr/>
        </p:nvSpPr>
        <p:spPr bwMode="auto">
          <a:xfrm flipH="1">
            <a:off x="7208838" y="5548313"/>
            <a:ext cx="215900" cy="215900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64" name="Text Box 48"/>
          <p:cNvSpPr txBox="1">
            <a:spLocks noChangeArrowheads="1"/>
          </p:cNvSpPr>
          <p:nvPr/>
        </p:nvSpPr>
        <p:spPr bwMode="auto">
          <a:xfrm>
            <a:off x="6681788" y="4824413"/>
            <a:ext cx="498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600" b="0">
                <a:solidFill>
                  <a:srgbClr val="FF0000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188465" name="Text Box 49"/>
          <p:cNvSpPr txBox="1">
            <a:spLocks noChangeArrowheads="1"/>
          </p:cNvSpPr>
          <p:nvPr/>
        </p:nvSpPr>
        <p:spPr bwMode="auto">
          <a:xfrm>
            <a:off x="8361363" y="44640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rgbClr val="FF33CC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188467" name="Oval 51"/>
          <p:cNvSpPr>
            <a:spLocks noChangeArrowheads="1"/>
          </p:cNvSpPr>
          <p:nvPr/>
        </p:nvSpPr>
        <p:spPr bwMode="auto">
          <a:xfrm>
            <a:off x="6392863" y="5619750"/>
            <a:ext cx="288925" cy="288925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468" name="Text Box 52"/>
          <p:cNvSpPr txBox="1">
            <a:spLocks noChangeArrowheads="1"/>
          </p:cNvSpPr>
          <p:nvPr/>
        </p:nvSpPr>
        <p:spPr bwMode="auto">
          <a:xfrm>
            <a:off x="6488113" y="59753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rgbClr val="FF33CC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188469" name="Text Box 53"/>
          <p:cNvSpPr txBox="1">
            <a:spLocks noChangeArrowheads="1"/>
          </p:cNvSpPr>
          <p:nvPr/>
        </p:nvSpPr>
        <p:spPr bwMode="auto">
          <a:xfrm>
            <a:off x="6176963" y="518795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rgbClr val="33CC33"/>
                </a:solidFill>
                <a:latin typeface="Symbol" pitchFamily="18" charset="2"/>
              </a:rPr>
              <a:t>p</a:t>
            </a:r>
            <a:r>
              <a:rPr lang="en-US" altLang="ja-JP" sz="3200" b="0" baseline="30000">
                <a:solidFill>
                  <a:srgbClr val="33CC33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188470" name="Rectangle 54"/>
          <p:cNvSpPr>
            <a:spLocks noChangeArrowheads="1"/>
          </p:cNvSpPr>
          <p:nvPr/>
        </p:nvSpPr>
        <p:spPr bwMode="auto">
          <a:xfrm>
            <a:off x="6273800" y="4513263"/>
            <a:ext cx="2455863" cy="230028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472" name="Line 56"/>
          <p:cNvSpPr>
            <a:spLocks noChangeShapeType="1"/>
          </p:cNvSpPr>
          <p:nvPr/>
        </p:nvSpPr>
        <p:spPr bwMode="auto">
          <a:xfrm flipH="1">
            <a:off x="6681788" y="5616575"/>
            <a:ext cx="288925" cy="1158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73" name="Line 57"/>
          <p:cNvSpPr>
            <a:spLocks noChangeShapeType="1"/>
          </p:cNvSpPr>
          <p:nvPr/>
        </p:nvSpPr>
        <p:spPr bwMode="auto">
          <a:xfrm flipH="1">
            <a:off x="7696200" y="5256213"/>
            <a:ext cx="42545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74" name="Line 58"/>
          <p:cNvSpPr>
            <a:spLocks noChangeShapeType="1"/>
          </p:cNvSpPr>
          <p:nvPr/>
        </p:nvSpPr>
        <p:spPr bwMode="auto">
          <a:xfrm flipH="1">
            <a:off x="7400925" y="5256213"/>
            <a:ext cx="288925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75" name="Line 59"/>
          <p:cNvSpPr>
            <a:spLocks noChangeShapeType="1"/>
          </p:cNvSpPr>
          <p:nvPr/>
        </p:nvSpPr>
        <p:spPr bwMode="auto">
          <a:xfrm flipH="1" flipV="1">
            <a:off x="7473950" y="5040313"/>
            <a:ext cx="215900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76" name="Freeform 60"/>
          <p:cNvSpPr>
            <a:spLocks/>
          </p:cNvSpPr>
          <p:nvPr/>
        </p:nvSpPr>
        <p:spPr bwMode="auto">
          <a:xfrm rot="-2667838">
            <a:off x="7258050" y="4608513"/>
            <a:ext cx="144463" cy="57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46"/>
              </a:cxn>
              <a:cxn ang="0">
                <a:pos x="0" y="91"/>
              </a:cxn>
              <a:cxn ang="0">
                <a:pos x="90" y="137"/>
              </a:cxn>
              <a:cxn ang="0">
                <a:pos x="0" y="182"/>
              </a:cxn>
              <a:cxn ang="0">
                <a:pos x="90" y="227"/>
              </a:cxn>
              <a:cxn ang="0">
                <a:pos x="0" y="273"/>
              </a:cxn>
              <a:cxn ang="0">
                <a:pos x="90" y="318"/>
              </a:cxn>
            </a:cxnLst>
            <a:rect l="0" t="0" r="r" b="b"/>
            <a:pathLst>
              <a:path w="90" h="318">
                <a:moveTo>
                  <a:pt x="0" y="0"/>
                </a:moveTo>
                <a:cubicBezTo>
                  <a:pt x="45" y="15"/>
                  <a:pt x="90" y="31"/>
                  <a:pt x="90" y="46"/>
                </a:cubicBezTo>
                <a:cubicBezTo>
                  <a:pt x="90" y="61"/>
                  <a:pt x="0" y="76"/>
                  <a:pt x="0" y="91"/>
                </a:cubicBezTo>
                <a:cubicBezTo>
                  <a:pt x="0" y="106"/>
                  <a:pt x="90" y="122"/>
                  <a:pt x="90" y="137"/>
                </a:cubicBezTo>
                <a:cubicBezTo>
                  <a:pt x="90" y="152"/>
                  <a:pt x="0" y="167"/>
                  <a:pt x="0" y="182"/>
                </a:cubicBezTo>
                <a:cubicBezTo>
                  <a:pt x="0" y="197"/>
                  <a:pt x="90" y="212"/>
                  <a:pt x="90" y="227"/>
                </a:cubicBezTo>
                <a:cubicBezTo>
                  <a:pt x="90" y="242"/>
                  <a:pt x="0" y="258"/>
                  <a:pt x="0" y="273"/>
                </a:cubicBezTo>
                <a:cubicBezTo>
                  <a:pt x="0" y="288"/>
                  <a:pt x="45" y="303"/>
                  <a:pt x="90" y="31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477" name="Text Box 61"/>
          <p:cNvSpPr txBox="1">
            <a:spLocks noChangeArrowheads="1"/>
          </p:cNvSpPr>
          <p:nvPr/>
        </p:nvSpPr>
        <p:spPr bwMode="auto">
          <a:xfrm>
            <a:off x="7329488" y="4392613"/>
            <a:ext cx="350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>
                <a:latin typeface="Symbol" pitchFamily="18" charset="2"/>
              </a:rPr>
              <a:t>g</a:t>
            </a:r>
          </a:p>
        </p:txBody>
      </p:sp>
      <p:sp>
        <p:nvSpPr>
          <p:cNvPr id="188478" name="Rectangle 62"/>
          <p:cNvSpPr>
            <a:spLocks noChangeArrowheads="1"/>
          </p:cNvSpPr>
          <p:nvPr/>
        </p:nvSpPr>
        <p:spPr bwMode="auto">
          <a:xfrm>
            <a:off x="5961063" y="3933825"/>
            <a:ext cx="3219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chemeClr val="tx2"/>
                </a:solidFill>
                <a:latin typeface="Symbol" pitchFamily="18" charset="2"/>
              </a:rPr>
              <a:t>S</a:t>
            </a:r>
            <a:r>
              <a:rPr lang="en-US" altLang="ja-JP" sz="3200" b="0" baseline="30000">
                <a:solidFill>
                  <a:schemeClr val="tx2"/>
                </a:solidFill>
                <a:latin typeface="Symbol" pitchFamily="18" charset="2"/>
              </a:rPr>
              <a:t>0</a:t>
            </a:r>
            <a:r>
              <a:rPr lang="en-US" altLang="ja-JP" sz="3200" b="0">
                <a:solidFill>
                  <a:schemeClr val="tx2"/>
                </a:solidFill>
              </a:rPr>
              <a:t> p decay mode</a:t>
            </a:r>
          </a:p>
        </p:txBody>
      </p:sp>
      <p:sp>
        <p:nvSpPr>
          <p:cNvPr id="188479" name="Rectangle 63"/>
          <p:cNvSpPr>
            <a:spLocks noChangeArrowheads="1"/>
          </p:cNvSpPr>
          <p:nvPr/>
        </p:nvSpPr>
        <p:spPr bwMode="auto">
          <a:xfrm>
            <a:off x="4492625" y="1585913"/>
            <a:ext cx="247650" cy="431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480" name="Text Box 64"/>
          <p:cNvSpPr txBox="1">
            <a:spLocks noChangeArrowheads="1"/>
          </p:cNvSpPr>
          <p:nvPr/>
        </p:nvSpPr>
        <p:spPr bwMode="auto">
          <a:xfrm>
            <a:off x="4791075" y="1374775"/>
            <a:ext cx="1511300" cy="9255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b="0"/>
              <a:t>Dominant </a:t>
            </a:r>
          </a:p>
          <a:p>
            <a:pPr algn="ctr"/>
            <a:r>
              <a:rPr lang="en-US" altLang="ja-JP" b="0"/>
              <a:t>Decay mode</a:t>
            </a:r>
          </a:p>
          <a:p>
            <a:pPr algn="ctr"/>
            <a:r>
              <a:rPr lang="en-US" altLang="ja-JP" b="0"/>
              <a:t>= YN</a:t>
            </a:r>
          </a:p>
        </p:txBody>
      </p:sp>
      <p:grpSp>
        <p:nvGrpSpPr>
          <p:cNvPr id="188497" name="Group 81"/>
          <p:cNvGrpSpPr>
            <a:grpSpLocks/>
          </p:cNvGrpSpPr>
          <p:nvPr/>
        </p:nvGrpSpPr>
        <p:grpSpPr bwMode="auto">
          <a:xfrm>
            <a:off x="1258888" y="3195638"/>
            <a:ext cx="1755775" cy="325437"/>
            <a:chOff x="793" y="1999"/>
            <a:chExt cx="1106" cy="219"/>
          </a:xfrm>
        </p:grpSpPr>
        <p:sp>
          <p:nvSpPr>
            <p:cNvPr id="188498" name="AutoShape 82"/>
            <p:cNvSpPr>
              <a:spLocks noChangeArrowheads="1"/>
            </p:cNvSpPr>
            <p:nvPr/>
          </p:nvSpPr>
          <p:spPr bwMode="auto">
            <a:xfrm>
              <a:off x="793" y="2103"/>
              <a:ext cx="448" cy="115"/>
            </a:xfrm>
            <a:prstGeom prst="leftArrow">
              <a:avLst>
                <a:gd name="adj1" fmla="val 50000"/>
                <a:gd name="adj2" fmla="val 97391"/>
              </a:avLst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8499" name="Rectangle 83"/>
            <p:cNvSpPr>
              <a:spLocks noChangeArrowheads="1"/>
            </p:cNvSpPr>
            <p:nvPr/>
          </p:nvSpPr>
          <p:spPr bwMode="auto">
            <a:xfrm rot="20282736" flipV="1">
              <a:off x="1184" y="1999"/>
              <a:ext cx="715" cy="5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8500" name="AutoShape 84"/>
          <p:cNvSpPr>
            <a:spLocks noChangeArrowheads="1"/>
          </p:cNvSpPr>
          <p:nvPr/>
        </p:nvSpPr>
        <p:spPr bwMode="auto">
          <a:xfrm rot="9106552">
            <a:off x="5457825" y="2560638"/>
            <a:ext cx="1400175" cy="792162"/>
          </a:xfrm>
          <a:prstGeom prst="rightArrow">
            <a:avLst>
              <a:gd name="adj1" fmla="val 47991"/>
              <a:gd name="adj2" fmla="val 54532"/>
            </a:avLst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501" name="Text Box 85"/>
          <p:cNvSpPr txBox="1">
            <a:spLocks noChangeArrowheads="1"/>
          </p:cNvSpPr>
          <p:nvPr/>
        </p:nvSpPr>
        <p:spPr bwMode="auto">
          <a:xfrm>
            <a:off x="2420938" y="2714625"/>
            <a:ext cx="179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0">
                <a:solidFill>
                  <a:srgbClr val="FF00FF"/>
                </a:solidFill>
              </a:rPr>
              <a:t>B.E. = 115 MeV</a:t>
            </a:r>
          </a:p>
        </p:txBody>
      </p:sp>
      <p:sp>
        <p:nvSpPr>
          <p:cNvPr id="188505" name="Oval 89"/>
          <p:cNvSpPr>
            <a:spLocks noChangeArrowheads="1"/>
          </p:cNvSpPr>
          <p:nvPr/>
        </p:nvSpPr>
        <p:spPr bwMode="auto">
          <a:xfrm>
            <a:off x="6908800" y="1843088"/>
            <a:ext cx="649288" cy="64928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506" name="Text Box 90"/>
          <p:cNvSpPr txBox="1">
            <a:spLocks noChangeArrowheads="1"/>
          </p:cNvSpPr>
          <p:nvPr/>
        </p:nvSpPr>
        <p:spPr bwMode="auto">
          <a:xfrm>
            <a:off x="6911975" y="763588"/>
            <a:ext cx="1220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chemeClr val="tx2"/>
                </a:solidFill>
                <a:latin typeface="Tahoma" pitchFamily="34" charset="0"/>
              </a:rPr>
              <a:t>K</a:t>
            </a:r>
            <a:r>
              <a:rPr lang="en-US" altLang="ja-JP" sz="3200" b="0" baseline="30000">
                <a:solidFill>
                  <a:schemeClr val="tx2"/>
                </a:solidFill>
                <a:latin typeface="Tahoma" pitchFamily="34" charset="0"/>
              </a:rPr>
              <a:t>-</a:t>
            </a:r>
            <a:r>
              <a:rPr lang="en-US" altLang="ja-JP" sz="3200" b="0">
                <a:solidFill>
                  <a:schemeClr val="tx2"/>
                </a:solidFill>
                <a:latin typeface="Tahoma" pitchFamily="34" charset="0"/>
              </a:rPr>
              <a:t>pp</a:t>
            </a:r>
          </a:p>
          <a:p>
            <a:r>
              <a:rPr lang="en-US" altLang="ja-JP" sz="2800" b="0">
                <a:solidFill>
                  <a:schemeClr val="tx2"/>
                </a:solidFill>
                <a:latin typeface="Tahoma" pitchFamily="34" charset="0"/>
              </a:rPr>
              <a:t>cluster</a:t>
            </a:r>
          </a:p>
        </p:txBody>
      </p:sp>
      <p:sp>
        <p:nvSpPr>
          <p:cNvPr id="188511" name="Oval 95"/>
          <p:cNvSpPr>
            <a:spLocks noChangeArrowheads="1"/>
          </p:cNvSpPr>
          <p:nvPr/>
        </p:nvSpPr>
        <p:spPr bwMode="auto">
          <a:xfrm>
            <a:off x="6575425" y="671513"/>
            <a:ext cx="1827213" cy="2179637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517" name="Oval 101"/>
          <p:cNvSpPr>
            <a:spLocks noChangeArrowheads="1"/>
          </p:cNvSpPr>
          <p:nvPr/>
        </p:nvSpPr>
        <p:spPr bwMode="auto">
          <a:xfrm>
            <a:off x="3865563" y="411162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519" name="Line 103"/>
          <p:cNvSpPr>
            <a:spLocks noChangeShapeType="1"/>
          </p:cNvSpPr>
          <p:nvPr/>
        </p:nvSpPr>
        <p:spPr bwMode="auto">
          <a:xfrm flipH="1">
            <a:off x="3865563" y="4687888"/>
            <a:ext cx="215900" cy="215900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8520" name="Text Box 104"/>
          <p:cNvSpPr txBox="1">
            <a:spLocks noChangeArrowheads="1"/>
          </p:cNvSpPr>
          <p:nvPr/>
        </p:nvSpPr>
        <p:spPr bwMode="auto">
          <a:xfrm>
            <a:off x="3721100" y="3614738"/>
            <a:ext cx="498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600" b="0">
                <a:solidFill>
                  <a:srgbClr val="FF0000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188521" name="Text Box 105"/>
          <p:cNvSpPr txBox="1">
            <a:spLocks noChangeArrowheads="1"/>
          </p:cNvSpPr>
          <p:nvPr/>
        </p:nvSpPr>
        <p:spPr bwMode="auto">
          <a:xfrm>
            <a:off x="5018088" y="36036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rgbClr val="FF33CC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188523" name="Oval 107"/>
          <p:cNvSpPr>
            <a:spLocks noChangeArrowheads="1"/>
          </p:cNvSpPr>
          <p:nvPr/>
        </p:nvSpPr>
        <p:spPr bwMode="auto">
          <a:xfrm>
            <a:off x="3217863" y="4759325"/>
            <a:ext cx="288925" cy="288925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524" name="Text Box 108"/>
          <p:cNvSpPr txBox="1">
            <a:spLocks noChangeArrowheads="1"/>
          </p:cNvSpPr>
          <p:nvPr/>
        </p:nvSpPr>
        <p:spPr bwMode="auto">
          <a:xfrm>
            <a:off x="3144838" y="51149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rgbClr val="FF33CC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188525" name="Text Box 109"/>
          <p:cNvSpPr txBox="1">
            <a:spLocks noChangeArrowheads="1"/>
          </p:cNvSpPr>
          <p:nvPr/>
        </p:nvSpPr>
        <p:spPr bwMode="auto">
          <a:xfrm>
            <a:off x="2928938" y="4327525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rgbClr val="33CC33"/>
                </a:solidFill>
                <a:latin typeface="Symbol" pitchFamily="18" charset="2"/>
              </a:rPr>
              <a:t>p</a:t>
            </a:r>
            <a:r>
              <a:rPr lang="en-US" altLang="ja-JP" sz="3200" b="0" baseline="30000">
                <a:solidFill>
                  <a:srgbClr val="33CC33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188526" name="Text Box 110"/>
          <p:cNvSpPr txBox="1">
            <a:spLocks noChangeArrowheads="1"/>
          </p:cNvSpPr>
          <p:nvPr/>
        </p:nvSpPr>
        <p:spPr bwMode="auto">
          <a:xfrm>
            <a:off x="2555875" y="3157538"/>
            <a:ext cx="313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altLang="ja-JP" sz="3200" b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altLang="ja-JP" sz="3200" b="0">
                <a:solidFill>
                  <a:schemeClr val="tx2"/>
                </a:solidFill>
              </a:rPr>
              <a:t>p decay mode</a:t>
            </a:r>
          </a:p>
        </p:txBody>
      </p:sp>
      <p:grpSp>
        <p:nvGrpSpPr>
          <p:cNvPr id="188528" name="Group 112"/>
          <p:cNvGrpSpPr>
            <a:grpSpLocks/>
          </p:cNvGrpSpPr>
          <p:nvPr/>
        </p:nvGrpSpPr>
        <p:grpSpPr bwMode="auto">
          <a:xfrm>
            <a:off x="3454400" y="4429125"/>
            <a:ext cx="1319213" cy="676275"/>
            <a:chOff x="586" y="3178"/>
            <a:chExt cx="831" cy="426"/>
          </a:xfrm>
        </p:grpSpPr>
        <p:sp>
          <p:nvSpPr>
            <p:cNvPr id="188529" name="Line 113"/>
            <p:cNvSpPr>
              <a:spLocks noChangeShapeType="1"/>
            </p:cNvSpPr>
            <p:nvPr/>
          </p:nvSpPr>
          <p:spPr bwMode="auto">
            <a:xfrm flipH="1">
              <a:off x="923" y="3404"/>
              <a:ext cx="62" cy="2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530" name="Line 114"/>
            <p:cNvSpPr>
              <a:spLocks noChangeShapeType="1"/>
            </p:cNvSpPr>
            <p:nvPr/>
          </p:nvSpPr>
          <p:spPr bwMode="auto">
            <a:xfrm flipH="1">
              <a:off x="586" y="3293"/>
              <a:ext cx="268" cy="11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531" name="Line 115"/>
            <p:cNvSpPr>
              <a:spLocks noChangeShapeType="1"/>
            </p:cNvSpPr>
            <p:nvPr/>
          </p:nvSpPr>
          <p:spPr bwMode="auto">
            <a:xfrm flipV="1">
              <a:off x="1218" y="3178"/>
              <a:ext cx="199" cy="1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88532" name="Oval 116"/>
          <p:cNvSpPr>
            <a:spLocks noChangeArrowheads="1"/>
          </p:cNvSpPr>
          <p:nvPr/>
        </p:nvSpPr>
        <p:spPr bwMode="auto">
          <a:xfrm>
            <a:off x="7432675" y="1827213"/>
            <a:ext cx="649288" cy="64928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508" name="Oval 92"/>
          <p:cNvSpPr>
            <a:spLocks noChangeArrowheads="1"/>
          </p:cNvSpPr>
          <p:nvPr/>
        </p:nvSpPr>
        <p:spPr bwMode="auto">
          <a:xfrm>
            <a:off x="7340600" y="1987550"/>
            <a:ext cx="288925" cy="2889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533" name="Oval 117"/>
          <p:cNvSpPr>
            <a:spLocks noChangeArrowheads="1"/>
          </p:cNvSpPr>
          <p:nvPr/>
        </p:nvSpPr>
        <p:spPr bwMode="auto">
          <a:xfrm>
            <a:off x="4741863" y="4073525"/>
            <a:ext cx="649287" cy="649288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534" name="Oval 118"/>
          <p:cNvSpPr>
            <a:spLocks noChangeArrowheads="1"/>
          </p:cNvSpPr>
          <p:nvPr/>
        </p:nvSpPr>
        <p:spPr bwMode="auto">
          <a:xfrm>
            <a:off x="3600450" y="5030788"/>
            <a:ext cx="649288" cy="64928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535" name="Oval 119"/>
          <p:cNvSpPr>
            <a:spLocks noChangeArrowheads="1"/>
          </p:cNvSpPr>
          <p:nvPr/>
        </p:nvSpPr>
        <p:spPr bwMode="auto">
          <a:xfrm>
            <a:off x="8105775" y="4957763"/>
            <a:ext cx="649288" cy="64928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536" name="Oval 120"/>
          <p:cNvSpPr>
            <a:spLocks noChangeArrowheads="1"/>
          </p:cNvSpPr>
          <p:nvPr/>
        </p:nvSpPr>
        <p:spPr bwMode="auto">
          <a:xfrm>
            <a:off x="6810375" y="6107113"/>
            <a:ext cx="649288" cy="649287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8471" name="Line 55"/>
          <p:cNvSpPr>
            <a:spLocks noChangeShapeType="1"/>
          </p:cNvSpPr>
          <p:nvPr/>
        </p:nvSpPr>
        <p:spPr bwMode="auto">
          <a:xfrm flipH="1">
            <a:off x="7185025" y="5905500"/>
            <a:ext cx="73025" cy="3587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81.6|0.9|3|8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2|0.9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6|1|0.8|0.8|2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0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5961</TotalTime>
  <Words>961</Words>
  <Application>Microsoft PowerPoint</Application>
  <PresentationFormat>画面に合わせる (4:3)</PresentationFormat>
  <Paragraphs>299</Paragraphs>
  <Slides>24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Office テーマ</vt:lpstr>
      <vt:lpstr>Microsoft Office Excel 97-2003 ワークシート</vt:lpstr>
      <vt:lpstr>スライド 1</vt:lpstr>
      <vt:lpstr>スライド 2</vt:lpstr>
      <vt:lpstr>スライド 3</vt:lpstr>
      <vt:lpstr>A search for deeply-bound kaonic nuclear states  by in-flight 3He(K-,n) reaction  at J-PARC </vt:lpstr>
      <vt:lpstr>スライド 5</vt:lpstr>
      <vt:lpstr>スライド 6</vt:lpstr>
      <vt:lpstr>Search for Kaonic nuclear bound state</vt:lpstr>
      <vt:lpstr>スライド 8</vt:lpstr>
      <vt:lpstr>Possible K-pp decay modes</vt:lpstr>
      <vt:lpstr>Experimental Principle </vt:lpstr>
      <vt:lpstr>スライド 11</vt:lpstr>
      <vt:lpstr>スライド 12</vt:lpstr>
      <vt:lpstr>Cylindrical Drift Chamber</vt:lpstr>
      <vt:lpstr>スライド 14</vt:lpstr>
      <vt:lpstr>Expected signal;  Theoretical calculation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Thank you very much</vt:lpstr>
    </vt:vector>
  </TitlesOfParts>
  <Company>理化学研究所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deeply-bound kaonic nuclear states  by in-flight 3He(K-,n) reaction  at J-PARC</dc:title>
  <dc:creator>大西　宏明</dc:creator>
  <cp:lastModifiedBy>応田治彦</cp:lastModifiedBy>
  <cp:revision>108</cp:revision>
  <dcterms:created xsi:type="dcterms:W3CDTF">2006-06-12T09:33:39Z</dcterms:created>
  <dcterms:modified xsi:type="dcterms:W3CDTF">2007-11-11T15:58:27Z</dcterms:modified>
</cp:coreProperties>
</file>