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Default Extension="bin" ContentType="application/vnd.openxmlformats-officedocument.oleObject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5"/>
  </p:notesMasterIdLst>
  <p:sldIdLst>
    <p:sldId id="256" r:id="rId2"/>
    <p:sldId id="277" r:id="rId3"/>
    <p:sldId id="257" r:id="rId4"/>
    <p:sldId id="258" r:id="rId5"/>
    <p:sldId id="260" r:id="rId6"/>
    <p:sldId id="259" r:id="rId7"/>
    <p:sldId id="271" r:id="rId8"/>
    <p:sldId id="261" r:id="rId9"/>
    <p:sldId id="262" r:id="rId10"/>
    <p:sldId id="265" r:id="rId11"/>
    <p:sldId id="263" r:id="rId12"/>
    <p:sldId id="270" r:id="rId13"/>
    <p:sldId id="267" r:id="rId14"/>
    <p:sldId id="268" r:id="rId15"/>
    <p:sldId id="264" r:id="rId16"/>
    <p:sldId id="269" r:id="rId17"/>
    <p:sldId id="274" r:id="rId18"/>
    <p:sldId id="275" r:id="rId19"/>
    <p:sldId id="276" r:id="rId20"/>
    <p:sldId id="278" r:id="rId21"/>
    <p:sldId id="266" r:id="rId22"/>
    <p:sldId id="272" r:id="rId23"/>
    <p:sldId id="273" r:id="rId24"/>
  </p:sldIdLst>
  <p:sldSz cx="9144000" cy="6858000" type="screen4x3"/>
  <p:notesSz cx="6858000" cy="9144000"/>
  <p:defaultTextStyle>
    <a:defPPr>
      <a:defRPr lang="ja-JP"/>
    </a:defPPr>
    <a:lvl1pPr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umimoji="1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E7E"/>
    <a:srgbClr val="AF018E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233" autoAdjust="0"/>
  </p:normalViewPr>
  <p:slideViewPr>
    <p:cSldViewPr>
      <p:cViewPr varScale="1">
        <p:scale>
          <a:sx n="116" d="100"/>
          <a:sy n="116" d="100"/>
        </p:scale>
        <p:origin x="-138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.wmf"/><Relationship Id="rId2" Type="http://schemas.openxmlformats.org/officeDocument/2006/relationships/image" Target="../media/image9.wmf"/><Relationship Id="rId1" Type="http://schemas.openxmlformats.org/officeDocument/2006/relationships/image" Target="../media/image8.wmf"/><Relationship Id="rId4" Type="http://schemas.openxmlformats.org/officeDocument/2006/relationships/image" Target="../media/image11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17.emf"/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16C79632-2679-4020-B930-9E59DF06FD2F}" type="datetimeFigureOut">
              <a:rPr lang="ja-JP" altLang="en-US"/>
              <a:pPr>
                <a:defRPr/>
              </a:pPr>
              <a:t>2007/11/11</a:t>
            </a:fld>
            <a:endParaRPr lang="ja-JP" altLang="en-US"/>
          </a:p>
        </p:txBody>
      </p:sp>
      <p:sp>
        <p:nvSpPr>
          <p:cNvPr id="4" name="スライド イメージ プレースホル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ja-JP" altLang="en-US" noProof="0"/>
          </a:p>
        </p:txBody>
      </p:sp>
      <p:sp>
        <p:nvSpPr>
          <p:cNvPr id="5" name="ノー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 noProof="0" smtClean="0"/>
              <a:t>マスタ テキストの書式設定</a:t>
            </a:r>
          </a:p>
          <a:p>
            <a:pPr lvl="1"/>
            <a:r>
              <a:rPr lang="ja-JP" altLang="en-US" noProof="0" smtClean="0"/>
              <a:t>第 </a:t>
            </a:r>
            <a:r>
              <a:rPr lang="en-US" altLang="ja-JP" noProof="0" smtClean="0"/>
              <a:t>2 </a:t>
            </a:r>
            <a:r>
              <a:rPr lang="ja-JP" altLang="en-US" noProof="0" smtClean="0"/>
              <a:t>レベル</a:t>
            </a:r>
          </a:p>
          <a:p>
            <a:pPr lvl="2"/>
            <a:r>
              <a:rPr lang="ja-JP" altLang="en-US" noProof="0" smtClean="0"/>
              <a:t>第 </a:t>
            </a:r>
            <a:r>
              <a:rPr lang="en-US" altLang="ja-JP" noProof="0" smtClean="0"/>
              <a:t>3 </a:t>
            </a:r>
            <a:r>
              <a:rPr lang="ja-JP" altLang="en-US" noProof="0" smtClean="0"/>
              <a:t>レベル</a:t>
            </a:r>
          </a:p>
          <a:p>
            <a:pPr lvl="3"/>
            <a:r>
              <a:rPr lang="ja-JP" altLang="en-US" noProof="0" smtClean="0"/>
              <a:t>第 </a:t>
            </a:r>
            <a:r>
              <a:rPr lang="en-US" altLang="ja-JP" noProof="0" smtClean="0"/>
              <a:t>4 </a:t>
            </a:r>
            <a:r>
              <a:rPr lang="ja-JP" altLang="en-US" noProof="0" smtClean="0"/>
              <a:t>レベル</a:t>
            </a:r>
          </a:p>
          <a:p>
            <a:pPr lvl="4"/>
            <a:r>
              <a:rPr lang="ja-JP" altLang="en-US" noProof="0" smtClean="0"/>
              <a:t>第 </a:t>
            </a:r>
            <a:r>
              <a:rPr lang="en-US" altLang="ja-JP" noProof="0" smtClean="0"/>
              <a:t>5 </a:t>
            </a:r>
            <a:r>
              <a:rPr lang="ja-JP" altLang="en-US" noProof="0" smtClean="0"/>
              <a:t>レベル</a:t>
            </a:r>
            <a:endParaRPr lang="ja-JP" altLang="en-US" noProof="0"/>
          </a:p>
        </p:txBody>
      </p:sp>
      <p:sp>
        <p:nvSpPr>
          <p:cNvPr id="6" name="フッター プレースホル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</a:defRPr>
            </a:lvl1pPr>
          </a:lstStyle>
          <a:p>
            <a:pPr>
              <a:defRPr/>
            </a:pPr>
            <a:endParaRPr lang="ja-JP" altLang="en-US"/>
          </a:p>
        </p:txBody>
      </p:sp>
      <p:sp>
        <p:nvSpPr>
          <p:cNvPr id="7" name="スライド番号プレースホル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ea typeface="+mn-ea"/>
              </a:defRPr>
            </a:lvl1pPr>
          </a:lstStyle>
          <a:p>
            <a:pPr>
              <a:defRPr/>
            </a:pPr>
            <a:fld id="{5288F5FA-1A80-4438-99A3-7AA22E92D638}" type="slidenum">
              <a:rPr lang="ja-JP" altLang="en-US"/>
              <a:pPr>
                <a:defRPr/>
              </a:pPr>
              <a:t>&lt;#&gt;</a:t>
            </a:fld>
            <a:endParaRPr lang="ja-JP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7985029-7173-445D-9B81-E8269FF922E6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altLang="ja-JP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endParaRPr lang="en-US" altLang="ja-JP" smtClean="0"/>
          </a:p>
          <a:p>
            <a:pPr>
              <a:spcBef>
                <a:spcPct val="0"/>
              </a:spcBef>
            </a:pPr>
            <a:endParaRPr lang="en-US" altLang="ja-JP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BE43DA-6DFB-4145-9855-F10EECE82143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altLang="ja-JP"/>
          </a:p>
        </p:txBody>
      </p:sp>
      <p:sp>
        <p:nvSpPr>
          <p:cNvPr id="245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altLang="ja-JP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スライド イメージ プレースホルダ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ノート プレースホルダ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en-US" smtClean="0"/>
          </a:p>
        </p:txBody>
      </p:sp>
      <p:sp>
        <p:nvSpPr>
          <p:cNvPr id="27651" name="スライド番号プレースホルダ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B2E39D1-C7BE-4F1C-A0F9-737EBDBD29F8}" type="slidenum">
              <a:rPr lang="ja-JP" alt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ja-JP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5A23877-2621-4F1D-ACF3-7873519494C1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 altLang="ja-JP"/>
          </a:p>
        </p:txBody>
      </p:sp>
      <p:sp>
        <p:nvSpPr>
          <p:cNvPr id="39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90000"/>
              </a:lnSpc>
              <a:spcBef>
                <a:spcPct val="0"/>
              </a:spcBef>
            </a:pPr>
            <a:endParaRPr lang="ja-JP" altLang="ja-JP" sz="10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9FE489-C14D-4740-BEEF-B18F306C3D26}" type="slidenum">
              <a:rPr lang="en-US" altLang="ja-JP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 altLang="ja-JP"/>
          </a:p>
        </p:txBody>
      </p:sp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ja-JP" altLang="ja-JP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2"/>
          <p:cNvSpPr txBox="1">
            <a:spLocks noChangeArrowheads="1"/>
          </p:cNvSpPr>
          <p:nvPr userDrawn="1"/>
        </p:nvSpPr>
        <p:spPr bwMode="auto">
          <a:xfrm>
            <a:off x="142875" y="5786438"/>
            <a:ext cx="100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>
            <a:lvl1pPr>
              <a:defRPr sz="1000"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US" altLang="ja-JP" dirty="0" smtClean="0">
              <a:latin typeface="+mn-lt"/>
              <a:ea typeface="+mn-ea"/>
            </a:endParaRPr>
          </a:p>
        </p:txBody>
      </p:sp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ja-JP" altLang="en-US" smtClean="0"/>
              <a:t>マスタ サブタイトルの書式設定</a:t>
            </a:r>
            <a:endParaRPr lang="ja-JP" altLang="en-US"/>
          </a:p>
        </p:txBody>
      </p:sp>
      <p:sp>
        <p:nvSpPr>
          <p:cNvPr id="5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dirty="0" smtClean="0"/>
            </a:lvl1pPr>
          </a:lstStyle>
          <a:p>
            <a:pPr>
              <a:defRPr/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</a:t>
            </a:r>
            <a:endParaRPr lang="en-US" altLang="ja-JP"/>
          </a:p>
          <a:p>
            <a:pPr>
              <a:defRPr/>
            </a:pPr>
            <a:endParaRPr lang="en-US" altLang="ja-JP"/>
          </a:p>
        </p:txBody>
      </p:sp>
      <p:sp>
        <p:nvSpPr>
          <p:cNvPr id="6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2007/11/11 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</a:t>
            </a:r>
            <a:endParaRPr lang="en-US" altLang="ja-JP"/>
          </a:p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2007/11/11 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縦書きテキスト プレースホル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</a:t>
            </a:r>
            <a:endParaRPr lang="en-US" altLang="ja-JP"/>
          </a:p>
          <a:p>
            <a:pPr>
              <a:defRPr/>
            </a:pPr>
            <a:endParaRPr lang="en-US" altLang="ja-JP"/>
          </a:p>
        </p:txBody>
      </p:sp>
      <p:sp>
        <p:nvSpPr>
          <p:cNvPr id="5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2007/11/11 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 </a:t>
            </a:r>
            <a:endParaRPr lang="en-US" altLang="ja-JP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2007/11/11 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 </a:t>
            </a:r>
            <a:endParaRPr lang="en-US" altLang="ja-JP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2007/11/11 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</a:t>
            </a:r>
            <a:endParaRPr lang="en-US" altLang="ja-JP"/>
          </a:p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2007/11/11 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テキスト プレースホル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4" name="コンテンツ プレースホル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5" name="テキスト プレースホル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6" name="コンテンツ プレースホル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7" name="フッター プレースホルダ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 </a:t>
            </a:r>
            <a:endParaRPr lang="en-US" altLang="ja-JP" dirty="0"/>
          </a:p>
        </p:txBody>
      </p:sp>
      <p:sp>
        <p:nvSpPr>
          <p:cNvPr id="8" name="日付プレースホルダ 7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2007/11/11 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</a:t>
            </a:r>
            <a:endParaRPr lang="en-US" altLang="ja-JP"/>
          </a:p>
          <a:p>
            <a:pPr>
              <a:defRPr/>
            </a:pPr>
            <a:endParaRPr lang="en-US" altLang="ja-JP"/>
          </a:p>
        </p:txBody>
      </p:sp>
      <p:sp>
        <p:nvSpPr>
          <p:cNvPr id="4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2007/11/11 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</a:t>
            </a:r>
            <a:endParaRPr lang="en-US" altLang="ja-JP"/>
          </a:p>
          <a:p>
            <a:pPr>
              <a:defRPr/>
            </a:pPr>
            <a:endParaRPr lang="en-US" altLang="ja-JP"/>
          </a:p>
        </p:txBody>
      </p:sp>
      <p:sp>
        <p:nvSpPr>
          <p:cNvPr id="3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2007/11/11 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  <a:endParaRPr lang="ja-JP" altLang="en-US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フッター プレースホルダ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 </a:t>
            </a:r>
            <a:endParaRPr lang="en-US" altLang="ja-JP" dirty="0"/>
          </a:p>
        </p:txBody>
      </p:sp>
      <p:sp>
        <p:nvSpPr>
          <p:cNvPr id="6" name="日付プレースホルダ 5"/>
          <p:cNvSpPr>
            <a:spLocks noGrp="1"/>
          </p:cNvSpPr>
          <p:nvPr>
            <p:ph type="dt" sz="half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altLang="ja-JP"/>
              <a:t>2007/11/11 </a:t>
            </a:r>
            <a:endParaRPr lang="en-US" altLang="ja-JP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ja-JP" altLang="en-US" smtClean="0"/>
              <a:t>マスタ タイトルの書式設定</a:t>
            </a:r>
            <a:endParaRPr lang="ja-JP" altLang="en-US"/>
          </a:p>
        </p:txBody>
      </p:sp>
      <p:sp>
        <p:nvSpPr>
          <p:cNvPr id="3" name="図プレースホル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ja-JP" altLang="en-US" noProof="0"/>
          </a:p>
        </p:txBody>
      </p:sp>
      <p:sp>
        <p:nvSpPr>
          <p:cNvPr id="4" name="テキスト プレースホル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ja-JP" altLang="en-US" smtClean="0"/>
              <a:t>マスタ テキストの書式設定</a:t>
            </a:r>
          </a:p>
        </p:txBody>
      </p:sp>
      <p:sp>
        <p:nvSpPr>
          <p:cNvPr id="5" name="Rectangle 11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</a:t>
            </a:r>
            <a:endParaRPr lang="en-US" altLang="ja-JP"/>
          </a:p>
          <a:p>
            <a:pPr>
              <a:defRPr/>
            </a:pPr>
            <a:endParaRPr lang="en-US" altLang="ja-JP"/>
          </a:p>
        </p:txBody>
      </p:sp>
      <p:sp>
        <p:nvSpPr>
          <p:cNvPr id="6" name="Rectangle 12"/>
          <p:cNvSpPr>
            <a:spLocks noGrp="1" noChangeArrowheads="1"/>
          </p:cNvSpPr>
          <p:nvPr>
            <p:ph type="dt" sz="half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altLang="ja-JP"/>
              <a:t>2007/11/11 </a:t>
            </a:r>
            <a:endParaRPr lang="en-US" altLang="ja-JP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タイトルの書式設定</a:t>
            </a:r>
          </a:p>
        </p:txBody>
      </p:sp>
      <p:sp>
        <p:nvSpPr>
          <p:cNvPr id="29699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ja-JP" altLang="en-US" smtClean="0"/>
              <a:t>マスタ テキストの書式設定</a:t>
            </a:r>
          </a:p>
          <a:p>
            <a:pPr lvl="1"/>
            <a:r>
              <a:rPr lang="ja-JP" altLang="en-US" smtClean="0"/>
              <a:t>第 </a:t>
            </a:r>
            <a:r>
              <a:rPr lang="en-US" altLang="ja-JP" smtClean="0"/>
              <a:t>2 </a:t>
            </a:r>
            <a:r>
              <a:rPr lang="ja-JP" altLang="en-US" smtClean="0"/>
              <a:t>レベル</a:t>
            </a:r>
          </a:p>
          <a:p>
            <a:pPr lvl="2"/>
            <a:r>
              <a:rPr lang="ja-JP" altLang="en-US" smtClean="0"/>
              <a:t>第 </a:t>
            </a:r>
            <a:r>
              <a:rPr lang="en-US" altLang="ja-JP" smtClean="0"/>
              <a:t>3 </a:t>
            </a:r>
            <a:r>
              <a:rPr lang="ja-JP" altLang="en-US" smtClean="0"/>
              <a:t>レベル</a:t>
            </a:r>
          </a:p>
          <a:p>
            <a:pPr lvl="3"/>
            <a:r>
              <a:rPr lang="ja-JP" altLang="en-US" smtClean="0"/>
              <a:t>第 </a:t>
            </a:r>
            <a:r>
              <a:rPr lang="en-US" altLang="ja-JP" smtClean="0"/>
              <a:t>4 </a:t>
            </a:r>
            <a:r>
              <a:rPr lang="ja-JP" altLang="en-US" smtClean="0"/>
              <a:t>レベル</a:t>
            </a:r>
          </a:p>
          <a:p>
            <a:pPr lvl="4"/>
            <a:r>
              <a:rPr lang="ja-JP" altLang="en-US" smtClean="0"/>
              <a:t>第 </a:t>
            </a:r>
            <a:r>
              <a:rPr lang="en-US" altLang="ja-JP" smtClean="0"/>
              <a:t>5 </a:t>
            </a:r>
            <a:r>
              <a:rPr lang="ja-JP" altLang="en-US" smtClean="0"/>
              <a:t>レベル</a:t>
            </a:r>
          </a:p>
        </p:txBody>
      </p:sp>
      <p:pic>
        <p:nvPicPr>
          <p:cNvPr id="29700" name="Picture 10" descr="keklogo-c"/>
          <p:cNvPicPr>
            <a:picLocks noChangeAspect="1" noChangeArrowheads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179388" y="188913"/>
            <a:ext cx="1066800" cy="674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35" name="Rectangle 1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715000" y="6667500"/>
            <a:ext cx="3429000" cy="19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fontAlgn="auto">
              <a:spcBef>
                <a:spcPts val="0"/>
              </a:spcBef>
              <a:spcAft>
                <a:spcPts val="0"/>
              </a:spcAft>
              <a:defRPr sz="1000" dirty="0" smtClean="0">
                <a:latin typeface="Century" pitchFamily="18" charset="0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</a:t>
            </a:r>
            <a:endParaRPr lang="en-US" altLang="ja-JP"/>
          </a:p>
          <a:p>
            <a:pPr>
              <a:defRPr/>
            </a:pPr>
            <a:endParaRPr lang="en-US" altLang="ja-JP"/>
          </a:p>
        </p:txBody>
      </p:sp>
      <p:sp>
        <p:nvSpPr>
          <p:cNvPr id="1036" name="Rectangle 1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643688"/>
            <a:ext cx="1000125" cy="214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fontAlgn="auto">
              <a:spcBef>
                <a:spcPts val="0"/>
              </a:spcBef>
              <a:spcAft>
                <a:spcPts val="0"/>
              </a:spcAft>
              <a:defRPr sz="1000" smtClean="0">
                <a:latin typeface="+mn-lt"/>
                <a:ea typeface="+mn-ea"/>
              </a:defRPr>
            </a:lvl1pPr>
          </a:lstStyle>
          <a:p>
            <a:pPr>
              <a:defRPr/>
            </a:pPr>
            <a:r>
              <a:rPr lang="en-US" altLang="ja-JP"/>
              <a:t>2007/11/11 </a:t>
            </a:r>
            <a:endParaRPr lang="en-US" altLang="ja-JP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66" r:id="rId4"/>
    <p:sldLayoutId id="2147483675" r:id="rId5"/>
    <p:sldLayoutId id="2147483667" r:id="rId6"/>
    <p:sldLayoutId id="2147483668" r:id="rId7"/>
    <p:sldLayoutId id="2147483676" r:id="rId8"/>
    <p:sldLayoutId id="2147483669" r:id="rId9"/>
    <p:sldLayoutId id="2147483670" r:id="rId10"/>
    <p:sldLayoutId id="2147483671" r:id="rId11"/>
  </p:sldLayoutIdLst>
  <p:hf sldNum="0"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SzPct val="60000"/>
        <a:buFont typeface="Wingdings" pitchFamily="2" charset="2"/>
        <a:buChar char="Ø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8000"/>
        </a:buClr>
        <a:buSzPct val="60000"/>
        <a:buFont typeface="Wingdings" pitchFamily="2" charset="2"/>
        <a:buChar char="u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6600FF"/>
        </a:buClr>
        <a:buSzPct val="80000"/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6600FF"/>
        </a:buClr>
        <a:buSzPct val="80000"/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6600FF"/>
        </a:buClr>
        <a:buSzPct val="80000"/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6600FF"/>
        </a:buClr>
        <a:buSzPct val="80000"/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6600FF"/>
        </a:buClr>
        <a:buSzPct val="80000"/>
        <a:buFont typeface="Arial" charset="0"/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7" Type="http://schemas.openxmlformats.org/officeDocument/2006/relationships/oleObject" Target="../embeddings/Microsoft_Office_Excel_97-2003_______2.xls"/><Relationship Id="rId2" Type="http://schemas.openxmlformats.org/officeDocument/2006/relationships/slideLayout" Target="../slideLayouts/slideLayout6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Microsoft_Office_Excel_97-2003_______1.xls"/><Relationship Id="rId5" Type="http://schemas.openxmlformats.org/officeDocument/2006/relationships/image" Target="../media/image20.jpeg"/><Relationship Id="rId4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3.bin"/><Relationship Id="rId5" Type="http://schemas.openxmlformats.org/officeDocument/2006/relationships/oleObject" Target="../embeddings/oleObject2.bin"/><Relationship Id="rId4" Type="http://schemas.openxmlformats.org/officeDocument/2006/relationships/oleObject" Target="../embeddings/oleObject1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タイトル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S=</a:t>
            </a:r>
            <a:r>
              <a:rPr lang="en-US" altLang="ja-JP" smtClean="0">
                <a:latin typeface="Symbol" pitchFamily="18" charset="2"/>
              </a:rPr>
              <a:t>-2</a:t>
            </a:r>
            <a:r>
              <a:rPr lang="ja-JP" altLang="en-US" smtClean="0"/>
              <a:t>原子核実験</a:t>
            </a:r>
          </a:p>
        </p:txBody>
      </p:sp>
      <p:sp>
        <p:nvSpPr>
          <p:cNvPr id="14338" name="サブタイトル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T.Takahashi (KEK)</a:t>
            </a:r>
            <a:endParaRPr lang="ja-JP" altLang="en-US" smtClean="0"/>
          </a:p>
        </p:txBody>
      </p:sp>
      <p:sp>
        <p:nvSpPr>
          <p:cNvPr id="14339" name="日付プレースホルダ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  <p:sp>
        <p:nvSpPr>
          <p:cNvPr id="14340" name="フッター プレースホルダ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</a:t>
            </a:r>
            <a:endParaRPr lang="en-US" altLang="ja-JP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E05</a:t>
            </a:r>
            <a:r>
              <a:rPr lang="ja-JP" altLang="en-US" sz="3600" smtClean="0"/>
              <a:t>　</a:t>
            </a:r>
            <a:r>
              <a:rPr lang="en-US" altLang="ja-JP" sz="3600" smtClean="0"/>
              <a:t>(K</a:t>
            </a:r>
            <a:r>
              <a:rPr lang="en-US" altLang="ja-JP" sz="3600" baseline="30000" smtClean="0">
                <a:latin typeface="Symbol" pitchFamily="18" charset="2"/>
              </a:rPr>
              <a:t>-</a:t>
            </a:r>
            <a:r>
              <a:rPr lang="en-US" altLang="ja-JP" sz="3600" smtClean="0"/>
              <a:t>,K</a:t>
            </a:r>
            <a:r>
              <a:rPr lang="en-US" altLang="ja-JP" sz="3600" baseline="30000" smtClean="0"/>
              <a:t>+</a:t>
            </a:r>
            <a:r>
              <a:rPr lang="en-US" altLang="ja-JP" sz="3600" smtClean="0"/>
              <a:t>) Spectroscopy on </a:t>
            </a:r>
            <a:r>
              <a:rPr lang="en-US" altLang="ja-JP" sz="3600" baseline="30000" smtClean="0"/>
              <a:t>12</a:t>
            </a:r>
            <a:r>
              <a:rPr lang="en-US" altLang="ja-JP" sz="3600" smtClean="0"/>
              <a:t>C </a:t>
            </a:r>
            <a:br>
              <a:rPr lang="en-US" altLang="ja-JP" sz="3600" smtClean="0"/>
            </a:br>
            <a:r>
              <a:rPr lang="ja-JP" altLang="en-US" sz="3600" smtClean="0"/>
              <a:t>ー </a:t>
            </a:r>
            <a:r>
              <a:rPr lang="en-US" altLang="ja-JP" sz="3600" baseline="30000" smtClean="0"/>
              <a:t>12</a:t>
            </a:r>
            <a:r>
              <a:rPr lang="en-US" altLang="ja-JP" sz="3600" baseline="-25000" smtClean="0">
                <a:latin typeface="Symbol" pitchFamily="18" charset="2"/>
              </a:rPr>
              <a:t>X</a:t>
            </a:r>
            <a:r>
              <a:rPr lang="en-US" altLang="ja-JP" sz="3600" smtClean="0"/>
              <a:t>Be </a:t>
            </a:r>
            <a:r>
              <a:rPr lang="ja-JP" altLang="en-US" sz="3600" smtClean="0"/>
              <a:t>ー</a:t>
            </a:r>
          </a:p>
        </p:txBody>
      </p:sp>
      <p:sp>
        <p:nvSpPr>
          <p:cNvPr id="25602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z="2800" smtClean="0"/>
              <a:t>(K</a:t>
            </a:r>
            <a:r>
              <a:rPr lang="en-US" altLang="ja-JP" sz="2800" baseline="30000" smtClean="0">
                <a:latin typeface="Symbol" pitchFamily="18" charset="2"/>
              </a:rPr>
              <a:t>-</a:t>
            </a:r>
            <a:r>
              <a:rPr lang="en-US" altLang="ja-JP" sz="2800" smtClean="0"/>
              <a:t>,K</a:t>
            </a:r>
            <a:r>
              <a:rPr lang="en-US" altLang="ja-JP" sz="2800" baseline="30000" smtClean="0"/>
              <a:t>+</a:t>
            </a:r>
            <a:r>
              <a:rPr lang="en-US" altLang="ja-JP" sz="2800" smtClean="0"/>
              <a:t>) reaction at p=1.8GeV/c</a:t>
            </a:r>
          </a:p>
          <a:p>
            <a:pPr lvl="1" eaLnBrk="1" hangingPunct="1"/>
            <a:r>
              <a:rPr lang="en-US" altLang="ja-JP" sz="2400" smtClean="0"/>
              <a:t>Missing mass resolution </a:t>
            </a:r>
            <a:r>
              <a:rPr lang="en-US" altLang="ja-JP" sz="2400" smtClean="0">
                <a:solidFill>
                  <a:srgbClr val="FF0000"/>
                </a:solidFill>
              </a:rPr>
              <a:t>~3 MeV/c</a:t>
            </a:r>
            <a:r>
              <a:rPr lang="en-US" altLang="ja-JP" sz="2400" baseline="30000" smtClean="0">
                <a:solidFill>
                  <a:srgbClr val="FF0000"/>
                </a:solidFill>
              </a:rPr>
              <a:t>2</a:t>
            </a:r>
            <a:r>
              <a:rPr lang="en-US" altLang="ja-JP" sz="2400" smtClean="0">
                <a:solidFill>
                  <a:srgbClr val="FF0000"/>
                </a:solidFill>
              </a:rPr>
              <a:t>(FWHM)</a:t>
            </a:r>
          </a:p>
          <a:p>
            <a:pPr eaLnBrk="1" hangingPunct="1"/>
            <a:r>
              <a:rPr lang="en-US" altLang="ja-JP" sz="2800" smtClean="0"/>
              <a:t>K1.8 beamline@J-PARC</a:t>
            </a:r>
          </a:p>
          <a:p>
            <a:pPr lvl="1" eaLnBrk="1" hangingPunct="1"/>
            <a:r>
              <a:rPr lang="en-US" altLang="ja-JP" sz="2400" smtClean="0"/>
              <a:t>High intensity		</a:t>
            </a:r>
            <a:r>
              <a:rPr lang="en-US" altLang="ja-JP" sz="2400" smtClean="0">
                <a:solidFill>
                  <a:srgbClr val="FF0000"/>
                </a:solidFill>
              </a:rPr>
              <a:t>1.4 x 10</a:t>
            </a:r>
            <a:r>
              <a:rPr lang="en-US" altLang="ja-JP" sz="2400" baseline="30000" smtClean="0">
                <a:solidFill>
                  <a:srgbClr val="FF0000"/>
                </a:solidFill>
              </a:rPr>
              <a:t>6</a:t>
            </a:r>
            <a:r>
              <a:rPr lang="en-US" altLang="ja-JP" sz="2400" smtClean="0">
                <a:solidFill>
                  <a:srgbClr val="FF0000"/>
                </a:solidFill>
              </a:rPr>
              <a:t> /spill</a:t>
            </a:r>
            <a:r>
              <a:rPr lang="en-US" altLang="ja-JP" sz="2400" smtClean="0"/>
              <a:t> @ Phase1</a:t>
            </a:r>
          </a:p>
          <a:p>
            <a:pPr lvl="1" eaLnBrk="1" hangingPunct="1"/>
            <a:r>
              <a:rPr lang="en-US" altLang="ja-JP" sz="2400" smtClean="0"/>
              <a:t>High purity		</a:t>
            </a:r>
            <a:r>
              <a:rPr lang="en-US" altLang="ja-JP" sz="2400" smtClean="0">
                <a:solidFill>
                  <a:srgbClr val="FF0000"/>
                </a:solidFill>
              </a:rPr>
              <a:t>K</a:t>
            </a:r>
            <a:r>
              <a:rPr lang="en-US" altLang="ja-JP" sz="2400" baseline="3000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2400" smtClean="0">
                <a:solidFill>
                  <a:srgbClr val="FF0000"/>
                </a:solidFill>
              </a:rPr>
              <a:t>/</a:t>
            </a:r>
            <a:r>
              <a:rPr lang="en-US" altLang="ja-JP" sz="2400" smtClean="0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altLang="ja-JP" sz="2400" baseline="30000" smtClean="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2400" smtClean="0">
                <a:solidFill>
                  <a:srgbClr val="FF0000"/>
                </a:solidFill>
              </a:rPr>
              <a:t> = 6.9</a:t>
            </a:r>
          </a:p>
          <a:p>
            <a:pPr lvl="1" eaLnBrk="1" hangingPunct="1"/>
            <a:r>
              <a:rPr lang="en-US" altLang="ja-JP" sz="2400" smtClean="0"/>
              <a:t>H.R. spectrometer	</a:t>
            </a:r>
            <a:r>
              <a:rPr lang="en-US" altLang="ja-JP" sz="2400" smtClean="0">
                <a:solidFill>
                  <a:srgbClr val="FF0000"/>
                </a:solidFill>
                <a:latin typeface="Symbol" pitchFamily="18" charset="2"/>
              </a:rPr>
              <a:t>D</a:t>
            </a:r>
            <a:r>
              <a:rPr lang="en-US" altLang="ja-JP" sz="2400" smtClean="0">
                <a:solidFill>
                  <a:srgbClr val="FF0000"/>
                </a:solidFill>
              </a:rPr>
              <a:t>p/p ~3.3x10</a:t>
            </a:r>
            <a:r>
              <a:rPr lang="en-US" altLang="ja-JP" sz="2400" baseline="30000" smtClean="0">
                <a:solidFill>
                  <a:srgbClr val="FF0000"/>
                </a:solidFill>
                <a:latin typeface="Symbol" pitchFamily="18" charset="2"/>
              </a:rPr>
              <a:t>-4</a:t>
            </a:r>
            <a:r>
              <a:rPr lang="en-US" altLang="ja-JP" sz="2400" smtClean="0">
                <a:solidFill>
                  <a:srgbClr val="FF0000"/>
                </a:solidFill>
              </a:rPr>
              <a:t>(FWHM)</a:t>
            </a:r>
          </a:p>
          <a:p>
            <a:pPr eaLnBrk="1" hangingPunct="1"/>
            <a:r>
              <a:rPr lang="en-US" altLang="ja-JP" smtClean="0"/>
              <a:t>SksPlus spectrometer</a:t>
            </a:r>
          </a:p>
          <a:p>
            <a:pPr lvl="1" eaLnBrk="1" hangingPunct="1"/>
            <a:r>
              <a:rPr lang="en-US" altLang="ja-JP" smtClean="0">
                <a:latin typeface="Symbol" pitchFamily="18" charset="2"/>
              </a:rPr>
              <a:t>D</a:t>
            </a:r>
            <a:r>
              <a:rPr lang="en-US" altLang="ja-JP" smtClean="0"/>
              <a:t>p/p = 1.2x10</a:t>
            </a:r>
            <a:r>
              <a:rPr lang="en-US" altLang="ja-JP" baseline="30000" smtClean="0">
                <a:latin typeface="Symbol" pitchFamily="18" charset="2"/>
              </a:rPr>
              <a:t>-3</a:t>
            </a:r>
            <a:r>
              <a:rPr lang="en-US" altLang="ja-JP" smtClean="0"/>
              <a:t> (FWHM)</a:t>
            </a:r>
          </a:p>
          <a:p>
            <a:pPr lvl="1" eaLnBrk="1" hangingPunct="1"/>
            <a:r>
              <a:rPr lang="en-US" altLang="ja-JP" smtClean="0"/>
              <a:t>~30msr</a:t>
            </a:r>
          </a:p>
          <a:p>
            <a:pPr lvl="1" eaLnBrk="1" hangingPunct="1"/>
            <a:endParaRPr lang="en-US" altLang="ja-JP" smtClean="0"/>
          </a:p>
          <a:p>
            <a:pPr eaLnBrk="1" hangingPunct="1">
              <a:buFontTx/>
              <a:buNone/>
            </a:pPr>
            <a:endParaRPr lang="ja-JP" altLang="en-US" smtClean="0"/>
          </a:p>
        </p:txBody>
      </p:sp>
      <p:sp>
        <p:nvSpPr>
          <p:cNvPr id="2560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 </a:t>
            </a:r>
            <a:endParaRPr lang="en-US" altLang="ja-JP"/>
          </a:p>
        </p:txBody>
      </p:sp>
      <p:sp>
        <p:nvSpPr>
          <p:cNvPr id="25604" name="日付プレースホルダ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/>
              <a:t>K1.8 beamline</a:t>
            </a:r>
            <a:endParaRPr lang="ja-JP" altLang="en-US" sz="4000" smtClean="0"/>
          </a:p>
        </p:txBody>
      </p:sp>
      <p:sp>
        <p:nvSpPr>
          <p:cNvPr id="26626" name="フッター プレースホルダ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/>
              <a:t>J-PARC</a:t>
            </a:r>
            <a:r>
              <a:rPr lang="ja-JP" altLang="en-US" smtClean="0"/>
              <a:t>ハドロン実験施設ビームライン整備拡充に向けて</a:t>
            </a:r>
            <a:endParaRPr lang="en-US" altLang="ja-JP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/>
          </a:p>
        </p:txBody>
      </p:sp>
      <p:sp>
        <p:nvSpPr>
          <p:cNvPr id="26627" name="日付プレースホルダ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  <p:pic>
        <p:nvPicPr>
          <p:cNvPr id="26628" name="Picture 388" descr="HD-hall-layout-070202"/>
          <p:cNvPicPr>
            <a:picLocks noChangeAspect="1" noChangeArrowheads="1"/>
          </p:cNvPicPr>
          <p:nvPr/>
        </p:nvPicPr>
        <p:blipFill>
          <a:blip r:embed="rId3"/>
          <a:srcRect l="12617" r="5919" b="33682"/>
          <a:stretch>
            <a:fillRect/>
          </a:stretch>
        </p:blipFill>
        <p:spPr bwMode="auto">
          <a:xfrm>
            <a:off x="0" y="2643188"/>
            <a:ext cx="6159500" cy="3543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8" name="Group 340"/>
          <p:cNvGraphicFramePr>
            <a:graphicFrameLocks noGrp="1"/>
          </p:cNvGraphicFramePr>
          <p:nvPr/>
        </p:nvGraphicFramePr>
        <p:xfrm>
          <a:off x="4714875" y="1214438"/>
          <a:ext cx="4071966" cy="3090132"/>
        </p:xfrm>
        <a:graphic>
          <a:graphicData uri="http://schemas.openxmlformats.org/drawingml/2006/table">
            <a:tbl>
              <a:tblPr/>
              <a:tblGrid>
                <a:gridCol w="1896502"/>
                <a:gridCol w="1089909"/>
                <a:gridCol w="1085555"/>
              </a:tblGrid>
              <a:tr h="24410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Primary proton beam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50 GeV-15</a:t>
                      </a:r>
                      <a:r>
                        <a:rPr kumimoji="1" lang="en-US" altLang="ja-JP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m</a:t>
                      </a:r>
                      <a:r>
                        <a:rPr kumimoji="1" lang="en-US" altLang="ja-JP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30 GeV-9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m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</a:t>
                      </a:r>
                    </a:p>
                  </a:txBody>
                  <a:tcPr marL="91395" marR="9139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7E"/>
                    </a:solidFill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Length (m)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45.853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24410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Acceptance (msr.%) </a:t>
                      </a:r>
                      <a:endParaRPr kumimoji="1" lang="en-US" altLang="ja-JP" sz="1050" b="0" i="0" u="none" strike="noStrike" cap="none" normalizeH="0" baseline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1.4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3055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</a:t>
                      </a:r>
                      <a:r>
                        <a:rPr kumimoji="1" lang="en-US" altLang="ja-JP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p) 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intensity (</a:t>
                      </a:r>
                      <a:r>
                        <a:rPr kumimoji="1" lang="en-US" altLang="ja-JP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ppp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　　　　　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@1.8 </a:t>
                      </a:r>
                      <a:r>
                        <a:rPr kumimoji="1" lang="en-US" altLang="ja-JP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GeV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/c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6.6E+06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1.4E+06</a:t>
                      </a:r>
                    </a:p>
                  </a:txBody>
                  <a:tcPr marL="91395" marR="9139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7E"/>
                    </a:solidFill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          @1.5 </a:t>
                      </a:r>
                      <a:r>
                        <a:rPr kumimoji="1" lang="en-US" altLang="ja-JP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GeV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/c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2.7E+06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0.54E+06</a:t>
                      </a:r>
                    </a:p>
                  </a:txBody>
                  <a:tcPr marL="91395" marR="9139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7E"/>
                    </a:solidFill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               @1.1 </a:t>
                      </a:r>
                      <a:r>
                        <a:rPr kumimoji="1" lang="en-US" altLang="ja-JP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GeV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/c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0.38E+06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0.08E+06</a:t>
                      </a:r>
                    </a:p>
                  </a:txBody>
                  <a:tcPr marL="91395" marR="9139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7E"/>
                    </a:solidFill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Electrostatic separator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750kV/10cm, 6m×2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  <a:tr h="43055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Single rate </a:t>
                      </a:r>
                      <a:r>
                        <a:rPr kumimoji="1" lang="en-US" altLang="ja-JP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 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@ MS2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　　　　　　　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@ 1.8 </a:t>
                      </a:r>
                      <a:r>
                        <a:rPr kumimoji="1" lang="en-US" altLang="ja-JP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GeV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/c</a:t>
                      </a:r>
                      <a:r>
                        <a:rPr kumimoji="1" lang="en-US" altLang="ja-JP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 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＞</a:t>
                      </a:r>
                      <a:r>
                        <a:rPr kumimoji="1" lang="en-US" altLang="ja-JP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33E+06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＞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8E+06</a:t>
                      </a:r>
                    </a:p>
                  </a:txBody>
                  <a:tcPr marL="91395" marR="9139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7E"/>
                    </a:solidFill>
                  </a:tcPr>
                </a:tc>
              </a:tr>
              <a:tr h="430553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K</a:t>
                      </a:r>
                      <a:r>
                        <a:rPr kumimoji="1" lang="en-US" altLang="ja-JP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/(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p</a:t>
                      </a:r>
                      <a:r>
                        <a:rPr kumimoji="1" lang="en-US" altLang="ja-JP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+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m</a:t>
                      </a:r>
                      <a:r>
                        <a:rPr kumimoji="1" lang="en-US" altLang="ja-JP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 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) @ FF </a:t>
                      </a:r>
                    </a:p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ja-JP" altLang="en-US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　　　　　　　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@ 1.8 </a:t>
                      </a:r>
                      <a:r>
                        <a:rPr kumimoji="1" lang="en-US" altLang="ja-JP" sz="105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GeV</a:t>
                      </a: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/c</a:t>
                      </a:r>
                      <a:r>
                        <a:rPr kumimoji="1" lang="en-US" altLang="ja-JP" sz="1050" b="0" i="0" u="none" strike="noStrike" cap="none" normalizeH="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 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3.5</a:t>
                      </a:r>
                      <a:endParaRPr kumimoji="1" lang="en-US" altLang="ja-JP" sz="1050" b="0" i="0" u="none" strike="noStrike" cap="none" normalizeH="0" baseline="3000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marL="91395" marR="91395" marT="45693" marB="45693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E7E"/>
                    </a:solidFill>
                  </a:tcPr>
                </a:tc>
              </a:tr>
              <a:tr h="244105">
                <a:tc>
                  <a:txBody>
                    <a:bodyPr/>
                    <a:lstStyle/>
                    <a:p>
                      <a:pPr marL="0" marR="0" lvl="0" indent="0" algn="l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X/Y(rms) size @ FF (mm)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2813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05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19.8/3.2</a:t>
                      </a:r>
                    </a:p>
                  </a:txBody>
                  <a:tcPr marL="91395" marR="91395" marT="45693" marB="45693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6673" name="Picture 237" descr="DSCN003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313" y="2143125"/>
            <a:ext cx="1560512" cy="1169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円/楕円 10"/>
          <p:cNvSpPr/>
          <p:nvPr/>
        </p:nvSpPr>
        <p:spPr>
          <a:xfrm rot="20871774">
            <a:off x="2563813" y="4276725"/>
            <a:ext cx="684212" cy="296863"/>
          </a:xfrm>
          <a:prstGeom prst="ellipse">
            <a:avLst/>
          </a:prstGeom>
          <a:noFill/>
          <a:ln>
            <a:solidFill>
              <a:srgbClr val="AF0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2" name="円/楕円 11"/>
          <p:cNvSpPr/>
          <p:nvPr/>
        </p:nvSpPr>
        <p:spPr>
          <a:xfrm rot="20072329">
            <a:off x="1530350" y="4705350"/>
            <a:ext cx="685800" cy="296863"/>
          </a:xfrm>
          <a:prstGeom prst="ellipse">
            <a:avLst/>
          </a:prstGeom>
          <a:noFill/>
          <a:ln>
            <a:solidFill>
              <a:srgbClr val="AF018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3" name="テキスト ボックス 12"/>
          <p:cNvSpPr txBox="1"/>
          <p:nvPr/>
        </p:nvSpPr>
        <p:spPr>
          <a:xfrm>
            <a:off x="214313" y="1500188"/>
            <a:ext cx="2306637" cy="584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AF018E"/>
                </a:solidFill>
                <a:latin typeface="+mn-lt"/>
                <a:ea typeface="+mn-ea"/>
              </a:rPr>
              <a:t>Double-stage of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AF018E"/>
                </a:solidFill>
                <a:latin typeface="+mn-lt"/>
                <a:ea typeface="+mn-ea"/>
              </a:rPr>
              <a:t>electrostatic separators</a:t>
            </a:r>
            <a:endParaRPr lang="ja-JP" altLang="en-US" sz="1600" dirty="0">
              <a:solidFill>
                <a:srgbClr val="AF018E"/>
              </a:solidFill>
              <a:latin typeface="+mn-lt"/>
              <a:ea typeface="+mn-ea"/>
            </a:endParaRPr>
          </a:p>
        </p:txBody>
      </p:sp>
      <p:cxnSp>
        <p:nvCxnSpPr>
          <p:cNvPr id="15" name="直線矢印コネクタ 14"/>
          <p:cNvCxnSpPr>
            <a:endCxn id="11" idx="0"/>
          </p:cNvCxnSpPr>
          <p:nvPr/>
        </p:nvCxnSpPr>
        <p:spPr>
          <a:xfrm rot="16200000" flipH="1">
            <a:off x="1297782" y="2702719"/>
            <a:ext cx="2208212" cy="946150"/>
          </a:xfrm>
          <a:prstGeom prst="straightConnector1">
            <a:avLst/>
          </a:prstGeom>
          <a:ln w="25400">
            <a:solidFill>
              <a:srgbClr val="AF01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直線矢印コネクタ 18"/>
          <p:cNvCxnSpPr/>
          <p:nvPr/>
        </p:nvCxnSpPr>
        <p:spPr>
          <a:xfrm rot="16200000" flipH="1">
            <a:off x="642938" y="3357563"/>
            <a:ext cx="2571750" cy="0"/>
          </a:xfrm>
          <a:prstGeom prst="straightConnector1">
            <a:avLst/>
          </a:prstGeom>
          <a:ln w="25400">
            <a:solidFill>
              <a:srgbClr val="AF018E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円/楕円 22"/>
          <p:cNvSpPr/>
          <p:nvPr/>
        </p:nvSpPr>
        <p:spPr>
          <a:xfrm rot="19881524">
            <a:off x="3409950" y="3902075"/>
            <a:ext cx="820738" cy="439738"/>
          </a:xfrm>
          <a:prstGeom prst="ellipse">
            <a:avLst/>
          </a:prstGeom>
          <a:noFill/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26" name="テキスト ボックス 25"/>
          <p:cNvSpPr txBox="1"/>
          <p:nvPr/>
        </p:nvSpPr>
        <p:spPr>
          <a:xfrm>
            <a:off x="2357438" y="2143125"/>
            <a:ext cx="2311400" cy="584200"/>
          </a:xfrm>
          <a:prstGeom prst="rect">
            <a:avLst/>
          </a:prstGeom>
          <a:solidFill>
            <a:schemeClr val="bg1">
              <a:lumMod val="85000"/>
            </a:schemeClr>
          </a:solidFill>
        </p:spPr>
        <p:txBody>
          <a:bodyPr wrap="non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>
                <a:solidFill>
                  <a:srgbClr val="00B0F0"/>
                </a:solidFill>
                <a:latin typeface="+mn-lt"/>
                <a:ea typeface="+mn-ea"/>
              </a:rPr>
              <a:t>Beam spectrometer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altLang="ja-JP" sz="1600" dirty="0" err="1">
                <a:solidFill>
                  <a:srgbClr val="00B0F0"/>
                </a:solidFill>
                <a:latin typeface="Symbol" pitchFamily="18" charset="2"/>
                <a:ea typeface="+mn-ea"/>
              </a:rPr>
              <a:t>D</a:t>
            </a:r>
            <a:r>
              <a:rPr lang="en-US" altLang="ja-JP" sz="1600" dirty="0" err="1">
                <a:solidFill>
                  <a:srgbClr val="00B0F0"/>
                </a:solidFill>
                <a:latin typeface="+mn-lt"/>
                <a:ea typeface="+mn-ea"/>
              </a:rPr>
              <a:t>p</a:t>
            </a:r>
            <a:r>
              <a:rPr lang="en-US" altLang="ja-JP" sz="1600" dirty="0">
                <a:solidFill>
                  <a:srgbClr val="00B0F0"/>
                </a:solidFill>
                <a:latin typeface="+mn-lt"/>
                <a:ea typeface="+mn-ea"/>
              </a:rPr>
              <a:t>/p~3.3x10</a:t>
            </a:r>
            <a:r>
              <a:rPr lang="en-US" altLang="ja-JP" sz="1600" baseline="30000" dirty="0">
                <a:solidFill>
                  <a:srgbClr val="00B0F0"/>
                </a:solidFill>
                <a:latin typeface="Symbol" pitchFamily="18" charset="2"/>
                <a:ea typeface="+mn-ea"/>
              </a:rPr>
              <a:t>-4</a:t>
            </a:r>
            <a:r>
              <a:rPr lang="en-US" altLang="ja-JP" sz="1600" dirty="0">
                <a:solidFill>
                  <a:srgbClr val="00B0F0"/>
                </a:solidFill>
                <a:latin typeface="+mn-lt"/>
                <a:ea typeface="+mn-ea"/>
              </a:rPr>
              <a:t>(FHWM)</a:t>
            </a:r>
            <a:endParaRPr lang="ja-JP" altLang="en-US" sz="1600" dirty="0">
              <a:solidFill>
                <a:srgbClr val="00B0F0"/>
              </a:solidFill>
              <a:latin typeface="+mn-lt"/>
              <a:ea typeface="+mn-ea"/>
            </a:endParaRPr>
          </a:p>
        </p:txBody>
      </p:sp>
      <p:cxnSp>
        <p:nvCxnSpPr>
          <p:cNvPr id="27" name="直線矢印コネクタ 26"/>
          <p:cNvCxnSpPr/>
          <p:nvPr/>
        </p:nvCxnSpPr>
        <p:spPr>
          <a:xfrm rot="16200000" flipH="1">
            <a:off x="2893219" y="3036094"/>
            <a:ext cx="1143000" cy="500062"/>
          </a:xfrm>
          <a:prstGeom prst="straightConnector1">
            <a:avLst/>
          </a:prstGeom>
          <a:ln w="254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682" name="テキスト ボックス 28"/>
          <p:cNvSpPr txBox="1">
            <a:spLocks noChangeArrowheads="1"/>
          </p:cNvSpPr>
          <p:nvPr/>
        </p:nvSpPr>
        <p:spPr bwMode="auto">
          <a:xfrm>
            <a:off x="6286500" y="4643438"/>
            <a:ext cx="2470150" cy="1200150"/>
          </a:xfrm>
          <a:prstGeom prst="rect">
            <a:avLst/>
          </a:prstGeom>
          <a:solidFill>
            <a:srgbClr val="FFFE7E"/>
          </a:solidFill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Singles-rate of B.S.</a:t>
            </a:r>
          </a:p>
          <a:p>
            <a:r>
              <a:rPr lang="en-US" altLang="ja-JP"/>
              <a:t>     assumed 0.6s ext.</a:t>
            </a:r>
          </a:p>
          <a:p>
            <a:r>
              <a:rPr lang="en-US" altLang="ja-JP"/>
              <a:t>13.3MHz@upstream</a:t>
            </a:r>
          </a:p>
          <a:p>
            <a:r>
              <a:rPr lang="en-US" altLang="ja-JP"/>
              <a:t>3.0MHz@downstream</a:t>
            </a:r>
            <a:endParaRPr lang="ja-JP" alt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8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SksPlus spectrometer</a:t>
            </a:r>
            <a:endParaRPr lang="ja-JP" altLang="en-US" smtClean="0"/>
          </a:p>
        </p:txBody>
      </p:sp>
      <p:sp>
        <p:nvSpPr>
          <p:cNvPr id="21509" name="フッター プレースホルダ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/>
              <a:t>J-PARC</a:t>
            </a:r>
            <a:r>
              <a:rPr lang="ja-JP" altLang="en-US" smtClean="0"/>
              <a:t>ハドロン実験施設ビームライン整備拡充に向けて</a:t>
            </a:r>
            <a:endParaRPr lang="en-US" altLang="ja-JP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/>
          </a:p>
        </p:txBody>
      </p:sp>
      <p:sp>
        <p:nvSpPr>
          <p:cNvPr id="21510" name="日付プレースホルダ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1428750"/>
            <a:ext cx="4833938" cy="3330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2" name="Picture 4" descr="DMagYokePicture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428875" y="5143500"/>
            <a:ext cx="1963738" cy="147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3" name="Picture 15"/>
          <p:cNvPicPr>
            <a:picLocks noChangeAspect="1" noChangeArrowheads="1"/>
          </p:cNvPicPr>
          <p:nvPr/>
        </p:nvPicPr>
        <p:blipFill>
          <a:blip r:embed="rId5"/>
          <a:srcRect l="20366" r="10641"/>
          <a:stretch>
            <a:fillRect/>
          </a:stretch>
        </p:blipFill>
        <p:spPr bwMode="auto">
          <a:xfrm>
            <a:off x="428625" y="5143500"/>
            <a:ext cx="1628775" cy="1400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4" name="Rectangle 10"/>
          <p:cNvSpPr>
            <a:spLocks noChangeArrowheads="1"/>
          </p:cNvSpPr>
          <p:nvPr/>
        </p:nvSpPr>
        <p:spPr bwMode="auto">
          <a:xfrm>
            <a:off x="4214813" y="1428750"/>
            <a:ext cx="2951162" cy="965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000"/>
              <a:t> 95°total bend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000"/>
              <a:t> ~7m flight path</a:t>
            </a:r>
          </a:p>
          <a:p>
            <a:pPr marL="342900" indent="-342900">
              <a:lnSpc>
                <a:spcPct val="90000"/>
              </a:lnSpc>
              <a:spcBef>
                <a:spcPct val="20000"/>
              </a:spcBef>
              <a:buFontTx/>
              <a:buChar char="•"/>
            </a:pPr>
            <a:r>
              <a:rPr lang="en-US" altLang="ja-JP" sz="2000"/>
              <a:t> </a:t>
            </a: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/>
              <a:t>x=0.3 mm (RMS) </a:t>
            </a:r>
          </a:p>
        </p:txBody>
      </p:sp>
      <p:sp>
        <p:nvSpPr>
          <p:cNvPr id="21515" name="テキスト ボックス 11"/>
          <p:cNvSpPr txBox="1">
            <a:spLocks noChangeArrowheads="1"/>
          </p:cNvSpPr>
          <p:nvPr/>
        </p:nvSpPr>
        <p:spPr bwMode="auto">
          <a:xfrm>
            <a:off x="2286000" y="2786063"/>
            <a:ext cx="6461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FF0000"/>
                </a:solidFill>
              </a:rPr>
              <a:t>2.7T</a:t>
            </a:r>
            <a:endParaRPr lang="ja-JP" altLang="en-US" b="1">
              <a:solidFill>
                <a:srgbClr val="FF0000"/>
              </a:solidFill>
            </a:endParaRPr>
          </a:p>
        </p:txBody>
      </p:sp>
      <p:sp>
        <p:nvSpPr>
          <p:cNvPr id="21516" name="テキスト ボックス 14"/>
          <p:cNvSpPr txBox="1">
            <a:spLocks noChangeArrowheads="1"/>
          </p:cNvSpPr>
          <p:nvPr/>
        </p:nvSpPr>
        <p:spPr bwMode="auto">
          <a:xfrm>
            <a:off x="3643313" y="3500438"/>
            <a:ext cx="646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>
                <a:solidFill>
                  <a:srgbClr val="00B050"/>
                </a:solidFill>
              </a:rPr>
              <a:t>1.5T</a:t>
            </a:r>
            <a:endParaRPr lang="ja-JP" altLang="en-US" b="1">
              <a:solidFill>
                <a:srgbClr val="00B050"/>
              </a:solidFill>
            </a:endParaRPr>
          </a:p>
        </p:txBody>
      </p:sp>
      <p:sp>
        <p:nvSpPr>
          <p:cNvPr id="21517" name="テキスト ボックス 15"/>
          <p:cNvSpPr txBox="1">
            <a:spLocks noChangeArrowheads="1"/>
          </p:cNvSpPr>
          <p:nvPr/>
        </p:nvSpPr>
        <p:spPr bwMode="auto">
          <a:xfrm>
            <a:off x="428625" y="4786313"/>
            <a:ext cx="15827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SKS(existing)</a:t>
            </a:r>
            <a:endParaRPr lang="ja-JP" altLang="en-US"/>
          </a:p>
        </p:txBody>
      </p:sp>
      <p:sp>
        <p:nvSpPr>
          <p:cNvPr id="21518" name="テキスト ボックス 16"/>
          <p:cNvSpPr txBox="1">
            <a:spLocks noChangeArrowheads="1"/>
          </p:cNvSpPr>
          <p:nvPr/>
        </p:nvSpPr>
        <p:spPr bwMode="auto">
          <a:xfrm>
            <a:off x="2214563" y="1643063"/>
            <a:ext cx="6588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SKS</a:t>
            </a:r>
            <a:endParaRPr lang="ja-JP" altLang="en-US" b="1"/>
          </a:p>
        </p:txBody>
      </p:sp>
      <p:sp>
        <p:nvSpPr>
          <p:cNvPr id="21519" name="テキスト ボックス 17"/>
          <p:cNvSpPr txBox="1">
            <a:spLocks noChangeArrowheads="1"/>
          </p:cNvSpPr>
          <p:nvPr/>
        </p:nvSpPr>
        <p:spPr bwMode="auto">
          <a:xfrm>
            <a:off x="2143125" y="4786313"/>
            <a:ext cx="263366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D magnet (modification)</a:t>
            </a:r>
            <a:endParaRPr lang="ja-JP" altLang="en-US"/>
          </a:p>
        </p:txBody>
      </p:sp>
      <p:graphicFrame>
        <p:nvGraphicFramePr>
          <p:cNvPr id="21506" name="Object 2"/>
          <p:cNvGraphicFramePr>
            <a:graphicFrameLocks noChangeAspect="1"/>
          </p:cNvGraphicFramePr>
          <p:nvPr/>
        </p:nvGraphicFramePr>
        <p:xfrm>
          <a:off x="5072063" y="2500313"/>
          <a:ext cx="3419475" cy="2141537"/>
        </p:xfrm>
        <a:graphic>
          <a:graphicData uri="http://schemas.openxmlformats.org/presentationml/2006/ole">
            <p:oleObj spid="_x0000_s21506" name="グラフ" r:id="rId6" imgW="6829604" imgH="4276785" progId="Excel.Sheet.8">
              <p:embed/>
            </p:oleObj>
          </a:graphicData>
        </a:graphic>
      </p:graphicFrame>
      <p:sp>
        <p:nvSpPr>
          <p:cNvPr id="21520" name="Text Box 13"/>
          <p:cNvSpPr txBox="1">
            <a:spLocks noChangeArrowheads="1"/>
          </p:cNvSpPr>
          <p:nvPr/>
        </p:nvSpPr>
        <p:spPr bwMode="auto">
          <a:xfrm>
            <a:off x="7358063" y="2928938"/>
            <a:ext cx="952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00"/>
                </a:solidFill>
              </a:rPr>
              <a:t>~30msr</a:t>
            </a:r>
          </a:p>
        </p:txBody>
      </p:sp>
      <p:graphicFrame>
        <p:nvGraphicFramePr>
          <p:cNvPr id="21507" name="Object 3"/>
          <p:cNvGraphicFramePr>
            <a:graphicFrameLocks noChangeAspect="1"/>
          </p:cNvGraphicFramePr>
          <p:nvPr/>
        </p:nvGraphicFramePr>
        <p:xfrm>
          <a:off x="5500688" y="4572000"/>
          <a:ext cx="3070225" cy="2052638"/>
        </p:xfrm>
        <a:graphic>
          <a:graphicData uri="http://schemas.openxmlformats.org/presentationml/2006/ole">
            <p:oleObj spid="_x0000_s21507" name="グラフ" r:id="rId7" imgW="6857940" imgH="4105096" progId="Excel.Sheet.8">
              <p:embed/>
            </p:oleObj>
          </a:graphicData>
        </a:graphic>
      </p:graphicFrame>
      <p:sp>
        <p:nvSpPr>
          <p:cNvPr id="21521" name="Text Box 16"/>
          <p:cNvSpPr txBox="1">
            <a:spLocks noChangeArrowheads="1"/>
          </p:cNvSpPr>
          <p:nvPr/>
        </p:nvSpPr>
        <p:spPr bwMode="auto">
          <a:xfrm>
            <a:off x="6072188" y="4929188"/>
            <a:ext cx="14224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rgbClr val="FF0066"/>
                </a:solidFill>
                <a:latin typeface="Symbol" pitchFamily="18" charset="2"/>
              </a:rPr>
              <a:t>D</a:t>
            </a:r>
            <a:r>
              <a:rPr lang="en-US" altLang="ja-JP">
                <a:solidFill>
                  <a:srgbClr val="FF0066"/>
                </a:solidFill>
              </a:rPr>
              <a:t>p/p=0.12%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/>
              <a:t>E05 Expected Yield</a:t>
            </a:r>
            <a:endParaRPr lang="ja-JP" altLang="en-US" sz="4000" smtClean="0"/>
          </a:p>
        </p:txBody>
      </p:sp>
      <p:sp>
        <p:nvSpPr>
          <p:cNvPr id="30722" name="コンテンツ プレースホルダ 5"/>
          <p:cNvSpPr>
            <a:spLocks noGrp="1"/>
          </p:cNvSpPr>
          <p:nvPr>
            <p:ph sz="half" idx="1"/>
          </p:nvPr>
        </p:nvSpPr>
        <p:spPr>
          <a:xfrm>
            <a:off x="428625" y="1500188"/>
            <a:ext cx="4329113" cy="4525962"/>
          </a:xfrm>
        </p:spPr>
        <p:txBody>
          <a:bodyPr/>
          <a:lstStyle/>
          <a:p>
            <a:pPr eaLnBrk="1" hangingPunct="1"/>
            <a:r>
              <a:rPr lang="en-US" altLang="ja-JP" sz="2400" smtClean="0"/>
              <a:t>60nb/sr </a:t>
            </a:r>
          </a:p>
          <a:p>
            <a:pPr eaLnBrk="1" hangingPunct="1"/>
            <a:r>
              <a:rPr lang="en-US" altLang="ja-JP" sz="2400" smtClean="0"/>
              <a:t>4.0x10</a:t>
            </a:r>
            <a:r>
              <a:rPr lang="en-US" altLang="ja-JP" sz="2400" baseline="30000" smtClean="0"/>
              <a:t>10 </a:t>
            </a:r>
            <a:r>
              <a:rPr lang="en-US" altLang="ja-JP" sz="2400" smtClean="0"/>
              <a:t>K</a:t>
            </a:r>
            <a:r>
              <a:rPr lang="en-US" altLang="ja-JP" sz="2400" baseline="30000" smtClean="0">
                <a:latin typeface="Symbol" pitchFamily="18" charset="2"/>
              </a:rPr>
              <a:t>-</a:t>
            </a:r>
            <a:r>
              <a:rPr lang="en-US" altLang="ja-JP" sz="2400" smtClean="0"/>
              <a:t>/day</a:t>
            </a:r>
          </a:p>
          <a:p>
            <a:pPr lvl="1" eaLnBrk="1" hangingPunct="1"/>
            <a:r>
              <a:rPr lang="en-US" altLang="ja-JP" sz="2000" smtClean="0"/>
              <a:t>1.4x10</a:t>
            </a:r>
            <a:r>
              <a:rPr lang="en-US" altLang="ja-JP" sz="2000" baseline="30000" smtClean="0"/>
              <a:t>6</a:t>
            </a:r>
            <a:r>
              <a:rPr lang="en-US" altLang="ja-JP" sz="2000" smtClean="0"/>
              <a:t> K</a:t>
            </a:r>
            <a:r>
              <a:rPr lang="en-US" altLang="ja-JP" sz="2000" baseline="30000" smtClean="0">
                <a:latin typeface="Symbol" pitchFamily="18" charset="2"/>
              </a:rPr>
              <a:t>-</a:t>
            </a:r>
            <a:r>
              <a:rPr lang="en-US" altLang="ja-JP" sz="2000" smtClean="0"/>
              <a:t>/spill</a:t>
            </a:r>
          </a:p>
          <a:p>
            <a:pPr lvl="1" eaLnBrk="1" hangingPunct="1"/>
            <a:r>
              <a:rPr lang="en-US" altLang="ja-JP" sz="2000" smtClean="0"/>
              <a:t>0.7 sec. FT (2.3MHz@FF)</a:t>
            </a:r>
          </a:p>
          <a:p>
            <a:pPr lvl="1" eaLnBrk="1" hangingPunct="1"/>
            <a:r>
              <a:rPr lang="en-US" altLang="ja-JP" sz="2000" smtClean="0"/>
              <a:t>95% running efficiency</a:t>
            </a:r>
          </a:p>
          <a:p>
            <a:pPr eaLnBrk="1" hangingPunct="1"/>
            <a:r>
              <a:rPr lang="en-US" altLang="ja-JP" sz="2400" smtClean="0"/>
              <a:t>3 cm (5.4 g/cm</a:t>
            </a:r>
            <a:r>
              <a:rPr lang="en-US" altLang="ja-JP" sz="2400" baseline="30000" smtClean="0"/>
              <a:t>2</a:t>
            </a:r>
            <a:r>
              <a:rPr lang="en-US" altLang="ja-JP" sz="2400" smtClean="0"/>
              <a:t>) target</a:t>
            </a:r>
          </a:p>
          <a:p>
            <a:pPr eaLnBrk="1" hangingPunct="1"/>
            <a:r>
              <a:rPr lang="en-US" altLang="ja-JP" sz="2400" smtClean="0"/>
              <a:t>30 msr</a:t>
            </a:r>
          </a:p>
          <a:p>
            <a:pPr eaLnBrk="1" hangingPunct="1"/>
            <a:r>
              <a:rPr lang="en-US" altLang="ja-JP" sz="2400" smtClean="0"/>
              <a:t>fdecay  ~0.5</a:t>
            </a:r>
          </a:p>
          <a:p>
            <a:pPr eaLnBrk="1" hangingPunct="1"/>
            <a:r>
              <a:rPr lang="en-US" altLang="ja-JP" sz="2400" smtClean="0"/>
              <a:t>fana ~0.7</a:t>
            </a:r>
          </a:p>
          <a:p>
            <a:pPr eaLnBrk="1" hangingPunct="1"/>
            <a:r>
              <a:rPr lang="en-US" altLang="ja-JP" sz="2400" smtClean="0"/>
              <a:t>1month data-taking</a:t>
            </a:r>
          </a:p>
          <a:p>
            <a:pPr lvl="1" eaLnBrk="1" hangingPunct="1"/>
            <a:endParaRPr lang="ja-JP" altLang="en-US" sz="2000" smtClean="0"/>
          </a:p>
        </p:txBody>
      </p:sp>
      <p:sp>
        <p:nvSpPr>
          <p:cNvPr id="3072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/>
              <a:t>J-PARC</a:t>
            </a:r>
            <a:r>
              <a:rPr lang="ja-JP" altLang="en-US" smtClean="0"/>
              <a:t>ハドロン実験施設ビームライン整備拡充に向けて </a:t>
            </a:r>
            <a:endParaRPr lang="en-US" altLang="ja-JP" smtClean="0"/>
          </a:p>
        </p:txBody>
      </p:sp>
      <p:sp>
        <p:nvSpPr>
          <p:cNvPr id="30724" name="日付プレースホルダ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  <p:pic>
        <p:nvPicPr>
          <p:cNvPr id="3072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1214438"/>
            <a:ext cx="2114550" cy="1703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6" name="Rectangle 14"/>
          <p:cNvSpPr>
            <a:spLocks noChangeArrowheads="1"/>
          </p:cNvSpPr>
          <p:nvPr/>
        </p:nvSpPr>
        <p:spPr bwMode="auto">
          <a:xfrm>
            <a:off x="7286625" y="2928938"/>
            <a:ext cx="17145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400">
                <a:solidFill>
                  <a:schemeClr val="accent2"/>
                </a:solidFill>
              </a:rPr>
              <a:t>P.Khaustov et al, </a:t>
            </a:r>
          </a:p>
          <a:p>
            <a:r>
              <a:rPr lang="en-US" altLang="ja-JP" sz="1400">
                <a:solidFill>
                  <a:schemeClr val="accent2"/>
                </a:solidFill>
              </a:rPr>
              <a:t>PRC61(2000)0546</a:t>
            </a:r>
          </a:p>
        </p:txBody>
      </p:sp>
      <p:sp>
        <p:nvSpPr>
          <p:cNvPr id="10" name="右矢印 9"/>
          <p:cNvSpPr/>
          <p:nvPr/>
        </p:nvSpPr>
        <p:spPr>
          <a:xfrm>
            <a:off x="3929063" y="1785938"/>
            <a:ext cx="571500" cy="357187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0728" name="テキスト ボックス 10"/>
          <p:cNvSpPr txBox="1">
            <a:spLocks noChangeArrowheads="1"/>
          </p:cNvSpPr>
          <p:nvPr/>
        </p:nvSpPr>
        <p:spPr bwMode="auto">
          <a:xfrm>
            <a:off x="4643438" y="1714500"/>
            <a:ext cx="2000250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6.8 evts/day</a:t>
            </a:r>
          </a:p>
          <a:p>
            <a:r>
              <a:rPr lang="en-US" altLang="ja-JP"/>
              <a:t>48 evts/week</a:t>
            </a:r>
          </a:p>
          <a:p>
            <a:r>
              <a:rPr lang="en-US" altLang="ja-JP"/>
              <a:t>~200 evts/month</a:t>
            </a:r>
            <a:endParaRPr lang="ja-JP" altLang="en-US"/>
          </a:p>
        </p:txBody>
      </p:sp>
      <p:grpSp>
        <p:nvGrpSpPr>
          <p:cNvPr id="30729" name="Group 14"/>
          <p:cNvGrpSpPr>
            <a:grpSpLocks/>
          </p:cNvGrpSpPr>
          <p:nvPr/>
        </p:nvGrpSpPr>
        <p:grpSpPr bwMode="auto">
          <a:xfrm>
            <a:off x="5214938" y="3500438"/>
            <a:ext cx="3270250" cy="2951162"/>
            <a:chOff x="3276" y="2205"/>
            <a:chExt cx="2069" cy="1859"/>
          </a:xfrm>
        </p:grpSpPr>
        <p:pic>
          <p:nvPicPr>
            <p:cNvPr id="30730" name="Picture 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3412" y="2205"/>
              <a:ext cx="1749" cy="17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30731" name="Text Box 4"/>
            <p:cNvSpPr txBox="1">
              <a:spLocks noChangeArrowheads="1"/>
            </p:cNvSpPr>
            <p:nvPr/>
          </p:nvSpPr>
          <p:spPr bwMode="auto">
            <a:xfrm>
              <a:off x="4496" y="2340"/>
              <a:ext cx="84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006600"/>
                  </a:solidFill>
                </a:rPr>
                <a:t>V</a:t>
              </a:r>
              <a:r>
                <a:rPr lang="en-US" altLang="ja-JP" sz="1600" baseline="-25000">
                  <a:solidFill>
                    <a:srgbClr val="006600"/>
                  </a:solidFill>
                  <a:latin typeface="Symbol" pitchFamily="18" charset="2"/>
                </a:rPr>
                <a:t>X</a:t>
              </a:r>
              <a:r>
                <a:rPr lang="en-US" altLang="ja-JP" sz="1600">
                  <a:solidFill>
                    <a:srgbClr val="006600"/>
                  </a:solidFill>
                </a:rPr>
                <a:t>= </a:t>
              </a:r>
              <a:r>
                <a:rPr lang="en-US" altLang="ja-JP" sz="1600" b="1">
                  <a:solidFill>
                    <a:srgbClr val="006600"/>
                  </a:solidFill>
                  <a:latin typeface="Symbol" pitchFamily="18" charset="2"/>
                </a:rPr>
                <a:t>-</a:t>
              </a:r>
              <a:r>
                <a:rPr lang="en-US" altLang="ja-JP" sz="1600">
                  <a:solidFill>
                    <a:srgbClr val="006600"/>
                  </a:solidFill>
                </a:rPr>
                <a:t>20MeV</a:t>
              </a:r>
            </a:p>
          </p:txBody>
        </p:sp>
        <p:sp>
          <p:nvSpPr>
            <p:cNvPr id="30732" name="Text Box 5"/>
            <p:cNvSpPr txBox="1">
              <a:spLocks noChangeArrowheads="1"/>
            </p:cNvSpPr>
            <p:nvPr/>
          </p:nvSpPr>
          <p:spPr bwMode="auto">
            <a:xfrm>
              <a:off x="4496" y="3465"/>
              <a:ext cx="849" cy="2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>
                  <a:solidFill>
                    <a:srgbClr val="FF0066"/>
                  </a:solidFill>
                </a:rPr>
                <a:t>V</a:t>
              </a:r>
              <a:r>
                <a:rPr lang="en-US" altLang="ja-JP" sz="1600" baseline="-25000">
                  <a:solidFill>
                    <a:srgbClr val="FF0066"/>
                  </a:solidFill>
                  <a:latin typeface="Symbol" pitchFamily="18" charset="2"/>
                </a:rPr>
                <a:t>X</a:t>
              </a:r>
              <a:r>
                <a:rPr lang="en-US" altLang="ja-JP" sz="1600">
                  <a:solidFill>
                    <a:srgbClr val="FF0066"/>
                  </a:solidFill>
                </a:rPr>
                <a:t>= </a:t>
              </a:r>
              <a:r>
                <a:rPr lang="en-US" altLang="ja-JP" sz="1600" b="1">
                  <a:solidFill>
                    <a:srgbClr val="FF0066"/>
                  </a:solidFill>
                  <a:latin typeface="Symbol" pitchFamily="18" charset="2"/>
                </a:rPr>
                <a:t>-</a:t>
              </a:r>
              <a:r>
                <a:rPr lang="en-US" altLang="ja-JP" sz="1600">
                  <a:solidFill>
                    <a:srgbClr val="FF0066"/>
                  </a:solidFill>
                </a:rPr>
                <a:t>14MeV</a:t>
              </a:r>
            </a:p>
          </p:txBody>
        </p:sp>
        <p:sp>
          <p:nvSpPr>
            <p:cNvPr id="30733" name="Text Box 6"/>
            <p:cNvSpPr txBox="1">
              <a:spLocks noChangeArrowheads="1"/>
            </p:cNvSpPr>
            <p:nvPr/>
          </p:nvSpPr>
          <p:spPr bwMode="auto">
            <a:xfrm rot="-5400000">
              <a:off x="2908" y="3023"/>
              <a:ext cx="931" cy="19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[counts/0.5MeV]</a:t>
              </a:r>
            </a:p>
          </p:txBody>
        </p:sp>
        <p:sp>
          <p:nvSpPr>
            <p:cNvPr id="30734" name="Text Box 7"/>
            <p:cNvSpPr txBox="1">
              <a:spLocks noChangeArrowheads="1"/>
            </p:cNvSpPr>
            <p:nvPr/>
          </p:nvSpPr>
          <p:spPr bwMode="auto">
            <a:xfrm>
              <a:off x="4090" y="3870"/>
              <a:ext cx="607" cy="1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-B</a:t>
              </a:r>
              <a:r>
                <a:rPr lang="en-US" altLang="ja-JP" sz="1400" baseline="-25000">
                  <a:latin typeface="Symbol" pitchFamily="18" charset="2"/>
                </a:rPr>
                <a:t>X</a:t>
              </a:r>
              <a:r>
                <a:rPr lang="en-US" altLang="ja-JP" sz="1400"/>
                <a:t> [MeV]</a:t>
              </a:r>
            </a:p>
          </p:txBody>
        </p:sp>
        <p:sp>
          <p:nvSpPr>
            <p:cNvPr id="30735" name="Text Box 8"/>
            <p:cNvSpPr txBox="1">
              <a:spLocks noChangeArrowheads="1"/>
            </p:cNvSpPr>
            <p:nvPr/>
          </p:nvSpPr>
          <p:spPr bwMode="auto">
            <a:xfrm>
              <a:off x="3683" y="2970"/>
              <a:ext cx="293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accent2"/>
                  </a:solidFill>
                </a:rPr>
                <a:t>s </a:t>
              </a:r>
              <a:r>
                <a:rPr lang="en-US" altLang="ja-JP" baseline="-25000">
                  <a:solidFill>
                    <a:schemeClr val="accent2"/>
                  </a:solidFill>
                  <a:latin typeface="Symbol" pitchFamily="18" charset="2"/>
                </a:rPr>
                <a:t>X</a:t>
              </a:r>
            </a:p>
          </p:txBody>
        </p:sp>
        <p:sp>
          <p:nvSpPr>
            <p:cNvPr id="30736" name="Text Box 11"/>
            <p:cNvSpPr txBox="1">
              <a:spLocks noChangeArrowheads="1"/>
            </p:cNvSpPr>
            <p:nvPr/>
          </p:nvSpPr>
          <p:spPr bwMode="auto">
            <a:xfrm>
              <a:off x="4044" y="2295"/>
              <a:ext cx="301" cy="23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>
                  <a:solidFill>
                    <a:schemeClr val="accent2"/>
                  </a:solidFill>
                </a:rPr>
                <a:t>p </a:t>
              </a:r>
              <a:r>
                <a:rPr lang="en-US" altLang="ja-JP" baseline="-25000">
                  <a:solidFill>
                    <a:schemeClr val="accent2"/>
                  </a:solidFill>
                  <a:latin typeface="Symbol" pitchFamily="18" charset="2"/>
                </a:rPr>
                <a:t>X</a:t>
              </a: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/>
              <a:t>After E05 …</a:t>
            </a:r>
            <a:endParaRPr lang="ja-JP" altLang="en-US" sz="4000" smtClean="0"/>
          </a:p>
        </p:txBody>
      </p:sp>
      <p:sp>
        <p:nvSpPr>
          <p:cNvPr id="31746" name="コンテンツ プレースホルダ 2"/>
          <p:cNvSpPr>
            <a:spLocks noGrp="1"/>
          </p:cNvSpPr>
          <p:nvPr>
            <p:ph sz="half" idx="1"/>
          </p:nvPr>
        </p:nvSpPr>
        <p:spPr>
          <a:xfrm>
            <a:off x="214313" y="1571625"/>
            <a:ext cx="4038600" cy="2543175"/>
          </a:xfrm>
        </p:spPr>
        <p:txBody>
          <a:bodyPr/>
          <a:lstStyle/>
          <a:p>
            <a:pPr eaLnBrk="1" hangingPunct="1"/>
            <a:r>
              <a:rPr lang="en-US" altLang="ja-JP" smtClean="0"/>
              <a:t>No narrow peak</a:t>
            </a:r>
          </a:p>
          <a:p>
            <a:pPr lvl="1" eaLnBrk="1" hangingPunct="1"/>
            <a:r>
              <a:rPr lang="en-US" altLang="ja-JP" smtClean="0"/>
              <a:t>No bound state</a:t>
            </a:r>
          </a:p>
          <a:p>
            <a:pPr lvl="1" eaLnBrk="1" hangingPunct="1"/>
            <a:r>
              <a:rPr lang="en-US" altLang="ja-JP" smtClean="0"/>
              <a:t>Broad width</a:t>
            </a:r>
          </a:p>
          <a:p>
            <a:pPr lvl="2" eaLnBrk="1" hangingPunct="1"/>
            <a:r>
              <a:rPr lang="en-US" altLang="ja-JP" smtClean="0"/>
              <a:t>Direct production of </a:t>
            </a:r>
            <a:r>
              <a:rPr lang="en-US" altLang="ja-JP" smtClean="0">
                <a:latin typeface="Symbol" pitchFamily="18" charset="2"/>
              </a:rPr>
              <a:t>LL</a:t>
            </a:r>
            <a:r>
              <a:rPr lang="en-US" altLang="ja-JP" smtClean="0"/>
              <a:t>-nucleus </a:t>
            </a:r>
          </a:p>
          <a:p>
            <a:pPr lvl="2" eaLnBrk="1" hangingPunct="1">
              <a:buFont typeface="Wingdings" pitchFamily="2" charset="2"/>
              <a:buNone/>
            </a:pPr>
            <a:r>
              <a:rPr lang="en-US" altLang="ja-JP" smtClean="0"/>
              <a:t>(</a:t>
            </a:r>
            <a:r>
              <a:rPr lang="en-US" altLang="ja-JP" smtClean="0">
                <a:latin typeface="Symbol" pitchFamily="18" charset="2"/>
              </a:rPr>
              <a:t>LL</a:t>
            </a:r>
            <a:r>
              <a:rPr lang="en-US" altLang="ja-JP" smtClean="0"/>
              <a:t> spectroscopy )</a:t>
            </a:r>
          </a:p>
        </p:txBody>
      </p:sp>
      <p:sp>
        <p:nvSpPr>
          <p:cNvPr id="31747" name="コンテンツ プレースホルダ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Obs. bound state(s)</a:t>
            </a:r>
          </a:p>
          <a:p>
            <a:pPr lvl="1" eaLnBrk="1" hangingPunct="1"/>
            <a:r>
              <a:rPr lang="en-US" altLang="ja-JP" smtClean="0"/>
              <a:t>Heavier targets for mass dependence</a:t>
            </a:r>
          </a:p>
          <a:p>
            <a:pPr lvl="2" eaLnBrk="1" hangingPunct="1"/>
            <a:r>
              <a:rPr lang="en-US" altLang="ja-JP" baseline="30000" smtClean="0"/>
              <a:t>27</a:t>
            </a:r>
            <a:r>
              <a:rPr lang="en-US" altLang="ja-JP" smtClean="0"/>
              <a:t>Al, </a:t>
            </a:r>
            <a:r>
              <a:rPr lang="en-US" altLang="ja-JP" baseline="30000" smtClean="0"/>
              <a:t>40</a:t>
            </a:r>
            <a:r>
              <a:rPr lang="en-US" altLang="ja-JP" smtClean="0"/>
              <a:t>Ca, </a:t>
            </a:r>
            <a:r>
              <a:rPr lang="en-US" altLang="ja-JP" baseline="30000" smtClean="0"/>
              <a:t>89</a:t>
            </a:r>
            <a:r>
              <a:rPr lang="en-US" altLang="ja-JP" smtClean="0"/>
              <a:t>Y, …</a:t>
            </a:r>
          </a:p>
          <a:p>
            <a:pPr lvl="1" eaLnBrk="1" hangingPunct="1"/>
            <a:r>
              <a:rPr lang="en-US" altLang="ja-JP" smtClean="0"/>
              <a:t>Coulomb-assisted states</a:t>
            </a:r>
          </a:p>
          <a:p>
            <a:pPr lvl="2" eaLnBrk="1" hangingPunct="1"/>
            <a:r>
              <a:rPr lang="en-US" altLang="ja-JP" smtClean="0"/>
              <a:t>Narrow width for high-</a:t>
            </a:r>
            <a:r>
              <a:rPr lang="en-US" altLang="ja-JP" i="1" smtClean="0"/>
              <a:t>l</a:t>
            </a:r>
            <a:endParaRPr lang="en-US" altLang="ja-JP" smtClean="0"/>
          </a:p>
          <a:p>
            <a:pPr lvl="1" eaLnBrk="1" hangingPunct="1"/>
            <a:r>
              <a:rPr lang="en-US" altLang="ja-JP" baseline="30000" smtClean="0"/>
              <a:t>3</a:t>
            </a:r>
            <a:r>
              <a:rPr lang="en-US" altLang="ja-JP" smtClean="0"/>
              <a:t>He(K</a:t>
            </a:r>
            <a:r>
              <a:rPr lang="en-US" altLang="ja-JP" baseline="30000" smtClean="0">
                <a:latin typeface="Symbol" pitchFamily="18" charset="2"/>
              </a:rPr>
              <a:t>-</a:t>
            </a:r>
            <a:r>
              <a:rPr lang="en-US" altLang="ja-JP" smtClean="0"/>
              <a:t>,K</a:t>
            </a:r>
            <a:r>
              <a:rPr lang="en-US" altLang="ja-JP" baseline="30000" smtClean="0"/>
              <a:t>+</a:t>
            </a:r>
            <a:r>
              <a:rPr lang="en-US" altLang="ja-JP" smtClean="0"/>
              <a:t>) reaction</a:t>
            </a:r>
          </a:p>
          <a:p>
            <a:pPr lvl="2" eaLnBrk="1" hangingPunct="1"/>
            <a:r>
              <a:rPr lang="en-US" altLang="ja-JP" smtClean="0"/>
              <a:t>p-n-</a:t>
            </a:r>
            <a:r>
              <a:rPr lang="en-US" altLang="ja-JP" smtClean="0">
                <a:latin typeface="Symbol" pitchFamily="18" charset="2"/>
              </a:rPr>
              <a:t>X</a:t>
            </a:r>
            <a:r>
              <a:rPr lang="en-US" altLang="ja-JP" baseline="30000" smtClean="0">
                <a:latin typeface="Symbol" pitchFamily="18" charset="2"/>
              </a:rPr>
              <a:t>-</a:t>
            </a:r>
            <a:r>
              <a:rPr lang="en-US" altLang="ja-JP" smtClean="0"/>
              <a:t>(n-n-</a:t>
            </a:r>
            <a:r>
              <a:rPr lang="en-US" altLang="ja-JP" smtClean="0">
                <a:latin typeface="Symbol" pitchFamily="18" charset="2"/>
              </a:rPr>
              <a:t>X</a:t>
            </a:r>
            <a:r>
              <a:rPr lang="en-US" altLang="ja-JP" baseline="30000" smtClean="0">
                <a:latin typeface="Symbol" pitchFamily="18" charset="2"/>
              </a:rPr>
              <a:t>0</a:t>
            </a:r>
            <a:r>
              <a:rPr lang="en-US" altLang="ja-JP" smtClean="0"/>
              <a:t>) state</a:t>
            </a:r>
          </a:p>
          <a:p>
            <a:pPr lvl="2" eaLnBrk="1" hangingPunct="1"/>
            <a:r>
              <a:rPr lang="en-US" altLang="ja-JP" smtClean="0"/>
              <a:t>Spin-isospin structure</a:t>
            </a:r>
          </a:p>
          <a:p>
            <a:pPr lvl="1" eaLnBrk="1" hangingPunct="1"/>
            <a:r>
              <a:rPr lang="en-US" altLang="ja-JP" smtClean="0"/>
              <a:t>(K</a:t>
            </a:r>
            <a:r>
              <a:rPr lang="en-US" altLang="ja-JP" baseline="30000" smtClean="0">
                <a:latin typeface="Symbol" pitchFamily="18" charset="2"/>
              </a:rPr>
              <a:t>-</a:t>
            </a:r>
            <a:r>
              <a:rPr lang="en-US" altLang="ja-JP" smtClean="0"/>
              <a:t>,K</a:t>
            </a:r>
            <a:r>
              <a:rPr lang="en-US" altLang="ja-JP" baseline="30000" smtClean="0"/>
              <a:t>0</a:t>
            </a:r>
            <a:r>
              <a:rPr lang="en-US" altLang="ja-JP" smtClean="0"/>
              <a:t>) reaction</a:t>
            </a:r>
          </a:p>
          <a:p>
            <a:pPr lvl="2" eaLnBrk="1" hangingPunct="1"/>
            <a:r>
              <a:rPr lang="en-US" altLang="ja-JP" smtClean="0"/>
              <a:t>Isospin </a:t>
            </a:r>
            <a:r>
              <a:rPr lang="en-US" altLang="ja-JP" smtClean="0">
                <a:latin typeface="Symbol" pitchFamily="18" charset="2"/>
              </a:rPr>
              <a:t>D</a:t>
            </a:r>
            <a:r>
              <a:rPr lang="en-US" altLang="ja-JP" smtClean="0"/>
              <a:t>I=0 excitation</a:t>
            </a:r>
          </a:p>
        </p:txBody>
      </p:sp>
      <p:sp>
        <p:nvSpPr>
          <p:cNvPr id="31748" name="フッター プレースホルダ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/>
              <a:t>J-PARC</a:t>
            </a:r>
            <a:r>
              <a:rPr lang="ja-JP" altLang="en-US" smtClean="0"/>
              <a:t>ハドロン実験施設ビームライン整備拡充に向けて</a:t>
            </a:r>
            <a:endParaRPr lang="en-US" altLang="ja-JP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/>
          </a:p>
        </p:txBody>
      </p:sp>
      <p:sp>
        <p:nvSpPr>
          <p:cNvPr id="31749" name="日付プレースホルダ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  <p:sp>
        <p:nvSpPr>
          <p:cNvPr id="8" name="下矢印 7"/>
          <p:cNvSpPr/>
          <p:nvPr/>
        </p:nvSpPr>
        <p:spPr>
          <a:xfrm>
            <a:off x="1285875" y="4071938"/>
            <a:ext cx="928688" cy="35718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1751" name="テキスト ボックス 8"/>
          <p:cNvSpPr txBox="1">
            <a:spLocks noChangeArrowheads="1"/>
          </p:cNvSpPr>
          <p:nvPr/>
        </p:nvSpPr>
        <p:spPr bwMode="auto">
          <a:xfrm>
            <a:off x="785813" y="4572000"/>
            <a:ext cx="3486150" cy="1465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Other than nuclear spectroscopy</a:t>
            </a:r>
          </a:p>
          <a:p>
            <a:r>
              <a:rPr lang="en-US" altLang="ja-JP"/>
              <a:t>is necessary to study </a:t>
            </a:r>
            <a:r>
              <a:rPr lang="en-US" altLang="ja-JP">
                <a:latin typeface="Symbol" pitchFamily="18" charset="2"/>
              </a:rPr>
              <a:t>X</a:t>
            </a:r>
            <a:r>
              <a:rPr lang="en-US" altLang="ja-JP"/>
              <a:t>N int.</a:t>
            </a:r>
          </a:p>
          <a:p>
            <a:endParaRPr lang="en-US" altLang="ja-JP"/>
          </a:p>
          <a:p>
            <a:pPr>
              <a:buFont typeface="Arial" charset="0"/>
              <a:buChar char="•"/>
            </a:pPr>
            <a:r>
              <a:rPr lang="en-US" altLang="ja-JP"/>
              <a:t> Quasi-free shape analysis</a:t>
            </a:r>
          </a:p>
          <a:p>
            <a:pPr>
              <a:buFont typeface="Arial" charset="0"/>
              <a:buChar char="•"/>
            </a:pPr>
            <a:r>
              <a:rPr lang="en-US" altLang="ja-JP"/>
              <a:t> Atomic X-ray measurement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>
                <a:latin typeface="Symbol" pitchFamily="18" charset="2"/>
              </a:rPr>
              <a:t>X</a:t>
            </a:r>
            <a:r>
              <a:rPr lang="en-US" altLang="ja-JP" sz="4000" smtClean="0"/>
              <a:t> Single-Particle Energy</a:t>
            </a:r>
            <a:endParaRPr lang="ja-JP" altLang="en-US" sz="4000" smtClean="0"/>
          </a:p>
        </p:txBody>
      </p:sp>
      <p:sp>
        <p:nvSpPr>
          <p:cNvPr id="32770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 </a:t>
            </a:r>
            <a:endParaRPr lang="en-US" altLang="ja-JP"/>
          </a:p>
        </p:txBody>
      </p:sp>
      <p:sp>
        <p:nvSpPr>
          <p:cNvPr id="32771" name="日付プレースホルダ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  <p:grpSp>
        <p:nvGrpSpPr>
          <p:cNvPr id="32772" name="Group 7"/>
          <p:cNvGrpSpPr>
            <a:grpSpLocks noGrp="1"/>
          </p:cNvGrpSpPr>
          <p:nvPr>
            <p:ph idx="1"/>
          </p:nvPr>
        </p:nvGrpSpPr>
        <p:grpSpPr bwMode="auto">
          <a:xfrm>
            <a:off x="0" y="1428750"/>
            <a:ext cx="8831263" cy="5143500"/>
            <a:chOff x="81" y="885"/>
            <a:chExt cx="4722" cy="3345"/>
          </a:xfrm>
        </p:grpSpPr>
        <p:sp>
          <p:nvSpPr>
            <p:cNvPr id="32781" name="AutoShape 8"/>
            <p:cNvSpPr>
              <a:spLocks noChangeAspect="1" noChangeArrowheads="1" noTextEdit="1"/>
            </p:cNvSpPr>
            <p:nvPr/>
          </p:nvSpPr>
          <p:spPr bwMode="auto">
            <a:xfrm>
              <a:off x="81" y="885"/>
              <a:ext cx="4722" cy="334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82" name="Rectangle 9"/>
            <p:cNvSpPr>
              <a:spLocks noChangeArrowheads="1"/>
            </p:cNvSpPr>
            <p:nvPr/>
          </p:nvSpPr>
          <p:spPr bwMode="auto">
            <a:xfrm>
              <a:off x="926" y="1071"/>
              <a:ext cx="3559" cy="2437"/>
            </a:xfrm>
            <a:prstGeom prst="rect">
              <a:avLst/>
            </a:prstGeom>
            <a:solidFill>
              <a:srgbClr val="C0C0C0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83" name="Line 10"/>
            <p:cNvSpPr>
              <a:spLocks noChangeShapeType="1"/>
            </p:cNvSpPr>
            <p:nvPr/>
          </p:nvSpPr>
          <p:spPr bwMode="auto">
            <a:xfrm>
              <a:off x="933" y="2898"/>
              <a:ext cx="35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84" name="Line 11"/>
            <p:cNvSpPr>
              <a:spLocks noChangeShapeType="1"/>
            </p:cNvSpPr>
            <p:nvPr/>
          </p:nvSpPr>
          <p:spPr bwMode="auto">
            <a:xfrm>
              <a:off x="933" y="2292"/>
              <a:ext cx="35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85" name="Line 12"/>
            <p:cNvSpPr>
              <a:spLocks noChangeShapeType="1"/>
            </p:cNvSpPr>
            <p:nvPr/>
          </p:nvSpPr>
          <p:spPr bwMode="auto">
            <a:xfrm>
              <a:off x="933" y="1680"/>
              <a:ext cx="35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86" name="Line 13"/>
            <p:cNvSpPr>
              <a:spLocks noChangeShapeType="1"/>
            </p:cNvSpPr>
            <p:nvPr/>
          </p:nvSpPr>
          <p:spPr bwMode="auto">
            <a:xfrm>
              <a:off x="933" y="1075"/>
              <a:ext cx="35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87" name="Line 14"/>
            <p:cNvSpPr>
              <a:spLocks noChangeShapeType="1"/>
            </p:cNvSpPr>
            <p:nvPr/>
          </p:nvSpPr>
          <p:spPr bwMode="auto">
            <a:xfrm>
              <a:off x="1644" y="1075"/>
              <a:ext cx="1" cy="2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88" name="Line 15"/>
            <p:cNvSpPr>
              <a:spLocks noChangeShapeType="1"/>
            </p:cNvSpPr>
            <p:nvPr/>
          </p:nvSpPr>
          <p:spPr bwMode="auto">
            <a:xfrm>
              <a:off x="2354" y="1075"/>
              <a:ext cx="1" cy="2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89" name="Line 16"/>
            <p:cNvSpPr>
              <a:spLocks noChangeShapeType="1"/>
            </p:cNvSpPr>
            <p:nvPr/>
          </p:nvSpPr>
          <p:spPr bwMode="auto">
            <a:xfrm>
              <a:off x="3071" y="1075"/>
              <a:ext cx="1" cy="2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90" name="Line 17"/>
            <p:cNvSpPr>
              <a:spLocks noChangeShapeType="1"/>
            </p:cNvSpPr>
            <p:nvPr/>
          </p:nvSpPr>
          <p:spPr bwMode="auto">
            <a:xfrm>
              <a:off x="3782" y="1075"/>
              <a:ext cx="1" cy="2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91" name="Line 18"/>
            <p:cNvSpPr>
              <a:spLocks noChangeShapeType="1"/>
            </p:cNvSpPr>
            <p:nvPr/>
          </p:nvSpPr>
          <p:spPr bwMode="auto">
            <a:xfrm>
              <a:off x="4492" y="1075"/>
              <a:ext cx="1" cy="2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92" name="Rectangle 19"/>
            <p:cNvSpPr>
              <a:spLocks noChangeArrowheads="1"/>
            </p:cNvSpPr>
            <p:nvPr/>
          </p:nvSpPr>
          <p:spPr bwMode="auto">
            <a:xfrm>
              <a:off x="933" y="1075"/>
              <a:ext cx="3559" cy="2428"/>
            </a:xfrm>
            <a:prstGeom prst="rect">
              <a:avLst/>
            </a:prstGeom>
            <a:noFill/>
            <a:ln w="11113">
              <a:solidFill>
                <a:srgbClr val="808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93" name="Line 20"/>
            <p:cNvSpPr>
              <a:spLocks noChangeShapeType="1"/>
            </p:cNvSpPr>
            <p:nvPr/>
          </p:nvSpPr>
          <p:spPr bwMode="auto">
            <a:xfrm>
              <a:off x="933" y="1075"/>
              <a:ext cx="1" cy="242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94" name="Line 21"/>
            <p:cNvSpPr>
              <a:spLocks noChangeShapeType="1"/>
            </p:cNvSpPr>
            <p:nvPr/>
          </p:nvSpPr>
          <p:spPr bwMode="auto">
            <a:xfrm>
              <a:off x="933" y="3503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95" name="Line 22"/>
            <p:cNvSpPr>
              <a:spLocks noChangeShapeType="1"/>
            </p:cNvSpPr>
            <p:nvPr/>
          </p:nvSpPr>
          <p:spPr bwMode="auto">
            <a:xfrm>
              <a:off x="933" y="2898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96" name="Line 23"/>
            <p:cNvSpPr>
              <a:spLocks noChangeShapeType="1"/>
            </p:cNvSpPr>
            <p:nvPr/>
          </p:nvSpPr>
          <p:spPr bwMode="auto">
            <a:xfrm>
              <a:off x="933" y="2292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97" name="Line 24"/>
            <p:cNvSpPr>
              <a:spLocks noChangeShapeType="1"/>
            </p:cNvSpPr>
            <p:nvPr/>
          </p:nvSpPr>
          <p:spPr bwMode="auto">
            <a:xfrm>
              <a:off x="933" y="1680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98" name="Line 25"/>
            <p:cNvSpPr>
              <a:spLocks noChangeShapeType="1"/>
            </p:cNvSpPr>
            <p:nvPr/>
          </p:nvSpPr>
          <p:spPr bwMode="auto">
            <a:xfrm>
              <a:off x="933" y="1075"/>
              <a:ext cx="4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799" name="Line 26"/>
            <p:cNvSpPr>
              <a:spLocks noChangeShapeType="1"/>
            </p:cNvSpPr>
            <p:nvPr/>
          </p:nvSpPr>
          <p:spPr bwMode="auto">
            <a:xfrm>
              <a:off x="933" y="3503"/>
              <a:ext cx="355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00" name="Line 27"/>
            <p:cNvSpPr>
              <a:spLocks noChangeShapeType="1"/>
            </p:cNvSpPr>
            <p:nvPr/>
          </p:nvSpPr>
          <p:spPr bwMode="auto">
            <a:xfrm flipV="1">
              <a:off x="933" y="34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01" name="Line 28"/>
            <p:cNvSpPr>
              <a:spLocks noChangeShapeType="1"/>
            </p:cNvSpPr>
            <p:nvPr/>
          </p:nvSpPr>
          <p:spPr bwMode="auto">
            <a:xfrm flipV="1">
              <a:off x="1644" y="34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02" name="Line 29"/>
            <p:cNvSpPr>
              <a:spLocks noChangeShapeType="1"/>
            </p:cNvSpPr>
            <p:nvPr/>
          </p:nvSpPr>
          <p:spPr bwMode="auto">
            <a:xfrm flipV="1">
              <a:off x="2354" y="34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03" name="Line 30"/>
            <p:cNvSpPr>
              <a:spLocks noChangeShapeType="1"/>
            </p:cNvSpPr>
            <p:nvPr/>
          </p:nvSpPr>
          <p:spPr bwMode="auto">
            <a:xfrm flipV="1">
              <a:off x="3071" y="34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04" name="Line 31"/>
            <p:cNvSpPr>
              <a:spLocks noChangeShapeType="1"/>
            </p:cNvSpPr>
            <p:nvPr/>
          </p:nvSpPr>
          <p:spPr bwMode="auto">
            <a:xfrm flipV="1">
              <a:off x="3782" y="34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05" name="Line 32"/>
            <p:cNvSpPr>
              <a:spLocks noChangeShapeType="1"/>
            </p:cNvSpPr>
            <p:nvPr/>
          </p:nvSpPr>
          <p:spPr bwMode="auto">
            <a:xfrm flipV="1">
              <a:off x="4492" y="3463"/>
              <a:ext cx="1" cy="4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06" name="Freeform 33"/>
            <p:cNvSpPr>
              <a:spLocks/>
            </p:cNvSpPr>
            <p:nvPr/>
          </p:nvSpPr>
          <p:spPr bwMode="auto">
            <a:xfrm>
              <a:off x="1364" y="1341"/>
              <a:ext cx="2737" cy="1643"/>
            </a:xfrm>
            <a:custGeom>
              <a:avLst/>
              <a:gdLst>
                <a:gd name="T0" fmla="*/ 0 w 420"/>
                <a:gd name="T1" fmla="*/ 0 h 247"/>
                <a:gd name="T2" fmla="*/ 81 w 420"/>
                <a:gd name="T3" fmla="*/ 96 h 247"/>
                <a:gd name="T4" fmla="*/ 152 w 420"/>
                <a:gd name="T5" fmla="*/ 140 h 247"/>
                <a:gd name="T6" fmla="*/ 420 w 420"/>
                <a:gd name="T7" fmla="*/ 247 h 24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47"/>
                <a:gd name="T14" fmla="*/ 420 w 420"/>
                <a:gd name="T15" fmla="*/ 247 h 24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47">
                  <a:moveTo>
                    <a:pt x="0" y="0"/>
                  </a:moveTo>
                  <a:lnTo>
                    <a:pt x="81" y="96"/>
                  </a:lnTo>
                  <a:lnTo>
                    <a:pt x="152" y="140"/>
                  </a:lnTo>
                  <a:lnTo>
                    <a:pt x="420" y="247"/>
                  </a:lnTo>
                </a:path>
              </a:pathLst>
            </a:custGeom>
            <a:noFill/>
            <a:ln w="206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07" name="Freeform 34"/>
            <p:cNvSpPr>
              <a:spLocks/>
            </p:cNvSpPr>
            <p:nvPr/>
          </p:nvSpPr>
          <p:spPr bwMode="auto">
            <a:xfrm>
              <a:off x="1364" y="1348"/>
              <a:ext cx="2737" cy="1536"/>
            </a:xfrm>
            <a:custGeom>
              <a:avLst/>
              <a:gdLst>
                <a:gd name="T0" fmla="*/ 0 w 420"/>
                <a:gd name="T1" fmla="*/ 0 h 231"/>
                <a:gd name="T2" fmla="*/ 81 w 420"/>
                <a:gd name="T3" fmla="*/ 81 h 231"/>
                <a:gd name="T4" fmla="*/ 152 w 420"/>
                <a:gd name="T5" fmla="*/ 130 h 231"/>
                <a:gd name="T6" fmla="*/ 420 w 420"/>
                <a:gd name="T7" fmla="*/ 231 h 231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231"/>
                <a:gd name="T14" fmla="*/ 420 w 420"/>
                <a:gd name="T15" fmla="*/ 231 h 231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231">
                  <a:moveTo>
                    <a:pt x="0" y="0"/>
                  </a:moveTo>
                  <a:lnTo>
                    <a:pt x="81" y="81"/>
                  </a:lnTo>
                  <a:lnTo>
                    <a:pt x="152" y="130"/>
                  </a:lnTo>
                  <a:lnTo>
                    <a:pt x="420" y="231"/>
                  </a:lnTo>
                </a:path>
              </a:pathLst>
            </a:cu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08" name="Freeform 35"/>
            <p:cNvSpPr>
              <a:spLocks/>
            </p:cNvSpPr>
            <p:nvPr/>
          </p:nvSpPr>
          <p:spPr bwMode="auto">
            <a:xfrm>
              <a:off x="1364" y="1354"/>
              <a:ext cx="2737" cy="1078"/>
            </a:xfrm>
            <a:custGeom>
              <a:avLst/>
              <a:gdLst>
                <a:gd name="T0" fmla="*/ 0 w 420"/>
                <a:gd name="T1" fmla="*/ 0 h 162"/>
                <a:gd name="T2" fmla="*/ 81 w 420"/>
                <a:gd name="T3" fmla="*/ 50 h 162"/>
                <a:gd name="T4" fmla="*/ 152 w 420"/>
                <a:gd name="T5" fmla="*/ 87 h 162"/>
                <a:gd name="T6" fmla="*/ 420 w 420"/>
                <a:gd name="T7" fmla="*/ 162 h 162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420"/>
                <a:gd name="T13" fmla="*/ 0 h 162"/>
                <a:gd name="T14" fmla="*/ 420 w 420"/>
                <a:gd name="T15" fmla="*/ 162 h 162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420" h="162">
                  <a:moveTo>
                    <a:pt x="0" y="0"/>
                  </a:moveTo>
                  <a:lnTo>
                    <a:pt x="81" y="50"/>
                  </a:lnTo>
                  <a:lnTo>
                    <a:pt x="152" y="87"/>
                  </a:lnTo>
                  <a:lnTo>
                    <a:pt x="420" y="162"/>
                  </a:lnTo>
                </a:path>
              </a:pathLst>
            </a:custGeom>
            <a:noFill/>
            <a:ln w="206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09" name="Freeform 36"/>
            <p:cNvSpPr>
              <a:spLocks/>
            </p:cNvSpPr>
            <p:nvPr/>
          </p:nvSpPr>
          <p:spPr bwMode="auto">
            <a:xfrm>
              <a:off x="1892" y="1507"/>
              <a:ext cx="2209" cy="1158"/>
            </a:xfrm>
            <a:custGeom>
              <a:avLst/>
              <a:gdLst>
                <a:gd name="T0" fmla="*/ 0 w 339"/>
                <a:gd name="T1" fmla="*/ 0 h 174"/>
                <a:gd name="T2" fmla="*/ 71 w 339"/>
                <a:gd name="T3" fmla="*/ 60 h 174"/>
                <a:gd name="T4" fmla="*/ 339 w 339"/>
                <a:gd name="T5" fmla="*/ 174 h 174"/>
                <a:gd name="T6" fmla="*/ 0 60000 65536"/>
                <a:gd name="T7" fmla="*/ 0 60000 65536"/>
                <a:gd name="T8" fmla="*/ 0 60000 65536"/>
                <a:gd name="T9" fmla="*/ 0 w 339"/>
                <a:gd name="T10" fmla="*/ 0 h 174"/>
                <a:gd name="T11" fmla="*/ 339 w 339"/>
                <a:gd name="T12" fmla="*/ 174 h 174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9" h="174">
                  <a:moveTo>
                    <a:pt x="0" y="0"/>
                  </a:moveTo>
                  <a:lnTo>
                    <a:pt x="71" y="60"/>
                  </a:lnTo>
                  <a:lnTo>
                    <a:pt x="339" y="174"/>
                  </a:lnTo>
                </a:path>
              </a:pathLst>
            </a:custGeom>
            <a:noFill/>
            <a:ln w="20638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0" name="Freeform 37"/>
            <p:cNvSpPr>
              <a:spLocks/>
            </p:cNvSpPr>
            <p:nvPr/>
          </p:nvSpPr>
          <p:spPr bwMode="auto">
            <a:xfrm>
              <a:off x="1892" y="1434"/>
              <a:ext cx="2209" cy="1071"/>
            </a:xfrm>
            <a:custGeom>
              <a:avLst/>
              <a:gdLst>
                <a:gd name="T0" fmla="*/ 0 w 339"/>
                <a:gd name="T1" fmla="*/ 0 h 161"/>
                <a:gd name="T2" fmla="*/ 71 w 339"/>
                <a:gd name="T3" fmla="*/ 51 h 161"/>
                <a:gd name="T4" fmla="*/ 339 w 339"/>
                <a:gd name="T5" fmla="*/ 161 h 161"/>
                <a:gd name="T6" fmla="*/ 0 60000 65536"/>
                <a:gd name="T7" fmla="*/ 0 60000 65536"/>
                <a:gd name="T8" fmla="*/ 0 60000 65536"/>
                <a:gd name="T9" fmla="*/ 0 w 339"/>
                <a:gd name="T10" fmla="*/ 0 h 161"/>
                <a:gd name="T11" fmla="*/ 339 w 339"/>
                <a:gd name="T12" fmla="*/ 161 h 161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9" h="161">
                  <a:moveTo>
                    <a:pt x="0" y="0"/>
                  </a:moveTo>
                  <a:lnTo>
                    <a:pt x="71" y="51"/>
                  </a:lnTo>
                  <a:lnTo>
                    <a:pt x="339" y="161"/>
                  </a:lnTo>
                </a:path>
              </a:pathLst>
            </a:custGeom>
            <a:noFill/>
            <a:ln w="20638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1" name="Freeform 38"/>
            <p:cNvSpPr>
              <a:spLocks/>
            </p:cNvSpPr>
            <p:nvPr/>
          </p:nvSpPr>
          <p:spPr bwMode="auto">
            <a:xfrm>
              <a:off x="1892" y="1387"/>
              <a:ext cx="2209" cy="766"/>
            </a:xfrm>
            <a:custGeom>
              <a:avLst/>
              <a:gdLst>
                <a:gd name="T0" fmla="*/ 0 w 339"/>
                <a:gd name="T1" fmla="*/ 0 h 115"/>
                <a:gd name="T2" fmla="*/ 71 w 339"/>
                <a:gd name="T3" fmla="*/ 38 h 115"/>
                <a:gd name="T4" fmla="*/ 339 w 339"/>
                <a:gd name="T5" fmla="*/ 115 h 115"/>
                <a:gd name="T6" fmla="*/ 0 60000 65536"/>
                <a:gd name="T7" fmla="*/ 0 60000 65536"/>
                <a:gd name="T8" fmla="*/ 0 60000 65536"/>
                <a:gd name="T9" fmla="*/ 0 w 339"/>
                <a:gd name="T10" fmla="*/ 0 h 115"/>
                <a:gd name="T11" fmla="*/ 339 w 339"/>
                <a:gd name="T12" fmla="*/ 115 h 115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T9" t="T10" r="T11" b="T12"/>
              <a:pathLst>
                <a:path w="339" h="115">
                  <a:moveTo>
                    <a:pt x="0" y="0"/>
                  </a:moveTo>
                  <a:lnTo>
                    <a:pt x="71" y="38"/>
                  </a:lnTo>
                  <a:lnTo>
                    <a:pt x="339" y="115"/>
                  </a:lnTo>
                </a:path>
              </a:pathLst>
            </a:custGeom>
            <a:noFill/>
            <a:ln w="20638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2" name="Oval 39"/>
            <p:cNvSpPr>
              <a:spLocks noChangeArrowheads="1"/>
            </p:cNvSpPr>
            <p:nvPr/>
          </p:nvSpPr>
          <p:spPr bwMode="auto">
            <a:xfrm>
              <a:off x="1331" y="1308"/>
              <a:ext cx="59" cy="59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3" name="Oval 40"/>
            <p:cNvSpPr>
              <a:spLocks noChangeArrowheads="1"/>
            </p:cNvSpPr>
            <p:nvPr/>
          </p:nvSpPr>
          <p:spPr bwMode="auto">
            <a:xfrm>
              <a:off x="1859" y="1946"/>
              <a:ext cx="59" cy="60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4" name="Oval 41"/>
            <p:cNvSpPr>
              <a:spLocks noChangeArrowheads="1"/>
            </p:cNvSpPr>
            <p:nvPr/>
          </p:nvSpPr>
          <p:spPr bwMode="auto">
            <a:xfrm>
              <a:off x="2322" y="2239"/>
              <a:ext cx="58" cy="60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5" name="Oval 42"/>
            <p:cNvSpPr>
              <a:spLocks noChangeArrowheads="1"/>
            </p:cNvSpPr>
            <p:nvPr/>
          </p:nvSpPr>
          <p:spPr bwMode="auto">
            <a:xfrm>
              <a:off x="4069" y="2951"/>
              <a:ext cx="58" cy="60"/>
            </a:xfrm>
            <a:prstGeom prst="ellipse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6" name="Oval 43"/>
            <p:cNvSpPr>
              <a:spLocks noChangeArrowheads="1"/>
            </p:cNvSpPr>
            <p:nvPr/>
          </p:nvSpPr>
          <p:spPr bwMode="auto">
            <a:xfrm>
              <a:off x="1331" y="1314"/>
              <a:ext cx="59" cy="60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7" name="Oval 44"/>
            <p:cNvSpPr>
              <a:spLocks noChangeArrowheads="1"/>
            </p:cNvSpPr>
            <p:nvPr/>
          </p:nvSpPr>
          <p:spPr bwMode="auto">
            <a:xfrm>
              <a:off x="1859" y="1853"/>
              <a:ext cx="59" cy="60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8" name="Oval 45"/>
            <p:cNvSpPr>
              <a:spLocks noChangeArrowheads="1"/>
            </p:cNvSpPr>
            <p:nvPr/>
          </p:nvSpPr>
          <p:spPr bwMode="auto">
            <a:xfrm>
              <a:off x="2322" y="2179"/>
              <a:ext cx="58" cy="60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19" name="Oval 46"/>
            <p:cNvSpPr>
              <a:spLocks noChangeArrowheads="1"/>
            </p:cNvSpPr>
            <p:nvPr/>
          </p:nvSpPr>
          <p:spPr bwMode="auto">
            <a:xfrm>
              <a:off x="4069" y="2851"/>
              <a:ext cx="58" cy="60"/>
            </a:xfrm>
            <a:prstGeom prst="ellipse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20" name="Oval 47"/>
            <p:cNvSpPr>
              <a:spLocks noChangeArrowheads="1"/>
            </p:cNvSpPr>
            <p:nvPr/>
          </p:nvSpPr>
          <p:spPr bwMode="auto">
            <a:xfrm>
              <a:off x="1331" y="1321"/>
              <a:ext cx="59" cy="60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21" name="Oval 48"/>
            <p:cNvSpPr>
              <a:spLocks noChangeArrowheads="1"/>
            </p:cNvSpPr>
            <p:nvPr/>
          </p:nvSpPr>
          <p:spPr bwMode="auto">
            <a:xfrm>
              <a:off x="1859" y="1654"/>
              <a:ext cx="59" cy="59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22" name="Oval 49"/>
            <p:cNvSpPr>
              <a:spLocks noChangeArrowheads="1"/>
            </p:cNvSpPr>
            <p:nvPr/>
          </p:nvSpPr>
          <p:spPr bwMode="auto">
            <a:xfrm>
              <a:off x="2322" y="1900"/>
              <a:ext cx="58" cy="60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23" name="Oval 50"/>
            <p:cNvSpPr>
              <a:spLocks noChangeArrowheads="1"/>
            </p:cNvSpPr>
            <p:nvPr/>
          </p:nvSpPr>
          <p:spPr bwMode="auto">
            <a:xfrm>
              <a:off x="4069" y="2399"/>
              <a:ext cx="58" cy="60"/>
            </a:xfrm>
            <a:prstGeom prst="ellipse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24" name="Rectangle 51"/>
            <p:cNvSpPr>
              <a:spLocks noChangeArrowheads="1"/>
            </p:cNvSpPr>
            <p:nvPr/>
          </p:nvSpPr>
          <p:spPr bwMode="auto">
            <a:xfrm>
              <a:off x="1859" y="1474"/>
              <a:ext cx="59" cy="60"/>
            </a:xfrm>
            <a:prstGeom prst="rect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25" name="Rectangle 52"/>
            <p:cNvSpPr>
              <a:spLocks noChangeArrowheads="1"/>
            </p:cNvSpPr>
            <p:nvPr/>
          </p:nvSpPr>
          <p:spPr bwMode="auto">
            <a:xfrm>
              <a:off x="2322" y="1873"/>
              <a:ext cx="58" cy="60"/>
            </a:xfrm>
            <a:prstGeom prst="rect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26" name="Rectangle 53"/>
            <p:cNvSpPr>
              <a:spLocks noChangeArrowheads="1"/>
            </p:cNvSpPr>
            <p:nvPr/>
          </p:nvSpPr>
          <p:spPr bwMode="auto">
            <a:xfrm>
              <a:off x="4069" y="2632"/>
              <a:ext cx="58" cy="60"/>
            </a:xfrm>
            <a:prstGeom prst="rect">
              <a:avLst/>
            </a:prstGeom>
            <a:solidFill>
              <a:srgbClr val="000080"/>
            </a:solidFill>
            <a:ln w="11113">
              <a:solidFill>
                <a:srgbClr val="00008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27" name="Rectangle 54"/>
            <p:cNvSpPr>
              <a:spLocks noChangeArrowheads="1"/>
            </p:cNvSpPr>
            <p:nvPr/>
          </p:nvSpPr>
          <p:spPr bwMode="auto">
            <a:xfrm>
              <a:off x="1859" y="1401"/>
              <a:ext cx="59" cy="60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28" name="Rectangle 55"/>
            <p:cNvSpPr>
              <a:spLocks noChangeArrowheads="1"/>
            </p:cNvSpPr>
            <p:nvPr/>
          </p:nvSpPr>
          <p:spPr bwMode="auto">
            <a:xfrm>
              <a:off x="2322" y="1740"/>
              <a:ext cx="58" cy="60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29" name="Rectangle 56"/>
            <p:cNvSpPr>
              <a:spLocks noChangeArrowheads="1"/>
            </p:cNvSpPr>
            <p:nvPr/>
          </p:nvSpPr>
          <p:spPr bwMode="auto">
            <a:xfrm>
              <a:off x="4069" y="2472"/>
              <a:ext cx="58" cy="60"/>
            </a:xfrm>
            <a:prstGeom prst="rect">
              <a:avLst/>
            </a:prstGeom>
            <a:solidFill>
              <a:srgbClr val="FF00FF"/>
            </a:solidFill>
            <a:ln w="11113">
              <a:solidFill>
                <a:srgbClr val="FF00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30" name="Rectangle 57"/>
            <p:cNvSpPr>
              <a:spLocks noChangeArrowheads="1"/>
            </p:cNvSpPr>
            <p:nvPr/>
          </p:nvSpPr>
          <p:spPr bwMode="auto">
            <a:xfrm>
              <a:off x="1859" y="1354"/>
              <a:ext cx="59" cy="60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31" name="Rectangle 58"/>
            <p:cNvSpPr>
              <a:spLocks noChangeArrowheads="1"/>
            </p:cNvSpPr>
            <p:nvPr/>
          </p:nvSpPr>
          <p:spPr bwMode="auto">
            <a:xfrm>
              <a:off x="2322" y="1607"/>
              <a:ext cx="58" cy="60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32" name="Rectangle 59"/>
            <p:cNvSpPr>
              <a:spLocks noChangeArrowheads="1"/>
            </p:cNvSpPr>
            <p:nvPr/>
          </p:nvSpPr>
          <p:spPr bwMode="auto">
            <a:xfrm>
              <a:off x="4069" y="2119"/>
              <a:ext cx="58" cy="60"/>
            </a:xfrm>
            <a:prstGeom prst="rect">
              <a:avLst/>
            </a:prstGeom>
            <a:solidFill>
              <a:srgbClr val="00FFFF"/>
            </a:solidFill>
            <a:ln w="11113">
              <a:solidFill>
                <a:srgbClr val="00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33" name="Freeform 60"/>
            <p:cNvSpPr>
              <a:spLocks/>
            </p:cNvSpPr>
            <p:nvPr/>
          </p:nvSpPr>
          <p:spPr bwMode="auto">
            <a:xfrm>
              <a:off x="4069" y="2292"/>
              <a:ext cx="65" cy="67"/>
            </a:xfrm>
            <a:custGeom>
              <a:avLst/>
              <a:gdLst>
                <a:gd name="T0" fmla="*/ 32 w 65"/>
                <a:gd name="T1" fmla="*/ 0 h 67"/>
                <a:gd name="T2" fmla="*/ 65 w 65"/>
                <a:gd name="T3" fmla="*/ 34 h 67"/>
                <a:gd name="T4" fmla="*/ 32 w 65"/>
                <a:gd name="T5" fmla="*/ 67 h 67"/>
                <a:gd name="T6" fmla="*/ 0 w 65"/>
                <a:gd name="T7" fmla="*/ 34 h 67"/>
                <a:gd name="T8" fmla="*/ 32 w 65"/>
                <a:gd name="T9" fmla="*/ 0 h 67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7"/>
                <a:gd name="T17" fmla="*/ 65 w 65"/>
                <a:gd name="T18" fmla="*/ 67 h 67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7">
                  <a:moveTo>
                    <a:pt x="32" y="0"/>
                  </a:moveTo>
                  <a:lnTo>
                    <a:pt x="65" y="34"/>
                  </a:lnTo>
                  <a:lnTo>
                    <a:pt x="32" y="67"/>
                  </a:lnTo>
                  <a:lnTo>
                    <a:pt x="0" y="34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34" name="Freeform 61"/>
            <p:cNvSpPr>
              <a:spLocks/>
            </p:cNvSpPr>
            <p:nvPr/>
          </p:nvSpPr>
          <p:spPr bwMode="auto">
            <a:xfrm>
              <a:off x="4069" y="2093"/>
              <a:ext cx="65" cy="66"/>
            </a:xfrm>
            <a:custGeom>
              <a:avLst/>
              <a:gdLst>
                <a:gd name="T0" fmla="*/ 32 w 65"/>
                <a:gd name="T1" fmla="*/ 0 h 66"/>
                <a:gd name="T2" fmla="*/ 65 w 65"/>
                <a:gd name="T3" fmla="*/ 33 h 66"/>
                <a:gd name="T4" fmla="*/ 32 w 65"/>
                <a:gd name="T5" fmla="*/ 66 h 66"/>
                <a:gd name="T6" fmla="*/ 0 w 65"/>
                <a:gd name="T7" fmla="*/ 33 h 66"/>
                <a:gd name="T8" fmla="*/ 32 w 65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6"/>
                <a:gd name="T17" fmla="*/ 65 w 6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6">
                  <a:moveTo>
                    <a:pt x="32" y="0"/>
                  </a:moveTo>
                  <a:lnTo>
                    <a:pt x="65" y="33"/>
                  </a:lnTo>
                  <a:lnTo>
                    <a:pt x="32" y="66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35" name="Freeform 62"/>
            <p:cNvSpPr>
              <a:spLocks/>
            </p:cNvSpPr>
            <p:nvPr/>
          </p:nvSpPr>
          <p:spPr bwMode="auto">
            <a:xfrm>
              <a:off x="4069" y="1847"/>
              <a:ext cx="65" cy="66"/>
            </a:xfrm>
            <a:custGeom>
              <a:avLst/>
              <a:gdLst>
                <a:gd name="T0" fmla="*/ 32 w 65"/>
                <a:gd name="T1" fmla="*/ 0 h 66"/>
                <a:gd name="T2" fmla="*/ 65 w 65"/>
                <a:gd name="T3" fmla="*/ 33 h 66"/>
                <a:gd name="T4" fmla="*/ 32 w 65"/>
                <a:gd name="T5" fmla="*/ 66 h 66"/>
                <a:gd name="T6" fmla="*/ 0 w 65"/>
                <a:gd name="T7" fmla="*/ 33 h 66"/>
                <a:gd name="T8" fmla="*/ 32 w 65"/>
                <a:gd name="T9" fmla="*/ 0 h 66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  <a:gd name="T15" fmla="*/ 0 w 65"/>
                <a:gd name="T16" fmla="*/ 0 h 66"/>
                <a:gd name="T17" fmla="*/ 65 w 65"/>
                <a:gd name="T18" fmla="*/ 66 h 6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T15" t="T16" r="T17" b="T18"/>
              <a:pathLst>
                <a:path w="65" h="66">
                  <a:moveTo>
                    <a:pt x="32" y="0"/>
                  </a:moveTo>
                  <a:lnTo>
                    <a:pt x="65" y="33"/>
                  </a:lnTo>
                  <a:lnTo>
                    <a:pt x="32" y="66"/>
                  </a:lnTo>
                  <a:lnTo>
                    <a:pt x="0" y="33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FF"/>
            </a:solidFill>
            <a:ln w="111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36" name="Freeform 63"/>
            <p:cNvSpPr>
              <a:spLocks/>
            </p:cNvSpPr>
            <p:nvPr/>
          </p:nvSpPr>
          <p:spPr bwMode="auto">
            <a:xfrm>
              <a:off x="4069" y="1940"/>
              <a:ext cx="65" cy="66"/>
            </a:xfrm>
            <a:custGeom>
              <a:avLst/>
              <a:gdLst>
                <a:gd name="T0" fmla="*/ 32 w 65"/>
                <a:gd name="T1" fmla="*/ 0 h 66"/>
                <a:gd name="T2" fmla="*/ 65 w 65"/>
                <a:gd name="T3" fmla="*/ 66 h 66"/>
                <a:gd name="T4" fmla="*/ 0 w 65"/>
                <a:gd name="T5" fmla="*/ 66 h 66"/>
                <a:gd name="T6" fmla="*/ 32 w 65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6"/>
                <a:gd name="T14" fmla="*/ 65 w 65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6">
                  <a:moveTo>
                    <a:pt x="32" y="0"/>
                  </a:moveTo>
                  <a:lnTo>
                    <a:pt x="65" y="66"/>
                  </a:lnTo>
                  <a:lnTo>
                    <a:pt x="0" y="6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0080"/>
            </a:solidFill>
            <a:ln w="11113">
              <a:solidFill>
                <a:srgbClr val="000080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37" name="Freeform 64"/>
            <p:cNvSpPr>
              <a:spLocks/>
            </p:cNvSpPr>
            <p:nvPr/>
          </p:nvSpPr>
          <p:spPr bwMode="auto">
            <a:xfrm>
              <a:off x="4069" y="1707"/>
              <a:ext cx="65" cy="66"/>
            </a:xfrm>
            <a:custGeom>
              <a:avLst/>
              <a:gdLst>
                <a:gd name="T0" fmla="*/ 32 w 65"/>
                <a:gd name="T1" fmla="*/ 0 h 66"/>
                <a:gd name="T2" fmla="*/ 65 w 65"/>
                <a:gd name="T3" fmla="*/ 66 h 66"/>
                <a:gd name="T4" fmla="*/ 0 w 65"/>
                <a:gd name="T5" fmla="*/ 66 h 66"/>
                <a:gd name="T6" fmla="*/ 32 w 65"/>
                <a:gd name="T7" fmla="*/ 0 h 66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6"/>
                <a:gd name="T14" fmla="*/ 65 w 65"/>
                <a:gd name="T15" fmla="*/ 66 h 66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6">
                  <a:moveTo>
                    <a:pt x="32" y="0"/>
                  </a:moveTo>
                  <a:lnTo>
                    <a:pt x="65" y="66"/>
                  </a:lnTo>
                  <a:lnTo>
                    <a:pt x="0" y="66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FF00FF"/>
            </a:solidFill>
            <a:ln w="11113">
              <a:solidFill>
                <a:srgbClr val="FF00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38" name="Freeform 65"/>
            <p:cNvSpPr>
              <a:spLocks/>
            </p:cNvSpPr>
            <p:nvPr/>
          </p:nvSpPr>
          <p:spPr bwMode="auto">
            <a:xfrm>
              <a:off x="4069" y="1567"/>
              <a:ext cx="65" cy="67"/>
            </a:xfrm>
            <a:custGeom>
              <a:avLst/>
              <a:gdLst>
                <a:gd name="T0" fmla="*/ 32 w 65"/>
                <a:gd name="T1" fmla="*/ 0 h 67"/>
                <a:gd name="T2" fmla="*/ 65 w 65"/>
                <a:gd name="T3" fmla="*/ 67 h 67"/>
                <a:gd name="T4" fmla="*/ 0 w 65"/>
                <a:gd name="T5" fmla="*/ 67 h 67"/>
                <a:gd name="T6" fmla="*/ 32 w 65"/>
                <a:gd name="T7" fmla="*/ 0 h 67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65"/>
                <a:gd name="T13" fmla="*/ 0 h 67"/>
                <a:gd name="T14" fmla="*/ 65 w 65"/>
                <a:gd name="T15" fmla="*/ 67 h 67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65" h="67">
                  <a:moveTo>
                    <a:pt x="32" y="0"/>
                  </a:moveTo>
                  <a:lnTo>
                    <a:pt x="65" y="67"/>
                  </a:lnTo>
                  <a:lnTo>
                    <a:pt x="0" y="67"/>
                  </a:lnTo>
                  <a:lnTo>
                    <a:pt x="32" y="0"/>
                  </a:lnTo>
                  <a:close/>
                </a:path>
              </a:pathLst>
            </a:custGeom>
            <a:solidFill>
              <a:srgbClr val="00FFFF"/>
            </a:solidFill>
            <a:ln w="11113">
              <a:solidFill>
                <a:srgbClr val="00FFFF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32839" name="Rectangle 66"/>
            <p:cNvSpPr>
              <a:spLocks noChangeArrowheads="1"/>
            </p:cNvSpPr>
            <p:nvPr/>
          </p:nvSpPr>
          <p:spPr bwMode="auto">
            <a:xfrm>
              <a:off x="608" y="3423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Symbol" pitchFamily="18" charset="2"/>
                </a:rPr>
                <a:t>-40</a:t>
              </a:r>
              <a:endParaRPr lang="en-US" altLang="ja-JP" sz="2000"/>
            </a:p>
          </p:txBody>
        </p:sp>
        <p:sp>
          <p:nvSpPr>
            <p:cNvPr id="32840" name="Rectangle 67"/>
            <p:cNvSpPr>
              <a:spLocks noChangeArrowheads="1"/>
            </p:cNvSpPr>
            <p:nvPr/>
          </p:nvSpPr>
          <p:spPr bwMode="auto">
            <a:xfrm>
              <a:off x="608" y="2818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Symbol" pitchFamily="18" charset="2"/>
                </a:rPr>
                <a:t>-30</a:t>
              </a:r>
              <a:endParaRPr lang="en-US" altLang="ja-JP" sz="2000"/>
            </a:p>
          </p:txBody>
        </p:sp>
        <p:sp>
          <p:nvSpPr>
            <p:cNvPr id="32841" name="Rectangle 68"/>
            <p:cNvSpPr>
              <a:spLocks noChangeArrowheads="1"/>
            </p:cNvSpPr>
            <p:nvPr/>
          </p:nvSpPr>
          <p:spPr bwMode="auto">
            <a:xfrm>
              <a:off x="608" y="2212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Symbol" pitchFamily="18" charset="2"/>
                </a:rPr>
                <a:t>-20</a:t>
              </a:r>
              <a:endParaRPr lang="en-US" altLang="ja-JP" sz="2000"/>
            </a:p>
          </p:txBody>
        </p:sp>
        <p:sp>
          <p:nvSpPr>
            <p:cNvPr id="32842" name="Rectangle 69"/>
            <p:cNvSpPr>
              <a:spLocks noChangeArrowheads="1"/>
            </p:cNvSpPr>
            <p:nvPr/>
          </p:nvSpPr>
          <p:spPr bwMode="auto">
            <a:xfrm>
              <a:off x="608" y="1600"/>
              <a:ext cx="17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Symbol" pitchFamily="18" charset="2"/>
                </a:rPr>
                <a:t>-10</a:t>
              </a:r>
              <a:endParaRPr lang="en-US" altLang="ja-JP" sz="2000"/>
            </a:p>
          </p:txBody>
        </p:sp>
        <p:sp>
          <p:nvSpPr>
            <p:cNvPr id="32843" name="Rectangle 70"/>
            <p:cNvSpPr>
              <a:spLocks noChangeArrowheads="1"/>
            </p:cNvSpPr>
            <p:nvPr/>
          </p:nvSpPr>
          <p:spPr bwMode="auto">
            <a:xfrm>
              <a:off x="738" y="995"/>
              <a:ext cx="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Symbol" pitchFamily="18" charset="2"/>
                </a:rPr>
                <a:t>0</a:t>
              </a:r>
              <a:endParaRPr lang="en-US" altLang="ja-JP" sz="2000"/>
            </a:p>
          </p:txBody>
        </p:sp>
        <p:sp>
          <p:nvSpPr>
            <p:cNvPr id="32844" name="Rectangle 71"/>
            <p:cNvSpPr>
              <a:spLocks noChangeArrowheads="1"/>
            </p:cNvSpPr>
            <p:nvPr/>
          </p:nvSpPr>
          <p:spPr bwMode="auto">
            <a:xfrm>
              <a:off x="888" y="3636"/>
              <a:ext cx="5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Times New Roman" pitchFamily="18" charset="0"/>
                </a:rPr>
                <a:t>0</a:t>
              </a:r>
              <a:endParaRPr lang="en-US" altLang="ja-JP" sz="2000"/>
            </a:p>
          </p:txBody>
        </p:sp>
        <p:sp>
          <p:nvSpPr>
            <p:cNvPr id="32845" name="Rectangle 72"/>
            <p:cNvSpPr>
              <a:spLocks noChangeArrowheads="1"/>
            </p:cNvSpPr>
            <p:nvPr/>
          </p:nvSpPr>
          <p:spPr bwMode="auto">
            <a:xfrm>
              <a:off x="1572" y="3636"/>
              <a:ext cx="1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Times New Roman" pitchFamily="18" charset="0"/>
                </a:rPr>
                <a:t>20</a:t>
              </a:r>
              <a:endParaRPr lang="en-US" altLang="ja-JP" sz="2000"/>
            </a:p>
          </p:txBody>
        </p:sp>
        <p:sp>
          <p:nvSpPr>
            <p:cNvPr id="32846" name="Rectangle 73"/>
            <p:cNvSpPr>
              <a:spLocks noChangeArrowheads="1"/>
            </p:cNvSpPr>
            <p:nvPr/>
          </p:nvSpPr>
          <p:spPr bwMode="auto">
            <a:xfrm>
              <a:off x="2283" y="3636"/>
              <a:ext cx="1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Times New Roman" pitchFamily="18" charset="0"/>
                </a:rPr>
                <a:t>40</a:t>
              </a:r>
              <a:endParaRPr lang="en-US" altLang="ja-JP" sz="2000"/>
            </a:p>
          </p:txBody>
        </p:sp>
        <p:sp>
          <p:nvSpPr>
            <p:cNvPr id="32847" name="Rectangle 74"/>
            <p:cNvSpPr>
              <a:spLocks noChangeArrowheads="1"/>
            </p:cNvSpPr>
            <p:nvPr/>
          </p:nvSpPr>
          <p:spPr bwMode="auto">
            <a:xfrm>
              <a:off x="3000" y="3636"/>
              <a:ext cx="1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Times New Roman" pitchFamily="18" charset="0"/>
                </a:rPr>
                <a:t>60</a:t>
              </a:r>
              <a:endParaRPr lang="en-US" altLang="ja-JP" sz="2000"/>
            </a:p>
          </p:txBody>
        </p:sp>
        <p:sp>
          <p:nvSpPr>
            <p:cNvPr id="32848" name="Rectangle 75"/>
            <p:cNvSpPr>
              <a:spLocks noChangeArrowheads="1"/>
            </p:cNvSpPr>
            <p:nvPr/>
          </p:nvSpPr>
          <p:spPr bwMode="auto">
            <a:xfrm>
              <a:off x="3710" y="3636"/>
              <a:ext cx="110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Times New Roman" pitchFamily="18" charset="0"/>
                </a:rPr>
                <a:t>80</a:t>
              </a:r>
              <a:endParaRPr lang="en-US" altLang="ja-JP" sz="2000"/>
            </a:p>
          </p:txBody>
        </p:sp>
        <p:sp>
          <p:nvSpPr>
            <p:cNvPr id="32849" name="Rectangle 76"/>
            <p:cNvSpPr>
              <a:spLocks noChangeArrowheads="1"/>
            </p:cNvSpPr>
            <p:nvPr/>
          </p:nvSpPr>
          <p:spPr bwMode="auto">
            <a:xfrm>
              <a:off x="4388" y="3636"/>
              <a:ext cx="165" cy="1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 sz="1600">
                  <a:solidFill>
                    <a:srgbClr val="000000"/>
                  </a:solidFill>
                  <a:latin typeface="Times New Roman" pitchFamily="18" charset="0"/>
                </a:rPr>
                <a:t>100</a:t>
              </a:r>
              <a:endParaRPr lang="en-US" altLang="ja-JP" sz="2000"/>
            </a:p>
          </p:txBody>
        </p:sp>
        <p:sp>
          <p:nvSpPr>
            <p:cNvPr id="32850" name="Rectangle 77"/>
            <p:cNvSpPr>
              <a:spLocks noChangeArrowheads="1"/>
            </p:cNvSpPr>
            <p:nvPr/>
          </p:nvSpPr>
          <p:spPr bwMode="auto">
            <a:xfrm>
              <a:off x="2667" y="3869"/>
              <a:ext cx="89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latin typeface="Times New Roman" pitchFamily="18" charset="0"/>
                </a:rPr>
                <a:t>A</a:t>
              </a:r>
              <a:endParaRPr lang="en-US" altLang="ja-JP" sz="2000"/>
            </a:p>
          </p:txBody>
        </p:sp>
        <p:sp>
          <p:nvSpPr>
            <p:cNvPr id="32851" name="Rectangle 78"/>
            <p:cNvSpPr>
              <a:spLocks noChangeArrowheads="1"/>
            </p:cNvSpPr>
            <p:nvPr/>
          </p:nvSpPr>
          <p:spPr bwMode="auto">
            <a:xfrm rot="-5400000">
              <a:off x="193" y="2199"/>
              <a:ext cx="516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en-US" altLang="ja-JP">
                  <a:solidFill>
                    <a:srgbClr val="000000"/>
                  </a:solidFill>
                  <a:latin typeface="Times New Roman" pitchFamily="18" charset="0"/>
                </a:rPr>
                <a:t>E [MeV]</a:t>
              </a:r>
              <a:endParaRPr lang="en-US" altLang="ja-JP" sz="2000"/>
            </a:p>
          </p:txBody>
        </p:sp>
        <p:grpSp>
          <p:nvGrpSpPr>
            <p:cNvPr id="32852" name="Group 79"/>
            <p:cNvGrpSpPr>
              <a:grpSpLocks/>
            </p:cNvGrpSpPr>
            <p:nvPr/>
          </p:nvGrpSpPr>
          <p:grpSpPr bwMode="auto">
            <a:xfrm>
              <a:off x="1112" y="2790"/>
              <a:ext cx="817" cy="586"/>
              <a:chOff x="-924" y="4221"/>
              <a:chExt cx="817" cy="586"/>
            </a:xfrm>
          </p:grpSpPr>
          <p:sp>
            <p:nvSpPr>
              <p:cNvPr id="32863" name="Rectangle 80"/>
              <p:cNvSpPr>
                <a:spLocks noChangeArrowheads="1"/>
              </p:cNvSpPr>
              <p:nvPr/>
            </p:nvSpPr>
            <p:spPr bwMode="auto">
              <a:xfrm>
                <a:off x="-924" y="4221"/>
                <a:ext cx="817" cy="586"/>
              </a:xfrm>
              <a:prstGeom prst="rect">
                <a:avLst/>
              </a:prstGeom>
              <a:solidFill>
                <a:srgbClr val="FFFFFF"/>
              </a:solidFill>
              <a:ln w="0">
                <a:solidFill>
                  <a:srgbClr val="000000"/>
                </a:solidFill>
                <a:miter lim="800000"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64" name="Oval 82"/>
              <p:cNvSpPr>
                <a:spLocks noChangeArrowheads="1"/>
              </p:cNvSpPr>
              <p:nvPr/>
            </p:nvSpPr>
            <p:spPr bwMode="auto">
              <a:xfrm>
                <a:off x="-809" y="4267"/>
                <a:ext cx="59" cy="60"/>
              </a:xfrm>
              <a:prstGeom prst="ellipse">
                <a:avLst/>
              </a:prstGeom>
              <a:solidFill>
                <a:srgbClr val="000080"/>
              </a:solidFill>
              <a:ln w="11113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65" name="Line 81"/>
              <p:cNvSpPr>
                <a:spLocks noChangeShapeType="1"/>
              </p:cNvSpPr>
              <p:nvPr/>
            </p:nvSpPr>
            <p:spPr bwMode="auto">
              <a:xfrm>
                <a:off x="-867" y="4301"/>
                <a:ext cx="189" cy="1"/>
              </a:xfrm>
              <a:prstGeom prst="line">
                <a:avLst/>
              </a:prstGeom>
              <a:noFill/>
              <a:ln w="20638">
                <a:solidFill>
                  <a:srgbClr val="00008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66" name="Rectangle 83"/>
              <p:cNvSpPr>
                <a:spLocks noChangeArrowheads="1"/>
              </p:cNvSpPr>
              <p:nvPr/>
            </p:nvSpPr>
            <p:spPr bwMode="auto">
              <a:xfrm>
                <a:off x="-465" y="4221"/>
                <a:ext cx="347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600">
                    <a:solidFill>
                      <a:srgbClr val="000000"/>
                    </a:solidFill>
                    <a:latin typeface="Times New Roman" pitchFamily="18" charset="0"/>
                  </a:rPr>
                  <a:t>NHC-D</a:t>
                </a:r>
                <a:endParaRPr lang="en-US" altLang="ja-JP" sz="2000"/>
              </a:p>
            </p:txBody>
          </p:sp>
          <p:sp>
            <p:nvSpPr>
              <p:cNvPr id="32867" name="Rectangle 86"/>
              <p:cNvSpPr>
                <a:spLocks noChangeArrowheads="1"/>
              </p:cNvSpPr>
              <p:nvPr/>
            </p:nvSpPr>
            <p:spPr bwMode="auto">
              <a:xfrm>
                <a:off x="-427" y="4406"/>
                <a:ext cx="288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600">
                    <a:solidFill>
                      <a:srgbClr val="000000"/>
                    </a:solidFill>
                    <a:latin typeface="Times New Roman" pitchFamily="18" charset="0"/>
                  </a:rPr>
                  <a:t>Ehime</a:t>
                </a:r>
                <a:endParaRPr lang="en-US" altLang="ja-JP" sz="2000"/>
              </a:p>
            </p:txBody>
          </p:sp>
          <p:sp>
            <p:nvSpPr>
              <p:cNvPr id="32868" name="Line 84"/>
              <p:cNvSpPr>
                <a:spLocks noChangeShapeType="1"/>
              </p:cNvSpPr>
              <p:nvPr/>
            </p:nvSpPr>
            <p:spPr bwMode="auto">
              <a:xfrm>
                <a:off x="-872" y="4489"/>
                <a:ext cx="189" cy="1"/>
              </a:xfrm>
              <a:prstGeom prst="line">
                <a:avLst/>
              </a:prstGeom>
              <a:noFill/>
              <a:ln w="20638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69" name="Oval 85"/>
              <p:cNvSpPr>
                <a:spLocks noChangeArrowheads="1"/>
              </p:cNvSpPr>
              <p:nvPr/>
            </p:nvSpPr>
            <p:spPr bwMode="auto">
              <a:xfrm>
                <a:off x="-809" y="4453"/>
                <a:ext cx="59" cy="60"/>
              </a:xfrm>
              <a:prstGeom prst="ellipse">
                <a:avLst/>
              </a:prstGeom>
              <a:solidFill>
                <a:srgbClr val="FF00FF"/>
              </a:solidFill>
              <a:ln w="11113">
                <a:solidFill>
                  <a:srgbClr val="FF00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70" name="Rectangle 89"/>
              <p:cNvSpPr>
                <a:spLocks noChangeArrowheads="1"/>
              </p:cNvSpPr>
              <p:nvPr/>
            </p:nvSpPr>
            <p:spPr bwMode="auto">
              <a:xfrm>
                <a:off x="-542" y="4592"/>
                <a:ext cx="421" cy="15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altLang="ja-JP" sz="1600">
                    <a:solidFill>
                      <a:srgbClr val="000000"/>
                    </a:solidFill>
                    <a:latin typeface="Times New Roman" pitchFamily="18" charset="0"/>
                  </a:rPr>
                  <a:t>ESC04d*</a:t>
                </a:r>
                <a:endParaRPr lang="en-US" altLang="ja-JP" sz="2000"/>
              </a:p>
            </p:txBody>
          </p:sp>
          <p:sp>
            <p:nvSpPr>
              <p:cNvPr id="32871" name="Oval 88"/>
              <p:cNvSpPr>
                <a:spLocks noChangeArrowheads="1"/>
              </p:cNvSpPr>
              <p:nvPr/>
            </p:nvSpPr>
            <p:spPr bwMode="auto">
              <a:xfrm>
                <a:off x="-809" y="4639"/>
                <a:ext cx="59" cy="60"/>
              </a:xfrm>
              <a:prstGeom prst="ellipse">
                <a:avLst/>
              </a:prstGeom>
              <a:solidFill>
                <a:srgbClr val="00FFFF"/>
              </a:solidFill>
              <a:ln w="11113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  <p:sp>
            <p:nvSpPr>
              <p:cNvPr id="32872" name="Line 87"/>
              <p:cNvSpPr>
                <a:spLocks noChangeShapeType="1"/>
              </p:cNvSpPr>
              <p:nvPr/>
            </p:nvSpPr>
            <p:spPr bwMode="auto">
              <a:xfrm>
                <a:off x="-865" y="4671"/>
                <a:ext cx="189" cy="1"/>
              </a:xfrm>
              <a:prstGeom prst="line">
                <a:avLst/>
              </a:prstGeom>
              <a:noFill/>
              <a:ln w="20638">
                <a:solidFill>
                  <a:srgbClr val="00FFFF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/>
              </a:p>
            </p:txBody>
          </p:sp>
        </p:grpSp>
        <p:sp>
          <p:nvSpPr>
            <p:cNvPr id="32853" name="Text Box 90"/>
            <p:cNvSpPr txBox="1">
              <a:spLocks noChangeArrowheads="1"/>
            </p:cNvSpPr>
            <p:nvPr/>
          </p:nvSpPr>
          <p:spPr bwMode="auto">
            <a:xfrm>
              <a:off x="1020" y="1298"/>
              <a:ext cx="226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FF0000"/>
                  </a:solidFill>
                </a:rPr>
                <a:t>s</a:t>
              </a:r>
              <a:r>
                <a:rPr lang="en-US" altLang="ja-JP" sz="2000" baseline="-25000">
                  <a:solidFill>
                    <a:srgbClr val="FF0000"/>
                  </a:solidFill>
                  <a:latin typeface="Symbol" pitchFamily="18" charset="2"/>
                </a:rPr>
                <a:t>X</a:t>
              </a:r>
            </a:p>
          </p:txBody>
        </p:sp>
        <p:sp>
          <p:nvSpPr>
            <p:cNvPr id="32854" name="Text Box 91"/>
            <p:cNvSpPr txBox="1">
              <a:spLocks noChangeArrowheads="1"/>
            </p:cNvSpPr>
            <p:nvPr/>
          </p:nvSpPr>
          <p:spPr bwMode="auto">
            <a:xfrm>
              <a:off x="1647" y="1303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FF0000"/>
                  </a:solidFill>
                </a:rPr>
                <a:t>p</a:t>
              </a:r>
              <a:r>
                <a:rPr lang="en-US" altLang="ja-JP" sz="2000" baseline="-25000">
                  <a:solidFill>
                    <a:srgbClr val="FF0000"/>
                  </a:solidFill>
                  <a:latin typeface="Symbol" pitchFamily="18" charset="2"/>
                </a:rPr>
                <a:t>X</a:t>
              </a:r>
            </a:p>
          </p:txBody>
        </p:sp>
        <p:sp>
          <p:nvSpPr>
            <p:cNvPr id="32855" name="AutoShape 92"/>
            <p:cNvSpPr>
              <a:spLocks/>
            </p:cNvSpPr>
            <p:nvPr/>
          </p:nvSpPr>
          <p:spPr bwMode="auto">
            <a:xfrm>
              <a:off x="4150" y="1888"/>
              <a:ext cx="136" cy="454"/>
            </a:xfrm>
            <a:prstGeom prst="rightBrace">
              <a:avLst>
                <a:gd name="adj1" fmla="val 27819"/>
                <a:gd name="adj2" fmla="val 72245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856" name="Text Box 93"/>
            <p:cNvSpPr txBox="1">
              <a:spLocks noChangeArrowheads="1"/>
            </p:cNvSpPr>
            <p:nvPr/>
          </p:nvSpPr>
          <p:spPr bwMode="auto">
            <a:xfrm>
              <a:off x="4286" y="2069"/>
              <a:ext cx="233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FF0000"/>
                  </a:solidFill>
                </a:rPr>
                <a:t>d</a:t>
              </a:r>
              <a:r>
                <a:rPr lang="en-US" altLang="ja-JP" sz="2000" baseline="-25000">
                  <a:solidFill>
                    <a:srgbClr val="FF0000"/>
                  </a:solidFill>
                  <a:latin typeface="Symbol" pitchFamily="18" charset="2"/>
                </a:rPr>
                <a:t>X</a:t>
              </a:r>
            </a:p>
          </p:txBody>
        </p:sp>
        <p:sp>
          <p:nvSpPr>
            <p:cNvPr id="32857" name="AutoShape 94"/>
            <p:cNvSpPr>
              <a:spLocks/>
            </p:cNvSpPr>
            <p:nvPr/>
          </p:nvSpPr>
          <p:spPr bwMode="auto">
            <a:xfrm>
              <a:off x="4150" y="1616"/>
              <a:ext cx="227" cy="408"/>
            </a:xfrm>
            <a:prstGeom prst="rightBrace">
              <a:avLst>
                <a:gd name="adj1" fmla="val 14978"/>
                <a:gd name="adj2" fmla="val 37667"/>
              </a:avLst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ja-JP" altLang="en-US"/>
            </a:p>
          </p:txBody>
        </p:sp>
        <p:sp>
          <p:nvSpPr>
            <p:cNvPr id="32858" name="Text Box 95"/>
            <p:cNvSpPr txBox="1">
              <a:spLocks noChangeArrowheads="1"/>
            </p:cNvSpPr>
            <p:nvPr/>
          </p:nvSpPr>
          <p:spPr bwMode="auto">
            <a:xfrm>
              <a:off x="4377" y="1661"/>
              <a:ext cx="195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>
                  <a:solidFill>
                    <a:srgbClr val="FF0000"/>
                  </a:solidFill>
                </a:rPr>
                <a:t>f</a:t>
              </a:r>
              <a:r>
                <a:rPr lang="en-US" altLang="ja-JP" sz="2000" baseline="-25000">
                  <a:solidFill>
                    <a:srgbClr val="FF0000"/>
                  </a:solidFill>
                  <a:latin typeface="Symbol" pitchFamily="18" charset="2"/>
                </a:rPr>
                <a:t>X</a:t>
              </a:r>
            </a:p>
          </p:txBody>
        </p:sp>
        <p:sp>
          <p:nvSpPr>
            <p:cNvPr id="32859" name="Text Box 96"/>
            <p:cNvSpPr txBox="1">
              <a:spLocks noChangeArrowheads="1"/>
            </p:cNvSpPr>
            <p:nvPr/>
          </p:nvSpPr>
          <p:spPr bwMode="auto">
            <a:xfrm>
              <a:off x="1111" y="1888"/>
              <a:ext cx="299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aseline="30000">
                  <a:solidFill>
                    <a:srgbClr val="003300"/>
                  </a:solidFill>
                </a:rPr>
                <a:t>12</a:t>
              </a:r>
              <a:r>
                <a:rPr lang="en-US" altLang="ja-JP" sz="2000">
                  <a:solidFill>
                    <a:srgbClr val="003300"/>
                  </a:solidFill>
                </a:rPr>
                <a:t>C</a:t>
              </a:r>
            </a:p>
          </p:txBody>
        </p:sp>
        <p:sp>
          <p:nvSpPr>
            <p:cNvPr id="32860" name="Text Box 97"/>
            <p:cNvSpPr txBox="1">
              <a:spLocks noChangeArrowheads="1"/>
            </p:cNvSpPr>
            <p:nvPr/>
          </p:nvSpPr>
          <p:spPr bwMode="auto">
            <a:xfrm>
              <a:off x="1655" y="2296"/>
              <a:ext cx="322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aseline="30000">
                  <a:solidFill>
                    <a:srgbClr val="003300"/>
                  </a:solidFill>
                </a:rPr>
                <a:t>27</a:t>
              </a:r>
              <a:r>
                <a:rPr lang="en-US" altLang="ja-JP" sz="2000">
                  <a:solidFill>
                    <a:srgbClr val="003300"/>
                  </a:solidFill>
                </a:rPr>
                <a:t>Al</a:t>
              </a:r>
            </a:p>
          </p:txBody>
        </p:sp>
        <p:sp>
          <p:nvSpPr>
            <p:cNvPr id="32861" name="Text Box 98"/>
            <p:cNvSpPr txBox="1">
              <a:spLocks noChangeArrowheads="1"/>
            </p:cNvSpPr>
            <p:nvPr/>
          </p:nvSpPr>
          <p:spPr bwMode="auto">
            <a:xfrm>
              <a:off x="2200" y="2523"/>
              <a:ext cx="437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r>
                <a:rPr lang="en-US" altLang="ja-JP" sz="2000" baseline="30000">
                  <a:solidFill>
                    <a:srgbClr val="003300"/>
                  </a:solidFill>
                </a:rPr>
                <a:t>40</a:t>
              </a:r>
              <a:r>
                <a:rPr lang="en-US" altLang="ja-JP" sz="2000">
                  <a:solidFill>
                    <a:srgbClr val="003300"/>
                  </a:solidFill>
                </a:rPr>
                <a:t>Ca</a:t>
              </a:r>
            </a:p>
          </p:txBody>
        </p:sp>
        <p:sp>
          <p:nvSpPr>
            <p:cNvPr id="32862" name="Text Box 99"/>
            <p:cNvSpPr txBox="1">
              <a:spLocks noChangeArrowheads="1"/>
            </p:cNvSpPr>
            <p:nvPr/>
          </p:nvSpPr>
          <p:spPr bwMode="auto">
            <a:xfrm>
              <a:off x="3969" y="3067"/>
              <a:ext cx="291" cy="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000" baseline="30000">
                  <a:solidFill>
                    <a:srgbClr val="003300"/>
                  </a:solidFill>
                </a:rPr>
                <a:t>89</a:t>
              </a:r>
              <a:r>
                <a:rPr lang="en-US" altLang="ja-JP" sz="2000">
                  <a:solidFill>
                    <a:srgbClr val="003300"/>
                  </a:solidFill>
                </a:rPr>
                <a:t>Y</a:t>
              </a:r>
            </a:p>
          </p:txBody>
        </p:sp>
      </p:grpSp>
      <p:sp>
        <p:nvSpPr>
          <p:cNvPr id="99" name="円/楕円 98"/>
          <p:cNvSpPr/>
          <p:nvPr/>
        </p:nvSpPr>
        <p:spPr>
          <a:xfrm>
            <a:off x="7470775" y="2500313"/>
            <a:ext cx="71438" cy="714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0" name="円/楕円 99"/>
          <p:cNvSpPr/>
          <p:nvPr/>
        </p:nvSpPr>
        <p:spPr>
          <a:xfrm>
            <a:off x="2357438" y="1857375"/>
            <a:ext cx="71437" cy="71438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2" name="円/楕円 101"/>
          <p:cNvSpPr/>
          <p:nvPr/>
        </p:nvSpPr>
        <p:spPr>
          <a:xfrm>
            <a:off x="3357563" y="2071688"/>
            <a:ext cx="71437" cy="714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103" name="円/楕円 102"/>
          <p:cNvSpPr/>
          <p:nvPr/>
        </p:nvSpPr>
        <p:spPr>
          <a:xfrm>
            <a:off x="4214813" y="2214563"/>
            <a:ext cx="71437" cy="71437"/>
          </a:xfrm>
          <a:prstGeom prst="ellipse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cxnSp>
        <p:nvCxnSpPr>
          <p:cNvPr id="105" name="直線コネクタ 104"/>
          <p:cNvCxnSpPr>
            <a:stCxn id="100" idx="1"/>
            <a:endCxn id="102" idx="5"/>
          </p:cNvCxnSpPr>
          <p:nvPr/>
        </p:nvCxnSpPr>
        <p:spPr>
          <a:xfrm rot="16200000" flipH="1">
            <a:off x="2761456" y="1475582"/>
            <a:ext cx="263525" cy="104933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2" name="直線コネクタ 111"/>
          <p:cNvCxnSpPr>
            <a:stCxn id="102" idx="3"/>
            <a:endCxn id="103" idx="2"/>
          </p:cNvCxnSpPr>
          <p:nvPr/>
        </p:nvCxnSpPr>
        <p:spPr>
          <a:xfrm rot="16200000" flipH="1">
            <a:off x="3733006" y="1767682"/>
            <a:ext cx="117475" cy="846138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コネクタ 116"/>
          <p:cNvCxnSpPr>
            <a:endCxn id="99" idx="4"/>
          </p:cNvCxnSpPr>
          <p:nvPr/>
        </p:nvCxnSpPr>
        <p:spPr>
          <a:xfrm>
            <a:off x="4286250" y="2286000"/>
            <a:ext cx="3219450" cy="285750"/>
          </a:xfrm>
          <a:prstGeom prst="line">
            <a:avLst/>
          </a:prstGeom>
          <a:ln w="19050">
            <a:solidFill>
              <a:srgbClr val="FFFF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80" name="テキスト ボックス 119"/>
          <p:cNvSpPr txBox="1">
            <a:spLocks noChangeArrowheads="1"/>
          </p:cNvSpPr>
          <p:nvPr/>
        </p:nvSpPr>
        <p:spPr bwMode="auto">
          <a:xfrm>
            <a:off x="5572125" y="1928813"/>
            <a:ext cx="13477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>
                <a:solidFill>
                  <a:srgbClr val="FFFF00"/>
                </a:solidFill>
              </a:rPr>
              <a:t>W.S. pot.</a:t>
            </a:r>
          </a:p>
          <a:p>
            <a:r>
              <a:rPr lang="en-US" altLang="ja-JP" sz="1400">
                <a:solidFill>
                  <a:srgbClr val="FFFF00"/>
                </a:solidFill>
              </a:rPr>
              <a:t>(w/o Coulomb)</a:t>
            </a:r>
            <a:endParaRPr lang="ja-JP" altLang="en-US" sz="1400">
              <a:solidFill>
                <a:srgbClr val="FFFF00"/>
              </a:solidFill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タイトル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baseline="30000" smtClean="0"/>
              <a:t>208</a:t>
            </a:r>
            <a:r>
              <a:rPr lang="en-US" altLang="ja-JP" sz="4000" smtClean="0"/>
              <a:t>Pb(K</a:t>
            </a:r>
            <a:r>
              <a:rPr lang="en-US" altLang="ja-JP" sz="4000" baseline="30000" smtClean="0">
                <a:latin typeface="Symbol" pitchFamily="18" charset="2"/>
              </a:rPr>
              <a:t>-</a:t>
            </a:r>
            <a:r>
              <a:rPr lang="en-US" altLang="ja-JP" sz="4000" smtClean="0"/>
              <a:t>,K</a:t>
            </a:r>
            <a:r>
              <a:rPr lang="en-US" altLang="ja-JP" sz="4000" baseline="30000" smtClean="0"/>
              <a:t>+</a:t>
            </a:r>
            <a:r>
              <a:rPr lang="en-US" altLang="ja-JP" sz="4000" smtClean="0"/>
              <a:t>) Spectrum</a:t>
            </a:r>
            <a:endParaRPr lang="ja-JP" altLang="en-US" sz="4000" smtClean="0"/>
          </a:p>
        </p:txBody>
      </p:sp>
      <p:sp>
        <p:nvSpPr>
          <p:cNvPr id="33794" name="フッター プレースホルダ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/>
              <a:t>J-PARC</a:t>
            </a:r>
            <a:r>
              <a:rPr lang="ja-JP" altLang="en-US" smtClean="0"/>
              <a:t>ハドロン実験施設ビームライン整備拡充に向けて</a:t>
            </a:r>
            <a:endParaRPr lang="en-US" altLang="ja-JP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/>
          </a:p>
        </p:txBody>
      </p:sp>
      <p:sp>
        <p:nvSpPr>
          <p:cNvPr id="33795" name="日付プレースホルダ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  <p:pic>
        <p:nvPicPr>
          <p:cNvPr id="3379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3" y="1928813"/>
            <a:ext cx="6543675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テキスト ボックス 12"/>
          <p:cNvSpPr txBox="1">
            <a:spLocks noChangeArrowheads="1"/>
          </p:cNvSpPr>
          <p:nvPr/>
        </p:nvSpPr>
        <p:spPr bwMode="auto">
          <a:xfrm>
            <a:off x="714375" y="1428750"/>
            <a:ext cx="26304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Woods-Saxon potential </a:t>
            </a:r>
          </a:p>
        </p:txBody>
      </p:sp>
      <p:sp>
        <p:nvSpPr>
          <p:cNvPr id="33798" name="テキスト ボックス 13"/>
          <p:cNvSpPr txBox="1">
            <a:spLocks noChangeArrowheads="1"/>
          </p:cNvSpPr>
          <p:nvPr/>
        </p:nvSpPr>
        <p:spPr bwMode="auto">
          <a:xfrm>
            <a:off x="3857625" y="1500188"/>
            <a:ext cx="3881438" cy="584200"/>
          </a:xfrm>
          <a:prstGeom prst="rect">
            <a:avLst/>
          </a:prstGeom>
          <a:noFill/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/>
              <a:t>S.Tadokoro, H.KObayashi and Y.Akaishi,</a:t>
            </a:r>
          </a:p>
          <a:p>
            <a:r>
              <a:rPr lang="en-US" altLang="ja-JP" sz="1600"/>
              <a:t>Phys. Rev. C 51 (1995) 2656.</a:t>
            </a:r>
            <a:endParaRPr lang="ja-JP" altLang="en-US" sz="1600"/>
          </a:p>
        </p:txBody>
      </p:sp>
      <p:sp>
        <p:nvSpPr>
          <p:cNvPr id="33799" name="テキスト ボックス 14"/>
          <p:cNvSpPr txBox="1">
            <a:spLocks noChangeArrowheads="1"/>
          </p:cNvSpPr>
          <p:nvPr/>
        </p:nvSpPr>
        <p:spPr bwMode="auto">
          <a:xfrm>
            <a:off x="785813" y="5214938"/>
            <a:ext cx="3071812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/>
              <a:t>Centrifugal barrier</a:t>
            </a:r>
          </a:p>
          <a:p>
            <a:r>
              <a:rPr lang="en-US" altLang="ja-JP"/>
              <a:t>Low nuclear density region</a:t>
            </a:r>
          </a:p>
        </p:txBody>
      </p:sp>
      <p:sp>
        <p:nvSpPr>
          <p:cNvPr id="33800" name="正方形/長方形 15"/>
          <p:cNvSpPr>
            <a:spLocks noChangeArrowheads="1"/>
          </p:cNvSpPr>
          <p:nvPr/>
        </p:nvSpPr>
        <p:spPr bwMode="auto">
          <a:xfrm>
            <a:off x="785813" y="6072188"/>
            <a:ext cx="8143875" cy="461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rgbClr val="FF0000"/>
                </a:solidFill>
              </a:rPr>
              <a:t>Very narrow peaks with a large orbital angular momentum.</a:t>
            </a:r>
          </a:p>
        </p:txBody>
      </p:sp>
      <p:sp>
        <p:nvSpPr>
          <p:cNvPr id="17" name="右矢印 16"/>
          <p:cNvSpPr/>
          <p:nvPr/>
        </p:nvSpPr>
        <p:spPr>
          <a:xfrm>
            <a:off x="3857625" y="5429250"/>
            <a:ext cx="357188" cy="3571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  <p:sp>
        <p:nvSpPr>
          <p:cNvPr id="33802" name="テキスト ボックス 18"/>
          <p:cNvSpPr txBox="1">
            <a:spLocks noChangeArrowheads="1"/>
          </p:cNvSpPr>
          <p:nvPr/>
        </p:nvSpPr>
        <p:spPr bwMode="auto">
          <a:xfrm>
            <a:off x="4357688" y="5429250"/>
            <a:ext cx="38989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Suppression of </a:t>
            </a:r>
            <a:r>
              <a:rPr lang="en-US" altLang="ja-JP">
                <a:latin typeface="Symbol" pitchFamily="18" charset="2"/>
              </a:rPr>
              <a:t>X</a:t>
            </a:r>
            <a:r>
              <a:rPr lang="en-US" altLang="ja-JP"/>
              <a:t>N</a:t>
            </a:r>
            <a:r>
              <a:rPr lang="en-US" altLang="ja-JP">
                <a:latin typeface="Symbol" pitchFamily="18" charset="2"/>
              </a:rPr>
              <a:t>-&gt;LL </a:t>
            </a:r>
            <a:r>
              <a:rPr lang="en-US" altLang="ja-JP"/>
              <a:t>Conversion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mtClean="0"/>
              <a:t>Yield for heavier targets</a:t>
            </a:r>
            <a:endParaRPr lang="ja-JP" altLang="en-US" smtClean="0"/>
          </a:p>
        </p:txBody>
      </p:sp>
      <p:sp>
        <p:nvSpPr>
          <p:cNvPr id="34818" name="コンテンツ プレースホルダ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z="2800" smtClean="0"/>
              <a:t>Cross section 			? </a:t>
            </a:r>
            <a:r>
              <a:rPr lang="ja-JP" altLang="en-US" sz="2800" smtClean="0"/>
              <a:t>∝</a:t>
            </a:r>
            <a:r>
              <a:rPr lang="en-US" altLang="ja-JP" sz="2800" smtClean="0"/>
              <a:t>A</a:t>
            </a:r>
            <a:r>
              <a:rPr lang="en-US" altLang="ja-JP" sz="2800" baseline="30000" smtClean="0"/>
              <a:t>1/3 </a:t>
            </a:r>
            <a:r>
              <a:rPr lang="en-US" altLang="ja-JP" sz="2800" smtClean="0"/>
              <a:t>(best case?)</a:t>
            </a:r>
          </a:p>
          <a:p>
            <a:pPr eaLnBrk="1" hangingPunct="1"/>
            <a:r>
              <a:rPr lang="en-US" altLang="ja-JP" sz="2800" smtClean="0"/>
              <a:t>Target (thickness)		</a:t>
            </a:r>
            <a:r>
              <a:rPr lang="ja-JP" altLang="en-US" sz="2800" smtClean="0"/>
              <a:t>∝</a:t>
            </a:r>
            <a:r>
              <a:rPr lang="en-US" altLang="ja-JP" sz="2800" smtClean="0"/>
              <a:t>1/A</a:t>
            </a:r>
          </a:p>
          <a:p>
            <a:pPr eaLnBrk="1" hangingPunct="1"/>
            <a:r>
              <a:rPr lang="en-US" altLang="ja-JP" sz="2800" smtClean="0"/>
              <a:t>Yield for the same intensity and time</a:t>
            </a:r>
          </a:p>
          <a:p>
            <a:pPr lvl="1" eaLnBrk="1" hangingPunct="1"/>
            <a:r>
              <a:rPr lang="en-US" altLang="ja-JP" sz="2400" smtClean="0"/>
              <a:t>Y</a:t>
            </a:r>
            <a:r>
              <a:rPr lang="ja-JP" altLang="en-US" sz="2400" smtClean="0"/>
              <a:t>∝</a:t>
            </a:r>
            <a:r>
              <a:rPr lang="en-US" altLang="ja-JP" sz="2400" smtClean="0"/>
              <a:t>A</a:t>
            </a:r>
            <a:r>
              <a:rPr lang="en-US" altLang="ja-JP" sz="2400" baseline="30000" smtClean="0">
                <a:latin typeface="Symbol" pitchFamily="18" charset="2"/>
              </a:rPr>
              <a:t>-2/3</a:t>
            </a:r>
          </a:p>
          <a:p>
            <a:pPr eaLnBrk="1" hangingPunct="1"/>
            <a:r>
              <a:rPr lang="en-US" altLang="ja-JP" sz="2800" smtClean="0"/>
              <a:t>Y(</a:t>
            </a:r>
            <a:r>
              <a:rPr lang="en-US" altLang="ja-JP" sz="2800" baseline="30000" smtClean="0"/>
              <a:t>89</a:t>
            </a:r>
            <a:r>
              <a:rPr lang="en-US" altLang="ja-JP" sz="2800" smtClean="0"/>
              <a:t>Y) = (12/89)</a:t>
            </a:r>
            <a:r>
              <a:rPr lang="en-US" altLang="ja-JP" sz="2800" baseline="30000" smtClean="0">
                <a:latin typeface="Symbol" pitchFamily="18" charset="2"/>
              </a:rPr>
              <a:t>-2/3 </a:t>
            </a:r>
            <a:r>
              <a:rPr lang="en-US" altLang="ja-JP" sz="2800" smtClean="0"/>
              <a:t>Y(</a:t>
            </a:r>
            <a:r>
              <a:rPr lang="en-US" altLang="ja-JP" sz="2800" baseline="30000" smtClean="0"/>
              <a:t>12</a:t>
            </a:r>
            <a:r>
              <a:rPr lang="en-US" altLang="ja-JP" sz="2800" smtClean="0"/>
              <a:t>C) = 0.26Y(</a:t>
            </a:r>
            <a:r>
              <a:rPr lang="en-US" altLang="ja-JP" sz="2800" baseline="30000" smtClean="0"/>
              <a:t>12</a:t>
            </a:r>
            <a:r>
              <a:rPr lang="en-US" altLang="ja-JP" sz="2800" smtClean="0"/>
              <a:t>C)</a:t>
            </a:r>
          </a:p>
          <a:p>
            <a:pPr eaLnBrk="1" hangingPunct="1"/>
            <a:r>
              <a:rPr lang="en-US" altLang="ja-JP" sz="2800" smtClean="0"/>
              <a:t>Y(</a:t>
            </a:r>
            <a:r>
              <a:rPr lang="en-US" altLang="ja-JP" sz="2800" baseline="30000" smtClean="0"/>
              <a:t>208</a:t>
            </a:r>
            <a:r>
              <a:rPr lang="en-US" altLang="ja-JP" sz="2800" smtClean="0"/>
              <a:t>Pb)=(12/208)</a:t>
            </a:r>
            <a:r>
              <a:rPr lang="en-US" altLang="ja-JP" sz="2800" baseline="30000" smtClean="0">
                <a:latin typeface="Symbol" pitchFamily="18" charset="2"/>
              </a:rPr>
              <a:t>-2/3</a:t>
            </a:r>
            <a:r>
              <a:rPr lang="en-US" altLang="ja-JP" sz="2800" smtClean="0"/>
              <a:t>Y(</a:t>
            </a:r>
            <a:r>
              <a:rPr lang="en-US" altLang="ja-JP" sz="2800" baseline="30000" smtClean="0"/>
              <a:t>12</a:t>
            </a:r>
            <a:r>
              <a:rPr lang="en-US" altLang="ja-JP" sz="2800" smtClean="0"/>
              <a:t>C)=0.15Y(</a:t>
            </a:r>
            <a:r>
              <a:rPr lang="en-US" altLang="ja-JP" sz="2800" baseline="30000" smtClean="0"/>
              <a:t>12</a:t>
            </a:r>
            <a:r>
              <a:rPr lang="en-US" altLang="ja-JP" sz="2800" smtClean="0"/>
              <a:t>C)</a:t>
            </a:r>
          </a:p>
          <a:p>
            <a:pPr eaLnBrk="1" hangingPunct="1"/>
            <a:endParaRPr lang="en-US" altLang="ja-JP" sz="2800" smtClean="0"/>
          </a:p>
          <a:p>
            <a:pPr eaLnBrk="1" hangingPunct="1"/>
            <a:r>
              <a:rPr lang="en-US" altLang="ja-JP" sz="2800" smtClean="0"/>
              <a:t>Higher intensity &amp; long beam time are necessary.</a:t>
            </a:r>
          </a:p>
        </p:txBody>
      </p:sp>
      <p:sp>
        <p:nvSpPr>
          <p:cNvPr id="34819" name="フッター プレースホルダ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</a:t>
            </a:r>
            <a:endParaRPr lang="en-US" altLang="ja-JP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/>
          </a:p>
        </p:txBody>
      </p:sp>
      <p:sp>
        <p:nvSpPr>
          <p:cNvPr id="34820" name="日付プレースホルダ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/>
              <a:t>If 50GeV-15</a:t>
            </a:r>
            <a:r>
              <a:rPr lang="en-US" altLang="ja-JP" sz="3600" smtClean="0">
                <a:latin typeface="Symbol" pitchFamily="18" charset="2"/>
              </a:rPr>
              <a:t>m</a:t>
            </a:r>
            <a:r>
              <a:rPr lang="en-US" altLang="ja-JP" sz="3600" smtClean="0"/>
              <a:t>A is achieved</a:t>
            </a:r>
            <a:r>
              <a:rPr lang="ja-JP" altLang="en-US" sz="3600" smtClean="0"/>
              <a:t>　</a:t>
            </a:r>
            <a:r>
              <a:rPr lang="en-US" altLang="ja-JP" sz="3600" smtClean="0"/>
              <a:t>…</a:t>
            </a:r>
            <a:endParaRPr lang="ja-JP" altLang="en-US" sz="3600" smtClean="0"/>
          </a:p>
        </p:txBody>
      </p:sp>
      <p:sp>
        <p:nvSpPr>
          <p:cNvPr id="35842" name="コンテンツ プレースホルダ 2"/>
          <p:cNvSpPr>
            <a:spLocks noGrp="1"/>
          </p:cNvSpPr>
          <p:nvPr>
            <p:ph idx="1"/>
          </p:nvPr>
        </p:nvSpPr>
        <p:spPr>
          <a:xfrm>
            <a:off x="428625" y="1357313"/>
            <a:ext cx="8229600" cy="5214937"/>
          </a:xfrm>
        </p:spPr>
        <p:txBody>
          <a:bodyPr/>
          <a:lstStyle/>
          <a:p>
            <a:pPr eaLnBrk="1" hangingPunct="1"/>
            <a:r>
              <a:rPr lang="en-US" altLang="ja-JP" sz="2400" smtClean="0"/>
              <a:t>6.6x10</a:t>
            </a:r>
            <a:r>
              <a:rPr lang="en-US" altLang="ja-JP" sz="2400" baseline="30000" smtClean="0"/>
              <a:t>6</a:t>
            </a:r>
            <a:r>
              <a:rPr lang="en-US" altLang="ja-JP" sz="2400" smtClean="0"/>
              <a:t>/spill with 0.7s FT</a:t>
            </a:r>
          </a:p>
          <a:p>
            <a:pPr lvl="1" eaLnBrk="1" hangingPunct="1"/>
            <a:r>
              <a:rPr lang="en-US" altLang="ja-JP" sz="2000" smtClean="0"/>
              <a:t>14MHz  singles rate @ downstream	</a:t>
            </a:r>
            <a:r>
              <a:rPr lang="en-US" altLang="ja-JP" sz="2000" smtClean="0">
                <a:solidFill>
                  <a:schemeClr val="accent2"/>
                </a:solidFill>
              </a:rPr>
              <a:t>O.K.</a:t>
            </a:r>
          </a:p>
          <a:p>
            <a:pPr lvl="1" eaLnBrk="1" hangingPunct="1"/>
            <a:r>
              <a:rPr lang="en-US" altLang="ja-JP" sz="2000" smtClean="0"/>
              <a:t>55MHz singles rate @ upstream		</a:t>
            </a:r>
            <a:r>
              <a:rPr lang="en-US" altLang="ja-JP" sz="2000" smtClean="0">
                <a:solidFill>
                  <a:srgbClr val="FF0000"/>
                </a:solidFill>
              </a:rPr>
              <a:t>N.G.? </a:t>
            </a:r>
          </a:p>
          <a:p>
            <a:pPr lvl="1" eaLnBrk="1" hangingPunct="1"/>
            <a:r>
              <a:rPr lang="en-US" altLang="ja-JP" sz="2000" smtClean="0"/>
              <a:t>1.5x10</a:t>
            </a:r>
            <a:r>
              <a:rPr lang="en-US" altLang="ja-JP" sz="2000" baseline="30000" smtClean="0"/>
              <a:t>11</a:t>
            </a:r>
            <a:r>
              <a:rPr lang="en-US" altLang="ja-JP" sz="2000" smtClean="0"/>
              <a:t> K</a:t>
            </a:r>
            <a:r>
              <a:rPr lang="en-US" altLang="ja-JP" sz="2000" baseline="30000" smtClean="0">
                <a:latin typeface="Symbol" pitchFamily="18" charset="2"/>
              </a:rPr>
              <a:t>-</a:t>
            </a:r>
            <a:r>
              <a:rPr lang="en-US" altLang="ja-JP" sz="2000" smtClean="0"/>
              <a:t> /day				</a:t>
            </a:r>
            <a:r>
              <a:rPr lang="en-US" altLang="ja-JP" sz="2000" smtClean="0">
                <a:solidFill>
                  <a:srgbClr val="00B050"/>
                </a:solidFill>
              </a:rPr>
              <a:t>x 3.75</a:t>
            </a:r>
          </a:p>
          <a:p>
            <a:pPr eaLnBrk="1" hangingPunct="1"/>
            <a:r>
              <a:rPr lang="en-US" altLang="ja-JP" sz="2400" smtClean="0"/>
              <a:t>Why N.G.?</a:t>
            </a:r>
          </a:p>
          <a:p>
            <a:pPr lvl="1" eaLnBrk="1" hangingPunct="1"/>
            <a:r>
              <a:rPr lang="en-US" altLang="ja-JP" sz="2000" smtClean="0"/>
              <a:t>Detector rate ability		</a:t>
            </a:r>
            <a:r>
              <a:rPr lang="en-US" altLang="ja-JP" sz="2000" smtClean="0">
                <a:solidFill>
                  <a:srgbClr val="FF0000"/>
                </a:solidFill>
              </a:rPr>
              <a:t>other than wire chamber</a:t>
            </a:r>
          </a:p>
          <a:p>
            <a:pPr lvl="1" eaLnBrk="1" hangingPunct="1"/>
            <a:r>
              <a:rPr lang="en-US" altLang="ja-JP" sz="2000" smtClean="0"/>
              <a:t>Accidental backgrounds		</a:t>
            </a:r>
            <a:r>
              <a:rPr lang="en-US" altLang="ja-JP" sz="2000" smtClean="0">
                <a:solidFill>
                  <a:srgbClr val="FF0000"/>
                </a:solidFill>
              </a:rPr>
              <a:t>fast device / analysis</a:t>
            </a:r>
          </a:p>
          <a:p>
            <a:pPr eaLnBrk="1" hangingPunct="1"/>
            <a:r>
              <a:rPr lang="en-US" altLang="ja-JP" sz="2400" smtClean="0"/>
              <a:t>1.7s FT</a:t>
            </a:r>
          </a:p>
          <a:p>
            <a:pPr lvl="1" eaLnBrk="1" hangingPunct="1"/>
            <a:r>
              <a:rPr lang="en-US" altLang="ja-JP" sz="2000" smtClean="0"/>
              <a:t>20 MHz singles rate @ upstream</a:t>
            </a:r>
          </a:p>
          <a:p>
            <a:pPr lvl="1" eaLnBrk="1" hangingPunct="1"/>
            <a:r>
              <a:rPr lang="en-US" altLang="ja-JP" sz="2000" smtClean="0"/>
              <a:t>1.2x10</a:t>
            </a:r>
            <a:r>
              <a:rPr lang="en-US" altLang="ja-JP" sz="2000" baseline="30000" smtClean="0"/>
              <a:t>11</a:t>
            </a:r>
            <a:r>
              <a:rPr lang="en-US" altLang="ja-JP" sz="2000" smtClean="0"/>
              <a:t> K</a:t>
            </a:r>
            <a:r>
              <a:rPr lang="en-US" altLang="ja-JP" sz="2000" baseline="30000" smtClean="0">
                <a:latin typeface="Symbol" pitchFamily="18" charset="2"/>
              </a:rPr>
              <a:t>-</a:t>
            </a:r>
            <a:r>
              <a:rPr lang="en-US" altLang="ja-JP" sz="2000" smtClean="0"/>
              <a:t>/day				</a:t>
            </a:r>
            <a:r>
              <a:rPr lang="en-US" altLang="ja-JP" sz="2000" smtClean="0">
                <a:solidFill>
                  <a:srgbClr val="00B050"/>
                </a:solidFill>
              </a:rPr>
              <a:t>x 3</a:t>
            </a:r>
          </a:p>
          <a:p>
            <a:pPr eaLnBrk="1" hangingPunct="1"/>
            <a:r>
              <a:rPr lang="en-US" altLang="ja-JP" sz="2200" smtClean="0"/>
              <a:t>Give up point-to-point condition of B.S.</a:t>
            </a:r>
          </a:p>
          <a:p>
            <a:pPr lvl="1" eaLnBrk="1" hangingPunct="1"/>
            <a:r>
              <a:rPr lang="en-US" altLang="ja-JP" sz="1800" smtClean="0"/>
              <a:t>Larger beam size at upstream</a:t>
            </a:r>
          </a:p>
          <a:p>
            <a:pPr lvl="1" eaLnBrk="1" hangingPunct="1"/>
            <a:r>
              <a:rPr lang="en-US" altLang="ja-JP" sz="1800" smtClean="0"/>
              <a:t>loose resolution. How much?</a:t>
            </a:r>
            <a:endParaRPr lang="en-US" altLang="ja-JP" sz="1400" smtClean="0"/>
          </a:p>
        </p:txBody>
      </p:sp>
      <p:sp>
        <p:nvSpPr>
          <p:cNvPr id="35843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 </a:t>
            </a:r>
            <a:endParaRPr lang="en-US" altLang="ja-JP"/>
          </a:p>
        </p:txBody>
      </p:sp>
      <p:sp>
        <p:nvSpPr>
          <p:cNvPr id="35844" name="日付プレースホルダ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/>
              <a:t>(K</a:t>
            </a:r>
            <a:r>
              <a:rPr lang="en-US" altLang="ja-JP" sz="4000" baseline="30000" smtClean="0">
                <a:latin typeface="Symbol" pitchFamily="18" charset="2"/>
              </a:rPr>
              <a:t>-</a:t>
            </a:r>
            <a:r>
              <a:rPr lang="en-US" altLang="ja-JP" sz="4000" smtClean="0"/>
              <a:t>,K</a:t>
            </a:r>
            <a:r>
              <a:rPr lang="en-US" altLang="ja-JP" sz="4000" baseline="30000" smtClean="0"/>
              <a:t>0</a:t>
            </a:r>
            <a:r>
              <a:rPr lang="en-US" altLang="ja-JP" sz="4000" smtClean="0"/>
              <a:t>) reaction</a:t>
            </a:r>
            <a:endParaRPr lang="ja-JP" altLang="en-US" sz="4000" smtClean="0"/>
          </a:p>
        </p:txBody>
      </p:sp>
      <p:sp>
        <p:nvSpPr>
          <p:cNvPr id="36866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z="2800" smtClean="0"/>
              <a:t>(K</a:t>
            </a:r>
            <a:r>
              <a:rPr lang="en-US" altLang="ja-JP" sz="2800" baseline="30000" smtClean="0">
                <a:latin typeface="Symbol" pitchFamily="18" charset="2"/>
              </a:rPr>
              <a:t>-</a:t>
            </a:r>
            <a:r>
              <a:rPr lang="en-US" altLang="ja-JP" sz="2800" smtClean="0"/>
              <a:t>,K</a:t>
            </a:r>
            <a:r>
              <a:rPr lang="en-US" altLang="ja-JP" sz="2800" baseline="30000" smtClean="0"/>
              <a:t>+</a:t>
            </a:r>
            <a:r>
              <a:rPr lang="en-US" altLang="ja-JP" sz="2800" smtClean="0"/>
              <a:t>) can excite only </a:t>
            </a:r>
            <a:r>
              <a:rPr lang="en-US" altLang="ja-JP" sz="2800" smtClean="0">
                <a:latin typeface="Symbol" pitchFamily="18" charset="2"/>
              </a:rPr>
              <a:t>D</a:t>
            </a:r>
            <a:r>
              <a:rPr lang="en-US" altLang="ja-JP" sz="2800" smtClean="0"/>
              <a:t>I=1, but (K</a:t>
            </a:r>
            <a:r>
              <a:rPr lang="en-US" altLang="ja-JP" sz="2800" baseline="30000" smtClean="0">
                <a:latin typeface="Symbol" pitchFamily="18" charset="2"/>
              </a:rPr>
              <a:t>-</a:t>
            </a:r>
            <a:r>
              <a:rPr lang="en-US" altLang="ja-JP" sz="2800" smtClean="0"/>
              <a:t>,K</a:t>
            </a:r>
            <a:r>
              <a:rPr lang="en-US" altLang="ja-JP" sz="2800" baseline="30000" smtClean="0"/>
              <a:t>0</a:t>
            </a:r>
            <a:r>
              <a:rPr lang="en-US" altLang="ja-JP" sz="2800" smtClean="0"/>
              <a:t>) can excite </a:t>
            </a:r>
            <a:r>
              <a:rPr lang="en-US" altLang="ja-JP" sz="2800" smtClean="0">
                <a:latin typeface="Symbol" pitchFamily="18" charset="2"/>
              </a:rPr>
              <a:t>D</a:t>
            </a:r>
            <a:r>
              <a:rPr lang="en-US" altLang="ja-JP" sz="2800" smtClean="0"/>
              <a:t>I=0.</a:t>
            </a:r>
          </a:p>
          <a:p>
            <a:pPr lvl="1" eaLnBrk="1" hangingPunct="1"/>
            <a:r>
              <a:rPr lang="en-US" altLang="ja-JP" sz="2400" smtClean="0"/>
              <a:t>Isospin dependence</a:t>
            </a:r>
          </a:p>
          <a:p>
            <a:pPr eaLnBrk="1" hangingPunct="1"/>
            <a:r>
              <a:rPr lang="en-US" altLang="ja-JP" sz="2800" smtClean="0"/>
              <a:t>K</a:t>
            </a:r>
            <a:r>
              <a:rPr lang="en-US" altLang="ja-JP" sz="2800" baseline="30000" smtClean="0"/>
              <a:t>0</a:t>
            </a:r>
            <a:r>
              <a:rPr lang="en-US" altLang="ja-JP" sz="2800" smtClean="0"/>
              <a:t> is measured by K</a:t>
            </a:r>
            <a:r>
              <a:rPr lang="en-US" altLang="ja-JP" sz="2800" baseline="-25000" smtClean="0"/>
              <a:t>S </a:t>
            </a:r>
            <a:r>
              <a:rPr lang="en-US" altLang="ja-JP" sz="2800" smtClean="0">
                <a:latin typeface="Symbol" pitchFamily="18" charset="2"/>
              </a:rPr>
              <a:t>-&gt;p</a:t>
            </a:r>
            <a:r>
              <a:rPr lang="en-US" altLang="ja-JP" sz="2800" baseline="30000" smtClean="0">
                <a:latin typeface="Symbol" pitchFamily="18" charset="2"/>
              </a:rPr>
              <a:t>+</a:t>
            </a:r>
            <a:r>
              <a:rPr lang="en-US" altLang="ja-JP" sz="2800" smtClean="0">
                <a:latin typeface="Symbol" pitchFamily="18" charset="2"/>
              </a:rPr>
              <a:t>p</a:t>
            </a:r>
            <a:r>
              <a:rPr lang="en-US" altLang="ja-JP" sz="2800" baseline="30000" smtClean="0">
                <a:latin typeface="Symbol" pitchFamily="18" charset="2"/>
              </a:rPr>
              <a:t>-</a:t>
            </a:r>
            <a:r>
              <a:rPr lang="en-US" altLang="ja-JP" sz="2800" smtClean="0"/>
              <a:t>.</a:t>
            </a:r>
          </a:p>
          <a:p>
            <a:pPr lvl="1" eaLnBrk="1" hangingPunct="1"/>
            <a:r>
              <a:rPr lang="en-US" altLang="ja-JP" sz="2400" smtClean="0"/>
              <a:t>Opening angle </a:t>
            </a:r>
            <a:r>
              <a:rPr lang="en-US" altLang="ja-JP" sz="2400" smtClean="0">
                <a:latin typeface="Symbol" pitchFamily="18" charset="2"/>
              </a:rPr>
              <a:t>h</a:t>
            </a:r>
            <a:r>
              <a:rPr lang="en-US" altLang="ja-JP" sz="2400" smtClean="0"/>
              <a:t>~35°@1.3GeV/c</a:t>
            </a:r>
          </a:p>
          <a:p>
            <a:pPr lvl="1" eaLnBrk="1" hangingPunct="1"/>
            <a:r>
              <a:rPr lang="en-US" altLang="ja-JP" sz="2400" smtClean="0"/>
              <a:t>How to distinguish K0 and K0bar</a:t>
            </a:r>
          </a:p>
          <a:p>
            <a:pPr lvl="2" eaLnBrk="1" hangingPunct="1"/>
            <a:r>
              <a:rPr lang="en-US" altLang="ja-JP" sz="2000" smtClean="0"/>
              <a:t>Tagged with weak decay</a:t>
            </a:r>
          </a:p>
          <a:p>
            <a:pPr lvl="1" eaLnBrk="1" hangingPunct="1"/>
            <a:r>
              <a:rPr lang="en-US" altLang="ja-JP" sz="2400" smtClean="0"/>
              <a:t>Resolution</a:t>
            </a:r>
          </a:p>
          <a:p>
            <a:pPr lvl="2" eaLnBrk="1" hangingPunct="1"/>
            <a:r>
              <a:rPr lang="en-US" altLang="ja-JP" sz="2000" smtClean="0"/>
              <a:t>~10MeV is OK,  but a few MeV is ?</a:t>
            </a:r>
            <a:endParaRPr lang="ja-JP" altLang="en-US" sz="2000" smtClean="0"/>
          </a:p>
        </p:txBody>
      </p:sp>
      <p:sp>
        <p:nvSpPr>
          <p:cNvPr id="36867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 </a:t>
            </a:r>
            <a:endParaRPr lang="en-US" altLang="ja-JP"/>
          </a:p>
        </p:txBody>
      </p:sp>
      <p:sp>
        <p:nvSpPr>
          <p:cNvPr id="36868" name="日付プレースホルダ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Contents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kumimoji="1" lang="en-US" altLang="ja-JP" dirty="0" smtClean="0"/>
              <a:t>Introduction</a:t>
            </a:r>
          </a:p>
          <a:p>
            <a:pPr lvl="1"/>
            <a:r>
              <a:rPr lang="en-US" altLang="ja-JP" dirty="0" smtClean="0"/>
              <a:t>Motivation to Study S=-2 System</a:t>
            </a:r>
          </a:p>
          <a:p>
            <a:r>
              <a:rPr kumimoji="1" lang="en-US" altLang="ja-JP" dirty="0" smtClean="0"/>
              <a:t>Experiments at Early Stage</a:t>
            </a:r>
          </a:p>
          <a:p>
            <a:pPr lvl="1"/>
            <a:r>
              <a:rPr kumimoji="1" lang="en-US" altLang="ja-JP" dirty="0" smtClean="0"/>
              <a:t>Spectroscopy of </a:t>
            </a:r>
            <a:r>
              <a:rPr kumimoji="1" lang="en-US" altLang="ja-JP" dirty="0" smtClean="0">
                <a:latin typeface="Symbol" pitchFamily="18" charset="2"/>
              </a:rPr>
              <a:t>X</a:t>
            </a:r>
            <a:r>
              <a:rPr kumimoji="1" lang="en-US" altLang="ja-JP" dirty="0" smtClean="0"/>
              <a:t>-Nucleus</a:t>
            </a:r>
          </a:p>
          <a:p>
            <a:r>
              <a:rPr lang="en-US" altLang="ja-JP" dirty="0" smtClean="0"/>
              <a:t>Future Plans</a:t>
            </a:r>
          </a:p>
          <a:p>
            <a:r>
              <a:rPr kumimoji="1" lang="en-US" altLang="ja-JP" dirty="0" smtClean="0"/>
              <a:t>Summary</a:t>
            </a:r>
          </a:p>
          <a:p>
            <a:pPr>
              <a:buNone/>
            </a:pPr>
            <a:endParaRPr kumimoji="1" lang="ja-JP" altLang="en-US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</a:t>
            </a:r>
            <a:r>
              <a:rPr lang="ja-JP" altLang="en-US" smtClean="0"/>
              <a:t>ハドロン実験施設ビームライン整備拡充に向けて </a:t>
            </a:r>
            <a:endParaRPr lang="en-US" altLang="ja-JP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2007/11/11 </a:t>
            </a:r>
            <a:endParaRPr lang="en-US" altLang="ja-JP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en-US" altLang="ja-JP" dirty="0" smtClean="0"/>
              <a:t>Summary</a:t>
            </a:r>
            <a:endParaRPr kumimoji="1" lang="ja-JP" altLang="en-US" dirty="0"/>
          </a:p>
        </p:txBody>
      </p:sp>
      <p:sp>
        <p:nvSpPr>
          <p:cNvPr id="3" name="コンテンツ プレースホルダ 2"/>
          <p:cNvSpPr>
            <a:spLocks noGrp="1"/>
          </p:cNvSpPr>
          <p:nvPr>
            <p:ph idx="1"/>
          </p:nvPr>
        </p:nvSpPr>
        <p:spPr>
          <a:xfrm>
            <a:off x="357158" y="1357298"/>
            <a:ext cx="8229600" cy="4525963"/>
          </a:xfrm>
        </p:spPr>
        <p:txBody>
          <a:bodyPr/>
          <a:lstStyle/>
          <a:p>
            <a:r>
              <a:rPr kumimoji="1" lang="en-US" altLang="ja-JP" sz="2400" dirty="0" smtClean="0"/>
              <a:t>Physics of S=-2</a:t>
            </a:r>
          </a:p>
          <a:p>
            <a:pPr lvl="1"/>
            <a:r>
              <a:rPr lang="en-US" altLang="ja-JP" sz="2000" dirty="0" smtClean="0"/>
              <a:t>Baryon-baryon </a:t>
            </a:r>
            <a:r>
              <a:rPr lang="en-US" altLang="ja-JP" sz="2000" dirty="0" smtClean="0"/>
              <a:t>i</a:t>
            </a:r>
            <a:r>
              <a:rPr lang="en-US" altLang="ja-JP" sz="2000" dirty="0" smtClean="0"/>
              <a:t>nteraction</a:t>
            </a:r>
          </a:p>
          <a:p>
            <a:pPr lvl="1"/>
            <a:r>
              <a:rPr kumimoji="1" lang="en-US" altLang="ja-JP" sz="2000" dirty="0" smtClean="0"/>
              <a:t>High density </a:t>
            </a:r>
            <a:r>
              <a:rPr lang="en-US" altLang="ja-JP" sz="2000" dirty="0" smtClean="0"/>
              <a:t>m</a:t>
            </a:r>
            <a:r>
              <a:rPr kumimoji="1" lang="en-US" altLang="ja-JP" sz="2000" dirty="0" smtClean="0"/>
              <a:t>atter</a:t>
            </a:r>
          </a:p>
          <a:p>
            <a:r>
              <a:rPr lang="en-US" altLang="ja-JP" sz="2400" dirty="0" smtClean="0"/>
              <a:t>Experiments at </a:t>
            </a:r>
            <a:r>
              <a:rPr lang="en-US" altLang="ja-JP" sz="2400" dirty="0" smtClean="0"/>
              <a:t>e</a:t>
            </a:r>
            <a:r>
              <a:rPr lang="en-US" altLang="ja-JP" sz="2400" dirty="0" smtClean="0"/>
              <a:t>arly </a:t>
            </a:r>
            <a:r>
              <a:rPr lang="en-US" altLang="ja-JP" sz="2400" dirty="0" smtClean="0"/>
              <a:t>s</a:t>
            </a:r>
            <a:r>
              <a:rPr lang="en-US" altLang="ja-JP" sz="2400" dirty="0" smtClean="0"/>
              <a:t>tage</a:t>
            </a:r>
          </a:p>
          <a:p>
            <a:pPr lvl="1"/>
            <a:r>
              <a:rPr kumimoji="1" lang="en-US" altLang="ja-JP" sz="2000" dirty="0" smtClean="0"/>
              <a:t>Spectroscopy of </a:t>
            </a:r>
            <a:r>
              <a:rPr kumimoji="1" lang="en-US" altLang="ja-JP" sz="2000" dirty="0" smtClean="0">
                <a:latin typeface="Symbol" pitchFamily="18" charset="2"/>
              </a:rPr>
              <a:t>X</a:t>
            </a:r>
            <a:r>
              <a:rPr kumimoji="1" lang="en-US" altLang="ja-JP" sz="2000" dirty="0" smtClean="0"/>
              <a:t>-nucleus</a:t>
            </a:r>
          </a:p>
          <a:p>
            <a:pPr lvl="1"/>
            <a:r>
              <a:rPr lang="en-US" altLang="ja-JP" sz="2000" dirty="0" smtClean="0"/>
              <a:t>Emulsion </a:t>
            </a:r>
            <a:r>
              <a:rPr lang="en-US" altLang="ja-JP" sz="2000" dirty="0" smtClean="0"/>
              <a:t>e</a:t>
            </a:r>
            <a:r>
              <a:rPr lang="en-US" altLang="ja-JP" sz="2000" dirty="0" smtClean="0"/>
              <a:t>xp.</a:t>
            </a:r>
          </a:p>
          <a:p>
            <a:pPr lvl="1"/>
            <a:r>
              <a:rPr lang="en-US" altLang="ja-JP" sz="2000" dirty="0" smtClean="0"/>
              <a:t>X-rays of </a:t>
            </a:r>
            <a:r>
              <a:rPr lang="en-US" altLang="ja-JP" sz="2000" dirty="0" smtClean="0">
                <a:latin typeface="Symbol" pitchFamily="18" charset="2"/>
              </a:rPr>
              <a:t>X</a:t>
            </a:r>
            <a:r>
              <a:rPr lang="en-US" altLang="ja-JP" sz="2000" dirty="0" smtClean="0"/>
              <a:t>-atomic </a:t>
            </a:r>
            <a:r>
              <a:rPr lang="en-US" altLang="ja-JP" sz="2000" dirty="0" smtClean="0"/>
              <a:t>s</a:t>
            </a:r>
            <a:r>
              <a:rPr lang="en-US" altLang="ja-JP" sz="2000" dirty="0" smtClean="0"/>
              <a:t>tate</a:t>
            </a:r>
          </a:p>
          <a:p>
            <a:r>
              <a:rPr kumimoji="1" lang="en-US" altLang="ja-JP" sz="2400" dirty="0" smtClean="0"/>
              <a:t>Future</a:t>
            </a:r>
          </a:p>
          <a:p>
            <a:pPr lvl="1"/>
            <a:r>
              <a:rPr lang="en-US" altLang="ja-JP" sz="2000" dirty="0" smtClean="0"/>
              <a:t>Spectroscopy for heavy </a:t>
            </a:r>
            <a:r>
              <a:rPr lang="en-US" altLang="ja-JP" sz="2000" dirty="0" smtClean="0"/>
              <a:t>t</a:t>
            </a:r>
            <a:r>
              <a:rPr lang="en-US" altLang="ja-JP" sz="2000" dirty="0" smtClean="0"/>
              <a:t>argets</a:t>
            </a:r>
          </a:p>
          <a:p>
            <a:pPr lvl="1"/>
            <a:r>
              <a:rPr lang="en-US" altLang="ja-JP" sz="2000" dirty="0" smtClean="0"/>
              <a:t>(K</a:t>
            </a:r>
            <a:r>
              <a:rPr lang="en-US" altLang="ja-JP" sz="1800" baseline="30000" dirty="0" smtClean="0">
                <a:latin typeface="Symbol" pitchFamily="18" charset="2"/>
              </a:rPr>
              <a:t>-</a:t>
            </a:r>
            <a:r>
              <a:rPr lang="en-US" altLang="ja-JP" sz="2000" dirty="0" smtClean="0"/>
              <a:t>,K</a:t>
            </a:r>
            <a:r>
              <a:rPr lang="en-US" altLang="ja-JP" sz="2000" baseline="30000" dirty="0" smtClean="0"/>
              <a:t>0</a:t>
            </a:r>
            <a:r>
              <a:rPr lang="en-US" altLang="ja-JP" sz="2000" dirty="0" smtClean="0"/>
              <a:t>) reaction</a:t>
            </a:r>
          </a:p>
          <a:p>
            <a:pPr lvl="1"/>
            <a:r>
              <a:rPr lang="en-US" altLang="ja-JP" sz="2000" dirty="0" smtClean="0"/>
              <a:t>High intensity beam &amp; handling technology</a:t>
            </a:r>
          </a:p>
          <a:p>
            <a:pPr lvl="1"/>
            <a:endParaRPr kumimoji="1" lang="ja-JP" altLang="en-US" sz="1800" dirty="0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J-PARC</a:t>
            </a:r>
            <a:r>
              <a:rPr lang="ja-JP" altLang="en-US" smtClean="0"/>
              <a:t>ハドロン実験施設ビームライン整備拡充に向けて </a:t>
            </a:r>
            <a:endParaRPr lang="en-US" altLang="ja-JP" dirty="0"/>
          </a:p>
        </p:txBody>
      </p:sp>
      <p:sp>
        <p:nvSpPr>
          <p:cNvPr id="5" name="日付プレースホルダ 4"/>
          <p:cNvSpPr>
            <a:spLocks noGrp="1"/>
          </p:cNvSpPr>
          <p:nvPr>
            <p:ph type="dt" sz="half" idx="11"/>
          </p:nvPr>
        </p:nvSpPr>
        <p:spPr/>
        <p:txBody>
          <a:bodyPr/>
          <a:lstStyle/>
          <a:p>
            <a:pPr>
              <a:defRPr/>
            </a:pPr>
            <a:r>
              <a:rPr lang="en-US" altLang="ja-JP" smtClean="0"/>
              <a:t>2007/11/11 </a:t>
            </a:r>
            <a:endParaRPr lang="en-US" altLang="ja-JP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フッター プレースホルダ 2"/>
          <p:cNvSpPr>
            <a:spLocks noGrp="1"/>
          </p:cNvSpPr>
          <p:nvPr>
            <p:ph type="ftr" sz="quarter" idx="10"/>
          </p:nvPr>
        </p:nvSpPr>
        <p:spPr>
          <a:xfrm>
            <a:off x="0" y="6643688"/>
            <a:ext cx="1000125" cy="214312"/>
          </a:xfrm>
          <a:noFill/>
        </p:spPr>
        <p:txBody>
          <a:bodyPr/>
          <a:lstStyle/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>
              <a:latin typeface="Arial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endParaRPr lang="ja-JP" altLang="en-US" smtClean="0">
              <a:latin typeface="Arial" charset="0"/>
            </a:endParaRPr>
          </a:p>
        </p:txBody>
      </p:sp>
      <p:graphicFrame>
        <p:nvGraphicFramePr>
          <p:cNvPr id="19458" name="Group 2"/>
          <p:cNvGraphicFramePr>
            <a:graphicFrameLocks noGrp="1"/>
          </p:cNvGraphicFramePr>
          <p:nvPr/>
        </p:nvGraphicFramePr>
        <p:xfrm>
          <a:off x="214313" y="214313"/>
          <a:ext cx="8572560" cy="6343969"/>
        </p:xfrm>
        <a:graphic>
          <a:graphicData uri="http://schemas.openxmlformats.org/drawingml/2006/table">
            <a:tbl>
              <a:tblPr/>
              <a:tblGrid>
                <a:gridCol w="1056040"/>
                <a:gridCol w="751652"/>
                <a:gridCol w="751652"/>
                <a:gridCol w="751652"/>
                <a:gridCol w="751652"/>
                <a:gridCol w="751652"/>
                <a:gridCol w="751652"/>
                <a:gridCol w="751652"/>
                <a:gridCol w="751652"/>
                <a:gridCol w="751652"/>
                <a:gridCol w="751652"/>
              </a:tblGrid>
              <a:tr h="217510">
                <a:tc row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Target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NHC-D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Ehime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ESC04d*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85763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G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G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G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sng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r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17500">
                <a:tc vMerge="1">
                  <a:txBody>
                    <a:bodyPr/>
                    <a:lstStyle/>
                    <a:p>
                      <a:endParaRPr kumimoji="1" lang="ja-JP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[MeV]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[fm]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[MeV]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[fm]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[MeV]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[fm]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[MeV]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77628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12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w/o Coul.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-4.4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-4.5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-4.6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4.6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6682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27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Al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w/o Coul.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w/o Coul.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-14.9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-8.4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-7.1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4.0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-13.4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-7.3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-5.9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4.5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-10.1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-4.7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-5.2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5.7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4.7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1.9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4.1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5.1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-5.1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2636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40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Ca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w/o Coul.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w/o Coul.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-19.7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-10.8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-13.7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-5.7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0.4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3.3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-18.7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-9.9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-11.5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-3.9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0.2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3.7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-14.1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-6.2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-9.3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5.9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4.9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2.5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4.5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-6.5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1998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89</a:t>
                      </a: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Y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w/o Coul.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w/o Coul.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w/o Coul.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1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f</a:t>
                      </a: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-31.4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-16.4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-26.2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-12.0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-20.6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-7.3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-14.8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0.3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4.1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-29.8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-15.0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-23.6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-9.8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-17.3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-4.6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-11.0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4.4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4.6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-22.4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-8.5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-17.8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-5.3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-13.3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-2.0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-8.7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6.5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5.2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2.8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2.4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1.7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1.6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3.7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4.0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4.6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4.7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5.5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5.4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-9.0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-4.6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-0.2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75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フッター プレースホルダ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/>
              <a:t>Dense and Cold Nuclear Matter and Hard Exclusive Processs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/>
          </a:p>
        </p:txBody>
      </p:sp>
      <p:sp>
        <p:nvSpPr>
          <p:cNvPr id="38914" name="日付プレースホルダ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Aug.24,2007</a:t>
            </a:r>
          </a:p>
        </p:txBody>
      </p:sp>
      <p:sp>
        <p:nvSpPr>
          <p:cNvPr id="38915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296863"/>
            <a:ext cx="1187450" cy="863600"/>
          </a:xfrm>
        </p:spPr>
        <p:txBody>
          <a:bodyPr/>
          <a:lstStyle/>
          <a:p>
            <a:pPr algn="l" eaLnBrk="1" hangingPunct="1"/>
            <a:r>
              <a:rPr lang="en-US" altLang="ja-JP" sz="3600" b="1" smtClean="0">
                <a:solidFill>
                  <a:schemeClr val="hlink"/>
                </a:solidFill>
              </a:rPr>
              <a:t>E07</a:t>
            </a:r>
          </a:p>
        </p:txBody>
      </p:sp>
      <p:grpSp>
        <p:nvGrpSpPr>
          <p:cNvPr id="38916" name="Group 62"/>
          <p:cNvGrpSpPr>
            <a:grpSpLocks/>
          </p:cNvGrpSpPr>
          <p:nvPr/>
        </p:nvGrpSpPr>
        <p:grpSpPr bwMode="auto">
          <a:xfrm>
            <a:off x="250825" y="1268413"/>
            <a:ext cx="4371975" cy="2482850"/>
            <a:chOff x="113" y="2401"/>
            <a:chExt cx="2754" cy="1841"/>
          </a:xfrm>
        </p:grpSpPr>
        <p:grpSp>
          <p:nvGrpSpPr>
            <p:cNvPr id="38951" name="Group 49"/>
            <p:cNvGrpSpPr>
              <a:grpSpLocks/>
            </p:cNvGrpSpPr>
            <p:nvPr/>
          </p:nvGrpSpPr>
          <p:grpSpPr bwMode="auto">
            <a:xfrm>
              <a:off x="113" y="2401"/>
              <a:ext cx="2754" cy="1841"/>
              <a:chOff x="113" y="2401"/>
              <a:chExt cx="2754" cy="1841"/>
            </a:xfrm>
          </p:grpSpPr>
          <p:pic>
            <p:nvPicPr>
              <p:cNvPr id="38963" name="Picture 30" descr="AroundTGTJ"/>
              <p:cNvPicPr>
                <a:picLocks noChangeAspect="1" noChangeArrowheads="1"/>
              </p:cNvPicPr>
              <p:nvPr/>
            </p:nvPicPr>
            <p:blipFill>
              <a:blip r:embed="rId3"/>
              <a:srcRect b="47726"/>
              <a:stretch>
                <a:fillRect/>
              </a:stretch>
            </p:blipFill>
            <p:spPr bwMode="auto">
              <a:xfrm>
                <a:off x="113" y="2401"/>
                <a:ext cx="2754" cy="1552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grpSp>
            <p:nvGrpSpPr>
              <p:cNvPr id="38964" name="Group 48"/>
              <p:cNvGrpSpPr>
                <a:grpSpLocks/>
              </p:cNvGrpSpPr>
              <p:nvPr/>
            </p:nvGrpSpPr>
            <p:grpSpPr bwMode="auto">
              <a:xfrm>
                <a:off x="1645" y="3876"/>
                <a:ext cx="248" cy="366"/>
                <a:chOff x="1645" y="3876"/>
                <a:chExt cx="248" cy="366"/>
              </a:xfrm>
            </p:grpSpPr>
            <p:sp>
              <p:nvSpPr>
                <p:cNvPr id="38965" name="Text Box 4"/>
                <p:cNvSpPr txBox="1">
                  <a:spLocks noChangeArrowheads="1"/>
                </p:cNvSpPr>
                <p:nvPr/>
              </p:nvSpPr>
              <p:spPr bwMode="auto">
                <a:xfrm>
                  <a:off x="1645" y="3876"/>
                  <a:ext cx="136" cy="3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ja-JP" altLang="ja-JP" sz="2400">
                    <a:latin typeface="Symbol" pitchFamily="18" charset="2"/>
                  </a:endParaRPr>
                </a:p>
              </p:txBody>
            </p:sp>
            <p:sp>
              <p:nvSpPr>
                <p:cNvPr id="38966" name="Text Box 47"/>
                <p:cNvSpPr txBox="1">
                  <a:spLocks noChangeArrowheads="1"/>
                </p:cNvSpPr>
                <p:nvPr/>
              </p:nvSpPr>
              <p:spPr bwMode="auto">
                <a:xfrm>
                  <a:off x="1777" y="3903"/>
                  <a:ext cx="116" cy="339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endParaRPr lang="ja-JP" altLang="ja-JP" sz="2400">
                    <a:latin typeface="Symbol" pitchFamily="18" charset="2"/>
                  </a:endParaRPr>
                </a:p>
              </p:txBody>
            </p:sp>
          </p:grpSp>
        </p:grpSp>
        <p:sp>
          <p:nvSpPr>
            <p:cNvPr id="38952" name="Text Box 50"/>
            <p:cNvSpPr txBox="1">
              <a:spLocks noChangeArrowheads="1"/>
            </p:cNvSpPr>
            <p:nvPr/>
          </p:nvSpPr>
          <p:spPr bwMode="auto">
            <a:xfrm>
              <a:off x="710" y="3341"/>
              <a:ext cx="134" cy="182"/>
            </a:xfrm>
            <a:prstGeom prst="rect">
              <a:avLst/>
            </a:prstGeom>
            <a:noFill/>
            <a:ln w="203200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i</a:t>
              </a:r>
            </a:p>
          </p:txBody>
        </p:sp>
        <p:sp>
          <p:nvSpPr>
            <p:cNvPr id="38953" name="Text Box 51"/>
            <p:cNvSpPr txBox="1">
              <a:spLocks noChangeArrowheads="1"/>
            </p:cNvSpPr>
            <p:nvPr/>
          </p:nvSpPr>
          <p:spPr bwMode="auto">
            <a:xfrm>
              <a:off x="1093" y="2678"/>
              <a:ext cx="134" cy="181"/>
            </a:xfrm>
            <a:prstGeom prst="rect">
              <a:avLst/>
            </a:prstGeom>
            <a:noFill/>
            <a:ln w="203200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l</a:t>
              </a:r>
            </a:p>
          </p:txBody>
        </p:sp>
        <p:sp>
          <p:nvSpPr>
            <p:cNvPr id="38954" name="Text Box 52"/>
            <p:cNvSpPr txBox="1">
              <a:spLocks noChangeArrowheads="1"/>
            </p:cNvSpPr>
            <p:nvPr/>
          </p:nvSpPr>
          <p:spPr bwMode="auto">
            <a:xfrm>
              <a:off x="1657" y="2536"/>
              <a:ext cx="134" cy="182"/>
            </a:xfrm>
            <a:prstGeom prst="rect">
              <a:avLst/>
            </a:prstGeom>
            <a:noFill/>
            <a:ln w="203200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l</a:t>
              </a:r>
            </a:p>
          </p:txBody>
        </p:sp>
        <p:sp>
          <p:nvSpPr>
            <p:cNvPr id="38955" name="Text Box 53"/>
            <p:cNvSpPr txBox="1">
              <a:spLocks noChangeArrowheads="1"/>
            </p:cNvSpPr>
            <p:nvPr/>
          </p:nvSpPr>
          <p:spPr bwMode="auto">
            <a:xfrm>
              <a:off x="2458" y="2660"/>
              <a:ext cx="134" cy="181"/>
            </a:xfrm>
            <a:prstGeom prst="rect">
              <a:avLst/>
            </a:prstGeom>
            <a:noFill/>
            <a:ln w="203200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l</a:t>
              </a:r>
            </a:p>
          </p:txBody>
        </p:sp>
        <p:sp>
          <p:nvSpPr>
            <p:cNvPr id="38956" name="Text Box 54"/>
            <p:cNvSpPr txBox="1">
              <a:spLocks noChangeArrowheads="1"/>
            </p:cNvSpPr>
            <p:nvPr/>
          </p:nvSpPr>
          <p:spPr bwMode="auto">
            <a:xfrm>
              <a:off x="1628" y="2620"/>
              <a:ext cx="138" cy="181"/>
            </a:xfrm>
            <a:prstGeom prst="rect">
              <a:avLst/>
            </a:prstGeom>
            <a:noFill/>
            <a:ln w="203200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t</a:t>
              </a:r>
            </a:p>
          </p:txBody>
        </p:sp>
        <p:sp>
          <p:nvSpPr>
            <p:cNvPr id="38957" name="Text Box 55"/>
            <p:cNvSpPr txBox="1">
              <a:spLocks noChangeArrowheads="1"/>
            </p:cNvSpPr>
            <p:nvPr/>
          </p:nvSpPr>
          <p:spPr bwMode="auto">
            <a:xfrm>
              <a:off x="617" y="3749"/>
              <a:ext cx="134" cy="181"/>
            </a:xfrm>
            <a:prstGeom prst="rect">
              <a:avLst/>
            </a:prstGeom>
            <a:noFill/>
            <a:ln w="203200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l</a:t>
              </a:r>
            </a:p>
          </p:txBody>
        </p:sp>
        <p:sp>
          <p:nvSpPr>
            <p:cNvPr id="38958" name="Text Box 56"/>
            <p:cNvSpPr txBox="1">
              <a:spLocks noChangeArrowheads="1"/>
            </p:cNvSpPr>
            <p:nvPr/>
          </p:nvSpPr>
          <p:spPr bwMode="auto">
            <a:xfrm>
              <a:off x="659" y="3749"/>
              <a:ext cx="134" cy="181"/>
            </a:xfrm>
            <a:prstGeom prst="rect">
              <a:avLst/>
            </a:prstGeom>
            <a:noFill/>
            <a:ln w="203200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l</a:t>
              </a:r>
            </a:p>
          </p:txBody>
        </p:sp>
        <p:sp>
          <p:nvSpPr>
            <p:cNvPr id="38959" name="Text Box 57"/>
            <p:cNvSpPr txBox="1">
              <a:spLocks noChangeArrowheads="1"/>
            </p:cNvSpPr>
            <p:nvPr/>
          </p:nvSpPr>
          <p:spPr bwMode="auto">
            <a:xfrm>
              <a:off x="513" y="3751"/>
              <a:ext cx="160" cy="181"/>
            </a:xfrm>
            <a:prstGeom prst="rect">
              <a:avLst/>
            </a:prstGeom>
            <a:noFill/>
            <a:ln w="203200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b</a:t>
              </a:r>
            </a:p>
          </p:txBody>
        </p:sp>
        <p:sp>
          <p:nvSpPr>
            <p:cNvPr id="38960" name="Text Box 58"/>
            <p:cNvSpPr txBox="1">
              <a:spLocks noChangeArrowheads="1"/>
            </p:cNvSpPr>
            <p:nvPr/>
          </p:nvSpPr>
          <p:spPr bwMode="auto">
            <a:xfrm>
              <a:off x="473" y="3749"/>
              <a:ext cx="143" cy="181"/>
            </a:xfrm>
            <a:prstGeom prst="rect">
              <a:avLst/>
            </a:prstGeom>
            <a:noFill/>
            <a:ln w="203200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r</a:t>
              </a:r>
            </a:p>
          </p:txBody>
        </p:sp>
        <p:sp>
          <p:nvSpPr>
            <p:cNvPr id="38961" name="Text Box 59"/>
            <p:cNvSpPr txBox="1">
              <a:spLocks noChangeArrowheads="1"/>
            </p:cNvSpPr>
            <p:nvPr/>
          </p:nvSpPr>
          <p:spPr bwMode="auto">
            <a:xfrm>
              <a:off x="381" y="3750"/>
              <a:ext cx="160" cy="181"/>
            </a:xfrm>
            <a:prstGeom prst="rect">
              <a:avLst/>
            </a:prstGeom>
            <a:noFill/>
            <a:ln w="203200">
              <a:noFill/>
              <a:miter lim="800000"/>
              <a:headEnd type="none" w="lg" len="lg"/>
              <a:tailEnd type="none" w="lg" len="lg"/>
            </a:ln>
          </p:spPr>
          <p:txBody>
            <a:bodyPr wrap="none">
              <a:spAutoFit/>
            </a:bodyPr>
            <a:lstStyle/>
            <a:p>
              <a:r>
                <a:rPr lang="en-US" altLang="ja-JP" sz="1000"/>
                <a:t>p</a:t>
              </a:r>
            </a:p>
          </p:txBody>
        </p:sp>
        <p:sp>
          <p:nvSpPr>
            <p:cNvPr id="38962" name="Text Box 60"/>
            <p:cNvSpPr txBox="1">
              <a:spLocks noChangeArrowheads="1"/>
            </p:cNvSpPr>
            <p:nvPr/>
          </p:nvSpPr>
          <p:spPr bwMode="auto">
            <a:xfrm>
              <a:off x="715" y="3463"/>
              <a:ext cx="132" cy="72"/>
            </a:xfrm>
            <a:prstGeom prst="rect">
              <a:avLst/>
            </a:prstGeom>
            <a:solidFill>
              <a:schemeClr val="bg1"/>
            </a:solidFill>
            <a:ln w="203200">
              <a:noFill/>
              <a:miter lim="800000"/>
              <a:headEnd type="none" w="lg" len="lg"/>
              <a:tailEnd type="none" w="lg" len="lg"/>
            </a:ln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80000"/>
                </a:lnSpc>
              </a:pPr>
              <a:r>
                <a:rPr lang="en-US" altLang="ja-JP" sz="800">
                  <a:latin typeface="Arial Unicode MS" pitchFamily="50" charset="-128"/>
                </a:rPr>
                <a:t>(</a:t>
              </a:r>
              <a:r>
                <a:rPr lang="en-US" altLang="ja-JP" sz="800" baseline="30000">
                  <a:latin typeface="Arial Unicode MS" pitchFamily="50" charset="-128"/>
                </a:rPr>
                <a:t>12</a:t>
              </a:r>
              <a:r>
                <a:rPr lang="en-US" altLang="ja-JP" sz="800">
                  <a:latin typeface="Arial Unicode MS" pitchFamily="50" charset="-128"/>
                </a:rPr>
                <a:t>C)</a:t>
              </a:r>
            </a:p>
          </p:txBody>
        </p:sp>
      </p:grpSp>
      <p:sp>
        <p:nvSpPr>
          <p:cNvPr id="38917" name="Text Box 21"/>
          <p:cNvSpPr txBox="1">
            <a:spLocks noChangeArrowheads="1"/>
          </p:cNvSpPr>
          <p:nvPr/>
        </p:nvSpPr>
        <p:spPr bwMode="auto">
          <a:xfrm>
            <a:off x="4643438" y="1557338"/>
            <a:ext cx="4500562" cy="4359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chemeClr val="hlink"/>
              </a:buClr>
              <a:buFontTx/>
              <a:buChar char="•"/>
            </a:pPr>
            <a:r>
              <a:rPr lang="en-US" altLang="ja-JP" sz="2000"/>
              <a:t> Double </a:t>
            </a:r>
            <a:r>
              <a:rPr lang="en-US" altLang="ja-JP" sz="2000">
                <a:latin typeface="Symbol" pitchFamily="18" charset="2"/>
              </a:rPr>
              <a:t>L</a:t>
            </a:r>
            <a:r>
              <a:rPr lang="en-US" altLang="ja-JP" sz="2000"/>
              <a:t> Hypernuclei</a:t>
            </a:r>
          </a:p>
          <a:p>
            <a:pPr lvl="1">
              <a:buClr>
                <a:srgbClr val="FF0066"/>
              </a:buClr>
              <a:buSzPct val="60000"/>
              <a:buFont typeface="Wingdings" pitchFamily="2" charset="2"/>
              <a:buChar char="Ø"/>
            </a:pPr>
            <a:r>
              <a:rPr lang="en-US" altLang="ja-JP" sz="2000"/>
              <a:t> expected ~100 events</a:t>
            </a:r>
          </a:p>
          <a:p>
            <a:pPr lvl="1">
              <a:buClr>
                <a:srgbClr val="FF0066"/>
              </a:buClr>
              <a:buSzPct val="60000"/>
              <a:buFont typeface="Wingdings" pitchFamily="2" charset="2"/>
              <a:buChar char="Ø"/>
            </a:pPr>
            <a:r>
              <a:rPr lang="en-US" altLang="ja-JP" sz="2000"/>
              <a:t> extend known species</a:t>
            </a:r>
          </a:p>
          <a:p>
            <a:pPr lvl="2">
              <a:buClr>
                <a:srgbClr val="6600FF"/>
              </a:buClr>
              <a:buSzPct val="40000"/>
              <a:buFont typeface="Wingdings" pitchFamily="2" charset="2"/>
              <a:buChar char="u"/>
            </a:pPr>
            <a:r>
              <a:rPr lang="en-US" altLang="ja-JP" sz="2000"/>
              <a:t> species dependence of </a:t>
            </a:r>
            <a:r>
              <a:rPr lang="en-US" altLang="ja-JP" sz="2000">
                <a:latin typeface="Symbol" pitchFamily="18" charset="2"/>
              </a:rPr>
              <a:t>D</a:t>
            </a:r>
            <a:r>
              <a:rPr lang="en-US" altLang="ja-JP" sz="2000"/>
              <a:t>B</a:t>
            </a:r>
            <a:r>
              <a:rPr lang="en-US" altLang="ja-JP" sz="2000" baseline="-25000">
                <a:latin typeface="Symbol" pitchFamily="18" charset="2"/>
              </a:rPr>
              <a:t>LL</a:t>
            </a:r>
          </a:p>
          <a:p>
            <a:pPr lvl="2">
              <a:buClr>
                <a:srgbClr val="6600FF"/>
              </a:buClr>
              <a:buSzPct val="40000"/>
              <a:buFont typeface="Wingdings" pitchFamily="2" charset="2"/>
              <a:buChar char="u"/>
            </a:pPr>
            <a:r>
              <a:rPr lang="en-US" altLang="ja-JP" sz="2000"/>
              <a:t> decay form</a:t>
            </a:r>
          </a:p>
          <a:p>
            <a:pPr lvl="2">
              <a:buClr>
                <a:srgbClr val="6600FF"/>
              </a:buClr>
              <a:buSzPct val="40000"/>
              <a:buFont typeface="Wingdings" pitchFamily="2" charset="2"/>
              <a:buNone/>
            </a:pPr>
            <a:endParaRPr lang="en-US" altLang="ja-JP" sz="2000"/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altLang="ja-JP" sz="2000"/>
              <a:t> H-dibaryon </a:t>
            </a:r>
          </a:p>
          <a:p>
            <a:pPr lvl="1">
              <a:buClr>
                <a:schemeClr val="hlink"/>
              </a:buClr>
            </a:pPr>
            <a:endParaRPr lang="en-US" altLang="ja-JP" sz="2000"/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altLang="ja-JP" sz="2000"/>
              <a:t> </a:t>
            </a:r>
            <a:r>
              <a:rPr lang="en-US" altLang="ja-JP" sz="2000">
                <a:latin typeface="Symbol" pitchFamily="18" charset="2"/>
              </a:rPr>
              <a:t>X</a:t>
            </a:r>
            <a:r>
              <a:rPr lang="en-US" altLang="ja-JP" sz="2000"/>
              <a:t>-Nucleus Interaction</a:t>
            </a:r>
          </a:p>
          <a:p>
            <a:pPr lvl="1">
              <a:buClr>
                <a:srgbClr val="FF0066"/>
              </a:buClr>
              <a:buSzPct val="60000"/>
              <a:buFont typeface="Wingdings" pitchFamily="2" charset="2"/>
              <a:buChar char="Ø"/>
            </a:pPr>
            <a:r>
              <a:rPr lang="en-US" altLang="ja-JP" sz="2000"/>
              <a:t> twin hypernuclei</a:t>
            </a:r>
          </a:p>
          <a:p>
            <a:pPr lvl="1">
              <a:buClr>
                <a:srgbClr val="FF0066"/>
              </a:buClr>
              <a:buSzPct val="60000"/>
              <a:buFont typeface="Wingdings" pitchFamily="2" charset="2"/>
              <a:buChar char="Ø"/>
            </a:pPr>
            <a:r>
              <a:rPr lang="en-US" altLang="ja-JP" sz="2000"/>
              <a:t> X-ray from atomic states</a:t>
            </a:r>
          </a:p>
          <a:p>
            <a:pPr lvl="1">
              <a:buClr>
                <a:srgbClr val="FF0066"/>
              </a:buClr>
              <a:buSzPct val="60000"/>
              <a:buFont typeface="Wingdings" pitchFamily="2" charset="2"/>
              <a:buChar char="Ø"/>
            </a:pPr>
            <a:endParaRPr lang="en-US" altLang="ja-JP" sz="2000"/>
          </a:p>
          <a:p>
            <a:pPr>
              <a:buClr>
                <a:schemeClr val="hlink"/>
              </a:buClr>
              <a:buFontTx/>
              <a:buChar char="•"/>
            </a:pPr>
            <a:r>
              <a:rPr lang="en-US" altLang="ja-JP" sz="2000"/>
              <a:t> Unknown Phenomena</a:t>
            </a:r>
          </a:p>
          <a:p>
            <a:pPr>
              <a:buClr>
                <a:srgbClr val="FF0066"/>
              </a:buClr>
              <a:buSzPct val="60000"/>
              <a:buFont typeface="Wingdings" pitchFamily="2" charset="2"/>
              <a:buChar char="Ø"/>
            </a:pPr>
            <a:endParaRPr lang="en-US" altLang="ja-JP" sz="2000"/>
          </a:p>
        </p:txBody>
      </p:sp>
      <p:sp>
        <p:nvSpPr>
          <p:cNvPr id="38918" name="Text Box 22"/>
          <p:cNvSpPr txBox="1">
            <a:spLocks noChangeArrowheads="1"/>
          </p:cNvSpPr>
          <p:nvPr/>
        </p:nvSpPr>
        <p:spPr bwMode="auto">
          <a:xfrm>
            <a:off x="2087563" y="404813"/>
            <a:ext cx="7237412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400">
                <a:solidFill>
                  <a:schemeClr val="hlink"/>
                </a:solidFill>
              </a:rPr>
              <a:t>Systematic Study of Double Strangeness </a:t>
            </a:r>
          </a:p>
          <a:p>
            <a:r>
              <a:rPr lang="en-US" altLang="ja-JP" sz="2400">
                <a:solidFill>
                  <a:schemeClr val="hlink"/>
                </a:solidFill>
              </a:rPr>
              <a:t>Systems with an Emulsion-counter Hybrid Method </a:t>
            </a:r>
          </a:p>
        </p:txBody>
      </p:sp>
      <p:graphicFrame>
        <p:nvGraphicFramePr>
          <p:cNvPr id="22618" name="Group 90"/>
          <p:cNvGraphicFramePr>
            <a:graphicFrameLocks noGrp="1"/>
          </p:cNvGraphicFramePr>
          <p:nvPr/>
        </p:nvGraphicFramePr>
        <p:xfrm>
          <a:off x="142875" y="3644900"/>
          <a:ext cx="4429125" cy="2542032"/>
        </p:xfrm>
        <a:graphic>
          <a:graphicData uri="http://schemas.openxmlformats.org/drawingml/2006/table">
            <a:tbl>
              <a:tblPr/>
              <a:tblGrid>
                <a:gridCol w="1228725"/>
                <a:gridCol w="1219200"/>
                <a:gridCol w="976313"/>
                <a:gridCol w="1004887"/>
              </a:tblGrid>
              <a:tr h="4318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1" lang="ja-JP" altLang="ja-JP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# of absorbed 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X</a:t>
                      </a:r>
                      <a:r>
                        <a:rPr kumimoji="1" lang="en-US" altLang="ja-JP" sz="12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# of 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LL</a:t>
                      </a: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-hypernuclei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2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# of twin hypernuclei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81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1965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D. Davis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(expected)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endParaRPr kumimoji="1" lang="ja-JP" altLang="ja-JP" sz="14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6355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1987-1997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(KEK-E176)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06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1998-present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(KEK-E373)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~800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7 (1)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28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J-PARC E07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~10000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~100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hlink"/>
                        </a:buClr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20-30?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フッター プレースホルダ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/>
              <a:t>Dense and Cold Nuclear Matter and Hard Exclusive Processs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/>
          </a:p>
        </p:txBody>
      </p:sp>
      <p:sp>
        <p:nvSpPr>
          <p:cNvPr id="40962" name="日付プレースホルダ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Aug.24,2007</a:t>
            </a:r>
          </a:p>
        </p:txBody>
      </p:sp>
      <p:pic>
        <p:nvPicPr>
          <p:cNvPr id="40963" name="Picture 13"/>
          <p:cNvPicPr>
            <a:picLocks noChangeAspect="1" noChangeArrowheads="1"/>
          </p:cNvPicPr>
          <p:nvPr/>
        </p:nvPicPr>
        <p:blipFill>
          <a:blip r:embed="rId3"/>
          <a:srcRect r="36557"/>
          <a:stretch>
            <a:fillRect/>
          </a:stretch>
        </p:blipFill>
        <p:spPr bwMode="auto">
          <a:xfrm>
            <a:off x="2159000" y="2349500"/>
            <a:ext cx="935038" cy="11509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4" name="Rectangle 2"/>
          <p:cNvSpPr>
            <a:spLocks noGrp="1" noChangeArrowheads="1"/>
          </p:cNvSpPr>
          <p:nvPr>
            <p:ph type="title"/>
          </p:nvPr>
        </p:nvSpPr>
        <p:spPr>
          <a:xfrm>
            <a:off x="1295400" y="296863"/>
            <a:ext cx="1223963" cy="468312"/>
          </a:xfrm>
        </p:spPr>
        <p:txBody>
          <a:bodyPr/>
          <a:lstStyle/>
          <a:p>
            <a:pPr eaLnBrk="1" hangingPunct="1"/>
            <a:r>
              <a:rPr lang="en-US" altLang="ja-JP" sz="3600" b="1" smtClean="0">
                <a:solidFill>
                  <a:schemeClr val="folHlink"/>
                </a:solidFill>
              </a:rPr>
              <a:t>E03</a:t>
            </a:r>
          </a:p>
        </p:txBody>
      </p:sp>
      <p:sp>
        <p:nvSpPr>
          <p:cNvPr id="40965" name="Rectangle 16"/>
          <p:cNvSpPr>
            <a:spLocks noGrp="1" noChangeArrowheads="1"/>
          </p:cNvSpPr>
          <p:nvPr>
            <p:ph type="body" sz="half" idx="1"/>
          </p:nvPr>
        </p:nvSpPr>
        <p:spPr>
          <a:xfrm>
            <a:off x="4211638" y="1233488"/>
            <a:ext cx="4932362" cy="4525962"/>
          </a:xfrm>
        </p:spPr>
        <p:txBody>
          <a:bodyPr/>
          <a:lstStyle/>
          <a:p>
            <a:pPr eaLnBrk="1" hangingPunct="1"/>
            <a:r>
              <a:rPr lang="en-US" altLang="ja-JP" sz="2400" smtClean="0"/>
              <a:t> </a:t>
            </a:r>
            <a:r>
              <a:rPr lang="en-US" altLang="ja-JP" sz="2400" smtClean="0">
                <a:latin typeface="Symbol" pitchFamily="18" charset="2"/>
              </a:rPr>
              <a:t>X</a:t>
            </a:r>
            <a:r>
              <a:rPr lang="en-US" altLang="ja-JP" sz="2400" baseline="30000" smtClean="0">
                <a:latin typeface="Symbol" pitchFamily="18" charset="2"/>
              </a:rPr>
              <a:t>-</a:t>
            </a:r>
            <a:r>
              <a:rPr lang="en-US" altLang="ja-JP" sz="2400" smtClean="0"/>
              <a:t> Nuclues potential</a:t>
            </a:r>
          </a:p>
          <a:p>
            <a:pPr lvl="1" eaLnBrk="1" hangingPunct="1"/>
            <a:r>
              <a:rPr lang="en-US" altLang="ja-JP" sz="2000" smtClean="0"/>
              <a:t>Real part</a:t>
            </a:r>
          </a:p>
          <a:p>
            <a:pPr lvl="2" eaLnBrk="1" hangingPunct="1"/>
            <a:r>
              <a:rPr lang="en-US" altLang="ja-JP" sz="1800" smtClean="0"/>
              <a:t>Level energy shift</a:t>
            </a:r>
          </a:p>
          <a:p>
            <a:pPr lvl="1" eaLnBrk="1" hangingPunct="1"/>
            <a:r>
              <a:rPr lang="en-US" altLang="ja-JP" sz="2000" smtClean="0"/>
              <a:t>Imaginary part</a:t>
            </a:r>
          </a:p>
          <a:p>
            <a:pPr lvl="2" eaLnBrk="1" hangingPunct="1"/>
            <a:r>
              <a:rPr lang="en-US" altLang="ja-JP" sz="1800" smtClean="0"/>
              <a:t>Width</a:t>
            </a:r>
          </a:p>
          <a:p>
            <a:pPr lvl="2" eaLnBrk="1" hangingPunct="1"/>
            <a:r>
              <a:rPr lang="en-US" altLang="ja-JP" sz="1800" smtClean="0"/>
              <a:t>X ray yield</a:t>
            </a:r>
          </a:p>
          <a:p>
            <a:pPr eaLnBrk="1" hangingPunct="1"/>
            <a:r>
              <a:rPr lang="en-US" altLang="ja-JP" sz="2400" smtClean="0"/>
              <a:t> Regardless of potential detail</a:t>
            </a:r>
          </a:p>
          <a:p>
            <a:pPr lvl="1" eaLnBrk="1" hangingPunct="1"/>
            <a:r>
              <a:rPr lang="en-US" altLang="ja-JP" sz="2000" smtClean="0"/>
              <a:t>attractive / repulsive</a:t>
            </a:r>
          </a:p>
          <a:p>
            <a:pPr lvl="1" eaLnBrk="1" hangingPunct="1"/>
            <a:r>
              <a:rPr lang="en-US" altLang="ja-JP" sz="2000" smtClean="0"/>
              <a:t>strong / weak absorption</a:t>
            </a:r>
          </a:p>
          <a:p>
            <a:pPr eaLnBrk="1" hangingPunct="1"/>
            <a:r>
              <a:rPr lang="en-US" altLang="ja-JP" sz="2400" smtClean="0"/>
              <a:t> Complementary to E05</a:t>
            </a:r>
          </a:p>
          <a:p>
            <a:pPr lvl="1" eaLnBrk="1" hangingPunct="1"/>
            <a:r>
              <a:rPr lang="en-US" altLang="ja-JP" sz="2000" smtClean="0"/>
              <a:t>E03  surface region of the potential</a:t>
            </a:r>
          </a:p>
          <a:p>
            <a:pPr lvl="1" eaLnBrk="1" hangingPunct="1"/>
            <a:r>
              <a:rPr lang="en-US" altLang="ja-JP" sz="2000" smtClean="0"/>
              <a:t>E05  inner part of the potential</a:t>
            </a:r>
          </a:p>
        </p:txBody>
      </p:sp>
      <p:sp>
        <p:nvSpPr>
          <p:cNvPr id="40966" name="Rectangle 4"/>
          <p:cNvSpPr>
            <a:spLocks noChangeArrowheads="1"/>
          </p:cNvSpPr>
          <p:nvPr/>
        </p:nvSpPr>
        <p:spPr bwMode="auto">
          <a:xfrm>
            <a:off x="1908175" y="333375"/>
            <a:ext cx="652145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>
              <a:lnSpc>
                <a:spcPct val="90000"/>
              </a:lnSpc>
              <a:spcBef>
                <a:spcPct val="20000"/>
              </a:spcBef>
              <a:buClr>
                <a:srgbClr val="FF0066"/>
              </a:buClr>
              <a:buSzPct val="60000"/>
              <a:buFont typeface="Wingdings" pitchFamily="2" charset="2"/>
              <a:buNone/>
            </a:pPr>
            <a:r>
              <a:rPr lang="en-US" altLang="ja-JP" sz="2800">
                <a:solidFill>
                  <a:schemeClr val="folHlink"/>
                </a:solidFill>
              </a:rPr>
              <a:t>Measurement of X rays from </a:t>
            </a:r>
            <a:r>
              <a:rPr lang="en-US" altLang="ja-JP" sz="2800">
                <a:solidFill>
                  <a:schemeClr val="folHlink"/>
                </a:solidFill>
                <a:latin typeface="Symbol" pitchFamily="18" charset="2"/>
              </a:rPr>
              <a:t>X</a:t>
            </a:r>
            <a:r>
              <a:rPr lang="en-US" altLang="ja-JP" sz="2800" baseline="30000">
                <a:solidFill>
                  <a:schemeClr val="folHlink"/>
                </a:solidFill>
                <a:latin typeface="Symbol" pitchFamily="18" charset="2"/>
              </a:rPr>
              <a:t>-</a:t>
            </a:r>
            <a:r>
              <a:rPr lang="en-US" altLang="ja-JP" sz="2800">
                <a:solidFill>
                  <a:schemeClr val="folHlink"/>
                </a:solidFill>
              </a:rPr>
              <a:t> Atom</a:t>
            </a:r>
          </a:p>
        </p:txBody>
      </p:sp>
      <p:grpSp>
        <p:nvGrpSpPr>
          <p:cNvPr id="40967" name="Group 5"/>
          <p:cNvGrpSpPr>
            <a:grpSpLocks noChangeAspect="1"/>
          </p:cNvGrpSpPr>
          <p:nvPr/>
        </p:nvGrpSpPr>
        <p:grpSpPr bwMode="auto">
          <a:xfrm>
            <a:off x="719138" y="944563"/>
            <a:ext cx="3019425" cy="1533525"/>
            <a:chOff x="1104" y="2016"/>
            <a:chExt cx="3168" cy="1609"/>
          </a:xfrm>
        </p:grpSpPr>
        <p:sp>
          <p:nvSpPr>
            <p:cNvPr id="40997" name="Text Box 6"/>
            <p:cNvSpPr txBox="1">
              <a:spLocks noChangeAspect="1" noChangeArrowheads="1"/>
            </p:cNvSpPr>
            <p:nvPr/>
          </p:nvSpPr>
          <p:spPr bwMode="auto">
            <a:xfrm>
              <a:off x="1737" y="2281"/>
              <a:ext cx="1383" cy="814"/>
            </a:xfrm>
            <a:prstGeom prst="rect">
              <a:avLst/>
            </a:prstGeom>
            <a:solidFill>
              <a:srgbClr val="CCFFFF"/>
            </a:solidFill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b" anchorCtr="1"/>
            <a:lstStyle/>
            <a:p>
              <a:endParaRPr lang="ja-JP" altLang="ja-JP"/>
            </a:p>
          </p:txBody>
        </p:sp>
        <p:sp>
          <p:nvSpPr>
            <p:cNvPr id="40998" name="Line 7"/>
            <p:cNvSpPr>
              <a:spLocks noChangeAspect="1" noChangeShapeType="1"/>
            </p:cNvSpPr>
            <p:nvPr/>
          </p:nvSpPr>
          <p:spPr bwMode="auto">
            <a:xfrm>
              <a:off x="1104" y="2631"/>
              <a:ext cx="1440" cy="0"/>
            </a:xfrm>
            <a:prstGeom prst="line">
              <a:avLst/>
            </a:prstGeom>
            <a:noFill/>
            <a:ln w="15875">
              <a:solidFill>
                <a:schemeClr val="accent2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99" name="Line 8"/>
            <p:cNvSpPr>
              <a:spLocks noChangeAspect="1" noChangeShapeType="1"/>
            </p:cNvSpPr>
            <p:nvPr/>
          </p:nvSpPr>
          <p:spPr bwMode="auto">
            <a:xfrm flipV="1">
              <a:off x="2544" y="2166"/>
              <a:ext cx="1728" cy="465"/>
            </a:xfrm>
            <a:prstGeom prst="line">
              <a:avLst/>
            </a:prstGeom>
            <a:noFill/>
            <a:ln w="15875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000" name="Text Box 9"/>
            <p:cNvSpPr txBox="1">
              <a:spLocks noChangeAspect="1" noChangeArrowheads="1"/>
            </p:cNvSpPr>
            <p:nvPr/>
          </p:nvSpPr>
          <p:spPr bwMode="auto">
            <a:xfrm>
              <a:off x="1232" y="2352"/>
              <a:ext cx="478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chemeClr val="accent2"/>
                  </a:solidFill>
                </a:rPr>
                <a:t>K</a:t>
              </a:r>
              <a:r>
                <a:rPr lang="en-US" altLang="ja-JP" sz="2400" baseline="30000">
                  <a:solidFill>
                    <a:schemeClr val="accent2"/>
                  </a:solidFill>
                </a:rPr>
                <a:t>-</a:t>
              </a:r>
            </a:p>
          </p:txBody>
        </p:sp>
        <p:sp>
          <p:nvSpPr>
            <p:cNvPr id="41001" name="Text Box 10"/>
            <p:cNvSpPr txBox="1">
              <a:spLocks noChangeAspect="1" noChangeArrowheads="1"/>
            </p:cNvSpPr>
            <p:nvPr/>
          </p:nvSpPr>
          <p:spPr bwMode="auto">
            <a:xfrm>
              <a:off x="3492" y="2364"/>
              <a:ext cx="53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00CC00"/>
                  </a:solidFill>
                </a:rPr>
                <a:t>K</a:t>
              </a:r>
              <a:r>
                <a:rPr lang="en-US" altLang="ja-JP" sz="2400" baseline="30000">
                  <a:solidFill>
                    <a:srgbClr val="00CC00"/>
                  </a:solidFill>
                </a:rPr>
                <a:t>+</a:t>
              </a:r>
            </a:p>
          </p:txBody>
        </p:sp>
        <p:sp>
          <p:nvSpPr>
            <p:cNvPr id="41002" name="Line 11"/>
            <p:cNvSpPr>
              <a:spLocks noChangeAspect="1" noChangeShapeType="1"/>
            </p:cNvSpPr>
            <p:nvPr/>
          </p:nvSpPr>
          <p:spPr bwMode="auto">
            <a:xfrm>
              <a:off x="2544" y="2631"/>
              <a:ext cx="432" cy="309"/>
            </a:xfrm>
            <a:prstGeom prst="line">
              <a:avLst/>
            </a:prstGeom>
            <a:noFill/>
            <a:ln w="25400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003" name="Text Box 12"/>
            <p:cNvSpPr txBox="1">
              <a:spLocks noChangeAspect="1" noChangeArrowheads="1"/>
            </p:cNvSpPr>
            <p:nvPr/>
          </p:nvSpPr>
          <p:spPr bwMode="auto">
            <a:xfrm>
              <a:off x="2448" y="2747"/>
              <a:ext cx="516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>
                  <a:solidFill>
                    <a:srgbClr val="FF0000"/>
                  </a:solidFill>
                  <a:latin typeface="Symbol" pitchFamily="18" charset="2"/>
                </a:rPr>
                <a:t>X</a:t>
              </a:r>
              <a:r>
                <a:rPr lang="en-US" altLang="ja-JP" sz="2400" baseline="30000">
                  <a:solidFill>
                    <a:srgbClr val="FF0000"/>
                  </a:solidFill>
                  <a:latin typeface="Symbol" pitchFamily="18" charset="2"/>
                </a:rPr>
                <a:t>-</a:t>
              </a:r>
            </a:p>
          </p:txBody>
        </p:sp>
        <p:sp>
          <p:nvSpPr>
            <p:cNvPr id="41004" name="Line 13"/>
            <p:cNvSpPr>
              <a:spLocks noChangeAspect="1" noChangeShapeType="1"/>
            </p:cNvSpPr>
            <p:nvPr/>
          </p:nvSpPr>
          <p:spPr bwMode="auto">
            <a:xfrm>
              <a:off x="2976" y="2940"/>
              <a:ext cx="72" cy="620"/>
            </a:xfrm>
            <a:prstGeom prst="line">
              <a:avLst/>
            </a:prstGeom>
            <a:noFill/>
            <a:ln w="25400">
              <a:solidFill>
                <a:schemeClr val="tx1"/>
              </a:solidFill>
              <a:prstDash val="sysDot"/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1005" name="Text Box 14"/>
            <p:cNvSpPr txBox="1">
              <a:spLocks noChangeAspect="1" noChangeArrowheads="1"/>
            </p:cNvSpPr>
            <p:nvPr/>
          </p:nvSpPr>
          <p:spPr bwMode="auto">
            <a:xfrm>
              <a:off x="3018" y="3145"/>
              <a:ext cx="939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/>
                <a:t>X ray</a:t>
              </a:r>
            </a:p>
          </p:txBody>
        </p:sp>
        <p:sp>
          <p:nvSpPr>
            <p:cNvPr id="41006" name="Text Box 15"/>
            <p:cNvSpPr txBox="1">
              <a:spLocks noChangeAspect="1" noChangeArrowheads="1"/>
            </p:cNvSpPr>
            <p:nvPr/>
          </p:nvSpPr>
          <p:spPr bwMode="auto">
            <a:xfrm>
              <a:off x="1913" y="2016"/>
              <a:ext cx="1012" cy="48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2400"/>
                <a:t>target</a:t>
              </a:r>
            </a:p>
          </p:txBody>
        </p:sp>
      </p:grpSp>
      <p:grpSp>
        <p:nvGrpSpPr>
          <p:cNvPr id="40968" name="Group 74"/>
          <p:cNvGrpSpPr>
            <a:grpSpLocks/>
          </p:cNvGrpSpPr>
          <p:nvPr/>
        </p:nvGrpSpPr>
        <p:grpSpPr bwMode="auto">
          <a:xfrm>
            <a:off x="431800" y="3500438"/>
            <a:ext cx="3651250" cy="2497137"/>
            <a:chOff x="591" y="2001"/>
            <a:chExt cx="2300" cy="1573"/>
          </a:xfrm>
        </p:grpSpPr>
        <p:sp>
          <p:nvSpPr>
            <p:cNvPr id="40969" name="Text Box 75"/>
            <p:cNvSpPr txBox="1">
              <a:spLocks noChangeArrowheads="1"/>
            </p:cNvSpPr>
            <p:nvPr/>
          </p:nvSpPr>
          <p:spPr bwMode="auto">
            <a:xfrm>
              <a:off x="2018" y="2001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l=n-1</a:t>
              </a:r>
            </a:p>
          </p:txBody>
        </p:sp>
        <p:sp>
          <p:nvSpPr>
            <p:cNvPr id="40970" name="Line 76"/>
            <p:cNvSpPr>
              <a:spLocks noChangeShapeType="1"/>
            </p:cNvSpPr>
            <p:nvPr/>
          </p:nvSpPr>
          <p:spPr bwMode="auto">
            <a:xfrm>
              <a:off x="707" y="3310"/>
              <a:ext cx="1992" cy="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71" name="Line 77"/>
            <p:cNvSpPr>
              <a:spLocks noChangeShapeType="1"/>
            </p:cNvSpPr>
            <p:nvPr/>
          </p:nvSpPr>
          <p:spPr bwMode="auto">
            <a:xfrm flipV="1">
              <a:off x="825" y="2044"/>
              <a:ext cx="0" cy="1387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72" name="Text Box 78"/>
            <p:cNvSpPr txBox="1">
              <a:spLocks noChangeArrowheads="1"/>
            </p:cNvSpPr>
            <p:nvPr/>
          </p:nvSpPr>
          <p:spPr bwMode="auto">
            <a:xfrm>
              <a:off x="930" y="3362"/>
              <a:ext cx="1753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l (orbital angular momentum)</a:t>
              </a:r>
            </a:p>
          </p:txBody>
        </p:sp>
        <p:sp>
          <p:nvSpPr>
            <p:cNvPr id="40973" name="Text Box 79"/>
            <p:cNvSpPr txBox="1">
              <a:spLocks noChangeArrowheads="1"/>
            </p:cNvSpPr>
            <p:nvPr/>
          </p:nvSpPr>
          <p:spPr bwMode="auto">
            <a:xfrm rot="-5400000">
              <a:off x="303" y="2554"/>
              <a:ext cx="767" cy="19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400"/>
                <a:t>Energy (arb.)</a:t>
              </a:r>
            </a:p>
          </p:txBody>
        </p:sp>
        <p:sp>
          <p:nvSpPr>
            <p:cNvPr id="40974" name="Line 80"/>
            <p:cNvSpPr>
              <a:spLocks noChangeShapeType="1"/>
            </p:cNvSpPr>
            <p:nvPr/>
          </p:nvSpPr>
          <p:spPr bwMode="auto">
            <a:xfrm>
              <a:off x="1158" y="2566"/>
              <a:ext cx="3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75" name="Line 81"/>
            <p:cNvSpPr>
              <a:spLocks noChangeShapeType="1"/>
            </p:cNvSpPr>
            <p:nvPr/>
          </p:nvSpPr>
          <p:spPr bwMode="auto">
            <a:xfrm>
              <a:off x="1158" y="2848"/>
              <a:ext cx="31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76" name="Text Box 82"/>
            <p:cNvSpPr txBox="1">
              <a:spLocks noChangeArrowheads="1"/>
            </p:cNvSpPr>
            <p:nvPr/>
          </p:nvSpPr>
          <p:spPr bwMode="auto">
            <a:xfrm>
              <a:off x="903" y="2768"/>
              <a:ext cx="1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/>
                <a:t>...</a:t>
              </a:r>
            </a:p>
          </p:txBody>
        </p:sp>
        <p:sp>
          <p:nvSpPr>
            <p:cNvPr id="40977" name="Text Box 83"/>
            <p:cNvSpPr txBox="1">
              <a:spLocks noChangeArrowheads="1"/>
            </p:cNvSpPr>
            <p:nvPr/>
          </p:nvSpPr>
          <p:spPr bwMode="auto">
            <a:xfrm rot="5400000">
              <a:off x="1202" y="3021"/>
              <a:ext cx="1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/>
                <a:t>...</a:t>
              </a:r>
            </a:p>
          </p:txBody>
        </p:sp>
        <p:sp>
          <p:nvSpPr>
            <p:cNvPr id="40978" name="Text Box 84"/>
            <p:cNvSpPr txBox="1">
              <a:spLocks noChangeArrowheads="1"/>
            </p:cNvSpPr>
            <p:nvPr/>
          </p:nvSpPr>
          <p:spPr bwMode="auto">
            <a:xfrm>
              <a:off x="1531" y="2024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l=n-2</a:t>
              </a:r>
            </a:p>
          </p:txBody>
        </p:sp>
        <p:sp>
          <p:nvSpPr>
            <p:cNvPr id="40979" name="Text Box 85"/>
            <p:cNvSpPr txBox="1">
              <a:spLocks noChangeArrowheads="1"/>
            </p:cNvSpPr>
            <p:nvPr/>
          </p:nvSpPr>
          <p:spPr bwMode="auto">
            <a:xfrm>
              <a:off x="1120" y="2105"/>
              <a:ext cx="404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l=n-3</a:t>
              </a:r>
            </a:p>
          </p:txBody>
        </p:sp>
        <p:sp>
          <p:nvSpPr>
            <p:cNvPr id="40980" name="Line 86"/>
            <p:cNvSpPr>
              <a:spLocks noChangeShapeType="1"/>
            </p:cNvSpPr>
            <p:nvPr/>
          </p:nvSpPr>
          <p:spPr bwMode="auto">
            <a:xfrm flipH="1">
              <a:off x="1805" y="2265"/>
              <a:ext cx="236" cy="227"/>
            </a:xfrm>
            <a:prstGeom prst="line">
              <a:avLst/>
            </a:prstGeom>
            <a:noFill/>
            <a:ln w="1587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81" name="Line 87"/>
            <p:cNvSpPr>
              <a:spLocks noChangeShapeType="1"/>
            </p:cNvSpPr>
            <p:nvPr/>
          </p:nvSpPr>
          <p:spPr bwMode="auto">
            <a:xfrm flipH="1">
              <a:off x="1375" y="2285"/>
              <a:ext cx="240" cy="54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82" name="Line 88"/>
            <p:cNvSpPr>
              <a:spLocks noChangeShapeType="1"/>
            </p:cNvSpPr>
            <p:nvPr/>
          </p:nvSpPr>
          <p:spPr bwMode="auto">
            <a:xfrm flipH="1">
              <a:off x="1355" y="2285"/>
              <a:ext cx="255" cy="26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83" name="Line 89"/>
            <p:cNvSpPr>
              <a:spLocks noChangeShapeType="1"/>
            </p:cNvSpPr>
            <p:nvPr/>
          </p:nvSpPr>
          <p:spPr bwMode="auto">
            <a:xfrm>
              <a:off x="1472" y="2868"/>
              <a:ext cx="236" cy="181"/>
            </a:xfrm>
            <a:prstGeom prst="line">
              <a:avLst/>
            </a:prstGeom>
            <a:noFill/>
            <a:ln w="3810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84" name="Line 90"/>
            <p:cNvSpPr>
              <a:spLocks noChangeShapeType="1"/>
            </p:cNvSpPr>
            <p:nvPr/>
          </p:nvSpPr>
          <p:spPr bwMode="auto">
            <a:xfrm>
              <a:off x="1845" y="2527"/>
              <a:ext cx="176" cy="160"/>
            </a:xfrm>
            <a:prstGeom prst="line">
              <a:avLst/>
            </a:prstGeom>
            <a:noFill/>
            <a:ln w="6350">
              <a:solidFill>
                <a:srgbClr val="00CC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85" name="Text Box 91"/>
            <p:cNvSpPr txBox="1">
              <a:spLocks noChangeArrowheads="1"/>
            </p:cNvSpPr>
            <p:nvPr/>
          </p:nvSpPr>
          <p:spPr bwMode="auto">
            <a:xfrm>
              <a:off x="1723" y="2727"/>
              <a:ext cx="1168" cy="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600"/>
                <a:t>nuclear absorption</a:t>
              </a:r>
            </a:p>
          </p:txBody>
        </p:sp>
        <p:sp>
          <p:nvSpPr>
            <p:cNvPr id="40986" name="Line 92"/>
            <p:cNvSpPr>
              <a:spLocks noChangeShapeType="1"/>
            </p:cNvSpPr>
            <p:nvPr/>
          </p:nvSpPr>
          <p:spPr bwMode="auto">
            <a:xfrm flipH="1">
              <a:off x="1452" y="2527"/>
              <a:ext cx="197" cy="298"/>
            </a:xfrm>
            <a:prstGeom prst="line">
              <a:avLst/>
            </a:prstGeom>
            <a:noFill/>
            <a:ln w="1587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87" name="Oval 93"/>
            <p:cNvSpPr>
              <a:spLocks noChangeArrowheads="1"/>
            </p:cNvSpPr>
            <p:nvPr/>
          </p:nvSpPr>
          <p:spPr bwMode="auto">
            <a:xfrm>
              <a:off x="1708" y="3029"/>
              <a:ext cx="235" cy="2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000"/>
                <a:t>Z</a:t>
              </a:r>
            </a:p>
          </p:txBody>
        </p:sp>
        <p:sp>
          <p:nvSpPr>
            <p:cNvPr id="40988" name="Oval 94"/>
            <p:cNvSpPr>
              <a:spLocks noChangeArrowheads="1"/>
            </p:cNvSpPr>
            <p:nvPr/>
          </p:nvSpPr>
          <p:spPr bwMode="auto">
            <a:xfrm>
              <a:off x="1943" y="2948"/>
              <a:ext cx="117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>
                  <a:latin typeface="Symbol" pitchFamily="18" charset="2"/>
                </a:rPr>
                <a:t>X</a:t>
              </a:r>
            </a:p>
          </p:txBody>
        </p:sp>
        <p:sp>
          <p:nvSpPr>
            <p:cNvPr id="40989" name="Text Box 95"/>
            <p:cNvSpPr txBox="1">
              <a:spLocks noChangeArrowheads="1"/>
            </p:cNvSpPr>
            <p:nvPr/>
          </p:nvSpPr>
          <p:spPr bwMode="auto">
            <a:xfrm>
              <a:off x="903" y="2466"/>
              <a:ext cx="1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/>
                <a:t>...</a:t>
              </a:r>
            </a:p>
          </p:txBody>
        </p:sp>
        <p:sp>
          <p:nvSpPr>
            <p:cNvPr id="40990" name="Text Box 96"/>
            <p:cNvSpPr txBox="1">
              <a:spLocks noChangeArrowheads="1"/>
            </p:cNvSpPr>
            <p:nvPr/>
          </p:nvSpPr>
          <p:spPr bwMode="auto">
            <a:xfrm>
              <a:off x="903" y="2225"/>
              <a:ext cx="197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altLang="ja-JP" sz="1200" b="1"/>
                <a:t>...</a:t>
              </a:r>
            </a:p>
          </p:txBody>
        </p:sp>
        <p:sp>
          <p:nvSpPr>
            <p:cNvPr id="40991" name="Line 97"/>
            <p:cNvSpPr>
              <a:spLocks noChangeShapeType="1"/>
            </p:cNvSpPr>
            <p:nvPr/>
          </p:nvSpPr>
          <p:spPr bwMode="auto">
            <a:xfrm>
              <a:off x="1158" y="2325"/>
              <a:ext cx="3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92" name="Line 98"/>
            <p:cNvSpPr>
              <a:spLocks noChangeShapeType="1"/>
            </p:cNvSpPr>
            <p:nvPr/>
          </p:nvSpPr>
          <p:spPr bwMode="auto">
            <a:xfrm>
              <a:off x="1590" y="2506"/>
              <a:ext cx="314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93" name="Line 99"/>
            <p:cNvSpPr>
              <a:spLocks noChangeShapeType="1"/>
            </p:cNvSpPr>
            <p:nvPr/>
          </p:nvSpPr>
          <p:spPr bwMode="auto">
            <a:xfrm>
              <a:off x="1590" y="2265"/>
              <a:ext cx="3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94" name="Line 100"/>
            <p:cNvSpPr>
              <a:spLocks noChangeShapeType="1"/>
            </p:cNvSpPr>
            <p:nvPr/>
          </p:nvSpPr>
          <p:spPr bwMode="auto">
            <a:xfrm>
              <a:off x="2021" y="2225"/>
              <a:ext cx="31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/>
            </a:p>
          </p:txBody>
        </p:sp>
        <p:sp>
          <p:nvSpPr>
            <p:cNvPr id="40995" name="Oval 101"/>
            <p:cNvSpPr>
              <a:spLocks noChangeArrowheads="1"/>
            </p:cNvSpPr>
            <p:nvPr/>
          </p:nvSpPr>
          <p:spPr bwMode="auto">
            <a:xfrm>
              <a:off x="2257" y="2466"/>
              <a:ext cx="235" cy="241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2000"/>
                <a:t>Z</a:t>
              </a:r>
            </a:p>
          </p:txBody>
        </p:sp>
        <p:sp>
          <p:nvSpPr>
            <p:cNvPr id="40996" name="Oval 102"/>
            <p:cNvSpPr>
              <a:spLocks noChangeArrowheads="1"/>
            </p:cNvSpPr>
            <p:nvPr/>
          </p:nvSpPr>
          <p:spPr bwMode="auto">
            <a:xfrm>
              <a:off x="2512" y="2285"/>
              <a:ext cx="117" cy="121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algn="ctr"/>
              <a:r>
                <a:rPr lang="en-US" altLang="ja-JP" sz="1200">
                  <a:latin typeface="Symbol" pitchFamily="18" charset="2"/>
                </a:rPr>
                <a:t>X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タイトル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/>
              <a:t>Motivation to Study S=</a:t>
            </a:r>
            <a:r>
              <a:rPr lang="en-US" altLang="ja-JP" sz="4000" smtClean="0">
                <a:latin typeface="Symbol" pitchFamily="18" charset="2"/>
              </a:rPr>
              <a:t>-2</a:t>
            </a:r>
            <a:r>
              <a:rPr lang="en-US" altLang="ja-JP" sz="4000" smtClean="0"/>
              <a:t> Systems</a:t>
            </a:r>
            <a:endParaRPr lang="ja-JP" altLang="en-US" sz="4000" smtClean="0"/>
          </a:p>
        </p:txBody>
      </p:sp>
      <p:sp>
        <p:nvSpPr>
          <p:cNvPr id="15362" name="コンテンツ プレースホル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ja-JP" sz="2800" smtClean="0"/>
              <a:t>New sector of Baryon-Baryon interaction</a:t>
            </a:r>
          </a:p>
          <a:p>
            <a:pPr lvl="1" eaLnBrk="1" hangingPunct="1"/>
            <a:r>
              <a:rPr lang="en-US" altLang="ja-JP" sz="2400" smtClean="0"/>
              <a:t>A little information on B-B Int.</a:t>
            </a:r>
          </a:p>
          <a:p>
            <a:pPr lvl="2" eaLnBrk="1" hangingPunct="1"/>
            <a:r>
              <a:rPr lang="en-US" altLang="ja-JP" sz="2000" smtClean="0"/>
              <a:t> </a:t>
            </a:r>
            <a:r>
              <a:rPr lang="en-US" altLang="ja-JP" sz="2000" smtClean="0">
                <a:latin typeface="Symbol" pitchFamily="18" charset="2"/>
              </a:rPr>
              <a:t>LL</a:t>
            </a:r>
            <a:r>
              <a:rPr lang="en-US" altLang="ja-JP" sz="2000" smtClean="0"/>
              <a:t>		weakly attractive</a:t>
            </a:r>
          </a:p>
          <a:p>
            <a:pPr lvl="2" eaLnBrk="1" hangingPunct="1"/>
            <a:r>
              <a:rPr lang="en-US" altLang="ja-JP" sz="2000" smtClean="0"/>
              <a:t> </a:t>
            </a:r>
            <a:r>
              <a:rPr lang="en-US" altLang="ja-JP" sz="2000" smtClean="0">
                <a:latin typeface="Symbol" pitchFamily="18" charset="2"/>
              </a:rPr>
              <a:t>X</a:t>
            </a:r>
            <a:r>
              <a:rPr lang="en-US" altLang="ja-JP" sz="2000" smtClean="0"/>
              <a:t>N		attractive ?</a:t>
            </a:r>
          </a:p>
          <a:p>
            <a:pPr lvl="2" eaLnBrk="1" hangingPunct="1"/>
            <a:r>
              <a:rPr lang="en-US" altLang="ja-JP" sz="2000" smtClean="0"/>
              <a:t> </a:t>
            </a:r>
            <a:r>
              <a:rPr lang="en-US" altLang="ja-JP" sz="2000" smtClean="0">
                <a:latin typeface="Symbol" pitchFamily="18" charset="2"/>
              </a:rPr>
              <a:t>X</a:t>
            </a:r>
            <a:r>
              <a:rPr lang="en-US" altLang="ja-JP" sz="2000" smtClean="0"/>
              <a:t>N</a:t>
            </a:r>
            <a:r>
              <a:rPr lang="en-US" altLang="ja-JP" sz="2000" smtClean="0">
                <a:latin typeface="Symbol" pitchFamily="18" charset="2"/>
              </a:rPr>
              <a:t>-&gt;LL</a:t>
            </a:r>
            <a:r>
              <a:rPr lang="en-US" altLang="ja-JP" sz="2000" smtClean="0"/>
              <a:t>	weak or strong</a:t>
            </a:r>
          </a:p>
          <a:p>
            <a:pPr eaLnBrk="1" hangingPunct="1"/>
            <a:r>
              <a:rPr lang="en-US" altLang="ja-JP" sz="2800" smtClean="0"/>
              <a:t>Very dynamic system</a:t>
            </a:r>
          </a:p>
          <a:p>
            <a:pPr lvl="1" eaLnBrk="1" hangingPunct="1"/>
            <a:r>
              <a:rPr lang="en-US" altLang="ja-JP" sz="2400" smtClean="0"/>
              <a:t>Mixing of </a:t>
            </a:r>
            <a:r>
              <a:rPr lang="en-US" altLang="ja-JP" sz="2400" smtClean="0">
                <a:latin typeface="Symbol" pitchFamily="18" charset="2"/>
              </a:rPr>
              <a:t>X</a:t>
            </a:r>
            <a:r>
              <a:rPr lang="en-US" altLang="ja-JP" sz="2400" smtClean="0"/>
              <a:t>N and </a:t>
            </a:r>
            <a:r>
              <a:rPr lang="en-US" altLang="ja-JP" sz="2400" smtClean="0">
                <a:latin typeface="Symbol" pitchFamily="18" charset="2"/>
              </a:rPr>
              <a:t>LL</a:t>
            </a:r>
          </a:p>
          <a:p>
            <a:pPr eaLnBrk="1" hangingPunct="1"/>
            <a:r>
              <a:rPr lang="en-US" altLang="ja-JP" sz="2800" smtClean="0"/>
              <a:t>Significant step toward multi-strangeness systems</a:t>
            </a:r>
          </a:p>
          <a:p>
            <a:pPr lvl="1" eaLnBrk="1" hangingPunct="1"/>
            <a:r>
              <a:rPr lang="en-US" altLang="ja-JP" sz="2400" smtClean="0"/>
              <a:t>Core of neutron stars </a:t>
            </a:r>
          </a:p>
        </p:txBody>
      </p:sp>
      <p:sp>
        <p:nvSpPr>
          <p:cNvPr id="15363" name="日付プレースホルダ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  <p:sp>
        <p:nvSpPr>
          <p:cNvPr id="15364" name="フッター プレースホルダ 6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J-PARC</a:t>
            </a:r>
            <a:r>
              <a:rPr lang="ja-JP" altLang="en-US"/>
              <a:t>ハドロン実験施設ビームライン整備拡充に向けて </a:t>
            </a:r>
            <a:endParaRPr lang="en-US" altLang="ja-JP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Picture 5" descr="ParticleMixing [更新済み]"/>
          <p:cNvPicPr>
            <a:picLocks noChangeAspect="1" noChangeArrowheads="1"/>
          </p:cNvPicPr>
          <p:nvPr/>
        </p:nvPicPr>
        <p:blipFill>
          <a:blip r:embed="rId2"/>
          <a:srcRect t="13467" b="3368"/>
          <a:stretch>
            <a:fillRect/>
          </a:stretch>
        </p:blipFill>
        <p:spPr bwMode="auto">
          <a:xfrm>
            <a:off x="4572000" y="1428750"/>
            <a:ext cx="3836988" cy="4075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6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/>
              <a:t>S=</a:t>
            </a:r>
            <a:r>
              <a:rPr lang="en-US" altLang="ja-JP" sz="4000" smtClean="0">
                <a:latin typeface="Symbol" pitchFamily="18" charset="2"/>
              </a:rPr>
              <a:t>-2</a:t>
            </a:r>
            <a:r>
              <a:rPr lang="en-US" altLang="ja-JP" sz="4000" smtClean="0"/>
              <a:t> System</a:t>
            </a:r>
            <a:endParaRPr lang="ja-JP" altLang="en-US" sz="4000" smtClean="0"/>
          </a:p>
        </p:txBody>
      </p:sp>
      <p:sp>
        <p:nvSpPr>
          <p:cNvPr id="16387" name="フッター プレースホルダ 3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/>
              <a:t>J-PARC</a:t>
            </a:r>
            <a:r>
              <a:rPr lang="ja-JP" altLang="en-US" smtClean="0"/>
              <a:t>ハドロン実験施設ビームライン整備拡充に向けて </a:t>
            </a:r>
            <a:endParaRPr lang="en-US" altLang="ja-JP" smtClean="0"/>
          </a:p>
        </p:txBody>
      </p:sp>
      <p:sp>
        <p:nvSpPr>
          <p:cNvPr id="16388" name="日付プレースホルダ 4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  <p:pic>
        <p:nvPicPr>
          <p:cNvPr id="16389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50" y="1357313"/>
            <a:ext cx="4141788" cy="467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0" name="AutoShape 6"/>
          <p:cNvSpPr>
            <a:spLocks noChangeArrowheads="1"/>
          </p:cNvSpPr>
          <p:nvPr/>
        </p:nvSpPr>
        <p:spPr bwMode="auto">
          <a:xfrm>
            <a:off x="2928938" y="2000250"/>
            <a:ext cx="360362" cy="1214438"/>
          </a:xfrm>
          <a:prstGeom prst="upDownArrow">
            <a:avLst>
              <a:gd name="adj1" fmla="val 50000"/>
              <a:gd name="adj2" fmla="val 75951"/>
            </a:avLst>
          </a:prstGeom>
          <a:solidFill>
            <a:srgbClr val="006600">
              <a:alpha val="43921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eaVert" wrap="none" anchor="ctr"/>
          <a:lstStyle/>
          <a:p>
            <a:endParaRPr lang="ja-JP" altLang="en-US"/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3286125" y="2714625"/>
            <a:ext cx="2198688" cy="40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006600"/>
                </a:solidFill>
                <a:latin typeface="Symbol" pitchFamily="18" charset="2"/>
              </a:rPr>
              <a:t>X</a:t>
            </a:r>
            <a:r>
              <a:rPr lang="en-US" altLang="ja-JP" sz="2000">
                <a:solidFill>
                  <a:srgbClr val="006600"/>
                </a:solidFill>
              </a:rPr>
              <a:t>N</a:t>
            </a:r>
            <a:r>
              <a:rPr lang="en-US" altLang="ja-JP" sz="2000">
                <a:solidFill>
                  <a:srgbClr val="006600"/>
                </a:solidFill>
                <a:latin typeface="Symbol" pitchFamily="18" charset="2"/>
              </a:rPr>
              <a:t>-&gt;LL</a:t>
            </a:r>
            <a:r>
              <a:rPr lang="en-US" altLang="ja-JP" sz="2000">
                <a:solidFill>
                  <a:srgbClr val="006600"/>
                </a:solidFill>
              </a:rPr>
              <a:t> coupling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5000625" y="5429250"/>
            <a:ext cx="3697288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chemeClr val="accent2"/>
                </a:solidFill>
              </a:rPr>
              <a:t>Mixing effect is more </a:t>
            </a:r>
          </a:p>
          <a:p>
            <a:r>
              <a:rPr lang="en-US" altLang="ja-JP" sz="2400">
                <a:solidFill>
                  <a:schemeClr val="accent2"/>
                </a:solidFill>
              </a:rPr>
              <a:t>significant in S=</a:t>
            </a:r>
            <a:r>
              <a:rPr lang="en-US" altLang="ja-JP" sz="2400">
                <a:solidFill>
                  <a:schemeClr val="accent2"/>
                </a:solidFill>
                <a:latin typeface="Symbol" pitchFamily="18" charset="2"/>
              </a:rPr>
              <a:t>-2</a:t>
            </a:r>
            <a:r>
              <a:rPr lang="en-US" altLang="ja-JP" sz="2400">
                <a:solidFill>
                  <a:schemeClr val="accent2"/>
                </a:solidFill>
              </a:rPr>
              <a:t> system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3600" smtClean="0">
                <a:latin typeface="Symbol" pitchFamily="18" charset="2"/>
              </a:rPr>
              <a:t>X</a:t>
            </a:r>
            <a:r>
              <a:rPr lang="en-US" altLang="ja-JP" sz="3600" smtClean="0"/>
              <a:t> Potential and B-B Int. Models</a:t>
            </a:r>
            <a:endParaRPr lang="ja-JP" altLang="en-US" sz="3600" smtClean="0"/>
          </a:p>
        </p:txBody>
      </p:sp>
      <p:sp>
        <p:nvSpPr>
          <p:cNvPr id="17410" name="フッター プレースホルダ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/>
              <a:t>J-PARC</a:t>
            </a:r>
            <a:r>
              <a:rPr lang="ja-JP" altLang="en-US" smtClean="0"/>
              <a:t>ハドロン実験施設ビームライン整備拡充に向けて</a:t>
            </a:r>
            <a:endParaRPr lang="en-US" altLang="ja-JP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/>
          </a:p>
        </p:txBody>
      </p:sp>
      <p:sp>
        <p:nvSpPr>
          <p:cNvPr id="17411" name="日付プレースホルダ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  <p:graphicFrame>
        <p:nvGraphicFramePr>
          <p:cNvPr id="8" name="Group 4"/>
          <p:cNvGraphicFramePr>
            <a:graphicFrameLocks noGrp="1"/>
          </p:cNvGraphicFramePr>
          <p:nvPr/>
        </p:nvGraphicFramePr>
        <p:xfrm>
          <a:off x="285750" y="1571625"/>
          <a:ext cx="8135937" cy="2682240"/>
        </p:xfrm>
        <a:graphic>
          <a:graphicData uri="http://schemas.openxmlformats.org/drawingml/2006/table">
            <a:tbl>
              <a:tblPr/>
              <a:tblGrid>
                <a:gridCol w="1295400"/>
                <a:gridCol w="431800"/>
                <a:gridCol w="720725"/>
                <a:gridCol w="792162"/>
                <a:gridCol w="720725"/>
                <a:gridCol w="719138"/>
                <a:gridCol w="792162"/>
                <a:gridCol w="863600"/>
                <a:gridCol w="865188"/>
                <a:gridCol w="935037"/>
              </a:tblGrid>
              <a:tr h="39624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Model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S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30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3</a:t>
                      </a: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P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U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X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G</a:t>
                      </a:r>
                      <a:r>
                        <a:rPr kumimoji="1" lang="en-US" altLang="ja-JP" sz="2000" b="0" i="0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X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NHC-D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-2.6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-3.2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-2.1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-0.2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-0.0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-0.7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-3.1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-1.9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-6.3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-25.2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Ehime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ＭＳ Ｐゴシック" charset="-128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-0.9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-0.5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-8.6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-1.0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-0.4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-2.4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-0.7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66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-4.2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-22.3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25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ＭＳ Ｐゴシック" charset="-128"/>
                        </a:rPr>
                        <a:t>ESC04d*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0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6.3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7.2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hlink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-18.4</a:t>
                      </a: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1.2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-0.8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1.5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-0.5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-1.3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-1.2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-1.9</a:t>
                      </a: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-2.8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-12.1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en-US" altLang="ja-JP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Symbol" pitchFamily="18" charset="2"/>
                        <a:ea typeface="ＭＳ Ｐゴシック" charset="-128"/>
                      </a:endParaRPr>
                    </a:p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ja-JP" sz="2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Symbol" pitchFamily="18" charset="2"/>
                          <a:ea typeface="ＭＳ Ｐゴシック" charset="-128"/>
                        </a:rPr>
                        <a:t>12.7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469" name="テキスト ボックス 8"/>
          <p:cNvSpPr txBox="1">
            <a:spLocks noChangeArrowheads="1"/>
          </p:cNvSpPr>
          <p:nvPr/>
        </p:nvSpPr>
        <p:spPr bwMode="auto">
          <a:xfrm>
            <a:off x="714375" y="1214438"/>
            <a:ext cx="6002338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</a:rPr>
              <a:t>U</a:t>
            </a:r>
            <a:r>
              <a:rPr lang="en-US" altLang="ja-JP" baseline="-25000">
                <a:solidFill>
                  <a:schemeClr val="accent2"/>
                </a:solidFill>
                <a:latin typeface="Symbol" pitchFamily="18" charset="2"/>
              </a:rPr>
              <a:t>X</a:t>
            </a:r>
            <a:r>
              <a:rPr lang="en-US" altLang="ja-JP">
                <a:solidFill>
                  <a:schemeClr val="accent2"/>
                </a:solidFill>
              </a:rPr>
              <a:t> , </a:t>
            </a:r>
            <a:r>
              <a:rPr lang="en-US" altLang="ja-JP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altLang="ja-JP" baseline="-25000">
                <a:solidFill>
                  <a:schemeClr val="accent2"/>
                </a:solidFill>
                <a:latin typeface="Symbol" pitchFamily="18" charset="2"/>
              </a:rPr>
              <a:t>X</a:t>
            </a:r>
            <a:r>
              <a:rPr lang="en-US" altLang="ja-JP">
                <a:solidFill>
                  <a:schemeClr val="accent2"/>
                </a:solidFill>
              </a:rPr>
              <a:t> and Partial Wave  Contributions in Nuclear Matter</a:t>
            </a:r>
            <a:endParaRPr lang="ja-JP" altLang="en-US"/>
          </a:p>
        </p:txBody>
      </p:sp>
      <p:sp>
        <p:nvSpPr>
          <p:cNvPr id="17470" name="テキスト ボックス 9"/>
          <p:cNvSpPr txBox="1">
            <a:spLocks noChangeArrowheads="1"/>
          </p:cNvSpPr>
          <p:nvPr/>
        </p:nvSpPr>
        <p:spPr bwMode="auto">
          <a:xfrm>
            <a:off x="7643813" y="1214438"/>
            <a:ext cx="81280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/>
              <a:t>(MeV)</a:t>
            </a:r>
            <a:endParaRPr lang="ja-JP" altLang="en-US"/>
          </a:p>
        </p:txBody>
      </p:sp>
      <p:sp>
        <p:nvSpPr>
          <p:cNvPr id="11" name="Rectangle 3"/>
          <p:cNvSpPr txBox="1">
            <a:spLocks noChangeArrowheads="1"/>
          </p:cNvSpPr>
          <p:nvPr/>
        </p:nvSpPr>
        <p:spPr>
          <a:xfrm>
            <a:off x="142875" y="4429125"/>
            <a:ext cx="4583113" cy="1800225"/>
          </a:xfrm>
          <a:prstGeom prst="rect">
            <a:avLst/>
          </a:prstGeom>
        </p:spPr>
        <p:txBody>
          <a:bodyPr/>
          <a:lstStyle/>
          <a:p>
            <a:pPr marL="342900" indent="-342900">
              <a:spcBef>
                <a:spcPct val="20000"/>
              </a:spcBef>
              <a:buClr>
                <a:schemeClr val="hlink"/>
              </a:buClr>
              <a:buFontTx/>
              <a:buChar char="•"/>
              <a:defRPr/>
            </a:pPr>
            <a:r>
              <a:rPr lang="en-US" altLang="ja-JP" sz="2400" kern="0" dirty="0">
                <a:solidFill>
                  <a:schemeClr val="accent2"/>
                </a:solidFill>
                <a:latin typeface="+mn-lt"/>
                <a:ea typeface="+mn-ea"/>
              </a:rPr>
              <a:t>OBE (NHC-D, Ehime)</a:t>
            </a:r>
          </a:p>
          <a:p>
            <a:pPr marL="742950" lvl="1" indent="-285750">
              <a:spcBef>
                <a:spcPct val="20000"/>
              </a:spcBef>
              <a:buClr>
                <a:srgbClr val="FF0066"/>
              </a:buClr>
              <a:buSzPct val="60000"/>
              <a:buFont typeface="Wingdings" pitchFamily="2" charset="2"/>
              <a:buChar char="Ø"/>
              <a:defRPr/>
            </a:pPr>
            <a:r>
              <a:rPr lang="en-US" altLang="ja-JP" sz="2000" kern="0" dirty="0">
                <a:latin typeface="+mn-lt"/>
                <a:ea typeface="+mn-ea"/>
              </a:rPr>
              <a:t> no t-channel meson exchange</a:t>
            </a:r>
          </a:p>
          <a:p>
            <a:pPr marL="742950" lvl="1" indent="-285750">
              <a:spcBef>
                <a:spcPct val="20000"/>
              </a:spcBef>
              <a:buClr>
                <a:srgbClr val="FF0066"/>
              </a:buClr>
              <a:buSzPct val="60000"/>
              <a:buFont typeface="Wingdings" pitchFamily="2" charset="2"/>
              <a:buChar char="Ø"/>
              <a:defRPr/>
            </a:pPr>
            <a:r>
              <a:rPr lang="en-US" altLang="ja-JP" sz="2000" kern="0" dirty="0">
                <a:latin typeface="+mn-lt"/>
                <a:ea typeface="+mn-ea"/>
              </a:rPr>
              <a:t> odd-state attraction</a:t>
            </a:r>
          </a:p>
          <a:p>
            <a:pPr marL="742950" lvl="1" indent="-285750">
              <a:spcBef>
                <a:spcPct val="20000"/>
              </a:spcBef>
              <a:buClr>
                <a:srgbClr val="FF0066"/>
              </a:buClr>
              <a:buSzPct val="60000"/>
              <a:defRPr/>
            </a:pPr>
            <a:r>
              <a:rPr lang="en-US" altLang="ja-JP" sz="2000" kern="0" dirty="0">
                <a:latin typeface="+mn-lt"/>
                <a:ea typeface="+mn-ea"/>
              </a:rPr>
              <a:t>		    strong A-dependence of V</a:t>
            </a:r>
            <a:r>
              <a:rPr lang="en-US" altLang="ja-JP" sz="2000" kern="0" baseline="-25000" dirty="0">
                <a:latin typeface="Symbol" pitchFamily="18" charset="2"/>
                <a:ea typeface="+mn-ea"/>
              </a:rPr>
              <a:t>X</a:t>
            </a:r>
          </a:p>
          <a:p>
            <a:pPr marL="742950" lvl="1" indent="-285750">
              <a:spcBef>
                <a:spcPct val="20000"/>
              </a:spcBef>
              <a:buClr>
                <a:srgbClr val="FF0066"/>
              </a:buClr>
              <a:buSzPct val="60000"/>
              <a:buFont typeface="Wingdings" pitchFamily="2" charset="2"/>
              <a:buChar char="Ø"/>
              <a:defRPr/>
            </a:pPr>
            <a:r>
              <a:rPr lang="en-US" altLang="ja-JP" sz="2000" kern="0" dirty="0">
                <a:latin typeface="+mn-lt"/>
                <a:ea typeface="+mn-ea"/>
              </a:rPr>
              <a:t> small width</a:t>
            </a:r>
          </a:p>
        </p:txBody>
      </p:sp>
      <p:sp>
        <p:nvSpPr>
          <p:cNvPr id="17472" name="Rectangle 74"/>
          <p:cNvSpPr>
            <a:spLocks noChangeArrowheads="1"/>
          </p:cNvSpPr>
          <p:nvPr/>
        </p:nvSpPr>
        <p:spPr bwMode="auto">
          <a:xfrm>
            <a:off x="4714875" y="4429125"/>
            <a:ext cx="4259263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Tx/>
              <a:buChar char="•"/>
            </a:pPr>
            <a:r>
              <a:rPr lang="en-US" altLang="ja-JP" sz="2400">
                <a:solidFill>
                  <a:schemeClr val="accent2"/>
                </a:solidFill>
              </a:rPr>
              <a:t>ESC04d*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/>
              <a:t> strong attraction of </a:t>
            </a:r>
            <a:r>
              <a:rPr lang="en-US" altLang="ja-JP" sz="2000" baseline="30000"/>
              <a:t>3</a:t>
            </a:r>
            <a:r>
              <a:rPr lang="en-US" altLang="ja-JP" sz="2000"/>
              <a:t>S</a:t>
            </a:r>
            <a:r>
              <a:rPr lang="en-US" altLang="ja-JP" sz="2000" baseline="-25000"/>
              <a:t>1</a:t>
            </a:r>
            <a:r>
              <a:rPr lang="en-US" altLang="ja-JP" sz="2000"/>
              <a:t>(T=0)</a:t>
            </a:r>
          </a:p>
          <a:p>
            <a:pPr marL="742950" lvl="1" indent="-285750">
              <a:spcBef>
                <a:spcPct val="20000"/>
              </a:spcBef>
              <a:buFontTx/>
              <a:buChar char="–"/>
            </a:pPr>
            <a:r>
              <a:rPr lang="en-US" altLang="ja-JP" sz="2000"/>
              <a:t> large width</a:t>
            </a:r>
          </a:p>
        </p:txBody>
      </p:sp>
      <p:sp>
        <p:nvSpPr>
          <p:cNvPr id="13" name="右矢印 12"/>
          <p:cNvSpPr/>
          <p:nvPr/>
        </p:nvSpPr>
        <p:spPr>
          <a:xfrm>
            <a:off x="857250" y="5643563"/>
            <a:ext cx="428625" cy="21431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ja-JP" alt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タイトル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>
                <a:latin typeface="Symbol" pitchFamily="18" charset="2"/>
              </a:rPr>
              <a:t>X</a:t>
            </a:r>
            <a:r>
              <a:rPr lang="en-US" altLang="ja-JP" sz="4000" smtClean="0"/>
              <a:t> Potential and </a:t>
            </a:r>
            <a:br>
              <a:rPr lang="en-US" altLang="ja-JP" sz="4000" smtClean="0"/>
            </a:br>
            <a:r>
              <a:rPr lang="en-US" altLang="ja-JP" sz="4000" smtClean="0"/>
              <a:t>Impact on Neutron Stars</a:t>
            </a:r>
            <a:endParaRPr lang="ja-JP" altLang="en-US" sz="4000" smtClean="0"/>
          </a:p>
        </p:txBody>
      </p:sp>
      <p:sp>
        <p:nvSpPr>
          <p:cNvPr id="18434" name="コンテンツ プレースホルダ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686300" cy="4525963"/>
          </a:xfrm>
        </p:spPr>
        <p:txBody>
          <a:bodyPr/>
          <a:lstStyle/>
          <a:p>
            <a:pPr eaLnBrk="1" hangingPunct="1"/>
            <a:r>
              <a:rPr lang="en-US" altLang="ja-JP" sz="2000" smtClean="0"/>
              <a:t>Strange hadrons appear in the core of neutron star...</a:t>
            </a:r>
          </a:p>
          <a:p>
            <a:pPr eaLnBrk="1" hangingPunct="1"/>
            <a:r>
              <a:rPr lang="en-US" altLang="ja-JP" sz="2000" smtClean="0"/>
              <a:t>What kind of hadrons? / How much density?</a:t>
            </a:r>
          </a:p>
          <a:p>
            <a:pPr lvl="1" eaLnBrk="1" hangingPunct="1"/>
            <a:r>
              <a:rPr lang="en-US" altLang="ja-JP" sz="1600" smtClean="0"/>
              <a:t>depends on mass, charge, and interaction</a:t>
            </a:r>
          </a:p>
          <a:p>
            <a:pPr lvl="1" eaLnBrk="1" hangingPunct="1"/>
            <a:r>
              <a:rPr lang="en-US" altLang="ja-JP" sz="1600" smtClean="0"/>
              <a:t>Negative baryons are favored.</a:t>
            </a:r>
          </a:p>
          <a:p>
            <a:pPr eaLnBrk="1" hangingPunct="1"/>
            <a:r>
              <a:rPr lang="en-US" altLang="ja-JP" sz="2000" smtClean="0"/>
              <a:t> </a:t>
            </a:r>
            <a:r>
              <a:rPr lang="en-US" altLang="ja-JP" sz="2000" smtClean="0">
                <a:latin typeface="Symbol" pitchFamily="18" charset="2"/>
              </a:rPr>
              <a:t>S</a:t>
            </a:r>
            <a:r>
              <a:rPr lang="en-US" altLang="ja-JP" sz="2000" baseline="30000" smtClean="0">
                <a:latin typeface="Symbol" pitchFamily="18" charset="2"/>
              </a:rPr>
              <a:t>-</a:t>
            </a:r>
            <a:r>
              <a:rPr lang="en-US" altLang="ja-JP" sz="2000" smtClean="0"/>
              <a:t> was supposed to be important. However its interaction with neutron matter is found to be strongly repulsive.</a:t>
            </a:r>
          </a:p>
          <a:p>
            <a:pPr eaLnBrk="1" hangingPunct="1"/>
            <a:r>
              <a:rPr lang="en-US" altLang="ja-JP" sz="2000" smtClean="0"/>
              <a:t> </a:t>
            </a:r>
            <a:r>
              <a:rPr lang="en-US" altLang="ja-JP" sz="2000" smtClean="0">
                <a:latin typeface="Symbol" pitchFamily="18" charset="2"/>
              </a:rPr>
              <a:t>X</a:t>
            </a:r>
            <a:r>
              <a:rPr lang="en-US" altLang="ja-JP" sz="2000" baseline="30000" smtClean="0">
                <a:latin typeface="Symbol" pitchFamily="18" charset="2"/>
              </a:rPr>
              <a:t>-</a:t>
            </a:r>
            <a:r>
              <a:rPr lang="en-US" altLang="ja-JP" sz="2000" smtClean="0">
                <a:latin typeface="Symbol" pitchFamily="18" charset="2"/>
              </a:rPr>
              <a:t> </a:t>
            </a:r>
            <a:r>
              <a:rPr lang="en-US" altLang="ja-JP" sz="2000" smtClean="0"/>
              <a:t> and its interaction should be important.</a:t>
            </a:r>
          </a:p>
          <a:p>
            <a:pPr eaLnBrk="1" hangingPunct="1"/>
            <a:endParaRPr lang="ja-JP" altLang="en-US" sz="2000" smtClean="0"/>
          </a:p>
        </p:txBody>
      </p:sp>
      <p:sp>
        <p:nvSpPr>
          <p:cNvPr id="18435" name="フッター プレースホルダ 2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/>
              <a:t>J-PARC</a:t>
            </a:r>
            <a:r>
              <a:rPr lang="ja-JP" altLang="en-US" smtClean="0"/>
              <a:t>ハドロン実験施設ビームライン整備拡充に向けて</a:t>
            </a:r>
            <a:endParaRPr lang="en-US" altLang="ja-JP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/>
          </a:p>
        </p:txBody>
      </p:sp>
      <p:sp>
        <p:nvSpPr>
          <p:cNvPr id="18436" name="日付プレースホルダ 3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  <p:pic>
        <p:nvPicPr>
          <p:cNvPr id="18437" name="Picture 4" descr="neutronstar_structur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25" y="1357313"/>
            <a:ext cx="2722563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0" y="3500438"/>
            <a:ext cx="3189288" cy="2786062"/>
          </a:xfrm>
          <a:prstGeom prst="rect">
            <a:avLst/>
          </a:prstGeom>
          <a:noFill/>
          <a:ln w="25400">
            <a:noFill/>
            <a:miter lim="800000"/>
            <a:headEnd/>
            <a:tailEnd/>
          </a:ln>
        </p:spPr>
      </p:pic>
      <p:sp>
        <p:nvSpPr>
          <p:cNvPr id="18439" name="テキスト ボックス 9"/>
          <p:cNvSpPr txBox="1">
            <a:spLocks noChangeArrowheads="1"/>
          </p:cNvSpPr>
          <p:nvPr/>
        </p:nvSpPr>
        <p:spPr bwMode="auto">
          <a:xfrm>
            <a:off x="7858125" y="3429000"/>
            <a:ext cx="1098550" cy="307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U</a:t>
            </a:r>
            <a:r>
              <a:rPr lang="en-US" altLang="ja-JP" sz="1400" baseline="-25000">
                <a:latin typeface="Symbol" pitchFamily="18" charset="2"/>
              </a:rPr>
              <a:t>S</a:t>
            </a:r>
            <a:r>
              <a:rPr lang="en-US" altLang="ja-JP" sz="1400">
                <a:solidFill>
                  <a:srgbClr val="FF0000"/>
                </a:solidFill>
              </a:rPr>
              <a:t>&lt;</a:t>
            </a:r>
            <a:r>
              <a:rPr lang="en-US" altLang="ja-JP" sz="1400"/>
              <a:t>0, U</a:t>
            </a:r>
            <a:r>
              <a:rPr lang="en-US" altLang="ja-JP" sz="1400" baseline="-25000">
                <a:latin typeface="Symbol" pitchFamily="18" charset="2"/>
              </a:rPr>
              <a:t>X</a:t>
            </a:r>
            <a:r>
              <a:rPr lang="en-US" altLang="ja-JP" sz="1400"/>
              <a:t>&lt;0</a:t>
            </a:r>
            <a:endParaRPr lang="ja-JP" altLang="en-US" sz="1400"/>
          </a:p>
        </p:txBody>
      </p:sp>
      <p:sp>
        <p:nvSpPr>
          <p:cNvPr id="18440" name="テキスト ボックス 10"/>
          <p:cNvSpPr txBox="1">
            <a:spLocks noChangeArrowheads="1"/>
          </p:cNvSpPr>
          <p:nvPr/>
        </p:nvSpPr>
        <p:spPr bwMode="auto">
          <a:xfrm>
            <a:off x="7858125" y="4786313"/>
            <a:ext cx="1092200" cy="307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U</a:t>
            </a:r>
            <a:r>
              <a:rPr lang="en-US" altLang="ja-JP" sz="1400" baseline="-25000">
                <a:latin typeface="Symbol" pitchFamily="18" charset="2"/>
              </a:rPr>
              <a:t>S</a:t>
            </a:r>
            <a:r>
              <a:rPr lang="en-US" altLang="ja-JP" sz="1400">
                <a:latin typeface="Symbol" pitchFamily="18" charset="2"/>
              </a:rPr>
              <a:t>&gt;</a:t>
            </a:r>
            <a:r>
              <a:rPr lang="en-US" altLang="ja-JP" sz="1400"/>
              <a:t>0, U</a:t>
            </a:r>
            <a:r>
              <a:rPr lang="en-US" altLang="ja-JP" sz="1400" baseline="-25000">
                <a:latin typeface="Symbol" pitchFamily="18" charset="2"/>
              </a:rPr>
              <a:t>X</a:t>
            </a:r>
            <a:r>
              <a:rPr lang="en-US" altLang="ja-JP" sz="1400"/>
              <a:t>&lt;0</a:t>
            </a:r>
            <a:endParaRPr lang="ja-JP" altLang="en-US" sz="1400"/>
          </a:p>
        </p:txBody>
      </p:sp>
      <p:sp>
        <p:nvSpPr>
          <p:cNvPr id="18441" name="テキスト ボックス 11"/>
          <p:cNvSpPr txBox="1">
            <a:spLocks noChangeArrowheads="1"/>
          </p:cNvSpPr>
          <p:nvPr/>
        </p:nvSpPr>
        <p:spPr bwMode="auto">
          <a:xfrm>
            <a:off x="7858125" y="5286375"/>
            <a:ext cx="1092200" cy="30797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400"/>
              <a:t>U</a:t>
            </a:r>
            <a:r>
              <a:rPr lang="en-US" altLang="ja-JP" sz="1400" baseline="-25000">
                <a:latin typeface="Symbol" pitchFamily="18" charset="2"/>
              </a:rPr>
              <a:t>S</a:t>
            </a:r>
            <a:r>
              <a:rPr lang="en-US" altLang="ja-JP" sz="1400">
                <a:latin typeface="Symbol" pitchFamily="18" charset="2"/>
              </a:rPr>
              <a:t>&gt;</a:t>
            </a:r>
            <a:r>
              <a:rPr lang="en-US" altLang="ja-JP" sz="1400"/>
              <a:t>0, U</a:t>
            </a:r>
            <a:r>
              <a:rPr lang="en-US" altLang="ja-JP" sz="1400" baseline="-25000">
                <a:latin typeface="Symbol" pitchFamily="18" charset="2"/>
              </a:rPr>
              <a:t>X</a:t>
            </a:r>
            <a:r>
              <a:rPr lang="en-US" altLang="ja-JP" sz="1400">
                <a:solidFill>
                  <a:srgbClr val="FF0000"/>
                </a:solidFill>
              </a:rPr>
              <a:t>&gt;</a:t>
            </a:r>
            <a:r>
              <a:rPr lang="en-US" altLang="ja-JP" sz="1400"/>
              <a:t>0</a:t>
            </a:r>
            <a:endParaRPr lang="ja-JP" altLang="en-US" sz="14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タイトル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/>
              <a:t>How to produce and </a:t>
            </a:r>
            <a:br>
              <a:rPr lang="en-US" altLang="ja-JP" sz="4000" smtClean="0"/>
            </a:br>
            <a:r>
              <a:rPr lang="en-US" altLang="ja-JP" sz="4000" smtClean="0"/>
              <a:t>study S=</a:t>
            </a:r>
            <a:r>
              <a:rPr lang="en-US" altLang="ja-JP" sz="4000" smtClean="0">
                <a:latin typeface="Symbol" pitchFamily="18" charset="2"/>
              </a:rPr>
              <a:t>-</a:t>
            </a:r>
            <a:r>
              <a:rPr lang="en-US" altLang="ja-JP" sz="4000" smtClean="0"/>
              <a:t>2 systems</a:t>
            </a:r>
            <a:endParaRPr lang="ja-JP" altLang="en-US" sz="4000" smtClean="0"/>
          </a:p>
        </p:txBody>
      </p:sp>
      <p:sp>
        <p:nvSpPr>
          <p:cNvPr id="19458" name="フッター プレースホルダ 4"/>
          <p:cNvSpPr>
            <a:spLocks noGrp="1"/>
          </p:cNvSpPr>
          <p:nvPr>
            <p:ph type="ftr" sz="quarter" idx="10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 smtClean="0"/>
              <a:t>J-PARC</a:t>
            </a:r>
            <a:r>
              <a:rPr lang="ja-JP" altLang="en-US" smtClean="0"/>
              <a:t>ハドロン実験施設ビームライン整備拡充に向けて</a:t>
            </a:r>
            <a:endParaRPr lang="en-US" altLang="ja-JP" smtClean="0"/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altLang="ja-JP" smtClean="0"/>
          </a:p>
        </p:txBody>
      </p:sp>
      <p:sp>
        <p:nvSpPr>
          <p:cNvPr id="19459" name="日付プレースホルダ 5"/>
          <p:cNvSpPr>
            <a:spLocks noGrp="1"/>
          </p:cNvSpPr>
          <p:nvPr>
            <p:ph type="dt" sz="quarter" idx="11"/>
          </p:nvPr>
        </p:nvSpPr>
        <p:spPr>
          <a:noFill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altLang="ja-JP"/>
              <a:t>2007/11/11 </a:t>
            </a:r>
          </a:p>
        </p:txBody>
      </p:sp>
      <p:pic>
        <p:nvPicPr>
          <p:cNvPr id="19460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75" y="1643063"/>
            <a:ext cx="4391025" cy="497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Oval 6"/>
          <p:cNvSpPr>
            <a:spLocks noChangeArrowheads="1"/>
          </p:cNvSpPr>
          <p:nvPr/>
        </p:nvSpPr>
        <p:spPr bwMode="auto">
          <a:xfrm rot="-1958870">
            <a:off x="2019300" y="1936750"/>
            <a:ext cx="769938" cy="1619250"/>
          </a:xfrm>
          <a:prstGeom prst="ellipse">
            <a:avLst/>
          </a:prstGeom>
          <a:noFill/>
          <a:ln w="28575">
            <a:solidFill>
              <a:srgbClr val="FF0066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2" name="Text Box 7"/>
          <p:cNvSpPr txBox="1">
            <a:spLocks noChangeArrowheads="1"/>
          </p:cNvSpPr>
          <p:nvPr/>
        </p:nvSpPr>
        <p:spPr bwMode="auto">
          <a:xfrm>
            <a:off x="0" y="1428750"/>
            <a:ext cx="2795588" cy="100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rgbClr val="FF0066"/>
                </a:solidFill>
              </a:rPr>
              <a:t>Direct production</a:t>
            </a:r>
          </a:p>
          <a:p>
            <a:r>
              <a:rPr lang="en-US" altLang="ja-JP" sz="2000">
                <a:solidFill>
                  <a:srgbClr val="FF0066"/>
                </a:solidFill>
              </a:rPr>
              <a:t>Reaction Spectroscopy</a:t>
            </a:r>
          </a:p>
          <a:p>
            <a:r>
              <a:rPr lang="en-US" altLang="ja-JP" sz="2000">
                <a:solidFill>
                  <a:srgbClr val="FF0066"/>
                </a:solidFill>
              </a:rPr>
              <a:t>(E05)</a:t>
            </a:r>
          </a:p>
        </p:txBody>
      </p:sp>
      <p:sp>
        <p:nvSpPr>
          <p:cNvPr id="19463" name="Oval 10"/>
          <p:cNvSpPr>
            <a:spLocks noChangeArrowheads="1"/>
          </p:cNvSpPr>
          <p:nvPr/>
        </p:nvSpPr>
        <p:spPr bwMode="auto">
          <a:xfrm>
            <a:off x="3822700" y="2527300"/>
            <a:ext cx="1244600" cy="1244600"/>
          </a:xfrm>
          <a:prstGeom prst="ellipse">
            <a:avLst/>
          </a:prstGeom>
          <a:noFill/>
          <a:ln w="28575">
            <a:solidFill>
              <a:schemeClr val="fol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4" name="Text Box 11"/>
          <p:cNvSpPr txBox="1">
            <a:spLocks noChangeArrowheads="1"/>
          </p:cNvSpPr>
          <p:nvPr/>
        </p:nvSpPr>
        <p:spPr bwMode="auto">
          <a:xfrm>
            <a:off x="3357563" y="1857375"/>
            <a:ext cx="266541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folHlink"/>
                </a:solidFill>
              </a:rPr>
              <a:t>X-rays Measurements</a:t>
            </a:r>
          </a:p>
          <a:p>
            <a:r>
              <a:rPr lang="en-US" altLang="ja-JP" sz="2000">
                <a:solidFill>
                  <a:schemeClr val="folHlink"/>
                </a:solidFill>
              </a:rPr>
              <a:t>           (E03)</a:t>
            </a:r>
          </a:p>
        </p:txBody>
      </p:sp>
      <p:sp>
        <p:nvSpPr>
          <p:cNvPr id="19465" name="Oval 8"/>
          <p:cNvSpPr>
            <a:spLocks noChangeArrowheads="1"/>
          </p:cNvSpPr>
          <p:nvPr/>
        </p:nvSpPr>
        <p:spPr bwMode="auto">
          <a:xfrm rot="-1849660">
            <a:off x="2362200" y="3302000"/>
            <a:ext cx="1752600" cy="1143000"/>
          </a:xfrm>
          <a:prstGeom prst="ellipse">
            <a:avLst/>
          </a:prstGeom>
          <a:noFill/>
          <a:ln w="28575">
            <a:solidFill>
              <a:schemeClr val="hlink"/>
            </a:solidFill>
            <a:round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9466" name="Text Box 9"/>
          <p:cNvSpPr txBox="1">
            <a:spLocks noChangeArrowheads="1"/>
          </p:cNvSpPr>
          <p:nvPr/>
        </p:nvSpPr>
        <p:spPr bwMode="auto">
          <a:xfrm>
            <a:off x="428625" y="4643438"/>
            <a:ext cx="2652713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000">
                <a:solidFill>
                  <a:schemeClr val="hlink"/>
                </a:solidFill>
              </a:rPr>
              <a:t>Decay measurements</a:t>
            </a:r>
          </a:p>
          <a:p>
            <a:r>
              <a:rPr lang="en-US" altLang="ja-JP" sz="2000">
                <a:solidFill>
                  <a:schemeClr val="hlink"/>
                </a:solidFill>
              </a:rPr>
              <a:t>Emulsion (E07)</a:t>
            </a:r>
          </a:p>
        </p:txBody>
      </p:sp>
      <p:pic>
        <p:nvPicPr>
          <p:cNvPr id="19467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43563" y="3571875"/>
            <a:ext cx="2760662" cy="278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8" name="Text Box 4"/>
          <p:cNvSpPr txBox="1">
            <a:spLocks noChangeArrowheads="1"/>
          </p:cNvSpPr>
          <p:nvPr/>
        </p:nvSpPr>
        <p:spPr bwMode="auto">
          <a:xfrm>
            <a:off x="5786438" y="2786063"/>
            <a:ext cx="2624137" cy="822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/>
              <a:t>K</a:t>
            </a:r>
            <a:r>
              <a:rPr lang="en-US" altLang="ja-JP" sz="2400" baseline="30000">
                <a:latin typeface="Symbol" pitchFamily="18" charset="2"/>
              </a:rPr>
              <a:t>-</a:t>
            </a:r>
            <a:r>
              <a:rPr lang="en-US" altLang="ja-JP" sz="2400"/>
              <a:t> + p </a:t>
            </a:r>
            <a:r>
              <a:rPr lang="en-US" altLang="ja-JP" sz="2400">
                <a:latin typeface="Symbol" pitchFamily="18" charset="2"/>
              </a:rPr>
              <a:t>-&gt;</a:t>
            </a:r>
            <a:r>
              <a:rPr lang="en-US" altLang="ja-JP" sz="2400"/>
              <a:t> K</a:t>
            </a:r>
            <a:r>
              <a:rPr lang="en-US" altLang="ja-JP" sz="2400" baseline="30000"/>
              <a:t>+</a:t>
            </a:r>
            <a:r>
              <a:rPr lang="en-US" altLang="ja-JP" sz="2400"/>
              <a:t> + </a:t>
            </a:r>
            <a:r>
              <a:rPr lang="en-US" altLang="ja-JP" sz="2400">
                <a:solidFill>
                  <a:srgbClr val="FF0066"/>
                </a:solidFill>
                <a:latin typeface="Symbol" pitchFamily="18" charset="2"/>
              </a:rPr>
              <a:t>X</a:t>
            </a:r>
            <a:r>
              <a:rPr lang="en-US" altLang="ja-JP" sz="2400" baseline="30000">
                <a:solidFill>
                  <a:srgbClr val="FF0066"/>
                </a:solidFill>
                <a:latin typeface="Symbol" pitchFamily="18" charset="2"/>
              </a:rPr>
              <a:t>-</a:t>
            </a:r>
          </a:p>
          <a:p>
            <a:r>
              <a:rPr lang="en-US" altLang="ja-JP" sz="2400">
                <a:latin typeface="Symbol" pitchFamily="18" charset="2"/>
              </a:rPr>
              <a:t>    </a:t>
            </a:r>
            <a:r>
              <a:rPr lang="en-US" altLang="ja-JP" sz="2400"/>
              <a:t>p(K</a:t>
            </a:r>
            <a:r>
              <a:rPr lang="en-US" altLang="ja-JP" sz="2400" baseline="30000">
                <a:latin typeface="Symbol" pitchFamily="18" charset="2"/>
              </a:rPr>
              <a:t>-</a:t>
            </a:r>
            <a:r>
              <a:rPr lang="en-US" altLang="ja-JP" sz="2400"/>
              <a:t>)~1.8GeV/c</a:t>
            </a:r>
            <a:endParaRPr lang="en-US" altLang="ja-JP" sz="2400" baseline="30000">
              <a:latin typeface="Symbol" pitchFamily="18" charset="2"/>
            </a:endParaRPr>
          </a:p>
        </p:txBody>
      </p:sp>
      <p:sp>
        <p:nvSpPr>
          <p:cNvPr id="19469" name="テキスト ボックス 16"/>
          <p:cNvSpPr txBox="1">
            <a:spLocks noChangeArrowheads="1"/>
          </p:cNvSpPr>
          <p:nvPr/>
        </p:nvSpPr>
        <p:spPr bwMode="auto">
          <a:xfrm>
            <a:off x="142875" y="2500313"/>
            <a:ext cx="17589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  <a:latin typeface="Symbol" pitchFamily="18" charset="2"/>
              </a:rPr>
              <a:t>X</a:t>
            </a:r>
            <a:r>
              <a:rPr lang="en-US" altLang="ja-JP">
                <a:solidFill>
                  <a:schemeClr val="accent2"/>
                </a:solidFill>
              </a:rPr>
              <a:t>-hypernuclei</a:t>
            </a:r>
            <a:r>
              <a:rPr lang="en-US" altLang="ja-JP"/>
              <a:t>,</a:t>
            </a:r>
          </a:p>
          <a:p>
            <a:r>
              <a:rPr lang="en-US" altLang="ja-JP">
                <a:latin typeface="Symbol" pitchFamily="18" charset="2"/>
              </a:rPr>
              <a:t>LL</a:t>
            </a:r>
            <a:r>
              <a:rPr lang="en-US" altLang="ja-JP"/>
              <a:t>-hypernuclei</a:t>
            </a:r>
            <a:endParaRPr lang="ja-JP" altLang="en-US"/>
          </a:p>
        </p:txBody>
      </p:sp>
      <p:sp>
        <p:nvSpPr>
          <p:cNvPr id="19470" name="正方形/長方形 17"/>
          <p:cNvSpPr>
            <a:spLocks noChangeArrowheads="1"/>
          </p:cNvSpPr>
          <p:nvPr/>
        </p:nvSpPr>
        <p:spPr bwMode="auto">
          <a:xfrm>
            <a:off x="1000125" y="5357813"/>
            <a:ext cx="17589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>
                <a:solidFill>
                  <a:schemeClr val="accent2"/>
                </a:solidFill>
                <a:latin typeface="Symbol" pitchFamily="18" charset="2"/>
              </a:rPr>
              <a:t>LL</a:t>
            </a:r>
            <a:r>
              <a:rPr lang="en-US" altLang="ja-JP">
                <a:solidFill>
                  <a:schemeClr val="accent2"/>
                </a:solidFill>
              </a:rPr>
              <a:t>-hypernuclei</a:t>
            </a:r>
            <a:endParaRPr lang="ja-JP" altLang="en-US">
              <a:solidFill>
                <a:schemeClr val="accent2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>
                <a:solidFill>
                  <a:schemeClr val="accent2"/>
                </a:solidFill>
              </a:rPr>
              <a:t>Previous Studies on </a:t>
            </a:r>
            <a:br>
              <a:rPr lang="en-US" altLang="ja-JP" sz="4000" smtClean="0">
                <a:solidFill>
                  <a:schemeClr val="accent2"/>
                </a:solidFill>
              </a:rPr>
            </a:br>
            <a:r>
              <a:rPr lang="en-US" altLang="ja-JP" sz="4000" smtClean="0">
                <a:solidFill>
                  <a:schemeClr val="accent2"/>
                </a:solidFill>
                <a:latin typeface="Symbol" pitchFamily="18" charset="2"/>
              </a:rPr>
              <a:t>X</a:t>
            </a:r>
            <a:r>
              <a:rPr lang="en-US" altLang="ja-JP" sz="4000" smtClean="0">
                <a:solidFill>
                  <a:schemeClr val="accent2"/>
                </a:solidFill>
              </a:rPr>
              <a:t>-Hypernuclei and </a:t>
            </a:r>
            <a:r>
              <a:rPr lang="en-US" altLang="ja-JP" sz="4000" smtClean="0">
                <a:solidFill>
                  <a:schemeClr val="accent2"/>
                </a:solidFill>
                <a:latin typeface="Symbol" pitchFamily="18" charset="2"/>
              </a:rPr>
              <a:t>X</a:t>
            </a:r>
            <a:r>
              <a:rPr lang="en-US" altLang="ja-JP" sz="4000" smtClean="0">
                <a:solidFill>
                  <a:schemeClr val="accent2"/>
                </a:solidFill>
              </a:rPr>
              <a:t> Potential (1)</a:t>
            </a:r>
          </a:p>
        </p:txBody>
      </p:sp>
      <p:sp>
        <p:nvSpPr>
          <p:cNvPr id="10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525963"/>
          </a:xfrm>
        </p:spPr>
        <p:txBody>
          <a:bodyPr/>
          <a:lstStyle/>
          <a:p>
            <a:pPr eaLnBrk="1" hangingPunct="1"/>
            <a:r>
              <a:rPr lang="en-US" altLang="ja-JP" sz="2800" smtClean="0">
                <a:solidFill>
                  <a:srgbClr val="006600"/>
                </a:solidFill>
              </a:rPr>
              <a:t>Dover &amp; Gal; Analysis of old emulsion data</a:t>
            </a:r>
          </a:p>
          <a:p>
            <a:pPr eaLnBrk="1" hangingPunct="1">
              <a:buFontTx/>
              <a:buNone/>
            </a:pPr>
            <a:r>
              <a:rPr lang="en-US" altLang="ja-JP" sz="2400" smtClean="0">
                <a:solidFill>
                  <a:srgbClr val="006600"/>
                </a:solidFill>
              </a:rPr>
              <a:t>					</a:t>
            </a:r>
            <a:r>
              <a:rPr lang="en-US" altLang="ja-JP" sz="1800" smtClean="0">
                <a:solidFill>
                  <a:srgbClr val="FF3300"/>
                </a:solidFill>
              </a:rPr>
              <a:t>Ann. of Phys. 146 (1983) 309</a:t>
            </a:r>
          </a:p>
          <a:p>
            <a:pPr eaLnBrk="1" hangingPunct="1"/>
            <a:r>
              <a:rPr lang="en-US" altLang="ja-JP" sz="2800" smtClean="0">
                <a:solidFill>
                  <a:srgbClr val="006600"/>
                </a:solidFill>
              </a:rPr>
              <a:t> </a:t>
            </a:r>
            <a:r>
              <a:rPr lang="en-US" altLang="ja-JP" sz="2800" smtClean="0">
                <a:solidFill>
                  <a:srgbClr val="006600"/>
                </a:solidFill>
                <a:latin typeface="Symbol" pitchFamily="18" charset="2"/>
              </a:rPr>
              <a:t>X</a:t>
            </a:r>
            <a:r>
              <a:rPr lang="en-US" altLang="ja-JP" sz="2800" smtClean="0">
                <a:solidFill>
                  <a:srgbClr val="006600"/>
                </a:solidFill>
              </a:rPr>
              <a:t>-Captured events at KEK E176 		</a:t>
            </a:r>
          </a:p>
          <a:p>
            <a:pPr eaLnBrk="1" hangingPunct="1">
              <a:buFontTx/>
              <a:buNone/>
            </a:pPr>
            <a:r>
              <a:rPr lang="en-US" altLang="ja-JP" sz="2000" smtClean="0">
                <a:solidFill>
                  <a:srgbClr val="006600"/>
                </a:solidFill>
              </a:rPr>
              <a:t>	</a:t>
            </a:r>
            <a:r>
              <a:rPr lang="en-US" altLang="ja-JP" sz="1800" smtClean="0">
                <a:solidFill>
                  <a:srgbClr val="FF3300"/>
                </a:solidFill>
              </a:rPr>
              <a:t>Prog. Thoer.Phys. 89 (1993) 493 	Phys. Lett. B355 (1995) 45</a:t>
            </a:r>
            <a:r>
              <a:rPr lang="en-US" altLang="ja-JP" sz="2000" smtClean="0">
                <a:solidFill>
                  <a:srgbClr val="006600"/>
                </a:solidFill>
              </a:rPr>
              <a:t>	 </a:t>
            </a:r>
          </a:p>
          <a:p>
            <a:pPr lvl="1" eaLnBrk="1" hangingPunct="1">
              <a:buFontTx/>
              <a:buNone/>
            </a:pPr>
            <a:r>
              <a:rPr lang="en-US" altLang="ja-JP" sz="1800" smtClean="0">
                <a:solidFill>
                  <a:srgbClr val="006600"/>
                </a:solidFill>
              </a:rPr>
              <a:t>	</a:t>
            </a:r>
          </a:p>
          <a:p>
            <a:pPr lvl="1" eaLnBrk="1" hangingPunct="1">
              <a:buFontTx/>
              <a:buNone/>
            </a:pPr>
            <a:endParaRPr lang="en-US" altLang="ja-JP" sz="2400" smtClean="0">
              <a:solidFill>
                <a:srgbClr val="006600"/>
              </a:solidFill>
            </a:endParaRPr>
          </a:p>
          <a:p>
            <a:pPr lvl="1" eaLnBrk="1" hangingPunct="1"/>
            <a:endParaRPr lang="en-US" altLang="ja-JP" sz="2400" smtClean="0">
              <a:solidFill>
                <a:srgbClr val="006600"/>
              </a:solidFill>
            </a:endParaRPr>
          </a:p>
          <a:p>
            <a:pPr eaLnBrk="1" hangingPunct="1"/>
            <a:r>
              <a:rPr lang="en-US" altLang="ja-JP" sz="2800" smtClean="0">
                <a:solidFill>
                  <a:srgbClr val="006600"/>
                </a:solidFill>
              </a:rPr>
              <a:t>Analysis by Yamamoto</a:t>
            </a:r>
          </a:p>
          <a:p>
            <a:pPr lvl="4" eaLnBrk="1" hangingPunct="1">
              <a:buFontTx/>
              <a:buNone/>
            </a:pPr>
            <a:r>
              <a:rPr lang="en-US" altLang="ja-JP" sz="1600" smtClean="0">
                <a:solidFill>
                  <a:srgbClr val="FF3300"/>
                </a:solidFill>
              </a:rPr>
              <a:t>			</a:t>
            </a:r>
            <a:r>
              <a:rPr lang="en-US" altLang="ja-JP" sz="1800" smtClean="0">
                <a:solidFill>
                  <a:srgbClr val="FF3300"/>
                </a:solidFill>
              </a:rPr>
              <a:t>Few-Body Syst. Suppl. 9 (1995) 145</a:t>
            </a:r>
            <a:endParaRPr lang="en-US" altLang="ja-JP" sz="1800" smtClean="0">
              <a:solidFill>
                <a:srgbClr val="006600"/>
              </a:solidFill>
            </a:endParaRPr>
          </a:p>
          <a:p>
            <a:pPr eaLnBrk="1" hangingPunct="1">
              <a:buFontTx/>
              <a:buNone/>
            </a:pPr>
            <a:endParaRPr lang="en-US" altLang="ja-JP" sz="2800" smtClean="0">
              <a:solidFill>
                <a:srgbClr val="006600"/>
              </a:solidFill>
            </a:endParaRP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611188" y="3500438"/>
          <a:ext cx="3600450" cy="1008062"/>
        </p:xfrm>
        <a:graphic>
          <a:graphicData uri="http://schemas.openxmlformats.org/presentationml/2006/ole">
            <p:oleObj spid="_x0000_s1026" name="数式" r:id="rId4" imgW="2311200" imgH="647640" progId="Equation.3">
              <p:embed/>
            </p:oleObj>
          </a:graphicData>
        </a:graphic>
      </p:graphicFrame>
      <p:graphicFrame>
        <p:nvGraphicFramePr>
          <p:cNvPr id="1027" name="Object 3"/>
          <p:cNvGraphicFramePr>
            <a:graphicFrameLocks noChangeAspect="1"/>
          </p:cNvGraphicFramePr>
          <p:nvPr/>
        </p:nvGraphicFramePr>
        <p:xfrm>
          <a:off x="1258888" y="2205038"/>
          <a:ext cx="2592387" cy="431800"/>
        </p:xfrm>
        <a:graphic>
          <a:graphicData uri="http://schemas.openxmlformats.org/presentationml/2006/ole">
            <p:oleObj spid="_x0000_s1027" name="数式" r:id="rId5" imgW="1193760" imgH="215640" progId="Equation.3">
              <p:embed/>
            </p:oleObj>
          </a:graphicData>
        </a:graphic>
      </p:graphicFrame>
      <p:graphicFrame>
        <p:nvGraphicFramePr>
          <p:cNvPr id="1028" name="Object 4"/>
          <p:cNvGraphicFramePr>
            <a:graphicFrameLocks noChangeAspect="1"/>
          </p:cNvGraphicFramePr>
          <p:nvPr/>
        </p:nvGraphicFramePr>
        <p:xfrm>
          <a:off x="4643438" y="3429000"/>
          <a:ext cx="3671887" cy="1079500"/>
        </p:xfrm>
        <a:graphic>
          <a:graphicData uri="http://schemas.openxmlformats.org/presentationml/2006/ole">
            <p:oleObj spid="_x0000_s1028" name="数式" r:id="rId6" imgW="2222280" imgH="647640" progId="Equation.3">
              <p:embed/>
            </p:oleObj>
          </a:graphicData>
        </a:graphic>
      </p:graphicFrame>
      <p:graphicFrame>
        <p:nvGraphicFramePr>
          <p:cNvPr id="1029" name="Object 5"/>
          <p:cNvGraphicFramePr>
            <a:graphicFrameLocks noChangeAspect="1"/>
          </p:cNvGraphicFramePr>
          <p:nvPr/>
        </p:nvGraphicFramePr>
        <p:xfrm>
          <a:off x="1116013" y="5229225"/>
          <a:ext cx="2924175" cy="431800"/>
        </p:xfrm>
        <a:graphic>
          <a:graphicData uri="http://schemas.openxmlformats.org/presentationml/2006/ole">
            <p:oleObj spid="_x0000_s1029" name="数式" r:id="rId7" imgW="1346040" imgH="215640" progId="Equation.3">
              <p:embed/>
            </p:oleObj>
          </a:graphicData>
        </a:graphic>
      </p:graphicFrame>
      <p:sp>
        <p:nvSpPr>
          <p:cNvPr id="14346" name="AutoShape 10"/>
          <p:cNvSpPr>
            <a:spLocks noChangeArrowheads="1"/>
          </p:cNvSpPr>
          <p:nvPr/>
        </p:nvSpPr>
        <p:spPr bwMode="auto">
          <a:xfrm>
            <a:off x="179388" y="3573463"/>
            <a:ext cx="468312" cy="215900"/>
          </a:xfrm>
          <a:prstGeom prst="rightArrow">
            <a:avLst>
              <a:gd name="adj1" fmla="val 50000"/>
              <a:gd name="adj2" fmla="val 54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  <p:sp>
        <p:nvSpPr>
          <p:cNvPr id="14347" name="AutoShape 11"/>
          <p:cNvSpPr>
            <a:spLocks noChangeArrowheads="1"/>
          </p:cNvSpPr>
          <p:nvPr/>
        </p:nvSpPr>
        <p:spPr bwMode="auto">
          <a:xfrm>
            <a:off x="4500563" y="3860800"/>
            <a:ext cx="468312" cy="215900"/>
          </a:xfrm>
          <a:prstGeom prst="rightArrow">
            <a:avLst>
              <a:gd name="adj1" fmla="val 50000"/>
              <a:gd name="adj2" fmla="val 54228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ja-JP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6" grpId="0" animBg="1"/>
      <p:bldP spid="1434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ja-JP" sz="4000" smtClean="0">
                <a:solidFill>
                  <a:schemeClr val="accent2"/>
                </a:solidFill>
              </a:rPr>
              <a:t>Previous Studies on </a:t>
            </a:r>
            <a:br>
              <a:rPr lang="en-US" altLang="ja-JP" sz="4000" smtClean="0">
                <a:solidFill>
                  <a:schemeClr val="accent2"/>
                </a:solidFill>
              </a:rPr>
            </a:br>
            <a:r>
              <a:rPr lang="en-US" altLang="ja-JP" sz="4000" smtClean="0">
                <a:solidFill>
                  <a:schemeClr val="accent2"/>
                </a:solidFill>
                <a:latin typeface="Symbol" pitchFamily="18" charset="2"/>
              </a:rPr>
              <a:t>X</a:t>
            </a:r>
            <a:r>
              <a:rPr lang="en-US" altLang="ja-JP" sz="4000" smtClean="0">
                <a:solidFill>
                  <a:schemeClr val="accent2"/>
                </a:solidFill>
              </a:rPr>
              <a:t>-Hypernuclei and </a:t>
            </a:r>
            <a:r>
              <a:rPr lang="en-US" altLang="ja-JP" sz="4000" smtClean="0">
                <a:solidFill>
                  <a:schemeClr val="accent2"/>
                </a:solidFill>
                <a:latin typeface="Symbol" pitchFamily="18" charset="2"/>
              </a:rPr>
              <a:t>X</a:t>
            </a:r>
            <a:r>
              <a:rPr lang="en-US" altLang="ja-JP" sz="4000" smtClean="0">
                <a:solidFill>
                  <a:schemeClr val="accent2"/>
                </a:solidFill>
              </a:rPr>
              <a:t> Potential (2)</a:t>
            </a:r>
          </a:p>
        </p:txBody>
      </p:sp>
      <p:sp>
        <p:nvSpPr>
          <p:cNvPr id="23554" name="Text Box 4"/>
          <p:cNvSpPr txBox="1">
            <a:spLocks noChangeArrowheads="1"/>
          </p:cNvSpPr>
          <p:nvPr/>
        </p:nvSpPr>
        <p:spPr bwMode="auto">
          <a:xfrm>
            <a:off x="179388" y="1484313"/>
            <a:ext cx="49720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</a:rPr>
              <a:t>(K</a:t>
            </a:r>
            <a:r>
              <a:rPr lang="en-US" altLang="ja-JP" sz="2400" baseline="30000">
                <a:solidFill>
                  <a:srgbClr val="FF3300"/>
                </a:solidFill>
                <a:latin typeface="Symbol" pitchFamily="18" charset="2"/>
              </a:rPr>
              <a:t>-</a:t>
            </a:r>
            <a:r>
              <a:rPr lang="en-US" altLang="ja-JP" sz="2400">
                <a:solidFill>
                  <a:srgbClr val="FF3300"/>
                </a:solidFill>
              </a:rPr>
              <a:t>,K</a:t>
            </a:r>
            <a:r>
              <a:rPr lang="en-US" altLang="ja-JP" sz="2400" baseline="30000">
                <a:solidFill>
                  <a:srgbClr val="FF3300"/>
                </a:solidFill>
              </a:rPr>
              <a:t>+</a:t>
            </a:r>
            <a:r>
              <a:rPr lang="en-US" altLang="ja-JP" sz="2400">
                <a:solidFill>
                  <a:srgbClr val="FF3300"/>
                </a:solidFill>
              </a:rPr>
              <a:t>) Missing Mass Spectroscopy</a:t>
            </a:r>
          </a:p>
        </p:txBody>
      </p:sp>
      <p:pic>
        <p:nvPicPr>
          <p:cNvPr id="23555" name="Picture 5"/>
          <p:cNvPicPr>
            <a:picLocks noChangeAspect="1" noChangeArrowheads="1"/>
          </p:cNvPicPr>
          <p:nvPr/>
        </p:nvPicPr>
        <p:blipFill>
          <a:blip r:embed="rId3">
            <a:lum bright="6000" contrast="-42000"/>
          </a:blip>
          <a:srcRect t="11781"/>
          <a:stretch>
            <a:fillRect/>
          </a:stretch>
        </p:blipFill>
        <p:spPr bwMode="auto">
          <a:xfrm>
            <a:off x="142875" y="2714625"/>
            <a:ext cx="3752850" cy="2830513"/>
          </a:xfrm>
          <a:prstGeom prst="rect">
            <a:avLst/>
          </a:prstGeom>
          <a:solidFill>
            <a:schemeClr val="accent1"/>
          </a:solidFill>
          <a:ln w="9525">
            <a:noFill/>
            <a:miter lim="800000"/>
            <a:headEnd/>
            <a:tailEnd/>
          </a:ln>
        </p:spPr>
      </p:pic>
      <p:sp>
        <p:nvSpPr>
          <p:cNvPr id="23556" name="Text Box 6"/>
          <p:cNvSpPr txBox="1">
            <a:spLocks noChangeArrowheads="1"/>
          </p:cNvSpPr>
          <p:nvPr/>
        </p:nvSpPr>
        <p:spPr bwMode="auto">
          <a:xfrm>
            <a:off x="0" y="2071688"/>
            <a:ext cx="12763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KEK-E224</a:t>
            </a:r>
          </a:p>
        </p:txBody>
      </p:sp>
      <p:sp>
        <p:nvSpPr>
          <p:cNvPr id="23557" name="Text Box 7"/>
          <p:cNvSpPr txBox="1">
            <a:spLocks noChangeArrowheads="1"/>
          </p:cNvSpPr>
          <p:nvPr/>
        </p:nvSpPr>
        <p:spPr bwMode="auto">
          <a:xfrm>
            <a:off x="785813" y="2428875"/>
            <a:ext cx="3357562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T.Fukuda et. al, PRC58(1998)1306</a:t>
            </a:r>
          </a:p>
        </p:txBody>
      </p:sp>
      <p:sp>
        <p:nvSpPr>
          <p:cNvPr id="23558" name="Text Box 8"/>
          <p:cNvSpPr txBox="1">
            <a:spLocks noChangeArrowheads="1"/>
          </p:cNvSpPr>
          <p:nvPr/>
        </p:nvSpPr>
        <p:spPr bwMode="auto">
          <a:xfrm>
            <a:off x="1071563" y="3214688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 altLang="ja-JP" sz="2400">
                <a:solidFill>
                  <a:srgbClr val="FF3300"/>
                </a:solidFill>
              </a:rPr>
              <a:t>M=22MeV</a:t>
            </a:r>
          </a:p>
        </p:txBody>
      </p:sp>
      <p:pic>
        <p:nvPicPr>
          <p:cNvPr id="23559" name="Picture 9"/>
          <p:cNvPicPr>
            <a:picLocks noChangeAspect="1" noChangeArrowheads="1"/>
          </p:cNvPicPr>
          <p:nvPr/>
        </p:nvPicPr>
        <p:blipFill>
          <a:blip r:embed="rId4">
            <a:lum bright="-24000" contrast="24000"/>
          </a:blip>
          <a:srcRect/>
          <a:stretch>
            <a:fillRect/>
          </a:stretch>
        </p:blipFill>
        <p:spPr bwMode="auto">
          <a:xfrm>
            <a:off x="6572250" y="1500188"/>
            <a:ext cx="2300288" cy="4167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0" name="Text Box 10"/>
          <p:cNvSpPr txBox="1">
            <a:spLocks noChangeArrowheads="1"/>
          </p:cNvSpPr>
          <p:nvPr/>
        </p:nvSpPr>
        <p:spPr bwMode="auto">
          <a:xfrm>
            <a:off x="5286375" y="1857375"/>
            <a:ext cx="12636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b="1"/>
              <a:t>BNL-E885</a:t>
            </a:r>
          </a:p>
        </p:txBody>
      </p:sp>
      <p:sp>
        <p:nvSpPr>
          <p:cNvPr id="23561" name="Text Box 11"/>
          <p:cNvSpPr txBox="1">
            <a:spLocks noChangeArrowheads="1"/>
          </p:cNvSpPr>
          <p:nvPr/>
        </p:nvSpPr>
        <p:spPr bwMode="auto">
          <a:xfrm>
            <a:off x="7072313" y="1571625"/>
            <a:ext cx="1768475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2400">
                <a:solidFill>
                  <a:srgbClr val="FF3300"/>
                </a:solidFill>
                <a:latin typeface="Symbol" pitchFamily="18" charset="2"/>
              </a:rPr>
              <a:t>D</a:t>
            </a:r>
            <a:r>
              <a:rPr lang="en-US" altLang="ja-JP" sz="2400">
                <a:solidFill>
                  <a:srgbClr val="FF3300"/>
                </a:solidFill>
              </a:rPr>
              <a:t>M=14MeV</a:t>
            </a:r>
          </a:p>
        </p:txBody>
      </p:sp>
      <p:sp>
        <p:nvSpPr>
          <p:cNvPr id="23562" name="Text Box 12"/>
          <p:cNvSpPr txBox="1">
            <a:spLocks noChangeArrowheads="1"/>
          </p:cNvSpPr>
          <p:nvPr/>
        </p:nvSpPr>
        <p:spPr bwMode="auto">
          <a:xfrm>
            <a:off x="4071938" y="4071938"/>
            <a:ext cx="2592387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2800" b="1">
                <a:solidFill>
                  <a:srgbClr val="FF0066"/>
                </a:solidFill>
              </a:rPr>
              <a:t>Evidence !? </a:t>
            </a:r>
          </a:p>
          <a:p>
            <a:r>
              <a:rPr lang="en-US" altLang="ja-JP" sz="2800" b="1">
                <a:solidFill>
                  <a:srgbClr val="FF0066"/>
                </a:solidFill>
              </a:rPr>
              <a:t>V</a:t>
            </a:r>
            <a:r>
              <a:rPr lang="en-US" altLang="ja-JP" sz="2800" b="1" baseline="-25000">
                <a:solidFill>
                  <a:srgbClr val="FF0066"/>
                </a:solidFill>
                <a:latin typeface="Symbol" pitchFamily="18" charset="2"/>
                <a:sym typeface="Symbol" pitchFamily="18" charset="2"/>
              </a:rPr>
              <a:t></a:t>
            </a:r>
            <a:r>
              <a:rPr lang="en-US" altLang="ja-JP" sz="2800" b="1">
                <a:solidFill>
                  <a:srgbClr val="FF0066"/>
                </a:solidFill>
              </a:rPr>
              <a:t> = </a:t>
            </a:r>
            <a:r>
              <a:rPr lang="en-US" altLang="ja-JP" sz="2800" b="1">
                <a:solidFill>
                  <a:srgbClr val="FF0066"/>
                </a:solidFill>
                <a:latin typeface="Symbol" pitchFamily="18" charset="2"/>
              </a:rPr>
              <a:t>-</a:t>
            </a:r>
            <a:r>
              <a:rPr lang="en-US" altLang="ja-JP" sz="2800" b="1">
                <a:solidFill>
                  <a:srgbClr val="FF0066"/>
                </a:solidFill>
              </a:rPr>
              <a:t>14 MeV</a:t>
            </a:r>
          </a:p>
        </p:txBody>
      </p:sp>
      <p:sp>
        <p:nvSpPr>
          <p:cNvPr id="23563" name="Rectangle 14"/>
          <p:cNvSpPr>
            <a:spLocks noChangeArrowheads="1"/>
          </p:cNvSpPr>
          <p:nvPr/>
        </p:nvSpPr>
        <p:spPr bwMode="auto">
          <a:xfrm>
            <a:off x="4572000" y="2286000"/>
            <a:ext cx="1928813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altLang="ja-JP" sz="1600">
                <a:solidFill>
                  <a:schemeClr val="accent2"/>
                </a:solidFill>
              </a:rPr>
              <a:t>P.Khaustov et al, </a:t>
            </a:r>
          </a:p>
          <a:p>
            <a:r>
              <a:rPr lang="en-US" altLang="ja-JP" sz="1600">
                <a:solidFill>
                  <a:schemeClr val="accent2"/>
                </a:solidFill>
              </a:rPr>
              <a:t>PRC61(2000)0546</a:t>
            </a:r>
          </a:p>
        </p:txBody>
      </p:sp>
      <p:sp>
        <p:nvSpPr>
          <p:cNvPr id="23564" name="Text Box 8"/>
          <p:cNvSpPr txBox="1">
            <a:spLocks noChangeArrowheads="1"/>
          </p:cNvSpPr>
          <p:nvPr/>
        </p:nvSpPr>
        <p:spPr bwMode="auto">
          <a:xfrm>
            <a:off x="6572250" y="5643563"/>
            <a:ext cx="2309813" cy="830262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1600">
                <a:solidFill>
                  <a:srgbClr val="FF0000"/>
                </a:solidFill>
              </a:rPr>
              <a:t>20 &lt; E</a:t>
            </a:r>
            <a:r>
              <a:rPr lang="en-US" altLang="ja-JP" sz="1600" baseline="-25000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en-US" altLang="ja-JP" sz="1600">
                <a:solidFill>
                  <a:srgbClr val="FF0000"/>
                </a:solidFill>
              </a:rPr>
              <a:t> &lt; 0 MeV</a:t>
            </a:r>
          </a:p>
          <a:p>
            <a:r>
              <a:rPr lang="en-US" altLang="ja-JP" sz="1600">
                <a:solidFill>
                  <a:srgbClr val="FF0000"/>
                </a:solidFill>
              </a:rPr>
              <a:t>   89±14 nb/sr  </a:t>
            </a:r>
            <a:r>
              <a:rPr lang="en-US" altLang="ja-JP" sz="160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altLang="ja-JP" sz="1600">
                <a:solidFill>
                  <a:srgbClr val="FF0000"/>
                </a:solidFill>
              </a:rPr>
              <a:t>&lt;  8°</a:t>
            </a:r>
          </a:p>
          <a:p>
            <a:r>
              <a:rPr lang="en-US" altLang="ja-JP" sz="1600">
                <a:solidFill>
                  <a:srgbClr val="FF0000"/>
                </a:solidFill>
              </a:rPr>
              <a:t>   42±  5 nb/sr  </a:t>
            </a:r>
            <a:r>
              <a:rPr lang="en-US" altLang="ja-JP" sz="1600">
                <a:solidFill>
                  <a:srgbClr val="FF0000"/>
                </a:solidFill>
                <a:latin typeface="Symbol" pitchFamily="18" charset="2"/>
              </a:rPr>
              <a:t>q</a:t>
            </a:r>
            <a:r>
              <a:rPr lang="en-US" altLang="ja-JP" sz="1600">
                <a:solidFill>
                  <a:srgbClr val="FF0000"/>
                </a:solidFill>
              </a:rPr>
              <a:t>&lt;14°</a:t>
            </a:r>
          </a:p>
        </p:txBody>
      </p:sp>
      <p:sp>
        <p:nvSpPr>
          <p:cNvPr id="23565" name="Text Box 7"/>
          <p:cNvSpPr txBox="1">
            <a:spLocks noChangeArrowheads="1"/>
          </p:cNvSpPr>
          <p:nvPr/>
        </p:nvSpPr>
        <p:spPr bwMode="auto">
          <a:xfrm>
            <a:off x="357188" y="5572125"/>
            <a:ext cx="3430587" cy="584200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ja-JP" sz="1600">
                <a:solidFill>
                  <a:srgbClr val="FF0000"/>
                </a:solidFill>
              </a:rPr>
              <a:t>0.21±0.07 </a:t>
            </a:r>
            <a:r>
              <a:rPr lang="en-US" altLang="ja-JP" sz="1600">
                <a:solidFill>
                  <a:srgbClr val="FF0000"/>
                </a:solidFill>
                <a:latin typeface="Symbol" pitchFamily="18" charset="2"/>
              </a:rPr>
              <a:t>m</a:t>
            </a:r>
            <a:r>
              <a:rPr lang="en-US" altLang="ja-JP" sz="1600">
                <a:solidFill>
                  <a:srgbClr val="FF0000"/>
                </a:solidFill>
              </a:rPr>
              <a:t>b/sr	        E</a:t>
            </a:r>
            <a:r>
              <a:rPr lang="en-US" altLang="ja-JP" sz="1600" baseline="-25000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en-US" altLang="ja-JP" sz="1600">
                <a:solidFill>
                  <a:srgbClr val="FF0000"/>
                </a:solidFill>
              </a:rPr>
              <a:t>&lt;7 MeV</a:t>
            </a:r>
          </a:p>
          <a:p>
            <a:r>
              <a:rPr lang="en-US" altLang="ja-JP" sz="1600">
                <a:solidFill>
                  <a:srgbClr val="FF0000"/>
                </a:solidFill>
              </a:rPr>
              <a:t>60 ±45 nb/sr	</a:t>
            </a:r>
            <a:r>
              <a:rPr lang="en-US" altLang="ja-JP" sz="1600">
                <a:solidFill>
                  <a:srgbClr val="FF0000"/>
                </a:solidFill>
                <a:latin typeface="Symbol" pitchFamily="18" charset="2"/>
              </a:rPr>
              <a:t>-</a:t>
            </a:r>
            <a:r>
              <a:rPr lang="en-US" altLang="ja-JP" sz="1600">
                <a:solidFill>
                  <a:srgbClr val="FF0000"/>
                </a:solidFill>
              </a:rPr>
              <a:t>20&lt;E</a:t>
            </a:r>
            <a:r>
              <a:rPr lang="en-US" altLang="ja-JP" sz="1600" baseline="-25000">
                <a:solidFill>
                  <a:srgbClr val="FF0000"/>
                </a:solidFill>
                <a:latin typeface="Symbol" pitchFamily="18" charset="2"/>
              </a:rPr>
              <a:t>X</a:t>
            </a:r>
            <a:r>
              <a:rPr lang="en-US" altLang="ja-JP" sz="1600">
                <a:solidFill>
                  <a:srgbClr val="FF0000"/>
                </a:solidFill>
              </a:rPr>
              <a:t>&lt;0 MeV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標準デザイン">
  <a:themeElements>
    <a:clrScheme name="標準デザイン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標準デザイン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標準デザイン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標準デザイン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標準デザイン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4655</TotalTime>
  <Words>1594</Words>
  <Application>Microsoft Office PowerPoint</Application>
  <PresentationFormat>画面に合わせる (4:3)</PresentationFormat>
  <Paragraphs>716</Paragraphs>
  <Slides>23</Slides>
  <Notes>5</Notes>
  <HiddenSlides>0</HiddenSlides>
  <MMClips>0</MMClips>
  <ScaleCrop>false</ScaleCrop>
  <HeadingPairs>
    <vt:vector size="6" baseType="variant">
      <vt:variant>
        <vt:lpstr>テーマ</vt:lpstr>
      </vt:variant>
      <vt:variant>
        <vt:i4>1</vt:i4>
      </vt:variant>
      <vt:variant>
        <vt:lpstr>埋め込まれた OLE サーバー</vt:lpstr>
      </vt:variant>
      <vt:variant>
        <vt:i4>2</vt:i4>
      </vt:variant>
      <vt:variant>
        <vt:lpstr>スライド タイトル</vt:lpstr>
      </vt:variant>
      <vt:variant>
        <vt:i4>23</vt:i4>
      </vt:variant>
    </vt:vector>
  </HeadingPairs>
  <TitlesOfParts>
    <vt:vector size="26" baseType="lpstr">
      <vt:lpstr>標準デザイン</vt:lpstr>
      <vt:lpstr>数式</vt:lpstr>
      <vt:lpstr>グラフ</vt:lpstr>
      <vt:lpstr>S=-2原子核実験</vt:lpstr>
      <vt:lpstr>Contents</vt:lpstr>
      <vt:lpstr>Motivation to Study S=-2 Systems</vt:lpstr>
      <vt:lpstr>S=-2 System</vt:lpstr>
      <vt:lpstr>X Potential and B-B Int. Models</vt:lpstr>
      <vt:lpstr>X Potential and  Impact on Neutron Stars</vt:lpstr>
      <vt:lpstr>How to produce and  study S=-2 systems</vt:lpstr>
      <vt:lpstr>Previous Studies on  X-Hypernuclei and X Potential (1)</vt:lpstr>
      <vt:lpstr>Previous Studies on  X-Hypernuclei and X Potential (2)</vt:lpstr>
      <vt:lpstr>E05　(K-,K+) Spectroscopy on 12C  ー 12XBe ー</vt:lpstr>
      <vt:lpstr>K1.8 beamline</vt:lpstr>
      <vt:lpstr>SksPlus spectrometer</vt:lpstr>
      <vt:lpstr>E05 Expected Yield</vt:lpstr>
      <vt:lpstr>After E05 …</vt:lpstr>
      <vt:lpstr>X Single-Particle Energy</vt:lpstr>
      <vt:lpstr>208Pb(K-,K+) Spectrum</vt:lpstr>
      <vt:lpstr>Yield for heavier targets</vt:lpstr>
      <vt:lpstr>If 50GeV-15mA is achieved　…</vt:lpstr>
      <vt:lpstr>(K-,K0) reaction</vt:lpstr>
      <vt:lpstr>Summary</vt:lpstr>
      <vt:lpstr>スライド 21</vt:lpstr>
      <vt:lpstr>E07</vt:lpstr>
      <vt:lpstr>E03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S=-2原子核実験</dc:title>
  <dc:creator>takahashi</dc:creator>
  <cp:lastModifiedBy>takahashi</cp:lastModifiedBy>
  <cp:revision>165</cp:revision>
  <dcterms:created xsi:type="dcterms:W3CDTF">2007-11-01T00:55:25Z</dcterms:created>
  <dcterms:modified xsi:type="dcterms:W3CDTF">2007-11-10T23:36:37Z</dcterms:modified>
</cp:coreProperties>
</file>