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65" r:id="rId3"/>
    <p:sldId id="257" r:id="rId4"/>
    <p:sldId id="273" r:id="rId5"/>
    <p:sldId id="353" r:id="rId6"/>
    <p:sldId id="326" r:id="rId7"/>
    <p:sldId id="328" r:id="rId8"/>
    <p:sldId id="278" r:id="rId9"/>
    <p:sldId id="286" r:id="rId10"/>
    <p:sldId id="379" r:id="rId11"/>
    <p:sldId id="285" r:id="rId12"/>
    <p:sldId id="284" r:id="rId13"/>
    <p:sldId id="307" r:id="rId14"/>
    <p:sldId id="295" r:id="rId15"/>
    <p:sldId id="367" r:id="rId16"/>
    <p:sldId id="306" r:id="rId17"/>
    <p:sldId id="296" r:id="rId18"/>
    <p:sldId id="336" r:id="rId19"/>
    <p:sldId id="368" r:id="rId20"/>
    <p:sldId id="337" r:id="rId21"/>
    <p:sldId id="378" r:id="rId22"/>
    <p:sldId id="381" r:id="rId23"/>
    <p:sldId id="371" r:id="rId24"/>
    <p:sldId id="372" r:id="rId25"/>
    <p:sldId id="312" r:id="rId26"/>
    <p:sldId id="373" r:id="rId27"/>
    <p:sldId id="313" r:id="rId28"/>
    <p:sldId id="380" r:id="rId29"/>
    <p:sldId id="375" r:id="rId30"/>
    <p:sldId id="335" r:id="rId31"/>
    <p:sldId id="376" r:id="rId32"/>
    <p:sldId id="377" r:id="rId33"/>
    <p:sldId id="341" r:id="rId34"/>
    <p:sldId id="359" r:id="rId35"/>
    <p:sldId id="342" r:id="rId36"/>
    <p:sldId id="343" r:id="rId37"/>
    <p:sldId id="344" r:id="rId38"/>
    <p:sldId id="345" r:id="rId39"/>
    <p:sldId id="354" r:id="rId40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>
        <p:scale>
          <a:sx n="84" d="100"/>
          <a:sy n="84" d="100"/>
        </p:scale>
        <p:origin x="-93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C0711C3-05E2-4059-8116-DC115773788A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C828B88-36D1-4187-B13D-9A1BA5A257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2B7BD-E8E6-4895-8910-6A16B6D4963F}" type="slidenum">
              <a:rPr lang="en-US" altLang="ja-JP"/>
              <a:pPr>
                <a:defRPr/>
              </a:pPr>
              <a:t>33</a:t>
            </a:fld>
            <a:endParaRPr lang="en-US" altLang="ja-JP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68F0F-26F6-4FCC-B15F-DD528F66D44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7871A-8E03-46D5-969B-44837A69AA71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A9CEF-DB71-439C-ACB1-D3ABAFB61E6D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28B88-36D1-4187-B13D-9A1BA5A25788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93BA-9F01-47F8-BE95-68BC26535067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603A-2213-482A-ABAF-FAE7C2D9F5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F003-1B71-4A16-8D85-194AA5E874EB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36AB-320E-4EF6-A8B5-7BE3904301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705D-A28E-4E21-AC4D-BAA7A70A6A26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85C8-DCE3-4403-A1FA-B843E366C4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Hitoshi Murayama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Ritsumeikan, Dec 18, 2007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16E4-B23F-4DC7-BCF9-00C7084BE4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920" y="-38885"/>
            <a:ext cx="8226720" cy="145455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920" y="1600009"/>
            <a:ext cx="4043520" cy="452783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39680" y="1600009"/>
            <a:ext cx="4044960" cy="219479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39680" y="3933054"/>
            <a:ext cx="4044960" cy="219479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B1D9-3BA3-4EFC-88AA-7C1A144433BE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2010-A5FC-4C13-8F51-73D21146633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D408-5C8C-457A-B2CE-F2A99C10234A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03BB-BCE4-449D-8885-5884F32B93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0950-0BFF-44A5-9611-0F7AC4225734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28E9-4A77-4117-BBB6-F73506B8252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5D05-86A4-4227-9CFE-1ADA0B491C3C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BAC4-BA5D-42AF-81A6-9FF73B9FCF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F00D-110C-4A57-8463-69DE51D3E993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D29C-74CE-4777-BC32-6CE8B7504EE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5EE3-F40E-454F-ABAD-0B7AFD7F72F7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70D6-DDE7-46FD-89BB-CC4665EA15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E245-E029-4F66-8F5B-8EC7E47AFA4A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226F-B51C-4F74-8AAC-44C8BF647A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9798-551F-48AC-8194-434FA201CB8C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368B-3D7E-4778-98FB-E63E8353C4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843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DEE532-26AB-4114-B78C-5B47EBF1C9DF}" type="datetimeFigureOut">
              <a:rPr lang="ko-KR" altLang="en-US"/>
              <a:pPr>
                <a:defRPr/>
              </a:pPr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9EE15E-C4C2-4B10-8CA7-AAC62F10F3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6.png"/><Relationship Id="rId4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oleObject" Target="../embeddings/oleObject4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rgbClr val="FF0000"/>
                </a:solidFill>
              </a:rPr>
              <a:t>Probing </a:t>
            </a:r>
            <a:r>
              <a:rPr lang="en-US" altLang="ko-KR" sz="3600" dirty="0" err="1" smtClean="0">
                <a:solidFill>
                  <a:srgbClr val="FF0000"/>
                </a:solidFill>
              </a:rPr>
              <a:t>Majorana</a:t>
            </a:r>
            <a:r>
              <a:rPr lang="en-US" altLang="ko-KR" sz="3600" dirty="0" smtClean="0">
                <a:solidFill>
                  <a:srgbClr val="FF0000"/>
                </a:solidFill>
              </a:rPr>
              <a:t> Neutrinos </a:t>
            </a:r>
            <a:r>
              <a:rPr lang="en-US" altLang="ko-KR" sz="3600" dirty="0" smtClean="0">
                <a:solidFill>
                  <a:srgbClr val="0070C0"/>
                </a:solidFill>
              </a:rPr>
              <a:t/>
            </a:r>
            <a:br>
              <a:rPr lang="en-US" altLang="ko-KR" sz="3600" dirty="0" smtClean="0">
                <a:solidFill>
                  <a:srgbClr val="0070C0"/>
                </a:solidFill>
              </a:rPr>
            </a:br>
            <a:r>
              <a:rPr lang="en-US" altLang="ko-KR" sz="3600" dirty="0" smtClean="0">
                <a:solidFill>
                  <a:srgbClr val="0070C0"/>
                </a:solidFill>
              </a:rPr>
              <a:t>(</a:t>
            </a:r>
            <a:r>
              <a:rPr lang="en-US" altLang="ko-KR" sz="3600" dirty="0" smtClean="0">
                <a:solidFill>
                  <a:srgbClr val="00B050"/>
                </a:solidFill>
              </a:rPr>
              <a:t>in Rare Decays of</a:t>
            </a:r>
            <a:r>
              <a:rPr lang="ko-KR" altLang="en-US" sz="3600" dirty="0" smtClean="0">
                <a:solidFill>
                  <a:srgbClr val="00B050"/>
                </a:solidFill>
              </a:rPr>
              <a:t> </a:t>
            </a:r>
            <a:r>
              <a:rPr lang="en-US" altLang="ko-KR" sz="3600" dirty="0" smtClean="0">
                <a:solidFill>
                  <a:srgbClr val="00B050"/>
                </a:solidFill>
              </a:rPr>
              <a:t>Mesons)</a:t>
            </a:r>
            <a:endParaRPr lang="ko-KR" alt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470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C00000"/>
                </a:solidFill>
              </a:rPr>
              <a:t>11/17/2011 - </a:t>
            </a:r>
            <a:r>
              <a:rPr lang="en-US" altLang="ko-KR" dirty="0" smtClean="0">
                <a:solidFill>
                  <a:srgbClr val="C00000"/>
                </a:solidFill>
              </a:rPr>
              <a:t>DBD11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C. S. Kim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78092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arXiv:1005.4282 (PRD82,053010,2010)</a:t>
            </a:r>
          </a:p>
          <a:p>
            <a:pPr algn="ctr"/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G. Cvetic, C. Dib, S.K. Kang, C.S. Kim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428625"/>
            <a:ext cx="8501063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Tahoma" pitchFamily="34" charset="0"/>
              </a:rPr>
              <a:t>Fundamental  physics and seesaw scale</a:t>
            </a:r>
            <a:endParaRPr kumimoji="0" lang="zh-CN" altLang="en-US" sz="3200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500063" y="13573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CN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2400" dirty="0">
                <a:latin typeface="+mn-lt"/>
                <a:cs typeface="Tahoma" pitchFamily="34" charset="0"/>
              </a:rPr>
              <a:t>For</a:t>
            </a:r>
            <a:r>
              <a:rPr lang="en-US" altLang="zh-CN" sz="24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3200" dirty="0">
                <a:latin typeface="Mathematica1" pitchFamily="2" charset="2"/>
                <a:cs typeface="Tahoma" pitchFamily="34" charset="0"/>
              </a:rPr>
              <a:t>k</a:t>
            </a:r>
            <a:r>
              <a:rPr lang="en-US" altLang="zh-CN" sz="32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2400" dirty="0">
                <a:latin typeface="+mn-lt"/>
                <a:cs typeface="Tahoma" pitchFamily="34" charset="0"/>
              </a:rPr>
              <a:t>order of one,  seesaw scale : </a:t>
            </a:r>
            <a:r>
              <a:rPr lang="en-US" altLang="zh-CN" sz="2400" dirty="0">
                <a:latin typeface="Tahoma" pitchFamily="34" charset="0"/>
                <a:cs typeface="Tahoma" pitchFamily="34" charset="0"/>
              </a:rPr>
              <a:t>10</a:t>
            </a:r>
            <a:r>
              <a:rPr lang="en-US" altLang="zh-CN" sz="2400" b="1" baseline="30000" dirty="0">
                <a:latin typeface="Tahoma" pitchFamily="34" charset="0"/>
                <a:cs typeface="Tahoma" pitchFamily="34" charset="0"/>
              </a:rPr>
              <a:t>13-14</a:t>
            </a:r>
            <a:r>
              <a:rPr lang="en-US" altLang="zh-CN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2400" dirty="0" err="1">
                <a:latin typeface="Tahoma" pitchFamily="34" charset="0"/>
                <a:cs typeface="Tahoma" pitchFamily="34" charset="0"/>
              </a:rPr>
              <a:t>GeV</a:t>
            </a:r>
            <a:r>
              <a:rPr lang="en-US" altLang="zh-CN" sz="2200" dirty="0">
                <a:latin typeface="Tahoma" pitchFamily="34" charset="0"/>
                <a:cs typeface="Tahoma" pitchFamily="34" charset="0"/>
              </a:rPr>
              <a:t>.</a:t>
            </a:r>
            <a:endParaRPr lang="zh-CN" alt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2714625" y="2214563"/>
            <a:ext cx="500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3571875" y="2071688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  <a:cs typeface="Tahoma" pitchFamily="34" charset="0"/>
              </a:rPr>
              <a:t>no hope  of direct observation </a:t>
            </a:r>
            <a:endParaRPr lang="zh-CN" altLang="en-US" sz="2400" dirty="0">
              <a:latin typeface="+mn-lt"/>
              <a:cs typeface="Tahom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500" y="3643313"/>
            <a:ext cx="82867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400" dirty="0">
                <a:latin typeface="+mn-lt"/>
              </a:rPr>
              <a:t> We may keep </a:t>
            </a:r>
            <a:r>
              <a:rPr lang="en-US" altLang="ko-KR" sz="2400" dirty="0">
                <a:latin typeface="Mathematica1" pitchFamily="2" charset="2"/>
              </a:rPr>
              <a:t>L  </a:t>
            </a:r>
            <a:r>
              <a:rPr lang="en-US" altLang="ko-KR" sz="2400" dirty="0">
                <a:latin typeface="+mn-lt"/>
              </a:rPr>
              <a:t>free and look for theoretical predictions</a:t>
            </a:r>
            <a:endParaRPr lang="ko-KR" altLang="en-US" sz="2400" dirty="0">
              <a:latin typeface="+mn-lt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214438" y="4572000"/>
            <a:ext cx="50006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2071688" y="4429125"/>
            <a:ext cx="5357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  <a:cs typeface="Tahoma" pitchFamily="34" charset="0"/>
              </a:rPr>
              <a:t> </a:t>
            </a:r>
            <a:endParaRPr lang="zh-CN" altLang="en-US" sz="2400" dirty="0">
              <a:latin typeface="+mn-lt"/>
              <a:cs typeface="Tahoma" pitchFamily="34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143125" y="4429125"/>
            <a:ext cx="535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 err="1">
                <a:latin typeface="+mn-lt"/>
                <a:cs typeface="Tahoma" pitchFamily="34" charset="0"/>
              </a:rPr>
              <a:t>TeV</a:t>
            </a:r>
            <a:r>
              <a:rPr lang="en-US" altLang="zh-CN" sz="2400" dirty="0">
                <a:latin typeface="+mn-lt"/>
                <a:cs typeface="Tahoma" pitchFamily="34" charset="0"/>
              </a:rPr>
              <a:t> scale seesaw  </a:t>
            </a:r>
            <a:endParaRPr lang="zh-CN" altLang="en-US" sz="2400" dirty="0">
              <a:latin typeface="+mn-lt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0063" y="2857500"/>
            <a:ext cx="8286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400" dirty="0">
                <a:latin typeface="+mn-lt"/>
              </a:rPr>
              <a:t> For testability, low scale seesaw is desirable</a:t>
            </a:r>
            <a:endParaRPr lang="ko-KR" altLang="en-US" sz="2400" dirty="0">
              <a:latin typeface="+mn-lt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14563" y="5000625"/>
            <a:ext cx="5381773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dirty="0" smtClean="0">
                <a:latin typeface="+mn-lt"/>
              </a:rPr>
              <a:t>it </a:t>
            </a:r>
            <a:r>
              <a:rPr lang="en-US" altLang="ko-KR" sz="2400" dirty="0">
                <a:latin typeface="+mn-lt"/>
              </a:rPr>
              <a:t>may harms naturalness problem  </a:t>
            </a:r>
            <a:endParaRPr lang="ko-KR" alt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5"/>
          <p:cNvSpPr txBox="1">
            <a:spLocks noChangeArrowheads="1"/>
          </p:cNvSpPr>
          <p:nvPr/>
        </p:nvSpPr>
        <p:spPr bwMode="auto">
          <a:xfrm>
            <a:off x="285750" y="1285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2800">
                <a:latin typeface="Tahoma" pitchFamily="34" charset="0"/>
                <a:cs typeface="Tahoma" pitchFamily="34" charset="0"/>
              </a:rPr>
              <a:t> Loop Models: </a:t>
            </a:r>
            <a:r>
              <a:rPr lang="en-US" altLang="zh-CN" sz="2200">
                <a:latin typeface="Tahoma" pitchFamily="34" charset="0"/>
                <a:cs typeface="Tahoma" pitchFamily="34" charset="0"/>
              </a:rPr>
              <a:t>Light neutrino masses are radiatively induced.</a:t>
            </a:r>
            <a:endParaRPr lang="zh-CN" altLang="en-US" sz="22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4678" y="2357430"/>
            <a:ext cx="24029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4072" y="2357430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TextBox 28"/>
          <p:cNvSpPr txBox="1">
            <a:spLocks noChangeArrowheads="1"/>
          </p:cNvSpPr>
          <p:nvPr/>
        </p:nvSpPr>
        <p:spPr bwMode="auto">
          <a:xfrm>
            <a:off x="5189538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Ma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74798" y="2357431"/>
            <a:ext cx="2928958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9" name="TextBox 30"/>
          <p:cNvSpPr txBox="1">
            <a:spLocks noChangeArrowheads="1"/>
          </p:cNvSpPr>
          <p:nvPr/>
        </p:nvSpPr>
        <p:spPr bwMode="auto">
          <a:xfrm>
            <a:off x="214313" y="42862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2800">
                <a:latin typeface="Tahoma" pitchFamily="34" charset="0"/>
                <a:cs typeface="Tahoma" pitchFamily="34" charset="0"/>
              </a:rPr>
              <a:t> RPV: </a:t>
            </a:r>
            <a:r>
              <a:rPr lang="en-US" altLang="zh-CN" sz="2200">
                <a:latin typeface="Tahoma" pitchFamily="34" charset="0"/>
                <a:cs typeface="Tahoma" pitchFamily="34" charset="0"/>
              </a:rPr>
              <a:t>Sneutrino gets small VeVs inducing  a mixing between </a:t>
            </a:r>
            <a:r>
              <a:rPr lang="en-US" altLang="zh-CN" sz="2200">
                <a:latin typeface="Symbol" pitchFamily="18" charset="2"/>
                <a:cs typeface="Tahoma" pitchFamily="34" charset="0"/>
              </a:rPr>
              <a:t>n</a:t>
            </a:r>
            <a:r>
              <a:rPr lang="en-US" altLang="zh-CN" sz="2200">
                <a:latin typeface="Tahoma" pitchFamily="34" charset="0"/>
                <a:cs typeface="Tahoma" pitchFamily="34" charset="0"/>
              </a:rPr>
              <a:t> &amp; </a:t>
            </a:r>
            <a:r>
              <a:rPr lang="en-US" altLang="zh-CN" sz="2200">
                <a:latin typeface="Symbol" pitchFamily="18" charset="2"/>
                <a:cs typeface="Tahoma" pitchFamily="34" charset="0"/>
              </a:rPr>
              <a:t>c</a:t>
            </a:r>
            <a:r>
              <a:rPr lang="en-US" altLang="zh-CN" sz="2000">
                <a:latin typeface="Tahoma" pitchFamily="34" charset="0"/>
                <a:cs typeface="Tahoma" pitchFamily="34" charset="0"/>
              </a:rPr>
              <a:t>.</a:t>
            </a:r>
            <a:endParaRPr lang="zh-CN" altLang="en-US" sz="20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5214950"/>
            <a:ext cx="22145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5357827"/>
            <a:ext cx="3857652" cy="881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82" name="Text Box 3"/>
          <p:cNvSpPr txBox="1">
            <a:spLocks noChangeArrowheads="1"/>
          </p:cNvSpPr>
          <p:nvPr/>
        </p:nvSpPr>
        <p:spPr bwMode="auto">
          <a:xfrm>
            <a:off x="642938" y="428625"/>
            <a:ext cx="764381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2400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800">
                <a:latin typeface="맑은 고딕" pitchFamily="50" charset="-127"/>
                <a:ea typeface="黑体" pitchFamily="49" charset="-122"/>
              </a:rPr>
              <a:t>Alternative mechanisms for majorana </a:t>
            </a:r>
            <a:r>
              <a:rPr kumimoji="0" lang="en-US" altLang="zh-CN" sz="2800">
                <a:latin typeface="Symbol" pitchFamily="18" charset="2"/>
                <a:ea typeface="黑体" pitchFamily="49" charset="-122"/>
              </a:rPr>
              <a:t>n </a:t>
            </a:r>
            <a:r>
              <a:rPr kumimoji="0" lang="en-US" altLang="zh-CN" sz="2800">
                <a:latin typeface="맑은 고딕" pitchFamily="50" charset="-127"/>
                <a:ea typeface="黑体" pitchFamily="49" charset="-122"/>
              </a:rPr>
              <a:t>mass</a:t>
            </a:r>
            <a:endParaRPr kumimoji="0" lang="en-US" altLang="zh-CN" sz="2800" baseline="30000">
              <a:latin typeface="맑은 고딕" pitchFamily="50" charset="-127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467544" y="1052736"/>
            <a:ext cx="853529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zh-CN" sz="2200" dirty="0">
                <a:latin typeface="+mn-lt"/>
                <a:ea typeface="黑体" pitchFamily="49" charset="-122"/>
              </a:rPr>
              <a:t> Lepton number violation by 2 units            plays a crucial role</a:t>
            </a:r>
          </a:p>
          <a:p>
            <a:pPr>
              <a:defRPr/>
            </a:pPr>
            <a:r>
              <a:rPr lang="en-US" altLang="zh-CN" sz="2200" dirty="0">
                <a:latin typeface="+mn-lt"/>
                <a:ea typeface="黑体" pitchFamily="49" charset="-122"/>
                <a:sym typeface="Symbol" pitchFamily="18" charset="2"/>
              </a:rPr>
              <a:t> to probe the </a:t>
            </a:r>
            <a:r>
              <a:rPr lang="en-US" altLang="zh-CN" sz="2200" dirty="0" err="1">
                <a:solidFill>
                  <a:srgbClr val="FF0000"/>
                </a:solidFill>
                <a:latin typeface="+mn-lt"/>
                <a:ea typeface="黑体" pitchFamily="49" charset="-122"/>
                <a:sym typeface="Symbol" pitchFamily="18" charset="2"/>
              </a:rPr>
              <a:t>Majorana</a:t>
            </a:r>
            <a:r>
              <a:rPr lang="en-US" altLang="zh-CN" sz="2200" dirty="0">
                <a:latin typeface="+mn-lt"/>
                <a:ea typeface="黑体" pitchFamily="49" charset="-122"/>
                <a:sym typeface="Symbol" pitchFamily="18" charset="2"/>
              </a:rPr>
              <a:t> nature of  </a:t>
            </a:r>
            <a:r>
              <a:rPr lang="en-US" altLang="zh-CN" sz="2200" dirty="0">
                <a:solidFill>
                  <a:srgbClr val="FF0000"/>
                </a:solidFill>
                <a:latin typeface="+mn-lt"/>
                <a:ea typeface="黑体" pitchFamily="49" charset="-122"/>
                <a:sym typeface="Symbol" pitchFamily="18" charset="2"/>
              </a:rPr>
              <a:t></a:t>
            </a:r>
            <a:r>
              <a:rPr lang="en-US" altLang="zh-CN" sz="2200" dirty="0">
                <a:latin typeface="+mn-lt"/>
                <a:ea typeface="黑体" pitchFamily="49" charset="-122"/>
                <a:sym typeface="Symbol" pitchFamily="18" charset="2"/>
              </a:rPr>
              <a:t>’s,  </a:t>
            </a:r>
            <a:endParaRPr lang="en-US" altLang="zh-CN" sz="2200" baseline="30000" dirty="0">
              <a:latin typeface="+mn-lt"/>
              <a:ea typeface="굴림" charset="-127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429000"/>
            <a:ext cx="3438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467544" y="5073650"/>
            <a:ext cx="8143875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en-US" altLang="ko-KR" sz="2200" dirty="0">
              <a:latin typeface="+mn-lt"/>
            </a:endParaRPr>
          </a:p>
          <a:p>
            <a:pPr>
              <a:defRPr/>
            </a:pPr>
            <a:endParaRPr lang="en-US" altLang="ko-KR" sz="22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ko-KR" sz="2200" dirty="0">
                <a:latin typeface="+mn-lt"/>
              </a:rPr>
              <a:t> Provides a promising lab. </a:t>
            </a:r>
            <a:r>
              <a:rPr lang="en-US" altLang="ko-KR" sz="2200" dirty="0">
                <a:solidFill>
                  <a:srgbClr val="0070C0"/>
                </a:solidFill>
                <a:latin typeface="+mn-lt"/>
              </a:rPr>
              <a:t>method for determining the </a:t>
            </a:r>
          </a:p>
          <a:p>
            <a:pPr>
              <a:defRPr/>
            </a:pPr>
            <a:r>
              <a:rPr lang="en-US" altLang="ko-KR" sz="2200" dirty="0">
                <a:solidFill>
                  <a:srgbClr val="0070C0"/>
                </a:solidFill>
                <a:latin typeface="+mn-lt"/>
              </a:rPr>
              <a:t>  absolute neutrino mass scale</a:t>
            </a:r>
            <a:r>
              <a:rPr lang="en-US" altLang="ko-KR" sz="2200" dirty="0">
                <a:latin typeface="+mn-lt"/>
              </a:rPr>
              <a:t> that is complementary to</a:t>
            </a:r>
          </a:p>
          <a:p>
            <a:pPr>
              <a:defRPr/>
            </a:pPr>
            <a:r>
              <a:rPr lang="en-US" altLang="ko-KR" sz="2200" dirty="0">
                <a:latin typeface="+mn-lt"/>
              </a:rPr>
              <a:t>  other measurement techniques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5429250" y="1071563"/>
          <a:ext cx="968375" cy="349250"/>
        </p:xfrm>
        <a:graphic>
          <a:graphicData uri="http://schemas.openxmlformats.org/presentationml/2006/ole">
            <p:oleObj spid="_x0000_s4098" name="수식" r:id="rId5" imgW="457200" imgH="164880" progId="Equation.3">
              <p:embed/>
            </p:oleObj>
          </a:graphicData>
        </a:graphic>
      </p:graphicFrame>
      <p:pic>
        <p:nvPicPr>
          <p:cNvPr id="4103" name="Picture 6" descr="0nb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780928"/>
            <a:ext cx="1227138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직사각형 19"/>
          <p:cNvSpPr>
            <a:spLocks noChangeArrowheads="1"/>
          </p:cNvSpPr>
          <p:nvPr/>
        </p:nvSpPr>
        <p:spPr bwMode="auto">
          <a:xfrm>
            <a:off x="5004048" y="3068960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ea typeface="黑体" pitchFamily="49" charset="-122"/>
                <a:sym typeface="Symbol" pitchFamily="18" charset="2"/>
              </a:rPr>
              <a:t>Black Box</a:t>
            </a:r>
            <a:r>
              <a:rPr lang="en-US" altLang="zh-CN" b="1" dirty="0">
                <a:solidFill>
                  <a:srgbClr val="0070C0"/>
                </a:solidFill>
                <a:ea typeface="黑体" pitchFamily="49" charset="-122"/>
              </a:rPr>
              <a:t>  0</a:t>
            </a:r>
            <a:r>
              <a:rPr lang="en-US" altLang="zh-CN" dirty="0">
                <a:solidFill>
                  <a:srgbClr val="0070C0"/>
                </a:solidFill>
                <a:ea typeface="黑体" pitchFamily="49" charset="-122"/>
                <a:sym typeface="Symbol" pitchFamily="18" charset="2"/>
              </a:rPr>
              <a:t>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544" y="2060848"/>
            <a:ext cx="5512098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dirty="0">
                <a:latin typeface="+mn-lt"/>
                <a:ea typeface="黑体" pitchFamily="49" charset="-122"/>
              </a:rPr>
              <a:t> </a:t>
            </a:r>
            <a:r>
              <a:rPr lang="en-US" altLang="zh-CN" sz="2200" dirty="0" smtClean="0">
                <a:latin typeface="+mn-lt"/>
                <a:ea typeface="黑体" pitchFamily="49" charset="-122"/>
              </a:rPr>
              <a:t> </a:t>
            </a:r>
            <a:r>
              <a:rPr lang="en-US" altLang="zh-CN" sz="2800" dirty="0" smtClean="0">
                <a:latin typeface="+mn-lt"/>
                <a:ea typeface="黑体" pitchFamily="49" charset="-122"/>
              </a:rPr>
              <a:t>(a) The </a:t>
            </a:r>
            <a:r>
              <a:rPr lang="en-US" altLang="zh-CN" sz="2800" dirty="0">
                <a:latin typeface="+mn-lt"/>
                <a:ea typeface="黑体" pitchFamily="49" charset="-122"/>
              </a:rPr>
              <a:t>observation of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itchFamily="49" charset="-122"/>
              </a:rPr>
              <a:t>0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itchFamily="49" charset="-122"/>
                <a:sym typeface="Symbol" pitchFamily="18" charset="2"/>
              </a:rPr>
              <a:t></a:t>
            </a:r>
            <a:endParaRPr lang="en-US" altLang="zh-CN" sz="2800" baseline="30000" dirty="0">
              <a:latin typeface="+mn-lt"/>
              <a:ea typeface="굴림" charset="-127"/>
            </a:endParaRPr>
          </a:p>
        </p:txBody>
      </p:sp>
      <p:sp>
        <p:nvSpPr>
          <p:cNvPr id="4106" name="직사각형 10"/>
          <p:cNvSpPr>
            <a:spLocks noChangeArrowheads="1"/>
          </p:cNvSpPr>
          <p:nvPr/>
        </p:nvSpPr>
        <p:spPr bwMode="auto">
          <a:xfrm>
            <a:off x="3000375" y="4643438"/>
            <a:ext cx="7143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黑体" pitchFamily="49" charset="-122"/>
                <a:sym typeface="Symbol" pitchFamily="18" charset="2"/>
              </a:rPr>
              <a:t>, 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68" y="188640"/>
            <a:ext cx="8207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4400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kumimoji="0" lang="en-US" altLang="ja-JP" sz="4400" dirty="0">
                <a:solidFill>
                  <a:srgbClr val="002060"/>
                </a:solidFill>
                <a:latin typeface="+mn-lt"/>
              </a:rPr>
              <a:t>. Probing </a:t>
            </a:r>
            <a:r>
              <a:rPr kumimoji="0" lang="en-US" altLang="ja-JP" sz="4400" dirty="0" err="1">
                <a:solidFill>
                  <a:srgbClr val="002060"/>
                </a:solidFill>
                <a:latin typeface="+mn-lt"/>
              </a:rPr>
              <a:t>Majorana</a:t>
            </a:r>
            <a:r>
              <a:rPr kumimoji="0" lang="en-US" altLang="ja-JP" sz="4400" dirty="0">
                <a:solidFill>
                  <a:srgbClr val="002060"/>
                </a:solidFill>
                <a:latin typeface="+mn-lt"/>
              </a:rPr>
              <a:t> </a:t>
            </a:r>
            <a:r>
              <a:rPr kumimoji="0" lang="en-US" altLang="ja-JP" sz="4400" dirty="0" smtClean="0">
                <a:solidFill>
                  <a:srgbClr val="002060"/>
                </a:solidFill>
                <a:latin typeface="+mn-lt"/>
              </a:rPr>
              <a:t>neutrinos </a:t>
            </a:r>
            <a:endParaRPr lang="ko-KR" altLang="en-US" sz="4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14813"/>
            <a:ext cx="1104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071688" y="214313"/>
            <a:ext cx="5219700" cy="584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+mn-lt"/>
                <a:ea typeface="黑体" pitchFamily="49" charset="-122"/>
                <a:sym typeface="Symbol" pitchFamily="18" charset="2"/>
              </a:rPr>
              <a:t>Opening Black Box</a:t>
            </a:r>
            <a:r>
              <a:rPr lang="en-US" altLang="zh-CN" sz="3200" dirty="0">
                <a:latin typeface="+mn-lt"/>
                <a:ea typeface="黑体" pitchFamily="49" charset="-122"/>
              </a:rPr>
              <a:t>  </a:t>
            </a:r>
            <a:r>
              <a:rPr lang="en-US" altLang="zh-CN" sz="3200" b="1" dirty="0">
                <a:ea typeface="黑体" pitchFamily="49" charset="-122"/>
              </a:rPr>
              <a:t>0</a:t>
            </a:r>
            <a:r>
              <a:rPr lang="en-US" altLang="zh-CN" sz="3200" dirty="0">
                <a:ea typeface="黑体" pitchFamily="49" charset="-122"/>
                <a:sym typeface="Symbol" pitchFamily="18" charset="2"/>
              </a:rPr>
              <a:t> </a:t>
            </a:r>
            <a:endParaRPr lang="ko-KR" altLang="en-US" sz="3200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071563"/>
            <a:ext cx="24288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571875" y="1357313"/>
            <a:ext cx="5094288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200" dirty="0">
                <a:latin typeface="+mn-lt"/>
              </a:rPr>
              <a:t>exchange of a virtual </a:t>
            </a:r>
            <a:r>
              <a:rPr lang="en-US" altLang="ko-KR" sz="2200" dirty="0">
                <a:solidFill>
                  <a:srgbClr val="FF0000"/>
                </a:solidFill>
                <a:latin typeface="+mn-lt"/>
              </a:rPr>
              <a:t>light neutrino</a:t>
            </a:r>
            <a:endParaRPr lang="ko-KR" altLang="en-US" sz="2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875" y="1928813"/>
            <a:ext cx="542925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200" dirty="0" err="1">
                <a:latin typeface="+mn-lt"/>
              </a:rPr>
              <a:t>Helicity</a:t>
            </a:r>
            <a:r>
              <a:rPr lang="en-US" altLang="ko-KR" sz="2200" dirty="0">
                <a:latin typeface="+mn-lt"/>
              </a:rPr>
              <a:t> mismatch </a:t>
            </a:r>
            <a:r>
              <a:rPr lang="en-US" altLang="ko-KR" sz="2200" dirty="0">
                <a:latin typeface="+mn-lt"/>
                <a:sym typeface="Wingdings" pitchFamily="2" charset="2"/>
              </a:rPr>
              <a:t></a:t>
            </a:r>
            <a:r>
              <a:rPr lang="en-US" altLang="ko-KR" sz="2200" dirty="0">
                <a:latin typeface="+mn-lt"/>
              </a:rPr>
              <a:t> mass mechanism</a:t>
            </a:r>
            <a:endParaRPr lang="ko-KR" altLang="en-US" sz="2200" dirty="0">
              <a:latin typeface="+mn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71875" y="2500313"/>
            <a:ext cx="48260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200" dirty="0">
                <a:latin typeface="+mn-lt"/>
              </a:rPr>
              <a:t>Neutrino </a:t>
            </a:r>
            <a:r>
              <a:rPr lang="en-US" altLang="ko-KR" sz="2200" dirty="0">
                <a:latin typeface="+mn-lt"/>
                <a:sym typeface="Wingdings" pitchFamily="2" charset="2"/>
              </a:rPr>
              <a:t> </a:t>
            </a:r>
            <a:r>
              <a:rPr lang="en-US" altLang="ko-KR" sz="2200" dirty="0">
                <a:latin typeface="+mn-lt"/>
              </a:rPr>
              <a:t> </a:t>
            </a:r>
            <a:r>
              <a:rPr lang="en-US" altLang="ko-KR" sz="2200" dirty="0" err="1">
                <a:latin typeface="+mn-lt"/>
              </a:rPr>
              <a:t>Majorana</a:t>
            </a:r>
            <a:r>
              <a:rPr lang="en-US" altLang="ko-KR" sz="2200" dirty="0">
                <a:latin typeface="+mn-lt"/>
              </a:rPr>
              <a:t> particle</a:t>
            </a:r>
            <a:endParaRPr lang="ko-KR" altLang="en-US" sz="2200" dirty="0">
              <a:latin typeface="+mn-lt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71563" y="3714750"/>
            <a:ext cx="303847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dirty="0">
                <a:solidFill>
                  <a:srgbClr val="FF0000"/>
                </a:solidFill>
                <a:latin typeface="+mj-ea"/>
                <a:ea typeface="+mj-ea"/>
              </a:rPr>
              <a:t>L/R symmetric models</a:t>
            </a:r>
            <a:endParaRPr lang="ko-KR" altLang="en-US" sz="2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500563" y="3857625"/>
            <a:ext cx="50006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42938" y="4500563"/>
            <a:ext cx="5072062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200" dirty="0">
                <a:latin typeface="+mn-lt"/>
              </a:rPr>
              <a:t>Exchange of a massive neutrino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2200" dirty="0">
                <a:latin typeface="+mn-lt"/>
              </a:rPr>
              <a:t>Constraints on the model parameters: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572250" y="4357688"/>
            <a:ext cx="334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4"/>
                </a:solidFill>
              </a:rPr>
              <a:t>R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500813" y="5286375"/>
            <a:ext cx="3349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4"/>
                </a:solidFill>
              </a:rPr>
              <a:t>R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pic>
        <p:nvPicPr>
          <p:cNvPr id="307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5357813"/>
            <a:ext cx="29479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4572000"/>
            <a:ext cx="666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500438"/>
            <a:ext cx="2627313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3" y="4429125"/>
            <a:ext cx="1571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071563"/>
            <a:ext cx="8748712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sz="2400" dirty="0" smtClean="0"/>
              <a:t>   the half-life time,      ,of the 0</a:t>
            </a:r>
            <a:r>
              <a:rPr lang="en-US" altLang="ko-KR" sz="2400" dirty="0" smtClean="0">
                <a:latin typeface="Symbol" pitchFamily="18" charset="2"/>
              </a:rPr>
              <a:t>nbb</a:t>
            </a:r>
            <a:r>
              <a:rPr lang="en-US" altLang="ko-KR" sz="2400" dirty="0" smtClean="0"/>
              <a:t> decay can be factorized as :</a:t>
            </a:r>
            <a:r>
              <a:rPr lang="en-US" altLang="ko-KR" sz="2800" dirty="0" smtClean="0"/>
              <a:t>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071813" y="1000125"/>
          <a:ext cx="576262" cy="571500"/>
        </p:xfrm>
        <a:graphic>
          <a:graphicData uri="http://schemas.openxmlformats.org/presentationml/2006/ole">
            <p:oleObj spid="_x0000_s6146" name="Equation" r:id="rId4" imgW="266400" imgH="241200" progId="Equation.3">
              <p:embed/>
            </p:oleObj>
          </a:graphicData>
        </a:graphic>
      </p:graphicFrame>
      <p:sp>
        <p:nvSpPr>
          <p:cNvPr id="6152" name="Rectangle 18"/>
          <p:cNvSpPr>
            <a:spLocks noChangeArrowheads="1"/>
          </p:cNvSpPr>
          <p:nvPr/>
        </p:nvSpPr>
        <p:spPr bwMode="auto">
          <a:xfrm>
            <a:off x="4714875" y="3357563"/>
            <a:ext cx="292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n-lt"/>
              </a:rPr>
              <a:t>: </a:t>
            </a:r>
            <a:r>
              <a:rPr lang="en-US" altLang="ko-KR" sz="2400" dirty="0">
                <a:latin typeface="+mn-lt"/>
              </a:rPr>
              <a:t>phase space factor</a:t>
            </a:r>
            <a:endParaRPr lang="ko-KR" altLang="en-US" sz="2400" dirty="0">
              <a:latin typeface="+mn-lt"/>
            </a:endParaRPr>
          </a:p>
        </p:txBody>
      </p:sp>
      <p:sp>
        <p:nvSpPr>
          <p:cNvPr id="6153" name="Rectangle 19"/>
          <p:cNvSpPr>
            <a:spLocks noChangeArrowheads="1"/>
          </p:cNvSpPr>
          <p:nvPr/>
        </p:nvSpPr>
        <p:spPr bwMode="auto">
          <a:xfrm>
            <a:off x="4714875" y="2786063"/>
            <a:ext cx="3857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/>
              <a:t>: </a:t>
            </a:r>
            <a:r>
              <a:rPr lang="en-US" altLang="ko-KR" sz="2400" dirty="0">
                <a:latin typeface="+mn-lt"/>
              </a:rPr>
              <a:t>Nuclear matrix element</a:t>
            </a:r>
          </a:p>
        </p:txBody>
      </p:sp>
      <p:sp>
        <p:nvSpPr>
          <p:cNvPr id="6154" name="Rectangle 20"/>
          <p:cNvSpPr>
            <a:spLocks noChangeArrowheads="1"/>
          </p:cNvSpPr>
          <p:nvPr/>
        </p:nvSpPr>
        <p:spPr bwMode="auto">
          <a:xfrm>
            <a:off x="1143000" y="5929313"/>
            <a:ext cx="585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dirty="0">
                <a:solidFill>
                  <a:srgbClr val="FF0066"/>
                </a:solidFill>
                <a:latin typeface="Comic Sans MS" pitchFamily="66" charset="0"/>
                <a:sym typeface="Wingdings" pitchFamily="2" charset="2"/>
              </a:rPr>
              <a:t> </a:t>
            </a:r>
            <a:r>
              <a:rPr lang="en-US" altLang="ko-KR" sz="2400" dirty="0">
                <a:solidFill>
                  <a:srgbClr val="FF0066"/>
                </a:solidFill>
                <a:latin typeface="+mn-lt"/>
              </a:rPr>
              <a:t>depends on neutrino mass hierarchy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75"/>
            <a:ext cx="2124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2255838" y="1714500"/>
          <a:ext cx="5661025" cy="658813"/>
        </p:xfrm>
        <a:graphic>
          <a:graphicData uri="http://schemas.openxmlformats.org/presentationml/2006/ole">
            <p:oleObj spid="_x0000_s6147" name="수식" r:id="rId6" imgW="2298600" imgH="241200" progId="Equation.3">
              <p:embed/>
            </p:oleObj>
          </a:graphicData>
        </a:graphic>
      </p:graphicFrame>
      <p:graphicFrame>
        <p:nvGraphicFramePr>
          <p:cNvPr id="6148" name="Object 15"/>
          <p:cNvGraphicFramePr>
            <a:graphicFrameLocks noChangeAspect="1"/>
          </p:cNvGraphicFramePr>
          <p:nvPr/>
        </p:nvGraphicFramePr>
        <p:xfrm>
          <a:off x="1898650" y="5000625"/>
          <a:ext cx="5940425" cy="600075"/>
        </p:xfrm>
        <a:graphic>
          <a:graphicData uri="http://schemas.openxmlformats.org/presentationml/2006/ole">
            <p:oleObj spid="_x0000_s6148" name="수식" r:id="rId7" imgW="2412720" imgH="241200" progId="Equation.3">
              <p:embed/>
            </p:oleObj>
          </a:graphicData>
        </a:graphic>
      </p:graphicFrame>
      <p:sp>
        <p:nvSpPr>
          <p:cNvPr id="16" name="위로 굽은 화살표 15"/>
          <p:cNvSpPr/>
          <p:nvPr/>
        </p:nvSpPr>
        <p:spPr>
          <a:xfrm rot="5400000">
            <a:off x="3768726" y="2803525"/>
            <a:ext cx="1333500" cy="441325"/>
          </a:xfrm>
          <a:prstGeom prst="bent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8" name="직선 화살표 연결선 17"/>
          <p:cNvCxnSpPr/>
          <p:nvPr/>
        </p:nvCxnSpPr>
        <p:spPr>
          <a:xfrm rot="5400000">
            <a:off x="5572125" y="2500313"/>
            <a:ext cx="428625" cy="28575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5750" y="500063"/>
            <a:ext cx="721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ko-KR" sz="2200" dirty="0">
                <a:latin typeface="+mn-lt"/>
              </a:rPr>
              <a:t> </a:t>
            </a:r>
            <a:r>
              <a:rPr lang="en-US" altLang="ko-KR" sz="2200" dirty="0">
                <a:solidFill>
                  <a:srgbClr val="0070C0"/>
                </a:solidFill>
                <a:latin typeface="+mn-lt"/>
              </a:rPr>
              <a:t>In</a:t>
            </a:r>
            <a:r>
              <a:rPr lang="en-US" altLang="ko-KR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ko-KR" sz="2400" dirty="0">
                <a:solidFill>
                  <a:srgbClr val="0070C0"/>
                </a:solidFill>
                <a:latin typeface="+mn-lt"/>
              </a:rPr>
              <a:t> the limit of small neutrino masses :</a:t>
            </a:r>
            <a:endParaRPr lang="ko-KR" alt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3000375"/>
            <a:ext cx="2085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411760" y="4509120"/>
            <a:ext cx="6552728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latin typeface="+mn-lt"/>
              </a:rPr>
              <a:t>: </a:t>
            </a:r>
            <a:r>
              <a:rPr lang="en-US" altLang="ko-KR" sz="2400" dirty="0">
                <a:latin typeface="+mn-lt"/>
              </a:rPr>
              <a:t>effective neutrino </a:t>
            </a:r>
            <a:r>
              <a:rPr lang="en-US" altLang="ko-KR" sz="2400" dirty="0" smtClean="0">
                <a:latin typeface="+mn-lt"/>
              </a:rPr>
              <a:t>mass (model independent)</a:t>
            </a:r>
            <a:endParaRPr lang="ko-KR" altLang="en-US" sz="2400" dirty="0">
              <a:latin typeface="+mn-lt"/>
            </a:endParaRPr>
          </a:p>
        </p:txBody>
      </p:sp>
      <p:sp>
        <p:nvSpPr>
          <p:cNvPr id="6159" name="직사각형 22"/>
          <p:cNvSpPr>
            <a:spLocks noChangeArrowheads="1"/>
          </p:cNvSpPr>
          <p:nvPr/>
        </p:nvSpPr>
        <p:spPr bwMode="auto">
          <a:xfrm>
            <a:off x="0" y="4429125"/>
            <a:ext cx="9255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1428750" y="3214688"/>
            <a:ext cx="35718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0" y="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ko-KR" sz="2800" b="1" dirty="0"/>
              <a:t>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ko-KR" sz="2800" b="1" dirty="0">
                <a:latin typeface="Comic Sans MS" pitchFamily="66" charset="0"/>
              </a:rPr>
              <a:t> </a:t>
            </a:r>
            <a:endParaRPr lang="en-US" altLang="ko-KR" sz="2800" u="sng" dirty="0">
              <a:solidFill>
                <a:srgbClr val="FF00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ko-KR" sz="3200" dirty="0"/>
              <a:t>    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28938"/>
            <a:ext cx="3944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3"/>
          <p:cNvSpPr txBox="1">
            <a:spLocks noChangeArrowheads="1"/>
          </p:cNvSpPr>
          <p:nvPr/>
        </p:nvSpPr>
        <p:spPr bwMode="auto">
          <a:xfrm>
            <a:off x="285750" y="928688"/>
            <a:ext cx="8572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dirty="0">
                <a:latin typeface="+mn-lt"/>
              </a:rPr>
              <a:t>Estimate by using the best fit values of parameters </a:t>
            </a:r>
            <a:r>
              <a:rPr lang="en-US" altLang="ko-KR" sz="2400" dirty="0">
                <a:solidFill>
                  <a:schemeClr val="accent2"/>
                </a:solidFill>
                <a:latin typeface="+mn-lt"/>
              </a:rPr>
              <a:t>including  uncertainties in </a:t>
            </a:r>
            <a:r>
              <a:rPr lang="en-US" altLang="ko-KR" sz="2400" dirty="0" err="1">
                <a:solidFill>
                  <a:schemeClr val="accent2"/>
                </a:solidFill>
                <a:latin typeface="+mn-lt"/>
              </a:rPr>
              <a:t>Majorana</a:t>
            </a:r>
            <a:r>
              <a:rPr lang="en-US" altLang="ko-KR" sz="2400" dirty="0">
                <a:solidFill>
                  <a:schemeClr val="accent2"/>
                </a:solidFill>
                <a:latin typeface="+mn-lt"/>
              </a:rPr>
              <a:t> phases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ko-KR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altLang="ko-KR" sz="2400" b="1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ko-KR" sz="2800" b="1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ko-KR" sz="2800" b="1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ko-KR" sz="3200" dirty="0"/>
              <a:t>    </a:t>
            </a:r>
          </a:p>
        </p:txBody>
      </p:sp>
      <p:pic>
        <p:nvPicPr>
          <p:cNvPr id="3174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643438"/>
            <a:ext cx="178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2786063"/>
            <a:ext cx="44323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직선 화살표 연결선 13"/>
          <p:cNvCxnSpPr/>
          <p:nvPr/>
        </p:nvCxnSpPr>
        <p:spPr>
          <a:xfrm flipV="1">
            <a:off x="2286000" y="3786188"/>
            <a:ext cx="1071563" cy="21431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2357438" y="4572000"/>
            <a:ext cx="1214437" cy="14287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직사각형 12"/>
          <p:cNvSpPr>
            <a:spLocks noChangeArrowheads="1"/>
          </p:cNvSpPr>
          <p:nvPr/>
        </p:nvSpPr>
        <p:spPr bwMode="auto">
          <a:xfrm>
            <a:off x="214313" y="3786188"/>
            <a:ext cx="191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ko-KR" b="1"/>
              <a:t>   </a:t>
            </a:r>
            <a:r>
              <a:rPr lang="en-US" altLang="ko-KR" b="1">
                <a:solidFill>
                  <a:srgbClr val="0070C0"/>
                </a:solidFill>
              </a:rPr>
              <a:t>Long Baseline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75176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28625" y="3857625"/>
            <a:ext cx="7772400" cy="690563"/>
          </a:xfrm>
        </p:spPr>
        <p:txBody>
          <a:bodyPr/>
          <a:lstStyle/>
          <a:p>
            <a:pPr algn="l">
              <a:buFont typeface="Wingdings" pitchFamily="2" charset="2"/>
              <a:buChar char="§"/>
              <a:defRPr/>
            </a:pPr>
            <a:r>
              <a:rPr lang="en-US" altLang="ko-KR" sz="2200" dirty="0" smtClean="0">
                <a:latin typeface="+mn-lt"/>
              </a:rPr>
              <a:t>  Large </a:t>
            </a:r>
            <a:r>
              <a:rPr lang="en-US" altLang="ko-KR" sz="2200" dirty="0" err="1" smtClean="0">
                <a:latin typeface="+mn-lt"/>
              </a:rPr>
              <a:t>uncertianties</a:t>
            </a:r>
            <a:r>
              <a:rPr lang="en-US" altLang="ko-KR" sz="2200" dirty="0" smtClean="0">
                <a:latin typeface="+mn-lt"/>
              </a:rPr>
              <a:t> in NME</a:t>
            </a:r>
            <a:endParaRPr lang="ko-KR" altLang="en-US" sz="2200" dirty="0">
              <a:latin typeface="+mn-lt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500063" y="4714875"/>
            <a:ext cx="65579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ko-KR" sz="2200" dirty="0">
                <a:latin typeface="+mn-lt"/>
                <a:ea typeface="+mj-ea"/>
                <a:cs typeface="+mj-cs"/>
              </a:rPr>
              <a:t>About factor of 100 in NME  </a:t>
            </a:r>
            <a:r>
              <a:rPr kumimoji="0" lang="en-US" altLang="ko-KR" sz="2200" dirty="0">
                <a:latin typeface="+mn-lt"/>
                <a:ea typeface="+mj-ea"/>
                <a:cs typeface="+mj-cs"/>
                <a:sym typeface="Wingdings" pitchFamily="2" charset="2"/>
              </a:rPr>
              <a:t></a:t>
            </a:r>
            <a:endParaRPr kumimoji="0" lang="en-US" altLang="ko-KR" sz="2200" dirty="0">
              <a:latin typeface="+mn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kumimoji="0" lang="en-US" altLang="ko-KR" sz="2200" dirty="0">
                <a:latin typeface="+mn-lt"/>
                <a:ea typeface="+mj-ea"/>
                <a:cs typeface="+mj-cs"/>
              </a:rPr>
              <a:t>    affect order 2-3 in  |&lt; </a:t>
            </a:r>
            <a:r>
              <a:rPr kumimoji="0" lang="en-US" altLang="ko-KR" sz="2200" dirty="0" err="1">
                <a:latin typeface="+mn-lt"/>
                <a:ea typeface="+mj-ea"/>
                <a:cs typeface="+mj-cs"/>
              </a:rPr>
              <a:t>m</a:t>
            </a:r>
            <a:r>
              <a:rPr kumimoji="0" lang="en-US" altLang="ko-KR" sz="2200" baseline="-25000" dirty="0" err="1">
                <a:latin typeface="Symbol" pitchFamily="18" charset="2"/>
                <a:ea typeface="+mj-ea"/>
                <a:cs typeface="+mj-cs"/>
              </a:rPr>
              <a:t>n</a:t>
            </a:r>
            <a:r>
              <a:rPr kumimoji="0" lang="en-US" altLang="ko-KR" sz="2200" dirty="0">
                <a:latin typeface="+mn-lt"/>
                <a:ea typeface="+mj-ea"/>
                <a:cs typeface="+mj-cs"/>
              </a:rPr>
              <a:t>&gt;|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525" y="3929063"/>
            <a:ext cx="367347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직사각형 8"/>
          <p:cNvSpPr>
            <a:spLocks noChangeArrowheads="1"/>
          </p:cNvSpPr>
          <p:nvPr/>
        </p:nvSpPr>
        <p:spPr bwMode="auto">
          <a:xfrm>
            <a:off x="3286125" y="214313"/>
            <a:ext cx="269398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>
                <a:solidFill>
                  <a:srgbClr val="FF0000"/>
                </a:solidFill>
              </a:rPr>
              <a:t>Uncertianties</a:t>
            </a:r>
            <a:endParaRPr lang="ko-KR" altLang="en-US" sz="3200">
              <a:solidFill>
                <a:srgbClr val="FF0000"/>
              </a:solidFill>
            </a:endParaRPr>
          </a:p>
        </p:txBody>
      </p:sp>
      <p:sp>
        <p:nvSpPr>
          <p:cNvPr id="32775" name="직사각형 8"/>
          <p:cNvSpPr>
            <a:spLocks noChangeArrowheads="1"/>
          </p:cNvSpPr>
          <p:nvPr/>
        </p:nvSpPr>
        <p:spPr bwMode="auto">
          <a:xfrm>
            <a:off x="6429375" y="357188"/>
            <a:ext cx="2189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(O.Cremonesi, 05)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762500" cy="86836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altLang="ko-KR" sz="2800" dirty="0" smtClean="0">
                <a:latin typeface="Comic Sans MS" pitchFamily="66" charset="0"/>
              </a:rPr>
              <a:t>  </a:t>
            </a:r>
            <a:r>
              <a:rPr lang="en-US" altLang="ko-KR" sz="2800" dirty="0" smtClean="0">
                <a:solidFill>
                  <a:schemeClr val="accent2"/>
                </a:solidFill>
                <a:latin typeface="+mn-lt"/>
              </a:rPr>
              <a:t>Best present bound :</a:t>
            </a:r>
            <a:endParaRPr lang="ko-KR" alt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28750" y="1428750"/>
          <a:ext cx="3625850" cy="568325"/>
        </p:xfrm>
        <a:graphic>
          <a:graphicData uri="http://schemas.openxmlformats.org/presentationml/2006/ole">
            <p:oleObj spid="_x0000_s7170" name="수식" r:id="rId4" imgW="1473120" imgH="22860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476375" y="2420938"/>
          <a:ext cx="3282950" cy="504825"/>
        </p:xfrm>
        <a:graphic>
          <a:graphicData uri="http://schemas.openxmlformats.org/presentationml/2006/ole">
            <p:oleObj spid="_x0000_s7171" name="수식" r:id="rId5" imgW="1333440" imgH="203040" progId="Equation.3">
              <p:embed/>
            </p:oleObj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 bwMode="auto">
          <a:xfrm>
            <a:off x="5220072" y="2348880"/>
            <a:ext cx="3533526" cy="7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Heidelberg-Moscow </a:t>
            </a:r>
            <a:endParaRPr lang="ko-KR" altLang="en-US" sz="2800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378075" y="3357563"/>
          <a:ext cx="812800" cy="504825"/>
        </p:xfrm>
        <a:graphic>
          <a:graphicData uri="http://schemas.openxmlformats.org/presentationml/2006/ole">
            <p:oleObj spid="_x0000_s7172" name="수식" r:id="rId6" imgW="330120" imgH="203040" progId="Equation.3">
              <p:embed/>
            </p:oleObj>
          </a:graphicData>
        </a:graphic>
      </p:graphicFrame>
      <p:sp>
        <p:nvSpPr>
          <p:cNvPr id="7177" name="제목 1"/>
          <p:cNvSpPr txBox="1">
            <a:spLocks/>
          </p:cNvSpPr>
          <p:nvPr/>
        </p:nvSpPr>
        <p:spPr bwMode="auto">
          <a:xfrm>
            <a:off x="2786063" y="3143250"/>
            <a:ext cx="30861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2800" dirty="0">
                <a:solidFill>
                  <a:schemeClr val="tx2"/>
                </a:solidFill>
                <a:latin typeface="+mn-lt"/>
              </a:rPr>
              <a:t>Half-life</a:t>
            </a:r>
            <a:r>
              <a:rPr lang="en-US" altLang="ko-KR" sz="2800" dirty="0">
                <a:solidFill>
                  <a:schemeClr val="tx2"/>
                </a:solidFill>
                <a:latin typeface="Comic Sans MS" pitchFamily="66" charset="0"/>
              </a:rPr>
              <a:t>   </a:t>
            </a:r>
            <a:endParaRPr lang="ko-KR" alt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357813" y="3214688"/>
          <a:ext cx="2689225" cy="600075"/>
        </p:xfrm>
        <a:graphic>
          <a:graphicData uri="http://schemas.openxmlformats.org/presentationml/2006/ole">
            <p:oleObj spid="_x0000_s7173" name="수식" r:id="rId7" imgW="1091880" imgH="241200" progId="Equation.3">
              <p:embed/>
            </p:oleObj>
          </a:graphicData>
        </a:graphic>
      </p:graphicFrame>
      <p:sp>
        <p:nvSpPr>
          <p:cNvPr id="7178" name="제목 1"/>
          <p:cNvSpPr txBox="1">
            <a:spLocks/>
          </p:cNvSpPr>
          <p:nvPr/>
        </p:nvSpPr>
        <p:spPr bwMode="auto">
          <a:xfrm>
            <a:off x="1000125" y="4143375"/>
            <a:ext cx="73580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2800" dirty="0">
                <a:solidFill>
                  <a:schemeClr val="accent2"/>
                </a:solidFill>
                <a:latin typeface="+mn-lt"/>
              </a:rPr>
              <a:t>consistent with cosmological bound</a:t>
            </a:r>
            <a:r>
              <a:rPr lang="en-US" altLang="ko-KR" sz="2800" dirty="0">
                <a:solidFill>
                  <a:schemeClr val="tx2"/>
                </a:solidFill>
                <a:latin typeface="+mn-lt"/>
              </a:rPr>
              <a:t> </a:t>
            </a:r>
            <a:endParaRPr lang="ko-KR" altLang="en-US" sz="28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7174" name="Object 2"/>
          <p:cNvGraphicFramePr>
            <a:graphicFrameLocks noChangeAspect="1"/>
          </p:cNvGraphicFramePr>
          <p:nvPr/>
        </p:nvGraphicFramePr>
        <p:xfrm>
          <a:off x="3357563" y="5214938"/>
          <a:ext cx="2657475" cy="631825"/>
        </p:xfrm>
        <a:graphic>
          <a:graphicData uri="http://schemas.openxmlformats.org/presentationml/2006/ole">
            <p:oleObj spid="_x0000_s7174" name="Equation" r:id="rId8" imgW="10792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071688" y="1928813"/>
          <a:ext cx="4689475" cy="466725"/>
        </p:xfrm>
        <a:graphic>
          <a:graphicData uri="http://schemas.openxmlformats.org/presentationml/2006/ole">
            <p:oleObj spid="_x0000_s8194" name="수식" r:id="rId4" imgW="2298600" imgH="228600" progId="Equation.3">
              <p:embed/>
            </p:oleObj>
          </a:graphicData>
        </a:graphic>
      </p:graphicFrame>
      <p:sp>
        <p:nvSpPr>
          <p:cNvPr id="9" name="제목 1"/>
          <p:cNvSpPr txBox="1">
            <a:spLocks/>
          </p:cNvSpPr>
          <p:nvPr/>
        </p:nvSpPr>
        <p:spPr bwMode="auto">
          <a:xfrm>
            <a:off x="571500" y="214313"/>
            <a:ext cx="8215313" cy="10715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2400" dirty="0">
                <a:latin typeface="+mn-lt"/>
                <a:ea typeface="+mj-ea"/>
                <a:cs typeface="+mj-cs"/>
              </a:rPr>
              <a:t>   </a:t>
            </a:r>
            <a:r>
              <a:rPr kumimoji="0" lang="en-US" altLang="ko-KR" sz="2400" dirty="0" smtClean="0">
                <a:latin typeface="+mn-lt"/>
                <a:ea typeface="+mj-ea"/>
                <a:cs typeface="+mj-cs"/>
              </a:rPr>
              <a:t>(b) </a:t>
            </a:r>
            <a:r>
              <a:rPr kumimoji="0" lang="en-US" altLang="ko-KR" sz="3200" dirty="0">
                <a:latin typeface="+mn-lt"/>
                <a:ea typeface="+mj-ea"/>
                <a:cs typeface="+mj-cs"/>
              </a:rPr>
              <a:t>Probe of </a:t>
            </a:r>
            <a:r>
              <a:rPr kumimoji="0" lang="en-US" altLang="ko-KR" sz="3200" dirty="0" err="1">
                <a:latin typeface="+mn-lt"/>
                <a:ea typeface="+mj-ea"/>
                <a:cs typeface="+mj-cs"/>
              </a:rPr>
              <a:t>Majorana</a:t>
            </a:r>
            <a:r>
              <a:rPr kumimoji="0" lang="en-US" altLang="ko-KR" sz="3200" dirty="0">
                <a:latin typeface="+mn-lt"/>
                <a:ea typeface="+mj-ea"/>
                <a:cs typeface="+mj-cs"/>
              </a:rPr>
              <a:t> neutrinos via </a:t>
            </a:r>
          </a:p>
          <a:p>
            <a:pPr algn="ctr" eaLnBrk="0" hangingPunct="0">
              <a:defRPr/>
            </a:pPr>
            <a:r>
              <a:rPr kumimoji="0" lang="en-US" altLang="ko-KR" sz="3200" dirty="0" smtClean="0">
                <a:latin typeface="+mn-lt"/>
                <a:ea typeface="+mj-ea"/>
                <a:cs typeface="+mj-cs"/>
              </a:rPr>
              <a:t>rare decays of mesons</a:t>
            </a:r>
            <a:endParaRPr kumimoji="0" lang="ko-KR" altLang="en-US" sz="3200" dirty="0">
              <a:latin typeface="+mn-lt"/>
              <a:ea typeface="+mj-ea"/>
              <a:cs typeface="+mj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571500" y="2571750"/>
            <a:ext cx="8143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</a:t>
            </a: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Taking mesons in the initial and final state to be</a:t>
            </a:r>
          </a:p>
          <a:p>
            <a:pPr eaLnBrk="0" hangingPunct="0">
              <a:defRPr/>
            </a:pP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   </a:t>
            </a:r>
            <a:r>
              <a:rPr kumimoji="0" lang="en-US" altLang="ko-KR" sz="2400" dirty="0" err="1">
                <a:solidFill>
                  <a:srgbClr val="0070C0"/>
                </a:solidFill>
                <a:latin typeface="+mn-lt"/>
                <a:ea typeface="+mj-ea"/>
                <a:cs typeface="+mj-cs"/>
              </a:rPr>
              <a:t>pseudoscalar</a:t>
            </a: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 (M : K, D, Ds, B, </a:t>
            </a:r>
            <a:r>
              <a:rPr kumimoji="0" lang="en-US" altLang="ko-KR" sz="2400" dirty="0" err="1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Bc</a:t>
            </a:r>
            <a:r>
              <a:rPr kumimoji="0" lang="en-US" altLang="ko-KR" sz="240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/ M’=pi, K, D,…)</a:t>
            </a:r>
            <a:endParaRPr kumimoji="0" lang="ko-KR" altLang="en-US" sz="240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642938" y="5857875"/>
            <a:ext cx="8143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Not involve the uncertainties from nuclear matrix</a:t>
            </a:r>
          </a:p>
          <a:p>
            <a:pPr eaLnBrk="0" hangingPunct="0"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  elements  in 0</a:t>
            </a:r>
            <a:r>
              <a:rPr kumimoji="0" lang="en-US" altLang="ko-KR" sz="2400" dirty="0">
                <a:solidFill>
                  <a:schemeClr val="accent2"/>
                </a:solidFill>
                <a:latin typeface="Symbol" pitchFamily="18" charset="2"/>
                <a:ea typeface="+mj-ea"/>
                <a:cs typeface="+mj-cs"/>
              </a:rPr>
              <a:t>bnn</a:t>
            </a:r>
            <a:endParaRPr kumimoji="0" lang="ko-KR" altLang="en-US" sz="2400" dirty="0">
              <a:solidFill>
                <a:srgbClr val="0070C0"/>
              </a:solidFill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8200" name="직사각형 7"/>
          <p:cNvSpPr>
            <a:spLocks noChangeArrowheads="1"/>
          </p:cNvSpPr>
          <p:nvPr/>
        </p:nvSpPr>
        <p:spPr bwMode="auto">
          <a:xfrm>
            <a:off x="539552" y="1412776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b="1" dirty="0"/>
              <a:t>(</a:t>
            </a:r>
            <a:r>
              <a:rPr kumimoji="0" lang="en-US" altLang="ko-KR" b="1" dirty="0" err="1"/>
              <a:t>G.Cvetic</a:t>
            </a:r>
            <a:r>
              <a:rPr kumimoji="0" lang="en-US" altLang="ko-KR" b="1" dirty="0"/>
              <a:t>, C. Dib, </a:t>
            </a:r>
            <a:r>
              <a:rPr kumimoji="0" lang="en-US" altLang="ko-KR" b="1" dirty="0" err="1" smtClean="0"/>
              <a:t>S.Kang</a:t>
            </a:r>
            <a:r>
              <a:rPr kumimoji="0" lang="en-US" altLang="ko-KR" b="1" dirty="0" smtClean="0"/>
              <a:t>, </a:t>
            </a:r>
            <a:r>
              <a:rPr kumimoji="0" lang="en-US" altLang="ko-KR" b="1" dirty="0" err="1" smtClean="0"/>
              <a:t>C.S.Kim</a:t>
            </a:r>
            <a:r>
              <a:rPr kumimoji="0" lang="en-US" altLang="ko-KR" b="1" dirty="0" smtClean="0"/>
              <a:t>, arXiv:1005.4282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(PRD82,053010,2010)</a:t>
            </a:r>
            <a:r>
              <a:rPr kumimoji="0"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91439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Effective Hamiltonian</a:t>
            </a:r>
            <a:r>
              <a:rPr lang="en-US" altLang="ko-KR" sz="2000" dirty="0" smtClean="0">
                <a:solidFill>
                  <a:srgbClr val="FF0000"/>
                </a:solidFill>
              </a:rPr>
              <a:t>: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941168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Decay Amplitude</a:t>
            </a:r>
            <a:r>
              <a:rPr lang="en-US" altLang="ko-KR" sz="2000" dirty="0" smtClean="0">
                <a:solidFill>
                  <a:srgbClr val="FF0000"/>
                </a:solidFill>
              </a:rPr>
              <a:t>: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412750" y="808038"/>
          <a:ext cx="7339013" cy="1065212"/>
        </p:xfrm>
        <a:graphic>
          <a:graphicData uri="http://schemas.openxmlformats.org/presentationml/2006/ole">
            <p:oleObj spid="_x0000_s41985" name="Equation" r:id="rId4" imgW="3327120" imgH="482400" progId="Equation.DSMT4">
              <p:embed/>
            </p:oleObj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2699792" y="3933056"/>
          <a:ext cx="4279333" cy="576064"/>
        </p:xfrm>
        <a:graphic>
          <a:graphicData uri="http://schemas.openxmlformats.org/presentationml/2006/ole">
            <p:oleObj spid="_x0000_s41986" name="Equation" r:id="rId5" imgW="1981080" imgH="266400" progId="Equation.DSMT4">
              <p:embed/>
            </p:oleObj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/>
        </p:nvGraphicFramePr>
        <p:xfrm>
          <a:off x="395536" y="1988840"/>
          <a:ext cx="3600400" cy="1454008"/>
        </p:xfrm>
        <a:graphic>
          <a:graphicData uri="http://schemas.openxmlformats.org/presentationml/2006/ole">
            <p:oleObj spid="_x0000_s41987" name="Equation" r:id="rId6" imgW="1320480" imgH="533160" progId="Equation.DSMT4">
              <p:embed/>
            </p:oleObj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5220072" y="2492896"/>
          <a:ext cx="2870034" cy="648072"/>
        </p:xfrm>
        <a:graphic>
          <a:graphicData uri="http://schemas.openxmlformats.org/presentationml/2006/ole">
            <p:oleObj spid="_x0000_s41988" name="Equation" r:id="rId7" imgW="1180800" imgH="266400" progId="Equation.DSMT4">
              <p:embed/>
            </p:oleObj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971600" y="5661248"/>
          <a:ext cx="6901967" cy="648072"/>
        </p:xfrm>
        <a:graphic>
          <a:graphicData uri="http://schemas.openxmlformats.org/presentationml/2006/ole">
            <p:oleObj spid="_x0000_s41989" name="Equation" r:id="rId8" imgW="27050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0" lang="en-US" altLang="ja-JP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1571625"/>
            <a:ext cx="8229600" cy="725488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kumimoji="0" lang="en-US" altLang="ja-JP" sz="2800" b="1" dirty="0">
                <a:latin typeface="+mn-lt"/>
                <a:ea typeface="+mj-ea"/>
                <a:cs typeface="+mj-cs"/>
              </a:rPr>
              <a:t>  </a:t>
            </a:r>
            <a:r>
              <a:rPr kumimoji="0" lang="en-US" altLang="ja-JP" sz="2800" b="1" dirty="0" smtClean="0">
                <a:latin typeface="+mn-lt"/>
                <a:ea typeface="+mj-ea"/>
                <a:cs typeface="+mj-cs"/>
              </a:rPr>
              <a:t>1. </a:t>
            </a:r>
            <a:r>
              <a:rPr kumimoji="0" lang="en-US" altLang="ja-JP" sz="28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Prologue</a:t>
            </a:r>
            <a:endParaRPr kumimoji="0" lang="en-US" altLang="ja-JP" sz="28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  <a:defRPr/>
            </a:pPr>
            <a:endParaRPr kumimoji="0" lang="en-US" altLang="ja-JP" sz="28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 </a:t>
            </a:r>
            <a:r>
              <a:rPr kumimoji="0" lang="en-US" altLang="ja-JP" sz="28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2. Issues </a:t>
            </a: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on neutrino masses</a:t>
            </a:r>
          </a:p>
          <a:p>
            <a:pPr>
              <a:buFont typeface="Wingdings" pitchFamily="2" charset="2"/>
              <a:buChar char="§"/>
              <a:defRPr/>
            </a:pPr>
            <a:endParaRPr kumimoji="0" lang="en-US" altLang="ja-JP" sz="28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 </a:t>
            </a:r>
            <a:r>
              <a:rPr kumimoji="0" lang="en-US" altLang="ja-JP" sz="28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3. </a:t>
            </a:r>
            <a:r>
              <a:rPr kumimoji="0" lang="en-US" altLang="ja-JP" sz="28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Probing </a:t>
            </a:r>
            <a:r>
              <a:rPr kumimoji="0" lang="en-US" altLang="ja-JP" sz="2800" b="1" dirty="0" err="1">
                <a:solidFill>
                  <a:srgbClr val="C00000"/>
                </a:solidFill>
                <a:latin typeface="+mn-lt"/>
                <a:ea typeface="+mj-ea"/>
                <a:cs typeface="+mj-cs"/>
              </a:rPr>
              <a:t>Majorana</a:t>
            </a:r>
            <a:r>
              <a:rPr kumimoji="0" lang="en-US" altLang="ja-JP" sz="28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0" lang="en-US" altLang="ja-JP" sz="28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neutrinos </a:t>
            </a:r>
            <a:r>
              <a:rPr kumimoji="0" lang="en-US" altLang="ja-JP" sz="28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via</a:t>
            </a:r>
          </a:p>
          <a:p>
            <a:pPr>
              <a:defRPr/>
            </a:pP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   </a:t>
            </a:r>
            <a:r>
              <a:rPr kumimoji="0" lang="en-US" altLang="ja-JP" sz="28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(a) </a:t>
            </a: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0</a:t>
            </a:r>
            <a:r>
              <a:rPr kumimoji="0" lang="en-US" altLang="ja-JP" sz="2800" b="1" dirty="0">
                <a:solidFill>
                  <a:srgbClr val="002060"/>
                </a:solidFill>
                <a:latin typeface="Mathematica1" pitchFamily="2" charset="2"/>
                <a:ea typeface="+mj-ea"/>
                <a:cs typeface="+mj-cs"/>
              </a:rPr>
              <a:t>nbb</a:t>
            </a:r>
          </a:p>
          <a:p>
            <a:pPr>
              <a:defRPr/>
            </a:pPr>
            <a:r>
              <a:rPr kumimoji="0" lang="en-US" altLang="ja-JP" sz="28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    </a:t>
            </a:r>
            <a:r>
              <a:rPr kumimoji="0" lang="en-US" altLang="ja-JP" sz="28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(b) K, D, Ds, B, </a:t>
            </a:r>
            <a:r>
              <a:rPr kumimoji="0" lang="en-US" altLang="ja-JP" sz="2800" b="1" dirty="0" err="1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Bc</a:t>
            </a:r>
            <a:r>
              <a:rPr kumimoji="0" lang="en-US" altLang="ja-JP" sz="28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 meson RARE decays</a:t>
            </a:r>
            <a:endParaRPr kumimoji="0" lang="en-US" altLang="ja-JP" sz="28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   </a:t>
            </a:r>
            <a:r>
              <a:rPr kumimoji="0" lang="en-US" altLang="ja-JP" sz="28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(c) </a:t>
            </a: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at the LHC </a:t>
            </a:r>
            <a:r>
              <a:rPr kumimoji="0" lang="en-US" altLang="ja-JP" sz="28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(and ILC)</a:t>
            </a:r>
            <a:endParaRPr kumimoji="0" lang="en-US" altLang="ja-JP" sz="28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>
              <a:defRPr/>
            </a:pPr>
            <a:endParaRPr kumimoji="0" lang="en-US" altLang="ja-JP" sz="28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 </a:t>
            </a:r>
            <a:r>
              <a:rPr kumimoji="0" lang="en-US" altLang="ja-JP" sz="28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4. Concluding </a:t>
            </a:r>
            <a:r>
              <a:rPr kumimoji="0" lang="en-US" altLang="ja-JP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571500"/>
            <a:ext cx="2214563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1"/>
          <p:cNvSpPr txBox="1">
            <a:spLocks/>
          </p:cNvSpPr>
          <p:nvPr/>
        </p:nvSpPr>
        <p:spPr bwMode="auto">
          <a:xfrm>
            <a:off x="827584" y="3284984"/>
            <a:ext cx="7429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</a:t>
            </a:r>
            <a:r>
              <a:rPr kumimoji="0" lang="en-US" altLang="ko-KR" sz="24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transition rates </a:t>
            </a: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are </a:t>
            </a: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굴림"/>
                <a:cs typeface="+mj-cs"/>
              </a:rPr>
              <a:t>proportional to</a:t>
            </a:r>
            <a:endParaRPr kumimoji="0" lang="ko-KR" altLang="en-US" sz="2400" dirty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1691680" y="4151313"/>
          <a:ext cx="5014913" cy="2706687"/>
        </p:xfrm>
        <a:graphic>
          <a:graphicData uri="http://schemas.openxmlformats.org/presentationml/2006/ole">
            <p:oleObj spid="_x0000_s9219" name="수식" r:id="rId5" imgW="3060360" imgH="1650960" progId="Equation.3">
              <p:embed/>
            </p:oleObj>
          </a:graphicData>
        </a:graphic>
      </p:graphicFrame>
      <p:sp>
        <p:nvSpPr>
          <p:cNvPr id="6" name="왼쪽 중괄호 5"/>
          <p:cNvSpPr/>
          <p:nvPr/>
        </p:nvSpPr>
        <p:spPr>
          <a:xfrm>
            <a:off x="1187624" y="4005064"/>
            <a:ext cx="428625" cy="25717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419872" y="1844824"/>
            <a:ext cx="571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251520" y="5229200"/>
            <a:ext cx="57150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4139952" y="1412776"/>
          <a:ext cx="3960440" cy="970947"/>
        </p:xfrm>
        <a:graphic>
          <a:graphicData uri="http://schemas.openxmlformats.org/presentationml/2006/ole">
            <p:oleObj spid="_x0000_s9220" name="Equation" r:id="rId6" imgW="1968480" imgH="482400" progId="Equation.DSMT4">
              <p:embed/>
            </p:oleObj>
          </a:graphicData>
        </a:graphic>
      </p:graphicFrame>
      <p:sp>
        <p:nvSpPr>
          <p:cNvPr id="11" name="오른쪽 화살표 10"/>
          <p:cNvSpPr/>
          <p:nvPr/>
        </p:nvSpPr>
        <p:spPr>
          <a:xfrm>
            <a:off x="6948264" y="5229200"/>
            <a:ext cx="57150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7740352" y="5013176"/>
          <a:ext cx="864096" cy="518458"/>
        </p:xfrm>
        <a:graphic>
          <a:graphicData uri="http://schemas.openxmlformats.org/presentationml/2006/ole">
            <p:oleObj spid="_x0000_s9221" name="Equation" r:id="rId7" imgW="3808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46169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For example, </a:t>
            </a:r>
            <a:r>
              <a:rPr lang="en-US" altLang="ko-KR" sz="2400" dirty="0" err="1" smtClean="0"/>
              <a:t>leptonic</a:t>
            </a:r>
            <a:r>
              <a:rPr lang="en-US" altLang="ko-KR" sz="2400" dirty="0" smtClean="0"/>
              <a:t> current :</a:t>
            </a:r>
            <a:endParaRPr lang="ko-KR" altLang="en-US" sz="2400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/>
        </p:nvGraphicFramePr>
        <p:xfrm>
          <a:off x="179512" y="2924944"/>
          <a:ext cx="7770813" cy="919163"/>
        </p:xfrm>
        <a:graphic>
          <a:graphicData uri="http://schemas.openxmlformats.org/presentationml/2006/ole">
            <p:oleObj spid="_x0000_s81922" name="Equation" r:id="rId4" imgW="3327120" imgH="393480" progId="Equation.DSMT4">
              <p:embed/>
            </p:oleObj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4139952" y="2060848"/>
          <a:ext cx="914400" cy="198438"/>
        </p:xfrm>
        <a:graphic>
          <a:graphicData uri="http://schemas.openxmlformats.org/presentationml/2006/ole">
            <p:oleObj spid="_x0000_s81923" name="Equation" r:id="rId5" imgW="914400" imgH="198720" progId="Equation.DSMT4">
              <p:embed/>
            </p:oleObj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671513" y="4668838"/>
          <a:ext cx="8253412" cy="1158875"/>
        </p:xfrm>
        <a:graphic>
          <a:graphicData uri="http://schemas.openxmlformats.org/presentationml/2006/ole">
            <p:oleObj spid="_x0000_s81924" name="Equation" r:id="rId6" imgW="3136680" imgH="533160" progId="Equation.DSMT4">
              <p:embed/>
            </p:oleObj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/>
        </p:nvGraphicFramePr>
        <p:xfrm>
          <a:off x="683568" y="5613400"/>
          <a:ext cx="5870575" cy="1244600"/>
        </p:xfrm>
        <a:graphic>
          <a:graphicData uri="http://schemas.openxmlformats.org/presentationml/2006/ole">
            <p:oleObj spid="_x0000_s81925" name="Equation" r:id="rId7" imgW="2514600" imgH="533160" progId="Equation.DSMT4">
              <p:embed/>
            </p:oleObj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755576" y="3861048"/>
          <a:ext cx="7086600" cy="863600"/>
        </p:xfrm>
        <a:graphic>
          <a:graphicData uri="http://schemas.openxmlformats.org/presentationml/2006/ole">
            <p:oleObj spid="_x0000_s81926" name="Equation" r:id="rId8" imgW="3098520" imgH="393480" progId="Equation.DSMT4">
              <p:embed/>
            </p:oleObj>
          </a:graphicData>
        </a:graphic>
      </p:graphicFrame>
      <p:sp>
        <p:nvSpPr>
          <p:cNvPr id="15" name="자유형 14"/>
          <p:cNvSpPr/>
          <p:nvPr/>
        </p:nvSpPr>
        <p:spPr>
          <a:xfrm>
            <a:off x="2483768" y="1052736"/>
            <a:ext cx="2366234" cy="580897"/>
          </a:xfrm>
          <a:custGeom>
            <a:avLst/>
            <a:gdLst>
              <a:gd name="connsiteX0" fmla="*/ 20589 w 2366234"/>
              <a:gd name="connsiteY0" fmla="*/ 158499 h 580897"/>
              <a:gd name="connsiteX1" fmla="*/ 82372 w 2366234"/>
              <a:gd name="connsiteY1" fmla="*/ 220283 h 580897"/>
              <a:gd name="connsiteX2" fmla="*/ 107086 w 2366234"/>
              <a:gd name="connsiteY2" fmla="*/ 257353 h 580897"/>
              <a:gd name="connsiteX3" fmla="*/ 144156 w 2366234"/>
              <a:gd name="connsiteY3" fmla="*/ 294424 h 580897"/>
              <a:gd name="connsiteX4" fmla="*/ 205940 w 2366234"/>
              <a:gd name="connsiteY4" fmla="*/ 356208 h 580897"/>
              <a:gd name="connsiteX5" fmla="*/ 267724 w 2366234"/>
              <a:gd name="connsiteY5" fmla="*/ 417991 h 580897"/>
              <a:gd name="connsiteX6" fmla="*/ 329508 w 2366234"/>
              <a:gd name="connsiteY6" fmla="*/ 479775 h 580897"/>
              <a:gd name="connsiteX7" fmla="*/ 378935 w 2366234"/>
              <a:gd name="connsiteY7" fmla="*/ 541559 h 580897"/>
              <a:gd name="connsiteX8" fmla="*/ 1107983 w 2366234"/>
              <a:gd name="connsiteY8" fmla="*/ 553916 h 580897"/>
              <a:gd name="connsiteX9" fmla="*/ 1626967 w 2366234"/>
              <a:gd name="connsiteY9" fmla="*/ 566272 h 580897"/>
              <a:gd name="connsiteX10" fmla="*/ 1824675 w 2366234"/>
              <a:gd name="connsiteY10" fmla="*/ 529202 h 580897"/>
              <a:gd name="connsiteX11" fmla="*/ 1874102 w 2366234"/>
              <a:gd name="connsiteY11" fmla="*/ 455062 h 580897"/>
              <a:gd name="connsiteX12" fmla="*/ 1948243 w 2366234"/>
              <a:gd name="connsiteY12" fmla="*/ 405635 h 580897"/>
              <a:gd name="connsiteX13" fmla="*/ 1972956 w 2366234"/>
              <a:gd name="connsiteY13" fmla="*/ 368564 h 580897"/>
              <a:gd name="connsiteX14" fmla="*/ 2071810 w 2366234"/>
              <a:gd name="connsiteY14" fmla="*/ 294424 h 580897"/>
              <a:gd name="connsiteX15" fmla="*/ 2121237 w 2366234"/>
              <a:gd name="connsiteY15" fmla="*/ 257353 h 580897"/>
              <a:gd name="connsiteX16" fmla="*/ 2158308 w 2366234"/>
              <a:gd name="connsiteY16" fmla="*/ 220283 h 580897"/>
              <a:gd name="connsiteX17" fmla="*/ 2183021 w 2366234"/>
              <a:gd name="connsiteY17" fmla="*/ 183213 h 580897"/>
              <a:gd name="connsiteX18" fmla="*/ 2220091 w 2366234"/>
              <a:gd name="connsiteY18" fmla="*/ 158499 h 580897"/>
              <a:gd name="connsiteX19" fmla="*/ 2281875 w 2366234"/>
              <a:gd name="connsiteY19" fmla="*/ 96716 h 580897"/>
              <a:gd name="connsiteX20" fmla="*/ 2306589 w 2366234"/>
              <a:gd name="connsiteY20" fmla="*/ 59645 h 580897"/>
              <a:gd name="connsiteX21" fmla="*/ 2356016 w 2366234"/>
              <a:gd name="connsiteY21" fmla="*/ 10218 h 5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66234" h="580897">
                <a:moveTo>
                  <a:pt x="20589" y="158499"/>
                </a:moveTo>
                <a:cubicBezTo>
                  <a:pt x="86486" y="257348"/>
                  <a:pt x="0" y="137912"/>
                  <a:pt x="82372" y="220283"/>
                </a:cubicBezTo>
                <a:cubicBezTo>
                  <a:pt x="92873" y="230784"/>
                  <a:pt x="97579" y="245944"/>
                  <a:pt x="107086" y="257353"/>
                </a:cubicBezTo>
                <a:cubicBezTo>
                  <a:pt x="118273" y="270778"/>
                  <a:pt x="132969" y="280999"/>
                  <a:pt x="144156" y="294424"/>
                </a:cubicBezTo>
                <a:cubicBezTo>
                  <a:pt x="195641" y="356207"/>
                  <a:pt x="137980" y="310900"/>
                  <a:pt x="205940" y="356208"/>
                </a:cubicBezTo>
                <a:cubicBezTo>
                  <a:pt x="271843" y="455064"/>
                  <a:pt x="185343" y="335610"/>
                  <a:pt x="267724" y="417991"/>
                </a:cubicBezTo>
                <a:cubicBezTo>
                  <a:pt x="350103" y="500370"/>
                  <a:pt x="230652" y="413874"/>
                  <a:pt x="329508" y="479775"/>
                </a:cubicBezTo>
                <a:cubicBezTo>
                  <a:pt x="337759" y="504530"/>
                  <a:pt x="341061" y="539726"/>
                  <a:pt x="378935" y="541559"/>
                </a:cubicBezTo>
                <a:cubicBezTo>
                  <a:pt x="621702" y="553306"/>
                  <a:pt x="864980" y="549104"/>
                  <a:pt x="1107983" y="553916"/>
                </a:cubicBezTo>
                <a:lnTo>
                  <a:pt x="1626967" y="566272"/>
                </a:lnTo>
                <a:cubicBezTo>
                  <a:pt x="1670345" y="562935"/>
                  <a:pt x="1779442" y="580897"/>
                  <a:pt x="1824675" y="529202"/>
                </a:cubicBezTo>
                <a:cubicBezTo>
                  <a:pt x="1844234" y="506849"/>
                  <a:pt x="1849389" y="471538"/>
                  <a:pt x="1874102" y="455062"/>
                </a:cubicBezTo>
                <a:lnTo>
                  <a:pt x="1948243" y="405635"/>
                </a:lnTo>
                <a:cubicBezTo>
                  <a:pt x="1956481" y="393278"/>
                  <a:pt x="1961917" y="378499"/>
                  <a:pt x="1972956" y="368564"/>
                </a:cubicBezTo>
                <a:cubicBezTo>
                  <a:pt x="2003572" y="341010"/>
                  <a:pt x="2038859" y="319137"/>
                  <a:pt x="2071810" y="294424"/>
                </a:cubicBezTo>
                <a:cubicBezTo>
                  <a:pt x="2088286" y="282067"/>
                  <a:pt x="2106674" y="271915"/>
                  <a:pt x="2121237" y="257353"/>
                </a:cubicBezTo>
                <a:cubicBezTo>
                  <a:pt x="2133594" y="244996"/>
                  <a:pt x="2147121" y="233708"/>
                  <a:pt x="2158308" y="220283"/>
                </a:cubicBezTo>
                <a:cubicBezTo>
                  <a:pt x="2167815" y="208874"/>
                  <a:pt x="2172520" y="193714"/>
                  <a:pt x="2183021" y="183213"/>
                </a:cubicBezTo>
                <a:cubicBezTo>
                  <a:pt x="2193522" y="172712"/>
                  <a:pt x="2207734" y="166737"/>
                  <a:pt x="2220091" y="158499"/>
                </a:cubicBezTo>
                <a:cubicBezTo>
                  <a:pt x="2285998" y="59641"/>
                  <a:pt x="2199493" y="179098"/>
                  <a:pt x="2281875" y="96716"/>
                </a:cubicBezTo>
                <a:cubicBezTo>
                  <a:pt x="2292376" y="86215"/>
                  <a:pt x="2296088" y="70146"/>
                  <a:pt x="2306589" y="59645"/>
                </a:cubicBezTo>
                <a:cubicBezTo>
                  <a:pt x="2366234" y="0"/>
                  <a:pt x="2327769" y="66711"/>
                  <a:pt x="2356016" y="102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5"/>
          <p:cNvSpPr/>
          <p:nvPr/>
        </p:nvSpPr>
        <p:spPr>
          <a:xfrm>
            <a:off x="2358000" y="1594022"/>
            <a:ext cx="471697" cy="498411"/>
          </a:xfrm>
          <a:custGeom>
            <a:avLst/>
            <a:gdLst>
              <a:gd name="connsiteX0" fmla="*/ 471697 w 471697"/>
              <a:gd name="connsiteY0" fmla="*/ 0 h 498411"/>
              <a:gd name="connsiteX1" fmla="*/ 397557 w 471697"/>
              <a:gd name="connsiteY1" fmla="*/ 24713 h 498411"/>
              <a:gd name="connsiteX2" fmla="*/ 360486 w 471697"/>
              <a:gd name="connsiteY2" fmla="*/ 37070 h 498411"/>
              <a:gd name="connsiteX3" fmla="*/ 348130 w 471697"/>
              <a:gd name="connsiteY3" fmla="*/ 74140 h 498411"/>
              <a:gd name="connsiteX4" fmla="*/ 372843 w 471697"/>
              <a:gd name="connsiteY4" fmla="*/ 160637 h 498411"/>
              <a:gd name="connsiteX5" fmla="*/ 298703 w 471697"/>
              <a:gd name="connsiteY5" fmla="*/ 160637 h 498411"/>
              <a:gd name="connsiteX6" fmla="*/ 224562 w 471697"/>
              <a:gd name="connsiteY6" fmla="*/ 172994 h 498411"/>
              <a:gd name="connsiteX7" fmla="*/ 212205 w 471697"/>
              <a:gd name="connsiteY7" fmla="*/ 259492 h 498411"/>
              <a:gd name="connsiteX8" fmla="*/ 100995 w 471697"/>
              <a:gd name="connsiteY8" fmla="*/ 271848 h 498411"/>
              <a:gd name="connsiteX9" fmla="*/ 113351 w 471697"/>
              <a:gd name="connsiteY9" fmla="*/ 308919 h 498411"/>
              <a:gd name="connsiteX10" fmla="*/ 138065 w 471697"/>
              <a:gd name="connsiteY10" fmla="*/ 345989 h 498411"/>
              <a:gd name="connsiteX11" fmla="*/ 100995 w 471697"/>
              <a:gd name="connsiteY11" fmla="*/ 370702 h 498411"/>
              <a:gd name="connsiteX12" fmla="*/ 14497 w 471697"/>
              <a:gd name="connsiteY12" fmla="*/ 383059 h 498411"/>
              <a:gd name="connsiteX13" fmla="*/ 2141 w 471697"/>
              <a:gd name="connsiteY13" fmla="*/ 420129 h 498411"/>
              <a:gd name="connsiteX14" fmla="*/ 14497 w 471697"/>
              <a:gd name="connsiteY14" fmla="*/ 481913 h 49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1697" h="498411">
                <a:moveTo>
                  <a:pt x="471697" y="0"/>
                </a:moveTo>
                <a:lnTo>
                  <a:pt x="397557" y="24713"/>
                </a:lnTo>
                <a:lnTo>
                  <a:pt x="360486" y="37070"/>
                </a:lnTo>
                <a:cubicBezTo>
                  <a:pt x="356367" y="49427"/>
                  <a:pt x="348130" y="61115"/>
                  <a:pt x="348130" y="74140"/>
                </a:cubicBezTo>
                <a:cubicBezTo>
                  <a:pt x="348130" y="89660"/>
                  <a:pt x="367015" y="143153"/>
                  <a:pt x="372843" y="160637"/>
                </a:cubicBezTo>
                <a:cubicBezTo>
                  <a:pt x="273990" y="193589"/>
                  <a:pt x="397556" y="160637"/>
                  <a:pt x="298703" y="160637"/>
                </a:cubicBezTo>
                <a:cubicBezTo>
                  <a:pt x="273648" y="160637"/>
                  <a:pt x="249276" y="168875"/>
                  <a:pt x="224562" y="172994"/>
                </a:cubicBezTo>
                <a:cubicBezTo>
                  <a:pt x="246891" y="239981"/>
                  <a:pt x="277242" y="248653"/>
                  <a:pt x="212205" y="259492"/>
                </a:cubicBezTo>
                <a:cubicBezTo>
                  <a:pt x="175414" y="265624"/>
                  <a:pt x="138065" y="267729"/>
                  <a:pt x="100995" y="271848"/>
                </a:cubicBezTo>
                <a:cubicBezTo>
                  <a:pt x="105114" y="284205"/>
                  <a:pt x="107526" y="297269"/>
                  <a:pt x="113351" y="308919"/>
                </a:cubicBezTo>
                <a:cubicBezTo>
                  <a:pt x="119992" y="322202"/>
                  <a:pt x="140977" y="331426"/>
                  <a:pt x="138065" y="345989"/>
                </a:cubicBezTo>
                <a:cubicBezTo>
                  <a:pt x="135153" y="360551"/>
                  <a:pt x="115220" y="366435"/>
                  <a:pt x="100995" y="370702"/>
                </a:cubicBezTo>
                <a:cubicBezTo>
                  <a:pt x="73098" y="379071"/>
                  <a:pt x="43330" y="378940"/>
                  <a:pt x="14497" y="383059"/>
                </a:cubicBezTo>
                <a:cubicBezTo>
                  <a:pt x="10378" y="395416"/>
                  <a:pt x="0" y="407281"/>
                  <a:pt x="2141" y="420129"/>
                </a:cubicBezTo>
                <a:cubicBezTo>
                  <a:pt x="15188" y="498411"/>
                  <a:pt x="43899" y="423112"/>
                  <a:pt x="14497" y="4819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4287795" y="1618735"/>
            <a:ext cx="568410" cy="580768"/>
          </a:xfrm>
          <a:custGeom>
            <a:avLst/>
            <a:gdLst>
              <a:gd name="connsiteX0" fmla="*/ 0 w 568410"/>
              <a:gd name="connsiteY0" fmla="*/ 0 h 580768"/>
              <a:gd name="connsiteX1" fmla="*/ 86497 w 568410"/>
              <a:gd name="connsiteY1" fmla="*/ 12357 h 580768"/>
              <a:gd name="connsiteX2" fmla="*/ 111210 w 568410"/>
              <a:gd name="connsiteY2" fmla="*/ 49427 h 580768"/>
              <a:gd name="connsiteX3" fmla="*/ 123567 w 568410"/>
              <a:gd name="connsiteY3" fmla="*/ 86497 h 580768"/>
              <a:gd name="connsiteX4" fmla="*/ 135924 w 568410"/>
              <a:gd name="connsiteY4" fmla="*/ 148281 h 580768"/>
              <a:gd name="connsiteX5" fmla="*/ 172994 w 568410"/>
              <a:gd name="connsiteY5" fmla="*/ 172995 h 580768"/>
              <a:gd name="connsiteX6" fmla="*/ 234778 w 568410"/>
              <a:gd name="connsiteY6" fmla="*/ 123568 h 580768"/>
              <a:gd name="connsiteX7" fmla="*/ 259491 w 568410"/>
              <a:gd name="connsiteY7" fmla="*/ 197708 h 580768"/>
              <a:gd name="connsiteX8" fmla="*/ 247135 w 568410"/>
              <a:gd name="connsiteY8" fmla="*/ 247135 h 580768"/>
              <a:gd name="connsiteX9" fmla="*/ 259491 w 568410"/>
              <a:gd name="connsiteY9" fmla="*/ 284206 h 580768"/>
              <a:gd name="connsiteX10" fmla="*/ 333632 w 568410"/>
              <a:gd name="connsiteY10" fmla="*/ 259492 h 580768"/>
              <a:gd name="connsiteX11" fmla="*/ 358346 w 568410"/>
              <a:gd name="connsiteY11" fmla="*/ 333633 h 580768"/>
              <a:gd name="connsiteX12" fmla="*/ 370702 w 568410"/>
              <a:gd name="connsiteY12" fmla="*/ 432487 h 580768"/>
              <a:gd name="connsiteX13" fmla="*/ 407773 w 568410"/>
              <a:gd name="connsiteY13" fmla="*/ 444843 h 580768"/>
              <a:gd name="connsiteX14" fmla="*/ 506627 w 568410"/>
              <a:gd name="connsiteY14" fmla="*/ 432487 h 580768"/>
              <a:gd name="connsiteX15" fmla="*/ 518983 w 568410"/>
              <a:gd name="connsiteY15" fmla="*/ 469557 h 580768"/>
              <a:gd name="connsiteX16" fmla="*/ 506627 w 568410"/>
              <a:gd name="connsiteY16" fmla="*/ 506627 h 580768"/>
              <a:gd name="connsiteX17" fmla="*/ 556054 w 568410"/>
              <a:gd name="connsiteY17" fmla="*/ 580768 h 580768"/>
              <a:gd name="connsiteX18" fmla="*/ 568410 w 568410"/>
              <a:gd name="connsiteY18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410" h="580768">
                <a:moveTo>
                  <a:pt x="0" y="0"/>
                </a:moveTo>
                <a:cubicBezTo>
                  <a:pt x="28832" y="4119"/>
                  <a:pt x="59882" y="528"/>
                  <a:pt x="86497" y="12357"/>
                </a:cubicBezTo>
                <a:cubicBezTo>
                  <a:pt x="100068" y="18389"/>
                  <a:pt x="104569" y="36144"/>
                  <a:pt x="111210" y="49427"/>
                </a:cubicBezTo>
                <a:cubicBezTo>
                  <a:pt x="117035" y="61077"/>
                  <a:pt x="120408" y="73861"/>
                  <a:pt x="123567" y="86497"/>
                </a:cubicBezTo>
                <a:cubicBezTo>
                  <a:pt x="128661" y="106872"/>
                  <a:pt x="125504" y="130046"/>
                  <a:pt x="135924" y="148281"/>
                </a:cubicBezTo>
                <a:cubicBezTo>
                  <a:pt x="143292" y="161175"/>
                  <a:pt x="160637" y="164757"/>
                  <a:pt x="172994" y="172995"/>
                </a:cubicBezTo>
                <a:cubicBezTo>
                  <a:pt x="173823" y="171752"/>
                  <a:pt x="210903" y="99693"/>
                  <a:pt x="234778" y="123568"/>
                </a:cubicBezTo>
                <a:cubicBezTo>
                  <a:pt x="253198" y="141988"/>
                  <a:pt x="259491" y="197708"/>
                  <a:pt x="259491" y="197708"/>
                </a:cubicBezTo>
                <a:cubicBezTo>
                  <a:pt x="255372" y="214184"/>
                  <a:pt x="247135" y="230152"/>
                  <a:pt x="247135" y="247135"/>
                </a:cubicBezTo>
                <a:cubicBezTo>
                  <a:pt x="247135" y="260160"/>
                  <a:pt x="246597" y="282364"/>
                  <a:pt x="259491" y="284206"/>
                </a:cubicBezTo>
                <a:cubicBezTo>
                  <a:pt x="285280" y="287890"/>
                  <a:pt x="333632" y="259492"/>
                  <a:pt x="333632" y="259492"/>
                </a:cubicBezTo>
                <a:cubicBezTo>
                  <a:pt x="341870" y="284206"/>
                  <a:pt x="355115" y="307784"/>
                  <a:pt x="358346" y="333633"/>
                </a:cubicBezTo>
                <a:cubicBezTo>
                  <a:pt x="362465" y="366584"/>
                  <a:pt x="357215" y="402141"/>
                  <a:pt x="370702" y="432487"/>
                </a:cubicBezTo>
                <a:cubicBezTo>
                  <a:pt x="375992" y="444390"/>
                  <a:pt x="395416" y="440724"/>
                  <a:pt x="407773" y="444843"/>
                </a:cubicBezTo>
                <a:cubicBezTo>
                  <a:pt x="494270" y="387178"/>
                  <a:pt x="465437" y="370703"/>
                  <a:pt x="506627" y="432487"/>
                </a:cubicBezTo>
                <a:cubicBezTo>
                  <a:pt x="510746" y="444844"/>
                  <a:pt x="518983" y="456532"/>
                  <a:pt x="518983" y="469557"/>
                </a:cubicBezTo>
                <a:cubicBezTo>
                  <a:pt x="518983" y="482582"/>
                  <a:pt x="506627" y="493602"/>
                  <a:pt x="506627" y="506627"/>
                </a:cubicBezTo>
                <a:cubicBezTo>
                  <a:pt x="506627" y="550550"/>
                  <a:pt x="508305" y="580768"/>
                  <a:pt x="556054" y="580768"/>
                </a:cubicBezTo>
                <a:cubicBezTo>
                  <a:pt x="561879" y="580768"/>
                  <a:pt x="564291" y="572530"/>
                  <a:pt x="568410" y="5684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2384854" y="1112108"/>
            <a:ext cx="123568" cy="135924"/>
          </a:xfrm>
          <a:custGeom>
            <a:avLst/>
            <a:gdLst>
              <a:gd name="connsiteX0" fmla="*/ 123568 w 123568"/>
              <a:gd name="connsiteY0" fmla="*/ 135924 h 135924"/>
              <a:gd name="connsiteX1" fmla="*/ 98854 w 123568"/>
              <a:gd name="connsiteY1" fmla="*/ 98854 h 135924"/>
              <a:gd name="connsiteX2" fmla="*/ 61784 w 123568"/>
              <a:gd name="connsiteY2" fmla="*/ 86497 h 135924"/>
              <a:gd name="connsiteX3" fmla="*/ 49427 w 123568"/>
              <a:gd name="connsiteY3" fmla="*/ 49427 h 135924"/>
              <a:gd name="connsiteX4" fmla="*/ 0 w 123568"/>
              <a:gd name="connsiteY4" fmla="*/ 0 h 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68" h="135924">
                <a:moveTo>
                  <a:pt x="123568" y="135924"/>
                </a:moveTo>
                <a:cubicBezTo>
                  <a:pt x="115330" y="123567"/>
                  <a:pt x="110451" y="108131"/>
                  <a:pt x="98854" y="98854"/>
                </a:cubicBezTo>
                <a:cubicBezTo>
                  <a:pt x="88683" y="90717"/>
                  <a:pt x="70994" y="95707"/>
                  <a:pt x="61784" y="86497"/>
                </a:cubicBezTo>
                <a:cubicBezTo>
                  <a:pt x="52574" y="77287"/>
                  <a:pt x="55252" y="61077"/>
                  <a:pt x="49427" y="49427"/>
                </a:cubicBezTo>
                <a:cubicBezTo>
                  <a:pt x="29545" y="9664"/>
                  <a:pt x="31832" y="15916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3484605" y="1532238"/>
            <a:ext cx="160638" cy="148281"/>
          </a:xfrm>
          <a:custGeom>
            <a:avLst/>
            <a:gdLst>
              <a:gd name="connsiteX0" fmla="*/ 160638 w 160638"/>
              <a:gd name="connsiteY0" fmla="*/ 0 h 148281"/>
              <a:gd name="connsiteX1" fmla="*/ 135925 w 160638"/>
              <a:gd name="connsiteY1" fmla="*/ 37070 h 148281"/>
              <a:gd name="connsiteX2" fmla="*/ 61784 w 160638"/>
              <a:gd name="connsiteY2" fmla="*/ 86497 h 148281"/>
              <a:gd name="connsiteX3" fmla="*/ 37071 w 160638"/>
              <a:gd name="connsiteY3" fmla="*/ 123567 h 148281"/>
              <a:gd name="connsiteX4" fmla="*/ 0 w 160638"/>
              <a:gd name="connsiteY4" fmla="*/ 148281 h 14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38" h="148281">
                <a:moveTo>
                  <a:pt x="160638" y="0"/>
                </a:moveTo>
                <a:cubicBezTo>
                  <a:pt x="152400" y="12357"/>
                  <a:pt x="147101" y="27291"/>
                  <a:pt x="135925" y="37070"/>
                </a:cubicBezTo>
                <a:cubicBezTo>
                  <a:pt x="113572" y="56629"/>
                  <a:pt x="61784" y="86497"/>
                  <a:pt x="61784" y="86497"/>
                </a:cubicBezTo>
                <a:cubicBezTo>
                  <a:pt x="53546" y="98854"/>
                  <a:pt x="47572" y="113066"/>
                  <a:pt x="37071" y="123567"/>
                </a:cubicBezTo>
                <a:cubicBezTo>
                  <a:pt x="26570" y="134068"/>
                  <a:pt x="0" y="148281"/>
                  <a:pt x="0" y="1482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3496962" y="1569308"/>
            <a:ext cx="123568" cy="98854"/>
          </a:xfrm>
          <a:custGeom>
            <a:avLst/>
            <a:gdLst>
              <a:gd name="connsiteX0" fmla="*/ 0 w 123568"/>
              <a:gd name="connsiteY0" fmla="*/ 0 h 98854"/>
              <a:gd name="connsiteX1" fmla="*/ 24714 w 123568"/>
              <a:gd name="connsiteY1" fmla="*/ 37070 h 98854"/>
              <a:gd name="connsiteX2" fmla="*/ 61784 w 123568"/>
              <a:gd name="connsiteY2" fmla="*/ 49427 h 98854"/>
              <a:gd name="connsiteX3" fmla="*/ 123568 w 123568"/>
              <a:gd name="connsiteY3" fmla="*/ 9885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68" h="98854">
                <a:moveTo>
                  <a:pt x="0" y="0"/>
                </a:moveTo>
                <a:cubicBezTo>
                  <a:pt x="8238" y="12357"/>
                  <a:pt x="13117" y="27793"/>
                  <a:pt x="24714" y="37070"/>
                </a:cubicBezTo>
                <a:cubicBezTo>
                  <a:pt x="34885" y="45207"/>
                  <a:pt x="50134" y="43602"/>
                  <a:pt x="61784" y="49427"/>
                </a:cubicBezTo>
                <a:cubicBezTo>
                  <a:pt x="92957" y="65014"/>
                  <a:pt x="100582" y="75869"/>
                  <a:pt x="123568" y="988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2520778" y="1260389"/>
            <a:ext cx="162539" cy="136559"/>
          </a:xfrm>
          <a:custGeom>
            <a:avLst/>
            <a:gdLst>
              <a:gd name="connsiteX0" fmla="*/ 111211 w 162539"/>
              <a:gd name="connsiteY0" fmla="*/ 0 h 136559"/>
              <a:gd name="connsiteX1" fmla="*/ 135925 w 162539"/>
              <a:gd name="connsiteY1" fmla="*/ 37070 h 136559"/>
              <a:gd name="connsiteX2" fmla="*/ 160638 w 162539"/>
              <a:gd name="connsiteY2" fmla="*/ 111211 h 136559"/>
              <a:gd name="connsiteX3" fmla="*/ 86498 w 162539"/>
              <a:gd name="connsiteY3" fmla="*/ 111211 h 136559"/>
              <a:gd name="connsiteX4" fmla="*/ 0 w 162539"/>
              <a:gd name="connsiteY4" fmla="*/ 111211 h 13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39" h="136559">
                <a:moveTo>
                  <a:pt x="111211" y="0"/>
                </a:moveTo>
                <a:cubicBezTo>
                  <a:pt x="119449" y="12357"/>
                  <a:pt x="129893" y="23499"/>
                  <a:pt x="135925" y="37070"/>
                </a:cubicBezTo>
                <a:cubicBezTo>
                  <a:pt x="146505" y="60875"/>
                  <a:pt x="160638" y="111211"/>
                  <a:pt x="160638" y="111211"/>
                </a:cubicBezTo>
                <a:cubicBezTo>
                  <a:pt x="84597" y="136559"/>
                  <a:pt x="162539" y="118815"/>
                  <a:pt x="86498" y="111211"/>
                </a:cubicBezTo>
                <a:cubicBezTo>
                  <a:pt x="57808" y="108342"/>
                  <a:pt x="28833" y="111211"/>
                  <a:pt x="0" y="1112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4500582" y="1235676"/>
            <a:ext cx="170272" cy="136975"/>
          </a:xfrm>
          <a:custGeom>
            <a:avLst/>
            <a:gdLst>
              <a:gd name="connsiteX0" fmla="*/ 46704 w 170272"/>
              <a:gd name="connsiteY0" fmla="*/ 0 h 136975"/>
              <a:gd name="connsiteX1" fmla="*/ 21991 w 170272"/>
              <a:gd name="connsiteY1" fmla="*/ 74140 h 136975"/>
              <a:gd name="connsiteX2" fmla="*/ 71418 w 170272"/>
              <a:gd name="connsiteY2" fmla="*/ 98854 h 136975"/>
              <a:gd name="connsiteX3" fmla="*/ 170272 w 170272"/>
              <a:gd name="connsiteY3" fmla="*/ 98854 h 13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72" h="136975">
                <a:moveTo>
                  <a:pt x="46704" y="0"/>
                </a:moveTo>
                <a:lnTo>
                  <a:pt x="21991" y="74140"/>
                </a:lnTo>
                <a:cubicBezTo>
                  <a:pt x="1046" y="136975"/>
                  <a:pt x="0" y="104347"/>
                  <a:pt x="71418" y="98854"/>
                </a:cubicBezTo>
                <a:cubicBezTo>
                  <a:pt x="104272" y="96327"/>
                  <a:pt x="137321" y="98854"/>
                  <a:pt x="170272" y="988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3" name="개체 22"/>
          <p:cNvGraphicFramePr>
            <a:graphicFrameLocks noChangeAspect="1"/>
          </p:cNvGraphicFramePr>
          <p:nvPr/>
        </p:nvGraphicFramePr>
        <p:xfrm>
          <a:off x="4932040" y="836712"/>
          <a:ext cx="351039" cy="504056"/>
        </p:xfrm>
        <a:graphic>
          <a:graphicData uri="http://schemas.openxmlformats.org/presentationml/2006/ole">
            <p:oleObj spid="_x0000_s81927" name="Equation" r:id="rId9" imgW="164880" imgH="203040" progId="Equation.DSMT4">
              <p:embed/>
            </p:oleObj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1979712" y="836712"/>
          <a:ext cx="350837" cy="503238"/>
        </p:xfrm>
        <a:graphic>
          <a:graphicData uri="http://schemas.openxmlformats.org/presentationml/2006/ole">
            <p:oleObj spid="_x0000_s81929" name="Equation" r:id="rId10" imgW="164880" imgH="203040" progId="Equation.DSMT4">
              <p:embed/>
            </p:oleObj>
          </a:graphicData>
        </a:graphic>
      </p:graphicFrame>
      <p:graphicFrame>
        <p:nvGraphicFramePr>
          <p:cNvPr id="26" name="개체 25"/>
          <p:cNvGraphicFramePr>
            <a:graphicFrameLocks noChangeAspect="1"/>
          </p:cNvGraphicFramePr>
          <p:nvPr/>
        </p:nvGraphicFramePr>
        <p:xfrm>
          <a:off x="1907704" y="2060848"/>
          <a:ext cx="332345" cy="360040"/>
        </p:xfrm>
        <a:graphic>
          <a:graphicData uri="http://schemas.openxmlformats.org/presentationml/2006/ole">
            <p:oleObj spid="_x0000_s81930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27" name="개체 26"/>
          <p:cNvGraphicFramePr>
            <a:graphicFrameLocks noChangeAspect="1"/>
          </p:cNvGraphicFramePr>
          <p:nvPr/>
        </p:nvGraphicFramePr>
        <p:xfrm>
          <a:off x="4932040" y="1988840"/>
          <a:ext cx="360040" cy="396044"/>
        </p:xfrm>
        <a:graphic>
          <a:graphicData uri="http://schemas.openxmlformats.org/presentationml/2006/ole">
            <p:oleObj spid="_x0000_s81931" name="Equation" r:id="rId12" imgW="126720" imgH="139680" progId="Equation.DSMT4">
              <p:embed/>
            </p:oleObj>
          </a:graphicData>
        </a:graphic>
      </p:graphicFrame>
      <p:graphicFrame>
        <p:nvGraphicFramePr>
          <p:cNvPr id="28" name="개체 27"/>
          <p:cNvGraphicFramePr>
            <a:graphicFrameLocks noChangeAspect="1"/>
          </p:cNvGraphicFramePr>
          <p:nvPr/>
        </p:nvGraphicFramePr>
        <p:xfrm>
          <a:off x="2771800" y="1700808"/>
          <a:ext cx="432048" cy="457463"/>
        </p:xfrm>
        <a:graphic>
          <a:graphicData uri="http://schemas.openxmlformats.org/presentationml/2006/ole">
            <p:oleObj spid="_x0000_s81932" name="Equation" r:id="rId13" imgW="215640" imgH="228600" progId="Equation.DSMT4">
              <p:embed/>
            </p:oleObj>
          </a:graphicData>
        </a:graphic>
      </p:graphicFrame>
      <p:graphicFrame>
        <p:nvGraphicFramePr>
          <p:cNvPr id="81933" name="Object 13"/>
          <p:cNvGraphicFramePr>
            <a:graphicFrameLocks noChangeAspect="1"/>
          </p:cNvGraphicFramePr>
          <p:nvPr/>
        </p:nvGraphicFramePr>
        <p:xfrm>
          <a:off x="3851920" y="1700808"/>
          <a:ext cx="432048" cy="432049"/>
        </p:xfrm>
        <a:graphic>
          <a:graphicData uri="http://schemas.openxmlformats.org/presentationml/2006/ole">
            <p:oleObj spid="_x0000_s81933" name="Equation" r:id="rId14" imgW="215640" imgH="228600" progId="Equation.DSMT4">
              <p:embed/>
            </p:oleObj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/>
        </p:nvGraphicFramePr>
        <p:xfrm>
          <a:off x="3059832" y="1196752"/>
          <a:ext cx="288032" cy="296813"/>
        </p:xfrm>
        <a:graphic>
          <a:graphicData uri="http://schemas.openxmlformats.org/presentationml/2006/ole">
            <p:oleObj spid="_x0000_s81934" name="Equation" r:id="rId15" imgW="88560" imgH="164880" progId="Equation.DSMT4">
              <p:embed/>
            </p:oleObj>
          </a:graphicData>
        </a:graphic>
      </p:graphicFrame>
      <p:graphicFrame>
        <p:nvGraphicFramePr>
          <p:cNvPr id="81935" name="Object 15"/>
          <p:cNvGraphicFramePr>
            <a:graphicFrameLocks noChangeAspect="1"/>
          </p:cNvGraphicFramePr>
          <p:nvPr/>
        </p:nvGraphicFramePr>
        <p:xfrm>
          <a:off x="3851920" y="1196752"/>
          <a:ext cx="288925" cy="296863"/>
        </p:xfrm>
        <a:graphic>
          <a:graphicData uri="http://schemas.openxmlformats.org/presentationml/2006/ole">
            <p:oleObj spid="_x0000_s81935" name="Equation" r:id="rId16" imgW="8856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Model  Independence  of  Effective  Theory  approach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2214563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화살표 연결선 8"/>
          <p:cNvCxnSpPr/>
          <p:nvPr/>
        </p:nvCxnSpPr>
        <p:spPr>
          <a:xfrm rot="10800000" flipV="1">
            <a:off x="1907704" y="1700808"/>
            <a:ext cx="1656184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35896" y="119675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This could be any gauge boson,</a:t>
            </a:r>
          </a:p>
          <a:p>
            <a:r>
              <a:rPr lang="en-US" altLang="ko-KR" dirty="0" smtClean="0"/>
              <a:t>e.g.              ,…  </a:t>
            </a:r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4788024" y="2780928"/>
            <a:ext cx="9784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/>
        </p:nvGraphicFramePr>
        <p:xfrm>
          <a:off x="5940152" y="1916832"/>
          <a:ext cx="1872208" cy="1803400"/>
        </p:xfrm>
        <a:graphic>
          <a:graphicData uri="http://schemas.openxmlformats.org/presentationml/2006/ole">
            <p:oleObj spid="_x0000_s95234" name="Equation" r:id="rId5" imgW="774360" imgH="711000" progId="Equation.DSMT4">
              <p:embed/>
            </p:oleObj>
          </a:graphicData>
        </a:graphic>
      </p:graphicFrame>
      <p:cxnSp>
        <p:nvCxnSpPr>
          <p:cNvPr id="15" name="직선 화살표 연결선 14"/>
          <p:cNvCxnSpPr/>
          <p:nvPr/>
        </p:nvCxnSpPr>
        <p:spPr>
          <a:xfrm rot="10800000">
            <a:off x="2051720" y="3429000"/>
            <a:ext cx="1584176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3635896" y="386104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This could be any </a:t>
            </a:r>
            <a:r>
              <a:rPr lang="en-US" altLang="ko-KR" dirty="0" err="1" smtClean="0"/>
              <a:t>Majorana</a:t>
            </a:r>
            <a:r>
              <a:rPr lang="en-US" altLang="ko-KR" dirty="0" smtClean="0"/>
              <a:t> particle,</a:t>
            </a:r>
          </a:p>
          <a:p>
            <a:r>
              <a:rPr lang="en-US" altLang="ko-KR" dirty="0" smtClean="0"/>
              <a:t>e.g.                     </a:t>
            </a:r>
            <a:r>
              <a:rPr lang="en-US" altLang="ko-KR" dirty="0" err="1" smtClean="0"/>
              <a:t>neutralino</a:t>
            </a:r>
            <a:r>
              <a:rPr lang="en-US" altLang="ko-KR" dirty="0" smtClean="0"/>
              <a:t>, heavy N,…  </a:t>
            </a:r>
            <a:endParaRPr lang="ko-KR" altLang="en-US" dirty="0"/>
          </a:p>
        </p:txBody>
      </p:sp>
      <p:sp>
        <p:nvSpPr>
          <p:cNvPr id="20" name="오른쪽 화살표 19"/>
          <p:cNvSpPr/>
          <p:nvPr/>
        </p:nvSpPr>
        <p:spPr>
          <a:xfrm>
            <a:off x="4716016" y="5445224"/>
            <a:ext cx="9784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1" name="개체 20"/>
          <p:cNvGraphicFramePr>
            <a:graphicFrameLocks noChangeAspect="1"/>
          </p:cNvGraphicFramePr>
          <p:nvPr/>
        </p:nvGraphicFramePr>
        <p:xfrm>
          <a:off x="4211960" y="4149080"/>
          <a:ext cx="1440160" cy="360040"/>
        </p:xfrm>
        <a:graphic>
          <a:graphicData uri="http://schemas.openxmlformats.org/presentationml/2006/ole">
            <p:oleObj spid="_x0000_s95235" name="Equation" r:id="rId6" imgW="812520" imgH="203040" progId="Equation.DSMT4">
              <p:embed/>
            </p:oleObj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/>
        </p:nvGraphicFramePr>
        <p:xfrm>
          <a:off x="4139952" y="1556792"/>
          <a:ext cx="1008112" cy="362920"/>
        </p:xfrm>
        <a:graphic>
          <a:graphicData uri="http://schemas.openxmlformats.org/presentationml/2006/ole">
            <p:oleObj spid="_x0000_s95236" name="Equation" r:id="rId7" imgW="634680" imgH="2286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96136" y="4797152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Propagator changed</a:t>
            </a:r>
          </a:p>
          <a:p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25" name="개체 24"/>
          <p:cNvGraphicFramePr>
            <a:graphicFrameLocks noChangeAspect="1"/>
          </p:cNvGraphicFramePr>
          <p:nvPr/>
        </p:nvGraphicFramePr>
        <p:xfrm>
          <a:off x="5868144" y="5229200"/>
          <a:ext cx="1440160" cy="558429"/>
        </p:xfrm>
        <a:graphic>
          <a:graphicData uri="http://schemas.openxmlformats.org/presentationml/2006/ole">
            <p:oleObj spid="_x0000_s95237" name="Equation" r:id="rId8" imgW="6220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1259632" y="332656"/>
            <a:ext cx="6643688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 </a:t>
            </a:r>
            <a:r>
              <a:rPr kumimoji="0" lang="en-US" altLang="ko-KR" sz="240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(</a:t>
            </a:r>
            <a:r>
              <a:rPr kumimoji="0" lang="en-US" altLang="ko-KR" sz="2400" dirty="0" err="1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i</a:t>
            </a:r>
            <a:r>
              <a:rPr kumimoji="0" lang="en-US" altLang="ko-KR" sz="240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)  </a:t>
            </a:r>
            <a:r>
              <a:rPr kumimoji="0" lang="en-US" altLang="ko-KR" sz="240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Light </a:t>
            </a: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neutrino case   </a:t>
            </a:r>
            <a:endParaRPr kumimoji="0" lang="ko-KR" altLang="en-US" sz="240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292080" y="404664"/>
          <a:ext cx="1357313" cy="468313"/>
        </p:xfrm>
        <a:graphic>
          <a:graphicData uri="http://schemas.openxmlformats.org/presentationml/2006/ole">
            <p:oleObj spid="_x0000_s65538" name="수식" r:id="rId4" imgW="698400" imgH="241200" progId="Equation.3">
              <p:embed/>
            </p:oleObj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 bwMode="auto">
          <a:xfrm>
            <a:off x="539552" y="3356992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endParaRPr kumimoji="0" lang="ko-KR" altLang="en-US" sz="2400" dirty="0">
              <a:latin typeface="+mn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642938" y="5857875"/>
            <a:ext cx="8215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kumimoji="0" lang="ko-KR" altLang="en-US" sz="2400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571500" y="1714500"/>
            <a:ext cx="8143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endParaRPr kumimoji="0" lang="en-US" altLang="ko-KR" sz="2400" dirty="0" smtClean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endParaRPr kumimoji="0" lang="en-US" altLang="ko-KR" sz="2400" dirty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endParaRPr kumimoji="0" lang="en-US" altLang="ko-KR" sz="2400" dirty="0" smtClean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0243" name="Object 9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65539" name="수식" r:id="rId5" imgW="914400" imgH="215640" progId="Equation.3">
              <p:embed/>
            </p:oleObj>
          </a:graphicData>
        </a:graphic>
      </p:graphicFrame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6992"/>
            <a:ext cx="9144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직선 화살표 연결선 15"/>
          <p:cNvCxnSpPr/>
          <p:nvPr/>
        </p:nvCxnSpPr>
        <p:spPr>
          <a:xfrm>
            <a:off x="2555776" y="3068960"/>
            <a:ext cx="936104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980728"/>
            <a:ext cx="4248472" cy="214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/>
              <a:t>Neutrinoless</a:t>
            </a:r>
            <a:r>
              <a:rPr lang="en-US" altLang="ko-KR" sz="2400" b="1" dirty="0" smtClean="0"/>
              <a:t> decay, e.g.                  with light neutrinos: </a:t>
            </a:r>
            <a:endParaRPr lang="ko-KR" altLang="en-US" sz="2400" b="1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/>
        </p:nvGraphicFramePr>
        <p:xfrm>
          <a:off x="3995936" y="260648"/>
          <a:ext cx="1546277" cy="432048"/>
        </p:xfrm>
        <a:graphic>
          <a:graphicData uri="http://schemas.openxmlformats.org/presentationml/2006/ole">
            <p:oleObj spid="_x0000_s67586" name="Equation" r:id="rId4" imgW="863280" imgH="241200" progId="Equation.DSMT4">
              <p:embed/>
            </p:oleObj>
          </a:graphicData>
        </a:graphic>
      </p:graphicFrame>
      <p:sp>
        <p:nvSpPr>
          <p:cNvPr id="10" name="직사각형 9"/>
          <p:cNvSpPr/>
          <p:nvPr/>
        </p:nvSpPr>
        <p:spPr>
          <a:xfrm>
            <a:off x="251520" y="76470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0" lang="en-US" altLang="ko-KR" sz="2000" dirty="0" smtClean="0"/>
              <a:t>(In </a:t>
            </a:r>
            <a:r>
              <a:rPr kumimoji="0" lang="en-US" altLang="ko-KR" sz="2000" dirty="0"/>
              <a:t>the limit of  absorptive dominance, the </a:t>
            </a:r>
            <a:r>
              <a:rPr kumimoji="0" lang="en-US" altLang="ko-KR" sz="2000" dirty="0" smtClean="0"/>
              <a:t>amplitude </a:t>
            </a:r>
            <a:r>
              <a:rPr kumimoji="0" lang="en-US" altLang="ko-KR" sz="2000" dirty="0"/>
              <a:t>can </a:t>
            </a:r>
            <a:r>
              <a:rPr kumimoji="0" lang="en-US" altLang="ko-KR" sz="2000" dirty="0" smtClean="0"/>
              <a:t>be expressed</a:t>
            </a:r>
          </a:p>
          <a:p>
            <a:pPr eaLnBrk="0" hangingPunct="0">
              <a:defRPr/>
            </a:pPr>
            <a:r>
              <a:rPr kumimoji="0" lang="en-US" altLang="ko-KR" sz="2000" dirty="0" smtClean="0"/>
              <a:t> in </a:t>
            </a:r>
            <a:r>
              <a:rPr kumimoji="0" lang="en-US" altLang="ko-KR" sz="2000" dirty="0"/>
              <a:t>a model </a:t>
            </a:r>
            <a:r>
              <a:rPr kumimoji="0" lang="en-US" altLang="ko-KR" sz="2000" dirty="0" smtClean="0"/>
              <a:t>independent way.)</a:t>
            </a:r>
            <a:endParaRPr kumimoji="0" lang="ko-KR" altLang="en-US" sz="2000" i="1" baseline="-25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6449753" cy="82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1" y="2420888"/>
            <a:ext cx="458033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924944"/>
            <a:ext cx="7705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365104"/>
            <a:ext cx="6551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5013176"/>
            <a:ext cx="568191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395536" y="332656"/>
            <a:ext cx="8424936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0" lang="en-US" altLang="ko-KR" sz="240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(ii) </a:t>
            </a: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Intermediate mass scale neutrino case   </a:t>
            </a:r>
            <a:endParaRPr kumimoji="0" lang="ko-KR" altLang="en-US" sz="240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643688" y="428625"/>
          <a:ext cx="2120900" cy="500063"/>
        </p:xfrm>
        <a:graphic>
          <a:graphicData uri="http://schemas.openxmlformats.org/presentationml/2006/ole">
            <p:oleObj spid="_x0000_s12290" name="수식" r:id="rId4" imgW="1091880" imgH="241200" progId="Equation.3">
              <p:embed/>
            </p:oleObj>
          </a:graphicData>
        </a:graphic>
      </p:graphicFrame>
      <p:sp>
        <p:nvSpPr>
          <p:cNvPr id="4" name="제목 1"/>
          <p:cNvSpPr txBox="1">
            <a:spLocks/>
          </p:cNvSpPr>
          <p:nvPr/>
        </p:nvSpPr>
        <p:spPr bwMode="auto">
          <a:xfrm>
            <a:off x="251520" y="5085184"/>
            <a:ext cx="84969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0" lang="en-US" altLang="ko-KR" sz="2400" dirty="0" smtClean="0">
                <a:latin typeface="+mn-lt"/>
                <a:ea typeface="+mj-ea"/>
                <a:cs typeface="+mj-cs"/>
              </a:rPr>
              <a:t>dominant </a:t>
            </a:r>
            <a:r>
              <a:rPr kumimoji="0" lang="en-US" altLang="ko-KR" sz="2400" dirty="0">
                <a:latin typeface="+mn-lt"/>
                <a:ea typeface="+mj-ea"/>
                <a:cs typeface="+mj-cs"/>
              </a:rPr>
              <a:t>contribution to the process is from </a:t>
            </a:r>
            <a:r>
              <a:rPr kumimoji="0" lang="en-US" altLang="ko-KR" sz="24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the “s-type” diagram </a:t>
            </a:r>
            <a:r>
              <a:rPr kumimoji="0" lang="en-US" altLang="ko-KR" sz="2400" dirty="0">
                <a:latin typeface="+mn-lt"/>
                <a:ea typeface="+mj-ea"/>
                <a:cs typeface="+mj-cs"/>
              </a:rPr>
              <a:t>because the neutrino propagator  is </a:t>
            </a:r>
            <a:r>
              <a:rPr kumimoji="0" lang="en-US" altLang="ko-KR" sz="2400" dirty="0" err="1">
                <a:latin typeface="+mn-lt"/>
                <a:ea typeface="+mj-ea"/>
                <a:cs typeface="+mj-cs"/>
              </a:rPr>
              <a:t>kinematically</a:t>
            </a:r>
            <a:r>
              <a:rPr kumimoji="0" lang="en-US" altLang="ko-KR" sz="2400" dirty="0">
                <a:latin typeface="+mn-lt"/>
                <a:ea typeface="+mj-ea"/>
                <a:cs typeface="+mj-cs"/>
              </a:rPr>
              <a:t> entirely on-shell   </a:t>
            </a:r>
            <a:endParaRPr kumimoji="0" lang="ko-KR" altLang="en-US" sz="2400" dirty="0">
              <a:latin typeface="+mn-lt"/>
              <a:ea typeface="+mj-ea"/>
              <a:cs typeface="+mj-cs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86666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화살표 연결선 8"/>
          <p:cNvCxnSpPr/>
          <p:nvPr/>
        </p:nvCxnSpPr>
        <p:spPr>
          <a:xfrm rot="10800000" flipV="1">
            <a:off x="6156176" y="2348880"/>
            <a:ext cx="792088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980728"/>
            <a:ext cx="3995936" cy="14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Effective amplitude at meson level</a:t>
            </a:r>
            <a:r>
              <a:rPr lang="en-US" altLang="ko-KR" dirty="0" smtClean="0"/>
              <a:t>: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01317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If we neglect charged lepton masses;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0928"/>
            <a:ext cx="3448447" cy="86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552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84784"/>
            <a:ext cx="5781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060848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852936"/>
            <a:ext cx="4972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789040"/>
            <a:ext cx="5219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558924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 bwMode="auto">
          <a:xfrm>
            <a:off x="357188" y="5143500"/>
            <a:ext cx="8001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endParaRPr kumimoji="0" lang="en-US" altLang="ko-KR" sz="2400" dirty="0" smtClean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endParaRPr kumimoji="0" lang="en-US" altLang="ko-KR" sz="2400" dirty="0" smtClean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endParaRPr kumimoji="0" lang="en-US" altLang="ko-KR" sz="2400" dirty="0" smtClean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kumimoji="0" lang="en-US" altLang="ko-KR" sz="240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endParaRPr kumimoji="0" lang="ko-KR" altLang="en-US" sz="2400" dirty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093296"/>
            <a:ext cx="784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Br for                                  as function of </a:t>
            </a:r>
            <a:r>
              <a:rPr lang="en-US" altLang="ko-KR" dirty="0" err="1" smtClean="0">
                <a:solidFill>
                  <a:srgbClr val="C00000"/>
                </a:solidFill>
              </a:rPr>
              <a:t>mN</a:t>
            </a:r>
            <a:r>
              <a:rPr lang="en-US" altLang="ko-KR" dirty="0" smtClean="0">
                <a:solidFill>
                  <a:srgbClr val="C00000"/>
                </a:solidFill>
              </a:rPr>
              <a:t>, with lepton mixings divided out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1619672" y="6093296"/>
          <a:ext cx="2260251" cy="360040"/>
        </p:xfrm>
        <a:graphic>
          <a:graphicData uri="http://schemas.openxmlformats.org/presentationml/2006/ole">
            <p:oleObj spid="_x0000_s71683" name="Equation" r:id="rId4" imgW="1434960" imgH="228600" progId="Equation.DSMT4">
              <p:embed/>
            </p:oleObj>
          </a:graphicData>
        </a:graphic>
      </p:graphicFrame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1" cy="60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3563888" cy="5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733256"/>
            <a:ext cx="47160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0"/>
            <a:ext cx="726757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85775" y="1285875"/>
            <a:ext cx="8512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200">
                <a:solidFill>
                  <a:schemeClr val="accent2"/>
                </a:solidFill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400">
                <a:solidFill>
                  <a:schemeClr val="accent2"/>
                </a:solidFill>
                <a:latin typeface="맑은 고딕" pitchFamily="50" charset="-127"/>
                <a:ea typeface="黑体" pitchFamily="49" charset="-122"/>
              </a:rPr>
              <a:t>Neutrinos are</a:t>
            </a:r>
            <a:r>
              <a:rPr kumimoji="0" lang="en-US" altLang="zh-CN" sz="2400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4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massless</a:t>
            </a:r>
            <a:r>
              <a:rPr kumimoji="0" lang="en-US" altLang="zh-CN" sz="2400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400">
                <a:solidFill>
                  <a:schemeClr val="accent2"/>
                </a:solidFill>
                <a:latin typeface="맑은 고딕" pitchFamily="50" charset="-127"/>
                <a:ea typeface="黑体" pitchFamily="49" charset="-122"/>
              </a:rPr>
              <a:t>in the SM</a:t>
            </a:r>
          </a:p>
          <a:p>
            <a:endParaRPr kumimoji="0" lang="en-US" altLang="zh-CN" sz="2200">
              <a:latin typeface="맑은 고딕" pitchFamily="50" charset="-127"/>
              <a:ea typeface="黑体" pitchFamily="49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0" lang="en-US" altLang="ja-JP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1. Prologue</a:t>
            </a:r>
            <a:endParaRPr kumimoji="0" lang="en-US" altLang="ja-JP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6" name="직사각형 6"/>
          <p:cNvSpPr>
            <a:spLocks noChangeArrowheads="1"/>
          </p:cNvSpPr>
          <p:nvPr/>
        </p:nvSpPr>
        <p:spPr bwMode="auto">
          <a:xfrm>
            <a:off x="1057275" y="1785938"/>
            <a:ext cx="7786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CN">
                <a:latin typeface="맑은 고딕" pitchFamily="50" charset="-127"/>
                <a:ea typeface="宋体" pitchFamily="2" charset="-122"/>
              </a:rPr>
              <a:t>  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No right-handed </a:t>
            </a:r>
            <a:r>
              <a:rPr kumimoji="0" lang="en-US" altLang="zh-CN" sz="20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  <a:sym typeface="Symbol" pitchFamily="18" charset="2"/>
              </a:rPr>
              <a:t>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  <a:sym typeface="Symbol" pitchFamily="18" charset="2"/>
              </a:rPr>
              <a:t>’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s  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  <a:sym typeface="Wingdings" pitchFamily="2" charset="2"/>
              </a:rPr>
              <a:t> 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0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Dirac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 mass term is not allowed.</a:t>
            </a:r>
          </a:p>
        </p:txBody>
      </p:sp>
      <p:sp>
        <p:nvSpPr>
          <p:cNvPr id="23557" name="직사각형 7"/>
          <p:cNvSpPr>
            <a:spLocks noChangeArrowheads="1"/>
          </p:cNvSpPr>
          <p:nvPr/>
        </p:nvSpPr>
        <p:spPr bwMode="auto">
          <a:xfrm>
            <a:off x="1057275" y="2214563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  Conserves the SU(2)_L gauge symmetry, and  only contains             </a:t>
            </a:r>
          </a:p>
          <a:p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   the Higgs  doublet  (the SM accidently possesses (</a:t>
            </a:r>
            <a:r>
              <a:rPr kumimoji="0" lang="en-US" altLang="zh-CN" sz="2000" i="1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B</a:t>
            </a:r>
            <a:r>
              <a:rPr kumimoji="0" lang="en-US" altLang="zh-CN" sz="2000" i="1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-</a:t>
            </a:r>
            <a:r>
              <a:rPr kumimoji="0" lang="en-US" altLang="zh-CN" sz="2000" i="1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000" i="1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L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) </a:t>
            </a:r>
          </a:p>
          <a:p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   symmetry); 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  <a:sym typeface="Wingdings" pitchFamily="2" charset="2"/>
              </a:rPr>
              <a:t>  </a:t>
            </a:r>
            <a:r>
              <a:rPr kumimoji="0" lang="en-US" altLang="zh-CN" sz="20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Majorana</a:t>
            </a: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 mass term is forbidden.</a:t>
            </a:r>
            <a:endParaRPr kumimoji="0" lang="en-US" altLang="zh-CN" sz="2000" baseline="3000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7213" y="3643313"/>
            <a:ext cx="8158162" cy="500062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kumimoji="0" lang="en-US" altLang="ja-JP" sz="2400" dirty="0">
                <a:latin typeface="+mn-lt"/>
                <a:ea typeface="+mj-ea"/>
                <a:cs typeface="+mj-cs"/>
              </a:rPr>
              <a:t> </a:t>
            </a:r>
            <a:r>
              <a:rPr kumimoji="0" lang="en-US" altLang="ja-JP" sz="24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Historic Era in Neutrino Physics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8" y="4149080"/>
            <a:ext cx="8229600" cy="2286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ja-JP" sz="2000" dirty="0">
                <a:latin typeface="+mn-lt"/>
                <a:ea typeface="+mn-ea"/>
              </a:rPr>
              <a:t>Atmospheric </a:t>
            </a:r>
            <a:r>
              <a:rPr kumimoji="0" lang="en-US" altLang="ja-JP" sz="2000" i="1" dirty="0">
                <a:latin typeface="Symbol" pitchFamily="18" charset="2"/>
                <a:ea typeface="+mn-ea"/>
              </a:rPr>
              <a:t>n</a:t>
            </a:r>
            <a:r>
              <a:rPr kumimoji="0" lang="en-US" altLang="ja-JP" sz="2000" i="1" baseline="-25000" dirty="0">
                <a:latin typeface="Symbol" pitchFamily="18" charset="2"/>
                <a:ea typeface="+mn-ea"/>
              </a:rPr>
              <a:t>m</a:t>
            </a:r>
            <a:r>
              <a:rPr kumimoji="0" lang="en-US" altLang="ja-JP" sz="2000" dirty="0">
                <a:latin typeface="+mn-lt"/>
                <a:ea typeface="+mn-ea"/>
              </a:rPr>
              <a:t>’s are lost.  (SK) (1998)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ja-JP" sz="2000" dirty="0">
                <a:latin typeface="+mn-lt"/>
                <a:ea typeface="+mn-ea"/>
              </a:rPr>
              <a:t>converted most likely to </a:t>
            </a:r>
            <a:r>
              <a:rPr kumimoji="0" lang="en-US" altLang="ja-JP" sz="2000" i="1" dirty="0" err="1">
                <a:latin typeface="Symbol" pitchFamily="18" charset="2"/>
                <a:ea typeface="+mn-ea"/>
              </a:rPr>
              <a:t>n</a:t>
            </a:r>
            <a:r>
              <a:rPr kumimoji="0" lang="en-US" altLang="ja-JP" sz="2000" i="1" baseline="-25000" dirty="0" err="1">
                <a:latin typeface="Symbol" pitchFamily="18" charset="2"/>
                <a:ea typeface="+mn-ea"/>
              </a:rPr>
              <a:t>t</a:t>
            </a:r>
            <a:r>
              <a:rPr kumimoji="0" lang="en-US" altLang="ja-JP" sz="2000" i="1" baseline="-25000" dirty="0">
                <a:latin typeface="Symbol" pitchFamily="18" charset="2"/>
                <a:ea typeface="+mn-ea"/>
              </a:rPr>
              <a:t> </a:t>
            </a:r>
            <a:r>
              <a:rPr kumimoji="0" lang="en-US" altLang="ja-JP" sz="2000" dirty="0">
                <a:latin typeface="+mn-lt"/>
                <a:ea typeface="+mn-ea"/>
              </a:rPr>
              <a:t>(2000)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ja-JP" sz="2000" dirty="0">
                <a:latin typeface="+mn-lt"/>
                <a:ea typeface="+mn-ea"/>
              </a:rPr>
              <a:t>Solar </a:t>
            </a:r>
            <a:r>
              <a:rPr kumimoji="0" lang="en-US" altLang="ja-JP" sz="2000" i="1" dirty="0">
                <a:latin typeface="Symbol" pitchFamily="18" charset="2"/>
                <a:ea typeface="+mn-ea"/>
              </a:rPr>
              <a:t>n</a:t>
            </a:r>
            <a:r>
              <a:rPr kumimoji="0" lang="en-US" altLang="ja-JP" sz="2000" i="1" baseline="-25000" dirty="0">
                <a:latin typeface="+mn-lt"/>
                <a:ea typeface="+mn-ea"/>
              </a:rPr>
              <a:t>e</a:t>
            </a:r>
            <a:r>
              <a:rPr kumimoji="0" lang="en-US" altLang="ja-JP" sz="2000" dirty="0">
                <a:latin typeface="+mn-lt"/>
                <a:ea typeface="+mn-ea"/>
              </a:rPr>
              <a:t> is converted to either </a:t>
            </a:r>
            <a:r>
              <a:rPr kumimoji="0" lang="en-US" altLang="ja-JP" sz="2000" i="1" dirty="0">
                <a:latin typeface="Symbol" pitchFamily="18" charset="2"/>
                <a:ea typeface="+mn-ea"/>
              </a:rPr>
              <a:t>n</a:t>
            </a:r>
            <a:r>
              <a:rPr kumimoji="0" lang="en-US" altLang="ja-JP" sz="2000" i="1" baseline="-25000" dirty="0">
                <a:latin typeface="Symbol" pitchFamily="18" charset="2"/>
                <a:ea typeface="+mn-ea"/>
              </a:rPr>
              <a:t>m</a:t>
            </a:r>
            <a:r>
              <a:rPr kumimoji="0" lang="en-US" altLang="ja-JP" sz="2000" dirty="0">
                <a:latin typeface="+mn-lt"/>
                <a:ea typeface="+mn-ea"/>
              </a:rPr>
              <a:t> or </a:t>
            </a:r>
            <a:r>
              <a:rPr kumimoji="0" lang="en-US" altLang="ja-JP" sz="2000" i="1" dirty="0" err="1">
                <a:latin typeface="Symbol" pitchFamily="18" charset="2"/>
                <a:ea typeface="+mn-ea"/>
              </a:rPr>
              <a:t>n</a:t>
            </a:r>
            <a:r>
              <a:rPr kumimoji="0" lang="en-US" altLang="ja-JP" sz="2000" i="1" baseline="-25000" dirty="0" err="1">
                <a:latin typeface="Symbol" pitchFamily="18" charset="2"/>
                <a:ea typeface="+mn-ea"/>
              </a:rPr>
              <a:t>t</a:t>
            </a:r>
            <a:r>
              <a:rPr kumimoji="0" lang="en-US" altLang="ja-JP" sz="2000" baseline="-25000" dirty="0">
                <a:latin typeface="Symbol" pitchFamily="18" charset="2"/>
                <a:ea typeface="+mn-ea"/>
              </a:rPr>
              <a:t> </a:t>
            </a:r>
            <a:r>
              <a:rPr kumimoji="0" lang="en-US" altLang="ja-JP" sz="2000" dirty="0">
                <a:latin typeface="+mn-lt"/>
                <a:ea typeface="+mn-ea"/>
              </a:rPr>
              <a:t>(SNO) (2002)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ja-JP" sz="2000" dirty="0">
                <a:latin typeface="+mn-lt"/>
                <a:ea typeface="+mn-ea"/>
              </a:rPr>
              <a:t>Only the LMA solution left for solar neutrinos </a:t>
            </a:r>
            <a:endParaRPr kumimoji="0" lang="en-US" altLang="ja-JP" sz="2000" dirty="0" smtClean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ja-JP" sz="2000" dirty="0">
                <a:latin typeface="+mn-lt"/>
                <a:ea typeface="+mn-ea"/>
              </a:rPr>
              <a:t> </a:t>
            </a:r>
            <a:r>
              <a:rPr kumimoji="0" lang="en-US" altLang="ja-JP" sz="2000" dirty="0" smtClean="0">
                <a:latin typeface="+mn-lt"/>
                <a:ea typeface="+mn-ea"/>
              </a:rPr>
              <a:t>   (</a:t>
            </a:r>
            <a:r>
              <a:rPr kumimoji="0" lang="en-US" altLang="ja-JP" sz="2000" dirty="0" err="1">
                <a:latin typeface="+mn-lt"/>
                <a:ea typeface="+mn-ea"/>
              </a:rPr>
              <a:t>Homestake+Gallium+SK+SNO</a:t>
            </a:r>
            <a:r>
              <a:rPr kumimoji="0" lang="en-US" altLang="ja-JP" sz="2000" dirty="0">
                <a:latin typeface="+mn-lt"/>
                <a:ea typeface="+mn-ea"/>
              </a:rPr>
              <a:t>) (2002)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ja-JP" sz="2000" dirty="0">
                <a:latin typeface="+mn-lt"/>
                <a:ea typeface="+mn-ea"/>
              </a:rPr>
              <a:t>Reactor anti-</a:t>
            </a:r>
            <a:r>
              <a:rPr kumimoji="0" lang="en-US" altLang="ja-JP" sz="2000" i="1" dirty="0">
                <a:latin typeface="Symbol" pitchFamily="18" charset="2"/>
                <a:ea typeface="+mn-ea"/>
              </a:rPr>
              <a:t>n</a:t>
            </a:r>
            <a:r>
              <a:rPr kumimoji="0" lang="en-US" altLang="ja-JP" sz="2000" i="1" baseline="-25000" dirty="0">
                <a:latin typeface="+mn-lt"/>
                <a:ea typeface="+mn-ea"/>
              </a:rPr>
              <a:t>e</a:t>
            </a:r>
            <a:r>
              <a:rPr kumimoji="0" lang="en-US" altLang="ja-JP" sz="2000" dirty="0">
                <a:latin typeface="+mn-lt"/>
                <a:ea typeface="+mn-ea"/>
              </a:rPr>
              <a:t> disappear (2002) and reappear (</a:t>
            </a:r>
            <a:r>
              <a:rPr kumimoji="0" lang="en-US" altLang="ja-JP" sz="2000" dirty="0" err="1">
                <a:latin typeface="+mn-lt"/>
                <a:ea typeface="+mn-ea"/>
              </a:rPr>
              <a:t>KamLAND</a:t>
            </a:r>
            <a:r>
              <a:rPr kumimoji="0" lang="en-US" altLang="ja-JP" sz="2000" dirty="0">
                <a:latin typeface="+mn-lt"/>
                <a:ea typeface="+mn-ea"/>
              </a:rPr>
              <a:t>)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1043608" y="260648"/>
            <a:ext cx="6643688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</a:t>
            </a:r>
            <a:r>
              <a:rPr kumimoji="0" lang="en-US" altLang="ko-KR" sz="240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(iii) Heavy </a:t>
            </a: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neutrino case   </a:t>
            </a:r>
            <a:endParaRPr kumimoji="0" lang="ko-KR" altLang="en-US" sz="2400" dirty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5004048" y="332656"/>
          <a:ext cx="1430338" cy="420688"/>
        </p:xfrm>
        <a:graphic>
          <a:graphicData uri="http://schemas.openxmlformats.org/presentationml/2006/ole">
            <p:oleObj spid="_x0000_s15362" name="수식" r:id="rId4" imgW="736560" imgH="241200" progId="Equation.3">
              <p:embed/>
            </p:oleObj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 bwMode="auto">
          <a:xfrm>
            <a:off x="395536" y="1052736"/>
            <a:ext cx="8429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0" lang="en-US" altLang="ko-KR" sz="2400" dirty="0">
                <a:latin typeface="+mn-lt"/>
                <a:ea typeface="+mj-ea"/>
                <a:cs typeface="+mj-cs"/>
              </a:rPr>
              <a:t>In this case, both contributions of “s-type” and “t-type” diagrams are rather comparable.</a:t>
            </a:r>
            <a:endParaRPr kumimoji="0" lang="ko-KR" altLang="en-US" sz="2400" dirty="0">
              <a:latin typeface="+mn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467544" y="5949280"/>
            <a:ext cx="8429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0" lang="en-US" altLang="ko-KR" sz="24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neutrino propagators reduce to  -1/(</a:t>
            </a:r>
            <a:r>
              <a:rPr kumimoji="0" lang="en-US" altLang="ko-KR" sz="2400" dirty="0" err="1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m</a:t>
            </a:r>
            <a:r>
              <a:rPr kumimoji="0" lang="en-US" altLang="ko-KR" sz="2400" baseline="-25000" dirty="0" err="1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N</a:t>
            </a:r>
            <a:r>
              <a:rPr kumimoji="0" lang="en-US" altLang="ko-KR" sz="24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)</a:t>
            </a:r>
            <a:r>
              <a:rPr kumimoji="0" lang="en-US" altLang="ko-KR" sz="2400" baseline="300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2</a:t>
            </a:r>
            <a:endParaRPr kumimoji="0" lang="ko-KR" altLang="en-US" sz="2400" baseline="30000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2195736" y="3645024"/>
            <a:ext cx="864096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rot="10800000" flipV="1">
            <a:off x="6516216" y="3356992"/>
            <a:ext cx="72008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372176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700808"/>
            <a:ext cx="4084712" cy="143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149080"/>
            <a:ext cx="3286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558924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</a:rPr>
              <a:t>Present bounds on PMNS for MN &gt; 100 </a:t>
            </a:r>
            <a:r>
              <a:rPr lang="en-US" altLang="ko-KR" sz="2000" b="1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en-US" altLang="ko-KR" sz="2000" b="1" dirty="0" err="1" smtClean="0">
                <a:solidFill>
                  <a:schemeClr val="accent2">
                    <a:lumMod val="75000"/>
                  </a:schemeClr>
                </a:solidFill>
              </a:rPr>
              <a:t>Nardi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000" b="1" dirty="0" err="1" smtClean="0">
                <a:solidFill>
                  <a:schemeClr val="accent2">
                    <a:lumMod val="75000"/>
                  </a:schemeClr>
                </a:solidFill>
              </a:rPr>
              <a:t>etal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</a:rPr>
              <a:t>, PLB327,319]: 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7992888" cy="7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79208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87073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3924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3480" y="2492896"/>
            <a:ext cx="468052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12976"/>
            <a:ext cx="9144000" cy="100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437112"/>
            <a:ext cx="87019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6093296"/>
            <a:ext cx="6905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143375"/>
            <a:ext cx="8429625" cy="2714625"/>
          </a:xfrm>
        </p:spPr>
        <p:txBody>
          <a:bodyPr/>
          <a:lstStyle/>
          <a:p>
            <a:r>
              <a:rPr lang="en-US" altLang="ko-KR" sz="2400" smtClean="0">
                <a:ea typeface="굴림" pitchFamily="50" charset="-127"/>
              </a:rPr>
              <a:t>It is </a:t>
            </a:r>
            <a:r>
              <a:rPr lang="en-US" altLang="ko-KR" sz="2400" smtClean="0">
                <a:solidFill>
                  <a:srgbClr val="FF0000"/>
                </a:solidFill>
                <a:ea typeface="굴림" pitchFamily="50" charset="-127"/>
              </a:rPr>
              <a:t>hard to avoid </a:t>
            </a:r>
            <a:r>
              <a:rPr lang="en-US" altLang="ko-KR" sz="2400" smtClean="0">
                <a:ea typeface="굴림" pitchFamily="50" charset="-127"/>
              </a:rPr>
              <a:t>the TeV-scale physics to contribute </a:t>
            </a:r>
          </a:p>
          <a:p>
            <a:pPr>
              <a:buFont typeface="Arial" charset="0"/>
              <a:buNone/>
            </a:pPr>
            <a:r>
              <a:rPr lang="en-US" altLang="ko-KR" sz="2400" smtClean="0">
                <a:ea typeface="굴림" pitchFamily="50" charset="-127"/>
              </a:rPr>
              <a:t>   to </a:t>
            </a:r>
            <a:r>
              <a:rPr lang="en-US" altLang="ko-KR" sz="2400" smtClean="0">
                <a:solidFill>
                  <a:srgbClr val="FF0000"/>
                </a:solidFill>
                <a:ea typeface="굴림" pitchFamily="50" charset="-127"/>
              </a:rPr>
              <a:t>flavor-changing effects </a:t>
            </a:r>
            <a:r>
              <a:rPr lang="en-US" altLang="ko-KR" sz="2400" smtClean="0">
                <a:ea typeface="굴림" pitchFamily="50" charset="-127"/>
              </a:rPr>
              <a:t>in general  whatever it is,</a:t>
            </a:r>
          </a:p>
          <a:p>
            <a:pPr lvl="1"/>
            <a:r>
              <a:rPr lang="en-US" altLang="ko-KR" sz="2400" smtClean="0">
                <a:ea typeface="굴림" pitchFamily="50" charset="-127"/>
              </a:rPr>
              <a:t>SUSY, extra dimensions, TeV seesaw, technicolor, Higgsless, little Higgs</a:t>
            </a:r>
          </a:p>
          <a:p>
            <a:pPr lvl="1">
              <a:buFont typeface="Arial" charset="0"/>
              <a:buNone/>
            </a:pPr>
            <a:endParaRPr lang="en-US" altLang="ko-KR" sz="2400" smtClean="0">
              <a:ea typeface="굴림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1500" y="285750"/>
            <a:ext cx="7772400" cy="857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3200" dirty="0" smtClean="0">
                <a:latin typeface="+mj-lt"/>
                <a:cs typeface="+mj-cs"/>
              </a:rPr>
              <a:t>(c) Probing </a:t>
            </a:r>
            <a:r>
              <a:rPr kumimoji="0" lang="en-US" altLang="ko-KR" sz="3200" dirty="0" err="1">
                <a:latin typeface="+mj-lt"/>
                <a:cs typeface="+mj-cs"/>
              </a:rPr>
              <a:t>Majorana</a:t>
            </a:r>
            <a:r>
              <a:rPr kumimoji="0" lang="en-US" altLang="ko-KR" sz="3200" dirty="0">
                <a:latin typeface="+mj-lt"/>
                <a:cs typeface="+mj-cs"/>
              </a:rPr>
              <a:t> Neutrinos at LHC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5" y="1643063"/>
            <a:ext cx="82153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400" dirty="0">
                <a:latin typeface="+mn-lt"/>
              </a:rPr>
              <a:t> In accelerator-based experiments, neutrinos in the final</a:t>
            </a:r>
          </a:p>
          <a:p>
            <a:pPr>
              <a:defRPr/>
            </a:pPr>
            <a:r>
              <a:rPr lang="en-US" altLang="ko-KR" sz="2400" dirty="0">
                <a:latin typeface="+mn-lt"/>
              </a:rPr>
              <a:t>  state are undetectable by the detectors, leading to the</a:t>
            </a:r>
          </a:p>
          <a:p>
            <a:pPr>
              <a:defRPr/>
            </a:pPr>
            <a:r>
              <a:rPr lang="en-US" altLang="ko-KR" sz="2400" dirty="0">
                <a:latin typeface="+mn-lt"/>
              </a:rPr>
              <a:t>  “missing energy”. </a:t>
            </a:r>
          </a:p>
          <a:p>
            <a:pPr>
              <a:defRPr/>
            </a:pPr>
            <a:r>
              <a:rPr lang="en-US" altLang="ko-KR" sz="2400" dirty="0">
                <a:latin typeface="+mn-lt"/>
              </a:rPr>
              <a:t>So  it is desirable to look for charged leptons in the final </a:t>
            </a:r>
          </a:p>
          <a:p>
            <a:pPr>
              <a:defRPr/>
            </a:pPr>
            <a:r>
              <a:rPr lang="en-US" altLang="ko-KR" sz="2400" dirty="0">
                <a:latin typeface="+mn-lt"/>
              </a:rPr>
              <a:t> 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571500"/>
            <a:ext cx="2214563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4716016" y="1412776"/>
          <a:ext cx="3186113" cy="1003300"/>
        </p:xfrm>
        <a:graphic>
          <a:graphicData uri="http://schemas.openxmlformats.org/presentationml/2006/ole">
            <p:oleObj spid="_x0000_s17410" name="수식" r:id="rId5" imgW="1371600" imgH="431640" progId="Equation.3">
              <p:embed/>
            </p:oleObj>
          </a:graphicData>
        </a:graphic>
      </p:graphicFrame>
      <p:sp>
        <p:nvSpPr>
          <p:cNvPr id="4" name="제목 1"/>
          <p:cNvSpPr txBox="1">
            <a:spLocks/>
          </p:cNvSpPr>
          <p:nvPr/>
        </p:nvSpPr>
        <p:spPr bwMode="auto">
          <a:xfrm>
            <a:off x="1357313" y="3286125"/>
            <a:ext cx="7429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transition rates are </a:t>
            </a:r>
            <a:r>
              <a:rPr kumimoji="0" lang="en-US" altLang="ko-KR" sz="2400" dirty="0">
                <a:solidFill>
                  <a:schemeClr val="accent2"/>
                </a:solidFill>
                <a:latin typeface="+mn-lt"/>
                <a:ea typeface="굴림"/>
                <a:cs typeface="+mj-cs"/>
              </a:rPr>
              <a:t>proportional to</a:t>
            </a:r>
            <a:endParaRPr kumimoji="0" lang="ko-KR" altLang="en-US" sz="2400" dirty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2411760" y="3933056"/>
          <a:ext cx="5764212" cy="2706687"/>
        </p:xfrm>
        <a:graphic>
          <a:graphicData uri="http://schemas.openxmlformats.org/presentationml/2006/ole">
            <p:oleObj spid="_x0000_s17411" name="수식" r:id="rId6" imgW="3517560" imgH="1650960" progId="Equation.3">
              <p:embed/>
            </p:oleObj>
          </a:graphicData>
        </a:graphic>
      </p:graphicFrame>
      <p:sp>
        <p:nvSpPr>
          <p:cNvPr id="6" name="왼쪽 중괄호 5"/>
          <p:cNvSpPr/>
          <p:nvPr/>
        </p:nvSpPr>
        <p:spPr>
          <a:xfrm>
            <a:off x="1907704" y="3933056"/>
            <a:ext cx="428625" cy="25717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851920" y="1916832"/>
            <a:ext cx="571500" cy="70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14375" y="0"/>
            <a:ext cx="3513138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dirty="0">
                <a:latin typeface="+mn-lt"/>
              </a:rPr>
              <a:t>Basic process we consider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33400" y="304800"/>
            <a:ext cx="7924800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zh-CN" sz="320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Testability at the LHC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86058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 typeface="Wingdings" pitchFamily="2" charset="2"/>
              <a:buChar char="§"/>
            </a:pPr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Two necessary conditions to test at the</a:t>
            </a:r>
            <a:r>
              <a:rPr kumimoji="0" lang="en-US" altLang="zh-CN" sz="2400" dirty="0">
                <a:solidFill>
                  <a:srgbClr val="FF0000"/>
                </a:solidFill>
                <a:latin typeface="맑은 고딕" pitchFamily="50" charset="-127"/>
                <a:ea typeface="宋体" pitchFamily="2" charset="-122"/>
              </a:rPr>
              <a:t> LHC</a:t>
            </a:r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: </a:t>
            </a:r>
          </a:p>
          <a:p>
            <a:pPr marL="381000" indent="-381000"/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   --  </a:t>
            </a:r>
            <a:r>
              <a:rPr kumimoji="0" lang="en-US" altLang="zh-CN" sz="2200" dirty="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Masses of heavy </a:t>
            </a:r>
            <a:r>
              <a:rPr kumimoji="0" lang="en-US" altLang="zh-CN" sz="2200" dirty="0" err="1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Majorana</a:t>
            </a:r>
            <a:r>
              <a:rPr kumimoji="0" lang="en-US" altLang="zh-CN" sz="2200" dirty="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 </a:t>
            </a:r>
            <a:r>
              <a:rPr kumimoji="0" lang="en-US" altLang="zh-CN" sz="3200" dirty="0" err="1">
                <a:solidFill>
                  <a:srgbClr val="0070C0"/>
                </a:solidFill>
                <a:latin typeface="Symbol" pitchFamily="18" charset="2"/>
                <a:ea typeface="宋体" pitchFamily="2" charset="-122"/>
              </a:rPr>
              <a:t>n</a:t>
            </a:r>
            <a:r>
              <a:rPr kumimoji="0" lang="en-US" altLang="zh-CN" sz="2200" dirty="0" err="1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’s</a:t>
            </a:r>
            <a:r>
              <a:rPr kumimoji="0" lang="en-US" altLang="zh-CN" sz="2200" dirty="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  must be less than </a:t>
            </a:r>
            <a:r>
              <a:rPr kumimoji="0" lang="en-US" altLang="zh-CN" sz="2200" dirty="0" err="1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TeV</a:t>
            </a:r>
            <a:endParaRPr kumimoji="0" lang="en-US" altLang="zh-CN" sz="2200" dirty="0">
              <a:solidFill>
                <a:srgbClr val="0070C0"/>
              </a:solidFill>
              <a:latin typeface="맑은 고딕" pitchFamily="50" charset="-127"/>
              <a:ea typeface="宋体" pitchFamily="2" charset="-122"/>
            </a:endParaRPr>
          </a:p>
          <a:p>
            <a:pPr marL="381000" indent="-381000"/>
            <a:r>
              <a:rPr kumimoji="0" lang="en-US" altLang="zh-CN" sz="2200" dirty="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   --  </a:t>
            </a:r>
            <a:r>
              <a:rPr kumimoji="0" lang="en-US" altLang="zh-CN" sz="2200" dirty="0">
                <a:solidFill>
                  <a:srgbClr val="C00000"/>
                </a:solidFill>
                <a:latin typeface="맑은 고딕" pitchFamily="50" charset="-127"/>
                <a:ea typeface="宋体" pitchFamily="2" charset="-122"/>
              </a:rPr>
              <a:t>Light-heavy neutrino mixing (i.e., </a:t>
            </a:r>
            <a:r>
              <a:rPr kumimoji="0" lang="en-US" altLang="zh-CN" sz="2200" i="1" dirty="0">
                <a:solidFill>
                  <a:srgbClr val="C00000"/>
                </a:solidFill>
                <a:latin typeface="맑은 고딕" pitchFamily="50" charset="-127"/>
                <a:ea typeface="宋体" pitchFamily="2" charset="-122"/>
              </a:rPr>
              <a:t>M</a:t>
            </a:r>
            <a:r>
              <a:rPr kumimoji="0" lang="en-US" altLang="zh-CN" sz="2200" baseline="-25000" dirty="0">
                <a:solidFill>
                  <a:srgbClr val="C00000"/>
                </a:solidFill>
                <a:latin typeface="맑은 고딕" pitchFamily="50" charset="-127"/>
                <a:ea typeface="宋体" pitchFamily="2" charset="-122"/>
              </a:rPr>
              <a:t>D</a:t>
            </a:r>
            <a:r>
              <a:rPr kumimoji="0" lang="en-US" altLang="zh-CN" sz="2200" dirty="0">
                <a:solidFill>
                  <a:srgbClr val="C00000"/>
                </a:solidFill>
                <a:latin typeface="맑은 고딕" pitchFamily="50" charset="-127"/>
                <a:ea typeface="宋体" pitchFamily="2" charset="-122"/>
              </a:rPr>
              <a:t>/</a:t>
            </a:r>
            <a:r>
              <a:rPr kumimoji="0" lang="en-US" altLang="zh-CN" sz="2200" i="1" dirty="0">
                <a:solidFill>
                  <a:srgbClr val="C00000"/>
                </a:solidFill>
                <a:latin typeface="맑은 고딕" pitchFamily="50" charset="-127"/>
                <a:ea typeface="宋体" pitchFamily="2" charset="-122"/>
              </a:rPr>
              <a:t>M</a:t>
            </a:r>
            <a:r>
              <a:rPr kumimoji="0" lang="en-US" altLang="zh-CN" sz="2200" baseline="-25000" dirty="0">
                <a:solidFill>
                  <a:srgbClr val="C00000"/>
                </a:solidFill>
                <a:latin typeface="맑은 고딕" pitchFamily="50" charset="-127"/>
                <a:ea typeface="宋体" pitchFamily="2" charset="-122"/>
              </a:rPr>
              <a:t>R</a:t>
            </a:r>
            <a:r>
              <a:rPr kumimoji="0" lang="en-US" altLang="zh-CN" sz="2200" dirty="0">
                <a:solidFill>
                  <a:srgbClr val="C00000"/>
                </a:solidFill>
                <a:latin typeface="맑은 고딕" pitchFamily="50" charset="-127"/>
                <a:ea typeface="宋体" pitchFamily="2" charset="-122"/>
              </a:rPr>
              <a:t>) must be large </a:t>
            </a:r>
          </a:p>
          <a:p>
            <a:pPr marL="381000" indent="-381000"/>
            <a:r>
              <a:rPr kumimoji="0" lang="en-US" altLang="zh-CN" sz="2200" dirty="0">
                <a:solidFill>
                  <a:srgbClr val="C00000"/>
                </a:solidFill>
                <a:latin typeface="맑은 고딕" pitchFamily="50" charset="-127"/>
                <a:ea typeface="宋体" pitchFamily="2" charset="-122"/>
              </a:rPr>
              <a:t>       enough.</a:t>
            </a:r>
            <a:endParaRPr kumimoji="0" lang="en-US" altLang="zh-CN" sz="2200" i="1" dirty="0">
              <a:solidFill>
                <a:srgbClr val="C00000"/>
              </a:solidFill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357188" y="414908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 typeface="Wingdings" pitchFamily="2" charset="2"/>
              <a:buChar char="§"/>
            </a:pPr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LHC signatures of heavy </a:t>
            </a:r>
            <a:r>
              <a:rPr kumimoji="0" lang="en-US" altLang="zh-CN" sz="2400" dirty="0" err="1">
                <a:latin typeface="맑은 고딕" pitchFamily="50" charset="-127"/>
                <a:ea typeface="宋体" pitchFamily="2" charset="-122"/>
              </a:rPr>
              <a:t>Majorana</a:t>
            </a:r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 </a:t>
            </a:r>
            <a:r>
              <a:rPr kumimoji="0" lang="en-US" altLang="zh-CN" sz="2400" dirty="0">
                <a:solidFill>
                  <a:srgbClr val="FF0000"/>
                </a:solidFill>
                <a:latin typeface="맑은 고딕" pitchFamily="50" charset="-127"/>
                <a:ea typeface="宋体" pitchFamily="2" charset="-122"/>
                <a:sym typeface="Symbol" pitchFamily="18" charset="2"/>
              </a:rPr>
              <a:t></a:t>
            </a:r>
            <a:r>
              <a:rPr kumimoji="0" lang="en-US" altLang="zh-CN" sz="2400" dirty="0">
                <a:latin typeface="맑은 고딕" pitchFamily="50" charset="-127"/>
                <a:ea typeface="宋体" pitchFamily="2" charset="-122"/>
                <a:sym typeface="Symbol" pitchFamily="18" charset="2"/>
              </a:rPr>
              <a:t>’s</a:t>
            </a:r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 are essentially </a:t>
            </a:r>
          </a:p>
          <a:p>
            <a:pPr marL="381000" indent="-381000"/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    decoupled from masses and mixing  parameters of </a:t>
            </a:r>
          </a:p>
          <a:p>
            <a:pPr marL="381000" indent="-381000"/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    light  </a:t>
            </a:r>
            <a:r>
              <a:rPr kumimoji="0" lang="en-US" altLang="zh-CN" sz="2400" dirty="0" err="1">
                <a:latin typeface="맑은 고딕" pitchFamily="50" charset="-127"/>
                <a:ea typeface="宋体" pitchFamily="2" charset="-122"/>
              </a:rPr>
              <a:t>Majorana</a:t>
            </a:r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 </a:t>
            </a:r>
            <a:r>
              <a:rPr kumimoji="0" lang="en-US" altLang="zh-CN" sz="2400" dirty="0">
                <a:solidFill>
                  <a:srgbClr val="FF0000"/>
                </a:solidFill>
                <a:latin typeface="맑은 고딕" pitchFamily="50" charset="-127"/>
                <a:ea typeface="宋体" pitchFamily="2" charset="-122"/>
                <a:sym typeface="Symbol" pitchFamily="18" charset="2"/>
              </a:rPr>
              <a:t></a:t>
            </a:r>
            <a:r>
              <a:rPr kumimoji="0" lang="en-US" altLang="zh-CN" sz="2400" dirty="0">
                <a:latin typeface="맑은 고딕" pitchFamily="50" charset="-127"/>
                <a:ea typeface="宋体" pitchFamily="2" charset="-122"/>
                <a:sym typeface="Symbol" pitchFamily="18" charset="2"/>
              </a:rPr>
              <a:t>’s</a:t>
            </a:r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.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323528" y="5661248"/>
            <a:ext cx="8515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 typeface="Wingdings" pitchFamily="2" charset="2"/>
              <a:buChar char="§"/>
            </a:pPr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Non-</a:t>
            </a:r>
            <a:r>
              <a:rPr kumimoji="0" lang="en-US" altLang="zh-CN" sz="2400" dirty="0" err="1">
                <a:latin typeface="맑은 고딕" pitchFamily="50" charset="-127"/>
                <a:ea typeface="宋体" pitchFamily="2" charset="-122"/>
              </a:rPr>
              <a:t>unitarity</a:t>
            </a:r>
            <a:r>
              <a:rPr kumimoji="0" lang="en-US" altLang="zh-CN" sz="2400" dirty="0">
                <a:latin typeface="맑은 고딕" pitchFamily="50" charset="-127"/>
                <a:ea typeface="宋体" pitchFamily="2" charset="-122"/>
              </a:rPr>
              <a:t> of the light neutrino flavor mixing matrix might lead to observable effects.</a:t>
            </a:r>
            <a:endParaRPr kumimoji="0" lang="en-US" altLang="zh-CN" sz="2400" i="1" dirty="0">
              <a:solidFill>
                <a:srgbClr val="0000FF"/>
              </a:solidFill>
              <a:latin typeface="맑은 고딕" pitchFamily="50" charset="-127"/>
              <a:ea typeface="宋体" pitchFamily="2" charset="-122"/>
            </a:endParaRP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467544" y="3068960"/>
          <a:ext cx="8064896" cy="585977"/>
        </p:xfrm>
        <a:graphic>
          <a:graphicData uri="http://schemas.openxmlformats.org/presentationml/2006/ole">
            <p:oleObj spid="_x0000_s108546" name="Equation" r:id="rId4" imgW="279396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285750" y="785813"/>
            <a:ext cx="851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 typeface="Wingdings" pitchFamily="2" charset="2"/>
              <a:buChar char="§"/>
            </a:pPr>
            <a:r>
              <a:rPr kumimoji="0" lang="en-US" altLang="zh-CN" sz="2400">
                <a:latin typeface="맑은 고딕" pitchFamily="50" charset="-127"/>
                <a:ea typeface="宋体" pitchFamily="2" charset="-122"/>
              </a:rPr>
              <a:t>Nontrivial limits on heavy Majorana neutrinos can be </a:t>
            </a:r>
          </a:p>
          <a:p>
            <a:pPr marL="381000" indent="-381000"/>
            <a:r>
              <a:rPr kumimoji="0" lang="en-US" altLang="zh-CN" sz="2400">
                <a:latin typeface="맑은 고딕" pitchFamily="50" charset="-127"/>
                <a:ea typeface="宋体" pitchFamily="2" charset="-122"/>
              </a:rPr>
              <a:t>    derived at the </a:t>
            </a:r>
            <a:r>
              <a:rPr kumimoji="0" lang="en-US" altLang="zh-CN" sz="2400">
                <a:solidFill>
                  <a:srgbClr val="FF0000"/>
                </a:solidFill>
                <a:latin typeface="맑은 고딕" pitchFamily="50" charset="-127"/>
                <a:ea typeface="宋体" pitchFamily="2" charset="-122"/>
              </a:rPr>
              <a:t>LHC</a:t>
            </a:r>
            <a:r>
              <a:rPr kumimoji="0" lang="en-US" altLang="zh-CN" sz="2400">
                <a:latin typeface="맑은 고딕" pitchFamily="50" charset="-127"/>
                <a:ea typeface="宋体" pitchFamily="2" charset="-122"/>
              </a:rPr>
              <a:t>, if the SM backgrounds are small for   </a:t>
            </a:r>
          </a:p>
          <a:p>
            <a:pPr marL="381000" indent="-381000"/>
            <a:r>
              <a:rPr kumimoji="0" lang="en-US" altLang="zh-CN" sz="2400">
                <a:latin typeface="맑은 고딕" pitchFamily="50" charset="-127"/>
                <a:ea typeface="宋体" pitchFamily="2" charset="-122"/>
              </a:rPr>
              <a:t>    a specific  final state.  </a:t>
            </a:r>
          </a:p>
        </p:txBody>
      </p:sp>
      <p:grpSp>
        <p:nvGrpSpPr>
          <p:cNvPr id="39939" name="Group 7"/>
          <p:cNvGrpSpPr>
            <a:grpSpLocks/>
          </p:cNvGrpSpPr>
          <p:nvPr/>
        </p:nvGrpSpPr>
        <p:grpSpPr bwMode="auto">
          <a:xfrm>
            <a:off x="500063" y="2652713"/>
            <a:ext cx="8286750" cy="1847850"/>
            <a:chOff x="384" y="3455"/>
            <a:chExt cx="5172" cy="1164"/>
          </a:xfrm>
        </p:grpSpPr>
        <p:sp>
          <p:nvSpPr>
            <p:cNvPr id="39940" name="Oval 8"/>
            <p:cNvSpPr>
              <a:spLocks noChangeArrowheads="1"/>
            </p:cNvSpPr>
            <p:nvPr/>
          </p:nvSpPr>
          <p:spPr bwMode="auto">
            <a:xfrm>
              <a:off x="864" y="3455"/>
              <a:ext cx="4176" cy="409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zh-CN" sz="2400">
                  <a:solidFill>
                    <a:srgbClr val="FF0000"/>
                  </a:solidFill>
                  <a:latin typeface="맑은 고딕" pitchFamily="50" charset="-127"/>
                  <a:ea typeface="宋体" pitchFamily="2" charset="-122"/>
                  <a:sym typeface="Symbol" pitchFamily="18" charset="2"/>
                </a:rPr>
                <a:t></a:t>
              </a:r>
              <a:r>
                <a:rPr kumimoji="0" lang="en-US" altLang="zh-CN" sz="2400" i="1">
                  <a:solidFill>
                    <a:srgbClr val="FF0000"/>
                  </a:solidFill>
                  <a:latin typeface="맑은 고딕" pitchFamily="50" charset="-127"/>
                  <a:ea typeface="宋体" pitchFamily="2" charset="-122"/>
                  <a:sym typeface="Symbol" pitchFamily="18" charset="2"/>
                </a:rPr>
                <a:t>L</a:t>
              </a:r>
              <a:r>
                <a:rPr kumimoji="0" lang="en-US" altLang="zh-CN" sz="2400">
                  <a:solidFill>
                    <a:srgbClr val="FF0000"/>
                  </a:solidFill>
                  <a:latin typeface="맑은 고딕" pitchFamily="50" charset="-127"/>
                  <a:ea typeface="宋体" pitchFamily="2" charset="-122"/>
                  <a:sym typeface="Symbol" pitchFamily="18" charset="2"/>
                </a:rPr>
                <a:t> = 2  </a:t>
              </a:r>
              <a:r>
                <a:rPr kumimoji="0" lang="en-US" altLang="zh-CN" sz="2400">
                  <a:latin typeface="맑은 고딕" pitchFamily="50" charset="-127"/>
                  <a:ea typeface="宋体" pitchFamily="2" charset="-122"/>
                </a:rPr>
                <a:t>like-sign dilepton events</a:t>
              </a:r>
            </a:p>
          </p:txBody>
        </p:sp>
        <p:pic>
          <p:nvPicPr>
            <p:cNvPr id="3994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4304"/>
              <a:ext cx="5172" cy="315"/>
            </a:xfrm>
            <a:prstGeom prst="rect">
              <a:avLst/>
            </a:prstGeom>
            <a:noFill/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14438" y="285750"/>
            <a:ext cx="6324600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zh-CN" sz="320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</a:rPr>
              <a:t>Collider Signature</a:t>
            </a:r>
            <a:endParaRPr kumimoji="0" lang="en-US" altLang="zh-CN" sz="3200" i="1">
              <a:solidFill>
                <a:srgbClr val="0070C0"/>
              </a:solidFill>
              <a:latin typeface="맑은 고딕" pitchFamily="50" charset="-127"/>
              <a:ea typeface="宋体" pitchFamily="2" charset="-122"/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357188" y="1428750"/>
            <a:ext cx="8293100" cy="5256213"/>
            <a:chOff x="204" y="754"/>
            <a:chExt cx="5224" cy="3311"/>
          </a:xfrm>
        </p:grpSpPr>
        <p:sp>
          <p:nvSpPr>
            <p:cNvPr id="40972" name="Text Box 7"/>
            <p:cNvSpPr txBox="1">
              <a:spLocks noChangeArrowheads="1"/>
            </p:cNvSpPr>
            <p:nvPr/>
          </p:nvSpPr>
          <p:spPr bwMode="auto">
            <a:xfrm>
              <a:off x="204" y="754"/>
              <a:ext cx="3039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CN" sz="2200">
                  <a:solidFill>
                    <a:srgbClr val="0000FF"/>
                  </a:solidFill>
                  <a:latin typeface="맑은 고딕" pitchFamily="50" charset="-127"/>
                  <a:ea typeface="宋体" pitchFamily="2" charset="-122"/>
                </a:rPr>
                <a:t>Lepton number violation:</a:t>
              </a:r>
              <a:r>
                <a:rPr kumimoji="0" lang="en-US" altLang="zh-CN" sz="2200">
                  <a:latin typeface="맑은 고딕" pitchFamily="50" charset="-127"/>
                  <a:ea typeface="宋体" pitchFamily="2" charset="-122"/>
                </a:rPr>
                <a:t>   like-sign  dilepton events at hadron colliders, such as Tevatron (~</a:t>
              </a:r>
              <a:r>
                <a:rPr kumimoji="0" lang="en-US" altLang="zh-CN" sz="2200">
                  <a:solidFill>
                    <a:srgbClr val="FF0000"/>
                  </a:solidFill>
                  <a:latin typeface="맑은 고딕" pitchFamily="50" charset="-127"/>
                  <a:ea typeface="宋体" pitchFamily="2" charset="-122"/>
                </a:rPr>
                <a:t>2 TeV</a:t>
              </a:r>
              <a:r>
                <a:rPr kumimoji="0" lang="en-US" altLang="zh-CN" sz="2200">
                  <a:latin typeface="맑은 고딕" pitchFamily="50" charset="-127"/>
                  <a:ea typeface="宋体" pitchFamily="2" charset="-122"/>
                </a:rPr>
                <a:t>) and LHC (~</a:t>
              </a:r>
              <a:r>
                <a:rPr kumimoji="0" lang="en-US" altLang="zh-CN" sz="2200">
                  <a:solidFill>
                    <a:srgbClr val="FF0000"/>
                  </a:solidFill>
                  <a:latin typeface="맑은 고딕" pitchFamily="50" charset="-127"/>
                  <a:ea typeface="宋体" pitchFamily="2" charset="-122"/>
                </a:rPr>
                <a:t>14 TeV</a:t>
              </a:r>
              <a:r>
                <a:rPr kumimoji="0" lang="en-US" altLang="zh-CN" sz="2200">
                  <a:latin typeface="맑은 고딕" pitchFamily="50" charset="-127"/>
                  <a:ea typeface="宋体" pitchFamily="2" charset="-122"/>
                </a:rPr>
                <a:t>).</a:t>
              </a:r>
            </a:p>
          </p:txBody>
        </p:sp>
        <p:pic>
          <p:nvPicPr>
            <p:cNvPr id="4097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3" y="890"/>
              <a:ext cx="2185" cy="3175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40964" name="Group 6"/>
          <p:cNvGrpSpPr>
            <a:grpSpLocks/>
          </p:cNvGrpSpPr>
          <p:nvPr/>
        </p:nvGrpSpPr>
        <p:grpSpPr bwMode="auto">
          <a:xfrm>
            <a:off x="477838" y="2708275"/>
            <a:ext cx="6110287" cy="3313113"/>
            <a:chOff x="301" y="1706"/>
            <a:chExt cx="3849" cy="2087"/>
          </a:xfrm>
        </p:grpSpPr>
        <p:sp>
          <p:nvSpPr>
            <p:cNvPr id="40965" name="AutoShape 7"/>
            <p:cNvSpPr>
              <a:spLocks noChangeArrowheads="1"/>
            </p:cNvSpPr>
            <p:nvPr/>
          </p:nvSpPr>
          <p:spPr bwMode="auto">
            <a:xfrm>
              <a:off x="1690" y="1706"/>
              <a:ext cx="2449" cy="91"/>
            </a:xfrm>
            <a:prstGeom prst="rightArrow">
              <a:avLst>
                <a:gd name="adj1" fmla="val 50000"/>
                <a:gd name="adj2" fmla="val 672802"/>
              </a:avLst>
            </a:prstGeom>
            <a:solidFill>
              <a:srgbClr val="0099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66" name="Rectangle 8"/>
            <p:cNvSpPr>
              <a:spLocks noChangeArrowheads="1"/>
            </p:cNvSpPr>
            <p:nvPr/>
          </p:nvSpPr>
          <p:spPr bwMode="auto">
            <a:xfrm>
              <a:off x="301" y="2061"/>
              <a:ext cx="2714" cy="271"/>
            </a:xfrm>
            <a:prstGeom prst="rect">
              <a:avLst/>
            </a:prstGeom>
            <a:noFill/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0" lang="en-US" altLang="zh-CN" sz="2200">
                  <a:latin typeface="맑은 고딕" pitchFamily="50" charset="-127"/>
                  <a:ea typeface="宋体" pitchFamily="2" charset="-122"/>
                </a:rPr>
                <a:t>collider analogue to 0</a:t>
              </a:r>
              <a:r>
                <a:rPr kumimoji="0" lang="en-US" altLang="zh-CN" sz="2200">
                  <a:latin typeface="맑은 고딕" pitchFamily="50" charset="-127"/>
                  <a:ea typeface="宋体" pitchFamily="2" charset="-122"/>
                  <a:sym typeface="Symbol" pitchFamily="18" charset="2"/>
                </a:rPr>
                <a:t></a:t>
              </a:r>
              <a:r>
                <a:rPr kumimoji="0" lang="en-US" altLang="zh-CN" sz="2200">
                  <a:latin typeface="맑은 고딕" pitchFamily="50" charset="-127"/>
                  <a:ea typeface="宋体" pitchFamily="2" charset="-122"/>
                </a:rPr>
                <a:t> decay</a:t>
              </a:r>
            </a:p>
          </p:txBody>
        </p:sp>
        <p:sp>
          <p:nvSpPr>
            <p:cNvPr id="40967" name="Rectangle 9"/>
            <p:cNvSpPr>
              <a:spLocks noChangeArrowheads="1"/>
            </p:cNvSpPr>
            <p:nvPr/>
          </p:nvSpPr>
          <p:spPr bwMode="auto">
            <a:xfrm>
              <a:off x="1690" y="1751"/>
              <a:ext cx="45" cy="318"/>
            </a:xfrm>
            <a:prstGeom prst="rect">
              <a:avLst/>
            </a:prstGeom>
            <a:solidFill>
              <a:srgbClr val="0099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68" name="AutoShape 10"/>
            <p:cNvSpPr>
              <a:spLocks noChangeArrowheads="1"/>
            </p:cNvSpPr>
            <p:nvPr/>
          </p:nvSpPr>
          <p:spPr bwMode="auto">
            <a:xfrm>
              <a:off x="1701" y="3702"/>
              <a:ext cx="2449" cy="91"/>
            </a:xfrm>
            <a:prstGeom prst="rightArrow">
              <a:avLst>
                <a:gd name="adj1" fmla="val 50000"/>
                <a:gd name="adj2" fmla="val 672802"/>
              </a:avLst>
            </a:prstGeom>
            <a:solidFill>
              <a:srgbClr val="0099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69" name="Rectangle 11"/>
            <p:cNvSpPr>
              <a:spLocks noChangeArrowheads="1"/>
            </p:cNvSpPr>
            <p:nvPr/>
          </p:nvSpPr>
          <p:spPr bwMode="auto">
            <a:xfrm>
              <a:off x="340" y="3059"/>
              <a:ext cx="2900" cy="271"/>
            </a:xfrm>
            <a:prstGeom prst="rect">
              <a:avLst/>
            </a:prstGeom>
            <a:noFill/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zh-CN" sz="2200" i="1">
                  <a:solidFill>
                    <a:srgbClr val="FF0000"/>
                  </a:solidFill>
                  <a:latin typeface="맑은 고딕" pitchFamily="50" charset="-127"/>
                  <a:ea typeface="宋体" pitchFamily="2" charset="-122"/>
                </a:rPr>
                <a:t>N</a:t>
              </a:r>
              <a:r>
                <a:rPr kumimoji="0" lang="en-US" altLang="zh-CN" sz="2200">
                  <a:latin typeface="맑은 고딕" pitchFamily="50" charset="-127"/>
                  <a:ea typeface="宋体" pitchFamily="2" charset="-122"/>
                </a:rPr>
                <a:t>  can be produced on resonance </a:t>
              </a:r>
            </a:p>
          </p:txBody>
        </p:sp>
        <p:sp>
          <p:nvSpPr>
            <p:cNvPr id="40970" name="Rectangle 12"/>
            <p:cNvSpPr>
              <a:spLocks noChangeArrowheads="1"/>
            </p:cNvSpPr>
            <p:nvPr/>
          </p:nvSpPr>
          <p:spPr bwMode="auto">
            <a:xfrm>
              <a:off x="1701" y="3339"/>
              <a:ext cx="45" cy="409"/>
            </a:xfrm>
            <a:prstGeom prst="rect">
              <a:avLst/>
            </a:prstGeom>
            <a:solidFill>
              <a:srgbClr val="0099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71" name="Rectangle 13"/>
            <p:cNvSpPr>
              <a:spLocks noChangeArrowheads="1"/>
            </p:cNvSpPr>
            <p:nvPr/>
          </p:nvSpPr>
          <p:spPr bwMode="auto">
            <a:xfrm>
              <a:off x="900" y="2700"/>
              <a:ext cx="1576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CN" sz="2200">
                  <a:solidFill>
                    <a:srgbClr val="0000FF"/>
                  </a:solidFill>
                  <a:latin typeface="맑은 고딕" pitchFamily="50" charset="-127"/>
                  <a:ea typeface="宋体" pitchFamily="2" charset="-122"/>
                </a:rPr>
                <a:t>dominant channel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304800"/>
            <a:ext cx="7924800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zh-CN" sz="3200">
                <a:latin typeface="맑은 고딕" pitchFamily="50" charset="-127"/>
                <a:ea typeface="宋体" pitchFamily="2" charset="-122"/>
              </a:rPr>
              <a:t>Some Results</a:t>
            </a:r>
            <a:endParaRPr kumimoji="0" lang="en-US" altLang="zh-CN" sz="3200" i="1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8569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 Cross sections are generally smaller for larger masses of heavy</a:t>
            </a:r>
          </a:p>
          <a:p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  </a:t>
            </a:r>
            <a:r>
              <a:rPr kumimoji="0" lang="en-US" altLang="zh-CN" sz="2200" dirty="0" err="1">
                <a:latin typeface="맑은 고딕" pitchFamily="50" charset="-127"/>
                <a:ea typeface="宋体" pitchFamily="2" charset="-122"/>
              </a:rPr>
              <a:t>Majorana</a:t>
            </a:r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 neutrinos. </a:t>
            </a:r>
            <a:r>
              <a:rPr kumimoji="0" lang="en-US" altLang="zh-CN" dirty="0">
                <a:latin typeface="맑은 고딕" pitchFamily="50" charset="-127"/>
                <a:ea typeface="宋体" pitchFamily="2" charset="-122"/>
              </a:rPr>
              <a:t>[ Han, Zhang (</a:t>
            </a:r>
            <a:r>
              <a:rPr kumimoji="0" lang="en-US" altLang="zh-CN" dirty="0" err="1" smtClean="0">
                <a:latin typeface="맑은 고딕" pitchFamily="50" charset="-127"/>
                <a:ea typeface="宋体" pitchFamily="2" charset="-122"/>
              </a:rPr>
              <a:t>hep</a:t>
            </a:r>
            <a:r>
              <a:rPr kumimoji="0" lang="en-US" altLang="zh-CN" dirty="0" smtClean="0">
                <a:latin typeface="맑은 고딕" pitchFamily="50" charset="-127"/>
                <a:ea typeface="宋体" pitchFamily="2" charset="-122"/>
              </a:rPr>
              <a:t>-ph/0904064</a:t>
            </a:r>
            <a:r>
              <a:rPr kumimoji="0" lang="en-US" altLang="zh-CN" dirty="0">
                <a:latin typeface="맑은 고딕" pitchFamily="50" charset="-127"/>
                <a:ea typeface="宋体" pitchFamily="2" charset="-122"/>
              </a:rPr>
              <a:t>) ]</a:t>
            </a:r>
          </a:p>
        </p:txBody>
      </p:sp>
      <p:grpSp>
        <p:nvGrpSpPr>
          <p:cNvPr id="41988" name="Group 17"/>
          <p:cNvGrpSpPr>
            <a:grpSpLocks/>
          </p:cNvGrpSpPr>
          <p:nvPr/>
        </p:nvGrpSpPr>
        <p:grpSpPr bwMode="auto">
          <a:xfrm>
            <a:off x="1043608" y="3861048"/>
            <a:ext cx="7104063" cy="2882900"/>
            <a:chOff x="340" y="1657"/>
            <a:chExt cx="5125" cy="2409"/>
          </a:xfrm>
        </p:grpSpPr>
        <p:grpSp>
          <p:nvGrpSpPr>
            <p:cNvPr id="41990" name="Group 4"/>
            <p:cNvGrpSpPr>
              <a:grpSpLocks/>
            </p:cNvGrpSpPr>
            <p:nvPr/>
          </p:nvGrpSpPr>
          <p:grpSpPr bwMode="auto">
            <a:xfrm>
              <a:off x="340" y="2115"/>
              <a:ext cx="5125" cy="1951"/>
              <a:chOff x="340" y="1570"/>
              <a:chExt cx="5080" cy="1951"/>
            </a:xfrm>
          </p:grpSpPr>
          <p:pic>
            <p:nvPicPr>
              <p:cNvPr id="41993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0" y="1570"/>
                <a:ext cx="5080" cy="1951"/>
              </a:xfrm>
              <a:prstGeom prst="rect">
                <a:avLst/>
              </a:prstGeom>
              <a:noFill/>
              <a:ln w="25400" algn="ctr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pic>
            <p:nvPicPr>
              <p:cNvPr id="4199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30" y="1570"/>
                <a:ext cx="2041" cy="190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</p:pic>
          <p:sp>
            <p:nvSpPr>
              <p:cNvPr id="41995" name="Rectangle 7"/>
              <p:cNvSpPr>
                <a:spLocks noChangeArrowheads="1"/>
              </p:cNvSpPr>
              <p:nvPr/>
            </p:nvSpPr>
            <p:spPr bwMode="auto">
              <a:xfrm>
                <a:off x="3107" y="1570"/>
                <a:ext cx="45" cy="1951"/>
              </a:xfrm>
              <a:prstGeom prst="rect">
                <a:avLst/>
              </a:prstGeom>
              <a:solidFill>
                <a:srgbClr val="0099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1996" name="Rectangle 8"/>
              <p:cNvSpPr>
                <a:spLocks noChangeArrowheads="1"/>
              </p:cNvSpPr>
              <p:nvPr/>
            </p:nvSpPr>
            <p:spPr bwMode="auto">
              <a:xfrm>
                <a:off x="839" y="1570"/>
                <a:ext cx="45" cy="1951"/>
              </a:xfrm>
              <a:prstGeom prst="rect">
                <a:avLst/>
              </a:prstGeom>
              <a:solidFill>
                <a:srgbClr val="FF00FF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1991" name="Oval 9"/>
            <p:cNvSpPr>
              <a:spLocks noChangeArrowheads="1"/>
            </p:cNvSpPr>
            <p:nvPr/>
          </p:nvSpPr>
          <p:spPr bwMode="auto">
            <a:xfrm>
              <a:off x="1469" y="1657"/>
              <a:ext cx="1147" cy="34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0" lang="en-US" altLang="zh-CN">
                  <a:latin typeface="맑은 고딕" pitchFamily="50" charset="-127"/>
                  <a:ea typeface="宋体" pitchFamily="2" charset="-122"/>
                </a:rPr>
                <a:t>Tevatron</a:t>
              </a:r>
            </a:p>
          </p:txBody>
        </p:sp>
        <p:sp>
          <p:nvSpPr>
            <p:cNvPr id="41992" name="Oval 10"/>
            <p:cNvSpPr>
              <a:spLocks noChangeArrowheads="1"/>
            </p:cNvSpPr>
            <p:nvPr/>
          </p:nvSpPr>
          <p:spPr bwMode="auto">
            <a:xfrm>
              <a:off x="4009" y="1657"/>
              <a:ext cx="586" cy="34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0" lang="en-US" altLang="zh-CN">
                  <a:latin typeface="맑은 고딕" pitchFamily="50" charset="-127"/>
                  <a:ea typeface="宋体" pitchFamily="2" charset="-122"/>
                </a:rPr>
                <a:t>LHC</a:t>
              </a:r>
            </a:p>
          </p:txBody>
        </p:sp>
      </p:grp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323528" y="2060848"/>
            <a:ext cx="8569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 Signal &amp; background cross sections (in </a:t>
            </a:r>
            <a:r>
              <a:rPr kumimoji="0" lang="en-US" altLang="zh-CN" sz="2200" dirty="0" err="1">
                <a:latin typeface="맑은 고딕" pitchFamily="50" charset="-127"/>
                <a:ea typeface="宋体" pitchFamily="2" charset="-122"/>
              </a:rPr>
              <a:t>fb</a:t>
            </a:r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) as a function of the</a:t>
            </a:r>
          </a:p>
          <a:p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  heavy </a:t>
            </a:r>
            <a:r>
              <a:rPr kumimoji="0" lang="en-US" altLang="zh-CN" sz="2200" dirty="0" err="1">
                <a:latin typeface="맑은 고딕" pitchFamily="50" charset="-127"/>
                <a:ea typeface="宋体" pitchFamily="2" charset="-122"/>
              </a:rPr>
              <a:t>Majorana</a:t>
            </a:r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 neutrino mass (in </a:t>
            </a:r>
            <a:r>
              <a:rPr kumimoji="0" lang="en-US" altLang="zh-CN" sz="2200" dirty="0" err="1">
                <a:latin typeface="맑은 고딕" pitchFamily="50" charset="-127"/>
                <a:ea typeface="宋体" pitchFamily="2" charset="-122"/>
              </a:rPr>
              <a:t>GeV</a:t>
            </a:r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) :</a:t>
            </a:r>
          </a:p>
          <a:p>
            <a:r>
              <a:rPr kumimoji="0" lang="en-US" altLang="zh-CN" sz="2200" dirty="0">
                <a:latin typeface="맑은 고딕" pitchFamily="50" charset="-127"/>
                <a:ea typeface="宋体" pitchFamily="2" charset="-122"/>
              </a:rPr>
              <a:t> </a:t>
            </a:r>
            <a:r>
              <a:rPr kumimoji="0" lang="en-US" altLang="zh-CN" dirty="0">
                <a:latin typeface="맑은 고딕" pitchFamily="50" charset="-127"/>
                <a:ea typeface="宋体" pitchFamily="2" charset="-122"/>
              </a:rPr>
              <a:t>[ Del </a:t>
            </a:r>
            <a:r>
              <a:rPr kumimoji="0" lang="en-US" altLang="zh-CN" dirty="0" err="1">
                <a:latin typeface="맑은 고딕" pitchFamily="50" charset="-127"/>
                <a:ea typeface="宋体" pitchFamily="2" charset="-122"/>
              </a:rPr>
              <a:t>Aguila</a:t>
            </a:r>
            <a:r>
              <a:rPr kumimoji="0" lang="en-US" altLang="zh-CN" dirty="0">
                <a:latin typeface="맑은 고딕" pitchFamily="50" charset="-127"/>
                <a:ea typeface="宋体" pitchFamily="2" charset="-122"/>
              </a:rPr>
              <a:t> </a:t>
            </a:r>
            <a:r>
              <a:rPr kumimoji="0" lang="en-US" altLang="zh-CN" i="1" dirty="0">
                <a:latin typeface="맑은 고딕" pitchFamily="50" charset="-127"/>
                <a:ea typeface="宋体" pitchFamily="2" charset="-122"/>
              </a:rPr>
              <a:t>et al</a:t>
            </a:r>
            <a:r>
              <a:rPr kumimoji="0" lang="en-US" altLang="zh-CN" dirty="0">
                <a:latin typeface="맑은 고딕" pitchFamily="50" charset="-127"/>
                <a:ea typeface="宋体" pitchFamily="2" charset="-122"/>
              </a:rPr>
              <a:t>   (</a:t>
            </a:r>
            <a:r>
              <a:rPr kumimoji="0" lang="en-US" altLang="zh-CN" dirty="0" err="1" smtClean="0">
                <a:latin typeface="맑은 고딕" pitchFamily="50" charset="-127"/>
                <a:ea typeface="宋体" pitchFamily="2" charset="-122"/>
              </a:rPr>
              <a:t>hep</a:t>
            </a:r>
            <a:r>
              <a:rPr kumimoji="0" lang="en-US" altLang="zh-CN" dirty="0" smtClean="0">
                <a:latin typeface="맑은 고딕" pitchFamily="50" charset="-127"/>
                <a:ea typeface="宋体" pitchFamily="2" charset="-122"/>
              </a:rPr>
              <a:t>-ph/0906198</a:t>
            </a:r>
            <a:r>
              <a:rPr kumimoji="0" lang="en-US" altLang="zh-CN" dirty="0">
                <a:latin typeface="맑은 고딕" pitchFamily="50" charset="-127"/>
                <a:ea typeface="宋体" pitchFamily="2" charset="-122"/>
              </a:rPr>
              <a:t>)  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9752" y="3356992"/>
            <a:ext cx="609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</a:t>
            </a:r>
            <a:r>
              <a:rPr lang="en-US" altLang="ko-KR" dirty="0" smtClean="0">
                <a:solidFill>
                  <a:srgbClr val="FF0000"/>
                </a:solidFill>
              </a:rPr>
              <a:t>Background could be much larger by soft-piling up !!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9"/>
          <p:cNvSpPr>
            <a:spLocks noChangeArrowheads="1"/>
          </p:cNvSpPr>
          <p:nvPr/>
        </p:nvSpPr>
        <p:spPr bwMode="auto">
          <a:xfrm>
            <a:off x="533400" y="304800"/>
            <a:ext cx="7924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zh-CN" sz="3200" dirty="0" smtClean="0">
                <a:solidFill>
                  <a:srgbClr val="FF0000"/>
                </a:solidFill>
                <a:latin typeface="맑은 고딕" pitchFamily="50" charset="-127"/>
                <a:ea typeface="宋体" pitchFamily="2" charset="-122"/>
              </a:rPr>
              <a:t>4. Concluding </a:t>
            </a:r>
            <a:r>
              <a:rPr kumimoji="0" lang="en-US" altLang="zh-CN" sz="3200" dirty="0">
                <a:solidFill>
                  <a:srgbClr val="FF0000"/>
                </a:solidFill>
                <a:latin typeface="맑은 고딕" pitchFamily="50" charset="-127"/>
                <a:ea typeface="宋体" pitchFamily="2" charset="-122"/>
              </a:rPr>
              <a:t>Remarks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7188" y="1285875"/>
            <a:ext cx="8358187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Knowing </a:t>
            </a:r>
            <a:r>
              <a:rPr kumimoji="0" lang="en-US" altLang="zh-CN" sz="2200" dirty="0" smtClean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that </a:t>
            </a:r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neutrinos are Dirac or </a:t>
            </a:r>
            <a:r>
              <a:rPr kumimoji="0" lang="en-US" altLang="zh-CN" sz="2200" dirty="0" err="1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Majorana</a:t>
            </a:r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is </a:t>
            </a:r>
            <a:r>
              <a:rPr kumimoji="0" lang="en-US" altLang="zh-CN" sz="2200" dirty="0" smtClean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THE MOST</a:t>
            </a:r>
          </a:p>
          <a:p>
            <a:r>
              <a:rPr kumimoji="0" lang="en-US" altLang="zh-CN" sz="2200" dirty="0" smtClean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  important</a:t>
            </a:r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200" dirty="0" smtClean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to go beyond the SM. </a:t>
            </a:r>
            <a:endParaRPr kumimoji="0" lang="en-US" altLang="zh-CN" sz="2200" baseline="30000" dirty="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57188" y="2286000"/>
            <a:ext cx="8358187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We have discussed three possible ways to probe </a:t>
            </a:r>
            <a:r>
              <a:rPr kumimoji="0" lang="en-US" altLang="zh-CN" sz="2200" dirty="0" err="1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Majorana</a:t>
            </a:r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</a:t>
            </a:r>
          </a:p>
          <a:p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 </a:t>
            </a:r>
            <a:r>
              <a:rPr kumimoji="0" lang="en-US" altLang="zh-CN" sz="2200" dirty="0" smtClean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neutrinos, and three possible mass ranges for rare meson </a:t>
            </a:r>
          </a:p>
          <a:p>
            <a:r>
              <a:rPr kumimoji="0" lang="en-US" altLang="zh-CN" sz="2200" dirty="0" smtClean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 decays. </a:t>
            </a:r>
            <a:endParaRPr kumimoji="0" lang="en-US" altLang="zh-CN" sz="2200" baseline="30000" dirty="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23528" y="3573016"/>
            <a:ext cx="8286750" cy="11069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Hoping that probing </a:t>
            </a:r>
            <a:r>
              <a:rPr kumimoji="0" lang="en-US" altLang="zh-CN" sz="2200" dirty="0" err="1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Majorana</a:t>
            </a:r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neutrinos via </a:t>
            </a:r>
            <a:r>
              <a:rPr kumimoji="0" lang="en-US" altLang="zh-CN" sz="2200" dirty="0" smtClean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meson’s rare</a:t>
            </a:r>
            <a:endParaRPr kumimoji="0" lang="en-US" altLang="zh-CN" sz="2200" dirty="0">
              <a:solidFill>
                <a:srgbClr val="0000FF"/>
              </a:solidFill>
              <a:latin typeface="맑은 고딕" pitchFamily="50" charset="-127"/>
              <a:ea typeface="黑体" pitchFamily="49" charset="-122"/>
            </a:endParaRPr>
          </a:p>
          <a:p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 decays  and collider signature would become more and more</a:t>
            </a:r>
          </a:p>
          <a:p>
            <a:r>
              <a:rPr kumimoji="0" lang="en-US" altLang="zh-CN" sz="22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 </a:t>
            </a:r>
            <a:r>
              <a:rPr kumimoji="0" lang="en-US" altLang="zh-CN" sz="2200" dirty="0" smtClean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relevant in forthcoming future.</a:t>
            </a:r>
            <a:endParaRPr kumimoji="0" lang="en-US" altLang="zh-CN" sz="2200" baseline="30000" dirty="0">
              <a:latin typeface="맑은 고딕" pitchFamily="50" charset="-127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9A4E3-1E1F-4A91-9982-55FECBDA0BDB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428625"/>
            <a:ext cx="7043738" cy="58261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ja-JP" sz="3200" dirty="0" smtClean="0"/>
              <a:t>What we have learned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ja-JP" sz="2400" dirty="0" smtClean="0">
                <a:solidFill>
                  <a:srgbClr val="0070C0"/>
                </a:solidFill>
              </a:rPr>
              <a:t>Lepton Flavor is not conserved</a:t>
            </a:r>
          </a:p>
          <a:p>
            <a:pPr eaLnBrk="1" hangingPunct="1"/>
            <a:r>
              <a:rPr lang="en-US" altLang="ja-JP" sz="2400" dirty="0" smtClean="0">
                <a:solidFill>
                  <a:srgbClr val="0070C0"/>
                </a:solidFill>
              </a:rPr>
              <a:t>Neutrinos have tiny mass, not very hierarchical</a:t>
            </a:r>
          </a:p>
          <a:p>
            <a:pPr eaLnBrk="1" hangingPunct="1"/>
            <a:r>
              <a:rPr lang="en-US" altLang="ja-JP" sz="2400" dirty="0" smtClean="0">
                <a:solidFill>
                  <a:srgbClr val="0070C0"/>
                </a:solidFill>
              </a:rPr>
              <a:t>Neutrinos mix a lot</a:t>
            </a:r>
          </a:p>
          <a:p>
            <a:pPr eaLnBrk="1" hangingPunct="1"/>
            <a:r>
              <a:rPr lang="en-US" altLang="ja-JP" sz="2400" dirty="0" smtClean="0">
                <a:solidFill>
                  <a:srgbClr val="0070C0"/>
                </a:solidFill>
              </a:rPr>
              <a:t>Very different from quark sectors</a:t>
            </a:r>
          </a:p>
          <a:p>
            <a:pPr eaLnBrk="1" hangingPunct="1"/>
            <a:endParaRPr lang="en-US" altLang="ja-JP" sz="2400" dirty="0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ja-JP" sz="2400" dirty="0" smtClean="0"/>
              <a:t>the first evidence for </a:t>
            </a:r>
          </a:p>
          <a:p>
            <a:pPr algn="ctr" eaLnBrk="1" hangingPunct="1">
              <a:buFontTx/>
              <a:buNone/>
            </a:pPr>
            <a:r>
              <a:rPr lang="en-US" altLang="ja-JP" sz="2400" i="1" dirty="0" smtClean="0">
                <a:solidFill>
                  <a:srgbClr val="FF0000"/>
                </a:solidFill>
              </a:rPr>
              <a:t>incompleteness of Minimal Standard Model</a:t>
            </a:r>
          </a:p>
        </p:txBody>
      </p:sp>
      <p:pic>
        <p:nvPicPr>
          <p:cNvPr id="24581" name="Picture 7" descr="mass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4357688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7250" y="428625"/>
            <a:ext cx="7043738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ja-JP" sz="3200" dirty="0">
                <a:latin typeface="+mj-lt"/>
                <a:ea typeface="+mj-ea"/>
                <a:cs typeface="+mj-cs"/>
              </a:rPr>
              <a:t>What we </a:t>
            </a:r>
            <a:r>
              <a:rPr kumimoji="0" lang="en-US" altLang="ko-KR" sz="3200" dirty="0">
                <a:latin typeface="+mj-lt"/>
                <a:ea typeface="+mj-ea"/>
                <a:cs typeface="+mj-cs"/>
              </a:rPr>
              <a:t>don’t know</a:t>
            </a:r>
            <a:endParaRPr kumimoji="0" lang="en-US" altLang="ja-JP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512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000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200">
                <a:latin typeface="맑은 고딕" pitchFamily="50" charset="-127"/>
                <a:ea typeface="黑体" pitchFamily="49" charset="-122"/>
              </a:rPr>
              <a:t> absolute mass scale of neutrinos remains an open question. </a:t>
            </a:r>
            <a:endParaRPr kumimoji="0" lang="en-US" altLang="zh-CN" sz="2200" baseline="3000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57188" y="1857375"/>
            <a:ext cx="8512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20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 </a:t>
            </a:r>
            <a:r>
              <a:rPr kumimoji="0" lang="en-US" altLang="zh-CN" sz="22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m</a:t>
            </a:r>
            <a:r>
              <a:rPr kumimoji="0" lang="en-US" altLang="zh-CN" sz="2200" baseline="-250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1 </a:t>
            </a:r>
            <a:r>
              <a:rPr kumimoji="0" lang="en-US" altLang="zh-CN" sz="2200">
                <a:latin typeface="맑은 고딕" pitchFamily="50" charset="-127"/>
                <a:ea typeface="黑体" pitchFamily="49" charset="-122"/>
              </a:rPr>
              <a:t>and </a:t>
            </a:r>
            <a:r>
              <a:rPr kumimoji="0" lang="en-US" altLang="zh-CN" sz="22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m</a:t>
            </a:r>
            <a:r>
              <a:rPr kumimoji="0" lang="en-US" altLang="zh-CN" sz="2200" baseline="-250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3</a:t>
            </a:r>
            <a:r>
              <a:rPr kumimoji="0" lang="en-US" altLang="zh-CN" sz="2200">
                <a:latin typeface="맑은 고딕" pitchFamily="50" charset="-127"/>
                <a:ea typeface="黑体" pitchFamily="49" charset="-122"/>
              </a:rPr>
              <a:t>,  which is bigger?  </a:t>
            </a:r>
            <a:r>
              <a:rPr kumimoji="0" lang="en-US" altLang="zh-CN" sz="2200">
                <a:latin typeface="맑은 고딕" pitchFamily="50" charset="-127"/>
                <a:ea typeface="黑体" pitchFamily="49" charset="-122"/>
                <a:sym typeface="Wingdings" pitchFamily="2" charset="2"/>
              </a:rPr>
              <a:t></a:t>
            </a:r>
            <a:r>
              <a:rPr kumimoji="0" lang="en-US" altLang="zh-CN" sz="2200">
                <a:latin typeface="맑은 고딕" pitchFamily="50" charset="-127"/>
                <a:ea typeface="黑体" pitchFamily="49" charset="-122"/>
              </a:rPr>
              <a:t>  normal or inverted hierarchy?</a:t>
            </a:r>
            <a:endParaRPr kumimoji="0" lang="en-US" altLang="zh-CN" sz="2200" baseline="3000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1000" y="2719388"/>
            <a:ext cx="8512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0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What is the value of </a:t>
            </a:r>
            <a:r>
              <a:rPr kumimoji="0" lang="en-US" altLang="zh-CN" sz="2200" dirty="0">
                <a:latin typeface="Symbol" pitchFamily="18" charset="2"/>
                <a:ea typeface="黑体" pitchFamily="49" charset="-122"/>
              </a:rPr>
              <a:t>q</a:t>
            </a:r>
            <a:r>
              <a:rPr kumimoji="0" lang="en-US" altLang="zh-CN" sz="2200" baseline="-25000" dirty="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13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?  </a:t>
            </a:r>
            <a:r>
              <a:rPr kumimoji="0" lang="en-US" altLang="zh-CN" sz="2200" dirty="0" smtClean="0">
                <a:latin typeface="맑은 고딕" pitchFamily="50" charset="-127"/>
                <a:ea typeface="黑体" pitchFamily="49" charset="-122"/>
              </a:rPr>
              <a:t>Is 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it </a:t>
            </a:r>
            <a:r>
              <a:rPr kumimoji="0" lang="en-US" altLang="zh-CN" sz="2200" dirty="0" smtClean="0">
                <a:latin typeface="맑은 고딕" pitchFamily="50" charset="-127"/>
                <a:ea typeface="黑体" pitchFamily="49" charset="-122"/>
              </a:rPr>
              <a:t>zero or not?   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how small? </a:t>
            </a:r>
            <a:endParaRPr kumimoji="0" lang="en-US" altLang="zh-CN" sz="2200" baseline="30000" dirty="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357188" y="3214688"/>
            <a:ext cx="8512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dirty="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</a:rPr>
              <a:t>   </a:t>
            </a:r>
            <a:r>
              <a:rPr kumimoji="0" lang="en-US" altLang="zh-CN" dirty="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  <a:sym typeface="Wingdings" pitchFamily="2" charset="2"/>
              </a:rPr>
              <a:t> </a:t>
            </a:r>
            <a:r>
              <a:rPr kumimoji="0" lang="en-US" altLang="zh-CN" dirty="0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Reactor &amp; accelerator </a:t>
            </a:r>
            <a:r>
              <a:rPr kumimoji="0" lang="en-US" altLang="zh-CN" sz="2200" dirty="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  <a:sym typeface="Symbol" pitchFamily="18" charset="2"/>
              </a:rPr>
              <a:t>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  <a:sym typeface="Symbol" pitchFamily="18" charset="2"/>
              </a:rPr>
              <a:t>-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oscillation experiments can answer, </a:t>
            </a:r>
          </a:p>
          <a:p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       but  possibly estimated from a global fit</a:t>
            </a:r>
            <a:endParaRPr kumimoji="0" lang="en-US" altLang="zh-CN" sz="2200" baseline="30000" dirty="0">
              <a:latin typeface="맑은 고딕" pitchFamily="50" charset="-127"/>
              <a:ea typeface="宋体" pitchFamily="2" charset="-122"/>
            </a:endParaRPr>
          </a:p>
        </p:txBody>
      </p:sp>
      <p:grpSp>
        <p:nvGrpSpPr>
          <p:cNvPr id="25607" name="Group 6"/>
          <p:cNvGrpSpPr>
            <a:grpSpLocks/>
          </p:cNvGrpSpPr>
          <p:nvPr/>
        </p:nvGrpSpPr>
        <p:grpSpPr bwMode="auto">
          <a:xfrm>
            <a:off x="357188" y="3929063"/>
            <a:ext cx="8583612" cy="858837"/>
            <a:chOff x="249" y="2069"/>
            <a:chExt cx="5407" cy="541"/>
          </a:xfrm>
        </p:grpSpPr>
        <p:sp>
          <p:nvSpPr>
            <p:cNvPr id="25610" name="Text Box 3"/>
            <p:cNvSpPr txBox="1">
              <a:spLocks noChangeArrowheads="1"/>
            </p:cNvSpPr>
            <p:nvPr/>
          </p:nvSpPr>
          <p:spPr bwMode="auto">
            <a:xfrm>
              <a:off x="249" y="2069"/>
              <a:ext cx="536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kumimoji="0" lang="en-US" altLang="zh-CN">
                  <a:solidFill>
                    <a:srgbClr val="0000FF"/>
                  </a:solidFill>
                  <a:latin typeface="맑은 고딕" pitchFamily="50" charset="-127"/>
                  <a:ea typeface="黑体" pitchFamily="49" charset="-122"/>
                </a:rPr>
                <a:t> </a:t>
              </a:r>
              <a:r>
                <a:rPr kumimoji="0" lang="en-US" altLang="zh-CN" sz="2200">
                  <a:latin typeface="맑은 고딕" pitchFamily="50" charset="-127"/>
                  <a:ea typeface="黑体" pitchFamily="49" charset="-122"/>
                </a:rPr>
                <a:t>Why </a:t>
              </a:r>
              <a:r>
                <a:rPr kumimoji="0" lang="en-US" altLang="zh-CN" sz="2200">
                  <a:latin typeface="Symbol" pitchFamily="18" charset="2"/>
                  <a:ea typeface="黑体" pitchFamily="49" charset="-122"/>
                </a:rPr>
                <a:t>q</a:t>
              </a:r>
              <a:r>
                <a:rPr kumimoji="0" lang="en-US" altLang="zh-CN" sz="2200" baseline="-25000">
                  <a:solidFill>
                    <a:srgbClr val="FF0000"/>
                  </a:solidFill>
                  <a:latin typeface="맑은 고딕" pitchFamily="50" charset="-127"/>
                  <a:ea typeface="黑体" pitchFamily="49" charset="-122"/>
                </a:rPr>
                <a:t>23 </a:t>
              </a:r>
              <a:r>
                <a:rPr kumimoji="0" lang="en-US" altLang="zh-CN" sz="2200">
                  <a:latin typeface="맑은 고딕" pitchFamily="50" charset="-127"/>
                  <a:ea typeface="黑体" pitchFamily="49" charset="-122"/>
                </a:rPr>
                <a:t>and</a:t>
              </a:r>
              <a:r>
                <a:rPr kumimoji="0" lang="en-US" altLang="zh-CN" sz="2200">
                  <a:solidFill>
                    <a:srgbClr val="FF0000"/>
                  </a:solidFill>
                  <a:latin typeface="맑은 고딕" pitchFamily="50" charset="-127"/>
                  <a:ea typeface="黑体" pitchFamily="49" charset="-122"/>
                </a:rPr>
                <a:t> </a:t>
              </a:r>
              <a:r>
                <a:rPr kumimoji="0" lang="en-US" altLang="zh-CN" sz="2200">
                  <a:latin typeface="Symbol" pitchFamily="18" charset="2"/>
                  <a:ea typeface="黑体" pitchFamily="49" charset="-122"/>
                </a:rPr>
                <a:t>q</a:t>
              </a:r>
              <a:r>
                <a:rPr kumimoji="0" lang="en-US" altLang="zh-CN" sz="2200" baseline="-25000">
                  <a:solidFill>
                    <a:srgbClr val="FF0000"/>
                  </a:solidFill>
                  <a:latin typeface="맑은 고딕" pitchFamily="50" charset="-127"/>
                  <a:ea typeface="黑体" pitchFamily="49" charset="-122"/>
                </a:rPr>
                <a:t>12  </a:t>
              </a:r>
              <a:r>
                <a:rPr kumimoji="0" lang="en-US" altLang="zh-CN" sz="2200">
                  <a:latin typeface="맑은 고딕" pitchFamily="50" charset="-127"/>
                  <a:ea typeface="黑体" pitchFamily="49" charset="-122"/>
                </a:rPr>
                <a:t>are large and close to </a:t>
              </a:r>
              <a:r>
                <a:rPr kumimoji="0" lang="en-US" altLang="zh-CN" sz="2200">
                  <a:solidFill>
                    <a:schemeClr val="accent2"/>
                  </a:solidFill>
                  <a:latin typeface="맑은 고딕" pitchFamily="50" charset="-127"/>
                  <a:ea typeface="黑体" pitchFamily="49" charset="-122"/>
                </a:rPr>
                <a:t> special values</a:t>
              </a:r>
              <a:r>
                <a:rPr kumimoji="0" lang="en-US" altLang="zh-CN" sz="2200">
                  <a:latin typeface="맑은 고딕" pitchFamily="50" charset="-127"/>
                  <a:ea typeface="黑体" pitchFamily="49" charset="-122"/>
                </a:rPr>
                <a:t>?</a:t>
              </a:r>
              <a:endParaRPr kumimoji="0" lang="en-US" altLang="zh-CN" sz="2200" baseline="30000">
                <a:latin typeface="맑은 고딕" pitchFamily="50" charset="-127"/>
                <a:ea typeface="宋体" pitchFamily="2" charset="-122"/>
              </a:endParaRPr>
            </a:p>
          </p:txBody>
        </p:sp>
        <p:sp>
          <p:nvSpPr>
            <p:cNvPr id="25611" name="Text Box 3"/>
            <p:cNvSpPr txBox="1">
              <a:spLocks noChangeArrowheads="1"/>
            </p:cNvSpPr>
            <p:nvPr/>
          </p:nvSpPr>
          <p:spPr bwMode="auto">
            <a:xfrm>
              <a:off x="294" y="2339"/>
              <a:ext cx="536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CN">
                  <a:solidFill>
                    <a:srgbClr val="FF0000"/>
                  </a:solidFill>
                  <a:latin typeface="맑은 고딕" pitchFamily="50" charset="-127"/>
                  <a:ea typeface="黑体" pitchFamily="49" charset="-122"/>
                </a:rPr>
                <a:t>   </a:t>
              </a:r>
              <a:r>
                <a:rPr kumimoji="0" lang="en-US" altLang="zh-CN">
                  <a:solidFill>
                    <a:srgbClr val="FF0000"/>
                  </a:solidFill>
                  <a:latin typeface="맑은 고딕" pitchFamily="50" charset="-127"/>
                  <a:ea typeface="黑体" pitchFamily="49" charset="-122"/>
                  <a:sym typeface="Wingdings" pitchFamily="2" charset="2"/>
                </a:rPr>
                <a:t> </a:t>
              </a:r>
              <a:r>
                <a:rPr kumimoji="0" lang="en-US" altLang="zh-CN">
                  <a:latin typeface="맑은 고딕" pitchFamily="50" charset="-127"/>
                  <a:ea typeface="黑体" pitchFamily="49" charset="-122"/>
                </a:rPr>
                <a:t> </a:t>
              </a:r>
              <a:r>
                <a:rPr kumimoji="0" lang="en-US" altLang="zh-CN" sz="2200">
                  <a:latin typeface="맑은 고딕" pitchFamily="50" charset="-127"/>
                  <a:ea typeface="黑体" pitchFamily="49" charset="-122"/>
                </a:rPr>
                <a:t>Very strong hints at a certain (underlying) flavor symmetry.</a:t>
              </a:r>
              <a:endParaRPr kumimoji="0" lang="en-US" altLang="zh-CN" sz="2200" baseline="30000">
                <a:latin typeface="맑은 고딕" pitchFamily="50" charset="-127"/>
                <a:ea typeface="宋体" pitchFamily="2" charset="-122"/>
              </a:endParaRPr>
            </a:p>
          </p:txBody>
        </p:sp>
      </p:grpSp>
      <p:sp>
        <p:nvSpPr>
          <p:cNvPr id="25608" name="Text Box 3"/>
          <p:cNvSpPr txBox="1">
            <a:spLocks noChangeArrowheads="1"/>
          </p:cNvSpPr>
          <p:nvPr/>
        </p:nvSpPr>
        <p:spPr bwMode="auto">
          <a:xfrm>
            <a:off x="357188" y="5143500"/>
            <a:ext cx="8512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0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Is CP violated in </a:t>
            </a:r>
            <a:r>
              <a:rPr kumimoji="0" lang="en-US" altLang="zh-CN" sz="2200" dirty="0" err="1" smtClean="0">
                <a:latin typeface="맑은 고딕" pitchFamily="50" charset="-127"/>
                <a:ea typeface="黑体" pitchFamily="49" charset="-122"/>
              </a:rPr>
              <a:t>leptonic</a:t>
            </a:r>
            <a:r>
              <a:rPr kumimoji="0" lang="en-US" altLang="zh-CN" sz="2200" dirty="0" smtClean="0"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sector? </a:t>
            </a:r>
            <a:endParaRPr kumimoji="0" lang="en-US" altLang="zh-CN" sz="2200" baseline="30000" dirty="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25609" name="Text Box 3"/>
          <p:cNvSpPr txBox="1">
            <a:spLocks noChangeArrowheads="1"/>
          </p:cNvSpPr>
          <p:nvPr/>
        </p:nvSpPr>
        <p:spPr bwMode="auto">
          <a:xfrm>
            <a:off x="357188" y="5786438"/>
            <a:ext cx="8512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000" dirty="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 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Neutrinos are Dirac or </a:t>
            </a:r>
            <a:r>
              <a:rPr kumimoji="0" lang="en-US" altLang="zh-CN" sz="2200" dirty="0" err="1">
                <a:latin typeface="맑은 고딕" pitchFamily="50" charset="-127"/>
                <a:ea typeface="黑体" pitchFamily="49" charset="-122"/>
              </a:rPr>
              <a:t>Majorana</a:t>
            </a:r>
            <a:r>
              <a:rPr kumimoji="0" lang="en-US" altLang="zh-CN" sz="2200" dirty="0">
                <a:latin typeface="맑은 고딕" pitchFamily="50" charset="-127"/>
                <a:ea typeface="黑体" pitchFamily="49" charset="-122"/>
              </a:rPr>
              <a:t>? </a:t>
            </a:r>
            <a:endParaRPr kumimoji="0" lang="en-US" altLang="zh-CN" sz="2200" baseline="30000" dirty="0">
              <a:latin typeface="맑은 고딕" pitchFamily="50" charset="-127"/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16BC1-6240-4265-815C-C42D80881D71}" type="slidenum">
              <a:rPr lang="en-US" altLang="ja-JP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6" name="직사각형 5"/>
          <p:cNvSpPr/>
          <p:nvPr/>
        </p:nvSpPr>
        <p:spPr>
          <a:xfrm>
            <a:off x="642938" y="2071688"/>
            <a:ext cx="8143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chemeClr val="tx2"/>
                </a:solidFill>
                <a:latin typeface="굴림" charset="-127"/>
                <a:ea typeface="굴림" charset="-127"/>
              </a:rPr>
              <a:t>   </a:t>
            </a:r>
            <a:r>
              <a:rPr lang="en-US" altLang="ja-JP" sz="2400" b="1" dirty="0">
                <a:solidFill>
                  <a:schemeClr val="tx2"/>
                </a:solidFill>
                <a:latin typeface="굴림" charset="-127"/>
                <a:ea typeface="굴림" charset="-127"/>
                <a:sym typeface="Wingdings" pitchFamily="2" charset="2"/>
              </a:rPr>
              <a:t> </a:t>
            </a:r>
            <a:r>
              <a:rPr lang="en-US" altLang="ja-JP" sz="2400" dirty="0">
                <a:solidFill>
                  <a:schemeClr val="tx2"/>
                </a:solidFill>
                <a:latin typeface="+mn-lt"/>
                <a:ea typeface="굴림" charset="-127"/>
              </a:rPr>
              <a:t>Window to  high energy physics beyond the SM!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5" y="1500188"/>
            <a:ext cx="73199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ja-JP" sz="2400" dirty="0">
                <a:latin typeface="+mn-lt"/>
                <a:ea typeface="굴림" charset="-127"/>
              </a:rPr>
              <a:t> Why are physicists interested in neutrino mass ? </a:t>
            </a:r>
            <a:endParaRPr lang="ko-KR" altLang="en-US" sz="2400" dirty="0">
              <a:latin typeface="+mn-lt"/>
              <a:ea typeface="굴림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8625" y="2928938"/>
            <a:ext cx="8215313" cy="2336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ja-JP" sz="2400" dirty="0">
                <a:latin typeface="+mn-lt"/>
                <a:sym typeface="Symbol" pitchFamily="18" charset="2"/>
              </a:rPr>
              <a:t> How exactly do we extend it?</a:t>
            </a:r>
            <a:endParaRPr lang="en-US" altLang="ja-JP" sz="2400" dirty="0">
              <a:solidFill>
                <a:schemeClr val="hlink"/>
              </a:solidFill>
              <a:latin typeface="+mn-lt"/>
            </a:endParaRPr>
          </a:p>
          <a:p>
            <a:pPr>
              <a:lnSpc>
                <a:spcPct val="90000"/>
              </a:lnSpc>
              <a:defRPr/>
            </a:pPr>
            <a:endParaRPr lang="en-US" altLang="ja-JP" sz="2400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  <a:sym typeface="Wingdings" pitchFamily="2" charset="2"/>
              </a:rPr>
              <a:t> </a:t>
            </a:r>
            <a:r>
              <a:rPr lang="en-US" altLang="ja-JP" sz="2400" dirty="0" smtClean="0">
                <a:latin typeface="+mn-lt"/>
              </a:rPr>
              <a:t>Without </a:t>
            </a:r>
            <a:r>
              <a:rPr lang="en-US" altLang="ja-JP" sz="2400" dirty="0">
                <a:latin typeface="+mn-lt"/>
              </a:rPr>
              <a:t>knowing  if neutrinos are </a:t>
            </a:r>
            <a:r>
              <a:rPr lang="en-US" altLang="ja-JP" sz="2400" dirty="0">
                <a:solidFill>
                  <a:srgbClr val="0070C0"/>
                </a:solidFill>
                <a:latin typeface="+mn-lt"/>
              </a:rPr>
              <a:t>Dirac </a:t>
            </a:r>
            <a:r>
              <a:rPr lang="en-US" altLang="ja-JP" sz="2400" dirty="0">
                <a:latin typeface="+mn-lt"/>
              </a:rPr>
              <a:t>or </a:t>
            </a:r>
            <a:r>
              <a:rPr lang="en-US" altLang="ja-JP" sz="2400" dirty="0" err="1">
                <a:solidFill>
                  <a:srgbClr val="FF0000"/>
                </a:solidFill>
                <a:latin typeface="+mn-lt"/>
              </a:rPr>
              <a:t>Majorana</a:t>
            </a:r>
            <a:r>
              <a:rPr lang="en-US" altLang="ja-JP" sz="2400" dirty="0">
                <a:latin typeface="+mn-lt"/>
              </a:rPr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2400" dirty="0">
                <a:latin typeface="+mn-lt"/>
              </a:rPr>
              <a:t>  </a:t>
            </a:r>
            <a:r>
              <a:rPr lang="en-US" altLang="ja-JP" sz="2400" dirty="0" smtClean="0">
                <a:latin typeface="+mn-lt"/>
              </a:rPr>
              <a:t>   any </a:t>
            </a:r>
            <a:r>
              <a:rPr lang="en-US" altLang="ja-JP" sz="2400" dirty="0">
                <a:latin typeface="+mn-lt"/>
              </a:rPr>
              <a:t>attempts to extend the Standard Model are 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2400" dirty="0">
                <a:latin typeface="+mn-lt"/>
              </a:rPr>
              <a:t>  </a:t>
            </a:r>
            <a:r>
              <a:rPr lang="en-US" altLang="ja-JP" sz="2400" dirty="0" smtClean="0">
                <a:latin typeface="+mn-lt"/>
              </a:rPr>
              <a:t>   not </a:t>
            </a:r>
            <a:r>
              <a:rPr lang="en-US" altLang="ja-JP" sz="2400" dirty="0">
                <a:latin typeface="+mn-lt"/>
              </a:rPr>
              <a:t>successful</a:t>
            </a:r>
            <a:r>
              <a:rPr lang="en-US" altLang="ja-JP" sz="2400" dirty="0" smtClean="0">
                <a:latin typeface="+mn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altLang="ja-JP" sz="2400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dirty="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en-US" altLang="ja-JP" dirty="0" smtClean="0">
                <a:solidFill>
                  <a:srgbClr val="002060"/>
                </a:solidFill>
              </a:rPr>
              <a:t>Issues on neutrino masses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67544" y="486916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>
                <a:solidFill>
                  <a:srgbClr val="00B0F0"/>
                </a:solidFill>
              </a:rPr>
              <a:t>Effective </a:t>
            </a:r>
            <a:r>
              <a:rPr lang="en-US" altLang="ko-KR" sz="2400" b="1" dirty="0" err="1" smtClean="0">
                <a:solidFill>
                  <a:srgbClr val="00B0F0"/>
                </a:solidFill>
              </a:rPr>
              <a:t>Observability</a:t>
            </a:r>
            <a:r>
              <a:rPr lang="en-US" altLang="ko-KR" sz="2400" b="1" dirty="0" smtClean="0">
                <a:solidFill>
                  <a:srgbClr val="00B0F0"/>
                </a:solidFill>
              </a:rPr>
              <a:t> of Difference between</a:t>
            </a:r>
          </a:p>
          <a:p>
            <a:r>
              <a:rPr lang="en-US" altLang="ko-KR" sz="2400" b="1" dirty="0" smtClean="0">
                <a:solidFill>
                  <a:srgbClr val="00B0F0"/>
                </a:solidFill>
              </a:rPr>
              <a:t>  Dirac and </a:t>
            </a:r>
            <a:r>
              <a:rPr lang="en-US" altLang="ko-KR" sz="2400" b="1" dirty="0" err="1" smtClean="0">
                <a:solidFill>
                  <a:srgbClr val="00B0F0"/>
                </a:solidFill>
              </a:rPr>
              <a:t>Majorana</a:t>
            </a:r>
            <a:r>
              <a:rPr lang="en-US" altLang="ko-KR" sz="2400" b="1" dirty="0" smtClean="0">
                <a:solidFill>
                  <a:srgbClr val="00B0F0"/>
                </a:solidFill>
              </a:rPr>
              <a:t> Nu is proportional to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2627784" y="5733256"/>
          <a:ext cx="3485108" cy="612124"/>
        </p:xfrm>
        <a:graphic>
          <a:graphicData uri="http://schemas.openxmlformats.org/presentationml/2006/ole">
            <p:oleObj spid="_x0000_s27649" name="Equation" r:id="rId4" imgW="11556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76157-2E3C-473B-8498-BC11419F94A8}" type="slidenum">
              <a:rPr lang="en-US" altLang="ja-JP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1030" name="직사각형 11"/>
          <p:cNvSpPr>
            <a:spLocks noChangeArrowheads="1"/>
          </p:cNvSpPr>
          <p:nvPr/>
        </p:nvSpPr>
        <p:spPr bwMode="auto">
          <a:xfrm>
            <a:off x="251520" y="476672"/>
            <a:ext cx="807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400" dirty="0">
                <a:solidFill>
                  <a:schemeClr val="accent2"/>
                </a:solidFill>
                <a:latin typeface="맑은 고딕" pitchFamily="50" charset="-127"/>
                <a:ea typeface="黑体" pitchFamily="49" charset="-122"/>
              </a:rPr>
              <a:t>  2 possible types of neutrino masses</a:t>
            </a:r>
          </a:p>
        </p:txBody>
      </p:sp>
      <p:sp>
        <p:nvSpPr>
          <p:cNvPr id="1031" name="직사각형 14"/>
          <p:cNvSpPr>
            <a:spLocks noChangeArrowheads="1"/>
          </p:cNvSpPr>
          <p:nvPr/>
        </p:nvSpPr>
        <p:spPr bwMode="auto">
          <a:xfrm>
            <a:off x="251520" y="4077072"/>
            <a:ext cx="87153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000" dirty="0">
                <a:latin typeface="맑은 고딕" pitchFamily="50" charset="-127"/>
                <a:ea typeface="宋体" pitchFamily="2" charset="-122"/>
                <a:sym typeface="Wingdings" pitchFamily="2" charset="2"/>
              </a:rPr>
              <a:t>  </a:t>
            </a:r>
            <a:r>
              <a:rPr kumimoji="0" lang="en-US" altLang="zh-CN" sz="2200" dirty="0">
                <a:latin typeface="맑은 고딕" pitchFamily="50" charset="-127"/>
                <a:ea typeface="宋体" pitchFamily="2" charset="-122"/>
                <a:sym typeface="Wingdings" pitchFamily="2" charset="2"/>
              </a:rPr>
              <a:t>Dirac mass terms are invariant under a global symmetry</a:t>
            </a:r>
          </a:p>
          <a:p>
            <a:r>
              <a:rPr kumimoji="0" lang="en-US" altLang="zh-CN" sz="2200" dirty="0">
                <a:latin typeface="맑은 고딕" pitchFamily="50" charset="-127"/>
                <a:ea typeface="宋体" pitchFamily="2" charset="-122"/>
                <a:sym typeface="Wingdings" pitchFamily="2" charset="2"/>
              </a:rPr>
              <a:t>                      ,  but   </a:t>
            </a:r>
            <a:r>
              <a:rPr kumimoji="0" lang="en-US" altLang="zh-CN" sz="2200" dirty="0" err="1">
                <a:latin typeface="맑은 고딕" pitchFamily="50" charset="-127"/>
                <a:ea typeface="宋体" pitchFamily="2" charset="-122"/>
                <a:sym typeface="Wingdings" pitchFamily="2" charset="2"/>
              </a:rPr>
              <a:t>Majorana</a:t>
            </a:r>
            <a:r>
              <a:rPr kumimoji="0" lang="en-US" altLang="zh-CN" sz="2200" dirty="0">
                <a:latin typeface="맑은 고딕" pitchFamily="50" charset="-127"/>
                <a:ea typeface="宋体" pitchFamily="2" charset="-122"/>
                <a:sym typeface="Wingdings" pitchFamily="2" charset="2"/>
              </a:rPr>
              <a:t> mass terms are not so. </a:t>
            </a:r>
          </a:p>
          <a:p>
            <a:endParaRPr kumimoji="0" lang="en-US" altLang="zh-CN" sz="2200" dirty="0">
              <a:latin typeface="맑은 고딕" pitchFamily="50" charset="-127"/>
              <a:ea typeface="宋体" pitchFamily="2" charset="-122"/>
              <a:sym typeface="Wingdings" pitchFamily="2" charset="2"/>
            </a:endParaRPr>
          </a:p>
          <a:p>
            <a:r>
              <a:rPr kumimoji="0" lang="en-US" altLang="zh-CN" sz="2200" dirty="0">
                <a:latin typeface="맑은 고딕" pitchFamily="50" charset="-127"/>
                <a:ea typeface="宋体" pitchFamily="2" charset="-122"/>
                <a:sym typeface="Wingdings" pitchFamily="2" charset="2"/>
              </a:rPr>
              <a:t>   Thus </a:t>
            </a:r>
            <a:r>
              <a:rPr kumimoji="0" lang="en-US" altLang="zh-CN" sz="2200" dirty="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  <a:sym typeface="Wingdings" pitchFamily="2" charset="2"/>
              </a:rPr>
              <a:t>Dirac mass can be  associated  with a conserved quantum</a:t>
            </a:r>
          </a:p>
          <a:p>
            <a:r>
              <a:rPr kumimoji="0" lang="en-US" altLang="zh-CN" sz="2200" dirty="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  <a:sym typeface="Wingdings" pitchFamily="2" charset="2"/>
              </a:rPr>
              <a:t>   number,   but  </a:t>
            </a:r>
            <a:r>
              <a:rPr kumimoji="0" lang="en-US" altLang="zh-CN" sz="2200" dirty="0" err="1">
                <a:solidFill>
                  <a:srgbClr val="0070C0"/>
                </a:solidFill>
                <a:latin typeface="맑은 고딕" pitchFamily="50" charset="-127"/>
                <a:ea typeface="宋体" pitchFamily="2" charset="-122"/>
                <a:sym typeface="Wingdings" pitchFamily="2" charset="2"/>
              </a:rPr>
              <a:t>Majorana</a:t>
            </a:r>
            <a:r>
              <a:rPr kumimoji="0" lang="en-US" altLang="zh-CN" sz="2200" dirty="0">
                <a:solidFill>
                  <a:srgbClr val="0070C0"/>
                </a:solidFill>
                <a:latin typeface="맑은 고딕" pitchFamily="50" charset="-127"/>
                <a:ea typeface="宋体" pitchFamily="2" charset="-122"/>
                <a:sym typeface="Wingdings" pitchFamily="2" charset="2"/>
              </a:rPr>
              <a:t> mass violates L number conservation</a:t>
            </a:r>
            <a:r>
              <a:rPr kumimoji="0" lang="en-US" altLang="zh-CN" sz="2200" dirty="0">
                <a:latin typeface="맑은 고딕" pitchFamily="50" charset="-127"/>
                <a:ea typeface="宋体" pitchFamily="2" charset="-122"/>
                <a:sym typeface="Wingdings" pitchFamily="2" charset="2"/>
              </a:rPr>
              <a:t>.</a:t>
            </a:r>
            <a:endParaRPr kumimoji="0" lang="zh-CN" altLang="en-US" sz="2200" dirty="0">
              <a:latin typeface="맑은 고딕" pitchFamily="50" charset="-127"/>
              <a:ea typeface="宋体" pitchFamily="2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00375" y="1000125"/>
          <a:ext cx="3165475" cy="896938"/>
        </p:xfrm>
        <a:graphic>
          <a:graphicData uri="http://schemas.openxmlformats.org/presentationml/2006/ole">
            <p:oleObj spid="_x0000_s1026" name="수식" r:id="rId4" imgW="1701720" imgH="4824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14438" y="4429125"/>
          <a:ext cx="1428750" cy="423863"/>
        </p:xfrm>
        <a:graphic>
          <a:graphicData uri="http://schemas.openxmlformats.org/presentationml/2006/ole">
            <p:oleObj spid="_x0000_s1027" name="수식" r:id="rId5" imgW="685800" imgH="203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28938" y="2714625"/>
          <a:ext cx="2928937" cy="896938"/>
        </p:xfrm>
        <a:graphic>
          <a:graphicData uri="http://schemas.openxmlformats.org/presentationml/2006/ole">
            <p:oleObj spid="_x0000_s1028" name="수식" r:id="rId6" imgW="1574640" imgH="482400" progId="Equation.3">
              <p:embed/>
            </p:oleObj>
          </a:graphicData>
        </a:graphic>
      </p:graphicFrame>
      <p:sp>
        <p:nvSpPr>
          <p:cNvPr id="1032" name="직사각형 11"/>
          <p:cNvSpPr>
            <a:spLocks noChangeArrowheads="1"/>
          </p:cNvSpPr>
          <p:nvPr/>
        </p:nvSpPr>
        <p:spPr bwMode="auto">
          <a:xfrm>
            <a:off x="179512" y="2060848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2400" dirty="0">
                <a:solidFill>
                  <a:schemeClr val="accent2"/>
                </a:solidFill>
                <a:latin typeface="맑은 고딕" pitchFamily="50" charset="-127"/>
                <a:ea typeface="黑体" pitchFamily="49" charset="-122"/>
              </a:rPr>
              <a:t>    </a:t>
            </a:r>
            <a:r>
              <a:rPr kumimoji="0" lang="en-US" altLang="zh-CN" sz="2400" dirty="0" err="1">
                <a:solidFill>
                  <a:schemeClr val="accent2"/>
                </a:solidFill>
                <a:latin typeface="맑은 고딕" pitchFamily="50" charset="-127"/>
                <a:ea typeface="黑体" pitchFamily="49" charset="-122"/>
              </a:rPr>
              <a:t>chiral</a:t>
            </a:r>
            <a:r>
              <a:rPr kumimoji="0" lang="en-US" altLang="zh-CN" sz="2400" dirty="0">
                <a:solidFill>
                  <a:schemeClr val="accent2"/>
                </a:solidFill>
                <a:latin typeface="맑은 고딕" pitchFamily="50" charset="-127"/>
                <a:ea typeface="黑体" pitchFamily="49" charset="-122"/>
              </a:rPr>
              <a:t> projection :</a:t>
            </a:r>
          </a:p>
        </p:txBody>
      </p:sp>
      <p:sp>
        <p:nvSpPr>
          <p:cNvPr id="15" name="위로 굽은 화살표 14"/>
          <p:cNvSpPr/>
          <p:nvPr/>
        </p:nvSpPr>
        <p:spPr>
          <a:xfrm flipV="1">
            <a:off x="3500438" y="2286000"/>
            <a:ext cx="428625" cy="3571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6786563" cy="86201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ko-KR" sz="3200" smtClean="0"/>
              <a:t>If Neutrinos are Majorana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428750"/>
            <a:ext cx="8466137" cy="5070475"/>
          </a:xfrm>
        </p:spPr>
        <p:txBody>
          <a:bodyPr/>
          <a:lstStyle/>
          <a:p>
            <a:pPr eaLnBrk="1" hangingPunct="1"/>
            <a:r>
              <a:rPr lang="en-US" altLang="ko-KR" sz="2400" smtClean="0"/>
              <a:t>The mass eigenstates are self-conjugate up to a phase. The relative phases between two </a:t>
            </a:r>
            <a:r>
              <a:rPr lang="en-US" altLang="ko-KR" sz="2400" smtClean="0">
                <a:latin typeface="Symbol" pitchFamily="18" charset="2"/>
              </a:rPr>
              <a:t>n</a:t>
            </a:r>
            <a:r>
              <a:rPr lang="en-US" altLang="ko-KR" sz="2400" smtClean="0"/>
              <a:t>’s become observable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b="1" smtClean="0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1071563" y="2571750"/>
            <a:ext cx="2012950" cy="1292225"/>
            <a:chOff x="724" y="1131"/>
            <a:chExt cx="1398" cy="897"/>
          </a:xfrm>
        </p:grpSpPr>
        <p:sp>
          <p:nvSpPr>
            <p:cNvPr id="3082" name="AutoShape 5"/>
            <p:cNvSpPr>
              <a:spLocks noChangeArrowheads="1"/>
            </p:cNvSpPr>
            <p:nvPr/>
          </p:nvSpPr>
          <p:spPr bwMode="auto">
            <a:xfrm>
              <a:off x="724" y="1131"/>
              <a:ext cx="1399" cy="898"/>
            </a:xfrm>
            <a:prstGeom prst="roundRect">
              <a:avLst>
                <a:gd name="adj" fmla="val 111"/>
              </a:avLst>
            </a:prstGeom>
            <a:solidFill>
              <a:srgbClr val="CCFFFF">
                <a:alpha val="2117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724" y="1131"/>
            <a:ext cx="1399" cy="898"/>
          </p:xfrm>
          <a:graphic>
            <a:graphicData uri="http://schemas.openxmlformats.org/presentationml/2006/ole">
              <p:oleObj spid="_x0000_s3074" r:id="rId4" imgW="914400" imgH="714240" progId="Equation.3">
                <p:embed/>
              </p:oleObj>
            </a:graphicData>
          </a:graphic>
        </p:graphicFrame>
      </p:grp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3429000" y="31432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ko-KR" altLang="en-US"/>
          </a:p>
        </p:txBody>
      </p:sp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276872"/>
            <a:ext cx="23310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4286250" y="3000375"/>
            <a:ext cx="1120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U = U</a:t>
            </a:r>
            <a:r>
              <a:rPr kumimoji="0" lang="en-US" altLang="ko-KR" baseline="-25000">
                <a:latin typeface="맑은 고딕" pitchFamily="50" charset="-127"/>
                <a:ea typeface="맑은 고딕" pitchFamily="50" charset="-127"/>
              </a:rPr>
              <a:t>D 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X</a:t>
            </a:r>
          </a:p>
        </p:txBody>
      </p:sp>
      <p:sp>
        <p:nvSpPr>
          <p:cNvPr id="3081" name="Text Box 18"/>
          <p:cNvSpPr txBox="1">
            <a:spLocks noChangeArrowheads="1"/>
          </p:cNvSpPr>
          <p:nvPr/>
        </p:nvSpPr>
        <p:spPr bwMode="auto">
          <a:xfrm>
            <a:off x="428625" y="4143375"/>
            <a:ext cx="850106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kumimoji="0" lang="en-US" altLang="ko-KR" dirty="0">
                <a:latin typeface="Comic Sans MS" pitchFamily="66" charset="0"/>
                <a:ea typeface="맑은 고딕" pitchFamily="50" charset="-127"/>
              </a:rPr>
              <a:t>   </a:t>
            </a: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맑은 고딕" pitchFamily="50" charset="-127"/>
              </a:rPr>
              <a:t>The </a:t>
            </a:r>
            <a:r>
              <a:rPr kumimoji="0" lang="en-US" altLang="ko-KR" sz="2400" dirty="0" err="1">
                <a:solidFill>
                  <a:srgbClr val="0070C0"/>
                </a:solidFill>
                <a:latin typeface="+mn-lt"/>
                <a:ea typeface="맑은 고딕" pitchFamily="50" charset="-127"/>
              </a:rPr>
              <a:t>Majorana</a:t>
            </a: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맑은 고딕" pitchFamily="50" charset="-127"/>
              </a:rPr>
              <a:t> character is only observable  for processes </a:t>
            </a:r>
          </a:p>
          <a:p>
            <a:pPr>
              <a:defRPr/>
            </a:pP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맑은 고딕" pitchFamily="50" charset="-127"/>
              </a:rPr>
              <a:t>   </a:t>
            </a:r>
            <a:r>
              <a:rPr kumimoji="0" lang="el-GR" altLang="ko-KR" sz="2400" dirty="0">
                <a:solidFill>
                  <a:srgbClr val="0070C0"/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Δ</a:t>
            </a:r>
            <a:r>
              <a:rPr kumimoji="0" lang="es-ES" altLang="ko-KR" sz="2400" dirty="0">
                <a:solidFill>
                  <a:srgbClr val="0070C0"/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L=2</a:t>
            </a:r>
            <a:r>
              <a:rPr kumimoji="0" lang="en-US" altLang="ko-KR" sz="2400" dirty="0">
                <a:solidFill>
                  <a:srgbClr val="0070C0"/>
                </a:solidFill>
                <a:latin typeface="+mn-lt"/>
                <a:ea typeface="맑은 고딕" pitchFamily="50" charset="-127"/>
              </a:rPr>
              <a:t>  </a:t>
            </a:r>
            <a:r>
              <a:rPr kumimoji="0" lang="en-US" altLang="ko-KR" sz="2400" dirty="0">
                <a:latin typeface="+mn-lt"/>
                <a:ea typeface="맑은 고딕" pitchFamily="50" charset="-127"/>
              </a:rPr>
              <a:t>through the  mass term that connects interacting</a:t>
            </a:r>
          </a:p>
          <a:p>
            <a:pPr>
              <a:defRPr/>
            </a:pPr>
            <a:r>
              <a:rPr kumimoji="0" lang="en-US" altLang="ko-KR" sz="2400" dirty="0">
                <a:latin typeface="+mn-lt"/>
                <a:ea typeface="맑은 고딕" pitchFamily="50" charset="-127"/>
              </a:rPr>
              <a:t>   neutrinos with antineutrinos:  </a:t>
            </a:r>
          </a:p>
          <a:p>
            <a:pPr>
              <a:defRPr/>
            </a:pPr>
            <a:endParaRPr kumimoji="0" lang="en-US" altLang="ko-KR" sz="2000" dirty="0">
              <a:latin typeface="Comic Sans MS" pitchFamily="66" charset="0"/>
              <a:ea typeface="맑은 고딕" pitchFamily="50" charset="-127"/>
            </a:endParaRPr>
          </a:p>
          <a:p>
            <a:pPr>
              <a:defRPr/>
            </a:pPr>
            <a:r>
              <a:rPr kumimoji="0" lang="en-US" altLang="ko-KR" sz="2200" baseline="30000" dirty="0">
                <a:latin typeface="Comic Sans MS" pitchFamily="66" charset="0"/>
                <a:ea typeface="맑은 고딕" pitchFamily="50" charset="-127"/>
              </a:rPr>
              <a:t>               </a:t>
            </a:r>
            <a:r>
              <a:rPr kumimoji="0" lang="en-US" altLang="ko-KR" sz="2200" baseline="30000" dirty="0" smtClean="0">
                <a:latin typeface="Comic Sans MS" pitchFamily="66" charset="0"/>
                <a:ea typeface="맑은 고딕" pitchFamily="50" charset="-127"/>
              </a:rPr>
              <a:t> </a:t>
            </a:r>
            <a:r>
              <a:rPr kumimoji="0" lang="en-US" altLang="ko-KR" sz="2200" baseline="30000" dirty="0">
                <a:latin typeface="Comic Sans MS" pitchFamily="66" charset="0"/>
                <a:ea typeface="맑은 고딕" pitchFamily="50" charset="-127"/>
              </a:rPr>
              <a:t>A</a:t>
            </a: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</a:rPr>
              <a:t>Z</a:t>
            </a: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  <a:sym typeface="Wingdings" pitchFamily="2" charset="2"/>
              </a:rPr>
              <a:t></a:t>
            </a: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</a:rPr>
              <a:t> </a:t>
            </a:r>
            <a:r>
              <a:rPr kumimoji="0" lang="en-US" altLang="ko-KR" sz="2200" baseline="30000" dirty="0">
                <a:latin typeface="Comic Sans MS" pitchFamily="66" charset="0"/>
                <a:ea typeface="맑은 고딕" pitchFamily="50" charset="-127"/>
              </a:rPr>
              <a:t>A</a:t>
            </a: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</a:rPr>
              <a:t>(Z+2) + 2e</a:t>
            </a:r>
            <a:r>
              <a:rPr kumimoji="0" lang="en-US" altLang="ko-KR" sz="2200" baseline="30000" dirty="0">
                <a:latin typeface="Comic Sans MS" pitchFamily="66" charset="0"/>
                <a:ea typeface="맑은 고딕" pitchFamily="50" charset="-127"/>
              </a:rPr>
              <a:t>-</a:t>
            </a: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</a:rPr>
              <a:t>,       </a:t>
            </a:r>
            <a:r>
              <a:rPr kumimoji="0" lang="el-GR" altLang="ko-KR" sz="2200" dirty="0">
                <a:latin typeface="Comic Sans MS" pitchFamily="66" charset="0"/>
                <a:ea typeface="맑은 고딕" pitchFamily="50" charset="-127"/>
              </a:rPr>
              <a:t>μ</a:t>
            </a:r>
            <a:r>
              <a:rPr kumimoji="0" lang="es-ES" altLang="ko-KR" sz="2200" baseline="30000" dirty="0">
                <a:latin typeface="Comic Sans MS" pitchFamily="66" charset="0"/>
                <a:ea typeface="맑은 고딕" pitchFamily="50" charset="-127"/>
              </a:rPr>
              <a:t>-</a:t>
            </a:r>
            <a:r>
              <a:rPr kumimoji="0" lang="es-ES" altLang="ko-KR" sz="2200" dirty="0">
                <a:latin typeface="Comic Sans MS" pitchFamily="66" charset="0"/>
                <a:ea typeface="맑은 고딕" pitchFamily="50" charset="-127"/>
              </a:rPr>
              <a:t> + </a:t>
            </a:r>
            <a:r>
              <a:rPr kumimoji="0" lang="es-ES" altLang="ko-KR" sz="2200" baseline="30000" dirty="0">
                <a:latin typeface="Comic Sans MS" pitchFamily="66" charset="0"/>
                <a:ea typeface="맑은 고딕" pitchFamily="50" charset="-127"/>
              </a:rPr>
              <a:t>A</a:t>
            </a:r>
            <a:r>
              <a:rPr kumimoji="0" lang="es-ES" altLang="ko-KR" sz="2200" dirty="0">
                <a:latin typeface="Comic Sans MS" pitchFamily="66" charset="0"/>
                <a:ea typeface="맑은 고딕" pitchFamily="50" charset="-127"/>
              </a:rPr>
              <a:t>Z </a:t>
            </a:r>
            <a:r>
              <a:rPr kumimoji="0" lang="es-ES" altLang="ko-KR" sz="2200" dirty="0">
                <a:latin typeface="Comic Sans MS" pitchFamily="66" charset="0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</a:rPr>
              <a:t>e</a:t>
            </a:r>
            <a:r>
              <a:rPr kumimoji="0" lang="en-US" altLang="ko-KR" sz="2200" baseline="30000" dirty="0">
                <a:latin typeface="Comic Sans MS" pitchFamily="66" charset="0"/>
                <a:ea typeface="맑은 고딕" pitchFamily="50" charset="-127"/>
              </a:rPr>
              <a:t>+</a:t>
            </a: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</a:rPr>
              <a:t> + </a:t>
            </a:r>
            <a:r>
              <a:rPr kumimoji="0" lang="en-US" altLang="ko-KR" sz="2200" baseline="30000" dirty="0">
                <a:latin typeface="Comic Sans MS" pitchFamily="66" charset="0"/>
                <a:ea typeface="맑은 고딕" pitchFamily="50" charset="-127"/>
              </a:rPr>
              <a:t>A</a:t>
            </a: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</a:rPr>
              <a:t>(Z-2),   </a:t>
            </a:r>
            <a:r>
              <a:rPr kumimoji="0" lang="en-US" altLang="ko-KR" sz="2200" dirty="0" smtClean="0">
                <a:latin typeface="Comic Sans MS" pitchFamily="66" charset="0"/>
                <a:ea typeface="맑은 고딕" pitchFamily="50" charset="-127"/>
              </a:rPr>
              <a:t>etc.</a:t>
            </a:r>
            <a:endParaRPr kumimoji="0" lang="en-US" altLang="ko-KR" sz="2200" dirty="0">
              <a:latin typeface="Comic Sans MS" pitchFamily="66" charset="0"/>
              <a:ea typeface="맑은 고딕" pitchFamily="50" charset="-127"/>
            </a:endParaRPr>
          </a:p>
          <a:p>
            <a:pPr>
              <a:defRPr/>
            </a:pPr>
            <a:r>
              <a:rPr kumimoji="0" lang="en-US" altLang="ko-KR" sz="2200" dirty="0">
                <a:latin typeface="Comic Sans MS" pitchFamily="66" charset="0"/>
                <a:ea typeface="맑은 고딕" pitchFamily="50" charset="-127"/>
              </a:rPr>
              <a:t>                    </a:t>
            </a:r>
            <a:endParaRPr kumimoji="0" lang="el-GR" altLang="ko-KR" sz="2200" dirty="0">
              <a:latin typeface="Comic Sans MS" pitchFamily="66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785813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zh-CN" sz="2400" dirty="0">
                <a:latin typeface="+mn-lt"/>
                <a:ea typeface="黑体" pitchFamily="49" charset="-122"/>
              </a:rPr>
              <a:t> Neutrino masses, if neutrinos are of </a:t>
            </a:r>
            <a:r>
              <a:rPr lang="en-US" altLang="zh-CN" sz="2400" dirty="0" err="1">
                <a:solidFill>
                  <a:srgbClr val="FF0000"/>
                </a:solidFill>
                <a:latin typeface="+mn-lt"/>
                <a:ea typeface="黑体" pitchFamily="49" charset="-122"/>
              </a:rPr>
              <a:t>Majorana</a:t>
            </a:r>
            <a:r>
              <a:rPr lang="en-US" altLang="zh-CN" sz="2400" dirty="0">
                <a:latin typeface="+mn-lt"/>
                <a:ea typeface="黑体" pitchFamily="49" charset="-122"/>
              </a:rPr>
              <a:t> nature, must </a:t>
            </a:r>
          </a:p>
          <a:p>
            <a:pPr>
              <a:defRPr/>
            </a:pPr>
            <a:r>
              <a:rPr lang="en-US" altLang="zh-CN" sz="2400" dirty="0">
                <a:latin typeface="+mn-lt"/>
                <a:ea typeface="黑体" pitchFamily="49" charset="-122"/>
              </a:rPr>
              <a:t>  have a different origin compared to the masses of charged</a:t>
            </a:r>
          </a:p>
          <a:p>
            <a:pPr>
              <a:defRPr/>
            </a:pPr>
            <a:r>
              <a:rPr lang="en-US" altLang="zh-CN" sz="2400" dirty="0">
                <a:latin typeface="+mn-lt"/>
                <a:ea typeface="黑体" pitchFamily="49" charset="-122"/>
              </a:rPr>
              <a:t>  leptons and quarks.</a:t>
            </a:r>
            <a:endParaRPr lang="en-US" altLang="zh-CN" sz="2400" baseline="30000" dirty="0">
              <a:latin typeface="+mn-lt"/>
              <a:ea typeface="굴림" charset="-127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57188" y="2428875"/>
            <a:ext cx="8424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zh-CN" sz="2400">
                <a:latin typeface="맑은 고딕" pitchFamily="50" charset="-127"/>
                <a:ea typeface="黑体" pitchFamily="49" charset="-122"/>
              </a:rPr>
              <a:t> A natural </a:t>
            </a:r>
            <a:r>
              <a:rPr kumimoji="0" lang="en-US" altLang="zh-CN" sz="2400">
                <a:solidFill>
                  <a:srgbClr val="0000FF"/>
                </a:solidFill>
                <a:latin typeface="맑은 고딕" pitchFamily="50" charset="-127"/>
                <a:ea typeface="黑体" pitchFamily="49" charset="-122"/>
              </a:rPr>
              <a:t>theoretical</a:t>
            </a:r>
            <a:r>
              <a:rPr kumimoji="0" lang="en-US" altLang="zh-CN" sz="2400">
                <a:latin typeface="맑은 고딕" pitchFamily="50" charset="-127"/>
                <a:ea typeface="黑体" pitchFamily="49" charset="-122"/>
              </a:rPr>
              <a:t> way to understand why 3 </a:t>
            </a:r>
            <a:r>
              <a:rPr kumimoji="0" lang="en-US" altLang="zh-CN" sz="2400">
                <a:solidFill>
                  <a:srgbClr val="FF0000"/>
                </a:solidFill>
                <a:latin typeface="맑은 고딕" pitchFamily="50" charset="-127"/>
                <a:ea typeface="黑体" pitchFamily="49" charset="-122"/>
                <a:sym typeface="Symbol" pitchFamily="18" charset="2"/>
              </a:rPr>
              <a:t></a:t>
            </a:r>
            <a:r>
              <a:rPr kumimoji="0" lang="en-US" altLang="zh-CN" sz="2400">
                <a:latin typeface="맑은 고딕" pitchFamily="50" charset="-127"/>
                <a:ea typeface="黑体" pitchFamily="49" charset="-122"/>
                <a:sym typeface="Symbol" pitchFamily="18" charset="2"/>
              </a:rPr>
              <a:t>-masses </a:t>
            </a:r>
          </a:p>
          <a:p>
            <a:r>
              <a:rPr kumimoji="0" lang="en-US" altLang="zh-CN" sz="2400">
                <a:latin typeface="맑은 고딕" pitchFamily="50" charset="-127"/>
                <a:ea typeface="黑体" pitchFamily="49" charset="-122"/>
                <a:sym typeface="Symbol" pitchFamily="18" charset="2"/>
              </a:rPr>
              <a:t>  are very small :</a:t>
            </a:r>
            <a:endParaRPr kumimoji="0" lang="en-US" altLang="zh-CN" sz="2400" baseline="3000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000250" y="3714750"/>
            <a:ext cx="6429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14688" y="3571875"/>
            <a:ext cx="357187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CN" sz="2400" dirty="0">
                <a:latin typeface="맑은 고딕" pitchFamily="50" charset="-127"/>
                <a:ea typeface="黑体" pitchFamily="49" charset="-122"/>
              </a:rPr>
              <a:t> Seesaw mechanism</a:t>
            </a:r>
            <a:endParaRPr kumimoji="0" lang="en-US" altLang="zh-CN" sz="2400" baseline="30000" dirty="0">
              <a:latin typeface="맑은 고딕" pitchFamily="50" charset="-127"/>
              <a:ea typeface="宋体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857625" y="4572000"/>
            <a:ext cx="500063" cy="1571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14813" y="4121150"/>
            <a:ext cx="4929187" cy="217011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Tahoma" pitchFamily="34" charset="0"/>
                <a:cs typeface="Tahoma" pitchFamily="34" charset="0"/>
              </a:rPr>
              <a:t>Type-I :   Right-handed  Majorana neutrinos. 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Tahoma" pitchFamily="34" charset="0"/>
                <a:cs typeface="Tahoma" pitchFamily="34" charset="0"/>
              </a:rPr>
              <a:t>Type-II :  Higgs triplet.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Tahoma" pitchFamily="34" charset="0"/>
                <a:cs typeface="Tahoma" pitchFamily="34" charset="0"/>
              </a:rPr>
              <a:t>Type-III : Triplet fermions.</a:t>
            </a:r>
            <a:endParaRPr lang="zh-CN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等腰三角形 11"/>
          <p:cNvSpPr/>
          <p:nvPr/>
        </p:nvSpPr>
        <p:spPr>
          <a:xfrm>
            <a:off x="1214438" y="5214938"/>
            <a:ext cx="500062" cy="571500"/>
          </a:xfrm>
          <a:prstGeom prst="triangl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同心圆 12"/>
          <p:cNvSpPr/>
          <p:nvPr/>
        </p:nvSpPr>
        <p:spPr>
          <a:xfrm>
            <a:off x="214313" y="4286250"/>
            <a:ext cx="357187" cy="428625"/>
          </a:xfrm>
          <a:prstGeom prst="donu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/>
                </a:solidFill>
              </a:rPr>
              <a:t>ν</a:t>
            </a:r>
          </a:p>
        </p:txBody>
      </p:sp>
      <p:sp>
        <p:nvSpPr>
          <p:cNvPr id="10" name="笑脸 13"/>
          <p:cNvSpPr/>
          <p:nvPr/>
        </p:nvSpPr>
        <p:spPr>
          <a:xfrm>
            <a:off x="2500313" y="5572125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9" name="TextBox 23"/>
          <p:cNvSpPr txBox="1">
            <a:spLocks noChangeArrowheads="1"/>
          </p:cNvSpPr>
          <p:nvPr/>
        </p:nvSpPr>
        <p:spPr bwMode="auto">
          <a:xfrm>
            <a:off x="3571875" y="5072063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zh-CN" altLang="en-US" sz="28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笑脸 24"/>
          <p:cNvSpPr/>
          <p:nvPr/>
        </p:nvSpPr>
        <p:spPr>
          <a:xfrm>
            <a:off x="3214688" y="5214938"/>
            <a:ext cx="357187" cy="357187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新月形 21"/>
          <p:cNvSpPr/>
          <p:nvPr/>
        </p:nvSpPr>
        <p:spPr>
          <a:xfrm>
            <a:off x="1285852" y="3857628"/>
            <a:ext cx="285752" cy="2786058"/>
          </a:xfrm>
          <a:prstGeom prst="moon">
            <a:avLst/>
          </a:prstGeom>
          <a:solidFill>
            <a:srgbClr val="99CCFF"/>
          </a:solidFill>
          <a:ln>
            <a:solidFill>
              <a:srgbClr val="FFC000"/>
            </a:solidFill>
          </a:ln>
          <a:scene3d>
            <a:camera prst="orthographicFront">
              <a:rot lat="0" lon="0" rev="14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1604</Words>
  <Application>Microsoft Office PowerPoint</Application>
  <PresentationFormat>On-screen Show (4:3)</PresentationFormat>
  <Paragraphs>264</Paragraphs>
  <Slides>39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테마</vt:lpstr>
      <vt:lpstr>Equation</vt:lpstr>
      <vt:lpstr>수식</vt:lpstr>
      <vt:lpstr>Microsoft Equation 3.0</vt:lpstr>
      <vt:lpstr>Probing Majorana Neutrinos  (in Rare Decays of Mesons)</vt:lpstr>
      <vt:lpstr>Slide 2</vt:lpstr>
      <vt:lpstr>Slide 3</vt:lpstr>
      <vt:lpstr>What we have learned</vt:lpstr>
      <vt:lpstr>Slide 5</vt:lpstr>
      <vt:lpstr>2. Issues on neutrino masses</vt:lpstr>
      <vt:lpstr>Slide 7</vt:lpstr>
      <vt:lpstr>If Neutrinos are Majorana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Large uncertianties in NME</vt:lpstr>
      <vt:lpstr>  Best present bound :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강신규</dc:creator>
  <cp:lastModifiedBy>cskim</cp:lastModifiedBy>
  <cp:revision>151</cp:revision>
  <dcterms:created xsi:type="dcterms:W3CDTF">2010-02-22T20:49:52Z</dcterms:created>
  <dcterms:modified xsi:type="dcterms:W3CDTF">2011-11-16T07:13:14Z</dcterms:modified>
</cp:coreProperties>
</file>