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5"/>
  </p:notesMasterIdLst>
  <p:handoutMasterIdLst>
    <p:handoutMasterId r:id="rId46"/>
  </p:handoutMasterIdLst>
  <p:sldIdLst>
    <p:sldId id="257" r:id="rId2"/>
    <p:sldId id="521" r:id="rId3"/>
    <p:sldId id="516" r:id="rId4"/>
    <p:sldId id="527" r:id="rId5"/>
    <p:sldId id="427" r:id="rId6"/>
    <p:sldId id="311" r:id="rId7"/>
    <p:sldId id="485" r:id="rId8"/>
    <p:sldId id="510" r:id="rId9"/>
    <p:sldId id="503" r:id="rId10"/>
    <p:sldId id="518" r:id="rId11"/>
    <p:sldId id="517" r:id="rId12"/>
    <p:sldId id="509" r:id="rId13"/>
    <p:sldId id="470" r:id="rId14"/>
    <p:sldId id="522" r:id="rId15"/>
    <p:sldId id="513" r:id="rId16"/>
    <p:sldId id="511" r:id="rId17"/>
    <p:sldId id="524" r:id="rId18"/>
    <p:sldId id="487" r:id="rId19"/>
    <p:sldId id="438" r:id="rId20"/>
    <p:sldId id="507" r:id="rId21"/>
    <p:sldId id="465" r:id="rId22"/>
    <p:sldId id="486" r:id="rId23"/>
    <p:sldId id="459" r:id="rId24"/>
    <p:sldId id="458" r:id="rId25"/>
    <p:sldId id="467" r:id="rId26"/>
    <p:sldId id="366" r:id="rId27"/>
    <p:sldId id="505" r:id="rId28"/>
    <p:sldId id="429" r:id="rId29"/>
    <p:sldId id="506" r:id="rId30"/>
    <p:sldId id="504" r:id="rId31"/>
    <p:sldId id="500" r:id="rId32"/>
    <p:sldId id="501" r:id="rId33"/>
    <p:sldId id="479" r:id="rId34"/>
    <p:sldId id="475" r:id="rId35"/>
    <p:sldId id="476" r:id="rId36"/>
    <p:sldId id="480" r:id="rId37"/>
    <p:sldId id="490" r:id="rId38"/>
    <p:sldId id="491" r:id="rId39"/>
    <p:sldId id="492" r:id="rId40"/>
    <p:sldId id="493" r:id="rId41"/>
    <p:sldId id="482" r:id="rId42"/>
    <p:sldId id="494" r:id="rId43"/>
    <p:sldId id="484" r:id="rId44"/>
  </p:sldIdLst>
  <p:sldSz cx="9144000" cy="6858000" type="screen4x3"/>
  <p:notesSz cx="6807200" cy="9939338"/>
  <p:custDataLst>
    <p:tags r:id="rId4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9900"/>
    <a:srgbClr val="6600CC"/>
    <a:srgbClr val="FF3300"/>
    <a:srgbClr val="CC6600"/>
    <a:srgbClr val="008000"/>
    <a:srgbClr val="00CC00"/>
    <a:srgbClr val="0033CC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00" autoAdjust="0"/>
  </p:normalViewPr>
  <p:slideViewPr>
    <p:cSldViewPr>
      <p:cViewPr varScale="1">
        <p:scale>
          <a:sx n="53" d="100"/>
          <a:sy n="53" d="100"/>
        </p:scale>
        <p:origin x="-5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1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210" y="0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05656374-9E48-4EC5-9258-25903B65871C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167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210" y="9440167"/>
            <a:ext cx="2949420" cy="497597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B3181749-F0D7-428B-9200-99D71F725E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132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r">
              <a:defRPr sz="1300"/>
            </a:lvl1pPr>
          </a:lstStyle>
          <a:p>
            <a:fld id="{6DF18B95-10F5-4925-A505-9FD9AB09323C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8" tIns="47844" rIns="95688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7"/>
            <a:ext cx="5445760" cy="4472702"/>
          </a:xfrm>
          <a:prstGeom prst="rect">
            <a:avLst/>
          </a:prstGeom>
        </p:spPr>
        <p:txBody>
          <a:bodyPr vert="horz" lIns="95688" tIns="47844" rIns="95688" bIns="4784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r">
              <a:defRPr sz="1300"/>
            </a:lvl1pPr>
          </a:lstStyle>
          <a:p>
            <a:fld id="{DD2F07C0-252F-4A11-AABA-286A94C797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55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8875" cy="372745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8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17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タイトル、2 つのコンテンツ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3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6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63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9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21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0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6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8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010A-9DA7-4E09-AAC7-DE9BB032849B}" type="datetimeFigureOut">
              <a:rPr kumimoji="1" lang="ja-JP" altLang="en-US" smtClean="0"/>
              <a:t>2013/11/7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388C-AB35-4337-82EF-876830DFC8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5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5.wmf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uint.kek.jp/index_e.html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8.xml"/><Relationship Id="rId7" Type="http://schemas.openxmlformats.org/officeDocument/2006/relationships/image" Target="../media/image4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47.png"/><Relationship Id="rId5" Type="http://schemas.openxmlformats.org/officeDocument/2006/relationships/tags" Target="../tags/tag24.xml"/><Relationship Id="rId10" Type="http://schemas.openxmlformats.org/officeDocument/2006/relationships/image" Target="../media/image46.png"/><Relationship Id="rId4" Type="http://schemas.openxmlformats.org/officeDocument/2006/relationships/tags" Target="../tags/tag23.xml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5.png"/><Relationship Id="rId18" Type="http://schemas.openxmlformats.org/officeDocument/2006/relationships/image" Target="../media/image54.pn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" Type="http://schemas.openxmlformats.org/officeDocument/2006/relationships/tags" Target="../tags/tag27.xml"/><Relationship Id="rId16" Type="http://schemas.openxmlformats.org/officeDocument/2006/relationships/image" Target="../media/image52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49.png"/><Relationship Id="rId5" Type="http://schemas.openxmlformats.org/officeDocument/2006/relationships/tags" Target="../tags/tag30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470.png"/><Relationship Id="rId7" Type="http://schemas.openxmlformats.org/officeDocument/2006/relationships/image" Target="../media/image49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00.png"/><Relationship Id="rId4" Type="http://schemas.openxmlformats.org/officeDocument/2006/relationships/image" Target="../media/image4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tags" Target="../tags/tag37.xml"/><Relationship Id="rId7" Type="http://schemas.openxmlformats.org/officeDocument/2006/relationships/image" Target="../media/image66.wmf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0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9.png"/><Relationship Id="rId4" Type="http://schemas.openxmlformats.org/officeDocument/2006/relationships/tags" Target="../tags/tag38.xml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microsoft.com/office/2007/relationships/hdphoto" Target="../media/hdphoto1.wdp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9144000" cy="237626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en-US" altLang="ja-JP" sz="3000" dirty="0" smtClean="0">
                <a:solidFill>
                  <a:srgbClr val="0000FF"/>
                </a:solidFill>
              </a:rPr>
              <a:t>Recent results on N* spectroscopy with </a:t>
            </a:r>
            <a:br>
              <a:rPr lang="en-US" altLang="ja-JP" sz="3000" dirty="0" smtClean="0">
                <a:solidFill>
                  <a:srgbClr val="0000FF"/>
                </a:solidFill>
              </a:rPr>
            </a:br>
            <a:r>
              <a:rPr lang="en-US" altLang="ja-JP" sz="3000" dirty="0" smtClean="0">
                <a:solidFill>
                  <a:srgbClr val="0000FF"/>
                </a:solidFill>
              </a:rPr>
              <a:t>ANL-Osaka dynamical coupled-channels approach</a:t>
            </a:r>
            <a:r>
              <a:rPr lang="en-US" altLang="ja-JP" sz="3200" dirty="0" smtClean="0">
                <a:solidFill>
                  <a:srgbClr val="0000FF"/>
                </a:solidFill>
              </a:rPr>
              <a:t/>
            </a:r>
            <a:br>
              <a:rPr lang="en-US" altLang="ja-JP" sz="3200" dirty="0" smtClean="0">
                <a:solidFill>
                  <a:srgbClr val="0000FF"/>
                </a:solidFill>
              </a:rPr>
            </a:br>
            <a:r>
              <a:rPr lang="en-US" altLang="ja-JP" sz="800" dirty="0" smtClean="0">
                <a:solidFill>
                  <a:srgbClr val="0000FF"/>
                </a:solidFill>
              </a:rPr>
              <a:t> </a:t>
            </a:r>
            <a:r>
              <a:rPr lang="en-US" altLang="ja-JP" sz="3200" dirty="0" smtClean="0">
                <a:solidFill>
                  <a:srgbClr val="0000FF"/>
                </a:solidFill>
              </a:rPr>
              <a:t/>
            </a:r>
            <a:br>
              <a:rPr lang="en-US" altLang="ja-JP" sz="3200" dirty="0" smtClean="0">
                <a:solidFill>
                  <a:srgbClr val="0000FF"/>
                </a:solidFill>
              </a:rPr>
            </a:br>
            <a:r>
              <a:rPr lang="en-US" altLang="ja-JP" sz="2000" dirty="0" smtClean="0">
                <a:solidFill>
                  <a:srgbClr val="0000FF"/>
                </a:solidFill>
              </a:rPr>
              <a:t>[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Kamano</a:t>
            </a:r>
            <a:r>
              <a:rPr lang="en-US" altLang="ja-JP" sz="2000" dirty="0" smtClean="0">
                <a:solidFill>
                  <a:srgbClr val="0000FF"/>
                </a:solidFill>
              </a:rPr>
              <a:t>, Nakamura, Lee, Sato, PRC88 (2013) 035209]</a:t>
            </a:r>
            <a:endParaRPr lang="en-US" altLang="ja-JP" sz="2000" b="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9144000" cy="16561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Hiroyuki </a:t>
            </a:r>
            <a:r>
              <a:rPr lang="en-US" altLang="ja-JP" sz="2400" b="1" dirty="0" err="1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Kamano</a:t>
            </a:r>
            <a:endParaRPr lang="en-US" altLang="ja-JP" sz="800" b="1" dirty="0" smtClean="0">
              <a:solidFill>
                <a:schemeClr val="tx1"/>
              </a:solidFill>
              <a:latin typeface="+mj-lt"/>
              <a:ea typeface="ＭＳ Ｐゴシック" charset="-128"/>
              <a:cs typeface="Arial" pitchFamily="34" charset="0"/>
            </a:endParaRPr>
          </a:p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Research Center for Nuclear Physics (RCNP)</a:t>
            </a:r>
          </a:p>
          <a:p>
            <a:pPr eaLnBrk="1" hangingPunct="1"/>
            <a:r>
              <a:rPr lang="en-US" altLang="ja-JP" sz="24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Osaka University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483768" y="6453336"/>
            <a:ext cx="6588224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800" dirty="0" smtClean="0">
                <a:solidFill>
                  <a:srgbClr val="FF3300"/>
                </a:solidFill>
              </a:rPr>
              <a:t>HADRON2013, Nara, Japan,  November 4-8, 2013</a:t>
            </a:r>
            <a:endParaRPr lang="en-US" altLang="ja-JP" sz="1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0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" y="692696"/>
            <a:ext cx="5135880" cy="3254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4067944" y="3269520"/>
            <a:ext cx="4980117" cy="3466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02586"/>
            <a:ext cx="4339912" cy="2803085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Coupled-channels effect on observables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-93640" y="2202267"/>
            <a:ext cx="767649" cy="25534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3883800" y="5077743"/>
            <a:ext cx="767649" cy="25534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522122" y="4452258"/>
            <a:ext cx="1463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9900"/>
                </a:solidFill>
              </a:rPr>
              <a:t>Cusp effect</a:t>
            </a:r>
          </a:p>
          <a:p>
            <a:r>
              <a:rPr lang="en-US" altLang="ja-JP" sz="1400" b="1" dirty="0" smtClean="0">
                <a:solidFill>
                  <a:srgbClr val="009900"/>
                </a:solidFill>
              </a:rPr>
              <a:t>due to opening</a:t>
            </a:r>
          </a:p>
          <a:p>
            <a:r>
              <a:rPr kumimoji="1" lang="en-US" altLang="ja-JP" sz="1400" b="1" dirty="0" smtClean="0">
                <a:solidFill>
                  <a:srgbClr val="009900"/>
                </a:solidFill>
              </a:rPr>
              <a:t>of KΣ channel</a:t>
            </a:r>
            <a:endParaRPr kumimoji="1" lang="ja-JP" altLang="en-US" sz="1400" b="1" dirty="0">
              <a:solidFill>
                <a:srgbClr val="009900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220072" y="4293096"/>
            <a:ext cx="576064" cy="596604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908721"/>
            <a:ext cx="4608512" cy="282191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372200" y="642258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W(MeV)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4392" y="272598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π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p </a:t>
            </a:r>
            <a:r>
              <a:rPr lang="en-US" altLang="ja-JP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η n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7320" y="5733256"/>
            <a:ext cx="1503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</a:rPr>
              <a:t>π</a:t>
            </a:r>
            <a:r>
              <a:rPr lang="en-US" altLang="ja-JP" b="1" baseline="30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  <a:r>
              <a:rPr lang="en-US" altLang="ja-JP" b="1" dirty="0" smtClean="0">
                <a:solidFill>
                  <a:srgbClr val="0000FF"/>
                </a:solidFill>
                <a:latin typeface="Symbol" panose="05050102010706020507" pitchFamily="18" charset="2"/>
              </a:rPr>
              <a:t> </a:t>
            </a:r>
            <a:r>
              <a:rPr lang="en-US" altLang="ja-JP" b="1" dirty="0" smtClean="0">
                <a:solidFill>
                  <a:srgbClr val="0000FF"/>
                </a:solidFill>
              </a:rPr>
              <a:t>p </a:t>
            </a:r>
            <a:r>
              <a:rPr lang="en-US" altLang="ja-JP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K</a:t>
            </a:r>
            <a:r>
              <a:rPr lang="en-US" altLang="ja-JP" b="1" baseline="30000" dirty="0" smtClean="0">
                <a:solidFill>
                  <a:srgbClr val="0000FF"/>
                </a:solidFill>
                <a:sym typeface="Wingdings" panose="05000000000000000000" pitchFamily="2" charset="2"/>
              </a:rPr>
              <a:t>0</a:t>
            </a:r>
            <a:r>
              <a:rPr lang="en-US" altLang="ja-JP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 Λ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cxnSp>
        <p:nvCxnSpPr>
          <p:cNvPr id="17" name="直線矢印コネクタ 16"/>
          <p:cNvCxnSpPr>
            <a:stCxn id="7" idx="1"/>
            <a:endCxn id="10" idx="6"/>
          </p:cNvCxnSpPr>
          <p:nvPr/>
        </p:nvCxnSpPr>
        <p:spPr>
          <a:xfrm flipH="1" flipV="1">
            <a:off x="5796136" y="4591398"/>
            <a:ext cx="725986" cy="230192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483768" y="1187394"/>
            <a:ext cx="5040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2483768" y="1638092"/>
            <a:ext cx="50405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059832" y="1052736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F</a:t>
            </a:r>
            <a:r>
              <a:rPr kumimoji="1" lang="en-US" altLang="ja-JP" sz="1400" b="1" dirty="0" smtClean="0"/>
              <a:t>ull</a:t>
            </a:r>
            <a:endParaRPr kumimoji="1" lang="ja-JP" altLang="en-US" sz="1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59832" y="1484784"/>
            <a:ext cx="1872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KΛ, KΣ channels off</a:t>
            </a:r>
            <a:endParaRPr kumimoji="1" lang="ja-JP" altLang="en-US" sz="1400" b="1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6748612" y="3841332"/>
            <a:ext cx="5040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748612" y="4292030"/>
            <a:ext cx="504056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7324676" y="3706674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F</a:t>
            </a:r>
            <a:r>
              <a:rPr kumimoji="1" lang="en-US" altLang="ja-JP" sz="1400" b="1" dirty="0" smtClean="0"/>
              <a:t>ull</a:t>
            </a:r>
            <a:endParaRPr kumimoji="1" lang="ja-JP" altLang="en-US" sz="1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324676" y="4138722"/>
            <a:ext cx="1423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KΣ channel off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81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04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Extraction of  N* parameters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692696"/>
            <a:ext cx="8914918" cy="14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dirty="0">
                <a:solidFill>
                  <a:srgbClr val="FF0000"/>
                </a:solidFill>
              </a:rPr>
              <a:t>Definitions</a:t>
            </a:r>
            <a:r>
              <a:rPr lang="en-US" altLang="ja-JP" sz="2000" dirty="0"/>
              <a:t> of </a:t>
            </a:r>
          </a:p>
          <a:p>
            <a:endParaRPr lang="en-US" altLang="ja-JP" sz="1200" dirty="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000" dirty="0"/>
              <a:t>  N* masses</a:t>
            </a:r>
            <a:r>
              <a:rPr lang="ja-JP" altLang="en-US" sz="2000" dirty="0"/>
              <a:t>  </a:t>
            </a:r>
            <a:r>
              <a:rPr lang="en-US" altLang="ja-JP" sz="2000" dirty="0"/>
              <a:t>(spectrum)                  </a:t>
            </a:r>
            <a:r>
              <a:rPr lang="en-US" altLang="ja-JP" sz="2000" dirty="0">
                <a:sym typeface="Wingdings" charset="2"/>
              </a:rPr>
              <a:t>  </a:t>
            </a:r>
            <a:r>
              <a:rPr lang="en-US" altLang="ja-JP" sz="2000" dirty="0">
                <a:solidFill>
                  <a:srgbClr val="FF0000"/>
                </a:solidFill>
                <a:sym typeface="Wingdings" charset="2"/>
              </a:rPr>
              <a:t>Pole positions</a:t>
            </a:r>
            <a:r>
              <a:rPr lang="en-US" altLang="ja-JP" sz="2000" dirty="0">
                <a:sym typeface="Wingdings" charset="2"/>
              </a:rPr>
              <a:t> of </a:t>
            </a:r>
            <a:r>
              <a:rPr lang="en-US" altLang="ja-JP" sz="2000" dirty="0">
                <a:solidFill>
                  <a:srgbClr val="0000FF"/>
                </a:solidFill>
                <a:sym typeface="Wingdings" charset="2"/>
              </a:rPr>
              <a:t>the amplitudes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US" altLang="ja-JP" sz="1400" dirty="0">
              <a:sym typeface="Wingdings" charset="2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000" dirty="0">
                <a:sym typeface="Wingdings" charset="2"/>
              </a:rPr>
              <a:t>  N*  MB, </a:t>
            </a:r>
            <a:r>
              <a:rPr lang="en-US" altLang="ja-JP" sz="2000" dirty="0" err="1">
                <a:latin typeface="Symbol" charset="2"/>
                <a:sym typeface="Wingdings" charset="2"/>
              </a:rPr>
              <a:t>g</a:t>
            </a:r>
            <a:r>
              <a:rPr lang="en-US" altLang="ja-JP" sz="2000" dirty="0" err="1">
                <a:sym typeface="Wingdings" charset="2"/>
              </a:rPr>
              <a:t>N</a:t>
            </a:r>
            <a:r>
              <a:rPr lang="en-US" altLang="ja-JP" sz="2000" dirty="0">
                <a:sym typeface="Wingdings" charset="2"/>
              </a:rPr>
              <a:t> </a:t>
            </a:r>
            <a:r>
              <a:rPr lang="en-US" altLang="ja-JP" sz="2000" dirty="0" smtClean="0">
                <a:sym typeface="Wingdings" charset="2"/>
              </a:rPr>
              <a:t>coupling constants   </a:t>
            </a:r>
            <a:r>
              <a:rPr lang="en-US" altLang="ja-JP" sz="2000" dirty="0">
                <a:solidFill>
                  <a:srgbClr val="FF0000"/>
                </a:solidFill>
                <a:sym typeface="Wingdings" charset="2"/>
              </a:rPr>
              <a:t>Residues</a:t>
            </a:r>
            <a:r>
              <a:rPr lang="en-US" altLang="ja-JP" sz="2000" baseline="30000" dirty="0">
                <a:solidFill>
                  <a:srgbClr val="FF0000"/>
                </a:solidFill>
                <a:sym typeface="Wingdings" charset="2"/>
              </a:rPr>
              <a:t>1/2</a:t>
            </a:r>
            <a:r>
              <a:rPr lang="en-US" altLang="ja-JP" sz="2000" dirty="0">
                <a:sym typeface="Wingdings" charset="2"/>
              </a:rPr>
              <a:t> </a:t>
            </a:r>
            <a:r>
              <a:rPr lang="en-US" altLang="ja-JP" sz="2000" dirty="0" smtClean="0">
                <a:sym typeface="Wingdings" charset="2"/>
              </a:rPr>
              <a:t>at </a:t>
            </a:r>
            <a:r>
              <a:rPr lang="en-US" altLang="ja-JP" sz="2000" dirty="0">
                <a:solidFill>
                  <a:srgbClr val="0000FF"/>
                </a:solidFill>
                <a:sym typeface="Wingdings" charset="2"/>
              </a:rPr>
              <a:t>the pole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8436" name="Oval 19"/>
          <p:cNvSpPr>
            <a:spLocks noChangeArrowheads="1"/>
          </p:cNvSpPr>
          <p:nvPr/>
        </p:nvSpPr>
        <p:spPr bwMode="auto">
          <a:xfrm>
            <a:off x="5029200" y="3529980"/>
            <a:ext cx="503238" cy="504825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534548" name="AutoShape 20"/>
          <p:cNvSpPr>
            <a:spLocks noChangeArrowheads="1"/>
          </p:cNvSpPr>
          <p:nvPr/>
        </p:nvSpPr>
        <p:spPr bwMode="auto">
          <a:xfrm>
            <a:off x="5545138" y="4098305"/>
            <a:ext cx="2305050" cy="647700"/>
          </a:xfrm>
          <a:prstGeom prst="wedgeRoundRectCallout">
            <a:avLst>
              <a:gd name="adj1" fmla="val -52685"/>
              <a:gd name="adj2" fmla="val -84560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altLang="ja-JP" sz="1600" b="1"/>
              <a:t>N* pole position </a:t>
            </a:r>
          </a:p>
          <a:p>
            <a:pPr algn="ctr">
              <a:defRPr/>
            </a:pPr>
            <a:r>
              <a:rPr lang="en-US" altLang="ja-JP" sz="1600" b="1"/>
              <a:t>( Im(E</a:t>
            </a:r>
            <a:r>
              <a:rPr lang="en-US" altLang="ja-JP" sz="1600" b="1" baseline="-25000"/>
              <a:t>0</a:t>
            </a:r>
            <a:r>
              <a:rPr lang="en-US" altLang="ja-JP" sz="1600" b="1"/>
              <a:t>) </a:t>
            </a:r>
            <a:r>
              <a:rPr lang="en-US" altLang="ja-JP" sz="1600" b="1">
                <a:solidFill>
                  <a:srgbClr val="FF0000"/>
                </a:solidFill>
              </a:rPr>
              <a:t>&lt; 0</a:t>
            </a:r>
            <a:r>
              <a:rPr lang="en-US" altLang="ja-JP" sz="1600" b="1"/>
              <a:t> )</a:t>
            </a:r>
          </a:p>
        </p:txBody>
      </p:sp>
      <p:sp>
        <p:nvSpPr>
          <p:cNvPr id="534549" name="AutoShape 21"/>
          <p:cNvSpPr>
            <a:spLocks noChangeArrowheads="1"/>
          </p:cNvSpPr>
          <p:nvPr/>
        </p:nvSpPr>
        <p:spPr bwMode="auto">
          <a:xfrm>
            <a:off x="5436096" y="2348880"/>
            <a:ext cx="2160240" cy="661987"/>
          </a:xfrm>
          <a:prstGeom prst="wedgeRoundRectCallout">
            <a:avLst>
              <a:gd name="adj1" fmla="val -49310"/>
              <a:gd name="adj2" fmla="val 83093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altLang="ja-JP" sz="1600" b="1" dirty="0"/>
              <a:t>N* </a:t>
            </a:r>
            <a:r>
              <a:rPr lang="en-US" altLang="ja-JP" sz="1600" b="1" dirty="0">
                <a:sym typeface="Wingdings" charset="2"/>
              </a:rPr>
              <a:t> b </a:t>
            </a:r>
          </a:p>
          <a:p>
            <a:pPr algn="ctr">
              <a:defRPr/>
            </a:pPr>
            <a:r>
              <a:rPr lang="en-US" altLang="ja-JP" sz="1600" b="1" dirty="0" smtClean="0">
                <a:sym typeface="Wingdings" charset="2"/>
              </a:rPr>
              <a:t>coupling constant</a:t>
            </a:r>
            <a:endParaRPr lang="en-US" altLang="ja-JP" sz="1600" b="1" dirty="0"/>
          </a:p>
        </p:txBody>
      </p:sp>
      <p:pic>
        <p:nvPicPr>
          <p:cNvPr id="18439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207717"/>
            <a:ext cx="7126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758185" y="4293096"/>
            <a:ext cx="4029839" cy="2506345"/>
            <a:chOff x="758185" y="4293096"/>
            <a:chExt cx="4029839" cy="2506345"/>
          </a:xfrm>
        </p:grpSpPr>
        <p:sp>
          <p:nvSpPr>
            <p:cNvPr id="2" name="角丸四角形吹き出し 1"/>
            <p:cNvSpPr/>
            <p:nvPr/>
          </p:nvSpPr>
          <p:spPr>
            <a:xfrm>
              <a:off x="758185" y="4293096"/>
              <a:ext cx="4029839" cy="2448272"/>
            </a:xfrm>
            <a:prstGeom prst="wedgeRoundRectCallout">
              <a:avLst>
                <a:gd name="adj1" fmla="val -4092"/>
                <a:gd name="adj2" fmla="val -6905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5" name="グループ化 4"/>
            <p:cNvGrpSpPr/>
            <p:nvPr/>
          </p:nvGrpSpPr>
          <p:grpSpPr>
            <a:xfrm>
              <a:off x="1403648" y="4581128"/>
              <a:ext cx="2987824" cy="2091477"/>
              <a:chOff x="5076056" y="4649891"/>
              <a:chExt cx="2987824" cy="2091477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6056" y="4649891"/>
                <a:ext cx="2987824" cy="20914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5220072" y="4702629"/>
                <a:ext cx="2736304" cy="454563"/>
              </a:xfrm>
              <a:prstGeom prst="rect">
                <a:avLst/>
              </a:prstGeom>
              <a:solidFill>
                <a:schemeClr val="bg1"/>
              </a:solidFill>
              <a:ln w="222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 b="1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830194" y="4429561"/>
              <a:ext cx="3885823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dirty="0" smtClean="0">
                  <a:solidFill>
                    <a:srgbClr val="009900"/>
                  </a:solidFill>
                </a:rPr>
                <a:t>Analytic continuation </a:t>
              </a:r>
              <a:r>
                <a:rPr kumimoji="1" lang="en-US" altLang="ja-JP" sz="1600" b="1" dirty="0" smtClean="0"/>
                <a:t>to </a:t>
              </a:r>
              <a:r>
                <a:rPr lang="en-US" altLang="ja-JP" sz="1600" b="1" dirty="0" smtClean="0"/>
                <a:t>(lower-half) complex energy plane.</a:t>
              </a:r>
            </a:p>
            <a:p>
              <a:endParaRPr lang="en-US" altLang="ja-JP" sz="1600" b="1" dirty="0"/>
            </a:p>
            <a:p>
              <a:endParaRPr lang="en-US" altLang="ja-JP" sz="1600" b="1" dirty="0" smtClean="0"/>
            </a:p>
            <a:p>
              <a:endParaRPr lang="en-US" altLang="ja-JP" sz="1600" b="1" dirty="0"/>
            </a:p>
            <a:p>
              <a:endParaRPr lang="en-US" altLang="ja-JP" sz="1600" b="1" dirty="0" smtClean="0"/>
            </a:p>
            <a:p>
              <a:endParaRPr lang="en-US" altLang="ja-JP" sz="1600" b="1" dirty="0"/>
            </a:p>
            <a:p>
              <a:endParaRPr lang="en-US" altLang="ja-JP" sz="800" b="1" dirty="0" smtClean="0"/>
            </a:p>
            <a:p>
              <a:pPr algn="r">
                <a:lnSpc>
                  <a:spcPct val="200000"/>
                </a:lnSpc>
              </a:pPr>
              <a:r>
                <a:rPr kumimoji="1" lang="en-US" altLang="ja-JP" sz="1200" b="1" dirty="0" smtClean="0">
                  <a:solidFill>
                    <a:srgbClr val="FF0000"/>
                  </a:solidFill>
                </a:rPr>
                <a:t>Suzuki, Sato, Lee PRC79(2009)025205</a:t>
              </a:r>
              <a:endParaRPr kumimoji="1" lang="ja-JP" altLang="en-US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>
            <a:off x="431453" y="2998752"/>
            <a:ext cx="7920037" cy="2736850"/>
            <a:chOff x="340" y="2069"/>
            <a:chExt cx="4989" cy="1724"/>
          </a:xfrm>
        </p:grpSpPr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340" y="2069"/>
              <a:ext cx="4989" cy="1724"/>
            </a:xfrm>
            <a:prstGeom prst="wedgeRoundRectCallout">
              <a:avLst>
                <a:gd name="adj1" fmla="val -3417"/>
                <a:gd name="adj2" fmla="val -74708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algn="ctr"/>
              <a:endParaRPr lang="en-US" altLang="ja-JP" b="1"/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580" y="2296"/>
              <a:ext cx="4509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800" b="1"/>
                <a:t>Consistent with the resonance theory based on </a:t>
              </a:r>
              <a:r>
                <a:rPr lang="en-US" altLang="ja-JP" sz="1800" b="1">
                  <a:solidFill>
                    <a:srgbClr val="FF0000"/>
                  </a:solidFill>
                </a:rPr>
                <a:t>Gamow vectors</a:t>
              </a: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1610" y="2523"/>
              <a:ext cx="357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200" b="1"/>
                <a:t>G. Gamow (1928), R. E. Peierls (1959), …</a:t>
              </a:r>
            </a:p>
            <a:p>
              <a:r>
                <a:rPr lang="en-US" altLang="ja-JP" sz="1200" b="1"/>
                <a:t>A brief introduction of Gamov vectors: de la Madrid et al, quant-ph/0201091</a:t>
              </a: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715" y="2886"/>
              <a:ext cx="4319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800" b="1">
                  <a:solidFill>
                    <a:srgbClr val="006600"/>
                  </a:solidFill>
                </a:rPr>
                <a:t>(complex) energy eigenvalues</a:t>
              </a:r>
              <a:r>
                <a:rPr lang="en-US" altLang="ja-JP" sz="1800" b="1"/>
                <a:t>  	=      </a:t>
              </a:r>
              <a:r>
                <a:rPr lang="en-US" altLang="ja-JP" sz="1800" b="1">
                  <a:solidFill>
                    <a:srgbClr val="0000FF"/>
                  </a:solidFill>
                </a:rPr>
                <a:t>pole values</a:t>
              </a:r>
            </a:p>
            <a:p>
              <a:endParaRPr lang="en-US" altLang="ja-JP" sz="1800" b="1"/>
            </a:p>
            <a:p>
              <a:r>
                <a:rPr lang="en-US" altLang="ja-JP" sz="1800" b="1">
                  <a:solidFill>
                    <a:srgbClr val="006600"/>
                  </a:solidFill>
                </a:rPr>
                <a:t>transition matrix elements</a:t>
              </a:r>
              <a:r>
                <a:rPr lang="en-US" altLang="ja-JP" sz="1800" b="1"/>
                <a:t>	=     </a:t>
              </a:r>
              <a:r>
                <a:rPr lang="en-US" altLang="ja-JP" sz="1800" b="1">
                  <a:solidFill>
                    <a:srgbClr val="0000FF"/>
                  </a:solidFill>
                </a:rPr>
                <a:t>(residue)</a:t>
              </a:r>
              <a:r>
                <a:rPr lang="en-US" altLang="ja-JP" sz="1800" b="1" baseline="30000">
                  <a:solidFill>
                    <a:srgbClr val="0000FF"/>
                  </a:solidFill>
                </a:rPr>
                <a:t>1/2 </a:t>
              </a:r>
              <a:r>
                <a:rPr lang="en-US" altLang="ja-JP" sz="1800" b="1">
                  <a:solidFill>
                    <a:srgbClr val="0000FF"/>
                  </a:solidFill>
                </a:rPr>
                <a:t>of the poles</a:t>
              </a:r>
              <a:endParaRPr lang="en-US" altLang="ja-JP" sz="1800" b="1" baseline="30000">
                <a:solidFill>
                  <a:srgbClr val="0000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5384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107504" y="914400"/>
            <a:ext cx="8943734" cy="57706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7057935" y="3483005"/>
            <a:ext cx="1768433" cy="1026115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3336"/>
            <a:ext cx="6461726" cy="4680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0000FF"/>
                </a:solidFill>
              </a:rPr>
              <a:t>Comparison of N* spectrum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with other multichannel analyses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84012" y="955467"/>
            <a:ext cx="47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HK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, Nakamura, Lee, Sato, PRC88 035209 (2013)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47813" y="1268760"/>
            <a:ext cx="2940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“N” resonances</a:t>
            </a:r>
            <a:r>
              <a:rPr lang="ja-JP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FF"/>
                </a:solidFill>
              </a:rPr>
              <a:t>(I=1/2)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8066235" y="1988840"/>
            <a:ext cx="216024" cy="792088"/>
          </a:xfrm>
          <a:prstGeom prst="rect">
            <a:avLst/>
          </a:prstGeom>
          <a:solidFill>
            <a:srgbClr val="FFC1C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7" name="正方形/長方形 36"/>
          <p:cNvSpPr/>
          <p:nvPr/>
        </p:nvSpPr>
        <p:spPr>
          <a:xfrm>
            <a:off x="8028416" y="2362024"/>
            <a:ext cx="288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53423" y="224638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Re(M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40" name="左中かっこ 39"/>
          <p:cNvSpPr/>
          <p:nvPr/>
        </p:nvSpPr>
        <p:spPr>
          <a:xfrm>
            <a:off x="7741196" y="1988840"/>
            <a:ext cx="189735" cy="792088"/>
          </a:xfrm>
          <a:prstGeom prst="leftBrace">
            <a:avLst>
              <a:gd name="adj1" fmla="val 326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922373" y="220486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/>
              <a:t>-2Im(M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</a:p>
          <a:p>
            <a:pPr algn="ctr"/>
            <a:r>
              <a:rPr kumimoji="1" lang="en-US" altLang="ja-JP" sz="1200" b="1" dirty="0" smtClean="0"/>
              <a:t>(“width”)</a:t>
            </a:r>
            <a:endParaRPr kumimoji="1" lang="ja-JP" altLang="en-US" sz="12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876256" y="2870171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</a:t>
            </a:r>
            <a:r>
              <a:rPr kumimoji="1" lang="en-US" altLang="ja-JP" sz="1200" b="1" baseline="-25000" dirty="0" smtClean="0"/>
              <a:t>R</a:t>
            </a:r>
            <a:r>
              <a:rPr kumimoji="1" lang="en-US" altLang="ja-JP" sz="1200" b="1" dirty="0" smtClean="0"/>
              <a:t> : Resonance pole mass</a:t>
            </a:r>
          </a:p>
          <a:p>
            <a:r>
              <a:rPr lang="en-US" altLang="ja-JP" sz="1200" b="1" dirty="0"/>
              <a:t> </a:t>
            </a:r>
            <a:r>
              <a:rPr lang="en-US" altLang="ja-JP" sz="1200" b="1" dirty="0" smtClean="0"/>
              <a:t>       (complex)</a:t>
            </a:r>
            <a:endParaRPr kumimoji="1" lang="ja-JP" altLang="en-US" sz="12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057935" y="3483005"/>
            <a:ext cx="176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 NOTE: </a:t>
            </a:r>
          </a:p>
          <a:p>
            <a:r>
              <a:rPr lang="en-US" altLang="ja-JP" sz="1400" b="1" dirty="0"/>
              <a:t> </a:t>
            </a:r>
            <a:r>
              <a:rPr lang="en-US" altLang="ja-JP" sz="1400" b="1" dirty="0" smtClean="0"/>
              <a:t>Plot only N*s with</a:t>
            </a:r>
          </a:p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Re(M</a:t>
            </a:r>
            <a:r>
              <a:rPr kumimoji="1" lang="en-US" altLang="ja-JP" sz="1400" b="1" baseline="-25000" dirty="0" smtClean="0">
                <a:solidFill>
                  <a:srgbClr val="0000FF"/>
                </a:solidFill>
              </a:rPr>
              <a:t>R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) &lt; 2 </a:t>
            </a:r>
            <a:r>
              <a:rPr kumimoji="1"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en-US" altLang="ja-JP" sz="1400" b="1" dirty="0" smtClean="0">
              <a:solidFill>
                <a:srgbClr val="0000FF"/>
              </a:solidFill>
            </a:endParaRP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-2Im(M</a:t>
            </a:r>
            <a:r>
              <a:rPr lang="en-US" altLang="ja-JP" sz="1400" b="1" baseline="-25000" dirty="0" smtClean="0">
                <a:solidFill>
                  <a:srgbClr val="0000FF"/>
                </a:solidFill>
              </a:rPr>
              <a:t>R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) &lt; 0.4 </a:t>
            </a:r>
            <a:r>
              <a:rPr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960552" y="3283068"/>
            <a:ext cx="1587576" cy="48943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8" name="角丸四角形 17"/>
          <p:cNvSpPr/>
          <p:nvPr/>
        </p:nvSpPr>
        <p:spPr>
          <a:xfrm>
            <a:off x="935448" y="5373216"/>
            <a:ext cx="1587576" cy="48943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" name="角丸四角形 18"/>
          <p:cNvSpPr/>
          <p:nvPr/>
        </p:nvSpPr>
        <p:spPr>
          <a:xfrm>
            <a:off x="2411760" y="5373216"/>
            <a:ext cx="1587576" cy="40579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1" name="角丸四角形 20"/>
          <p:cNvSpPr/>
          <p:nvPr/>
        </p:nvSpPr>
        <p:spPr>
          <a:xfrm>
            <a:off x="3862065" y="5029736"/>
            <a:ext cx="1587576" cy="40579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3898594" y="2695211"/>
            <a:ext cx="1587576" cy="405792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43845" y="140348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J</a:t>
            </a:r>
            <a:r>
              <a:rPr lang="en-US" altLang="ja-JP" b="1" baseline="30000" dirty="0" smtClean="0">
                <a:cs typeface="Times New Roman" pitchFamily="18" charset="0"/>
              </a:rPr>
              <a:t>P</a:t>
            </a:r>
            <a:r>
              <a:rPr lang="en-US" altLang="ja-JP" b="1" dirty="0" smtClean="0">
                <a:cs typeface="Times New Roman" pitchFamily="18" charset="0"/>
              </a:rPr>
              <a:t>(L</a:t>
            </a:r>
            <a:r>
              <a:rPr lang="en-US" altLang="ja-JP" b="1" baseline="-25000" dirty="0" smtClean="0">
                <a:cs typeface="Times New Roman" pitchFamily="18" charset="0"/>
              </a:rPr>
              <a:t>2I 2J</a:t>
            </a:r>
            <a:r>
              <a:rPr lang="en-US" altLang="ja-JP" b="1" dirty="0" smtClean="0">
                <a:cs typeface="Times New Roman" pitchFamily="18" charset="0"/>
              </a:rPr>
              <a:t>)</a:t>
            </a:r>
            <a:endParaRPr kumimoji="1" lang="ja-JP" altLang="en-US" b="1" dirty="0">
              <a:cs typeface="Times New Roman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80842" y="5013176"/>
            <a:ext cx="3563796" cy="1442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/>
              <a:t>PDG: 4* &amp; 3* </a:t>
            </a:r>
            <a:r>
              <a:rPr lang="en-US" altLang="ja-JP" sz="1300" b="1" dirty="0" smtClean="0"/>
              <a:t>states</a:t>
            </a:r>
            <a:r>
              <a:rPr kumimoji="1" lang="en-US" altLang="ja-JP" sz="1300" b="1" dirty="0" smtClean="0"/>
              <a:t> assigned by PDG2012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FF0000"/>
                </a:solidFill>
              </a:rPr>
              <a:t>AO  : ANL-Osaka</a:t>
            </a:r>
          </a:p>
          <a:p>
            <a:pPr>
              <a:lnSpc>
                <a:spcPct val="125000"/>
              </a:lnSpc>
            </a:pPr>
            <a:r>
              <a:rPr lang="en-US" altLang="ja-JP" sz="1300" b="1" dirty="0" smtClean="0">
                <a:solidFill>
                  <a:srgbClr val="0000FF"/>
                </a:solidFill>
              </a:rPr>
              <a:t>J      : </a:t>
            </a:r>
            <a:r>
              <a:rPr lang="en-US" altLang="ja-JP" sz="1300" b="1" dirty="0" err="1" smtClean="0">
                <a:solidFill>
                  <a:srgbClr val="0000FF"/>
                </a:solidFill>
              </a:rPr>
              <a:t>Juelich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(DCC, fit πN reactions)</a:t>
            </a:r>
          </a:p>
          <a:p>
            <a:r>
              <a:rPr lang="en-US" altLang="ja-JP" sz="1300" b="1" dirty="0">
                <a:solidFill>
                  <a:srgbClr val="0000FF"/>
                </a:solidFill>
              </a:rPr>
              <a:t> 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        [EPJA49(2013)44, Model A]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009900"/>
                </a:solidFill>
              </a:rPr>
              <a:t>BG   : Bonn-</a:t>
            </a:r>
            <a:r>
              <a:rPr kumimoji="1" lang="en-US" altLang="ja-JP" sz="1300" b="1" dirty="0" err="1" smtClean="0">
                <a:solidFill>
                  <a:srgbClr val="009900"/>
                </a:solidFill>
              </a:rPr>
              <a:t>Gatchina</a:t>
            </a:r>
            <a:r>
              <a:rPr kumimoji="1" lang="en-US" altLang="ja-JP" sz="1300" b="1" dirty="0" smtClean="0">
                <a:solidFill>
                  <a:srgbClr val="009900"/>
                </a:solidFill>
              </a:rPr>
              <a:t> (On-shell K-matrix)</a:t>
            </a:r>
          </a:p>
          <a:p>
            <a:r>
              <a:rPr lang="en-US" altLang="ja-JP" sz="1300" b="1" dirty="0">
                <a:solidFill>
                  <a:srgbClr val="009900"/>
                </a:solidFill>
              </a:rPr>
              <a:t> </a:t>
            </a:r>
            <a:r>
              <a:rPr lang="en-US" altLang="ja-JP" sz="1300" b="1" dirty="0" smtClean="0">
                <a:solidFill>
                  <a:srgbClr val="009900"/>
                </a:solidFill>
              </a:rPr>
              <a:t>         [EPJA48(2012)5]</a:t>
            </a:r>
            <a:endParaRPr kumimoji="1" lang="ja-JP" altLang="en-US" sz="1300" b="1" dirty="0">
              <a:solidFill>
                <a:srgbClr val="009900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2496204" y="2420888"/>
            <a:ext cx="3083908" cy="2205338"/>
            <a:chOff x="2402262" y="2523383"/>
            <a:chExt cx="3083908" cy="2205338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2402262" y="2523383"/>
              <a:ext cx="3083908" cy="2205338"/>
              <a:chOff x="2402262" y="2523383"/>
              <a:chExt cx="3083908" cy="2205338"/>
            </a:xfrm>
          </p:grpSpPr>
          <p:sp>
            <p:nvSpPr>
              <p:cNvPr id="6" name="角丸四角形吹き出し 5"/>
              <p:cNvSpPr/>
              <p:nvPr/>
            </p:nvSpPr>
            <p:spPr>
              <a:xfrm>
                <a:off x="2402262" y="2523383"/>
                <a:ext cx="3083908" cy="2205338"/>
              </a:xfrm>
              <a:prstGeom prst="wedgeRoundRectCallout">
                <a:avLst>
                  <a:gd name="adj1" fmla="val -75452"/>
                  <a:gd name="adj2" fmla="val 91773"/>
                  <a:gd name="adj3" fmla="val 16667"/>
                </a:avLst>
              </a:prstGeom>
              <a:solidFill>
                <a:schemeClr val="bg1"/>
              </a:solidFill>
              <a:ln w="4445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2515509" y="3346913"/>
                <a:ext cx="29205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b="1" dirty="0" smtClean="0"/>
                  <a:t>width: 382 MeV  </a:t>
                </a:r>
                <a:r>
                  <a:rPr kumimoji="1" lang="en-US" altLang="ja-JP" sz="1600" b="1" dirty="0" smtClean="0">
                    <a:sym typeface="Wingdings" panose="05000000000000000000" pitchFamily="2" charset="2"/>
                  </a:rPr>
                  <a:t>  </a:t>
                </a:r>
                <a:r>
                  <a:rPr kumimoji="1" lang="en-US" altLang="ja-JP" sz="1600" b="1" dirty="0" smtClean="0">
                    <a:solidFill>
                      <a:srgbClr val="0000FF"/>
                    </a:solidFill>
                  </a:rPr>
                  <a:t>196</a:t>
                </a:r>
                <a:r>
                  <a:rPr kumimoji="1" lang="en-US" altLang="ja-JP" sz="1600" b="1" dirty="0" smtClean="0"/>
                  <a:t> MeV    </a:t>
                </a:r>
                <a:endParaRPr kumimoji="1" lang="ja-JP" altLang="en-US" sz="1600" b="1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3214266" y="3054837"/>
                <a:ext cx="211307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/>
                  <a:t>6ch DCC               </a:t>
                </a:r>
                <a:r>
                  <a:rPr kumimoji="1" lang="en-US" altLang="ja-JP" sz="1200" b="1" dirty="0" smtClean="0">
                    <a:solidFill>
                      <a:srgbClr val="FF0000"/>
                    </a:solidFill>
                  </a:rPr>
                  <a:t>8ch DCC</a:t>
                </a:r>
                <a:endParaRPr kumimoji="1" lang="ja-JP" alt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2847434" y="3729806"/>
                <a:ext cx="23006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9900"/>
                    </a:solidFill>
                  </a:rPr>
                  <a:t>Due to inclusion of</a:t>
                </a:r>
              </a:p>
              <a:p>
                <a:r>
                  <a:rPr lang="en-US" altLang="ja-JP" b="1" dirty="0" err="1" smtClean="0">
                    <a:solidFill>
                      <a:srgbClr val="009900"/>
                    </a:solidFill>
                  </a:rPr>
                  <a:t>ηN</a:t>
                </a:r>
                <a:r>
                  <a:rPr lang="en-US" altLang="ja-JP" b="1" dirty="0" smtClean="0">
                    <a:solidFill>
                      <a:srgbClr val="009900"/>
                    </a:solidFill>
                  </a:rPr>
                  <a:t> production data</a:t>
                </a:r>
              </a:p>
              <a:p>
                <a:r>
                  <a:rPr lang="en-US" altLang="ja-JP" b="1" dirty="0" smtClean="0">
                    <a:solidFill>
                      <a:srgbClr val="009900"/>
                    </a:solidFill>
                  </a:rPr>
                  <a:t>into the analysis !!</a:t>
                </a:r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2699792" y="2666529"/>
              <a:ext cx="25298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/>
                <a:t>1</a:t>
              </a:r>
              <a:r>
                <a:rPr kumimoji="1" lang="en-US" altLang="ja-JP" sz="1600" b="1" baseline="30000" dirty="0" smtClean="0"/>
                <a:t>st</a:t>
              </a:r>
              <a:r>
                <a:rPr kumimoji="1" lang="en-US" altLang="ja-JP" sz="1600" b="1" dirty="0" smtClean="0"/>
                <a:t> J</a:t>
              </a:r>
              <a:r>
                <a:rPr kumimoji="1" lang="en-US" altLang="ja-JP" sz="1600" b="1" baseline="30000" dirty="0" smtClean="0"/>
                <a:t>P</a:t>
              </a:r>
              <a:r>
                <a:rPr kumimoji="1" lang="en-US" altLang="ja-JP" sz="1600" b="1" dirty="0" smtClean="0"/>
                <a:t>=1/2</a:t>
              </a:r>
              <a:r>
                <a:rPr kumimoji="1" lang="en-US" altLang="ja-JP" sz="1600" b="1" baseline="30000" dirty="0" smtClean="0">
                  <a:latin typeface="Symbol" panose="05050102010706020507" pitchFamily="18" charset="2"/>
                </a:rPr>
                <a:t>-</a:t>
              </a:r>
              <a:r>
                <a:rPr kumimoji="1" lang="en-US" altLang="ja-JP" sz="1600" b="1" dirty="0" smtClean="0"/>
                <a:t> N* resonance</a:t>
              </a:r>
              <a:endParaRPr kumimoji="1" lang="ja-JP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8413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正方形/長方形 54"/>
          <p:cNvSpPr/>
          <p:nvPr/>
        </p:nvSpPr>
        <p:spPr>
          <a:xfrm>
            <a:off x="107504" y="914400"/>
            <a:ext cx="8943734" cy="57706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3336"/>
            <a:ext cx="6461726" cy="46800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>
                <a:solidFill>
                  <a:srgbClr val="0000FF"/>
                </a:solidFill>
              </a:rPr>
              <a:t>Comparison of N* spectrum</a:t>
            </a:r>
          </a:p>
          <a:p>
            <a:r>
              <a:rPr lang="en-US" altLang="ja-JP" sz="2800" dirty="0">
                <a:solidFill>
                  <a:srgbClr val="0000FF"/>
                </a:solidFill>
              </a:rPr>
              <a:t>with other multichannel analyses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47813" y="1268760"/>
            <a:ext cx="2938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00FF"/>
                </a:solidFill>
              </a:rPr>
              <a:t>“Δ” resonances (I=3/2)</a:t>
            </a:r>
            <a:endParaRPr kumimoji="1" lang="ja-JP" altLang="en-US" sz="2000" b="1" dirty="0">
              <a:solidFill>
                <a:srgbClr val="0000FF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8066235" y="1988840"/>
            <a:ext cx="216024" cy="792088"/>
          </a:xfrm>
          <a:prstGeom prst="rect">
            <a:avLst/>
          </a:prstGeom>
          <a:solidFill>
            <a:srgbClr val="FFC1C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7" name="正方形/長方形 36"/>
          <p:cNvSpPr/>
          <p:nvPr/>
        </p:nvSpPr>
        <p:spPr>
          <a:xfrm>
            <a:off x="8028416" y="2362024"/>
            <a:ext cx="2880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53423" y="2246383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/>
              <a:t>Re(M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  <a:endParaRPr kumimoji="1" lang="ja-JP" altLang="en-US" sz="1200" b="1" dirty="0"/>
          </a:p>
        </p:txBody>
      </p:sp>
      <p:sp>
        <p:nvSpPr>
          <p:cNvPr id="40" name="左中かっこ 39"/>
          <p:cNvSpPr/>
          <p:nvPr/>
        </p:nvSpPr>
        <p:spPr>
          <a:xfrm>
            <a:off x="7741196" y="1988840"/>
            <a:ext cx="189735" cy="792088"/>
          </a:xfrm>
          <a:prstGeom prst="leftBrace">
            <a:avLst>
              <a:gd name="adj1" fmla="val 326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922373" y="220486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 smtClean="0"/>
              <a:t>-2Im(M</a:t>
            </a:r>
            <a:r>
              <a:rPr lang="en-US" altLang="ja-JP" sz="1200" b="1" baseline="-25000" dirty="0" smtClean="0"/>
              <a:t>R</a:t>
            </a:r>
            <a:r>
              <a:rPr lang="en-US" altLang="ja-JP" sz="1200" b="1" dirty="0" smtClean="0"/>
              <a:t>)</a:t>
            </a:r>
          </a:p>
          <a:p>
            <a:pPr algn="ctr"/>
            <a:r>
              <a:rPr kumimoji="1" lang="en-US" altLang="ja-JP" sz="1200" b="1" dirty="0" smtClean="0"/>
              <a:t>(“width”)</a:t>
            </a:r>
            <a:endParaRPr kumimoji="1" lang="ja-JP" altLang="en-US" sz="12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76256" y="2870171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M</a:t>
            </a:r>
            <a:r>
              <a:rPr kumimoji="1" lang="en-US" altLang="ja-JP" sz="1200" b="1" baseline="-25000" dirty="0" smtClean="0"/>
              <a:t>R</a:t>
            </a:r>
            <a:r>
              <a:rPr kumimoji="1" lang="en-US" altLang="ja-JP" sz="1200" b="1" dirty="0" smtClean="0"/>
              <a:t> : Resonance pole mass</a:t>
            </a:r>
          </a:p>
          <a:p>
            <a:r>
              <a:rPr lang="en-US" altLang="ja-JP" sz="1200" b="1" dirty="0"/>
              <a:t> </a:t>
            </a:r>
            <a:r>
              <a:rPr lang="en-US" altLang="ja-JP" sz="1200" b="1" dirty="0" smtClean="0"/>
              <a:t>       (complex)</a:t>
            </a:r>
            <a:endParaRPr kumimoji="1" lang="ja-JP" altLang="en-US" sz="1200" b="1" dirty="0"/>
          </a:p>
        </p:txBody>
      </p:sp>
      <p:sp>
        <p:nvSpPr>
          <p:cNvPr id="16" name="角丸四角形 15"/>
          <p:cNvSpPr/>
          <p:nvPr/>
        </p:nvSpPr>
        <p:spPr>
          <a:xfrm>
            <a:off x="7057935" y="3483005"/>
            <a:ext cx="1768433" cy="1026115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57935" y="3483005"/>
            <a:ext cx="1768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 NOTE: </a:t>
            </a:r>
          </a:p>
          <a:p>
            <a:r>
              <a:rPr lang="en-US" altLang="ja-JP" sz="1400" b="1" dirty="0"/>
              <a:t> </a:t>
            </a:r>
            <a:r>
              <a:rPr lang="en-US" altLang="ja-JP" sz="1400" b="1" dirty="0" smtClean="0"/>
              <a:t>Plot only N*s with</a:t>
            </a:r>
          </a:p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Re(M</a:t>
            </a:r>
            <a:r>
              <a:rPr kumimoji="1" lang="en-US" altLang="ja-JP" sz="1400" b="1" baseline="-25000" dirty="0" smtClean="0">
                <a:solidFill>
                  <a:srgbClr val="0000FF"/>
                </a:solidFill>
              </a:rPr>
              <a:t>R</a:t>
            </a:r>
            <a:r>
              <a:rPr kumimoji="1" lang="en-US" altLang="ja-JP" sz="1400" b="1" dirty="0" smtClean="0">
                <a:solidFill>
                  <a:srgbClr val="0000FF"/>
                </a:solidFill>
              </a:rPr>
              <a:t>) &lt; 2 </a:t>
            </a:r>
            <a:r>
              <a:rPr kumimoji="1"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en-US" altLang="ja-JP" sz="1400" b="1" dirty="0" smtClean="0">
              <a:solidFill>
                <a:srgbClr val="0000FF"/>
              </a:solidFill>
            </a:endParaRP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-2Im(M</a:t>
            </a:r>
            <a:r>
              <a:rPr lang="en-US" altLang="ja-JP" sz="1400" b="1" baseline="-25000" dirty="0" smtClean="0">
                <a:solidFill>
                  <a:srgbClr val="0000FF"/>
                </a:solidFill>
              </a:rPr>
              <a:t>R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) &lt; 0.4 </a:t>
            </a:r>
            <a:r>
              <a:rPr lang="en-US" altLang="ja-JP" sz="1400" b="1" dirty="0" err="1" smtClean="0">
                <a:solidFill>
                  <a:srgbClr val="0000FF"/>
                </a:solidFill>
              </a:rPr>
              <a:t>GeV</a:t>
            </a:r>
            <a:endParaRPr kumimoji="1" lang="ja-JP" altLang="en-US" sz="1400" b="1" dirty="0">
              <a:solidFill>
                <a:srgbClr val="0000FF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411760" y="3687097"/>
            <a:ext cx="1587576" cy="339214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974880" y="5229200"/>
            <a:ext cx="1587576" cy="339214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3851920" y="2204864"/>
            <a:ext cx="1587576" cy="834914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4" name="角丸四角形 23"/>
          <p:cNvSpPr/>
          <p:nvPr/>
        </p:nvSpPr>
        <p:spPr>
          <a:xfrm>
            <a:off x="5360688" y="2105925"/>
            <a:ext cx="1587576" cy="675003"/>
          </a:xfrm>
          <a:prstGeom prst="roundRect">
            <a:avLst/>
          </a:prstGeom>
          <a:noFill/>
          <a:ln w="3175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43845" y="140348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J</a:t>
            </a:r>
            <a:r>
              <a:rPr lang="en-US" altLang="ja-JP" b="1" baseline="30000" dirty="0" smtClean="0">
                <a:cs typeface="Times New Roman" pitchFamily="18" charset="0"/>
              </a:rPr>
              <a:t>P</a:t>
            </a:r>
            <a:r>
              <a:rPr lang="en-US" altLang="ja-JP" b="1" dirty="0" smtClean="0">
                <a:cs typeface="Times New Roman" pitchFamily="18" charset="0"/>
              </a:rPr>
              <a:t>(L</a:t>
            </a:r>
            <a:r>
              <a:rPr lang="en-US" altLang="ja-JP" b="1" baseline="-25000" dirty="0" smtClean="0">
                <a:cs typeface="Times New Roman" pitchFamily="18" charset="0"/>
              </a:rPr>
              <a:t>2I 2J</a:t>
            </a:r>
            <a:r>
              <a:rPr lang="en-US" altLang="ja-JP" b="1" dirty="0" smtClean="0">
                <a:cs typeface="Times New Roman" pitchFamily="18" charset="0"/>
              </a:rPr>
              <a:t>)</a:t>
            </a:r>
            <a:endParaRPr kumimoji="1" lang="ja-JP" altLang="en-US" b="1" dirty="0">
              <a:cs typeface="Times New Roman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184012" y="955467"/>
            <a:ext cx="47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HK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, Nakamura, Lee, Sato, PRC88 035209 (2013)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480842" y="5013176"/>
            <a:ext cx="3563796" cy="1442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b="1" dirty="0" smtClean="0"/>
              <a:t>PDG: 4* &amp; 3* </a:t>
            </a:r>
            <a:r>
              <a:rPr lang="en-US" altLang="ja-JP" sz="1300" b="1" dirty="0" smtClean="0"/>
              <a:t>states</a:t>
            </a:r>
            <a:r>
              <a:rPr kumimoji="1" lang="en-US" altLang="ja-JP" sz="1300" b="1" dirty="0" smtClean="0"/>
              <a:t> assigned by PDG2012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FF0000"/>
                </a:solidFill>
              </a:rPr>
              <a:t>AO  : ANL-Osaka</a:t>
            </a:r>
          </a:p>
          <a:p>
            <a:pPr>
              <a:lnSpc>
                <a:spcPct val="125000"/>
              </a:lnSpc>
            </a:pPr>
            <a:r>
              <a:rPr lang="en-US" altLang="ja-JP" sz="1300" b="1" dirty="0" smtClean="0">
                <a:solidFill>
                  <a:srgbClr val="0000FF"/>
                </a:solidFill>
              </a:rPr>
              <a:t>J      : </a:t>
            </a:r>
            <a:r>
              <a:rPr lang="en-US" altLang="ja-JP" sz="1300" b="1" dirty="0" err="1" smtClean="0">
                <a:solidFill>
                  <a:srgbClr val="0000FF"/>
                </a:solidFill>
              </a:rPr>
              <a:t>Juelich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(DCC, fit πN reactions)</a:t>
            </a:r>
          </a:p>
          <a:p>
            <a:r>
              <a:rPr lang="en-US" altLang="ja-JP" sz="1300" b="1" dirty="0">
                <a:solidFill>
                  <a:srgbClr val="0000FF"/>
                </a:solidFill>
              </a:rPr>
              <a:t> </a:t>
            </a:r>
            <a:r>
              <a:rPr lang="en-US" altLang="ja-JP" sz="1300" b="1" dirty="0" smtClean="0">
                <a:solidFill>
                  <a:srgbClr val="0000FF"/>
                </a:solidFill>
              </a:rPr>
              <a:t>         [EPJA49(2013)44, Model A]</a:t>
            </a:r>
          </a:p>
          <a:p>
            <a:pPr>
              <a:lnSpc>
                <a:spcPct val="125000"/>
              </a:lnSpc>
            </a:pPr>
            <a:r>
              <a:rPr kumimoji="1" lang="en-US" altLang="ja-JP" sz="1300" b="1" dirty="0" smtClean="0">
                <a:solidFill>
                  <a:srgbClr val="009900"/>
                </a:solidFill>
              </a:rPr>
              <a:t>BG   : Bonn-</a:t>
            </a:r>
            <a:r>
              <a:rPr kumimoji="1" lang="en-US" altLang="ja-JP" sz="1300" b="1" dirty="0" err="1" smtClean="0">
                <a:solidFill>
                  <a:srgbClr val="009900"/>
                </a:solidFill>
              </a:rPr>
              <a:t>Gatchina</a:t>
            </a:r>
            <a:r>
              <a:rPr kumimoji="1" lang="en-US" altLang="ja-JP" sz="1300" b="1" dirty="0" smtClean="0">
                <a:solidFill>
                  <a:srgbClr val="009900"/>
                </a:solidFill>
              </a:rPr>
              <a:t> (On-shell K-matrix)</a:t>
            </a:r>
          </a:p>
          <a:p>
            <a:r>
              <a:rPr lang="en-US" altLang="ja-JP" sz="1300" b="1" dirty="0">
                <a:solidFill>
                  <a:srgbClr val="009900"/>
                </a:solidFill>
              </a:rPr>
              <a:t> </a:t>
            </a:r>
            <a:r>
              <a:rPr lang="en-US" altLang="ja-JP" sz="1300" b="1" dirty="0" smtClean="0">
                <a:solidFill>
                  <a:srgbClr val="009900"/>
                </a:solidFill>
              </a:rPr>
              <a:t>         [EPJA48(2012)5]</a:t>
            </a:r>
            <a:endParaRPr kumimoji="1" lang="ja-JP" altLang="en-US" sz="1300" b="1" dirty="0">
              <a:solidFill>
                <a:srgbClr val="009900"/>
              </a:solidFill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2376340" y="2040087"/>
            <a:ext cx="6715817" cy="4450215"/>
            <a:chOff x="2411760" y="2021826"/>
            <a:chExt cx="6715817" cy="4450215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4484950" y="3359314"/>
              <a:ext cx="4642627" cy="3112727"/>
              <a:chOff x="3923928" y="2636912"/>
              <a:chExt cx="2834202" cy="3112727"/>
            </a:xfrm>
          </p:grpSpPr>
          <p:sp>
            <p:nvSpPr>
              <p:cNvPr id="47" name="角丸四角形吹き出し 46"/>
              <p:cNvSpPr/>
              <p:nvPr/>
            </p:nvSpPr>
            <p:spPr>
              <a:xfrm>
                <a:off x="3923928" y="2636912"/>
                <a:ext cx="2650322" cy="3096344"/>
              </a:xfrm>
              <a:prstGeom prst="wedgeRoundRectCallout">
                <a:avLst>
                  <a:gd name="adj1" fmla="val -30033"/>
                  <a:gd name="adj2" fmla="val 1210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4012" y="3110717"/>
                <a:ext cx="2160000" cy="1245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200" y="4266705"/>
                <a:ext cx="2160000" cy="1250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" name="テキスト ボックス 49"/>
              <p:cNvSpPr txBox="1"/>
              <p:nvPr/>
            </p:nvSpPr>
            <p:spPr>
              <a:xfrm>
                <a:off x="5405904" y="2744758"/>
                <a:ext cx="13522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πN </a:t>
                </a:r>
                <a:r>
                  <a:rPr kumimoji="1" lang="en-US" altLang="ja-JP" sz="1400" b="1" dirty="0" smtClean="0">
                    <a:solidFill>
                      <a:srgbClr val="0000FF"/>
                    </a:solidFill>
                    <a:sym typeface="Wingdings" pitchFamily="2" charset="2"/>
                  </a:rPr>
                  <a:t> πN </a:t>
                </a:r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P33 amp.</a:t>
                </a:r>
                <a:endParaRPr kumimoji="1" lang="ja-JP" altLang="en-US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4328742" y="3052534"/>
                <a:ext cx="527509" cy="2680722"/>
              </a:xfrm>
              <a:prstGeom prst="ellipse">
                <a:avLst/>
              </a:prstGeom>
              <a:noFill/>
              <a:ln w="31750">
                <a:solidFill>
                  <a:srgbClr val="FF9900"/>
                </a:solidFill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4856251" y="3052534"/>
                <a:ext cx="1515949" cy="2697105"/>
              </a:xfrm>
              <a:prstGeom prst="ellipse">
                <a:avLst/>
              </a:prstGeom>
              <a:noFill/>
              <a:ln w="31750">
                <a:solidFill>
                  <a:srgbClr val="009900"/>
                </a:solidFill>
                <a:prstDash val="dash"/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5469811" y="3846530"/>
                <a:ext cx="4459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/>
                  <a:t>Re</a:t>
                </a:r>
                <a:endParaRPr kumimoji="1" lang="ja-JP" altLang="en-US" sz="1600" b="1" dirty="0"/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5511571" y="4552654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err="1" smtClean="0"/>
                  <a:t>Im</a:t>
                </a:r>
                <a:endParaRPr kumimoji="1" lang="ja-JP" altLang="en-US" sz="1600" b="1" dirty="0"/>
              </a:p>
            </p:txBody>
          </p:sp>
        </p:grpSp>
        <p:sp>
          <p:nvSpPr>
            <p:cNvPr id="44" name="角丸四角形 43"/>
            <p:cNvSpPr/>
            <p:nvPr/>
          </p:nvSpPr>
          <p:spPr>
            <a:xfrm>
              <a:off x="2411760" y="2021826"/>
              <a:ext cx="1587576" cy="1599221"/>
            </a:xfrm>
            <a:prstGeom prst="roundRect">
              <a:avLst/>
            </a:prstGeom>
            <a:noFill/>
            <a:ln w="31750">
              <a:solidFill>
                <a:srgbClr val="0080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3035808" y="4047744"/>
              <a:ext cx="2097024" cy="1325280"/>
            </a:xfrm>
            <a:custGeom>
              <a:avLst/>
              <a:gdLst>
                <a:gd name="connsiteX0" fmla="*/ 2097024 w 2097024"/>
                <a:gd name="connsiteY0" fmla="*/ 1219200 h 1325280"/>
                <a:gd name="connsiteX1" fmla="*/ 1255776 w 2097024"/>
                <a:gd name="connsiteY1" fmla="*/ 1267968 h 1325280"/>
                <a:gd name="connsiteX2" fmla="*/ 268224 w 2097024"/>
                <a:gd name="connsiteY2" fmla="*/ 524256 h 1325280"/>
                <a:gd name="connsiteX3" fmla="*/ 0 w 2097024"/>
                <a:gd name="connsiteY3" fmla="*/ 0 h 13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7024" h="1325280">
                  <a:moveTo>
                    <a:pt x="2097024" y="1219200"/>
                  </a:moveTo>
                  <a:cubicBezTo>
                    <a:pt x="1828800" y="1301496"/>
                    <a:pt x="1560576" y="1383792"/>
                    <a:pt x="1255776" y="1267968"/>
                  </a:cubicBezTo>
                  <a:cubicBezTo>
                    <a:pt x="950976" y="1152144"/>
                    <a:pt x="477520" y="735584"/>
                    <a:pt x="268224" y="524256"/>
                  </a:cubicBezTo>
                  <a:cubicBezTo>
                    <a:pt x="58928" y="312928"/>
                    <a:pt x="29464" y="156464"/>
                    <a:pt x="0" y="0"/>
                  </a:cubicBezTo>
                </a:path>
              </a:pathLst>
            </a:custGeom>
            <a:noFill/>
            <a:ln w="66675">
              <a:solidFill>
                <a:srgbClr val="FF990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/>
            <p:cNvSpPr/>
            <p:nvPr/>
          </p:nvSpPr>
          <p:spPr>
            <a:xfrm>
              <a:off x="3986784" y="3039778"/>
              <a:ext cx="2779776" cy="812894"/>
            </a:xfrm>
            <a:custGeom>
              <a:avLst/>
              <a:gdLst>
                <a:gd name="connsiteX0" fmla="*/ 2779776 w 2779776"/>
                <a:gd name="connsiteY0" fmla="*/ 1029750 h 1029750"/>
                <a:gd name="connsiteX1" fmla="*/ 2340864 w 2779776"/>
                <a:gd name="connsiteY1" fmla="*/ 566454 h 1029750"/>
                <a:gd name="connsiteX2" fmla="*/ 1060704 w 2779776"/>
                <a:gd name="connsiteY2" fmla="*/ 30006 h 1029750"/>
                <a:gd name="connsiteX3" fmla="*/ 0 w 2779776"/>
                <a:gd name="connsiteY3" fmla="*/ 115350 h 102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9776" h="1029750">
                  <a:moveTo>
                    <a:pt x="2779776" y="1029750"/>
                  </a:moveTo>
                  <a:cubicBezTo>
                    <a:pt x="2703576" y="881414"/>
                    <a:pt x="2627376" y="733078"/>
                    <a:pt x="2340864" y="566454"/>
                  </a:cubicBezTo>
                  <a:cubicBezTo>
                    <a:pt x="2054352" y="399830"/>
                    <a:pt x="1450848" y="105190"/>
                    <a:pt x="1060704" y="30006"/>
                  </a:cubicBezTo>
                  <a:cubicBezTo>
                    <a:pt x="670560" y="-45178"/>
                    <a:pt x="335280" y="35086"/>
                    <a:pt x="0" y="115350"/>
                  </a:cubicBezTo>
                </a:path>
              </a:pathLst>
            </a:custGeom>
            <a:noFill/>
            <a:ln w="66675">
              <a:solidFill>
                <a:srgbClr val="009900"/>
              </a:solidFill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60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107504" y="914400"/>
            <a:ext cx="8943734" cy="57706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21" y="2848036"/>
            <a:ext cx="3316834" cy="51327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0000FF"/>
                </a:solidFill>
              </a:rPr>
              <a:t>Residues of πN </a:t>
            </a:r>
            <a:r>
              <a:rPr lang="en-US" altLang="ja-JP" sz="2800" dirty="0" smtClean="0">
                <a:solidFill>
                  <a:srgbClr val="0000FF"/>
                </a:solidFill>
                <a:sym typeface="Wingdings" pitchFamily="2" charset="2"/>
              </a:rPr>
              <a:t>scattering</a:t>
            </a:r>
            <a:r>
              <a:rPr lang="en-US" altLang="ja-JP" sz="2800" dirty="0" smtClean="0">
                <a:solidFill>
                  <a:srgbClr val="0000FF"/>
                </a:solidFill>
              </a:rPr>
              <a:t> amplitudes at resonance poles</a:t>
            </a:r>
          </a:p>
        </p:txBody>
      </p:sp>
      <p:pic>
        <p:nvPicPr>
          <p:cNvPr id="4" name="図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29505"/>
            <a:ext cx="5220000" cy="2160000"/>
          </a:xfrm>
          <a:prstGeom prst="rect">
            <a:avLst/>
          </a:prstGeom>
        </p:spPr>
      </p:pic>
      <p:pic>
        <p:nvPicPr>
          <p:cNvPr id="5" name="図 4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86790"/>
            <a:ext cx="5220000" cy="216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23728" y="1578278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“N” resonances (I=1/2)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23728" y="4149080"/>
            <a:ext cx="23920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FF"/>
                </a:solidFill>
              </a:rPr>
              <a:t>“Δ” resonances (I=3/2)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294021"/>
            <a:ext cx="136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cs typeface="Times New Roman" pitchFamily="18" charset="0"/>
              </a:rPr>
              <a:t>J</a:t>
            </a:r>
            <a:r>
              <a:rPr lang="en-US" altLang="ja-JP" b="1" baseline="30000" dirty="0" smtClean="0">
                <a:cs typeface="Times New Roman" pitchFamily="18" charset="0"/>
              </a:rPr>
              <a:t>P </a:t>
            </a:r>
            <a:r>
              <a:rPr lang="en-US" altLang="ja-JP" b="1" dirty="0" smtClean="0">
                <a:cs typeface="Times New Roman" pitchFamily="18" charset="0"/>
              </a:rPr>
              <a:t>(Re[M</a:t>
            </a:r>
            <a:r>
              <a:rPr lang="en-US" altLang="ja-JP" b="1" baseline="-25000" dirty="0" smtClean="0">
                <a:cs typeface="Times New Roman" pitchFamily="18" charset="0"/>
              </a:rPr>
              <a:t>R</a:t>
            </a:r>
            <a:r>
              <a:rPr lang="en-US" altLang="ja-JP" b="1" dirty="0" smtClean="0">
                <a:cs typeface="Times New Roman" pitchFamily="18" charset="0"/>
              </a:rPr>
              <a:t>])</a:t>
            </a:r>
            <a:endParaRPr kumimoji="1" lang="ja-JP" altLang="en-US" b="1" dirty="0">
              <a:cs typeface="Times New Roman" pitchFamily="18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481708" y="2704074"/>
            <a:ext cx="906716" cy="481577"/>
          </a:xfrm>
          <a:prstGeom prst="ellipse">
            <a:avLst/>
          </a:prstGeom>
          <a:noFill/>
          <a:ln w="22225">
            <a:solidFill>
              <a:srgbClr val="FF99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80749" y="233474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Residue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5929618" y="3839093"/>
            <a:ext cx="2962862" cy="1390107"/>
          </a:xfrm>
          <a:prstGeom prst="wedgeRoundRectCallout">
            <a:avLst>
              <a:gd name="adj1" fmla="val -1465"/>
              <a:gd name="adj2" fmla="val -97771"/>
              <a:gd name="adj3" fmla="val 16667"/>
            </a:avLst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19045" y="3979924"/>
            <a:ext cx="2746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Interpreted as </a:t>
            </a:r>
            <a:r>
              <a:rPr kumimoji="1" lang="en-US" altLang="ja-JP" sz="1600" b="1" i="1" dirty="0" smtClean="0">
                <a:solidFill>
                  <a:srgbClr val="FF0000"/>
                </a:solidFill>
              </a:rPr>
              <a:t>square</a:t>
            </a:r>
            <a:r>
              <a:rPr kumimoji="1" lang="en-US" altLang="ja-JP" sz="1600" b="1" dirty="0" smtClean="0"/>
              <a:t> of </a:t>
            </a:r>
          </a:p>
          <a:p>
            <a:r>
              <a:rPr kumimoji="1" lang="en-US" altLang="ja-JP" sz="1600" b="1" dirty="0" smtClean="0"/>
              <a:t>“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N*Nπ coupling constan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t</a:t>
            </a:r>
            <a:r>
              <a:rPr lang="en-US" altLang="ja-JP" sz="1600" b="1" dirty="0" smtClean="0"/>
              <a:t>”</a:t>
            </a:r>
          </a:p>
          <a:p>
            <a:pPr algn="ctr"/>
            <a:r>
              <a:rPr kumimoji="1" lang="en-US" altLang="ja-JP" sz="1600" b="1" dirty="0" smtClean="0"/>
              <a:t>(complex value !!)</a:t>
            </a:r>
            <a:endParaRPr kumimoji="1" lang="ja-JP" altLang="en-US" sz="1600" b="1" dirty="0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2080815" cy="326649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611560" y="1988840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8" name="角丸四角形 17"/>
          <p:cNvSpPr/>
          <p:nvPr/>
        </p:nvSpPr>
        <p:spPr>
          <a:xfrm>
            <a:off x="611560" y="2892856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" name="角丸四角形 18"/>
          <p:cNvSpPr/>
          <p:nvPr/>
        </p:nvSpPr>
        <p:spPr>
          <a:xfrm>
            <a:off x="1836770" y="2892856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1" name="角丸四角形 20"/>
          <p:cNvSpPr/>
          <p:nvPr/>
        </p:nvSpPr>
        <p:spPr>
          <a:xfrm>
            <a:off x="4191693" y="1988840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2" name="角丸四角形 21"/>
          <p:cNvSpPr/>
          <p:nvPr/>
        </p:nvSpPr>
        <p:spPr>
          <a:xfrm>
            <a:off x="4211960" y="2892856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3" name="角丸四角形 22"/>
          <p:cNvSpPr/>
          <p:nvPr/>
        </p:nvSpPr>
        <p:spPr>
          <a:xfrm>
            <a:off x="2995692" y="2888648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4" name="角丸四角形 23"/>
          <p:cNvSpPr/>
          <p:nvPr/>
        </p:nvSpPr>
        <p:spPr>
          <a:xfrm>
            <a:off x="615064" y="5458778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5" name="角丸四角形 24"/>
          <p:cNvSpPr/>
          <p:nvPr/>
        </p:nvSpPr>
        <p:spPr>
          <a:xfrm>
            <a:off x="1829263" y="4549196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" name="角丸四角形 25"/>
          <p:cNvSpPr/>
          <p:nvPr/>
        </p:nvSpPr>
        <p:spPr>
          <a:xfrm>
            <a:off x="4247964" y="4576612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7" name="角丸四角形 26"/>
          <p:cNvSpPr/>
          <p:nvPr/>
        </p:nvSpPr>
        <p:spPr>
          <a:xfrm>
            <a:off x="4217484" y="5497108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8" name="角丸四角形 27"/>
          <p:cNvSpPr/>
          <p:nvPr/>
        </p:nvSpPr>
        <p:spPr>
          <a:xfrm>
            <a:off x="5605582" y="5762132"/>
            <a:ext cx="648072" cy="216024"/>
          </a:xfrm>
          <a:prstGeom prst="roundRect">
            <a:avLst/>
          </a:prstGeom>
          <a:noFill/>
          <a:ln w="25400">
            <a:solidFill>
              <a:srgbClr val="FF99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53654" y="5716619"/>
            <a:ext cx="2651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= resonances showing good </a:t>
            </a:r>
          </a:p>
          <a:p>
            <a:r>
              <a:rPr lang="en-US" altLang="ja-JP" sz="1400" b="1" dirty="0"/>
              <a:t> </a:t>
            </a:r>
            <a:r>
              <a:rPr lang="en-US" altLang="ja-JP" sz="1400" b="1" dirty="0" smtClean="0"/>
              <a:t>  </a:t>
            </a:r>
            <a:r>
              <a:rPr kumimoji="1" lang="en-US" altLang="ja-JP" sz="1400" b="1" dirty="0" smtClean="0"/>
              <a:t>agreement </a:t>
            </a:r>
            <a:r>
              <a:rPr lang="en-US" altLang="ja-JP" sz="1400" b="1" dirty="0" smtClean="0"/>
              <a:t>for pole masses</a:t>
            </a:r>
            <a:endParaRPr kumimoji="1" lang="ja-JP" altLang="en-US" sz="14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84012" y="955467"/>
            <a:ext cx="47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HK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, Nakamura, Lee, Sato, PRC88 035209 (2013)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07504" y="914400"/>
            <a:ext cx="8943734" cy="57706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err="1" smtClean="0">
                <a:solidFill>
                  <a:srgbClr val="0000FF"/>
                </a:solidFill>
              </a:rPr>
              <a:t>Helicity</a:t>
            </a:r>
            <a:r>
              <a:rPr lang="en-US" altLang="ja-JP" sz="2800" dirty="0" smtClean="0">
                <a:solidFill>
                  <a:srgbClr val="0000FF"/>
                </a:solidFill>
              </a:rPr>
              <a:t> amplitudes of 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γp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sym typeface="Wingdings" pitchFamily="2" charset="2"/>
              </a:rPr>
              <a:t> N* transition 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(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e.m</a:t>
            </a:r>
            <a:r>
              <a:rPr lang="en-US" altLang="ja-JP" sz="2800" dirty="0" smtClean="0">
                <a:solidFill>
                  <a:srgbClr val="0000FF"/>
                </a:solidFill>
              </a:rPr>
              <a:t>. transition form factors at Q</a:t>
            </a:r>
            <a:r>
              <a:rPr lang="en-US" altLang="ja-JP" sz="2800" baseline="30000" dirty="0" smtClean="0">
                <a:solidFill>
                  <a:srgbClr val="0000FF"/>
                </a:solidFill>
              </a:rPr>
              <a:t>2</a:t>
            </a:r>
            <a:r>
              <a:rPr lang="en-US" altLang="ja-JP" sz="2800" dirty="0" smtClean="0">
                <a:solidFill>
                  <a:srgbClr val="0000FF"/>
                </a:solidFill>
              </a:rPr>
              <a:t> = 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6562"/>
            <a:ext cx="6725181" cy="516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6948264" y="1534468"/>
            <a:ext cx="2113079" cy="24622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</a:rPr>
              <a:t>G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ood agreement:</a:t>
            </a:r>
          </a:p>
          <a:p>
            <a:r>
              <a:rPr lang="en-US" altLang="ja-JP" sz="1400" b="1" dirty="0" smtClean="0">
                <a:solidFill>
                  <a:srgbClr val="FF0000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P33</a:t>
            </a:r>
          </a:p>
          <a:p>
            <a:endParaRPr lang="en-US" altLang="ja-JP" sz="1400" b="1" dirty="0"/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Qualitative agreement:</a:t>
            </a:r>
            <a:endParaRPr lang="en-US" altLang="ja-JP" sz="1400" b="1" dirty="0">
              <a:solidFill>
                <a:srgbClr val="0000FF"/>
              </a:solidFill>
            </a:endParaRP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S11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2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nd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S11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P11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D13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D15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S31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</a:rPr>
              <a:t>1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st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F37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1794302"/>
            <a:ext cx="136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(10</a:t>
            </a:r>
            <a:r>
              <a:rPr kumimoji="1" lang="en-US" altLang="ja-JP" sz="1600" b="1" baseline="30000" dirty="0" smtClean="0"/>
              <a:t>-3</a:t>
            </a:r>
            <a:r>
              <a:rPr kumimoji="1" lang="en-US" altLang="ja-JP" sz="1600" b="1" dirty="0" smtClean="0"/>
              <a:t> GeV</a:t>
            </a:r>
            <a:r>
              <a:rPr kumimoji="1" lang="en-US" altLang="ja-JP" sz="1600" b="1" baseline="30000" dirty="0" smtClean="0"/>
              <a:t>-1/2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79512" y="2175368"/>
            <a:ext cx="6725181" cy="4320480"/>
            <a:chOff x="179512" y="2175368"/>
            <a:chExt cx="6725181" cy="4320480"/>
          </a:xfrm>
        </p:grpSpPr>
        <p:sp>
          <p:nvSpPr>
            <p:cNvPr id="21" name="正方形/長方形 20"/>
            <p:cNvSpPr/>
            <p:nvPr/>
          </p:nvSpPr>
          <p:spPr>
            <a:xfrm>
              <a:off x="179512" y="5033216"/>
              <a:ext cx="6725181" cy="219224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79512" y="3789040"/>
              <a:ext cx="6725181" cy="227917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179512" y="6283019"/>
              <a:ext cx="6725181" cy="21282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79512" y="2175368"/>
              <a:ext cx="6725181" cy="59732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79512" y="3387950"/>
              <a:ext cx="6725181" cy="21282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179512" y="4437112"/>
              <a:ext cx="6725181" cy="212829"/>
            </a:xfrm>
            <a:prstGeom prst="rect">
              <a:avLst/>
            </a:prstGeom>
            <a:solidFill>
              <a:srgbClr val="0000FF">
                <a:alpha val="10000"/>
              </a:srgbClr>
            </a:solidFill>
            <a:ln w="254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sp>
        <p:nvSpPr>
          <p:cNvPr id="18" name="下矢印 17"/>
          <p:cNvSpPr/>
          <p:nvPr/>
        </p:nvSpPr>
        <p:spPr>
          <a:xfrm>
            <a:off x="7661007" y="4050363"/>
            <a:ext cx="576064" cy="420155"/>
          </a:xfrm>
          <a:prstGeom prst="downArrow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38961" y="4559249"/>
            <a:ext cx="2064989" cy="116955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</a:rPr>
              <a:t>Coupling  </a:t>
            </a:r>
            <a:r>
              <a:rPr lang="en-US" altLang="ja-JP" sz="1400" b="1" dirty="0" err="1" smtClean="0">
                <a:solidFill>
                  <a:srgbClr val="FF0000"/>
                </a:solidFill>
              </a:rPr>
              <a:t>consts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. &amp; </a:t>
            </a:r>
          </a:p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helicity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 amps. </a:t>
            </a:r>
            <a:r>
              <a:rPr lang="en-US" altLang="ja-JP" sz="1400" b="1" dirty="0" smtClean="0"/>
              <a:t>seem </a:t>
            </a:r>
          </a:p>
          <a:p>
            <a:r>
              <a:rPr lang="en-US" altLang="ja-JP" sz="1400" b="1" dirty="0" smtClean="0">
                <a:solidFill>
                  <a:srgbClr val="009900"/>
                </a:solidFill>
              </a:rPr>
              <a:t>much more sensitive  </a:t>
            </a:r>
          </a:p>
          <a:p>
            <a:r>
              <a:rPr kumimoji="1" lang="en-US" altLang="ja-JP" sz="1400" b="1" dirty="0" smtClean="0">
                <a:solidFill>
                  <a:srgbClr val="009900"/>
                </a:solidFill>
              </a:rPr>
              <a:t>to the analysis </a:t>
            </a:r>
            <a:r>
              <a:rPr lang="en-US" altLang="ja-JP" sz="1400" b="1" dirty="0" smtClean="0"/>
              <a:t>than </a:t>
            </a:r>
          </a:p>
          <a:p>
            <a:r>
              <a:rPr lang="en-US" altLang="ja-JP" sz="1400" b="1" dirty="0" smtClean="0"/>
              <a:t>the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pole masses</a:t>
            </a:r>
            <a:r>
              <a:rPr lang="en-US" altLang="ja-JP" sz="1400" b="1" dirty="0"/>
              <a:t> </a:t>
            </a:r>
            <a:r>
              <a:rPr lang="en-US" altLang="ja-JP" sz="1400" b="1" dirty="0" smtClean="0"/>
              <a:t>!!</a:t>
            </a:r>
            <a:endParaRPr kumimoji="1" lang="ja-JP" altLang="en-US" sz="1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84012" y="955467"/>
            <a:ext cx="47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HK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, Nakamura, Lee, Sato, PRC88 035209 (2013)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620688"/>
            <a:ext cx="8943734" cy="60643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Ongoing &amp; future projects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6012160" y="1682496"/>
            <a:ext cx="2952328" cy="1098432"/>
          </a:xfrm>
          <a:prstGeom prst="wedgeRoundRectCallout">
            <a:avLst>
              <a:gd name="adj1" fmla="val -72454"/>
              <a:gd name="adj2" fmla="val -43836"/>
              <a:gd name="adj3" fmla="val 16667"/>
            </a:avLst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</a:rPr>
              <a:t>Extensive measurement of </a:t>
            </a:r>
          </a:p>
          <a:p>
            <a:r>
              <a:rPr kumimoji="1" lang="en-US" altLang="ja-JP" sz="1200" b="1" dirty="0" smtClean="0">
                <a:solidFill>
                  <a:srgbClr val="0000FF"/>
                </a:solidFill>
              </a:rPr>
              <a:t>πN </a:t>
            </a:r>
            <a:r>
              <a:rPr kumimoji="1" lang="en-US" altLang="ja-JP" sz="12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ππN </a:t>
            </a:r>
            <a:r>
              <a:rPr kumimoji="1" lang="en-US" altLang="ja-JP" sz="1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is planned at  </a:t>
            </a:r>
            <a:r>
              <a:rPr kumimoji="1" lang="en-US" altLang="ja-JP" sz="1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J-PARC </a:t>
            </a:r>
            <a:r>
              <a:rPr kumimoji="1" lang="en-US" altLang="ja-JP" sz="1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!!</a:t>
            </a:r>
          </a:p>
          <a:p>
            <a:endParaRPr kumimoji="1" lang="en-US" altLang="ja-JP" sz="800" b="1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/>
              <a:buChar char="è"/>
            </a:pPr>
            <a:r>
              <a:rPr lang="en-US" altLang="ja-JP" sz="12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K. Hicks &amp; H. </a:t>
            </a:r>
            <a:r>
              <a:rPr lang="en-US" altLang="ja-JP" sz="1400" b="1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Sako</a:t>
            </a:r>
            <a:r>
              <a:rPr lang="en-US" altLang="ja-JP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et al.,</a:t>
            </a:r>
          </a:p>
          <a:p>
            <a:r>
              <a:rPr kumimoji="1" lang="en-US" altLang="ja-JP" sz="14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kumimoji="1" lang="en-US" altLang="ja-JP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the </a:t>
            </a:r>
            <a:r>
              <a:rPr kumimoji="1" lang="en-US" altLang="ja-JP" sz="1400" b="1" dirty="0" smtClean="0">
                <a:solidFill>
                  <a:srgbClr val="009900"/>
                </a:solidFill>
                <a:sym typeface="Wingdings" panose="05000000000000000000" pitchFamily="2" charset="2"/>
              </a:rPr>
              <a:t>J-PARC E45</a:t>
            </a:r>
            <a:r>
              <a:rPr kumimoji="1" lang="en-US" altLang="ja-JP" sz="1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experiment.</a:t>
            </a:r>
            <a:endParaRPr kumimoji="1" lang="ja-JP" alt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67453" y="3079993"/>
            <a:ext cx="7000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</a:rPr>
              <a:t>HK,</a:t>
            </a:r>
            <a:r>
              <a:rPr kumimoji="1" lang="en-US" altLang="ja-JP" sz="1200" b="1" dirty="0" smtClean="0">
                <a:solidFill>
                  <a:srgbClr val="0000FF"/>
                </a:solidFill>
              </a:rPr>
              <a:t> Nakamura, Lee, Sato, PRD84(2011)114019; Nakamura, HK, Lee, Sato, PRD86(2012)114012 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15892" y="3645024"/>
            <a:ext cx="8764722" cy="2952328"/>
            <a:chOff x="215892" y="3645024"/>
            <a:chExt cx="8764722" cy="2952328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323528" y="3645024"/>
              <a:ext cx="8657086" cy="2952328"/>
              <a:chOff x="323528" y="3645024"/>
              <a:chExt cx="8657086" cy="2952328"/>
            </a:xfrm>
          </p:grpSpPr>
          <p:grpSp>
            <p:nvGrpSpPr>
              <p:cNvPr id="38" name="グループ化 37"/>
              <p:cNvGrpSpPr/>
              <p:nvPr/>
            </p:nvGrpSpPr>
            <p:grpSpPr>
              <a:xfrm>
                <a:off x="323528" y="4707496"/>
                <a:ext cx="5688632" cy="1889856"/>
                <a:chOff x="699694" y="3555368"/>
                <a:chExt cx="5688632" cy="1889856"/>
              </a:xfrm>
            </p:grpSpPr>
            <p:pic>
              <p:nvPicPr>
                <p:cNvPr id="41" name="図 4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9694" y="3740604"/>
                  <a:ext cx="5440355" cy="1572328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sp>
              <p:nvSpPr>
                <p:cNvPr id="42" name="正方形/長方形 41"/>
                <p:cNvSpPr/>
                <p:nvPr/>
              </p:nvSpPr>
              <p:spPr>
                <a:xfrm>
                  <a:off x="3419872" y="3555368"/>
                  <a:ext cx="2968454" cy="18898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/>
                </a:p>
              </p:txBody>
            </p:sp>
          </p:grpSp>
          <p:sp>
            <p:nvSpPr>
              <p:cNvPr id="39" name="角丸四角形吹き出し 38"/>
              <p:cNvSpPr/>
              <p:nvPr/>
            </p:nvSpPr>
            <p:spPr>
              <a:xfrm>
                <a:off x="2915816" y="3645024"/>
                <a:ext cx="6064798" cy="1287320"/>
              </a:xfrm>
              <a:prstGeom prst="wedgeRoundRectCallout">
                <a:avLst>
                  <a:gd name="adj1" fmla="val -59353"/>
                  <a:gd name="adj2" fmla="val 43370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pic>
            <p:nvPicPr>
              <p:cNvPr id="40" name="図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7968" y="3924232"/>
                <a:ext cx="5788630" cy="841430"/>
              </a:xfrm>
              <a:prstGeom prst="rect">
                <a:avLst/>
              </a:prstGeom>
              <a:effectLst/>
            </p:spPr>
          </p:pic>
        </p:grpSp>
        <p:sp>
          <p:nvSpPr>
            <p:cNvPr id="2" name="テキスト ボックス 1"/>
            <p:cNvSpPr txBox="1"/>
            <p:nvPr/>
          </p:nvSpPr>
          <p:spPr>
            <a:xfrm>
              <a:off x="215892" y="4353489"/>
              <a:ext cx="2079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00FF"/>
                  </a:solidFill>
                </a:rPr>
                <a:t>e.g.) </a:t>
              </a:r>
              <a:r>
                <a:rPr kumimoji="1" lang="en-US" altLang="ja-JP" sz="1400" b="1" dirty="0" err="1" smtClean="0">
                  <a:solidFill>
                    <a:srgbClr val="0000FF"/>
                  </a:solidFill>
                </a:rPr>
                <a:t>GlueX</a:t>
              </a:r>
              <a:r>
                <a:rPr kumimoji="1" lang="en-US" altLang="ja-JP" sz="1400" b="1" dirty="0" smtClean="0">
                  <a:solidFill>
                    <a:srgbClr val="0000FF"/>
                  </a:solidFill>
                </a:rPr>
                <a:t> : </a:t>
              </a:r>
              <a:r>
                <a:rPr lang="en-US" altLang="ja-JP" sz="1400" b="1" dirty="0" err="1">
                  <a:solidFill>
                    <a:srgbClr val="0000FF"/>
                  </a:solidFill>
                </a:rPr>
                <a:t>γ</a:t>
              </a:r>
              <a:r>
                <a:rPr kumimoji="1" lang="en-US" altLang="ja-JP" sz="1400" b="1" dirty="0" err="1" smtClean="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 b="1" dirty="0" smtClean="0">
                  <a:solidFill>
                    <a:srgbClr val="0000FF"/>
                  </a:solidFill>
                </a:rPr>
                <a:t> </a:t>
              </a:r>
              <a:r>
                <a:rPr kumimoji="1" lang="en-US" altLang="ja-JP" sz="1400" b="1" dirty="0" smtClean="0">
                  <a:solidFill>
                    <a:srgbClr val="0000FF"/>
                  </a:solidFill>
                  <a:sym typeface="Wingdings" panose="05000000000000000000" pitchFamily="2" charset="2"/>
                </a:rPr>
                <a:t>3πN</a:t>
              </a:r>
              <a:endParaRPr kumimoji="1" lang="ja-JP" alt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323528" y="764704"/>
            <a:ext cx="8573181" cy="293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/>
              <a:t>Extract N-N* </a:t>
            </a:r>
            <a:r>
              <a:rPr lang="en-US" altLang="ja-JP" sz="1400" b="1" dirty="0" err="1" smtClean="0"/>
              <a:t>e.m</a:t>
            </a:r>
            <a:r>
              <a:rPr lang="en-US" altLang="ja-JP" sz="1400" b="1" dirty="0" smtClean="0"/>
              <a:t>. transition form factors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up to Q</a:t>
            </a:r>
            <a:r>
              <a:rPr lang="en-US" altLang="ja-JP" sz="1400" b="1" baseline="30000" dirty="0" smtClean="0">
                <a:solidFill>
                  <a:srgbClr val="FF0000"/>
                </a:solidFill>
              </a:rPr>
              <a:t>2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= 6 (</a:t>
            </a:r>
            <a:r>
              <a:rPr lang="en-US" altLang="ja-JP" sz="1400" b="1" dirty="0" err="1" smtClean="0">
                <a:solidFill>
                  <a:srgbClr val="FF0000"/>
                </a:solidFill>
              </a:rPr>
              <a:t>GeV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/c)</a:t>
            </a:r>
            <a:r>
              <a:rPr lang="en-US" altLang="ja-JP" sz="1400" b="1" baseline="30000" dirty="0" smtClean="0">
                <a:solidFill>
                  <a:srgbClr val="FF0000"/>
                </a:solidFill>
              </a:rPr>
              <a:t>2</a:t>
            </a:r>
            <a:endParaRPr lang="en-US" altLang="ja-JP" sz="14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1400" b="1" dirty="0" smtClean="0"/>
              <a:t>      by analyzing all available data of p(</a:t>
            </a:r>
            <a:r>
              <a:rPr lang="en-US" altLang="ja-JP" sz="1400" b="1" dirty="0" err="1" smtClean="0"/>
              <a:t>e,e</a:t>
            </a:r>
            <a:r>
              <a:rPr lang="en-US" altLang="ja-JP" sz="1400" b="1" dirty="0" smtClean="0"/>
              <a:t>’π)N from CLAS.</a:t>
            </a: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400" b="1" dirty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/>
              <a:t>Extend the DCC model by including </a:t>
            </a:r>
            <a:r>
              <a:rPr lang="en-US" altLang="ja-JP" sz="1400" b="1" dirty="0" err="1" smtClean="0">
                <a:solidFill>
                  <a:srgbClr val="0000FF"/>
                </a:solidFill>
              </a:rPr>
              <a:t>ωN</a:t>
            </a:r>
            <a:r>
              <a:rPr lang="en-US" altLang="ja-JP" sz="1400" b="1" dirty="0" smtClean="0">
                <a:solidFill>
                  <a:srgbClr val="009900"/>
                </a:solidFill>
              </a:rPr>
              <a:t> </a:t>
            </a:r>
            <a:r>
              <a:rPr lang="en-US" altLang="ja-JP" sz="1400" b="1" dirty="0" smtClean="0"/>
              <a:t>and</a:t>
            </a:r>
            <a:r>
              <a:rPr lang="en-US" altLang="ja-JP" sz="1400" b="1" dirty="0" smtClean="0">
                <a:solidFill>
                  <a:srgbClr val="009900"/>
                </a:solidFill>
              </a:rPr>
              <a:t>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ππN data</a:t>
            </a:r>
            <a:r>
              <a:rPr lang="en-US" altLang="ja-JP" sz="1400" b="1" dirty="0" smtClean="0"/>
              <a:t>;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1400" b="1" dirty="0"/>
              <a:t> </a:t>
            </a:r>
            <a:r>
              <a:rPr lang="en-US" altLang="ja-JP" sz="1400" b="1" dirty="0" smtClean="0"/>
              <a:t>     application to </a:t>
            </a:r>
            <a:r>
              <a:rPr lang="en-US" altLang="ja-JP" sz="1400" b="1" dirty="0" smtClean="0">
                <a:solidFill>
                  <a:srgbClr val="009900"/>
                </a:solidFill>
              </a:rPr>
              <a:t>deuteron (“neutron”) target reactions</a:t>
            </a:r>
            <a:r>
              <a:rPr lang="en-US" altLang="ja-JP" sz="1400" b="1" dirty="0" smtClean="0"/>
              <a:t>.</a:t>
            </a: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400" b="1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>
                <a:solidFill>
                  <a:srgbClr val="FF6600"/>
                </a:solidFill>
              </a:rPr>
              <a:t>Y* spectroscopy </a:t>
            </a:r>
            <a:r>
              <a:rPr lang="en-US" altLang="ja-JP" sz="1400" b="1" dirty="0" smtClean="0"/>
              <a:t>via the analysis of </a:t>
            </a:r>
            <a:r>
              <a:rPr lang="en-US" altLang="ja-JP" sz="1400" b="1" dirty="0" err="1" smtClean="0"/>
              <a:t>kaon</a:t>
            </a:r>
            <a:r>
              <a:rPr lang="en-US" altLang="ja-JP" sz="1400" b="1" dirty="0" smtClean="0"/>
              <a:t>-induced reactions</a:t>
            </a:r>
            <a:endParaRPr lang="en-US" altLang="ja-JP" sz="1400" b="1" dirty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400" b="1" dirty="0" smtClean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>
                <a:solidFill>
                  <a:srgbClr val="FF0000"/>
                </a:solidFill>
              </a:rPr>
              <a:t>Three-body unitary model </a:t>
            </a:r>
            <a:r>
              <a:rPr lang="en-US" altLang="ja-JP" sz="1400" b="1" dirty="0" smtClean="0"/>
              <a:t>for meson spectroscopy (COMPASS, </a:t>
            </a:r>
            <a:r>
              <a:rPr lang="en-US" altLang="ja-JP" sz="1400" b="1" dirty="0" err="1" smtClean="0"/>
              <a:t>GlueX</a:t>
            </a:r>
            <a:r>
              <a:rPr lang="en-US" altLang="ja-JP" sz="1400" b="1" dirty="0" smtClean="0"/>
              <a:t>,…)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endParaRPr lang="en-US" altLang="ja-JP" sz="1400" b="1" dirty="0" smtClean="0"/>
          </a:p>
          <a:p>
            <a:pPr marL="285750" indent="-2857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>
                <a:solidFill>
                  <a:srgbClr val="FF6600"/>
                </a:solidFill>
              </a:rPr>
              <a:t>Neutrino-nucleon/deuteron reactions </a:t>
            </a:r>
            <a:r>
              <a:rPr lang="en-US" altLang="ja-JP" sz="1400" b="1" dirty="0" smtClean="0"/>
              <a:t>in the N* region to study N-N*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axial</a:t>
            </a:r>
            <a:r>
              <a:rPr lang="en-US" altLang="ja-JP" sz="1400" b="1" dirty="0" smtClean="0"/>
              <a:t> transition form factors</a:t>
            </a:r>
            <a:endParaRPr lang="en-US" altLang="ja-JP" sz="14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3568" y="3573016"/>
            <a:ext cx="3536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</a:rPr>
              <a:t>HK,</a:t>
            </a:r>
            <a:r>
              <a:rPr kumimoji="1" lang="en-US" altLang="ja-JP" sz="1200" b="1" dirty="0" smtClean="0">
                <a:solidFill>
                  <a:srgbClr val="0000FF"/>
                </a:solidFill>
              </a:rPr>
              <a:t> Nakamura, Lee, Sato, PRD86(2012)097503</a:t>
            </a:r>
          </a:p>
        </p:txBody>
      </p:sp>
      <p:grpSp>
        <p:nvGrpSpPr>
          <p:cNvPr id="43" name="グループ化 42"/>
          <p:cNvGrpSpPr/>
          <p:nvPr/>
        </p:nvGrpSpPr>
        <p:grpSpPr>
          <a:xfrm>
            <a:off x="467544" y="3883114"/>
            <a:ext cx="8333940" cy="2786246"/>
            <a:chOff x="467544" y="3883114"/>
            <a:chExt cx="8333940" cy="2786246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467544" y="4085304"/>
              <a:ext cx="3600400" cy="2584056"/>
              <a:chOff x="467544" y="4085304"/>
              <a:chExt cx="3600400" cy="2584056"/>
            </a:xfrm>
          </p:grpSpPr>
          <p:grpSp>
            <p:nvGrpSpPr>
              <p:cNvPr id="50" name="グループ化 49"/>
              <p:cNvGrpSpPr/>
              <p:nvPr/>
            </p:nvGrpSpPr>
            <p:grpSpPr>
              <a:xfrm>
                <a:off x="467544" y="4171146"/>
                <a:ext cx="3600400" cy="2498214"/>
                <a:chOff x="807781" y="7371032"/>
                <a:chExt cx="10903318" cy="8202177"/>
              </a:xfrm>
            </p:grpSpPr>
            <p:pic>
              <p:nvPicPr>
                <p:cNvPr id="53" name="図 52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7781" y="7371032"/>
                  <a:ext cx="9967661" cy="7565340"/>
                </a:xfrm>
                <a:prstGeom prst="rect">
                  <a:avLst/>
                </a:prstGeom>
                <a:effectLst/>
              </p:spPr>
            </p:pic>
            <p:sp>
              <p:nvSpPr>
                <p:cNvPr id="54" name="円/楕円 53"/>
                <p:cNvSpPr/>
                <p:nvPr/>
              </p:nvSpPr>
              <p:spPr bwMode="auto">
                <a:xfrm>
                  <a:off x="5233885" y="7371032"/>
                  <a:ext cx="3696717" cy="5437007"/>
                </a:xfrm>
                <a:prstGeom prst="ellipse">
                  <a:avLst/>
                </a:prstGeom>
                <a:noFill/>
                <a:ln w="31750">
                  <a:solidFill>
                    <a:srgbClr val="0000CC"/>
                  </a:solidFill>
                  <a:prstDash val="dash"/>
                </a:ln>
                <a:effectLst/>
              </p:spPr>
              <p:txBody>
                <a:bodyPr wrap="none" lIns="91412" tIns="45708" rIns="91412" bIns="45708" rtlCol="0" anchor="ctr"/>
                <a:lstStyle/>
                <a:p>
                  <a:pPr algn="ctr" defTabSz="4173475"/>
                  <a:endParaRPr kumimoji="1" lang="ja-JP" altLang="en-US" sz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grpSp>
              <p:nvGrpSpPr>
                <p:cNvPr id="55" name="グループ化 54"/>
                <p:cNvGrpSpPr/>
                <p:nvPr/>
              </p:nvGrpSpPr>
              <p:grpSpPr>
                <a:xfrm>
                  <a:off x="7723283" y="8617138"/>
                  <a:ext cx="2414630" cy="1411622"/>
                  <a:chOff x="7241033" y="9256824"/>
                  <a:chExt cx="2414630" cy="1411622"/>
                </a:xfrm>
              </p:grpSpPr>
              <p:sp>
                <p:nvSpPr>
                  <p:cNvPr id="68" name="Oval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241033" y="9327039"/>
                    <a:ext cx="2414630" cy="1341407"/>
                  </a:xfrm>
                  <a:prstGeom prst="ellipse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9050">
                    <a:solidFill>
                      <a:srgbClr val="0000FF"/>
                    </a:solidFill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 sz="1200"/>
                  </a:p>
                </p:txBody>
              </p:sp>
              <p:sp>
                <p:nvSpPr>
                  <p:cNvPr id="69" name="テキスト ボックス 68"/>
                  <p:cNvSpPr txBox="1"/>
                  <p:nvPr/>
                </p:nvSpPr>
                <p:spPr>
                  <a:xfrm>
                    <a:off x="7456118" y="9256824"/>
                    <a:ext cx="1954229" cy="136882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ja-JP" sz="1100" b="1" dirty="0" smtClean="0"/>
                      <a:t>DIS</a:t>
                    </a:r>
                  </a:p>
                  <a:p>
                    <a:pPr algn="ctr"/>
                    <a:r>
                      <a:rPr kumimoji="1" lang="en-US" altLang="ja-JP" sz="1100" b="1" dirty="0" smtClean="0"/>
                      <a:t>region</a:t>
                    </a:r>
                    <a:endParaRPr kumimoji="1" lang="ja-JP" altLang="en-US" sz="1100" b="1" dirty="0"/>
                  </a:p>
                </p:txBody>
              </p:sp>
            </p:grpSp>
            <p:grpSp>
              <p:nvGrpSpPr>
                <p:cNvPr id="56" name="グループ化 55"/>
                <p:cNvGrpSpPr/>
                <p:nvPr/>
              </p:nvGrpSpPr>
              <p:grpSpPr>
                <a:xfrm>
                  <a:off x="2190398" y="8074322"/>
                  <a:ext cx="2111456" cy="1524596"/>
                  <a:chOff x="7108745" y="9142092"/>
                  <a:chExt cx="2111456" cy="1524596"/>
                </a:xfrm>
              </p:grpSpPr>
              <p:sp>
                <p:nvSpPr>
                  <p:cNvPr id="66" name="Oval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108745" y="9142092"/>
                    <a:ext cx="2111456" cy="1524596"/>
                  </a:xfrm>
                  <a:prstGeom prst="ellipse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9050">
                    <a:solidFill>
                      <a:srgbClr val="00B050"/>
                    </a:solidFill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 sz="1200"/>
                  </a:p>
                </p:txBody>
              </p:sp>
              <p:sp>
                <p:nvSpPr>
                  <p:cNvPr id="67" name="テキスト ボックス 66"/>
                  <p:cNvSpPr txBox="1"/>
                  <p:nvPr/>
                </p:nvSpPr>
                <p:spPr>
                  <a:xfrm>
                    <a:off x="7135532" y="9187081"/>
                    <a:ext cx="1954232" cy="13688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ja-JP" sz="1100" b="1" dirty="0" smtClean="0"/>
                      <a:t>QE</a:t>
                    </a:r>
                  </a:p>
                  <a:p>
                    <a:pPr algn="ctr"/>
                    <a:r>
                      <a:rPr kumimoji="1" lang="en-US" altLang="ja-JP" sz="1100" b="1" dirty="0" smtClean="0"/>
                      <a:t>region</a:t>
                    </a:r>
                    <a:endParaRPr kumimoji="1" lang="ja-JP" altLang="en-US" sz="1100" b="1" dirty="0"/>
                  </a:p>
                </p:txBody>
              </p:sp>
            </p:grpSp>
            <p:cxnSp>
              <p:nvCxnSpPr>
                <p:cNvPr id="57" name="直線矢印コネクタ 56"/>
                <p:cNvCxnSpPr/>
                <p:nvPr/>
              </p:nvCxnSpPr>
              <p:spPr>
                <a:xfrm>
                  <a:off x="3745111" y="9598914"/>
                  <a:ext cx="336583" cy="883424"/>
                </a:xfrm>
                <a:prstGeom prst="straightConnector1">
                  <a:avLst/>
                </a:prstGeom>
                <a:ln w="41275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円/楕円 57"/>
                <p:cNvSpPr/>
                <p:nvPr/>
              </p:nvSpPr>
              <p:spPr bwMode="auto">
                <a:xfrm rot="1698328">
                  <a:off x="2602749" y="11110483"/>
                  <a:ext cx="2206854" cy="2472772"/>
                </a:xfrm>
                <a:prstGeom prst="ellipse">
                  <a:avLst/>
                </a:prstGeom>
                <a:noFill/>
                <a:ln w="38100">
                  <a:solidFill>
                    <a:srgbClr val="0000CC"/>
                  </a:solidFill>
                  <a:prstDash val="dash"/>
                </a:ln>
                <a:effectLst/>
              </p:spPr>
              <p:txBody>
                <a:bodyPr wrap="none" lIns="91412" tIns="45708" rIns="91412" bIns="45708" rtlCol="0" anchor="ctr"/>
                <a:lstStyle/>
                <a:p>
                  <a:pPr algn="ctr" defTabSz="4173475"/>
                  <a:endParaRPr kumimoji="1" lang="ja-JP" altLang="en-US" sz="1200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  <p:grpSp>
              <p:nvGrpSpPr>
                <p:cNvPr id="59" name="グループ化 58"/>
                <p:cNvGrpSpPr/>
                <p:nvPr/>
              </p:nvGrpSpPr>
              <p:grpSpPr>
                <a:xfrm>
                  <a:off x="4385206" y="9598917"/>
                  <a:ext cx="2205865" cy="1554790"/>
                  <a:chOff x="7381701" y="9113216"/>
                  <a:chExt cx="2205866" cy="1554789"/>
                </a:xfrm>
              </p:grpSpPr>
              <p:sp>
                <p:nvSpPr>
                  <p:cNvPr id="64" name="Oval 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81701" y="9113216"/>
                    <a:ext cx="2205866" cy="1554789"/>
                  </a:xfrm>
                  <a:prstGeom prst="ellipse">
                    <a:avLst/>
                  </a:prstGeom>
                  <a:solidFill>
                    <a:schemeClr val="bg1">
                      <a:alpha val="75000"/>
                    </a:schemeClr>
                  </a:solidFill>
                  <a:ln w="19050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 sz="1200"/>
                  </a:p>
                </p:txBody>
              </p:sp>
              <p:sp>
                <p:nvSpPr>
                  <p:cNvPr id="65" name="テキスト ボックス 64"/>
                  <p:cNvSpPr txBox="1"/>
                  <p:nvPr/>
                </p:nvSpPr>
                <p:spPr>
                  <a:xfrm>
                    <a:off x="7496935" y="9216925"/>
                    <a:ext cx="1954232" cy="136882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altLang="ja-JP" sz="1100" b="1" dirty="0" smtClean="0"/>
                      <a:t>RES</a:t>
                    </a:r>
                  </a:p>
                  <a:p>
                    <a:pPr algn="ctr"/>
                    <a:r>
                      <a:rPr kumimoji="1" lang="en-US" altLang="ja-JP" sz="1100" b="1" dirty="0" smtClean="0"/>
                      <a:t>region</a:t>
                    </a:r>
                    <a:endParaRPr kumimoji="1" lang="ja-JP" altLang="en-US" sz="1100" b="1" dirty="0"/>
                  </a:p>
                </p:txBody>
              </p:sp>
            </p:grpSp>
            <p:cxnSp>
              <p:nvCxnSpPr>
                <p:cNvPr id="60" name="直線矢印コネクタ 59"/>
                <p:cNvCxnSpPr/>
                <p:nvPr/>
              </p:nvCxnSpPr>
              <p:spPr>
                <a:xfrm flipV="1">
                  <a:off x="2851469" y="13609902"/>
                  <a:ext cx="342832" cy="646091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矢印コネクタ 60"/>
                <p:cNvCxnSpPr>
                  <a:endCxn id="54" idx="5"/>
                </p:cNvCxnSpPr>
                <p:nvPr/>
              </p:nvCxnSpPr>
              <p:spPr>
                <a:xfrm flipH="1" flipV="1">
                  <a:off x="8389230" y="12011806"/>
                  <a:ext cx="848217" cy="1921141"/>
                </a:xfrm>
                <a:prstGeom prst="straightConnector1">
                  <a:avLst/>
                </a:prstGeom>
                <a:ln w="38100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7188115" y="13754314"/>
                  <a:ext cx="4522984" cy="1818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000" b="1" dirty="0" smtClean="0">
                      <a:solidFill>
                        <a:srgbClr val="0000FF"/>
                      </a:solidFill>
                    </a:rPr>
                    <a:t>CP phase &amp; mass </a:t>
                  </a:r>
                </a:p>
                <a:p>
                  <a:r>
                    <a:rPr kumimoji="1" lang="en-US" altLang="ja-JP" sz="1000" b="1" dirty="0" smtClean="0">
                      <a:solidFill>
                        <a:srgbClr val="0000FF"/>
                      </a:solidFill>
                    </a:rPr>
                    <a:t>hierarchy studies </a:t>
                  </a:r>
                </a:p>
                <a:p>
                  <a:r>
                    <a:rPr kumimoji="1" lang="en-US" altLang="ja-JP" sz="1000" b="1" dirty="0" smtClean="0">
                      <a:solidFill>
                        <a:srgbClr val="0000FF"/>
                      </a:solidFill>
                    </a:rPr>
                    <a:t>with </a:t>
                  </a:r>
                  <a:r>
                    <a:rPr lang="en-US" altLang="ja-JP" sz="1000" b="1" dirty="0" smtClean="0">
                      <a:solidFill>
                        <a:srgbClr val="0000FF"/>
                      </a:solidFill>
                    </a:rPr>
                    <a:t>a</a:t>
                  </a:r>
                  <a:r>
                    <a:rPr kumimoji="1" lang="en-US" altLang="ja-JP" sz="1000" b="1" dirty="0" smtClean="0">
                      <a:solidFill>
                        <a:srgbClr val="0000FF"/>
                      </a:solidFill>
                    </a:rPr>
                    <a:t>tmospheric exp.</a:t>
                  </a:r>
                </a:p>
              </p:txBody>
            </p:sp>
            <p:sp>
              <p:nvSpPr>
                <p:cNvPr id="63" name="テキスト ボックス 62"/>
                <p:cNvSpPr txBox="1"/>
                <p:nvPr/>
              </p:nvSpPr>
              <p:spPr>
                <a:xfrm>
                  <a:off x="2076193" y="14502947"/>
                  <a:ext cx="1550552" cy="798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200" b="1" dirty="0" smtClean="0">
                      <a:solidFill>
                        <a:srgbClr val="0000FF"/>
                      </a:solidFill>
                    </a:rPr>
                    <a:t> T2K</a:t>
                  </a:r>
                  <a:endParaRPr kumimoji="1" lang="ja-JP" altLang="en-US" sz="1200" b="1" dirty="0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51" name="直線コネクタ 50"/>
              <p:cNvCxnSpPr/>
              <p:nvPr/>
            </p:nvCxnSpPr>
            <p:spPr>
              <a:xfrm flipH="1">
                <a:off x="2123728" y="4085304"/>
                <a:ext cx="756620" cy="136931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H="1">
                <a:off x="2156537" y="5446565"/>
                <a:ext cx="1695383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グループ化 44"/>
            <p:cNvGrpSpPr/>
            <p:nvPr/>
          </p:nvGrpSpPr>
          <p:grpSpPr>
            <a:xfrm>
              <a:off x="4298340" y="3883114"/>
              <a:ext cx="4503144" cy="2592279"/>
              <a:chOff x="4072128" y="3829452"/>
              <a:chExt cx="4629730" cy="2592279"/>
            </a:xfrm>
          </p:grpSpPr>
          <p:sp>
            <p:nvSpPr>
              <p:cNvPr id="46" name="角丸四角形吹き出し 45"/>
              <p:cNvSpPr/>
              <p:nvPr/>
            </p:nvSpPr>
            <p:spPr>
              <a:xfrm>
                <a:off x="4072128" y="3829452"/>
                <a:ext cx="4626535" cy="2592279"/>
              </a:xfrm>
              <a:prstGeom prst="wedgeRoundRectCallout">
                <a:avLst>
                  <a:gd name="adj1" fmla="val -68694"/>
                  <a:gd name="adj2" fmla="val -2558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4161111" y="4015859"/>
                <a:ext cx="4540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/>
                  <a:t>Developing a unified neutrino reaction</a:t>
                </a:r>
                <a:r>
                  <a:rPr kumimoji="1" lang="ja-JP" altLang="en-US" sz="1200" b="1" dirty="0" smtClean="0"/>
                  <a:t>　</a:t>
                </a:r>
                <a:r>
                  <a:rPr lang="en-US" altLang="ja-JP" sz="1200" b="1" dirty="0" smtClean="0"/>
                  <a:t>model describing </a:t>
                </a:r>
              </a:p>
              <a:p>
                <a:r>
                  <a:rPr kumimoji="1" lang="en-US" altLang="ja-JP" sz="1200" b="1" i="1" dirty="0" smtClean="0">
                    <a:solidFill>
                      <a:srgbClr val="0000FF"/>
                    </a:solidFill>
                  </a:rPr>
                  <a:t>overlapping regions </a:t>
                </a:r>
                <a:r>
                  <a:rPr kumimoji="1" lang="en-US" altLang="ja-JP" sz="1200" b="1" dirty="0" smtClean="0"/>
                  <a:t>between</a:t>
                </a:r>
                <a:r>
                  <a:rPr kumimoji="1" lang="en-US" altLang="ja-JP" sz="1200" b="1" dirty="0" smtClean="0">
                    <a:solidFill>
                      <a:srgbClr val="009900"/>
                    </a:solidFill>
                  </a:rPr>
                  <a:t> QE</a:t>
                </a:r>
                <a:r>
                  <a:rPr kumimoji="1" lang="en-US" altLang="ja-JP" sz="1200" b="1" dirty="0" smtClean="0"/>
                  <a:t>, </a:t>
                </a:r>
                <a:r>
                  <a:rPr kumimoji="1" lang="en-US" altLang="ja-JP" sz="1200" b="1" dirty="0" smtClean="0">
                    <a:solidFill>
                      <a:srgbClr val="FF0000"/>
                    </a:solidFill>
                  </a:rPr>
                  <a:t>RES</a:t>
                </a:r>
                <a:r>
                  <a:rPr kumimoji="1" lang="en-US" altLang="ja-JP" sz="1200" b="1" dirty="0" smtClean="0"/>
                  <a:t>, and </a:t>
                </a:r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DIS</a:t>
                </a:r>
                <a:r>
                  <a:rPr lang="en-US" altLang="ja-JP" sz="1200" b="1" dirty="0" smtClean="0"/>
                  <a:t> !!</a:t>
                </a:r>
                <a:endParaRPr kumimoji="1" lang="ja-JP" altLang="en-US" sz="1200" b="1" dirty="0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4161111" y="4837564"/>
                <a:ext cx="452965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100" b="1" dirty="0" err="1" smtClean="0"/>
                  <a:t>C</a:t>
                </a:r>
                <a:r>
                  <a:rPr kumimoji="1" lang="en-US" altLang="ja-JP" sz="1100" b="1" dirty="0" err="1" smtClean="0"/>
                  <a:t>ollaboration</a:t>
                </a:r>
                <a:r>
                  <a:rPr lang="en-US" altLang="ja-JP" sz="1100" b="1" dirty="0" err="1" smtClean="0"/>
                  <a:t>@</a:t>
                </a:r>
                <a:r>
                  <a:rPr kumimoji="1" lang="en-US" altLang="ja-JP" sz="1100" b="1" dirty="0" err="1" smtClean="0"/>
                  <a:t>J-PARC</a:t>
                </a:r>
                <a:r>
                  <a:rPr kumimoji="1" lang="en-US" altLang="ja-JP" sz="1100" b="1" dirty="0" smtClean="0"/>
                  <a:t> Branch of KEK Theory Center</a:t>
                </a:r>
              </a:p>
              <a:p>
                <a:r>
                  <a:rPr kumimoji="1" lang="en-US" altLang="ja-JP" sz="1200" b="1" dirty="0" smtClean="0"/>
                  <a:t>( </a:t>
                </a:r>
                <a:r>
                  <a:rPr kumimoji="1" lang="en-US" altLang="ja-JP" sz="1200" b="1" u="sng" dirty="0" smtClean="0">
                    <a:solidFill>
                      <a:srgbClr val="0000FF"/>
                    </a:solidFill>
                    <a:hlinkClick r:id="rId5"/>
                  </a:rPr>
                  <a:t>http://nuint.kek.jp/index_e.html</a:t>
                </a:r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sz="1200" b="1" dirty="0" smtClean="0"/>
                  <a:t>;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</a:rPr>
                  <a:t>arXiv:1303.6032</a:t>
                </a:r>
                <a:r>
                  <a:rPr lang="en-US" altLang="ja-JP" sz="1200" b="1" dirty="0" smtClean="0"/>
                  <a:t> )</a:t>
                </a:r>
                <a:endParaRPr kumimoji="1" lang="en-US" altLang="ja-JP" sz="1200" b="1" dirty="0" smtClean="0"/>
              </a:p>
              <a:p>
                <a:endParaRPr lang="en-US" altLang="ja-JP" sz="1200" b="1" dirty="0" smtClean="0"/>
              </a:p>
              <a:p>
                <a:r>
                  <a:rPr lang="en-US" altLang="ja-JP" sz="1100" b="1" dirty="0" smtClean="0"/>
                  <a:t>Y. </a:t>
                </a:r>
                <a:r>
                  <a:rPr lang="en-US" altLang="ja-JP" sz="1100" b="1" dirty="0" err="1" smtClean="0"/>
                  <a:t>Hayato</a:t>
                </a:r>
                <a:r>
                  <a:rPr lang="en-US" altLang="ja-JP" sz="1100" b="1" dirty="0" smtClean="0"/>
                  <a:t> (ICRR, U. of Tokyo), M. Hirai (Nippon Inst. Tech.)</a:t>
                </a:r>
              </a:p>
              <a:p>
                <a:r>
                  <a:rPr lang="en-US" altLang="ja-JP" sz="1100" b="1" dirty="0" smtClean="0"/>
                  <a:t>W. </a:t>
                </a:r>
                <a:r>
                  <a:rPr lang="en-US" altLang="ja-JP" sz="1100" b="1" dirty="0" err="1" smtClean="0"/>
                  <a:t>Horiuchi</a:t>
                </a:r>
                <a:r>
                  <a:rPr lang="en-US" altLang="ja-JP" sz="1100" b="1" dirty="0" smtClean="0"/>
                  <a:t> (Hokkaido U.), H. </a:t>
                </a:r>
                <a:r>
                  <a:rPr lang="en-US" altLang="ja-JP" sz="1100" b="1" dirty="0" err="1" smtClean="0"/>
                  <a:t>Kamano</a:t>
                </a:r>
                <a:r>
                  <a:rPr lang="en-US" altLang="ja-JP" sz="1100" b="1" dirty="0" smtClean="0"/>
                  <a:t> (RCNP, Osaka U.) </a:t>
                </a:r>
              </a:p>
              <a:p>
                <a:r>
                  <a:rPr lang="en-US" altLang="ja-JP" sz="1100" b="1" dirty="0" smtClean="0"/>
                  <a:t>S. Kumano (KEK), S. Nakamura (Osaka U.),</a:t>
                </a:r>
              </a:p>
              <a:p>
                <a:r>
                  <a:rPr lang="en-US" altLang="ja-JP" sz="1100" b="1" dirty="0" smtClean="0"/>
                  <a:t>K. Saito (Tokyo U. of Sci.), M. </a:t>
                </a:r>
                <a:r>
                  <a:rPr lang="en-US" altLang="ja-JP" sz="1100" b="1" dirty="0" err="1" smtClean="0"/>
                  <a:t>Sakuda</a:t>
                </a:r>
                <a:r>
                  <a:rPr lang="en-US" altLang="ja-JP" sz="1100" b="1" dirty="0" smtClean="0"/>
                  <a:t> (Okayama U.)</a:t>
                </a:r>
              </a:p>
              <a:p>
                <a:r>
                  <a:rPr lang="en-US" altLang="ja-JP" sz="1100" b="1" dirty="0" smtClean="0"/>
                  <a:t>T. Sato (Osaka U.)</a:t>
                </a:r>
              </a:p>
            </p:txBody>
          </p:sp>
          <p:sp>
            <p:nvSpPr>
              <p:cNvPr id="49" name="下矢印 48"/>
              <p:cNvSpPr/>
              <p:nvPr/>
            </p:nvSpPr>
            <p:spPr>
              <a:xfrm>
                <a:off x="6148566" y="4453716"/>
                <a:ext cx="565837" cy="344381"/>
              </a:xfrm>
              <a:prstGeom prst="downArrow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</p:grpSp>
      </p:grpSp>
      <p:grpSp>
        <p:nvGrpSpPr>
          <p:cNvPr id="71" name="グループ化 70"/>
          <p:cNvGrpSpPr>
            <a:grpSpLocks noChangeAspect="1"/>
          </p:cNvGrpSpPr>
          <p:nvPr/>
        </p:nvGrpSpPr>
        <p:grpSpPr>
          <a:xfrm>
            <a:off x="6483532" y="609671"/>
            <a:ext cx="1760876" cy="875113"/>
            <a:chOff x="-60947" y="4788289"/>
            <a:chExt cx="2292469" cy="1139302"/>
          </a:xfrm>
        </p:grpSpPr>
        <p:sp>
          <p:nvSpPr>
            <p:cNvPr id="72" name="Freeform 159"/>
            <p:cNvSpPr>
              <a:spLocks/>
            </p:cNvSpPr>
            <p:nvPr/>
          </p:nvSpPr>
          <p:spPr bwMode="auto">
            <a:xfrm rot="-2700000" flipH="1">
              <a:off x="589201" y="4993468"/>
              <a:ext cx="119931" cy="775960"/>
            </a:xfrm>
            <a:custGeom>
              <a:avLst/>
              <a:gdLst>
                <a:gd name="T0" fmla="*/ 2147483647 w 182"/>
                <a:gd name="T1" fmla="*/ 0 h 1224"/>
                <a:gd name="T2" fmla="*/ 0 w 182"/>
                <a:gd name="T3" fmla="*/ 2147483647 h 1224"/>
                <a:gd name="T4" fmla="*/ 2147483647 w 182"/>
                <a:gd name="T5" fmla="*/ 2147483647 h 1224"/>
                <a:gd name="T6" fmla="*/ 0 w 182"/>
                <a:gd name="T7" fmla="*/ 2147483647 h 1224"/>
                <a:gd name="T8" fmla="*/ 2147483647 w 182"/>
                <a:gd name="T9" fmla="*/ 2147483647 h 1224"/>
                <a:gd name="T10" fmla="*/ 0 w 182"/>
                <a:gd name="T11" fmla="*/ 2147483647 h 1224"/>
                <a:gd name="T12" fmla="*/ 2147483647 w 182"/>
                <a:gd name="T13" fmla="*/ 2147483647 h 1224"/>
                <a:gd name="T14" fmla="*/ 0 w 182"/>
                <a:gd name="T15" fmla="*/ 2147483647 h 1224"/>
                <a:gd name="T16" fmla="*/ 2147483647 w 182"/>
                <a:gd name="T17" fmla="*/ 2147483647 h 1224"/>
                <a:gd name="T18" fmla="*/ 0 w 182"/>
                <a:gd name="T19" fmla="*/ 2147483647 h 1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1224">
                  <a:moveTo>
                    <a:pt x="182" y="0"/>
                  </a:moveTo>
                  <a:cubicBezTo>
                    <a:pt x="91" y="45"/>
                    <a:pt x="0" y="91"/>
                    <a:pt x="0" y="136"/>
                  </a:cubicBezTo>
                  <a:cubicBezTo>
                    <a:pt x="0" y="181"/>
                    <a:pt x="182" y="227"/>
                    <a:pt x="182" y="272"/>
                  </a:cubicBezTo>
                  <a:cubicBezTo>
                    <a:pt x="182" y="317"/>
                    <a:pt x="0" y="363"/>
                    <a:pt x="0" y="408"/>
                  </a:cubicBezTo>
                  <a:cubicBezTo>
                    <a:pt x="0" y="453"/>
                    <a:pt x="182" y="499"/>
                    <a:pt x="182" y="544"/>
                  </a:cubicBezTo>
                  <a:cubicBezTo>
                    <a:pt x="182" y="589"/>
                    <a:pt x="0" y="635"/>
                    <a:pt x="0" y="680"/>
                  </a:cubicBezTo>
                  <a:cubicBezTo>
                    <a:pt x="0" y="725"/>
                    <a:pt x="182" y="771"/>
                    <a:pt x="182" y="816"/>
                  </a:cubicBezTo>
                  <a:cubicBezTo>
                    <a:pt x="182" y="861"/>
                    <a:pt x="0" y="907"/>
                    <a:pt x="0" y="952"/>
                  </a:cubicBezTo>
                  <a:cubicBezTo>
                    <a:pt x="0" y="997"/>
                    <a:pt x="182" y="1043"/>
                    <a:pt x="182" y="1088"/>
                  </a:cubicBezTo>
                  <a:cubicBezTo>
                    <a:pt x="182" y="1133"/>
                    <a:pt x="91" y="1178"/>
                    <a:pt x="0" y="122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cxnSp>
          <p:nvCxnSpPr>
            <p:cNvPr id="73" name="直線コネクタ 72"/>
            <p:cNvCxnSpPr/>
            <p:nvPr/>
          </p:nvCxnSpPr>
          <p:spPr>
            <a:xfrm>
              <a:off x="313544" y="5734787"/>
              <a:ext cx="576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1187450" y="5734787"/>
              <a:ext cx="576238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円/楕円 74"/>
            <p:cNvSpPr/>
            <p:nvPr/>
          </p:nvSpPr>
          <p:spPr>
            <a:xfrm>
              <a:off x="761206" y="5459591"/>
              <a:ext cx="468000" cy="468000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1790376" y="5543916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N*</a:t>
              </a:r>
              <a:endParaRPr kumimoji="1" lang="ja-JP" altLang="en-US" b="1" dirty="0"/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-60947" y="5538262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N</a:t>
              </a:r>
              <a:endParaRPr kumimoji="1" lang="ja-JP" altLang="en-US" b="1" dirty="0"/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11187" y="4788289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Symbol" pitchFamily="18" charset="2"/>
                </a:rPr>
                <a:t>g</a:t>
              </a:r>
              <a:endParaRPr kumimoji="1" lang="ja-JP" altLang="en-US" b="1" dirty="0">
                <a:latin typeface="Symbol" pitchFamily="18" charset="2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996569" y="4949244"/>
              <a:ext cx="949299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(q</a:t>
              </a:r>
              <a:r>
                <a:rPr lang="en-US" altLang="ja-JP" sz="1400" b="1" baseline="30000" dirty="0" smtClean="0"/>
                <a:t>2</a:t>
              </a:r>
              <a:r>
                <a:rPr lang="en-US" altLang="ja-JP" sz="1400" b="1" dirty="0" smtClean="0"/>
                <a:t> = -Q</a:t>
              </a:r>
              <a:r>
                <a:rPr lang="en-US" altLang="ja-JP" sz="1400" b="1" baseline="30000" dirty="0" smtClean="0"/>
                <a:t>2</a:t>
              </a:r>
              <a:r>
                <a:rPr lang="en-US" altLang="ja-JP" sz="1400" b="1" dirty="0" smtClean="0"/>
                <a:t>)</a:t>
              </a:r>
              <a:endParaRPr kumimoji="1" lang="ja-JP" altLang="en-US" sz="1400" b="1" dirty="0"/>
            </a:p>
          </p:txBody>
        </p:sp>
        <p:cxnSp>
          <p:nvCxnSpPr>
            <p:cNvPr id="80" name="直線矢印コネクタ 79"/>
            <p:cNvCxnSpPr/>
            <p:nvPr/>
          </p:nvCxnSpPr>
          <p:spPr>
            <a:xfrm>
              <a:off x="589137" y="5126508"/>
              <a:ext cx="250107" cy="2471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テキスト ボックス 80"/>
            <p:cNvSpPr txBox="1"/>
            <p:nvPr/>
          </p:nvSpPr>
          <p:spPr>
            <a:xfrm>
              <a:off x="665417" y="4882035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/>
                <a:t>q</a:t>
              </a:r>
              <a:endParaRPr kumimoji="1" lang="ja-JP" altLang="en-US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809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811463"/>
            <a:ext cx="2879725" cy="762000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ja-JP" b="0" smtClean="0">
                <a:latin typeface="Arial Black" pitchFamily="34" charset="0"/>
                <a:ea typeface="ＭＳ Ｐゴシック" charset="-128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7898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9512" y="980728"/>
            <a:ext cx="8712968" cy="55446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6274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P</a:t>
            </a:r>
            <a: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henomenological prescriptions of constructing </a:t>
            </a:r>
            <a:b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conserved-current matrix elements</a:t>
            </a:r>
            <a:endParaRPr lang="en-US" altLang="ja-JP" sz="24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4327" y="1195769"/>
            <a:ext cx="8558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As commonly done in </a:t>
            </a:r>
            <a:r>
              <a:rPr lang="en-US" altLang="ja-JP" b="1" i="1" dirty="0" smtClean="0"/>
              <a:t>practical</a:t>
            </a:r>
            <a:r>
              <a:rPr kumimoji="1" lang="en-US" altLang="ja-JP" b="1" dirty="0" smtClean="0"/>
              <a:t> calculations in nuclear and particle physics, </a:t>
            </a:r>
          </a:p>
          <a:p>
            <a:r>
              <a:rPr kumimoji="1" lang="en-US" altLang="ja-JP" b="1" dirty="0" smtClean="0"/>
              <a:t>currently</a:t>
            </a:r>
            <a:r>
              <a:rPr lang="en-US" altLang="ja-JP" b="1" dirty="0" smtClean="0"/>
              <a:t> </a:t>
            </a:r>
            <a:r>
              <a:rPr kumimoji="1" lang="en-US" altLang="ja-JP" b="1" dirty="0" smtClean="0"/>
              <a:t>we take </a:t>
            </a:r>
            <a:r>
              <a:rPr lang="en-US" altLang="ja-JP" b="1" dirty="0" smtClean="0"/>
              <a:t>a phenomenological prescription to construct conserved </a:t>
            </a:r>
          </a:p>
          <a:p>
            <a:r>
              <a:rPr lang="en-US" altLang="ja-JP" b="1" dirty="0" smtClean="0"/>
              <a:t>current matrix elements </a:t>
            </a:r>
            <a:r>
              <a:rPr lang="en-US" altLang="ja-JP" b="1" dirty="0" smtClean="0">
                <a:solidFill>
                  <a:srgbClr val="0000FF"/>
                </a:solidFill>
              </a:rPr>
              <a:t>[T. Sato, T.-S. H. Lee, PRC60 055201 (2001)]</a:t>
            </a:r>
            <a:r>
              <a:rPr lang="en-US" altLang="ja-JP" b="1" dirty="0" smtClean="0"/>
              <a:t>: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1" y="2321436"/>
            <a:ext cx="2329167" cy="717993"/>
          </a:xfrm>
          <a:prstGeom prst="rect">
            <a:avLst/>
          </a:prstGeom>
          <a:effectLst/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63" y="3098095"/>
            <a:ext cx="318528" cy="252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79802" y="3039429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Full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e.m</a:t>
            </a:r>
            <a:r>
              <a:rPr kumimoji="1" lang="en-US" altLang="ja-JP" dirty="0" smtClean="0">
                <a:solidFill>
                  <a:srgbClr val="FF0000"/>
                </a:solidFill>
              </a:rPr>
              <a:t>. current matrix elements </a:t>
            </a:r>
            <a:r>
              <a:rPr kumimoji="1" lang="en-US" altLang="ja-JP" dirty="0" smtClean="0"/>
              <a:t>obtained by solving DCC equations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2927" y="34290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photon momentum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04138" y="3431563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an arbitrary four vector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1" y="3439449"/>
            <a:ext cx="307460" cy="324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68" y="3473285"/>
            <a:ext cx="324000" cy="256329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23528" y="4149080"/>
            <a:ext cx="83164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A similar prescription is applied, e.g.,  in </a:t>
            </a:r>
            <a:r>
              <a:rPr kumimoji="1" lang="en-US" altLang="ja-JP" sz="1600" b="1" dirty="0" err="1" smtClean="0"/>
              <a:t>Kamalov</a:t>
            </a:r>
            <a:r>
              <a:rPr kumimoji="1" lang="en-US" altLang="ja-JP" sz="1600" b="1" dirty="0" smtClean="0"/>
              <a:t> and Yang, PRL83, 4494 (1999).</a:t>
            </a:r>
          </a:p>
          <a:p>
            <a:pPr>
              <a:buClr>
                <a:srgbClr val="FF0000"/>
              </a:buClr>
            </a:pPr>
            <a:endParaRPr lang="en-US" altLang="ja-JP" sz="2400" b="1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There are also other prescriptions that enable </a:t>
            </a:r>
            <a:r>
              <a:rPr lang="en-US" altLang="ja-JP" sz="1600" b="1" dirty="0" smtClean="0">
                <a:solidFill>
                  <a:srgbClr val="009900"/>
                </a:solidFill>
              </a:rPr>
              <a:t>practical calculations</a:t>
            </a:r>
            <a:r>
              <a:rPr lang="en-US" altLang="ja-JP" sz="1600" b="1" dirty="0" smtClean="0"/>
              <a:t> satisfying 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 smtClean="0">
                <a:solidFill>
                  <a:srgbClr val="0000FF"/>
                </a:solidFill>
              </a:rPr>
              <a:t>     current conservation or WT identity</a:t>
            </a:r>
            <a:r>
              <a:rPr lang="en-US" altLang="ja-JP" sz="1600" b="1" dirty="0" smtClean="0"/>
              <a:t>: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66821" y="5373216"/>
            <a:ext cx="6152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1600" b="1" dirty="0" smtClean="0"/>
              <a:t>Gross and </a:t>
            </a:r>
            <a:r>
              <a:rPr lang="en-US" altLang="ja-JP" sz="1600" b="1" dirty="0" err="1" smtClean="0"/>
              <a:t>Riska</a:t>
            </a:r>
            <a:r>
              <a:rPr lang="en-US" altLang="ja-JP" sz="1600" b="1" dirty="0" smtClean="0"/>
              <a:t>, PRC36, 1928 (1987)</a:t>
            </a:r>
          </a:p>
          <a:p>
            <a:pPr marL="285750" indent="-285750"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1600" b="1" dirty="0" err="1" smtClean="0"/>
              <a:t>Ohta</a:t>
            </a:r>
            <a:r>
              <a:rPr lang="en-US" altLang="ja-JP" sz="1600" b="1" dirty="0" smtClean="0"/>
              <a:t>, PRC40, 1335 (1989)</a:t>
            </a:r>
          </a:p>
          <a:p>
            <a:pPr marL="285750" indent="-285750">
              <a:lnSpc>
                <a:spcPct val="125000"/>
              </a:lnSpc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1600" b="1" dirty="0" err="1" smtClean="0"/>
              <a:t>Haberzettl</a:t>
            </a:r>
            <a:r>
              <a:rPr lang="en-US" altLang="ja-JP" sz="1600" b="1" dirty="0" smtClean="0"/>
              <a:t>, Nakayama, and </a:t>
            </a:r>
            <a:r>
              <a:rPr lang="en-US" altLang="ja-JP" sz="1600" b="1" dirty="0" err="1" smtClean="0"/>
              <a:t>Krewald</a:t>
            </a:r>
            <a:r>
              <a:rPr lang="en-US" altLang="ja-JP" sz="1600" b="1" dirty="0" smtClean="0"/>
              <a:t>, PRC74, 045202 (2006).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0948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107504" y="764704"/>
            <a:ext cx="8943734" cy="59203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53703" y="955467"/>
            <a:ext cx="837120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α </a:t>
            </a:r>
            <a:r>
              <a:rPr kumimoji="1" lang="en-US" altLang="ja-JP" sz="1600" b="1" dirty="0" smtClean="0">
                <a:sym typeface="Wingdings" pitchFamily="2" charset="2"/>
              </a:rPr>
              <a:t> β reaction amplitude at resonance pole position M</a:t>
            </a:r>
            <a:r>
              <a:rPr kumimoji="1" lang="en-US" altLang="ja-JP" sz="1600" b="1" baseline="-25000" dirty="0" smtClean="0">
                <a:sym typeface="Wingdings" pitchFamily="2" charset="2"/>
              </a:rPr>
              <a:t>R</a:t>
            </a:r>
            <a:r>
              <a:rPr kumimoji="1" lang="en-US" altLang="ja-JP" sz="1600" b="1" dirty="0" smtClean="0">
                <a:sym typeface="Wingdings" pitchFamily="2" charset="2"/>
              </a:rPr>
              <a:t> is expressed as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b="1" dirty="0">
              <a:sym typeface="Wingdings" pitchFamily="2" charset="2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endParaRPr kumimoji="1" lang="en-US" altLang="ja-JP" sz="1600" b="1" dirty="0" smtClean="0">
              <a:sym typeface="Wingdings" pitchFamily="2" charset="2"/>
            </a:endParaRPr>
          </a:p>
          <a:p>
            <a:pPr>
              <a:buClr>
                <a:srgbClr val="FF0000"/>
              </a:buClr>
            </a:pPr>
            <a:endParaRPr kumimoji="1" lang="en-US" altLang="ja-JP" sz="1600" b="1" dirty="0" smtClean="0">
              <a:sym typeface="Wingdings" pitchFamily="2" charset="2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The residue </a:t>
            </a:r>
            <a:r>
              <a:rPr lang="en-US" altLang="ja-JP" sz="1600" b="1" dirty="0"/>
              <a:t>is </a:t>
            </a:r>
            <a:r>
              <a:rPr lang="en-US" altLang="ja-JP" sz="1600" b="1" dirty="0" smtClean="0"/>
              <a:t>then interpreted as the </a:t>
            </a:r>
            <a:r>
              <a:rPr lang="en-US" altLang="ja-JP" sz="1600" b="1" dirty="0"/>
              <a:t>product of “coupling constants” of </a:t>
            </a:r>
            <a:endParaRPr lang="en-US" altLang="ja-JP" sz="1600" b="1" dirty="0" smtClean="0"/>
          </a:p>
          <a:p>
            <a:pPr>
              <a:buClr>
                <a:srgbClr val="FF0000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N*-β </a:t>
            </a:r>
            <a:r>
              <a:rPr lang="en-US" altLang="ja-JP" sz="1600" b="1" dirty="0"/>
              <a:t>and </a:t>
            </a:r>
            <a:r>
              <a:rPr lang="en-US" altLang="ja-JP" sz="1600" b="1" dirty="0" smtClean="0"/>
              <a:t>N*-α:</a:t>
            </a:r>
          </a:p>
          <a:p>
            <a:pPr>
              <a:buClr>
                <a:srgbClr val="FF0000"/>
              </a:buClr>
            </a:pPr>
            <a:endParaRPr lang="en-US" altLang="ja-JP" sz="1600" b="1" dirty="0"/>
          </a:p>
          <a:p>
            <a:pPr>
              <a:buClr>
                <a:srgbClr val="FF0000"/>
              </a:buClr>
            </a:pPr>
            <a:endParaRPr lang="ja-JP" altLang="en-US" sz="1600" b="1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If one tries to get the coupling constants from the residues, the constants can be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determined up to a sign. We fix the sign ambiguity by choosing the phase of </a:t>
            </a:r>
          </a:p>
          <a:p>
            <a:pPr>
              <a:buClr>
                <a:srgbClr val="FF0000"/>
              </a:buClr>
            </a:pPr>
            <a:r>
              <a:rPr kumimoji="1" lang="en-US" altLang="ja-JP" sz="1600" b="1" dirty="0"/>
              <a:t> </a:t>
            </a:r>
            <a:r>
              <a:rPr kumimoji="1" lang="en-US" altLang="ja-JP" sz="1600" b="1" dirty="0" smtClean="0"/>
              <a:t>    the pi N scattering residue as</a:t>
            </a:r>
            <a:endParaRPr kumimoji="1" lang="ja-JP" altLang="en-US" sz="1600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Conventions for coupling constants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1560" y="4365104"/>
            <a:ext cx="7119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This corresponds to taking </a:t>
            </a:r>
            <a:r>
              <a:rPr lang="en-US" altLang="ja-JP" sz="1600" b="1" dirty="0" smtClean="0"/>
              <a:t>the real part of πNN* coupling constants </a:t>
            </a:r>
          </a:p>
          <a:p>
            <a:r>
              <a:rPr lang="en-US" altLang="ja-JP" sz="1600" b="1" dirty="0" smtClean="0"/>
              <a:t>always positive: Re(</a:t>
            </a:r>
            <a:r>
              <a:rPr lang="en-US" altLang="ja-JP" sz="1600" b="1" dirty="0" err="1" smtClean="0"/>
              <a:t>g_N</a:t>
            </a:r>
            <a:r>
              <a:rPr lang="en-US" altLang="ja-JP" sz="1600" b="1" dirty="0" smtClean="0"/>
              <a:t>*,πN) &gt; 0. </a:t>
            </a:r>
          </a:p>
          <a:p>
            <a:r>
              <a:rPr lang="en-US" altLang="ja-JP" sz="1600" b="1" dirty="0" smtClean="0"/>
              <a:t>With this convention, the relative signs of </a:t>
            </a:r>
          </a:p>
          <a:p>
            <a:r>
              <a:rPr lang="en-US" altLang="ja-JP" sz="1600" b="1" dirty="0" smtClean="0"/>
              <a:t>all coupling constants are uniquely fixed.</a:t>
            </a:r>
            <a:endParaRPr lang="en-US" altLang="ja-JP" sz="1600" b="1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79" y="1340768"/>
            <a:ext cx="3679101" cy="61084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2307208" cy="28334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40" y="3933056"/>
            <a:ext cx="2872577" cy="318856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 flipV="1">
            <a:off x="5904148" y="5265344"/>
            <a:ext cx="0" cy="126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98" y="4979201"/>
            <a:ext cx="1592542" cy="249999"/>
          </a:xfrm>
          <a:prstGeom prst="rect">
            <a:avLst/>
          </a:prstGeom>
        </p:spPr>
      </p:pic>
      <p:sp>
        <p:nvSpPr>
          <p:cNvPr id="26" name="正方形/長方形 25"/>
          <p:cNvSpPr/>
          <p:nvPr/>
        </p:nvSpPr>
        <p:spPr>
          <a:xfrm>
            <a:off x="5292080" y="5451004"/>
            <a:ext cx="1224136" cy="503815"/>
          </a:xfrm>
          <a:prstGeom prst="rect">
            <a:avLst/>
          </a:prstGeom>
          <a:solidFill>
            <a:srgbClr val="009900">
              <a:alpha val="10000"/>
            </a:srgbClr>
          </a:solidFill>
          <a:ln w="12700">
            <a:solidFill>
              <a:srgbClr val="00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5292080" y="5956922"/>
            <a:ext cx="1224136" cy="504832"/>
          </a:xfrm>
          <a:prstGeom prst="rect">
            <a:avLst/>
          </a:prstGeom>
          <a:solidFill>
            <a:srgbClr val="0000FF">
              <a:alpha val="10000"/>
            </a:srgbClr>
          </a:solidFill>
          <a:ln w="127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111359" y="5446403"/>
            <a:ext cx="613545" cy="500946"/>
          </a:xfrm>
          <a:prstGeom prst="rect">
            <a:avLst/>
          </a:prstGeom>
          <a:solidFill>
            <a:srgbClr val="009900">
              <a:alpha val="10000"/>
            </a:srgbClr>
          </a:solidFill>
          <a:ln w="12700">
            <a:solidFill>
              <a:srgbClr val="00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8112837" y="5963114"/>
            <a:ext cx="612068" cy="507701"/>
          </a:xfrm>
          <a:prstGeom prst="rect">
            <a:avLst/>
          </a:prstGeom>
          <a:solidFill>
            <a:srgbClr val="0000FF">
              <a:alpha val="10000"/>
            </a:srgbClr>
          </a:solidFill>
          <a:ln w="127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6" name="右矢印 35"/>
          <p:cNvSpPr/>
          <p:nvPr/>
        </p:nvSpPr>
        <p:spPr>
          <a:xfrm>
            <a:off x="6948264" y="5805264"/>
            <a:ext cx="360040" cy="288032"/>
          </a:xfrm>
          <a:prstGeom prst="rightArrow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37" name="図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013176"/>
            <a:ext cx="593938" cy="172476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8698843" y="596384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Re</a:t>
            </a:r>
            <a:endParaRPr kumimoji="1" lang="ja-JP" altLang="en-US" sz="12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903292" y="5165323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Im</a:t>
            </a:r>
            <a:endParaRPr kumimoji="1" lang="ja-JP" altLang="en-US" sz="1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01858" y="5165322"/>
            <a:ext cx="356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err="1" smtClean="0"/>
              <a:t>Im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516468" y="596031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Re</a:t>
            </a:r>
            <a:endParaRPr kumimoji="1" lang="ja-JP" altLang="en-US" sz="1200" dirty="0"/>
          </a:p>
        </p:txBody>
      </p:sp>
      <p:cxnSp>
        <p:nvCxnSpPr>
          <p:cNvPr id="31" name="直線矢印コネクタ 30"/>
          <p:cNvCxnSpPr/>
          <p:nvPr/>
        </p:nvCxnSpPr>
        <p:spPr>
          <a:xfrm flipV="1">
            <a:off x="8112837" y="5266523"/>
            <a:ext cx="0" cy="126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428761" y="5950459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5220072" y="5949280"/>
            <a:ext cx="14401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076056" y="5949280"/>
            <a:ext cx="828092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20022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86028" y="620688"/>
            <a:ext cx="8850468" cy="6120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8" name="Picture 7" descr="meson-cloud.eps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165452" y="3861048"/>
            <a:ext cx="3015060" cy="272856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64461" y="3895164"/>
            <a:ext cx="24000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 smtClean="0">
                <a:solidFill>
                  <a:srgbClr val="0000FF"/>
                </a:solidFill>
              </a:rPr>
              <a:t>G</a:t>
            </a:r>
            <a:r>
              <a:rPr kumimoji="1" lang="en-US" altLang="ja-JP" sz="1050" b="1" baseline="-25000" dirty="0" smtClean="0">
                <a:solidFill>
                  <a:srgbClr val="0000FF"/>
                </a:solidFill>
              </a:rPr>
              <a:t>M</a:t>
            </a:r>
            <a:r>
              <a:rPr kumimoji="1" lang="en-US" altLang="ja-JP" sz="1050" b="1" dirty="0" smtClean="0">
                <a:solidFill>
                  <a:srgbClr val="0000FF"/>
                </a:solidFill>
              </a:rPr>
              <a:t>(Q</a:t>
            </a:r>
            <a:r>
              <a:rPr kumimoji="1" lang="en-US" altLang="ja-JP" sz="1050" b="1" baseline="30000" dirty="0" smtClean="0">
                <a:solidFill>
                  <a:srgbClr val="0000FF"/>
                </a:solidFill>
              </a:rPr>
              <a:t>2</a:t>
            </a:r>
            <a:r>
              <a:rPr kumimoji="1" lang="en-US" altLang="ja-JP" sz="1050" b="1" dirty="0" smtClean="0">
                <a:solidFill>
                  <a:srgbClr val="0000FF"/>
                </a:solidFill>
              </a:rPr>
              <a:t>) for </a:t>
            </a:r>
            <a:r>
              <a:rPr kumimoji="1" lang="en-US" altLang="ja-JP" sz="1050" b="1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kumimoji="1" lang="en-US" altLang="ja-JP" sz="1050" b="1" dirty="0" smtClean="0">
                <a:solidFill>
                  <a:srgbClr val="0000FF"/>
                </a:solidFill>
              </a:rPr>
              <a:t> p </a:t>
            </a:r>
            <a:r>
              <a:rPr kumimoji="1" lang="en-US" altLang="ja-JP" sz="1050" b="1" dirty="0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kumimoji="1" lang="en-US" altLang="ja-JP" sz="1050" b="1" dirty="0" smtClean="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D</a:t>
            </a:r>
            <a:r>
              <a:rPr kumimoji="1" lang="en-US" altLang="ja-JP" sz="1050" b="1" dirty="0" smtClean="0">
                <a:solidFill>
                  <a:srgbClr val="0000FF"/>
                </a:solidFill>
                <a:sym typeface="Wingdings" pitchFamily="2" charset="2"/>
              </a:rPr>
              <a:t> (1232) transition</a:t>
            </a:r>
            <a:endParaRPr kumimoji="1" lang="ja-JP" altLang="en-US" sz="1050" b="1" dirty="0">
              <a:solidFill>
                <a:srgbClr val="0000FF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6728224" y="5771814"/>
            <a:ext cx="5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728224" y="6114201"/>
            <a:ext cx="540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349982" y="5587148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Full</a:t>
            </a:r>
            <a:endParaRPr kumimoji="1" lang="ja-JP" altLang="en-US" sz="1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72562" y="5929535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Bare</a:t>
            </a:r>
            <a:endParaRPr kumimoji="1" lang="ja-JP" altLang="en-US" sz="1400" b="1" dirty="0"/>
          </a:p>
        </p:txBody>
      </p:sp>
      <p:sp>
        <p:nvSpPr>
          <p:cNvPr id="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Autofit/>
          </a:bodyPr>
          <a:lstStyle/>
          <a:p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Why reaction dynamics is so important?</a:t>
            </a:r>
            <a:endParaRPr lang="en-US" altLang="ja-JP" sz="28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88" y="1375769"/>
            <a:ext cx="2611155" cy="18528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824846" y="6495147"/>
            <a:ext cx="3190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solidFill>
                  <a:srgbClr val="FF0000"/>
                </a:solidFill>
              </a:rPr>
              <a:t>Julia-Diaz, Lee, Sato, Smith, PRC75 015205 (2007)</a:t>
            </a:r>
            <a:endParaRPr kumimoji="1" lang="ja-JP" altLang="en-US" sz="1000" b="1" dirty="0">
              <a:solidFill>
                <a:srgbClr val="FF0000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108794" y="3225100"/>
            <a:ext cx="2927702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000" b="1" dirty="0">
                <a:solidFill>
                  <a:srgbClr val="FF0000"/>
                </a:solidFill>
              </a:rPr>
              <a:t>Suzuki, Julia-Diaz, </a:t>
            </a:r>
            <a:r>
              <a:rPr lang="en-US" altLang="ja-JP" sz="1000" b="1" dirty="0" smtClean="0">
                <a:solidFill>
                  <a:srgbClr val="FF0000"/>
                </a:solidFill>
              </a:rPr>
              <a:t>HK, </a:t>
            </a:r>
            <a:r>
              <a:rPr lang="en-US" altLang="ja-JP" sz="1000" b="1" dirty="0">
                <a:solidFill>
                  <a:srgbClr val="FF0000"/>
                </a:solidFill>
              </a:rPr>
              <a:t>Lee, Matsuyama, </a:t>
            </a:r>
            <a:r>
              <a:rPr lang="en-US" altLang="ja-JP" sz="1000" b="1" dirty="0" smtClean="0">
                <a:solidFill>
                  <a:srgbClr val="FF0000"/>
                </a:solidFill>
              </a:rPr>
              <a:t>Sato</a:t>
            </a:r>
          </a:p>
          <a:p>
            <a:pPr algn="r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000" b="1" dirty="0" smtClean="0">
                <a:solidFill>
                  <a:srgbClr val="FF0000"/>
                </a:solidFill>
              </a:rPr>
              <a:t>PRL104 </a:t>
            </a:r>
            <a:r>
              <a:rPr lang="en-US" altLang="ja-JP" sz="1000" b="1" dirty="0">
                <a:solidFill>
                  <a:srgbClr val="FF0000"/>
                </a:solidFill>
              </a:rPr>
              <a:t>065203 (2010</a:t>
            </a:r>
            <a:r>
              <a:rPr lang="en-US" altLang="ja-JP" sz="1000" b="1" dirty="0" smtClean="0">
                <a:solidFill>
                  <a:srgbClr val="FF0000"/>
                </a:solidFill>
              </a:rPr>
              <a:t>)</a:t>
            </a:r>
            <a:endParaRPr lang="en-US" altLang="ja-JP" sz="1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23528" y="755412"/>
            <a:ext cx="8745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ym typeface="Wingdings" panose="05000000000000000000" pitchFamily="2" charset="2"/>
              </a:rPr>
              <a:t> Because </a:t>
            </a:r>
            <a:r>
              <a:rPr lang="en-US" altLang="ja-JP" b="1" dirty="0">
                <a:sym typeface="Wingdings" panose="05000000000000000000" pitchFamily="2" charset="2"/>
              </a:rPr>
              <a:t>i</a:t>
            </a:r>
            <a:r>
              <a:rPr lang="en-US" altLang="ja-JP" b="1" dirty="0" smtClean="0"/>
              <a:t>t’s the o</a:t>
            </a:r>
            <a:r>
              <a:rPr kumimoji="1" lang="en-US" altLang="ja-JP" b="1" dirty="0" smtClean="0"/>
              <a:t>rigin of turning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excited states </a:t>
            </a:r>
            <a:r>
              <a:rPr kumimoji="1" lang="en-US" altLang="ja-JP" b="1" dirty="0" smtClean="0"/>
              <a:t>into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unstable resonances </a:t>
            </a:r>
            <a:r>
              <a:rPr kumimoji="1" lang="en-US" altLang="ja-JP" b="1" dirty="0" smtClean="0"/>
              <a:t>!!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1807305"/>
            <a:ext cx="4744697" cy="363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kumimoji="1" lang="en-US" altLang="ja-JP" sz="1600" b="1" dirty="0" smtClean="0"/>
              <a:t>generates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 MANY</a:t>
            </a:r>
            <a:r>
              <a:rPr kumimoji="1" lang="en-US" altLang="ja-JP" sz="1600" b="1" dirty="0" smtClean="0"/>
              <a:t> physical resonances from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</a:t>
            </a:r>
            <a:r>
              <a:rPr kumimoji="1" lang="en-US" altLang="ja-JP" sz="1600" b="1" dirty="0" smtClean="0"/>
              <a:t>a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single</a:t>
            </a:r>
            <a:r>
              <a:rPr kumimoji="1" lang="en-US" altLang="ja-JP" sz="1600" b="1" dirty="0" smtClean="0"/>
              <a:t> bare state.</a:t>
            </a:r>
          </a:p>
          <a:p>
            <a:pPr marL="285750" indent="-28575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ja-JP" sz="1600" b="1" dirty="0"/>
          </a:p>
          <a:p>
            <a:pPr marL="285750" indent="-28575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ja-JP" sz="1600" b="1" dirty="0" smtClean="0"/>
              <a:t>produces s</a:t>
            </a:r>
            <a:r>
              <a:rPr kumimoji="1" lang="en-US" altLang="ja-JP" sz="1600" b="1" dirty="0" smtClean="0"/>
              <a:t>izable mass shifts.</a:t>
            </a:r>
          </a:p>
          <a:p>
            <a:pPr marL="285750" indent="-28575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ja-JP" sz="1600" b="1" dirty="0"/>
          </a:p>
          <a:p>
            <a:pPr marL="285750" indent="-28575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ja-JP" sz="1600" b="1" dirty="0" smtClean="0"/>
              <a:t>is the origin of “</a:t>
            </a:r>
            <a:r>
              <a:rPr lang="en-US" altLang="ja-JP" sz="1600" b="1" dirty="0" smtClean="0">
                <a:solidFill>
                  <a:srgbClr val="009900"/>
                </a:solidFill>
              </a:rPr>
              <a:t>meson cloud.</a:t>
            </a:r>
            <a:r>
              <a:rPr lang="en-US" altLang="ja-JP" sz="1600" b="1" dirty="0" smtClean="0"/>
              <a:t>”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endParaRPr lang="en-US" altLang="ja-JP" sz="1600" b="1" dirty="0"/>
          </a:p>
          <a:p>
            <a:pPr marL="285750" indent="-28575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kumimoji="1" lang="en-US" altLang="ja-JP" sz="1600" b="1" dirty="0" smtClean="0"/>
              <a:t>makes “</a:t>
            </a:r>
            <a:r>
              <a:rPr kumimoji="1" lang="en-US" altLang="ja-JP" sz="1600" b="1" dirty="0" smtClean="0"/>
              <a:t>physical quantities (= masses,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coupling constants,…)</a:t>
            </a:r>
            <a:r>
              <a:rPr kumimoji="1" lang="en-US" altLang="ja-JP" sz="1600" b="1" dirty="0" smtClean="0"/>
              <a:t>” </a:t>
            </a:r>
            <a:r>
              <a:rPr kumimoji="1" lang="en-US" altLang="ja-JP" sz="1600" b="1" dirty="0" smtClean="0"/>
              <a:t>associated with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</a:t>
            </a:r>
            <a:r>
              <a:rPr kumimoji="1" lang="en-US" altLang="ja-JP" sz="1600" b="1" dirty="0" smtClean="0"/>
              <a:t>resonances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COMPLEX</a:t>
            </a:r>
            <a:r>
              <a:rPr lang="en-US" altLang="ja-JP" sz="1600" b="1" dirty="0" smtClean="0"/>
              <a:t>.</a:t>
            </a:r>
          </a:p>
          <a:p>
            <a:pPr marL="285750" indent="-28575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kumimoji="1" lang="en-US" altLang="ja-JP" sz="1600" b="1" dirty="0"/>
          </a:p>
          <a:p>
            <a:pPr marL="285750" indent="-285750">
              <a:lnSpc>
                <a:spcPct val="12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ja-JP" sz="1600" b="1" dirty="0" smtClean="0"/>
              <a:t>…</a:t>
            </a:r>
            <a:endParaRPr kumimoji="1" lang="ja-JP" altLang="en-US" sz="16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9511" y="1375770"/>
            <a:ext cx="3506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(Multichannel) reaction dynamics:</a:t>
            </a:r>
            <a:endParaRPr kumimoji="1" lang="ja-JP" altLang="en-US" sz="16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58838" y="2414056"/>
            <a:ext cx="15295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00FF"/>
                </a:solidFill>
              </a:rPr>
              <a:t>Dynamical origin of </a:t>
            </a:r>
          </a:p>
          <a:p>
            <a:r>
              <a:rPr kumimoji="1" lang="en-US" altLang="ja-JP" sz="1100" b="1" dirty="0" smtClean="0">
                <a:solidFill>
                  <a:srgbClr val="0000FF"/>
                </a:solidFill>
              </a:rPr>
              <a:t>P11 resonances</a:t>
            </a:r>
            <a:endParaRPr kumimoji="1" lang="ja-JP" altLang="en-US" sz="1100" b="1" dirty="0">
              <a:solidFill>
                <a:srgbClr val="0000FF"/>
              </a:solidFill>
            </a:endParaRPr>
          </a:p>
        </p:txBody>
      </p:sp>
      <p:grpSp>
        <p:nvGrpSpPr>
          <p:cNvPr id="33" name="グループ化 32"/>
          <p:cNvGrpSpPr/>
          <p:nvPr/>
        </p:nvGrpSpPr>
        <p:grpSpPr>
          <a:xfrm>
            <a:off x="3762345" y="2183529"/>
            <a:ext cx="2249815" cy="721205"/>
            <a:chOff x="947826" y="3424028"/>
            <a:chExt cx="2249815" cy="721205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947826" y="3424028"/>
              <a:ext cx="2249815" cy="721205"/>
            </a:xfrm>
            <a:prstGeom prst="wedgeRoundRectCallout">
              <a:avLst>
                <a:gd name="adj1" fmla="val -102834"/>
                <a:gd name="adj2" fmla="val -34804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973955" y="3445363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Corresponds to a baryon </a:t>
              </a:r>
            </a:p>
            <a:p>
              <a:r>
                <a:rPr lang="en-US" altLang="ja-JP" sz="1200" b="1" dirty="0" smtClean="0"/>
                <a:t>within 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static</a:t>
              </a:r>
              <a:r>
                <a:rPr lang="en-US" altLang="ja-JP" sz="1200" b="1" dirty="0" smtClean="0"/>
                <a:t> hadron models</a:t>
              </a:r>
            </a:p>
            <a:p>
              <a:r>
                <a:rPr lang="en-US" altLang="ja-JP" sz="1200" b="1" dirty="0" smtClean="0"/>
                <a:t>(quark models etc.)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868278" y="4653136"/>
            <a:ext cx="3071874" cy="1944216"/>
            <a:chOff x="2800345" y="4725144"/>
            <a:chExt cx="3071874" cy="1944216"/>
          </a:xfrm>
        </p:grpSpPr>
        <p:sp>
          <p:nvSpPr>
            <p:cNvPr id="27" name="角丸四角形吹き出し 26"/>
            <p:cNvSpPr/>
            <p:nvPr/>
          </p:nvSpPr>
          <p:spPr>
            <a:xfrm>
              <a:off x="2800345" y="4725144"/>
              <a:ext cx="3038023" cy="1944216"/>
            </a:xfrm>
            <a:prstGeom prst="wedgeRoundRectCallout">
              <a:avLst>
                <a:gd name="adj1" fmla="val 69214"/>
                <a:gd name="adj2" fmla="val -35128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3347864" y="5250686"/>
              <a:ext cx="675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N, N*</a:t>
              </a:r>
              <a:endParaRPr lang="en-US" sz="1600" b="1" dirty="0"/>
            </a:p>
          </p:txBody>
        </p:sp>
        <p:grpSp>
          <p:nvGrpSpPr>
            <p:cNvPr id="29" name="グループ化 28"/>
            <p:cNvGrpSpPr>
              <a:grpSpLocks noChangeAspect="1"/>
            </p:cNvGrpSpPr>
            <p:nvPr/>
          </p:nvGrpSpPr>
          <p:grpSpPr>
            <a:xfrm>
              <a:off x="3995936" y="4797152"/>
              <a:ext cx="1133245" cy="1080000"/>
              <a:chOff x="1338515" y="2446333"/>
              <a:chExt cx="1584325" cy="1584325"/>
            </a:xfrm>
          </p:grpSpPr>
          <p:sp>
            <p:nvSpPr>
              <p:cNvPr id="31" name="Oval 17"/>
              <p:cNvSpPr>
                <a:spLocks noChangeArrowheads="1"/>
              </p:cNvSpPr>
              <p:nvPr/>
            </p:nvSpPr>
            <p:spPr bwMode="auto">
              <a:xfrm>
                <a:off x="1338515" y="2446333"/>
                <a:ext cx="1584325" cy="1584325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chemeClr val="bg1">
                      <a:alpha val="10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32" name="Oval 18"/>
              <p:cNvSpPr>
                <a:spLocks noChangeArrowheads="1"/>
              </p:cNvSpPr>
              <p:nvPr/>
            </p:nvSpPr>
            <p:spPr bwMode="auto">
              <a:xfrm>
                <a:off x="2059240" y="3119433"/>
                <a:ext cx="184150" cy="192088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bg1"/>
                  </a:gs>
                  <a:gs pos="83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</p:grpSp>
        <p:sp>
          <p:nvSpPr>
            <p:cNvPr id="30" name="テキスト ボックス 29"/>
            <p:cNvSpPr txBox="1"/>
            <p:nvPr/>
          </p:nvSpPr>
          <p:spPr>
            <a:xfrm>
              <a:off x="2887106" y="5877272"/>
              <a:ext cx="298511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solidFill>
                    <a:srgbClr val="0000FF"/>
                  </a:solidFill>
                </a:rPr>
                <a:t>Meson clouds </a:t>
              </a:r>
              <a:r>
                <a:rPr lang="en-US" altLang="ja-JP" sz="1400" b="1" dirty="0" smtClean="0"/>
                <a:t>are</a:t>
              </a:r>
              <a:r>
                <a:rPr kumimoji="1" lang="en-US" altLang="ja-JP" sz="1400" b="1" dirty="0" smtClean="0"/>
                <a:t> indispensable </a:t>
              </a:r>
            </a:p>
            <a:p>
              <a:r>
                <a:rPr kumimoji="1" lang="en-US" altLang="ja-JP" sz="1400" b="1" dirty="0" smtClean="0"/>
                <a:t>for 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quantitative </a:t>
              </a:r>
              <a:r>
                <a:rPr kumimoji="1" lang="en-US" altLang="ja-JP" sz="1400" b="1" dirty="0" smtClean="0"/>
                <a:t>description of </a:t>
              </a:r>
            </a:p>
            <a:p>
              <a:r>
                <a:rPr kumimoji="1" lang="en-US" altLang="ja-JP" sz="1400" b="1" dirty="0" smtClean="0"/>
                <a:t>N* form factors</a:t>
              </a:r>
              <a:endParaRPr kumimoji="1" lang="ja-JP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6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正方形/長方形 190"/>
          <p:cNvSpPr/>
          <p:nvPr/>
        </p:nvSpPr>
        <p:spPr>
          <a:xfrm>
            <a:off x="684448" y="5229368"/>
            <a:ext cx="7920000" cy="151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92" name="正方形/長方形 191"/>
          <p:cNvSpPr/>
          <p:nvPr/>
        </p:nvSpPr>
        <p:spPr>
          <a:xfrm>
            <a:off x="687288" y="3645144"/>
            <a:ext cx="7920000" cy="10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正方形/長方形 7"/>
          <p:cNvSpPr/>
          <p:nvPr/>
        </p:nvSpPr>
        <p:spPr>
          <a:xfrm>
            <a:off x="683569" y="1916830"/>
            <a:ext cx="7920880" cy="1080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859549"/>
            <a:ext cx="6419535" cy="3401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363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288686"/>
            <a:ext cx="69707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79390" y="1412778"/>
            <a:ext cx="5147829" cy="378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Partial wave (LSJ) </a:t>
            </a:r>
            <a:r>
              <a:rPr lang="en-US" altLang="ja-JP" sz="1600" dirty="0" smtClean="0"/>
              <a:t>amplitudes </a:t>
            </a:r>
            <a:r>
              <a:rPr lang="en-US" altLang="ja-JP" sz="1600" dirty="0"/>
              <a:t>of a </a:t>
            </a:r>
            <a:r>
              <a:rPr lang="en-US" altLang="ja-JP" sz="1600" dirty="0">
                <a:sym typeface="Wingdings" pitchFamily="2" charset="2"/>
              </a:rPr>
              <a:t> b reaction</a:t>
            </a:r>
            <a:r>
              <a:rPr lang="en-US" altLang="ja-JP" sz="1600" dirty="0"/>
              <a:t>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Reaction channels: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</a:t>
            </a:r>
            <a:r>
              <a:rPr lang="en-US" altLang="ja-JP" sz="1600" dirty="0" smtClean="0"/>
              <a:t>Transition Potentials:</a:t>
            </a:r>
            <a:endParaRPr lang="en-US" altLang="ja-JP" sz="1600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382963" y="2665316"/>
            <a:ext cx="2068396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3300"/>
                </a:solidFill>
              </a:rPr>
              <a:t>coupled-channels effect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51280" y="6257060"/>
            <a:ext cx="2026782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0"/>
              <a:t>Exchange potentials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588126" y="6238010"/>
            <a:ext cx="1483364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b="0"/>
              <a:t>bare N* states</a:t>
            </a: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067175" y="2666901"/>
            <a:ext cx="4333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51783" y="836616"/>
            <a:ext cx="5628729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For details see Matsuyama, Sato, Lee, Phys. Rep. 439,193 (2007)</a:t>
            </a: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4485992" y="3840192"/>
            <a:ext cx="1582737" cy="395287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15372" name="Picture 10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73" y="4343428"/>
            <a:ext cx="630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4" name="Text Box 7"/>
          <p:cNvSpPr txBox="1">
            <a:spLocks noChangeArrowheads="1"/>
          </p:cNvSpPr>
          <p:nvPr/>
        </p:nvSpPr>
        <p:spPr bwMode="auto">
          <a:xfrm>
            <a:off x="4284034" y="6257060"/>
            <a:ext cx="1218869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0"/>
              <a:t>Z-diagrams</a:t>
            </a: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Dynamical coupled-channels (DCC) model for </a:t>
            </a:r>
            <a:b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meson production reactions</a:t>
            </a: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9" y="2059030"/>
            <a:ext cx="7643812" cy="503038"/>
          </a:xfrm>
          <a:prstGeom prst="rect">
            <a:avLst/>
          </a:prstGeom>
        </p:spPr>
      </p:pic>
      <p:grpSp>
        <p:nvGrpSpPr>
          <p:cNvPr id="193" name="グループ化 192"/>
          <p:cNvGrpSpPr/>
          <p:nvPr/>
        </p:nvGrpSpPr>
        <p:grpSpPr>
          <a:xfrm>
            <a:off x="114435" y="3140970"/>
            <a:ext cx="8892033" cy="3466175"/>
            <a:chOff x="144463" y="3021808"/>
            <a:chExt cx="8892033" cy="3287512"/>
          </a:xfrm>
        </p:grpSpPr>
        <p:sp>
          <p:nvSpPr>
            <p:cNvPr id="194" name="角丸四角形吹き出し 193"/>
            <p:cNvSpPr/>
            <p:nvPr/>
          </p:nvSpPr>
          <p:spPr>
            <a:xfrm>
              <a:off x="144463" y="3021808"/>
              <a:ext cx="8892033" cy="3287512"/>
            </a:xfrm>
            <a:prstGeom prst="wedgeRoundRectCallout">
              <a:avLst>
                <a:gd name="adj1" fmla="val 25116"/>
                <a:gd name="adj2" fmla="val -6981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405670" y="3190877"/>
              <a:ext cx="4939923" cy="35029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  <a:effectLst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itchFamily="2" charset="2"/>
                <a:buChar char="ü"/>
                <a:defRPr/>
              </a:pPr>
              <a:r>
                <a:rPr kumimoji="1" lang="en-US" altLang="ja-JP" b="1" dirty="0" smtClean="0">
                  <a:ea typeface="ＭＳ Ｐゴシック" pitchFamily="50" charset="-128"/>
                </a:rPr>
                <a:t>Meson-Baryon </a:t>
              </a:r>
              <a:r>
                <a:rPr kumimoji="1" lang="en-US" altLang="ja-JP" b="1" dirty="0">
                  <a:ea typeface="ＭＳ Ｐゴシック" pitchFamily="50" charset="-128"/>
                </a:rPr>
                <a:t>Green functions</a:t>
              </a:r>
              <a:endParaRPr kumimoji="1" lang="ja-JP" altLang="en-US" b="1" dirty="0">
                <a:ea typeface="ＭＳ Ｐゴシック" pitchFamily="50" charset="-128"/>
              </a:endParaRPr>
            </a:p>
          </p:txBody>
        </p:sp>
        <p:pic>
          <p:nvPicPr>
            <p:cNvPr id="196" name="図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670" y="3232945"/>
              <a:ext cx="5635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7" name="グループ化 196"/>
            <p:cNvGrpSpPr/>
            <p:nvPr/>
          </p:nvGrpSpPr>
          <p:grpSpPr>
            <a:xfrm>
              <a:off x="467544" y="3789040"/>
              <a:ext cx="8361586" cy="2382836"/>
              <a:chOff x="530894" y="3709989"/>
              <a:chExt cx="8361586" cy="2382836"/>
            </a:xfrm>
          </p:grpSpPr>
          <p:pic>
            <p:nvPicPr>
              <p:cNvPr id="198" name="図 4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894" y="3716340"/>
                <a:ext cx="2197100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9" name="テキスト ボックス 5"/>
              <p:cNvSpPr txBox="1">
                <a:spLocks noChangeArrowheads="1"/>
              </p:cNvSpPr>
              <p:nvPr/>
            </p:nvSpPr>
            <p:spPr bwMode="auto">
              <a:xfrm>
                <a:off x="843632" y="3956050"/>
                <a:ext cx="1745991" cy="32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>
                    <a:solidFill>
                      <a:srgbClr val="0000FF"/>
                    </a:solidFill>
                  </a:rPr>
                  <a:t>Stable channels</a:t>
                </a:r>
                <a:endParaRPr kumimoji="1" lang="ja-JP" altLang="en-US" sz="1600">
                  <a:solidFill>
                    <a:srgbClr val="0000FF"/>
                  </a:solidFill>
                </a:endParaRPr>
              </a:p>
            </p:txBody>
          </p:sp>
          <p:sp>
            <p:nvSpPr>
              <p:cNvPr id="200" name="Line 16"/>
              <p:cNvSpPr>
                <a:spLocks noChangeShapeType="1"/>
              </p:cNvSpPr>
              <p:nvPr/>
            </p:nvSpPr>
            <p:spPr bwMode="auto">
              <a:xfrm>
                <a:off x="870619" y="5676900"/>
                <a:ext cx="1676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01" name="Line 16"/>
              <p:cNvSpPr>
                <a:spLocks noChangeShapeType="1"/>
              </p:cNvSpPr>
              <p:nvPr/>
            </p:nvSpPr>
            <p:spPr bwMode="auto">
              <a:xfrm>
                <a:off x="896019" y="4883150"/>
                <a:ext cx="165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grpSp>
            <p:nvGrpSpPr>
              <p:cNvPr id="202" name="Group 23"/>
              <p:cNvGrpSpPr>
                <a:grpSpLocks/>
              </p:cNvGrpSpPr>
              <p:nvPr/>
            </p:nvGrpSpPr>
            <p:grpSpPr bwMode="auto">
              <a:xfrm>
                <a:off x="3694782" y="4670425"/>
                <a:ext cx="1795462" cy="1062038"/>
                <a:chOff x="657" y="2160"/>
                <a:chExt cx="1452" cy="862"/>
              </a:xfrm>
            </p:grpSpPr>
            <p:sp>
              <p:nvSpPr>
                <p:cNvPr id="247" name="Line 16"/>
                <p:cNvSpPr>
                  <a:spLocks noChangeShapeType="1"/>
                </p:cNvSpPr>
                <p:nvPr/>
              </p:nvSpPr>
              <p:spPr bwMode="auto">
                <a:xfrm>
                  <a:off x="657" y="3022"/>
                  <a:ext cx="145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grpSp>
              <p:nvGrpSpPr>
                <p:cNvPr id="248" name="Group 22"/>
                <p:cNvGrpSpPr>
                  <a:grpSpLocks/>
                </p:cNvGrpSpPr>
                <p:nvPr/>
              </p:nvGrpSpPr>
              <p:grpSpPr bwMode="auto">
                <a:xfrm>
                  <a:off x="657" y="2160"/>
                  <a:ext cx="1452" cy="464"/>
                  <a:chOff x="657" y="2160"/>
                  <a:chExt cx="1452" cy="464"/>
                </a:xfrm>
              </p:grpSpPr>
              <p:sp>
                <p:nvSpPr>
                  <p:cNvPr id="24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2387"/>
                    <a:ext cx="1452" cy="0"/>
                  </a:xfrm>
                  <a:prstGeom prst="line">
                    <a:avLst/>
                  </a:prstGeom>
                  <a:noFill/>
                  <a:ln w="127000" cmpd="dbl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160"/>
                    <a:ext cx="453" cy="453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405"/>
                    <a:ext cx="466" cy="219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252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160"/>
                    <a:ext cx="453" cy="453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03" name="グループ化 6"/>
              <p:cNvGrpSpPr>
                <a:grpSpLocks/>
              </p:cNvGrpSpPr>
              <p:nvPr/>
            </p:nvGrpSpPr>
            <p:grpSpPr bwMode="auto">
              <a:xfrm>
                <a:off x="6606257" y="4652965"/>
                <a:ext cx="1803400" cy="1063625"/>
                <a:chOff x="5648608" y="4869160"/>
                <a:chExt cx="1803712" cy="1063543"/>
              </a:xfrm>
            </p:grpSpPr>
            <p:sp>
              <p:nvSpPr>
                <p:cNvPr id="243" name="Line 16"/>
                <p:cNvSpPr>
                  <a:spLocks noChangeShapeType="1"/>
                </p:cNvSpPr>
                <p:nvPr/>
              </p:nvSpPr>
              <p:spPr bwMode="auto">
                <a:xfrm>
                  <a:off x="5648608" y="5932703"/>
                  <a:ext cx="17947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244" name="Freeform 159"/>
                <p:cNvSpPr>
                  <a:spLocks/>
                </p:cNvSpPr>
                <p:nvPr/>
              </p:nvSpPr>
              <p:spPr bwMode="auto">
                <a:xfrm rot="5400000" flipH="1">
                  <a:off x="5911776" y="4851159"/>
                  <a:ext cx="116498" cy="642834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45" name="Freeform 159"/>
                <p:cNvSpPr>
                  <a:spLocks/>
                </p:cNvSpPr>
                <p:nvPr/>
              </p:nvSpPr>
              <p:spPr bwMode="auto">
                <a:xfrm rot="5400000" flipH="1">
                  <a:off x="7072654" y="4849534"/>
                  <a:ext cx="116498" cy="642834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46" name="Oval 19"/>
                <p:cNvSpPr>
                  <a:spLocks noChangeArrowheads="1"/>
                </p:cNvSpPr>
                <p:nvPr/>
              </p:nvSpPr>
              <p:spPr bwMode="auto">
                <a:xfrm>
                  <a:off x="6265409" y="4869160"/>
                  <a:ext cx="559942" cy="55891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04" name="テキスト ボックス 163"/>
              <p:cNvSpPr txBox="1">
                <a:spLocks noChangeArrowheads="1"/>
              </p:cNvSpPr>
              <p:nvPr/>
            </p:nvSpPr>
            <p:spPr bwMode="auto">
              <a:xfrm>
                <a:off x="4755232" y="3933825"/>
                <a:ext cx="2430474" cy="32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>
                    <a:solidFill>
                      <a:srgbClr val="0000FF"/>
                    </a:solidFill>
                  </a:rPr>
                  <a:t>Quasi 2-body channels</a:t>
                </a:r>
                <a:endParaRPr kumimoji="1" lang="ja-JP" altLang="en-US" sz="1600">
                  <a:solidFill>
                    <a:srgbClr val="0000FF"/>
                  </a:solidFill>
                </a:endParaRPr>
              </a:p>
            </p:txBody>
          </p:sp>
          <p:pic>
            <p:nvPicPr>
              <p:cNvPr id="205" name="図 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8458" y="3709989"/>
                <a:ext cx="1774825" cy="217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" name="テキスト ボックス 205"/>
              <p:cNvSpPr txBox="1"/>
              <p:nvPr/>
            </p:nvSpPr>
            <p:spPr>
              <a:xfrm>
                <a:off x="4539333" y="4302125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07" name="テキスト ボックス 166"/>
              <p:cNvSpPr txBox="1">
                <a:spLocks noChangeArrowheads="1"/>
              </p:cNvSpPr>
              <p:nvPr/>
            </p:nvSpPr>
            <p:spPr bwMode="auto">
              <a:xfrm>
                <a:off x="7546057" y="4373565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sp>
            <p:nvSpPr>
              <p:cNvPr id="208" name="テキスト ボックス 167"/>
              <p:cNvSpPr txBox="1">
                <a:spLocks noChangeArrowheads="1"/>
              </p:cNvSpPr>
              <p:nvPr/>
            </p:nvSpPr>
            <p:spPr bwMode="auto">
              <a:xfrm>
                <a:off x="3383633" y="4724400"/>
                <a:ext cx="382587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b="0" i="1">
                    <a:latin typeface="Symbol" pitchFamily="18" charset="2"/>
                  </a:rPr>
                  <a:t>D</a:t>
                </a:r>
                <a:endParaRPr kumimoji="1" lang="ja-JP" altLang="en-US" sz="2000" b="0" i="1">
                  <a:latin typeface="Symbol" pitchFamily="18" charset="2"/>
                </a:endParaRPr>
              </a:p>
            </p:txBody>
          </p:sp>
          <p:sp>
            <p:nvSpPr>
              <p:cNvPr id="209" name="テキスト ボックス 169"/>
              <p:cNvSpPr txBox="1">
                <a:spLocks noChangeArrowheads="1"/>
              </p:cNvSpPr>
              <p:nvPr/>
            </p:nvSpPr>
            <p:spPr bwMode="auto">
              <a:xfrm>
                <a:off x="7546057" y="5106990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cxnSp>
            <p:nvCxnSpPr>
              <p:cNvPr id="210" name="直線コネクタ 170"/>
              <p:cNvCxnSpPr>
                <a:cxnSpLocks noChangeShapeType="1"/>
              </p:cNvCxnSpPr>
              <p:nvPr/>
            </p:nvCxnSpPr>
            <p:spPr bwMode="auto">
              <a:xfrm>
                <a:off x="4602832" y="4351338"/>
                <a:ext cx="0" cy="1720850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直線コネクタ 172"/>
              <p:cNvCxnSpPr>
                <a:cxnSpLocks noChangeShapeType="1"/>
              </p:cNvCxnSpPr>
              <p:nvPr/>
            </p:nvCxnSpPr>
            <p:spPr bwMode="auto">
              <a:xfrm>
                <a:off x="7503194" y="4373563"/>
                <a:ext cx="0" cy="1719262"/>
              </a:xfrm>
              <a:prstGeom prst="lin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2" name="テキスト ボックス 173"/>
              <p:cNvSpPr txBox="1">
                <a:spLocks noChangeArrowheads="1"/>
              </p:cNvSpPr>
              <p:nvPr/>
            </p:nvSpPr>
            <p:spPr bwMode="auto">
              <a:xfrm>
                <a:off x="5471195" y="4724400"/>
                <a:ext cx="384175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b="0" i="1">
                    <a:latin typeface="Symbol" pitchFamily="18" charset="2"/>
                  </a:rPr>
                  <a:t>D</a:t>
                </a:r>
                <a:endParaRPr kumimoji="1" lang="ja-JP" altLang="en-US" sz="2000" b="0" i="1">
                  <a:latin typeface="Symbol" pitchFamily="18" charset="2"/>
                </a:endParaRPr>
              </a:p>
            </p:txBody>
          </p:sp>
          <p:sp>
            <p:nvSpPr>
              <p:cNvPr id="213" name="テキスト ボックス 174"/>
              <p:cNvSpPr txBox="1">
                <a:spLocks noChangeArrowheads="1"/>
              </p:cNvSpPr>
              <p:nvPr/>
            </p:nvSpPr>
            <p:spPr bwMode="auto">
              <a:xfrm>
                <a:off x="5456907" y="5516563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>
                    <a:latin typeface="Symbol" pitchFamily="18" charset="2"/>
                  </a:rPr>
                  <a:t>p</a:t>
                </a:r>
                <a:endParaRPr kumimoji="1" lang="ja-JP" altLang="en-US" sz="2000">
                  <a:latin typeface="Symbol" pitchFamily="18" charset="2"/>
                </a:endParaRPr>
              </a:p>
            </p:txBody>
          </p:sp>
          <p:sp>
            <p:nvSpPr>
              <p:cNvPr id="237" name="テキスト ボックス 175"/>
              <p:cNvSpPr txBox="1">
                <a:spLocks noChangeArrowheads="1"/>
              </p:cNvSpPr>
              <p:nvPr/>
            </p:nvSpPr>
            <p:spPr bwMode="auto">
              <a:xfrm>
                <a:off x="3369344" y="5476875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>
                    <a:latin typeface="Symbol" pitchFamily="18" charset="2"/>
                  </a:rPr>
                  <a:t>p</a:t>
                </a:r>
                <a:endParaRPr kumimoji="1" lang="ja-JP" altLang="en-US" sz="2000">
                  <a:latin typeface="Symbol" pitchFamily="18" charset="2"/>
                </a:endParaRPr>
              </a:p>
            </p:txBody>
          </p:sp>
          <p:sp>
            <p:nvSpPr>
              <p:cNvPr id="238" name="テキスト ボックス 176"/>
              <p:cNvSpPr txBox="1">
                <a:spLocks noChangeArrowheads="1"/>
              </p:cNvSpPr>
              <p:nvPr/>
            </p:nvSpPr>
            <p:spPr bwMode="auto">
              <a:xfrm>
                <a:off x="4567907" y="5106988"/>
                <a:ext cx="325730" cy="379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2000" dirty="0">
                    <a:latin typeface="Symbol" pitchFamily="18" charset="2"/>
                  </a:rPr>
                  <a:t>p</a:t>
                </a:r>
                <a:endParaRPr kumimoji="1" lang="ja-JP" altLang="en-US" sz="2000" dirty="0">
                  <a:latin typeface="Symbol" pitchFamily="18" charset="2"/>
                </a:endParaRPr>
              </a:p>
            </p:txBody>
          </p:sp>
          <p:sp>
            <p:nvSpPr>
              <p:cNvPr id="239" name="テキスト ボックス 183"/>
              <p:cNvSpPr txBox="1">
                <a:spLocks noChangeArrowheads="1"/>
              </p:cNvSpPr>
              <p:nvPr/>
            </p:nvSpPr>
            <p:spPr bwMode="auto">
              <a:xfrm>
                <a:off x="6104607" y="4776790"/>
                <a:ext cx="482824" cy="29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r, s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40" name="テキスト ボックス 185"/>
              <p:cNvSpPr txBox="1">
                <a:spLocks noChangeArrowheads="1"/>
              </p:cNvSpPr>
              <p:nvPr/>
            </p:nvSpPr>
            <p:spPr bwMode="auto">
              <a:xfrm>
                <a:off x="8409656" y="4776790"/>
                <a:ext cx="482824" cy="291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r, s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>
                <a:off x="6287170" y="5516563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42" name="テキスト ボックス 241"/>
              <p:cNvSpPr txBox="1"/>
              <p:nvPr/>
            </p:nvSpPr>
            <p:spPr>
              <a:xfrm>
                <a:off x="8360445" y="5518150"/>
                <a:ext cx="370614" cy="37948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20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2000" b="0" i="1" dirty="0">
                  <a:latin typeface="+mn-lt"/>
                  <a:ea typeface="ＭＳ Ｐゴシック" pitchFamily="50" charset="-128"/>
                </a:endParaRPr>
              </a:p>
            </p:txBody>
          </p:sp>
        </p:grpSp>
      </p:grpSp>
      <p:grpSp>
        <p:nvGrpSpPr>
          <p:cNvPr id="253" name="グループ化 252"/>
          <p:cNvGrpSpPr/>
          <p:nvPr/>
        </p:nvGrpSpPr>
        <p:grpSpPr>
          <a:xfrm>
            <a:off x="203967" y="1196752"/>
            <a:ext cx="8712968" cy="3960440"/>
            <a:chOff x="251520" y="2564904"/>
            <a:chExt cx="8712968" cy="3960440"/>
          </a:xfrm>
        </p:grpSpPr>
        <p:sp>
          <p:nvSpPr>
            <p:cNvPr id="254" name="角丸四角形 253"/>
            <p:cNvSpPr/>
            <p:nvPr/>
          </p:nvSpPr>
          <p:spPr>
            <a:xfrm>
              <a:off x="251520" y="2564904"/>
              <a:ext cx="8712968" cy="396044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255" name="グループ化 254"/>
            <p:cNvGrpSpPr/>
            <p:nvPr/>
          </p:nvGrpSpPr>
          <p:grpSpPr>
            <a:xfrm>
              <a:off x="501651" y="2816227"/>
              <a:ext cx="8139113" cy="3573463"/>
              <a:chOff x="501651" y="2816227"/>
              <a:chExt cx="8139113" cy="3573463"/>
            </a:xfrm>
          </p:grpSpPr>
          <p:grpSp>
            <p:nvGrpSpPr>
              <p:cNvPr id="256" name="グループ化 33"/>
              <p:cNvGrpSpPr>
                <a:grpSpLocks/>
              </p:cNvGrpSpPr>
              <p:nvPr/>
            </p:nvGrpSpPr>
            <p:grpSpPr bwMode="auto">
              <a:xfrm>
                <a:off x="7632701" y="3430588"/>
                <a:ext cx="1008063" cy="163512"/>
                <a:chOff x="7632375" y="2967124"/>
                <a:chExt cx="1008063" cy="162578"/>
              </a:xfrm>
            </p:grpSpPr>
            <p:sp>
              <p:nvSpPr>
                <p:cNvPr id="317" name="Line 183"/>
                <p:cNvSpPr>
                  <a:spLocks noChangeAspect="1" noChangeShapeType="1"/>
                </p:cNvSpPr>
                <p:nvPr/>
              </p:nvSpPr>
              <p:spPr bwMode="auto">
                <a:xfrm rot="12900000" flipH="1">
                  <a:off x="7646488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8" name="Line 184"/>
                <p:cNvSpPr>
                  <a:spLocks noChangeShapeType="1"/>
                </p:cNvSpPr>
                <p:nvPr/>
              </p:nvSpPr>
              <p:spPr bwMode="auto">
                <a:xfrm>
                  <a:off x="7632375" y="3129702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9" name="Line 183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8088211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57" name="Line 183"/>
              <p:cNvSpPr>
                <a:spLocks noChangeAspect="1" noChangeShapeType="1"/>
              </p:cNvSpPr>
              <p:nvPr/>
            </p:nvSpPr>
            <p:spPr bwMode="auto">
              <a:xfrm rot="900000" flipH="1">
                <a:off x="5757864" y="3187700"/>
                <a:ext cx="53816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58" name="Line 184"/>
              <p:cNvSpPr>
                <a:spLocks noChangeShapeType="1"/>
              </p:cNvSpPr>
              <p:nvPr/>
            </p:nvSpPr>
            <p:spPr bwMode="auto">
              <a:xfrm>
                <a:off x="5776913" y="3602038"/>
                <a:ext cx="10080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59" name="Line 183"/>
              <p:cNvSpPr>
                <a:spLocks noChangeAspect="1" noChangeShapeType="1"/>
              </p:cNvSpPr>
              <p:nvPr/>
            </p:nvSpPr>
            <p:spPr bwMode="auto">
              <a:xfrm rot="20700000" flipH="1">
                <a:off x="6254751" y="3163890"/>
                <a:ext cx="538163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grpSp>
            <p:nvGrpSpPr>
              <p:cNvPr id="260" name="グループ化 30"/>
              <p:cNvGrpSpPr>
                <a:grpSpLocks/>
              </p:cNvGrpSpPr>
              <p:nvPr/>
            </p:nvGrpSpPr>
            <p:grpSpPr bwMode="auto">
              <a:xfrm>
                <a:off x="1965326" y="3205165"/>
                <a:ext cx="1077913" cy="428625"/>
                <a:chOff x="1965225" y="2741560"/>
                <a:chExt cx="1078714" cy="428625"/>
              </a:xfrm>
            </p:grpSpPr>
            <p:sp>
              <p:nvSpPr>
                <p:cNvPr id="314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5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6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1" name="グループ化 31"/>
              <p:cNvGrpSpPr>
                <a:grpSpLocks/>
              </p:cNvGrpSpPr>
              <p:nvPr/>
            </p:nvGrpSpPr>
            <p:grpSpPr bwMode="auto">
              <a:xfrm>
                <a:off x="3802063" y="3409950"/>
                <a:ext cx="1103312" cy="184150"/>
                <a:chOff x="3802199" y="2945823"/>
                <a:chExt cx="1103607" cy="184946"/>
              </a:xfrm>
            </p:grpSpPr>
            <p:sp>
              <p:nvSpPr>
                <p:cNvPr id="311" name="Line 160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3802199" y="2948197"/>
                  <a:ext cx="864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12" name="Line 162"/>
                <p:cNvSpPr>
                  <a:spLocks noChangeShapeType="1"/>
                </p:cNvSpPr>
                <p:nvPr/>
              </p:nvSpPr>
              <p:spPr bwMode="auto">
                <a:xfrm>
                  <a:off x="3842674" y="3130769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13" name="Line 160"/>
                <p:cNvSpPr>
                  <a:spLocks noChangeAspect="1" noChangeShapeType="1"/>
                </p:cNvSpPr>
                <p:nvPr/>
              </p:nvSpPr>
              <p:spPr bwMode="auto">
                <a:xfrm rot="20100000" flipH="1">
                  <a:off x="4040498" y="2945823"/>
                  <a:ext cx="8653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262" name="グループ化 41"/>
              <p:cNvGrpSpPr>
                <a:grpSpLocks/>
              </p:cNvGrpSpPr>
              <p:nvPr/>
            </p:nvGrpSpPr>
            <p:grpSpPr bwMode="auto">
              <a:xfrm>
                <a:off x="3848101" y="4329113"/>
                <a:ext cx="1260475" cy="539750"/>
                <a:chOff x="3774493" y="3933056"/>
                <a:chExt cx="1496730" cy="648072"/>
              </a:xfrm>
            </p:grpSpPr>
            <p:cxnSp>
              <p:nvCxnSpPr>
                <p:cNvPr id="306" name="直線コネクタ 184"/>
                <p:cNvCxnSpPr>
                  <a:cxnSpLocks noChangeShapeType="1"/>
                </p:cNvCxnSpPr>
                <p:nvPr/>
              </p:nvCxnSpPr>
              <p:spPr bwMode="auto">
                <a:xfrm>
                  <a:off x="3783162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7" name="直線コネクタ 186"/>
                <p:cNvCxnSpPr>
                  <a:cxnSpLocks noChangeShapeType="1"/>
                </p:cNvCxnSpPr>
                <p:nvPr/>
              </p:nvCxnSpPr>
              <p:spPr bwMode="auto">
                <a:xfrm>
                  <a:off x="4721501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8" name="直線コネクタ 187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9" name="直線コネクタ 188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10" name="直線コネクタ 189"/>
                <p:cNvCxnSpPr>
                  <a:cxnSpLocks noChangeShapeType="1"/>
                </p:cNvCxnSpPr>
                <p:nvPr/>
              </p:nvCxnSpPr>
              <p:spPr bwMode="auto">
                <a:xfrm>
                  <a:off x="3774493" y="3933056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263" name="グループ化 40"/>
              <p:cNvGrpSpPr>
                <a:grpSpLocks/>
              </p:cNvGrpSpPr>
              <p:nvPr/>
            </p:nvGrpSpPr>
            <p:grpSpPr bwMode="auto">
              <a:xfrm>
                <a:off x="2012951" y="4329113"/>
                <a:ext cx="1081088" cy="539750"/>
                <a:chOff x="1881416" y="3933056"/>
                <a:chExt cx="1485776" cy="648072"/>
              </a:xfrm>
            </p:grpSpPr>
            <p:sp>
              <p:nvSpPr>
                <p:cNvPr id="301" name="Freeform 159"/>
                <p:cNvSpPr>
                  <a:spLocks/>
                </p:cNvSpPr>
                <p:nvPr/>
              </p:nvSpPr>
              <p:spPr bwMode="auto">
                <a:xfrm rot="5400000" flipH="1">
                  <a:off x="2075170" y="3739302"/>
                  <a:ext cx="144000" cy="531508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cxnSp>
              <p:nvCxnSpPr>
                <p:cNvPr id="302" name="直線コネクタ 122"/>
                <p:cNvCxnSpPr>
                  <a:cxnSpLocks noChangeShapeType="1"/>
                </p:cNvCxnSpPr>
                <p:nvPr/>
              </p:nvCxnSpPr>
              <p:spPr bwMode="auto">
                <a:xfrm>
                  <a:off x="2817470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3" name="直線コネクタ 22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4" name="直線コネクタ 127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05" name="直線コネクタ 192"/>
                <p:cNvCxnSpPr>
                  <a:cxnSpLocks noChangeShapeType="1"/>
                </p:cNvCxnSpPr>
                <p:nvPr/>
              </p:nvCxnSpPr>
              <p:spPr bwMode="auto">
                <a:xfrm>
                  <a:off x="1881416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64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6432552" y="3211515"/>
                <a:ext cx="10198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solidFill>
                      <a:srgbClr val="0000FF"/>
                    </a:solidFill>
                    <a:latin typeface="Symbol" pitchFamily="18" charset="2"/>
                  </a:rPr>
                  <a:t>p, r, s, w,..</a:t>
                </a:r>
                <a:endParaRPr kumimoji="1" lang="ja-JP" altLang="en-US" sz="140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265" name="テキスト ボックス 264"/>
              <p:cNvSpPr txBox="1"/>
              <p:nvPr/>
            </p:nvSpPr>
            <p:spPr>
              <a:xfrm>
                <a:off x="2273300" y="3579814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1" i="1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66" name="テキスト ボックス 265"/>
              <p:cNvSpPr txBox="1"/>
              <p:nvPr/>
            </p:nvSpPr>
            <p:spPr>
              <a:xfrm>
                <a:off x="4084639" y="3594102"/>
                <a:ext cx="572593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ea typeface="ＭＳ Ｐゴシック" pitchFamily="50" charset="-128"/>
                  </a:rPr>
                  <a:t>N, </a:t>
                </a:r>
                <a:r>
                  <a:rPr kumimoji="1" lang="en-US" altLang="ja-JP" sz="1600" b="1" i="1" dirty="0">
                    <a:solidFill>
                      <a:srgbClr val="0000FF"/>
                    </a:solidFill>
                    <a:latin typeface="Symbol" pitchFamily="18" charset="2"/>
                    <a:ea typeface="ＭＳ Ｐゴシック" pitchFamily="50" charset="-128"/>
                  </a:rPr>
                  <a:t>D</a:t>
                </a:r>
                <a:endParaRPr kumimoji="1" lang="ja-JP" altLang="en-US" sz="1600" b="1" i="1" dirty="0">
                  <a:solidFill>
                    <a:srgbClr val="0000FF"/>
                  </a:solidFill>
                  <a:latin typeface="Symbol" pitchFamily="18" charset="2"/>
                  <a:ea typeface="ＭＳ Ｐゴシック" pitchFamily="50" charset="-128"/>
                </a:endParaRPr>
              </a:p>
            </p:txBody>
          </p:sp>
          <p:sp>
            <p:nvSpPr>
              <p:cNvPr id="267" name="テキスト ボックス 39"/>
              <p:cNvSpPr txBox="1">
                <a:spLocks noChangeArrowheads="1"/>
              </p:cNvSpPr>
              <p:nvPr/>
            </p:nvSpPr>
            <p:spPr bwMode="auto">
              <a:xfrm>
                <a:off x="2038350" y="2855915"/>
                <a:ext cx="9028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s-channel</a:t>
                </a:r>
                <a:endParaRPr kumimoji="1" lang="ja-JP" altLang="en-US" sz="1200" dirty="0"/>
              </a:p>
            </p:txBody>
          </p:sp>
          <p:sp>
            <p:nvSpPr>
              <p:cNvPr id="268" name="テキスト ボックス 206"/>
              <p:cNvSpPr txBox="1">
                <a:spLocks noChangeArrowheads="1"/>
              </p:cNvSpPr>
              <p:nvPr/>
            </p:nvSpPr>
            <p:spPr bwMode="auto">
              <a:xfrm>
                <a:off x="3924301" y="2844802"/>
                <a:ext cx="91242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u-channel</a:t>
                </a:r>
                <a:endParaRPr kumimoji="1" lang="ja-JP" altLang="en-US" sz="1200" dirty="0"/>
              </a:p>
            </p:txBody>
          </p:sp>
          <p:sp>
            <p:nvSpPr>
              <p:cNvPr id="269" name="テキスト ボックス 207"/>
              <p:cNvSpPr txBox="1">
                <a:spLocks noChangeArrowheads="1"/>
              </p:cNvSpPr>
              <p:nvPr/>
            </p:nvSpPr>
            <p:spPr bwMode="auto">
              <a:xfrm>
                <a:off x="5829301" y="2816227"/>
                <a:ext cx="8691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t-channel</a:t>
                </a:r>
                <a:endParaRPr kumimoji="1" lang="ja-JP" altLang="en-US" sz="1200" dirty="0"/>
              </a:p>
            </p:txBody>
          </p:sp>
          <p:sp>
            <p:nvSpPr>
              <p:cNvPr id="270" name="Freeform 159"/>
              <p:cNvSpPr>
                <a:spLocks/>
              </p:cNvSpPr>
              <p:nvPr/>
            </p:nvSpPr>
            <p:spPr bwMode="auto">
              <a:xfrm flipH="1">
                <a:off x="6227764" y="3243263"/>
                <a:ext cx="128587" cy="360362"/>
              </a:xfrm>
              <a:custGeom>
                <a:avLst/>
                <a:gdLst>
                  <a:gd name="T0" fmla="*/ 2147483647 w 182"/>
                  <a:gd name="T1" fmla="*/ 0 h 1224"/>
                  <a:gd name="T2" fmla="*/ 0 w 182"/>
                  <a:gd name="T3" fmla="*/ 2147483647 h 1224"/>
                  <a:gd name="T4" fmla="*/ 2147483647 w 182"/>
                  <a:gd name="T5" fmla="*/ 2147483647 h 1224"/>
                  <a:gd name="T6" fmla="*/ 0 w 182"/>
                  <a:gd name="T7" fmla="*/ 2147483647 h 1224"/>
                  <a:gd name="T8" fmla="*/ 2147483647 w 182"/>
                  <a:gd name="T9" fmla="*/ 2147483647 h 1224"/>
                  <a:gd name="T10" fmla="*/ 0 w 182"/>
                  <a:gd name="T11" fmla="*/ 2147483647 h 1224"/>
                  <a:gd name="T12" fmla="*/ 2147483647 w 182"/>
                  <a:gd name="T13" fmla="*/ 2147483647 h 1224"/>
                  <a:gd name="T14" fmla="*/ 0 w 182"/>
                  <a:gd name="T15" fmla="*/ 2147483647 h 1224"/>
                  <a:gd name="T16" fmla="*/ 2147483647 w 182"/>
                  <a:gd name="T17" fmla="*/ 2147483647 h 1224"/>
                  <a:gd name="T18" fmla="*/ 0 w 182"/>
                  <a:gd name="T19" fmla="*/ 2147483647 h 1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2" h="1224">
                    <a:moveTo>
                      <a:pt x="182" y="0"/>
                    </a:moveTo>
                    <a:cubicBezTo>
                      <a:pt x="91" y="45"/>
                      <a:pt x="0" y="91"/>
                      <a:pt x="0" y="136"/>
                    </a:cubicBezTo>
                    <a:cubicBezTo>
                      <a:pt x="0" y="181"/>
                      <a:pt x="182" y="227"/>
                      <a:pt x="182" y="272"/>
                    </a:cubicBezTo>
                    <a:cubicBezTo>
                      <a:pt x="182" y="317"/>
                      <a:pt x="0" y="363"/>
                      <a:pt x="0" y="408"/>
                    </a:cubicBezTo>
                    <a:cubicBezTo>
                      <a:pt x="0" y="453"/>
                      <a:pt x="182" y="499"/>
                      <a:pt x="182" y="544"/>
                    </a:cubicBezTo>
                    <a:cubicBezTo>
                      <a:pt x="182" y="589"/>
                      <a:pt x="0" y="635"/>
                      <a:pt x="0" y="680"/>
                    </a:cubicBezTo>
                    <a:cubicBezTo>
                      <a:pt x="0" y="725"/>
                      <a:pt x="182" y="771"/>
                      <a:pt x="182" y="816"/>
                    </a:cubicBezTo>
                    <a:cubicBezTo>
                      <a:pt x="182" y="861"/>
                      <a:pt x="0" y="907"/>
                      <a:pt x="0" y="952"/>
                    </a:cubicBezTo>
                    <a:cubicBezTo>
                      <a:pt x="0" y="997"/>
                      <a:pt x="182" y="1043"/>
                      <a:pt x="182" y="1088"/>
                    </a:cubicBezTo>
                    <a:cubicBezTo>
                      <a:pt x="182" y="1133"/>
                      <a:pt x="91" y="1178"/>
                      <a:pt x="0" y="122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271" name="テキスト ボックス 210"/>
              <p:cNvSpPr txBox="1">
                <a:spLocks noChangeArrowheads="1"/>
              </p:cNvSpPr>
              <p:nvPr/>
            </p:nvSpPr>
            <p:spPr bwMode="auto">
              <a:xfrm>
                <a:off x="7770814" y="2816227"/>
                <a:ext cx="7312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contact</a:t>
                </a:r>
                <a:endParaRPr kumimoji="1" lang="ja-JP" altLang="en-US" sz="1200" dirty="0"/>
              </a:p>
            </p:txBody>
          </p:sp>
          <p:sp>
            <p:nvSpPr>
              <p:cNvPr id="272" name="角丸四角形吹き出し 42"/>
              <p:cNvSpPr>
                <a:spLocks noChangeArrowheads="1"/>
              </p:cNvSpPr>
              <p:nvPr/>
            </p:nvSpPr>
            <p:spPr bwMode="auto">
              <a:xfrm>
                <a:off x="6075687" y="4221088"/>
                <a:ext cx="2000250" cy="337218"/>
              </a:xfrm>
              <a:prstGeom prst="wedgeRoundRectCallout">
                <a:avLst>
                  <a:gd name="adj1" fmla="val -63725"/>
                  <a:gd name="adj2" fmla="val -135240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 dirty="0"/>
                  <a:t>Exchange potentials</a:t>
                </a:r>
                <a:endParaRPr lang="ja-JP" altLang="en-US" sz="1400" b="1" dirty="0"/>
              </a:p>
            </p:txBody>
          </p:sp>
          <p:sp>
            <p:nvSpPr>
              <p:cNvPr id="273" name="角丸四角形吹き出し 217"/>
              <p:cNvSpPr>
                <a:spLocks noChangeArrowheads="1"/>
              </p:cNvSpPr>
              <p:nvPr/>
            </p:nvSpPr>
            <p:spPr bwMode="auto">
              <a:xfrm>
                <a:off x="5987705" y="5085184"/>
                <a:ext cx="1463675" cy="335280"/>
              </a:xfrm>
              <a:prstGeom prst="wedgeRoundRectCallout">
                <a:avLst>
                  <a:gd name="adj1" fmla="val -80070"/>
                  <a:gd name="adj2" fmla="val -53949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00B05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 dirty="0"/>
                  <a:t>Z-diagrams</a:t>
                </a:r>
                <a:endParaRPr lang="ja-JP" altLang="en-US" sz="1400" b="1" dirty="0"/>
              </a:p>
            </p:txBody>
          </p:sp>
          <p:sp>
            <p:nvSpPr>
              <p:cNvPr id="274" name="角丸四角形吹き出し 218"/>
              <p:cNvSpPr>
                <a:spLocks noChangeArrowheads="1"/>
              </p:cNvSpPr>
              <p:nvPr/>
            </p:nvSpPr>
            <p:spPr bwMode="auto">
              <a:xfrm>
                <a:off x="3876166" y="5787037"/>
                <a:ext cx="1463675" cy="358172"/>
              </a:xfrm>
              <a:prstGeom prst="wedgeRoundRectCallout">
                <a:avLst>
                  <a:gd name="adj1" fmla="val -84232"/>
                  <a:gd name="adj2" fmla="val -43064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/>
                  <a:t>Bare N* states</a:t>
                </a:r>
                <a:endParaRPr lang="ja-JP" altLang="en-US" sz="1400" b="1"/>
              </a:p>
            </p:txBody>
          </p:sp>
          <p:grpSp>
            <p:nvGrpSpPr>
              <p:cNvPr id="275" name="グループ化 219"/>
              <p:cNvGrpSpPr>
                <a:grpSpLocks/>
              </p:cNvGrpSpPr>
              <p:nvPr/>
            </p:nvGrpSpPr>
            <p:grpSpPr bwMode="auto">
              <a:xfrm>
                <a:off x="1968500" y="5445127"/>
                <a:ext cx="1079500" cy="428625"/>
                <a:chOff x="1965225" y="2741560"/>
                <a:chExt cx="1078714" cy="428625"/>
              </a:xfrm>
            </p:grpSpPr>
            <p:sp>
              <p:nvSpPr>
                <p:cNvPr id="298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299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00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76" name="テキスト ボックス 275"/>
              <p:cNvSpPr txBox="1"/>
              <p:nvPr/>
            </p:nvSpPr>
            <p:spPr>
              <a:xfrm>
                <a:off x="2133601" y="5899150"/>
                <a:ext cx="69923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solidFill>
                      <a:srgbClr val="0000FF"/>
                    </a:solidFill>
                    <a:ea typeface="ＭＳ Ｐゴシック" pitchFamily="50" charset="-128"/>
                  </a:rPr>
                  <a:t>N*</a:t>
                </a:r>
                <a:r>
                  <a:rPr kumimoji="1" lang="en-US" altLang="ja-JP" sz="1600" b="1" i="1" baseline="-25000" dirty="0">
                    <a:solidFill>
                      <a:srgbClr val="0000FF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bare</a:t>
                </a:r>
                <a:endParaRPr kumimoji="1" lang="ja-JP" altLang="en-US" sz="1600" b="1" i="1" baseline="-25000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cxnSp>
            <p:nvCxnSpPr>
              <p:cNvPr id="277" name="直線コネクタ 44"/>
              <p:cNvCxnSpPr>
                <a:cxnSpLocks noChangeShapeType="1"/>
              </p:cNvCxnSpPr>
              <p:nvPr/>
            </p:nvCxnSpPr>
            <p:spPr bwMode="auto">
              <a:xfrm>
                <a:off x="2555875" y="4127502"/>
                <a:ext cx="0" cy="995363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8" name="直線コネクタ 227"/>
              <p:cNvCxnSpPr>
                <a:cxnSpLocks noChangeShapeType="1"/>
              </p:cNvCxnSpPr>
              <p:nvPr/>
            </p:nvCxnSpPr>
            <p:spPr bwMode="auto">
              <a:xfrm>
                <a:off x="4486275" y="4129088"/>
                <a:ext cx="0" cy="995362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9" name="直線コネクタ 46"/>
              <p:cNvCxnSpPr>
                <a:cxnSpLocks noChangeShapeType="1"/>
              </p:cNvCxnSpPr>
              <p:nvPr/>
            </p:nvCxnSpPr>
            <p:spPr bwMode="auto">
              <a:xfrm>
                <a:off x="2271713" y="5811838"/>
                <a:ext cx="406400" cy="0"/>
              </a:xfrm>
              <a:prstGeom prst="line">
                <a:avLst/>
              </a:prstGeom>
              <a:noFill/>
              <a:ln w="63500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0" name="テキスト ボックス 231"/>
              <p:cNvSpPr txBox="1">
                <a:spLocks noChangeArrowheads="1"/>
              </p:cNvSpPr>
              <p:nvPr/>
            </p:nvSpPr>
            <p:spPr bwMode="auto">
              <a:xfrm>
                <a:off x="3541713" y="4149725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1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3063876" y="414020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2" name="テキスト ボックス 281"/>
              <p:cNvSpPr txBox="1"/>
              <p:nvPr/>
            </p:nvSpPr>
            <p:spPr>
              <a:xfrm>
                <a:off x="1730375" y="4675189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83" name="テキスト ボックス 235"/>
              <p:cNvSpPr txBox="1">
                <a:spLocks noChangeArrowheads="1"/>
              </p:cNvSpPr>
              <p:nvPr/>
            </p:nvSpPr>
            <p:spPr bwMode="auto">
              <a:xfrm>
                <a:off x="3563938" y="470535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4" name="テキスト ボックス 236"/>
              <p:cNvSpPr txBox="1">
                <a:spLocks noChangeArrowheads="1"/>
              </p:cNvSpPr>
              <p:nvPr/>
            </p:nvSpPr>
            <p:spPr bwMode="auto">
              <a:xfrm>
                <a:off x="5080001" y="414972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285" name="テキスト ボックス 237"/>
              <p:cNvSpPr txBox="1">
                <a:spLocks noChangeArrowheads="1"/>
              </p:cNvSpPr>
              <p:nvPr/>
            </p:nvSpPr>
            <p:spPr bwMode="auto">
              <a:xfrm>
                <a:off x="5076825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6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3059113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287" name="テキスト ボックス 286"/>
              <p:cNvSpPr txBox="1"/>
              <p:nvPr/>
            </p:nvSpPr>
            <p:spPr>
              <a:xfrm>
                <a:off x="4152967" y="4414178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1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1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288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2503806" y="442956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grpSp>
            <p:nvGrpSpPr>
              <p:cNvPr id="289" name="Group 38"/>
              <p:cNvGrpSpPr>
                <a:grpSpLocks/>
              </p:cNvGrpSpPr>
              <p:nvPr/>
            </p:nvGrpSpPr>
            <p:grpSpPr bwMode="auto">
              <a:xfrm>
                <a:off x="501651" y="4359277"/>
                <a:ext cx="728663" cy="708025"/>
                <a:chOff x="1223" y="2030"/>
                <a:chExt cx="441" cy="402"/>
              </a:xfrm>
            </p:grpSpPr>
            <p:sp>
              <p:nvSpPr>
                <p:cNvPr id="293" name="Line 39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448" y="2214"/>
                  <a:ext cx="204" cy="2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4" name="Line 40"/>
                <p:cNvSpPr>
                  <a:spLocks noChangeAspect="1" noChangeShapeType="1"/>
                </p:cNvSpPr>
                <p:nvPr/>
              </p:nvSpPr>
              <p:spPr bwMode="auto">
                <a:xfrm rot="10800000" flipH="1">
                  <a:off x="1475" y="2036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5" name="Line 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3" y="2228"/>
                  <a:ext cx="212" cy="2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296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402" y="2199"/>
                  <a:ext cx="85" cy="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7" name="Line 4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229" y="2034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290" name="図 22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6" y="5249863"/>
                <a:ext cx="1778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00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左中かっこ 47"/>
              <p:cNvSpPr>
                <a:spLocks/>
              </p:cNvSpPr>
              <p:nvPr/>
            </p:nvSpPr>
            <p:spPr bwMode="auto">
              <a:xfrm>
                <a:off x="1411288" y="3008315"/>
                <a:ext cx="360362" cy="3381375"/>
              </a:xfrm>
              <a:prstGeom prst="leftBrace">
                <a:avLst>
                  <a:gd name="adj1" fmla="val 59080"/>
                  <a:gd name="adj2" fmla="val 50000"/>
                </a:avLst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292" name="テキスト ボックス 232"/>
              <p:cNvSpPr txBox="1">
                <a:spLocks noChangeArrowheads="1"/>
              </p:cNvSpPr>
              <p:nvPr/>
            </p:nvSpPr>
            <p:spPr bwMode="auto">
              <a:xfrm>
                <a:off x="1580562" y="4225365"/>
                <a:ext cx="5592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 dirty="0" smtClean="0">
                    <a:latin typeface="Symbol" pitchFamily="18" charset="2"/>
                  </a:rPr>
                  <a:t>r,</a:t>
                </a:r>
                <a:r>
                  <a:rPr lang="ja-JP" altLang="en-US" sz="1400" dirty="0" err="1">
                    <a:latin typeface="Symbol" pitchFamily="18" charset="2"/>
                  </a:rPr>
                  <a:t> </a:t>
                </a:r>
                <a:r>
                  <a:rPr kumimoji="1" lang="en-US" altLang="ja-JP" sz="1400" dirty="0" smtClean="0">
                    <a:latin typeface="Symbol" pitchFamily="18" charset="2"/>
                  </a:rPr>
                  <a:t>s</a:t>
                </a:r>
                <a:endParaRPr kumimoji="1" lang="ja-JP" altLang="en-US" sz="1400" dirty="0">
                  <a:latin typeface="Symbol" pitchFamily="18" charset="2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061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876256" y="2095751"/>
            <a:ext cx="2076020" cy="1909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550" y="1700808"/>
            <a:ext cx="7231467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700" b="1" dirty="0" smtClean="0"/>
              <a:t>Extraction of </a:t>
            </a:r>
            <a:r>
              <a:rPr kumimoji="1" lang="en-US" altLang="ja-JP" sz="1700" b="1" dirty="0" smtClean="0">
                <a:solidFill>
                  <a:srgbClr val="FF0000"/>
                </a:solidFill>
              </a:rPr>
              <a:t>N-N* </a:t>
            </a:r>
            <a:r>
              <a:rPr kumimoji="1" lang="en-US" altLang="ja-JP" sz="1700" b="1" dirty="0" err="1" smtClean="0">
                <a:solidFill>
                  <a:srgbClr val="FF0000"/>
                </a:solidFill>
              </a:rPr>
              <a:t>e.m</a:t>
            </a:r>
            <a:r>
              <a:rPr kumimoji="1" lang="en-US" altLang="ja-JP" sz="1700" b="1" dirty="0" smtClean="0">
                <a:solidFill>
                  <a:srgbClr val="FF0000"/>
                </a:solidFill>
              </a:rPr>
              <a:t>. transition form factors </a:t>
            </a:r>
            <a:r>
              <a:rPr kumimoji="1" lang="en-US" altLang="ja-JP" sz="1700" b="1" dirty="0" smtClean="0"/>
              <a:t>via the analysis of </a:t>
            </a:r>
          </a:p>
          <a:p>
            <a:pPr>
              <a:buClr>
                <a:srgbClr val="0000FF"/>
              </a:buClr>
            </a:pPr>
            <a:r>
              <a:rPr lang="en-US" altLang="ja-JP" sz="1700" b="1" dirty="0"/>
              <a:t> </a:t>
            </a:r>
            <a:r>
              <a:rPr lang="en-US" altLang="ja-JP" sz="1700" b="1" dirty="0" smtClean="0"/>
              <a:t>   electroproduction reactions</a:t>
            </a:r>
            <a:endParaRPr kumimoji="1" lang="en-US" altLang="ja-JP" sz="1700" b="1" dirty="0" smtClean="0"/>
          </a:p>
          <a:p>
            <a:pPr>
              <a:buClr>
                <a:srgbClr val="0000FF"/>
              </a:buClr>
            </a:pPr>
            <a:endParaRPr kumimoji="1" lang="en-US" altLang="ja-JP" sz="17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700" b="1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7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700" b="1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7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700" b="1" dirty="0"/>
          </a:p>
          <a:p>
            <a:pPr>
              <a:buClr>
                <a:srgbClr val="0000FF"/>
              </a:buClr>
            </a:pPr>
            <a:endParaRPr lang="en-US" altLang="ja-JP" sz="1700" b="1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700" b="1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ja-JP" sz="1700" b="1" dirty="0" smtClean="0"/>
              <a:t>Study of photoproduction reactions off a </a:t>
            </a:r>
            <a:r>
              <a:rPr lang="en-US" altLang="ja-JP" sz="1700" b="1" dirty="0" smtClean="0">
                <a:solidFill>
                  <a:srgbClr val="0000FF"/>
                </a:solidFill>
              </a:rPr>
              <a:t>“neutron” </a:t>
            </a:r>
            <a:r>
              <a:rPr lang="en-US" altLang="ja-JP" sz="1700" b="1" dirty="0" smtClean="0"/>
              <a:t>target</a:t>
            </a:r>
            <a:endParaRPr kumimoji="1" lang="en-US" altLang="ja-JP" sz="17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Ongoing projects &amp; future plans with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approach (1/4) 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5974" y="2348880"/>
            <a:ext cx="64459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altLang="ja-JP" sz="1500" b="1" dirty="0" smtClean="0">
                <a:sym typeface="Wingdings" pitchFamily="2" charset="2"/>
              </a:rPr>
              <a:t>Extend our early </a:t>
            </a:r>
            <a:r>
              <a:rPr lang="en-US" altLang="ja-JP" sz="1500" b="1" dirty="0">
                <a:sym typeface="Wingdings" pitchFamily="2" charset="2"/>
              </a:rPr>
              <a:t>analysis [</a:t>
            </a:r>
            <a:r>
              <a:rPr lang="en-US" altLang="ja-JP" sz="1500" b="1" dirty="0" smtClean="0">
                <a:sym typeface="Wingdings" pitchFamily="2" charset="2"/>
              </a:rPr>
              <a:t>PRC80(2009)025207] of </a:t>
            </a:r>
          </a:p>
          <a:p>
            <a:pPr>
              <a:lnSpc>
                <a:spcPct val="120000"/>
              </a:lnSpc>
            </a:pPr>
            <a:r>
              <a:rPr lang="en-US" altLang="ja-JP" sz="15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ja-JP" sz="1500" b="1" dirty="0" smtClean="0">
                <a:solidFill>
                  <a:srgbClr val="FF0000"/>
                </a:solidFill>
                <a:sym typeface="Wingdings" pitchFamily="2" charset="2"/>
              </a:rPr>
              <a:t>    p(</a:t>
            </a:r>
            <a:r>
              <a:rPr lang="en-US" altLang="ja-JP" sz="1500" b="1" dirty="0" err="1" smtClean="0">
                <a:solidFill>
                  <a:srgbClr val="FF0000"/>
                </a:solidFill>
                <a:sym typeface="Wingdings" pitchFamily="2" charset="2"/>
              </a:rPr>
              <a:t>e,e</a:t>
            </a:r>
            <a:r>
              <a:rPr lang="en-US" altLang="ja-JP" sz="1500" b="1" dirty="0" smtClean="0">
                <a:solidFill>
                  <a:srgbClr val="FF0000"/>
                </a:solidFill>
                <a:sym typeface="Wingdings" pitchFamily="2" charset="2"/>
              </a:rPr>
              <a:t>’π)N data from CLAS6 </a:t>
            </a:r>
            <a:r>
              <a:rPr lang="en-US" altLang="ja-JP" sz="1500" b="1" dirty="0" smtClean="0">
                <a:sym typeface="Wingdings" pitchFamily="2" charset="2"/>
              </a:rPr>
              <a:t>to </a:t>
            </a:r>
            <a:r>
              <a:rPr lang="en-US" altLang="ja-JP" sz="1500" b="1" dirty="0" smtClean="0">
                <a:solidFill>
                  <a:srgbClr val="0000FF"/>
                </a:solidFill>
                <a:sym typeface="Wingdings" pitchFamily="2" charset="2"/>
              </a:rPr>
              <a:t>higher Q</a:t>
            </a:r>
            <a:r>
              <a:rPr lang="en-US" altLang="ja-JP" sz="1500" b="1" baseline="30000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  <a:r>
              <a:rPr lang="en-US" altLang="ja-JP" sz="1500" b="1" dirty="0" smtClean="0">
                <a:solidFill>
                  <a:srgbClr val="0000FF"/>
                </a:solidFill>
                <a:sym typeface="Wingdings" pitchFamily="2" charset="2"/>
              </a:rPr>
              <a:t> region: 1.5  6.0 (</a:t>
            </a:r>
            <a:r>
              <a:rPr lang="en-US" altLang="ja-JP" sz="1500" b="1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en-US" altLang="ja-JP" sz="1500" b="1" dirty="0" smtClean="0">
                <a:solidFill>
                  <a:srgbClr val="0000FF"/>
                </a:solidFill>
                <a:sym typeface="Wingdings" pitchFamily="2" charset="2"/>
              </a:rPr>
              <a:t>/c)</a:t>
            </a:r>
            <a:r>
              <a:rPr lang="en-US" altLang="ja-JP" sz="1500" b="1" baseline="30000" dirty="0" smtClean="0">
                <a:solidFill>
                  <a:srgbClr val="0000FF"/>
                </a:solidFill>
                <a:sym typeface="Wingdings" pitchFamily="2" charset="2"/>
              </a:rPr>
              <a:t>2</a:t>
            </a:r>
          </a:p>
          <a:p>
            <a:endParaRPr lang="en-US" altLang="ja-JP" sz="800" b="1" dirty="0">
              <a:sym typeface="Wingdings" pitchFamily="2" charset="2"/>
            </a:endParaRPr>
          </a:p>
          <a:p>
            <a:pPr>
              <a:lnSpc>
                <a:spcPct val="120000"/>
              </a:lnSpc>
            </a:pPr>
            <a:r>
              <a:rPr lang="en-US" altLang="ja-JP" sz="1500" b="1" dirty="0" smtClean="0">
                <a:sym typeface="Wingdings" pitchFamily="2" charset="2"/>
              </a:rPr>
              <a:t>-    (</a:t>
            </a:r>
            <a:r>
              <a:rPr lang="en-US" altLang="ja-JP" sz="1500" b="1" dirty="0">
                <a:sym typeface="Wingdings" pitchFamily="2" charset="2"/>
              </a:rPr>
              <a:t>H</a:t>
            </a:r>
            <a:r>
              <a:rPr lang="en-US" altLang="ja-JP" sz="1500" b="1" dirty="0" smtClean="0">
                <a:sym typeface="Wingdings" pitchFamily="2" charset="2"/>
              </a:rPr>
              <a:t>opefully) see how the transition between </a:t>
            </a:r>
            <a:r>
              <a:rPr lang="en-US" altLang="ja-JP" sz="1500" b="1" dirty="0" smtClean="0">
                <a:solidFill>
                  <a:srgbClr val="FF0000"/>
                </a:solidFill>
                <a:sym typeface="Wingdings" pitchFamily="2" charset="2"/>
              </a:rPr>
              <a:t>hadron</a:t>
            </a:r>
            <a:r>
              <a:rPr lang="en-US" altLang="ja-JP" sz="1500" b="1" dirty="0" smtClean="0">
                <a:sym typeface="Wingdings" pitchFamily="2" charset="2"/>
              </a:rPr>
              <a:t> and </a:t>
            </a:r>
          </a:p>
          <a:p>
            <a:pPr>
              <a:lnSpc>
                <a:spcPct val="120000"/>
              </a:lnSpc>
            </a:pPr>
            <a:r>
              <a:rPr lang="en-US" altLang="ja-JP" sz="1500" b="1" dirty="0">
                <a:sym typeface="Wingdings" pitchFamily="2" charset="2"/>
              </a:rPr>
              <a:t> </a:t>
            </a:r>
            <a:r>
              <a:rPr lang="en-US" altLang="ja-JP" sz="1500" b="1" dirty="0" smtClean="0">
                <a:sym typeface="Wingdings" pitchFamily="2" charset="2"/>
              </a:rPr>
              <a:t>    </a:t>
            </a:r>
            <a:r>
              <a:rPr lang="en-US" altLang="ja-JP" sz="1500" b="1" dirty="0" smtClean="0">
                <a:solidFill>
                  <a:srgbClr val="008000"/>
                </a:solidFill>
                <a:sym typeface="Wingdings" pitchFamily="2" charset="2"/>
              </a:rPr>
              <a:t>quark-gluon</a:t>
            </a:r>
            <a:r>
              <a:rPr lang="en-US" altLang="ja-JP" sz="1500" b="1" dirty="0" smtClean="0">
                <a:sym typeface="Wingdings" pitchFamily="2" charset="2"/>
              </a:rPr>
              <a:t> degrees of freedom occurs as Q</a:t>
            </a:r>
            <a:r>
              <a:rPr lang="en-US" altLang="ja-JP" sz="1500" b="1" baseline="30000" dirty="0" smtClean="0">
                <a:sym typeface="Wingdings" pitchFamily="2" charset="2"/>
              </a:rPr>
              <a:t>2</a:t>
            </a:r>
            <a:r>
              <a:rPr lang="en-US" altLang="ja-JP" sz="1500" b="1" dirty="0" smtClean="0">
                <a:sym typeface="Wingdings" pitchFamily="2" charset="2"/>
              </a:rPr>
              <a:t> increases.</a:t>
            </a:r>
            <a:endParaRPr kumimoji="1" lang="en-US" altLang="ja-JP" sz="15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8488" y="1126485"/>
            <a:ext cx="8207928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Further study of N* spectrosco</a:t>
            </a:r>
            <a:r>
              <a:rPr lang="en-US" altLang="ja-JP" b="1" dirty="0" smtClean="0"/>
              <a:t>py with the current ANL-Osaka DCC model</a:t>
            </a:r>
            <a:endParaRPr kumimoji="1" lang="ja-JP" altLang="en-US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936052" y="2132856"/>
            <a:ext cx="1964997" cy="1666637"/>
            <a:chOff x="107504" y="4859868"/>
            <a:chExt cx="1964997" cy="1666637"/>
          </a:xfrm>
        </p:grpSpPr>
        <p:sp>
          <p:nvSpPr>
            <p:cNvPr id="9" name="Freeform 159"/>
            <p:cNvSpPr>
              <a:spLocks/>
            </p:cNvSpPr>
            <p:nvPr/>
          </p:nvSpPr>
          <p:spPr bwMode="auto">
            <a:xfrm rot="-2700000" flipH="1">
              <a:off x="589201" y="4993468"/>
              <a:ext cx="119931" cy="775960"/>
            </a:xfrm>
            <a:custGeom>
              <a:avLst/>
              <a:gdLst>
                <a:gd name="T0" fmla="*/ 2147483647 w 182"/>
                <a:gd name="T1" fmla="*/ 0 h 1224"/>
                <a:gd name="T2" fmla="*/ 0 w 182"/>
                <a:gd name="T3" fmla="*/ 2147483647 h 1224"/>
                <a:gd name="T4" fmla="*/ 2147483647 w 182"/>
                <a:gd name="T5" fmla="*/ 2147483647 h 1224"/>
                <a:gd name="T6" fmla="*/ 0 w 182"/>
                <a:gd name="T7" fmla="*/ 2147483647 h 1224"/>
                <a:gd name="T8" fmla="*/ 2147483647 w 182"/>
                <a:gd name="T9" fmla="*/ 2147483647 h 1224"/>
                <a:gd name="T10" fmla="*/ 0 w 182"/>
                <a:gd name="T11" fmla="*/ 2147483647 h 1224"/>
                <a:gd name="T12" fmla="*/ 2147483647 w 182"/>
                <a:gd name="T13" fmla="*/ 2147483647 h 1224"/>
                <a:gd name="T14" fmla="*/ 0 w 182"/>
                <a:gd name="T15" fmla="*/ 2147483647 h 1224"/>
                <a:gd name="T16" fmla="*/ 2147483647 w 182"/>
                <a:gd name="T17" fmla="*/ 2147483647 h 1224"/>
                <a:gd name="T18" fmla="*/ 0 w 182"/>
                <a:gd name="T19" fmla="*/ 2147483647 h 1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2" h="1224">
                  <a:moveTo>
                    <a:pt x="182" y="0"/>
                  </a:moveTo>
                  <a:cubicBezTo>
                    <a:pt x="91" y="45"/>
                    <a:pt x="0" y="91"/>
                    <a:pt x="0" y="136"/>
                  </a:cubicBezTo>
                  <a:cubicBezTo>
                    <a:pt x="0" y="181"/>
                    <a:pt x="182" y="227"/>
                    <a:pt x="182" y="272"/>
                  </a:cubicBezTo>
                  <a:cubicBezTo>
                    <a:pt x="182" y="317"/>
                    <a:pt x="0" y="363"/>
                    <a:pt x="0" y="408"/>
                  </a:cubicBezTo>
                  <a:cubicBezTo>
                    <a:pt x="0" y="453"/>
                    <a:pt x="182" y="499"/>
                    <a:pt x="182" y="544"/>
                  </a:cubicBezTo>
                  <a:cubicBezTo>
                    <a:pt x="182" y="589"/>
                    <a:pt x="0" y="635"/>
                    <a:pt x="0" y="680"/>
                  </a:cubicBezTo>
                  <a:cubicBezTo>
                    <a:pt x="0" y="725"/>
                    <a:pt x="182" y="771"/>
                    <a:pt x="182" y="816"/>
                  </a:cubicBezTo>
                  <a:cubicBezTo>
                    <a:pt x="182" y="861"/>
                    <a:pt x="0" y="907"/>
                    <a:pt x="0" y="952"/>
                  </a:cubicBezTo>
                  <a:cubicBezTo>
                    <a:pt x="0" y="997"/>
                    <a:pt x="182" y="1043"/>
                    <a:pt x="182" y="1088"/>
                  </a:cubicBezTo>
                  <a:cubicBezTo>
                    <a:pt x="182" y="1133"/>
                    <a:pt x="91" y="1178"/>
                    <a:pt x="0" y="1224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313544" y="5734787"/>
              <a:ext cx="57623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1187450" y="5734787"/>
              <a:ext cx="576238" cy="0"/>
            </a:xfrm>
            <a:prstGeom prst="line">
              <a:avLst/>
            </a:prstGeom>
            <a:ln w="762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761206" y="5459591"/>
              <a:ext cx="468000" cy="468000"/>
            </a:xfrm>
            <a:prstGeom prst="ellipse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631355" y="575597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N*</a:t>
              </a:r>
              <a:endParaRPr kumimoji="1" lang="ja-JP" altLang="en-US" b="1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60517" y="5755975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N</a:t>
              </a:r>
              <a:endParaRPr kumimoji="1" lang="ja-JP" altLang="en-US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07504" y="4859868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>
                  <a:latin typeface="Symbol" pitchFamily="18" charset="2"/>
                </a:rPr>
                <a:t>g</a:t>
              </a:r>
              <a:endParaRPr kumimoji="1" lang="ja-JP" altLang="en-US" b="1" dirty="0">
                <a:latin typeface="Symbol" pitchFamily="18" charset="2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996569" y="5035250"/>
              <a:ext cx="9492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/>
                <a:t>(q</a:t>
              </a:r>
              <a:r>
                <a:rPr lang="en-US" altLang="ja-JP" sz="1400" b="1" baseline="30000" dirty="0" smtClean="0"/>
                <a:t>2</a:t>
              </a:r>
              <a:r>
                <a:rPr lang="en-US" altLang="ja-JP" sz="1400" b="1" dirty="0" smtClean="0"/>
                <a:t> = -Q</a:t>
              </a:r>
              <a:r>
                <a:rPr lang="en-US" altLang="ja-JP" sz="1400" b="1" baseline="30000" dirty="0" smtClean="0"/>
                <a:t>2</a:t>
              </a:r>
              <a:r>
                <a:rPr lang="en-US" altLang="ja-JP" sz="1400" b="1" dirty="0" smtClean="0"/>
                <a:t>)</a:t>
              </a:r>
              <a:endParaRPr kumimoji="1" lang="ja-JP" altLang="en-US" sz="1400" b="1" dirty="0"/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>
              <a:off x="589137" y="5126508"/>
              <a:ext cx="250107" cy="24715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/>
            <p:cNvSpPr txBox="1"/>
            <p:nvPr/>
          </p:nvSpPr>
          <p:spPr>
            <a:xfrm>
              <a:off x="637075" y="4957231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i="1" dirty="0" smtClean="0"/>
                <a:t>q</a:t>
              </a:r>
              <a:endParaRPr kumimoji="1" lang="ja-JP" altLang="en-US" sz="1600" b="1" i="1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39527" y="6064840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b="1" dirty="0" smtClean="0">
                  <a:solidFill>
                    <a:srgbClr val="008000"/>
                  </a:solidFill>
                </a:rPr>
                <a:t>N-N* </a:t>
              </a:r>
              <a:r>
                <a:rPr kumimoji="1" lang="en-US" altLang="ja-JP" sz="1200" b="1" dirty="0" err="1" smtClean="0">
                  <a:solidFill>
                    <a:srgbClr val="008000"/>
                  </a:solidFill>
                </a:rPr>
                <a:t>e.m</a:t>
              </a:r>
              <a:r>
                <a:rPr kumimoji="1" lang="en-US" altLang="ja-JP" sz="1200" b="1" dirty="0" smtClean="0">
                  <a:solidFill>
                    <a:srgbClr val="008000"/>
                  </a:solidFill>
                </a:rPr>
                <a:t>. transition</a:t>
              </a:r>
            </a:p>
            <a:p>
              <a:pPr algn="ctr"/>
              <a:r>
                <a:rPr lang="en-US" altLang="ja-JP" sz="1200" b="1" dirty="0" smtClean="0">
                  <a:solidFill>
                    <a:srgbClr val="008000"/>
                  </a:solidFill>
                </a:rPr>
                <a:t>form factor</a:t>
              </a:r>
              <a:endParaRPr kumimoji="1" lang="ja-JP" altLang="en-US" sz="1200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6660233" y="3933057"/>
            <a:ext cx="2448271" cy="864095"/>
            <a:chOff x="6660233" y="3933057"/>
            <a:chExt cx="2448271" cy="864095"/>
          </a:xfrm>
        </p:grpSpPr>
        <p:sp>
          <p:nvSpPr>
            <p:cNvPr id="3" name="角丸四角形吹き出し 2"/>
            <p:cNvSpPr/>
            <p:nvPr/>
          </p:nvSpPr>
          <p:spPr>
            <a:xfrm>
              <a:off x="6660233" y="3933057"/>
              <a:ext cx="2408494" cy="864095"/>
            </a:xfrm>
            <a:prstGeom prst="wedgeRoundRectCallout">
              <a:avLst>
                <a:gd name="adj1" fmla="val 5862"/>
                <a:gd name="adj2" fmla="val -6661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716503" y="4005064"/>
              <a:ext cx="239200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Expected to be a crucial </a:t>
              </a:r>
            </a:p>
            <a:p>
              <a:r>
                <a:rPr kumimoji="1" lang="en-US" altLang="ja-JP" sz="1400" b="1" dirty="0" smtClean="0"/>
                <a:t>source </a:t>
              </a:r>
              <a:r>
                <a:rPr lang="en-US" altLang="ja-JP" sz="1400" b="1" dirty="0" smtClean="0"/>
                <a:t>of information on </a:t>
              </a:r>
            </a:p>
            <a:p>
              <a:r>
                <a:rPr lang="en-US" altLang="ja-JP" sz="1400" b="1" dirty="0" smtClean="0">
                  <a:solidFill>
                    <a:srgbClr val="0000FF"/>
                  </a:solidFill>
                </a:rPr>
                <a:t>internal structure of N*s</a:t>
              </a:r>
              <a:r>
                <a:rPr lang="en-US" altLang="ja-JP" sz="1400" b="1" dirty="0" smtClean="0"/>
                <a:t> !!</a:t>
              </a:r>
              <a:endParaRPr kumimoji="1" lang="ja-JP" altLang="en-US" sz="1400" b="1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323528" y="4653136"/>
            <a:ext cx="8116324" cy="1902059"/>
            <a:chOff x="323528" y="4653136"/>
            <a:chExt cx="8116324" cy="1902059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23528" y="4653136"/>
              <a:ext cx="8116324" cy="1902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ja-JP" sz="800" b="1" dirty="0" smtClean="0">
                  <a:solidFill>
                    <a:srgbClr val="FF0000"/>
                  </a:solidFill>
                  <a:sym typeface="Wingdings" pitchFamily="2" charset="2"/>
                </a:rPr>
                <a:t>   </a:t>
              </a:r>
              <a:endParaRPr lang="en-US" altLang="ja-JP" sz="800" b="1" dirty="0">
                <a:sym typeface="Wingdings" pitchFamily="2" charset="2"/>
              </a:endParaRPr>
            </a:p>
            <a:p>
              <a:pPr marL="285750" indent="-285750">
                <a:lnSpc>
                  <a:spcPct val="120000"/>
                </a:lnSpc>
                <a:buFontTx/>
                <a:buChar char="-"/>
              </a:pPr>
              <a:r>
                <a:rPr lang="en-US" altLang="ja-JP" sz="1500" b="1" dirty="0" smtClean="0">
                  <a:sym typeface="Wingdings" pitchFamily="2" charset="2"/>
                </a:rPr>
                <a:t>For I=1/2 N* states, </a:t>
              </a:r>
              <a:r>
                <a:rPr lang="en-US" altLang="ja-JP" sz="1500" b="1" i="1" dirty="0" smtClean="0">
                  <a:sym typeface="Wingdings" pitchFamily="2" charset="2"/>
                </a:rPr>
                <a:t>BOTH </a:t>
              </a:r>
              <a:r>
                <a:rPr lang="en-US" altLang="ja-JP" sz="1500" b="1" dirty="0" smtClean="0">
                  <a:solidFill>
                    <a:srgbClr val="FF0000"/>
                  </a:solidFill>
                  <a:sym typeface="Wingdings" pitchFamily="2" charset="2"/>
                </a:rPr>
                <a:t>proton-N*</a:t>
              </a:r>
              <a:r>
                <a:rPr lang="en-US" altLang="ja-JP" sz="1500" b="1" dirty="0" smtClean="0">
                  <a:sym typeface="Wingdings" pitchFamily="2" charset="2"/>
                </a:rPr>
                <a:t> and </a:t>
              </a:r>
              <a:r>
                <a:rPr lang="en-US" altLang="ja-JP" sz="1500" b="1" dirty="0" smtClean="0">
                  <a:solidFill>
                    <a:srgbClr val="0000FF"/>
                  </a:solidFill>
                  <a:sym typeface="Wingdings" pitchFamily="2" charset="2"/>
                </a:rPr>
                <a:t>neutron-N* </a:t>
              </a:r>
              <a:r>
                <a:rPr lang="en-US" altLang="ja-JP" sz="1500" b="1" dirty="0" err="1" smtClean="0">
                  <a:sym typeface="Wingdings" pitchFamily="2" charset="2"/>
                </a:rPr>
                <a:t>e.m</a:t>
              </a:r>
              <a:r>
                <a:rPr lang="en-US" altLang="ja-JP" sz="1500" b="1" dirty="0" smtClean="0">
                  <a:sym typeface="Wingdings" pitchFamily="2" charset="2"/>
                </a:rPr>
                <a:t>. transition form factors are </a:t>
              </a:r>
            </a:p>
            <a:p>
              <a:pPr>
                <a:lnSpc>
                  <a:spcPct val="120000"/>
                </a:lnSpc>
              </a:pPr>
              <a:r>
                <a:rPr lang="en-US" altLang="ja-JP" sz="1500" b="1" dirty="0">
                  <a:sym typeface="Wingdings" pitchFamily="2" charset="2"/>
                </a:rPr>
                <a:t> </a:t>
              </a:r>
              <a:r>
                <a:rPr lang="en-US" altLang="ja-JP" sz="1500" b="1" dirty="0" smtClean="0">
                  <a:sym typeface="Wingdings" pitchFamily="2" charset="2"/>
                </a:rPr>
                <a:t>     needed for decomposing to </a:t>
              </a:r>
              <a:r>
                <a:rPr lang="en-US" altLang="ja-JP" sz="1500" b="1" dirty="0" err="1" smtClean="0">
                  <a:solidFill>
                    <a:srgbClr val="FF0000"/>
                  </a:solidFill>
                  <a:sym typeface="Wingdings" pitchFamily="2" charset="2"/>
                </a:rPr>
                <a:t>isoscalar</a:t>
              </a:r>
              <a:r>
                <a:rPr lang="en-US" altLang="ja-JP" sz="1500" b="1" dirty="0" smtClean="0">
                  <a:sym typeface="Wingdings" pitchFamily="2" charset="2"/>
                </a:rPr>
                <a:t> and </a:t>
              </a:r>
              <a:r>
                <a:rPr lang="en-US" altLang="ja-JP" sz="1500" b="1" dirty="0" err="1" smtClean="0">
                  <a:solidFill>
                    <a:srgbClr val="0000FF"/>
                  </a:solidFill>
                  <a:sym typeface="Wingdings" pitchFamily="2" charset="2"/>
                </a:rPr>
                <a:t>isovector</a:t>
              </a:r>
              <a:r>
                <a:rPr lang="en-US" altLang="ja-JP" sz="1500" b="1" dirty="0" smtClean="0">
                  <a:sym typeface="Wingdings" pitchFamily="2" charset="2"/>
                </a:rPr>
                <a:t> form factors.</a:t>
              </a:r>
            </a:p>
            <a:p>
              <a:pPr>
                <a:lnSpc>
                  <a:spcPct val="120000"/>
                </a:lnSpc>
              </a:pPr>
              <a:endParaRPr kumimoji="1" lang="en-US" altLang="ja-JP" sz="1500" b="1" dirty="0" smtClean="0">
                <a:sym typeface="Wingdings" pitchFamily="2" charset="2"/>
              </a:endParaRPr>
            </a:p>
            <a:p>
              <a:pPr>
                <a:lnSpc>
                  <a:spcPct val="120000"/>
                </a:lnSpc>
              </a:pPr>
              <a:endParaRPr kumimoji="1" lang="en-US" altLang="ja-JP" sz="1500" b="1" dirty="0">
                <a:sym typeface="Wingdings" pitchFamily="2" charset="2"/>
              </a:endParaRPr>
            </a:p>
            <a:p>
              <a:pPr marL="285750" indent="-285750">
                <a:lnSpc>
                  <a:spcPct val="120000"/>
                </a:lnSpc>
                <a:buFontTx/>
                <a:buChar char="-"/>
              </a:pPr>
              <a:r>
                <a:rPr lang="en-US" altLang="ja-JP" sz="1500" b="1" dirty="0">
                  <a:sym typeface="Wingdings" pitchFamily="2" charset="2"/>
                </a:rPr>
                <a:t>Explore a possible existence of N* states that </a:t>
              </a:r>
              <a:r>
                <a:rPr lang="en-US" altLang="ja-JP" sz="1500" b="1" dirty="0">
                  <a:solidFill>
                    <a:srgbClr val="FF0000"/>
                  </a:solidFill>
                  <a:sym typeface="Wingdings" pitchFamily="2" charset="2"/>
                </a:rPr>
                <a:t>strongly </a:t>
              </a:r>
              <a:r>
                <a:rPr lang="en-US" altLang="ja-JP" sz="1500" b="1" dirty="0" smtClean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altLang="ja-JP" sz="1500" b="1" dirty="0">
                  <a:solidFill>
                    <a:srgbClr val="FF0000"/>
                  </a:solidFill>
                  <a:sym typeface="Wingdings" pitchFamily="2" charset="2"/>
                </a:rPr>
                <a:t>couple to “</a:t>
              </a:r>
              <a:r>
                <a:rPr lang="en-US" altLang="ja-JP" sz="1500" b="1" dirty="0" smtClean="0">
                  <a:solidFill>
                    <a:srgbClr val="FF0000"/>
                  </a:solidFill>
                  <a:sym typeface="Wingdings" pitchFamily="2" charset="2"/>
                </a:rPr>
                <a:t>neutron”-target </a:t>
              </a:r>
            </a:p>
            <a:p>
              <a:pPr>
                <a:lnSpc>
                  <a:spcPct val="120000"/>
                </a:lnSpc>
              </a:pPr>
              <a:r>
                <a:rPr lang="en-US" altLang="ja-JP" sz="1500" b="1" dirty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lang="en-US" altLang="ja-JP" sz="1500" b="1" dirty="0" smtClean="0">
                  <a:solidFill>
                    <a:srgbClr val="FF0000"/>
                  </a:solidFill>
                  <a:sym typeface="Wingdings" pitchFamily="2" charset="2"/>
                </a:rPr>
                <a:t>    </a:t>
              </a:r>
              <a:r>
                <a:rPr lang="en-US" altLang="ja-JP" sz="1500" b="1" dirty="0" err="1" smtClean="0">
                  <a:solidFill>
                    <a:srgbClr val="FF0000"/>
                  </a:solidFill>
                  <a:sym typeface="Wingdings" pitchFamily="2" charset="2"/>
                </a:rPr>
                <a:t>photoproductions</a:t>
              </a:r>
              <a:r>
                <a:rPr lang="en-US" altLang="ja-JP" sz="1500" b="1" dirty="0" smtClean="0">
                  <a:sym typeface="Wingdings" pitchFamily="2" charset="2"/>
                </a:rPr>
                <a:t>.</a:t>
              </a:r>
              <a:endParaRPr lang="en-US" altLang="ja-JP" sz="1500" b="1" dirty="0">
                <a:sym typeface="Wingdings" pitchFamily="2" charset="2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755576" y="5445224"/>
              <a:ext cx="4716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sym typeface="Wingdings" pitchFamily="2" charset="2"/>
                </a:rPr>
                <a:t> Necessary for </a:t>
              </a:r>
              <a:r>
                <a:rPr kumimoji="1" lang="en-US" altLang="ja-JP" sz="1600" b="1" i="1" dirty="0" smtClean="0">
                  <a:solidFill>
                    <a:srgbClr val="009900"/>
                  </a:solidFill>
                  <a:sym typeface="Wingdings" pitchFamily="2" charset="2"/>
                </a:rPr>
                <a:t>neutrino-induced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  <a:sym typeface="Wingdings" pitchFamily="2" charset="2"/>
                </a:rPr>
                <a:t> </a:t>
              </a:r>
              <a:r>
                <a:rPr kumimoji="1" lang="en-US" altLang="ja-JP" sz="1600" b="1" dirty="0" smtClean="0">
                  <a:sym typeface="Wingdings" pitchFamily="2" charset="2"/>
                </a:rPr>
                <a:t>reactions !!</a:t>
              </a:r>
              <a:endParaRPr kumimoji="1" lang="ja-JP" altLang="en-US" sz="1600" b="1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264272" y="3917516"/>
            <a:ext cx="4792022" cy="2779776"/>
            <a:chOff x="1320022" y="4011168"/>
            <a:chExt cx="4792022" cy="2779776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1320022" y="4011168"/>
              <a:ext cx="4792022" cy="2779776"/>
              <a:chOff x="1619671" y="3926677"/>
              <a:chExt cx="4792022" cy="2779776"/>
            </a:xfrm>
          </p:grpSpPr>
          <p:grpSp>
            <p:nvGrpSpPr>
              <p:cNvPr id="31" name="グループ化 30"/>
              <p:cNvGrpSpPr/>
              <p:nvPr/>
            </p:nvGrpSpPr>
            <p:grpSpPr>
              <a:xfrm>
                <a:off x="1619671" y="3926677"/>
                <a:ext cx="4792022" cy="2779776"/>
                <a:chOff x="1467271" y="3774277"/>
                <a:chExt cx="4792022" cy="2779776"/>
              </a:xfrm>
            </p:grpSpPr>
            <p:sp>
              <p:nvSpPr>
                <p:cNvPr id="33" name="正方形/長方形 32"/>
                <p:cNvSpPr/>
                <p:nvPr/>
              </p:nvSpPr>
              <p:spPr>
                <a:xfrm>
                  <a:off x="1467271" y="3774277"/>
                  <a:ext cx="4680521" cy="27797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/>
                </a:p>
              </p:txBody>
            </p:sp>
            <p:pic>
              <p:nvPicPr>
                <p:cNvPr id="34" name="Picture 9" descr="ff-v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5304" y="4200221"/>
                  <a:ext cx="4032334" cy="1695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622905" y="3890263"/>
                  <a:ext cx="4636388" cy="309958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0000" tIns="46800" rIns="90000" bIns="46800"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1400" b="1" dirty="0" smtClean="0">
                      <a:solidFill>
                        <a:srgbClr val="0000FF"/>
                      </a:solidFill>
                      <a:cs typeface="ＭＳ Ｐゴシック" charset="-128"/>
                    </a:rPr>
                    <a:t>e.g.) Nucleon </a:t>
                  </a:r>
                  <a:r>
                    <a:rPr lang="en-US" altLang="ja-JP" sz="1400" b="1" dirty="0">
                      <a:solidFill>
                        <a:srgbClr val="0000FF"/>
                      </a:solidFill>
                      <a:cs typeface="ＭＳ Ｐゴシック" charset="-128"/>
                    </a:rPr>
                    <a:t>- 1</a:t>
                  </a:r>
                  <a:r>
                    <a:rPr lang="en-US" altLang="ja-JP" sz="1400" b="1" baseline="30000" dirty="0">
                      <a:solidFill>
                        <a:srgbClr val="0000FF"/>
                      </a:solidFill>
                      <a:cs typeface="ＭＳ Ｐゴシック" charset="-128"/>
                    </a:rPr>
                    <a:t>st</a:t>
                  </a:r>
                  <a:r>
                    <a:rPr lang="en-US" altLang="ja-JP" sz="1400" b="1" dirty="0">
                      <a:solidFill>
                        <a:srgbClr val="0000FF"/>
                      </a:solidFill>
                      <a:cs typeface="ＭＳ Ｐゴシック" charset="-128"/>
                    </a:rPr>
                    <a:t> D13 </a:t>
                  </a:r>
                  <a:r>
                    <a:rPr lang="en-US" altLang="ja-JP" sz="1400" b="1" dirty="0" err="1">
                      <a:solidFill>
                        <a:srgbClr val="0000FF"/>
                      </a:solidFill>
                      <a:cs typeface="ＭＳ Ｐゴシック" charset="-128"/>
                    </a:rPr>
                    <a:t>e.m</a:t>
                  </a:r>
                  <a:r>
                    <a:rPr lang="en-US" altLang="ja-JP" sz="1400" b="1" dirty="0">
                      <a:solidFill>
                        <a:srgbClr val="0000FF"/>
                      </a:solidFill>
                      <a:cs typeface="ＭＳ Ｐゴシック" charset="-128"/>
                    </a:rPr>
                    <a:t>. transition form factors</a:t>
                  </a:r>
                </a:p>
              </p:txBody>
            </p:sp>
          </p:grpSp>
          <p:sp>
            <p:nvSpPr>
              <p:cNvPr id="32" name="テキスト ボックス 31"/>
              <p:cNvSpPr txBox="1"/>
              <p:nvPr/>
            </p:nvSpPr>
            <p:spPr>
              <a:xfrm>
                <a:off x="3014866" y="6102879"/>
                <a:ext cx="327846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sz="1000" b="1" dirty="0" smtClean="0">
                    <a:solidFill>
                      <a:srgbClr val="008000"/>
                    </a:solidFill>
                  </a:rPr>
                  <a:t>Julia-Diaz, </a:t>
                </a:r>
                <a:r>
                  <a:rPr lang="en-US" altLang="ja-JP" sz="1000" b="1" dirty="0" err="1" smtClean="0">
                    <a:solidFill>
                      <a:srgbClr val="008000"/>
                    </a:solidFill>
                  </a:rPr>
                  <a:t>Kamano</a:t>
                </a:r>
                <a:r>
                  <a:rPr lang="en-US" altLang="ja-JP" sz="1000" b="1" dirty="0" smtClean="0">
                    <a:solidFill>
                      <a:srgbClr val="008000"/>
                    </a:solidFill>
                  </a:rPr>
                  <a:t>, Lee, Matsuyama, Sato, Suzuki </a:t>
                </a:r>
              </a:p>
              <a:p>
                <a:pPr algn="r"/>
                <a:r>
                  <a:rPr lang="en-US" altLang="ja-JP" sz="1000" b="1" dirty="0" smtClean="0">
                    <a:solidFill>
                      <a:srgbClr val="008000"/>
                    </a:solidFill>
                  </a:rPr>
                  <a:t>PRC80(2009)025207</a:t>
                </a:r>
              </a:p>
              <a:p>
                <a:pPr algn="r"/>
                <a:r>
                  <a:rPr lang="en-US" altLang="ja-JP" sz="1000" b="1" dirty="0" smtClean="0">
                    <a:solidFill>
                      <a:srgbClr val="008000"/>
                    </a:solidFill>
                  </a:rPr>
                  <a:t>Suzuki, Sato, Lee, PRC82(2010)045206</a:t>
                </a:r>
                <a:endParaRPr kumimoji="1" lang="ja-JP" altLang="en-US" sz="1000" b="1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1364155" y="6208463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 dirty="0" smtClean="0">
                  <a:solidFill>
                    <a:srgbClr val="FF0000"/>
                  </a:solidFill>
                </a:rPr>
                <a:t>● </a:t>
              </a:r>
              <a:r>
                <a:rPr lang="en-US" altLang="ja-JP" sz="1200" b="1" dirty="0" smtClean="0">
                  <a:solidFill>
                    <a:srgbClr val="FF0000"/>
                  </a:solidFill>
                </a:rPr>
                <a:t>Real</a:t>
              </a:r>
            </a:p>
            <a:p>
              <a:r>
                <a:rPr kumimoji="1" lang="ja-JP" altLang="en-US" sz="1200" b="1" dirty="0" smtClean="0">
                  <a:solidFill>
                    <a:srgbClr val="0000FF"/>
                  </a:solidFill>
                </a:rPr>
                <a:t>■ </a:t>
              </a:r>
              <a:r>
                <a:rPr kumimoji="1" lang="en-US" altLang="ja-JP" sz="1200" b="1" dirty="0" smtClean="0">
                  <a:solidFill>
                    <a:srgbClr val="0000FF"/>
                  </a:solidFill>
                </a:rPr>
                <a:t>Imaginary</a:t>
              </a:r>
              <a:endParaRPr kumimoji="1" lang="ja-JP" alt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17138" y="1067956"/>
            <a:ext cx="4282249" cy="5699119"/>
            <a:chOff x="315973" y="1052736"/>
            <a:chExt cx="4282249" cy="5699119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73" y="1052736"/>
              <a:ext cx="4282249" cy="5699119"/>
            </a:xfrm>
            <a:prstGeom prst="rect">
              <a:avLst/>
            </a:prstGeom>
            <a:ln w="3175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テキスト ボックス 40"/>
            <p:cNvSpPr txBox="1"/>
            <p:nvPr/>
          </p:nvSpPr>
          <p:spPr>
            <a:xfrm rot="2700000">
              <a:off x="647125" y="3574470"/>
              <a:ext cx="35904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VERY PRELIMINARY</a:t>
              </a:r>
              <a:endParaRPr kumimoji="1" lang="ja-JP" altLang="en-US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1520910" y="1053931"/>
              <a:ext cx="2016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00FF"/>
                  </a:solidFill>
                </a:rPr>
                <a:t>γ “n” </a:t>
              </a:r>
              <a:r>
                <a:rPr kumimoji="1" lang="en-US" altLang="ja-JP" b="1" dirty="0" smtClean="0">
                  <a:solidFill>
                    <a:srgbClr val="0000FF"/>
                  </a:solidFill>
                  <a:sym typeface="Wingdings" pitchFamily="2" charset="2"/>
                </a:rPr>
                <a:t> π</a:t>
              </a:r>
              <a:r>
                <a:rPr kumimoji="1" lang="en-US" altLang="ja-JP" b="1" baseline="30000" dirty="0" smtClean="0">
                  <a:solidFill>
                    <a:srgbClr val="0000FF"/>
                  </a:solidFill>
                  <a:sym typeface="Wingdings" pitchFamily="2" charset="2"/>
                </a:rPr>
                <a:t>-</a:t>
              </a:r>
              <a:r>
                <a:rPr kumimoji="1" lang="en-US" altLang="ja-JP" b="1" dirty="0" smtClean="0">
                  <a:solidFill>
                    <a:srgbClr val="0000FF"/>
                  </a:solidFill>
                  <a:sym typeface="Wingdings" pitchFamily="2" charset="2"/>
                </a:rPr>
                <a:t>p DCS</a:t>
              </a:r>
              <a:endParaRPr kumimoji="1" lang="ja-JP" altLang="en-US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0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4178" y="1600200"/>
            <a:ext cx="8932318" cy="193698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grpSp>
        <p:nvGrpSpPr>
          <p:cNvPr id="26630" name="グループ化 26629"/>
          <p:cNvGrpSpPr/>
          <p:nvPr/>
        </p:nvGrpSpPr>
        <p:grpSpPr>
          <a:xfrm>
            <a:off x="107504" y="3710314"/>
            <a:ext cx="4347349" cy="3031054"/>
            <a:chOff x="710176" y="3573016"/>
            <a:chExt cx="4347349" cy="3031054"/>
          </a:xfrm>
        </p:grpSpPr>
        <p:sp>
          <p:nvSpPr>
            <p:cNvPr id="26628" name="正方形/長方形 26627"/>
            <p:cNvSpPr/>
            <p:nvPr/>
          </p:nvSpPr>
          <p:spPr>
            <a:xfrm>
              <a:off x="710176" y="3573016"/>
              <a:ext cx="4070723" cy="30310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783936" y="3638306"/>
              <a:ext cx="4273589" cy="2954207"/>
              <a:chOff x="807781" y="7371032"/>
              <a:chExt cx="12790085" cy="8513769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781" y="7371032"/>
                <a:ext cx="9967661" cy="7565340"/>
              </a:xfrm>
              <a:prstGeom prst="rect">
                <a:avLst/>
              </a:prstGeom>
              <a:effectLst/>
            </p:spPr>
          </p:pic>
          <p:sp>
            <p:nvSpPr>
              <p:cNvPr id="15" name="円/楕円 14"/>
              <p:cNvSpPr/>
              <p:nvPr/>
            </p:nvSpPr>
            <p:spPr bwMode="auto">
              <a:xfrm>
                <a:off x="5045277" y="7371032"/>
                <a:ext cx="4078487" cy="5549905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prstDash val="lgDash"/>
              </a:ln>
              <a:effectLst/>
            </p:spPr>
            <p:txBody>
              <a:bodyPr wrap="none" lIns="91412" tIns="45708" rIns="91412" bIns="45708" rtlCol="0" anchor="ctr"/>
              <a:lstStyle/>
              <a:p>
                <a:pPr algn="ctr" defTabSz="4173475"/>
                <a:endParaRPr kumimoji="1" lang="ja-JP" altLang="en-US" sz="1200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>
                <a:off x="7723283" y="8617138"/>
                <a:ext cx="2414630" cy="1411622"/>
                <a:chOff x="7241033" y="9256824"/>
                <a:chExt cx="2414630" cy="1411622"/>
              </a:xfrm>
            </p:grpSpPr>
            <p:sp>
              <p:nvSpPr>
                <p:cNvPr id="29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241033" y="9327039"/>
                  <a:ext cx="2414630" cy="1341407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 sz="1200"/>
                </a:p>
              </p:txBody>
            </p:sp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7451665" y="9256824"/>
                  <a:ext cx="1963136" cy="1330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200" b="1" dirty="0" smtClean="0"/>
                    <a:t>DIS</a:t>
                  </a:r>
                </a:p>
                <a:p>
                  <a:pPr algn="ctr"/>
                  <a:r>
                    <a:rPr kumimoji="1" lang="en-US" altLang="ja-JP" sz="1200" b="1" dirty="0" smtClean="0"/>
                    <a:t>region</a:t>
                  </a:r>
                  <a:endParaRPr kumimoji="1" lang="ja-JP" altLang="en-US" sz="1200" b="1" dirty="0"/>
                </a:p>
              </p:txBody>
            </p:sp>
          </p:grpSp>
          <p:grpSp>
            <p:nvGrpSpPr>
              <p:cNvPr id="17" name="グループ化 16"/>
              <p:cNvGrpSpPr/>
              <p:nvPr/>
            </p:nvGrpSpPr>
            <p:grpSpPr>
              <a:xfrm>
                <a:off x="2190398" y="8074322"/>
                <a:ext cx="2111456" cy="1524596"/>
                <a:chOff x="7108745" y="9142092"/>
                <a:chExt cx="2111456" cy="1524596"/>
              </a:xfrm>
            </p:grpSpPr>
            <p:sp>
              <p:nvSpPr>
                <p:cNvPr id="27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108745" y="9142092"/>
                  <a:ext cx="2111456" cy="1524596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rgbClr val="00B050"/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 sz="1200"/>
                </a:p>
              </p:txBody>
            </p:sp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7131080" y="9187081"/>
                  <a:ext cx="1963138" cy="13304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200" b="1" dirty="0" smtClean="0"/>
                    <a:t>QE</a:t>
                  </a:r>
                </a:p>
                <a:p>
                  <a:pPr algn="ctr"/>
                  <a:r>
                    <a:rPr kumimoji="1" lang="en-US" altLang="ja-JP" sz="1200" b="1" dirty="0" smtClean="0"/>
                    <a:t>region</a:t>
                  </a:r>
                  <a:endParaRPr kumimoji="1" lang="ja-JP" altLang="en-US" sz="1200" b="1" dirty="0"/>
                </a:p>
              </p:txBody>
            </p:sp>
          </p:grpSp>
          <p:cxnSp>
            <p:nvCxnSpPr>
              <p:cNvPr id="18" name="直線矢印コネクタ 17"/>
              <p:cNvCxnSpPr/>
              <p:nvPr/>
            </p:nvCxnSpPr>
            <p:spPr>
              <a:xfrm>
                <a:off x="3745111" y="9598914"/>
                <a:ext cx="336583" cy="883424"/>
              </a:xfrm>
              <a:prstGeom prst="straightConnector1">
                <a:avLst/>
              </a:prstGeom>
              <a:ln w="412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円/楕円 18"/>
              <p:cNvSpPr/>
              <p:nvPr/>
            </p:nvSpPr>
            <p:spPr bwMode="auto">
              <a:xfrm rot="1698328">
                <a:off x="2602749" y="11110483"/>
                <a:ext cx="2206854" cy="2472772"/>
              </a:xfrm>
              <a:prstGeom prst="ellipse">
                <a:avLst/>
              </a:prstGeom>
              <a:noFill/>
              <a:ln w="38100">
                <a:solidFill>
                  <a:srgbClr val="0000CC"/>
                </a:solidFill>
                <a:prstDash val="lgDash"/>
              </a:ln>
              <a:effectLst/>
            </p:spPr>
            <p:txBody>
              <a:bodyPr wrap="none" lIns="91412" tIns="45708" rIns="91412" bIns="45708" rtlCol="0" anchor="ctr"/>
              <a:lstStyle/>
              <a:p>
                <a:pPr algn="ctr" defTabSz="4173475"/>
                <a:endParaRPr kumimoji="1" lang="ja-JP" altLang="en-US" sz="1200" dirty="0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  <p:grpSp>
            <p:nvGrpSpPr>
              <p:cNvPr id="20" name="グループ化 19"/>
              <p:cNvGrpSpPr/>
              <p:nvPr/>
            </p:nvGrpSpPr>
            <p:grpSpPr>
              <a:xfrm>
                <a:off x="4385206" y="9598917"/>
                <a:ext cx="2205865" cy="1554790"/>
                <a:chOff x="7381701" y="9113216"/>
                <a:chExt cx="2205866" cy="1554789"/>
              </a:xfrm>
            </p:grpSpPr>
            <p:sp>
              <p:nvSpPr>
                <p:cNvPr id="25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7381701" y="9113216"/>
                  <a:ext cx="2205866" cy="1554789"/>
                </a:xfrm>
                <a:prstGeom prst="ellipse">
                  <a:avLst/>
                </a:prstGeom>
                <a:solidFill>
                  <a:schemeClr val="bg1">
                    <a:alpha val="75000"/>
                  </a:schemeClr>
                </a:solidFill>
                <a:ln w="19050">
                  <a:solidFill>
                    <a:schemeClr val="accent6">
                      <a:lumMod val="75000"/>
                    </a:schemeClr>
                  </a:solidFill>
                  <a:round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90000" tIns="46800" rIns="90000" bIns="46800" anchor="ctr"/>
                <a:lstStyle/>
                <a:p>
                  <a:endParaRPr lang="ja-JP" altLang="en-US" sz="1200"/>
                </a:p>
              </p:txBody>
            </p:sp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7492483" y="9216925"/>
                  <a:ext cx="1963139" cy="1330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1200" b="1" dirty="0" smtClean="0"/>
                    <a:t>RES</a:t>
                  </a:r>
                </a:p>
                <a:p>
                  <a:pPr algn="ctr"/>
                  <a:r>
                    <a:rPr kumimoji="1" lang="en-US" altLang="ja-JP" sz="1200" b="1" dirty="0" smtClean="0"/>
                    <a:t>region</a:t>
                  </a:r>
                  <a:endParaRPr kumimoji="1" lang="ja-JP" altLang="en-US" sz="1200" b="1" dirty="0"/>
                </a:p>
              </p:txBody>
            </p:sp>
          </p:grpSp>
          <p:cxnSp>
            <p:nvCxnSpPr>
              <p:cNvPr id="21" name="直線矢印コネクタ 20"/>
              <p:cNvCxnSpPr>
                <a:stCxn id="24" idx="0"/>
              </p:cNvCxnSpPr>
              <p:nvPr/>
            </p:nvCxnSpPr>
            <p:spPr>
              <a:xfrm flipV="1">
                <a:off x="2470850" y="13609896"/>
                <a:ext cx="723452" cy="1326476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>
                <a:endCxn id="15" idx="5"/>
              </p:cNvCxnSpPr>
              <p:nvPr/>
            </p:nvCxnSpPr>
            <p:spPr>
              <a:xfrm flipH="1" flipV="1">
                <a:off x="8526484" y="12108172"/>
                <a:ext cx="1370568" cy="1913959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テキスト ボックス 22"/>
              <p:cNvSpPr txBox="1"/>
              <p:nvPr/>
            </p:nvSpPr>
            <p:spPr>
              <a:xfrm>
                <a:off x="7188115" y="14022131"/>
                <a:ext cx="6409751" cy="1862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CP phase &amp; mass </a:t>
                </a:r>
              </a:p>
              <a:p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hierarchy studies </a:t>
                </a:r>
              </a:p>
              <a:p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with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</a:rPr>
                  <a:t>a</a:t>
                </a:r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tmospheric exp.</a:t>
                </a: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1695571" y="14936372"/>
                <a:ext cx="1550553" cy="798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>
                    <a:solidFill>
                      <a:srgbClr val="0000FF"/>
                    </a:solidFill>
                  </a:rPr>
                  <a:t> T2K</a:t>
                </a:r>
                <a:endParaRPr kumimoji="1" lang="ja-JP" altLang="en-US" sz="1200" b="1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12" name="直線コネクタ 11"/>
            <p:cNvCxnSpPr/>
            <p:nvPr/>
          </p:nvCxnSpPr>
          <p:spPr>
            <a:xfrm flipH="1">
              <a:off x="2338949" y="5273765"/>
              <a:ext cx="1695383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2338013" y="3787100"/>
              <a:ext cx="756620" cy="1494718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Ongoing projects &amp; future plans with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approach (2/4)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82" y="1742886"/>
            <a:ext cx="2594026" cy="162126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4178" y="1052736"/>
            <a:ext cx="7204126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Application to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neutrino</a:t>
            </a:r>
            <a:r>
              <a:rPr kumimoji="1" lang="en-US" altLang="ja-JP" b="1" dirty="0" smtClean="0"/>
              <a:t>-induced reactions in </a:t>
            </a:r>
            <a:r>
              <a:rPr kumimoji="1" lang="en-US" altLang="ja-JP" b="1" dirty="0" err="1" smtClean="0"/>
              <a:t>GeV</a:t>
            </a:r>
            <a:r>
              <a:rPr lang="en-US" altLang="ja-JP" b="1" dirty="0" smtClean="0"/>
              <a:t>-energy </a:t>
            </a:r>
            <a:r>
              <a:rPr kumimoji="1" lang="en-US" altLang="ja-JP" b="1" dirty="0" smtClean="0"/>
              <a:t>region</a:t>
            </a:r>
            <a:endParaRPr lang="en-US" altLang="ja-JP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1800" y="1842555"/>
            <a:ext cx="629326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b="1" dirty="0" smtClean="0">
                <a:solidFill>
                  <a:srgbClr val="FF0000"/>
                </a:solidFill>
              </a:rPr>
              <a:t>Precise </a:t>
            </a:r>
            <a:r>
              <a:rPr kumimoji="1" lang="en-US" altLang="ja-JP" b="1" dirty="0" smtClean="0"/>
              <a:t>knowledge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smtClean="0"/>
              <a:t>of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neutrino-nucleon/nucleus</a:t>
            </a:r>
          </a:p>
          <a:p>
            <a:pPr>
              <a:lnSpc>
                <a:spcPct val="120000"/>
              </a:lnSpc>
            </a:pPr>
            <a:r>
              <a:rPr lang="en-US" altLang="ja-JP" b="1" dirty="0" smtClean="0">
                <a:solidFill>
                  <a:srgbClr val="0000FF"/>
                </a:solidFill>
              </a:rPr>
              <a:t>interactions</a:t>
            </a:r>
            <a:r>
              <a:rPr lang="en-US" altLang="ja-JP" b="1" dirty="0" smtClean="0"/>
              <a:t> is necessary for reliable extractions</a:t>
            </a:r>
          </a:p>
          <a:p>
            <a:pPr>
              <a:lnSpc>
                <a:spcPct val="120000"/>
              </a:lnSpc>
            </a:pPr>
            <a:r>
              <a:rPr kumimoji="1" lang="en-US" altLang="ja-JP" b="1" dirty="0" smtClean="0"/>
              <a:t>of </a:t>
            </a:r>
            <a:r>
              <a:rPr kumimoji="1" lang="en-US" altLang="ja-JP" b="1" dirty="0" smtClean="0">
                <a:solidFill>
                  <a:srgbClr val="009900"/>
                </a:solidFill>
              </a:rPr>
              <a:t>neutrino parameters </a:t>
            </a:r>
            <a:r>
              <a:rPr kumimoji="1" lang="en-US" altLang="ja-JP" b="1" dirty="0" smtClean="0"/>
              <a:t>(</a:t>
            </a:r>
            <a:r>
              <a:rPr kumimoji="1" lang="en-US" altLang="ja-JP" b="1" dirty="0" smtClean="0">
                <a:solidFill>
                  <a:srgbClr val="009900"/>
                </a:solidFill>
              </a:rPr>
              <a:t>CP phase, mass hierarchy</a:t>
            </a:r>
            <a:r>
              <a:rPr kumimoji="1" lang="en-US" altLang="ja-JP" b="1" dirty="0" smtClean="0"/>
              <a:t>, etc.)</a:t>
            </a:r>
          </a:p>
          <a:p>
            <a:pPr>
              <a:lnSpc>
                <a:spcPct val="120000"/>
              </a:lnSpc>
            </a:pPr>
            <a:r>
              <a:rPr lang="en-US" altLang="ja-JP" b="1" dirty="0" smtClean="0"/>
              <a:t>from the future neutrino-oscillation experiments.</a:t>
            </a:r>
            <a:endParaRPr kumimoji="1" lang="ja-JP" altLang="en-US" b="1" dirty="0"/>
          </a:p>
        </p:txBody>
      </p:sp>
      <p:grpSp>
        <p:nvGrpSpPr>
          <p:cNvPr id="26635" name="グループ化 26634"/>
          <p:cNvGrpSpPr/>
          <p:nvPr/>
        </p:nvGrpSpPr>
        <p:grpSpPr>
          <a:xfrm>
            <a:off x="4072128" y="3751268"/>
            <a:ext cx="4964368" cy="2918092"/>
            <a:chOff x="4072128" y="3751268"/>
            <a:chExt cx="4964368" cy="2918092"/>
          </a:xfrm>
        </p:grpSpPr>
        <p:sp>
          <p:nvSpPr>
            <p:cNvPr id="26634" name="角丸四角形吹き出し 26633"/>
            <p:cNvSpPr/>
            <p:nvPr/>
          </p:nvSpPr>
          <p:spPr>
            <a:xfrm>
              <a:off x="4072128" y="3751268"/>
              <a:ext cx="4956803" cy="2918092"/>
            </a:xfrm>
            <a:prstGeom prst="wedgeRoundRectCallout">
              <a:avLst>
                <a:gd name="adj1" fmla="val -69778"/>
                <a:gd name="adj2" fmla="val -17228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26632" name="テキスト ボックス 26631"/>
            <p:cNvSpPr txBox="1"/>
            <p:nvPr/>
          </p:nvSpPr>
          <p:spPr>
            <a:xfrm>
              <a:off x="4537055" y="3942528"/>
              <a:ext cx="4211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Need to tackle </a:t>
              </a:r>
              <a:r>
                <a:rPr kumimoji="1" lang="en-US" altLang="ja-JP" b="1" i="1" dirty="0" smtClean="0">
                  <a:solidFill>
                    <a:srgbClr val="0000FF"/>
                  </a:solidFill>
                </a:rPr>
                <a:t>overlapping regions </a:t>
              </a:r>
            </a:p>
            <a:p>
              <a:r>
                <a:rPr kumimoji="1" lang="en-US" altLang="ja-JP" b="1" dirty="0" smtClean="0"/>
                <a:t>between</a:t>
              </a:r>
              <a:r>
                <a:rPr kumimoji="1" lang="en-US" altLang="ja-JP" b="1" dirty="0" smtClean="0">
                  <a:solidFill>
                    <a:srgbClr val="009900"/>
                  </a:solidFill>
                </a:rPr>
                <a:t> QE</a:t>
              </a:r>
              <a:r>
                <a:rPr kumimoji="1" lang="en-US" altLang="ja-JP" b="1" dirty="0" smtClean="0"/>
                <a:t>, 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RES</a:t>
              </a:r>
              <a:r>
                <a:rPr kumimoji="1" lang="en-US" altLang="ja-JP" b="1" dirty="0" smtClean="0"/>
                <a:t>, and </a:t>
              </a:r>
              <a:r>
                <a:rPr kumimoji="1" lang="en-US" altLang="ja-JP" b="1" dirty="0" smtClean="0">
                  <a:solidFill>
                    <a:srgbClr val="0000FF"/>
                  </a:solidFill>
                </a:rPr>
                <a:t>DIS</a:t>
              </a:r>
              <a:r>
                <a:rPr kumimoji="1" lang="en-US" altLang="ja-JP" b="1" dirty="0" smtClean="0"/>
                <a:t> </a:t>
              </a:r>
              <a:r>
                <a:rPr lang="en-US" altLang="ja-JP" b="1" dirty="0" smtClean="0"/>
                <a:t>regions !!</a:t>
              </a:r>
              <a:endParaRPr kumimoji="1" lang="ja-JP" altLang="en-US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230624" y="4992617"/>
              <a:ext cx="4805872" cy="1603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err="1" smtClean="0"/>
                <a:t>C</a:t>
              </a:r>
              <a:r>
                <a:rPr kumimoji="1" lang="en-US" altLang="ja-JP" sz="1400" b="1" dirty="0" err="1" smtClean="0"/>
                <a:t>ollaboration</a:t>
              </a:r>
              <a:r>
                <a:rPr lang="en-US" altLang="ja-JP" sz="1400" b="1" dirty="0" err="1" smtClean="0"/>
                <a:t>@</a:t>
              </a:r>
              <a:r>
                <a:rPr kumimoji="1" lang="en-US" altLang="ja-JP" sz="1400" b="1" dirty="0" err="1" smtClean="0"/>
                <a:t>J-PARC</a:t>
              </a:r>
              <a:r>
                <a:rPr kumimoji="1" lang="en-US" altLang="ja-JP" sz="1400" b="1" dirty="0" smtClean="0"/>
                <a:t> Branch of KEK Theory Center</a:t>
              </a:r>
            </a:p>
            <a:p>
              <a:endParaRPr lang="en-US" altLang="ja-JP" sz="1300" b="1" dirty="0" smtClean="0"/>
            </a:p>
            <a:p>
              <a:r>
                <a:rPr lang="en-US" altLang="ja-JP" sz="1300" b="1" dirty="0" smtClean="0"/>
                <a:t>Y. </a:t>
              </a:r>
              <a:r>
                <a:rPr lang="en-US" altLang="ja-JP" sz="1300" b="1" dirty="0" err="1" smtClean="0"/>
                <a:t>Hayato</a:t>
              </a:r>
              <a:r>
                <a:rPr lang="en-US" altLang="ja-JP" sz="1300" b="1" dirty="0" smtClean="0"/>
                <a:t> (ICRR, U. of Tokyo), M. Hirai (Tokyo U.</a:t>
              </a:r>
              <a:r>
                <a:rPr lang="ja-JP" altLang="en-US" sz="1300" b="1" dirty="0"/>
                <a:t> </a:t>
              </a:r>
              <a:r>
                <a:rPr lang="en-US" altLang="ja-JP" sz="1300" b="1" dirty="0" smtClean="0"/>
                <a:t>of Sci.)</a:t>
              </a:r>
            </a:p>
            <a:p>
              <a:r>
                <a:rPr lang="en-US" altLang="ja-JP" sz="1300" b="1" dirty="0" smtClean="0"/>
                <a:t>H. </a:t>
              </a:r>
              <a:r>
                <a:rPr lang="en-US" altLang="ja-JP" sz="1300" b="1" dirty="0" err="1" smtClean="0"/>
                <a:t>Kamano</a:t>
              </a:r>
              <a:r>
                <a:rPr lang="en-US" altLang="ja-JP" sz="1300" b="1" dirty="0" smtClean="0"/>
                <a:t> (RCNP, Osaka U.), S. Kumano (KEK)</a:t>
              </a:r>
            </a:p>
            <a:p>
              <a:r>
                <a:rPr lang="en-US" altLang="ja-JP" sz="1300" b="1" dirty="0" smtClean="0"/>
                <a:t>S. Nakamura (YITP, Kyoto U.), K. Saito (Tokyo U. of Sci.) </a:t>
              </a:r>
            </a:p>
            <a:p>
              <a:r>
                <a:rPr lang="en-US" altLang="ja-JP" sz="1300" b="1" dirty="0" smtClean="0"/>
                <a:t>M. </a:t>
              </a:r>
              <a:r>
                <a:rPr lang="en-US" altLang="ja-JP" sz="1300" b="1" dirty="0" err="1" smtClean="0"/>
                <a:t>Sakuda</a:t>
              </a:r>
              <a:r>
                <a:rPr lang="en-US" altLang="ja-JP" sz="1300" b="1" dirty="0" smtClean="0"/>
                <a:t> (Okayama U.), T. Sato (Osaka U.)</a:t>
              </a:r>
            </a:p>
            <a:p>
              <a:pPr>
                <a:lnSpc>
                  <a:spcPct val="120000"/>
                </a:lnSpc>
              </a:pPr>
              <a:r>
                <a:rPr lang="en-US" altLang="ja-JP" sz="1600" b="1" dirty="0" smtClean="0">
                  <a:sym typeface="Wingdings" pitchFamily="2" charset="2"/>
                </a:rPr>
                <a:t>[ </a:t>
              </a:r>
              <a:r>
                <a:rPr kumimoji="1" lang="en-US" altLang="ja-JP" sz="1600" b="1" dirty="0" smtClean="0">
                  <a:solidFill>
                    <a:srgbClr val="FF0000"/>
                  </a:solidFill>
                </a:rPr>
                <a:t>arXiv:1303.6032</a:t>
              </a:r>
              <a:r>
                <a:rPr kumimoji="1" lang="en-US" altLang="ja-JP" sz="1600" b="1" dirty="0" smtClean="0"/>
                <a:t>]</a:t>
              </a:r>
              <a:endParaRPr kumimoji="1" lang="ja-JP" altLang="en-US" sz="1600" b="1" dirty="0"/>
            </a:p>
          </p:txBody>
        </p:sp>
        <p:sp>
          <p:nvSpPr>
            <p:cNvPr id="26633" name="下矢印 26632"/>
            <p:cNvSpPr/>
            <p:nvPr/>
          </p:nvSpPr>
          <p:spPr>
            <a:xfrm>
              <a:off x="6302425" y="4640231"/>
              <a:ext cx="565837" cy="344381"/>
            </a:xfrm>
            <a:prstGeom prst="downArrow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2635238" y="3443866"/>
            <a:ext cx="5375104" cy="3306856"/>
            <a:chOff x="2653280" y="3429000"/>
            <a:chExt cx="5375104" cy="3306856"/>
          </a:xfrm>
        </p:grpSpPr>
        <p:grpSp>
          <p:nvGrpSpPr>
            <p:cNvPr id="48" name="グループ化 47"/>
            <p:cNvGrpSpPr/>
            <p:nvPr/>
          </p:nvGrpSpPr>
          <p:grpSpPr>
            <a:xfrm>
              <a:off x="2653280" y="3429000"/>
              <a:ext cx="5375104" cy="3306856"/>
              <a:chOff x="2365248" y="2830832"/>
              <a:chExt cx="5375104" cy="3306856"/>
            </a:xfrm>
          </p:grpSpPr>
          <p:sp>
            <p:nvSpPr>
              <p:cNvPr id="49" name="角丸四角形吹き出し 48"/>
              <p:cNvSpPr/>
              <p:nvPr/>
            </p:nvSpPr>
            <p:spPr>
              <a:xfrm>
                <a:off x="2365248" y="2830832"/>
                <a:ext cx="5375104" cy="3306856"/>
              </a:xfrm>
              <a:prstGeom prst="wedgeRoundRectCallout">
                <a:avLst>
                  <a:gd name="adj1" fmla="val -64157"/>
                  <a:gd name="adj2" fmla="val -52319"/>
                  <a:gd name="adj3" fmla="val 16667"/>
                </a:avLst>
              </a:prstGeom>
              <a:solidFill>
                <a:schemeClr val="bg1"/>
              </a:solidFill>
              <a:ln w="31750">
                <a:solidFill>
                  <a:srgbClr val="00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pic>
            <p:nvPicPr>
              <p:cNvPr id="50" name="図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40934" y="3694928"/>
                <a:ext cx="4947188" cy="1977318"/>
              </a:xfrm>
              <a:prstGeom prst="rect">
                <a:avLst/>
              </a:prstGeom>
            </p:spPr>
          </p:pic>
          <p:sp>
            <p:nvSpPr>
              <p:cNvPr id="51" name="テキスト ボックス 50"/>
              <p:cNvSpPr txBox="1"/>
              <p:nvPr/>
            </p:nvSpPr>
            <p:spPr>
              <a:xfrm>
                <a:off x="3601416" y="5769809"/>
                <a:ext cx="3921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ja-JP" sz="1200" b="1" dirty="0" err="1" smtClean="0">
                    <a:solidFill>
                      <a:srgbClr val="FF0000"/>
                    </a:solidFill>
                  </a:rPr>
                  <a:t>Kamano</a:t>
                </a:r>
                <a:r>
                  <a:rPr kumimoji="1" lang="en-US" altLang="ja-JP" sz="1200" b="1" dirty="0" smtClean="0">
                    <a:solidFill>
                      <a:srgbClr val="FF0000"/>
                    </a:solidFill>
                  </a:rPr>
                  <a:t>, Nakamura, Lee, Sato, PRD86(2012)097503</a:t>
                </a:r>
                <a:endParaRPr kumimoji="1" lang="ja-JP" alt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3923928" y="4631032"/>
                <a:ext cx="4892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FF0000"/>
                    </a:solidFill>
                  </a:rPr>
                  <a:t>πN</a:t>
                </a:r>
                <a:endParaRPr kumimoji="1" lang="ja-JP" alt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2996609" y="4870475"/>
                <a:ext cx="6463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7030A0"/>
                    </a:solidFill>
                  </a:rPr>
                  <a:t>ππN</a:t>
                </a:r>
                <a:endParaRPr kumimoji="1" lang="ja-JP" altLang="en-US" sz="16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6920699" y="4580510"/>
                <a:ext cx="46839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0000FF"/>
                    </a:solidFill>
                  </a:rPr>
                  <a:t>KΛ</a:t>
                </a:r>
                <a:endParaRPr kumimoji="1" lang="ja-JP" altLang="en-US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332450" y="4775048"/>
                <a:ext cx="455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smtClean="0">
                    <a:solidFill>
                      <a:srgbClr val="FF9900"/>
                    </a:solidFill>
                  </a:rPr>
                  <a:t>KΣ</a:t>
                </a:r>
                <a:endParaRPr kumimoji="1" lang="ja-JP" altLang="en-US" sz="1600" b="1" dirty="0">
                  <a:solidFill>
                    <a:srgbClr val="FF9900"/>
                  </a:solidFill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6059040" y="4919064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b="1" dirty="0" err="1" smtClean="0">
                    <a:solidFill>
                      <a:srgbClr val="009900"/>
                    </a:solidFill>
                  </a:rPr>
                  <a:t>η</a:t>
                </a:r>
                <a:r>
                  <a:rPr lang="en-US" altLang="ja-JP" sz="1600" b="1" dirty="0" err="1">
                    <a:solidFill>
                      <a:srgbClr val="009900"/>
                    </a:solidFill>
                  </a:rPr>
                  <a:t>N</a:t>
                </a:r>
                <a:endParaRPr kumimoji="1" lang="ja-JP" altLang="en-US" sz="1600" b="1" dirty="0">
                  <a:solidFill>
                    <a:srgbClr val="009900"/>
                  </a:solidFill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2572994" y="3099700"/>
                <a:ext cx="48830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First application of 8ch DCC model to neutrino-nucleon</a:t>
                </a:r>
              </a:p>
              <a:p>
                <a:pPr algn="ctr"/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reactions</a:t>
                </a:r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 in N* region (forward angle limit)</a:t>
                </a:r>
                <a:endParaRPr kumimoji="1" lang="ja-JP" altLang="en-US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8" name="テキスト ボックス 57"/>
              <p:cNvSpPr txBox="1"/>
              <p:nvPr/>
            </p:nvSpPr>
            <p:spPr>
              <a:xfrm>
                <a:off x="3933473" y="4126976"/>
                <a:ext cx="5501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b="1" dirty="0" smtClean="0"/>
                  <a:t>Full</a:t>
                </a:r>
                <a:endParaRPr kumimoji="1" lang="ja-JP" altLang="en-US" sz="1600" b="1" dirty="0"/>
              </a:p>
            </p:txBody>
          </p:sp>
        </p:grpSp>
        <p:cxnSp>
          <p:nvCxnSpPr>
            <p:cNvPr id="10" name="直線コネクタ 9"/>
            <p:cNvCxnSpPr/>
            <p:nvPr/>
          </p:nvCxnSpPr>
          <p:spPr>
            <a:xfrm flipH="1">
              <a:off x="7308304" y="5437632"/>
              <a:ext cx="67856" cy="24887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48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7504" y="980728"/>
            <a:ext cx="8856984" cy="5765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-714206" y="2635523"/>
            <a:ext cx="2839537" cy="40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 πp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πN</a:t>
            </a:r>
            <a:endParaRPr lang="en-US" altLang="ja-JP" sz="18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sym typeface="Symbol" pitchFamily="18" charset="2"/>
              </a:rPr>
              <a:t>  </a:t>
            </a:r>
            <a:r>
              <a:rPr lang="en-US" altLang="ja-JP" sz="1800" dirty="0" err="1" smtClean="0">
                <a:sym typeface="Wingdings" pitchFamily="2" charset="2"/>
              </a:rPr>
              <a:t>γp</a:t>
            </a:r>
            <a:r>
              <a:rPr lang="en-US" altLang="ja-JP" sz="1800" dirty="0" smtClean="0">
                <a:sym typeface="Wingdings" pitchFamily="2" charset="2"/>
              </a:rPr>
              <a:t> 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πN</a:t>
            </a:r>
            <a:endParaRPr lang="en-US" altLang="ja-JP" sz="18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 smtClean="0">
                <a:sym typeface="Symbol" pitchFamily="18" charset="2"/>
              </a:rPr>
              <a:t>  πp 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err="1" smtClean="0">
                <a:sym typeface="Symbol" pitchFamily="18" charset="2"/>
              </a:rPr>
              <a:t>ηp</a:t>
            </a:r>
            <a:endParaRPr lang="en-US" altLang="ja-JP" sz="1800" dirty="0" smtClean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 smtClean="0">
                <a:sym typeface="Symbol" pitchFamily="18" charset="2"/>
              </a:rPr>
              <a:t>  </a:t>
            </a:r>
            <a:r>
              <a:rPr lang="en-US" altLang="ja-JP" sz="1800" dirty="0" err="1" smtClean="0">
                <a:sym typeface="Symbol" pitchFamily="18" charset="2"/>
              </a:rPr>
              <a:t>γp</a:t>
            </a:r>
            <a:r>
              <a:rPr lang="en-US" altLang="ja-JP" sz="1800" dirty="0" smtClean="0">
                <a:sym typeface="Symbol" pitchFamily="18" charset="2"/>
              </a:rPr>
              <a:t>  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ja-JP" altLang="en-US" sz="1800" dirty="0" smtClean="0">
                <a:sym typeface="Symbol" pitchFamily="18" charset="2"/>
              </a:rPr>
              <a:t> </a:t>
            </a:r>
            <a:r>
              <a:rPr lang="en-US" altLang="ja-JP" sz="1800" dirty="0" err="1" smtClean="0">
                <a:sym typeface="Symbol" pitchFamily="18" charset="2"/>
              </a:rPr>
              <a:t>ηp</a:t>
            </a:r>
            <a:endParaRPr lang="en-US" altLang="ja-JP" sz="18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 πp 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KΛ, KΣ</a:t>
            </a:r>
            <a:endParaRPr lang="en-US" altLang="ja-JP" sz="1800" dirty="0">
              <a:latin typeface="Symbol" pitchFamily="18" charset="2"/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err="1" smtClean="0">
                <a:sym typeface="Symbol" pitchFamily="18" charset="2"/>
              </a:rPr>
              <a:t>γp</a:t>
            </a:r>
            <a:r>
              <a:rPr lang="en-US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Wingdings" pitchFamily="2" charset="2"/>
              </a:rPr>
              <a:t></a:t>
            </a:r>
            <a:r>
              <a:rPr lang="el-GR" altLang="ja-JP" sz="1800" dirty="0" smtClean="0">
                <a:sym typeface="Symbol" pitchFamily="18" charset="2"/>
              </a:rPr>
              <a:t> </a:t>
            </a:r>
            <a:r>
              <a:rPr lang="en-US" altLang="ja-JP" sz="1800" dirty="0" smtClean="0">
                <a:sym typeface="Symbol" pitchFamily="18" charset="2"/>
              </a:rPr>
              <a:t>KΛ, </a:t>
            </a:r>
            <a:r>
              <a:rPr lang="en-US" altLang="ja-JP" sz="1800" dirty="0" smtClean="0">
                <a:latin typeface="+mn-lt"/>
                <a:sym typeface="Symbol" pitchFamily="18" charset="2"/>
              </a:rPr>
              <a:t>KΣ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latin typeface="+mn-lt"/>
                <a:sym typeface="Symbol" pitchFamily="18" charset="2"/>
              </a:rPr>
              <a:t> </a:t>
            </a:r>
            <a:r>
              <a:rPr lang="en-US" altLang="ja-JP" sz="1800" dirty="0" smtClean="0">
                <a:latin typeface="+mn-lt"/>
                <a:sym typeface="Symbol" pitchFamily="18" charset="2"/>
              </a:rPr>
              <a:t> </a:t>
            </a:r>
            <a:r>
              <a:rPr lang="en-US" altLang="ja-JP" sz="18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π</a:t>
            </a:r>
            <a:r>
              <a:rPr lang="en-US" altLang="ja-JP" sz="1800" baseline="300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-</a:t>
            </a:r>
            <a:r>
              <a:rPr lang="en-US" altLang="ja-JP" sz="1800" dirty="0" smtClean="0">
                <a:solidFill>
                  <a:srgbClr val="FF0000"/>
                </a:solidFill>
                <a:latin typeface="+mn-lt"/>
                <a:sym typeface="Symbol" pitchFamily="18" charset="2"/>
              </a:rPr>
              <a:t>p </a:t>
            </a:r>
            <a:r>
              <a:rPr lang="en-US" altLang="ja-JP" sz="1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</a:t>
            </a:r>
            <a:r>
              <a:rPr lang="en-US" altLang="ja-JP" sz="18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ωn</a:t>
            </a:r>
            <a:endParaRPr lang="en-US" altLang="ja-JP" sz="1800" dirty="0" smtClean="0">
              <a:solidFill>
                <a:srgbClr val="FF0000"/>
              </a:solidFill>
              <a:latin typeface="+mn-lt"/>
              <a:sym typeface="Wingdings" pitchFamily="2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>
                <a:latin typeface="+mn-lt"/>
                <a:sym typeface="Wingdings" pitchFamily="2" charset="2"/>
              </a:rPr>
              <a:t> </a:t>
            </a:r>
            <a:r>
              <a:rPr lang="en-US" altLang="ja-JP" sz="1800" dirty="0" smtClean="0">
                <a:latin typeface="+mn-lt"/>
                <a:sym typeface="Wingdings" pitchFamily="2" charset="2"/>
              </a:rPr>
              <a:t> </a:t>
            </a:r>
            <a:r>
              <a:rPr lang="en-US" altLang="ja-JP" sz="18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γp</a:t>
            </a:r>
            <a:r>
              <a:rPr lang="en-US" altLang="ja-JP" sz="18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  </a:t>
            </a:r>
            <a:r>
              <a:rPr lang="en-US" altLang="ja-JP" sz="18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ωp</a:t>
            </a:r>
            <a:endParaRPr lang="en-US" altLang="ja-JP" sz="18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97951" y="1101301"/>
            <a:ext cx="2579851" cy="56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2006-2009</a:t>
            </a:r>
          </a:p>
          <a:p>
            <a:pPr algn="ctr"/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6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channels </a:t>
            </a:r>
          </a:p>
          <a:p>
            <a:pPr algn="ctr"/>
            <a:r>
              <a:rPr lang="en-US" altLang="ja-JP" sz="1800" dirty="0" smtClean="0"/>
              <a:t>(</a:t>
            </a:r>
            <a:r>
              <a:rPr lang="en-US" altLang="ja-JP" sz="1800" dirty="0" err="1" smtClean="0"/>
              <a:t>γN</a:t>
            </a:r>
            <a:r>
              <a:rPr lang="en-US" altLang="ja-JP" sz="1800" dirty="0" smtClean="0"/>
              <a:t>,π</a:t>
            </a:r>
            <a:r>
              <a:rPr lang="en-US" altLang="ja-JP" sz="1800" dirty="0" err="1" smtClean="0"/>
              <a:t>N,ηN</a:t>
            </a:r>
            <a:r>
              <a:rPr lang="en-US" altLang="ja-JP" sz="1800" dirty="0" smtClean="0"/>
              <a:t>,π</a:t>
            </a:r>
            <a:r>
              <a:rPr lang="en-US" altLang="ja-JP" sz="1800" dirty="0" err="1" smtClean="0"/>
              <a:t>Δ,ρN,σN</a:t>
            </a:r>
            <a:r>
              <a:rPr lang="en-US" altLang="ja-JP" sz="1800" dirty="0" smtClean="0"/>
              <a:t>)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2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1.6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2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>
                <a:latin typeface="Arial Black" pitchFamily="34" charset="0"/>
              </a:rPr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―</a:t>
            </a:r>
            <a:endParaRPr lang="en-US" altLang="ja-JP" sz="1800" dirty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95288" y="2004466"/>
            <a:ext cx="842518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557319" y="1101301"/>
            <a:ext cx="2066889" cy="56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2010-2012</a:t>
            </a:r>
          </a:p>
          <a:p>
            <a:pPr algn="ctr"/>
            <a:r>
              <a:rPr lang="en-US" altLang="ja-JP" sz="1800" dirty="0" smtClean="0"/>
              <a:t>(</a:t>
            </a:r>
            <a:r>
              <a:rPr lang="en-US" altLang="ja-JP" sz="1800" dirty="0" smtClean="0">
                <a:solidFill>
                  <a:srgbClr val="009900"/>
                </a:solidFill>
              </a:rPr>
              <a:t>arXiv:1305.4351</a:t>
            </a:r>
            <a:r>
              <a:rPr lang="en-US" altLang="ja-JP" sz="1800" dirty="0" smtClean="0"/>
              <a:t>)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>
                <a:solidFill>
                  <a:srgbClr val="009900"/>
                </a:solidFill>
              </a:rPr>
              <a:t>8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channels </a:t>
            </a:r>
          </a:p>
          <a:p>
            <a:pPr algn="ctr"/>
            <a:r>
              <a:rPr lang="en-US" altLang="ja-JP" sz="1800" dirty="0" smtClean="0"/>
              <a:t>(6ch </a:t>
            </a:r>
            <a:r>
              <a:rPr lang="en-US" altLang="ja-JP" sz="1800" dirty="0" smtClean="0">
                <a:solidFill>
                  <a:srgbClr val="009900"/>
                </a:solidFill>
              </a:rPr>
              <a:t>+ KΛ, KΣ</a:t>
            </a:r>
            <a:r>
              <a:rPr lang="en-US" altLang="ja-JP" sz="1800" dirty="0" smtClean="0"/>
              <a:t>)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2.3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2.1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2.1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2.1 </a:t>
            </a:r>
            <a:r>
              <a:rPr lang="en-US" altLang="ja-JP" sz="1800" dirty="0" err="1" smtClean="0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2.1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/>
              <a:t>2.1 </a:t>
            </a:r>
            <a:r>
              <a:rPr lang="en-US" altLang="ja-JP" sz="1800" dirty="0" err="1" smtClean="0"/>
              <a:t>GeV</a:t>
            </a:r>
            <a:endParaRPr lang="en-US" altLang="ja-JP" sz="1800" dirty="0" smtClean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―</a:t>
            </a:r>
            <a:endParaRPr lang="en-US" altLang="ja-JP" sz="1800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85907" y="2060848"/>
            <a:ext cx="1850484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800" dirty="0"/>
              <a:t>  # of coupled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800" dirty="0"/>
              <a:t>     channels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165936" y="1101301"/>
            <a:ext cx="1438512" cy="585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2013-</a:t>
            </a:r>
          </a:p>
          <a:p>
            <a:pPr algn="ctr"/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>
                <a:solidFill>
                  <a:srgbClr val="FF0000"/>
                </a:solidFill>
              </a:rPr>
              <a:t>9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channels </a:t>
            </a:r>
          </a:p>
          <a:p>
            <a:pPr algn="ctr"/>
            <a:r>
              <a:rPr lang="en-US" altLang="ja-JP" sz="1800" dirty="0" smtClean="0"/>
              <a:t>(8ch </a:t>
            </a:r>
            <a:r>
              <a:rPr lang="en-US" altLang="ja-JP" sz="1800" dirty="0" smtClean="0">
                <a:solidFill>
                  <a:srgbClr val="FF0000"/>
                </a:solidFill>
              </a:rPr>
              <a:t>+ </a:t>
            </a:r>
            <a:r>
              <a:rPr lang="en-US" altLang="ja-JP" sz="1800" dirty="0" err="1" smtClean="0">
                <a:solidFill>
                  <a:srgbClr val="FF0000"/>
                </a:solidFill>
              </a:rPr>
              <a:t>ωN</a:t>
            </a:r>
            <a:r>
              <a:rPr lang="en-US" altLang="ja-JP" sz="1800" dirty="0" smtClean="0"/>
              <a:t>)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2.5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/>
              <a:t>GeV</a:t>
            </a:r>
            <a:endParaRPr lang="en-US" altLang="ja-JP" sz="1800" dirty="0"/>
          </a:p>
          <a:p>
            <a:pPr algn="ctr">
              <a:lnSpc>
                <a:spcPct val="180000"/>
              </a:lnSpc>
            </a:pPr>
            <a:r>
              <a:rPr lang="en-US" altLang="ja-JP" sz="1800" dirty="0"/>
              <a:t>&lt; </a:t>
            </a:r>
            <a:r>
              <a:rPr lang="en-US" altLang="ja-JP" sz="1800" dirty="0" smtClean="0">
                <a:solidFill>
                  <a:srgbClr val="0000FF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GeV</a:t>
            </a:r>
            <a:endParaRPr lang="en-US" altLang="ja-JP" sz="1800" dirty="0" smtClean="0"/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&lt; </a:t>
            </a:r>
            <a:r>
              <a:rPr lang="en-US" altLang="ja-JP" sz="1800" dirty="0" smtClean="0">
                <a:solidFill>
                  <a:srgbClr val="FF0000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GeV</a:t>
            </a:r>
            <a:endParaRPr lang="en-US" altLang="ja-JP" sz="1800" dirty="0" smtClean="0"/>
          </a:p>
          <a:p>
            <a:pPr algn="ctr">
              <a:lnSpc>
                <a:spcPct val="180000"/>
              </a:lnSpc>
            </a:pPr>
            <a:r>
              <a:rPr lang="en-US" altLang="ja-JP" sz="1800" dirty="0" smtClean="0"/>
              <a:t>&lt; </a:t>
            </a:r>
            <a:r>
              <a:rPr lang="en-US" altLang="ja-JP" sz="1800" dirty="0" smtClean="0">
                <a:solidFill>
                  <a:srgbClr val="FF0000"/>
                </a:solidFill>
              </a:rPr>
              <a:t>2.3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GeV</a:t>
            </a:r>
            <a:endParaRPr lang="en-US" altLang="ja-JP" sz="1800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Ongoing projects &amp; future plans with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approach (3/4)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9824" y="1227638"/>
            <a:ext cx="1669888" cy="646331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Extending </a:t>
            </a:r>
            <a:endParaRPr lang="en-US" altLang="ja-JP" b="1" dirty="0" smtClean="0"/>
          </a:p>
          <a:p>
            <a:r>
              <a:rPr lang="en-US" altLang="ja-JP" b="1" dirty="0" smtClean="0"/>
              <a:t>DCC analysis</a:t>
            </a:r>
            <a:endParaRPr kumimoji="1" lang="ja-JP" altLang="en-US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230521" y="5656880"/>
            <a:ext cx="8598170" cy="101247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467544" y="991388"/>
            <a:ext cx="6156664" cy="5797103"/>
            <a:chOff x="339028" y="806613"/>
            <a:chExt cx="6156664" cy="5797103"/>
          </a:xfrm>
        </p:grpSpPr>
        <p:sp>
          <p:nvSpPr>
            <p:cNvPr id="14" name="正方形/長方形 13"/>
            <p:cNvSpPr/>
            <p:nvPr/>
          </p:nvSpPr>
          <p:spPr>
            <a:xfrm>
              <a:off x="339028" y="806613"/>
              <a:ext cx="6156664" cy="579710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pic>
          <p:nvPicPr>
            <p:cNvPr id="16" name="図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796" y="1068948"/>
              <a:ext cx="3674579" cy="5502697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76" y="1123968"/>
              <a:ext cx="2385735" cy="2959969"/>
            </a:xfrm>
            <a:prstGeom prst="rect">
              <a:avLst/>
            </a:prstGeom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3779912" y="961455"/>
              <a:ext cx="1526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err="1" smtClean="0">
                  <a:solidFill>
                    <a:srgbClr val="0000FF"/>
                  </a:solidFill>
                </a:rPr>
                <a:t>γp</a:t>
              </a:r>
              <a:r>
                <a:rPr lang="en-US" altLang="ja-JP" sz="1600" b="1" dirty="0" smtClean="0">
                  <a:solidFill>
                    <a:srgbClr val="0000FF"/>
                  </a:solidFill>
                </a:rPr>
                <a:t> </a:t>
              </a:r>
              <a:r>
                <a:rPr lang="en-US" altLang="ja-JP" sz="1600" b="1" dirty="0" smtClean="0">
                  <a:solidFill>
                    <a:srgbClr val="0000FF"/>
                  </a:solidFill>
                  <a:sym typeface="Wingdings" pitchFamily="2" charset="2"/>
                </a:rPr>
                <a:t> </a:t>
              </a:r>
              <a:r>
                <a:rPr lang="en-US" altLang="ja-JP" sz="1600" b="1" dirty="0" err="1" smtClean="0">
                  <a:solidFill>
                    <a:srgbClr val="0000FF"/>
                  </a:solidFill>
                  <a:sym typeface="Wingdings" pitchFamily="2" charset="2"/>
                </a:rPr>
                <a:t>ωp</a:t>
              </a:r>
              <a:r>
                <a:rPr lang="en-US" altLang="ja-JP" sz="1600" b="1" dirty="0" smtClean="0">
                  <a:solidFill>
                    <a:srgbClr val="0000FF"/>
                  </a:solidFill>
                  <a:sym typeface="Wingdings" pitchFamily="2" charset="2"/>
                </a:rPr>
                <a:t> DCS</a:t>
              </a:r>
              <a:endParaRPr kumimoji="1" lang="ja-JP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89757" y="1011977"/>
              <a:ext cx="1614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0000FF"/>
                  </a:solidFill>
                </a:rPr>
                <a:t>π</a:t>
              </a:r>
              <a:r>
                <a:rPr lang="en-US" altLang="ja-JP" sz="1600" b="1" baseline="30000" dirty="0" smtClean="0">
                  <a:solidFill>
                    <a:srgbClr val="0000FF"/>
                  </a:solidFill>
                </a:rPr>
                <a:t>-</a:t>
              </a:r>
              <a:r>
                <a:rPr lang="en-US" altLang="ja-JP" sz="1600" b="1" dirty="0" smtClean="0">
                  <a:solidFill>
                    <a:srgbClr val="0000FF"/>
                  </a:solidFill>
                </a:rPr>
                <a:t>p </a:t>
              </a:r>
              <a:r>
                <a:rPr lang="en-US" altLang="ja-JP" sz="1600" b="1" dirty="0" smtClean="0">
                  <a:solidFill>
                    <a:srgbClr val="0000FF"/>
                  </a:solidFill>
                  <a:sym typeface="Wingdings" pitchFamily="2" charset="2"/>
                </a:rPr>
                <a:t> </a:t>
              </a:r>
              <a:r>
                <a:rPr lang="en-US" altLang="ja-JP" sz="1600" b="1" dirty="0" err="1" smtClean="0">
                  <a:solidFill>
                    <a:srgbClr val="0000FF"/>
                  </a:solidFill>
                  <a:sym typeface="Wingdings" pitchFamily="2" charset="2"/>
                </a:rPr>
                <a:t>ωn</a:t>
              </a:r>
              <a:r>
                <a:rPr lang="en-US" altLang="ja-JP" sz="1600" b="1" dirty="0" smtClean="0">
                  <a:solidFill>
                    <a:srgbClr val="0000FF"/>
                  </a:solidFill>
                  <a:sym typeface="Wingdings" pitchFamily="2" charset="2"/>
                </a:rPr>
                <a:t> DCS</a:t>
              </a:r>
              <a:endParaRPr kumimoji="1" lang="ja-JP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700000">
              <a:off x="1285707" y="3197425"/>
              <a:ext cx="41577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VERY PRELIMINARY</a:t>
              </a:r>
              <a:endParaRPr kumimoji="1" lang="ja-JP" altLang="en-US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11036" y="4612377"/>
              <a:ext cx="25923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Combined analysis </a:t>
              </a:r>
            </a:p>
            <a:p>
              <a:r>
                <a:rPr kumimoji="1" lang="en-US" altLang="ja-JP" sz="2000" b="1" dirty="0" smtClean="0"/>
                <a:t>including </a:t>
              </a:r>
              <a:r>
                <a:rPr kumimoji="1" lang="en-US" altLang="ja-JP" sz="2000" b="1" dirty="0" err="1" smtClean="0">
                  <a:solidFill>
                    <a:srgbClr val="FF0000"/>
                  </a:solidFill>
                </a:rPr>
                <a:t>ωN</a:t>
              </a:r>
              <a:r>
                <a:rPr kumimoji="1" lang="en-US" altLang="ja-JP" sz="2000" b="1" dirty="0" smtClean="0"/>
                <a:t> data</a:t>
              </a:r>
            </a:p>
            <a:p>
              <a:r>
                <a:rPr lang="en-US" altLang="ja-JP" sz="2000" b="1" dirty="0" smtClean="0"/>
                <a:t>is </a:t>
              </a:r>
              <a:r>
                <a:rPr lang="en-US" altLang="ja-JP" sz="2000" b="1" i="1" dirty="0" smtClean="0">
                  <a:solidFill>
                    <a:srgbClr val="0000FF"/>
                  </a:solidFill>
                </a:rPr>
                <a:t>in progress </a:t>
              </a:r>
              <a:r>
                <a:rPr lang="en-US" altLang="ja-JP" sz="2000" b="1" dirty="0" smtClean="0"/>
                <a:t>!!</a:t>
              </a:r>
              <a:endParaRPr kumimoji="1" lang="ja-JP" altLang="en-US" sz="2000" b="1" dirty="0"/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107504" y="980728"/>
            <a:ext cx="8887117" cy="5758899"/>
            <a:chOff x="179512" y="980728"/>
            <a:chExt cx="8887117" cy="5758899"/>
          </a:xfrm>
        </p:grpSpPr>
        <p:sp>
          <p:nvSpPr>
            <p:cNvPr id="41" name="正方形/長方形 40"/>
            <p:cNvSpPr/>
            <p:nvPr/>
          </p:nvSpPr>
          <p:spPr>
            <a:xfrm>
              <a:off x="179512" y="980728"/>
              <a:ext cx="8887117" cy="57588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23528" y="1196752"/>
              <a:ext cx="7064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/>
                <a:t>After the 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9</a:t>
              </a:r>
              <a:r>
                <a:rPr kumimoji="1" lang="en-US" altLang="ja-JP" b="1" dirty="0" smtClean="0"/>
                <a:t>-channel analysis, next task is to include 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ππN data</a:t>
              </a:r>
              <a:r>
                <a:rPr lang="en-US" altLang="ja-JP" b="1" dirty="0"/>
                <a:t> </a:t>
              </a:r>
              <a:r>
                <a:rPr kumimoji="1" lang="en-US" altLang="ja-JP" b="1" dirty="0" smtClean="0"/>
                <a:t>!!</a:t>
              </a:r>
              <a:endParaRPr kumimoji="1" lang="ja-JP" altLang="en-US" b="1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67544" y="1573108"/>
              <a:ext cx="8393901" cy="1131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Ø"/>
              </a:pPr>
              <a:r>
                <a:rPr lang="en-US" altLang="ja-JP" sz="1500" b="1" dirty="0" smtClean="0"/>
                <a:t>ππN has </a:t>
              </a:r>
              <a:r>
                <a:rPr lang="en-US" altLang="ja-JP" sz="1500" b="1" dirty="0" smtClean="0">
                  <a:solidFill>
                    <a:srgbClr val="0000FF"/>
                  </a:solidFill>
                </a:rPr>
                <a:t>the largest cross section in πN and </a:t>
              </a:r>
              <a:r>
                <a:rPr lang="en-US" altLang="ja-JP" sz="1500" b="1" dirty="0" err="1" smtClean="0">
                  <a:solidFill>
                    <a:srgbClr val="0000FF"/>
                  </a:solidFill>
                </a:rPr>
                <a:t>γN</a:t>
              </a:r>
              <a:r>
                <a:rPr lang="en-US" altLang="ja-JP" sz="1500" b="1" dirty="0" smtClean="0">
                  <a:solidFill>
                    <a:srgbClr val="0000FF"/>
                  </a:solidFill>
                </a:rPr>
                <a:t> reactions </a:t>
              </a:r>
              <a:r>
                <a:rPr lang="en-US" altLang="ja-JP" sz="1500" b="1" dirty="0" smtClean="0">
                  <a:solidFill>
                    <a:srgbClr val="009900"/>
                  </a:solidFill>
                </a:rPr>
                <a:t>above W = 1.6 </a:t>
              </a:r>
              <a:r>
                <a:rPr lang="en-US" altLang="ja-JP" sz="1500" b="1" dirty="0" err="1" smtClean="0">
                  <a:solidFill>
                    <a:srgbClr val="009900"/>
                  </a:solidFill>
                </a:rPr>
                <a:t>GeV</a:t>
              </a:r>
              <a:r>
                <a:rPr lang="en-US" altLang="ja-JP" sz="1500" b="1" dirty="0" smtClean="0"/>
                <a:t>.</a:t>
              </a:r>
            </a:p>
            <a:p>
              <a:pPr>
                <a:lnSpc>
                  <a:spcPct val="150000"/>
                </a:lnSpc>
                <a:buClr>
                  <a:srgbClr val="0000FF"/>
                </a:buClr>
              </a:pPr>
              <a:r>
                <a:rPr lang="en-US" altLang="ja-JP" sz="1500" b="1" dirty="0"/>
                <a:t> </a:t>
              </a:r>
              <a:r>
                <a:rPr lang="en-US" altLang="ja-JP" sz="1500" b="1" dirty="0" smtClean="0"/>
                <a:t>    (Precise data of πN </a:t>
              </a:r>
              <a:r>
                <a:rPr lang="en-US" altLang="ja-JP" sz="1500" b="1" dirty="0" smtClean="0">
                  <a:sym typeface="Wingdings" pitchFamily="2" charset="2"/>
                </a:rPr>
                <a:t> ππN will be available from J-PARC [K. Hicks et al., J-PARC P45])</a:t>
              </a:r>
              <a:endParaRPr lang="en-US" altLang="ja-JP" sz="1500" b="1" dirty="0" smtClean="0"/>
            </a:p>
            <a:p>
              <a:pPr marL="285750" indent="-285750">
                <a:lnSpc>
                  <a:spcPct val="150000"/>
                </a:lnSpc>
                <a:buClr>
                  <a:srgbClr val="0000FF"/>
                </a:buClr>
                <a:buFont typeface="Wingdings" pitchFamily="2" charset="2"/>
                <a:buChar char="Ø"/>
              </a:pPr>
              <a:r>
                <a:rPr kumimoji="1" lang="en-US" altLang="ja-JP" sz="1500" b="1" dirty="0" smtClean="0"/>
                <a:t>Most  N*s decay </a:t>
              </a:r>
              <a:r>
                <a:rPr kumimoji="1" lang="en-US" altLang="ja-JP" sz="1500" b="1" dirty="0" smtClean="0">
                  <a:solidFill>
                    <a:srgbClr val="FF0000"/>
                  </a:solidFill>
                </a:rPr>
                <a:t>dominantly to ππN</a:t>
              </a:r>
              <a:r>
                <a:rPr kumimoji="1" lang="en-US" altLang="ja-JP" sz="1500" b="1" dirty="0" smtClean="0"/>
                <a:t>.</a:t>
              </a:r>
              <a:endParaRPr kumimoji="1" lang="ja-JP" altLang="en-US" sz="1500" b="1" dirty="0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1331640" y="2769888"/>
              <a:ext cx="5985843" cy="3168352"/>
              <a:chOff x="323528" y="2564904"/>
              <a:chExt cx="5985843" cy="3168352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323528" y="2564904"/>
                <a:ext cx="5976664" cy="3168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pic>
            <p:nvPicPr>
              <p:cNvPr id="46" name="図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792" y="2951499"/>
                <a:ext cx="2980961" cy="2664000"/>
              </a:xfrm>
              <a:prstGeom prst="rect">
                <a:avLst/>
              </a:prstGeom>
            </p:spPr>
          </p:pic>
          <p:sp>
            <p:nvSpPr>
              <p:cNvPr id="47" name="テキスト ボックス 46"/>
              <p:cNvSpPr txBox="1"/>
              <p:nvPr/>
            </p:nvSpPr>
            <p:spPr>
              <a:xfrm>
                <a:off x="4211960" y="5384249"/>
                <a:ext cx="19832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err="1" smtClean="0">
                    <a:solidFill>
                      <a:srgbClr val="FF0000"/>
                    </a:solidFill>
                  </a:rPr>
                  <a:t>Kamano</a:t>
                </a:r>
                <a:r>
                  <a:rPr lang="en-US" altLang="ja-JP" sz="1200" b="1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sz="1200" b="1" dirty="0" smtClean="0">
                    <a:solidFill>
                      <a:srgbClr val="FF0000"/>
                    </a:solidFill>
                  </a:rPr>
                  <a:t>arXiv:1305.6678</a:t>
                </a:r>
                <a:endParaRPr kumimoji="1" lang="ja-JP" altLang="en-US" sz="12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48" name="図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2951499"/>
                <a:ext cx="1800000" cy="1272769"/>
              </a:xfrm>
              <a:prstGeom prst="rect">
                <a:avLst/>
              </a:prstGeom>
            </p:spPr>
          </p:pic>
          <p:pic>
            <p:nvPicPr>
              <p:cNvPr id="49" name="図 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9552" y="4334431"/>
                <a:ext cx="1800000" cy="1296504"/>
              </a:xfrm>
              <a:prstGeom prst="rect">
                <a:avLst/>
              </a:prstGeom>
            </p:spPr>
          </p:pic>
          <p:sp>
            <p:nvSpPr>
              <p:cNvPr id="50" name="右矢印 49"/>
              <p:cNvSpPr/>
              <p:nvPr/>
            </p:nvSpPr>
            <p:spPr>
              <a:xfrm>
                <a:off x="2339552" y="4005064"/>
                <a:ext cx="438122" cy="504056"/>
              </a:xfrm>
              <a:prstGeom prst="rightArrow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749252" y="2671470"/>
                <a:ext cx="15905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0000FF"/>
                    </a:solidFill>
                  </a:rPr>
                  <a:t>πN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sym typeface="Wingdings" pitchFamily="2" charset="2"/>
                  </a:rPr>
                  <a:t>πN F37 amp. </a:t>
                </a:r>
                <a:endParaRPr kumimoji="1" lang="ja-JP" altLang="en-US" sz="1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3635896" y="2656000"/>
                <a:ext cx="12362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200" b="1" dirty="0" smtClean="0">
                    <a:solidFill>
                      <a:srgbClr val="0000FF"/>
                    </a:solidFill>
                  </a:rPr>
                  <a:t>π+p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sym typeface="Wingdings" pitchFamily="2" charset="2"/>
                  </a:rPr>
                  <a:t>π+π+n </a:t>
                </a:r>
              </a:p>
            </p:txBody>
          </p:sp>
          <p:cxnSp>
            <p:nvCxnSpPr>
              <p:cNvPr id="53" name="直線コネクタ 52"/>
              <p:cNvCxnSpPr/>
              <p:nvPr/>
            </p:nvCxnSpPr>
            <p:spPr>
              <a:xfrm>
                <a:off x="4284000" y="4540194"/>
                <a:ext cx="28800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テキスト ボックス 53"/>
              <p:cNvSpPr txBox="1"/>
              <p:nvPr/>
            </p:nvSpPr>
            <p:spPr>
              <a:xfrm>
                <a:off x="4572000" y="4325331"/>
                <a:ext cx="133562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100" b="1" dirty="0" smtClean="0"/>
                  <a:t>8ch DCC</a:t>
                </a:r>
              </a:p>
              <a:p>
                <a:r>
                  <a:rPr kumimoji="1" lang="en-US" altLang="ja-JP" sz="1100" b="1" dirty="0" smtClean="0"/>
                  <a:t>(arXiv:1305.3451)</a:t>
                </a:r>
                <a:endParaRPr kumimoji="1" lang="ja-JP" altLang="en-US" sz="1100" b="1" dirty="0"/>
              </a:p>
            </p:txBody>
          </p:sp>
          <p:cxnSp>
            <p:nvCxnSpPr>
              <p:cNvPr id="55" name="直線コネクタ 54"/>
              <p:cNvCxnSpPr/>
              <p:nvPr/>
            </p:nvCxnSpPr>
            <p:spPr>
              <a:xfrm>
                <a:off x="4284000" y="5044250"/>
                <a:ext cx="288000" cy="0"/>
              </a:xfrm>
              <a:prstGeom prst="line">
                <a:avLst/>
              </a:prstGeom>
              <a:ln w="25400" cmpd="sng">
                <a:solidFill>
                  <a:srgbClr val="00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テキスト ボックス 55"/>
              <p:cNvSpPr txBox="1"/>
              <p:nvPr/>
            </p:nvSpPr>
            <p:spPr>
              <a:xfrm>
                <a:off x="4590631" y="4798313"/>
                <a:ext cx="171874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100" b="1" dirty="0" smtClean="0"/>
                  <a:t>Refit F37 </a:t>
                </a:r>
                <a:r>
                  <a:rPr lang="en-US" altLang="ja-JP" sz="1100" b="1" dirty="0" smtClean="0"/>
                  <a:t>amp</a:t>
                </a:r>
                <a:r>
                  <a:rPr lang="en-US" altLang="ja-JP" sz="1100" b="1" dirty="0"/>
                  <a:t> </a:t>
                </a:r>
                <a:r>
                  <a:rPr lang="en-US" altLang="ja-JP" sz="1100" b="1" dirty="0" smtClean="0"/>
                  <a:t>keeping </a:t>
                </a:r>
              </a:p>
              <a:p>
                <a:r>
                  <a:rPr lang="en-US" altLang="ja-JP" sz="1100" b="1" dirty="0" smtClean="0"/>
                  <a:t>bare</a:t>
                </a:r>
                <a:r>
                  <a:rPr lang="en-US" altLang="ja-JP" sz="1100" b="1" dirty="0"/>
                  <a:t> </a:t>
                </a:r>
                <a:r>
                  <a:rPr lang="en-US" altLang="ja-JP" sz="1100" b="1" dirty="0" smtClean="0"/>
                  <a:t>N* </a:t>
                </a:r>
                <a:r>
                  <a:rPr lang="en-US" altLang="ja-JP" sz="1100" b="1" dirty="0" smtClean="0">
                    <a:sym typeface="Wingdings" pitchFamily="2" charset="2"/>
                  </a:rPr>
                  <a:t> πΔ off</a:t>
                </a:r>
                <a:endParaRPr kumimoji="1" lang="ja-JP" altLang="en-US" sz="1100" b="1" dirty="0"/>
              </a:p>
            </p:txBody>
          </p:sp>
        </p:grpSp>
      </p:grpSp>
      <p:sp>
        <p:nvSpPr>
          <p:cNvPr id="57" name="テキスト ボックス 56"/>
          <p:cNvSpPr txBox="1"/>
          <p:nvPr/>
        </p:nvSpPr>
        <p:spPr>
          <a:xfrm>
            <a:off x="1547664" y="6066208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Before the combined analysis including ππN data,</a:t>
            </a:r>
          </a:p>
          <a:p>
            <a:r>
              <a:rPr lang="en-US" altLang="ja-JP" b="1" dirty="0" smtClean="0">
                <a:sym typeface="Wingdings" pitchFamily="2" charset="2"/>
              </a:rPr>
              <a:t>need further improvement/tune of the analysis code.</a:t>
            </a:r>
          </a:p>
        </p:txBody>
      </p:sp>
      <p:sp>
        <p:nvSpPr>
          <p:cNvPr id="6" name="角丸四角形吹き出し 5"/>
          <p:cNvSpPr/>
          <p:nvPr/>
        </p:nvSpPr>
        <p:spPr>
          <a:xfrm>
            <a:off x="6372200" y="2366218"/>
            <a:ext cx="2546725" cy="1213096"/>
          </a:xfrm>
          <a:prstGeom prst="wedgeRoundRectCallout">
            <a:avLst>
              <a:gd name="adj1" fmla="val -39504"/>
              <a:gd name="adj2" fmla="val 73555"/>
              <a:gd name="adj3" fmla="val 16667"/>
            </a:avLst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</a:rPr>
              <a:t>Ambiguity over 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N* </a:t>
            </a:r>
            <a:r>
              <a:rPr kumimoji="1" lang="en-US" altLang="ja-JP" sz="1400" b="1" dirty="0" smtClean="0">
                <a:solidFill>
                  <a:srgbClr val="FF0000"/>
                </a:solidFill>
                <a:sym typeface="Wingdings" pitchFamily="2" charset="2"/>
              </a:rPr>
              <a:t> ππN decay processes </a:t>
            </a:r>
            <a:r>
              <a:rPr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can be </a:t>
            </a:r>
          </a:p>
          <a:p>
            <a:r>
              <a:rPr kumimoji="1"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eliminated by </a:t>
            </a:r>
          </a:p>
          <a:p>
            <a:r>
              <a:rPr kumimoji="1"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the </a:t>
            </a:r>
            <a:r>
              <a:rPr kumimoji="1" lang="en-US" altLang="ja-JP" sz="1400" b="1" dirty="0" smtClean="0">
                <a:solidFill>
                  <a:srgbClr val="0000FF"/>
                </a:solidFill>
                <a:sym typeface="Wingdings" pitchFamily="2" charset="2"/>
              </a:rPr>
              <a:t>πN  ππN data </a:t>
            </a:r>
            <a:r>
              <a:rPr kumimoji="1"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!!</a:t>
            </a:r>
            <a:endParaRPr kumimoji="1" lang="ja-JP" altLang="en-US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57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正方形/長方形 79"/>
          <p:cNvSpPr/>
          <p:nvPr/>
        </p:nvSpPr>
        <p:spPr>
          <a:xfrm>
            <a:off x="323528" y="4550462"/>
            <a:ext cx="5616624" cy="21188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9" name="正方形/長方形 78"/>
          <p:cNvSpPr/>
          <p:nvPr/>
        </p:nvSpPr>
        <p:spPr>
          <a:xfrm>
            <a:off x="323528" y="2060848"/>
            <a:ext cx="5616624" cy="1800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Ongoing projects &amp; future plans with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approach (4/4)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8488" y="1052736"/>
            <a:ext cx="6839776" cy="369332"/>
          </a:xfrm>
          <a:prstGeom prst="rect">
            <a:avLst/>
          </a:prstGeom>
          <a:solidFill>
            <a:schemeClr val="bg1"/>
          </a:solidFill>
          <a:ln w="317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Y* spectroscopy </a:t>
            </a:r>
            <a:r>
              <a:rPr kumimoji="1" lang="en-US" altLang="ja-JP" b="1" dirty="0" smtClean="0"/>
              <a:t>via DCC analysis of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kaon</a:t>
            </a:r>
            <a:r>
              <a:rPr kumimoji="1" lang="en-US" altLang="ja-JP" b="1" dirty="0" smtClean="0"/>
              <a:t>-induced reactions</a:t>
            </a:r>
            <a:endParaRPr lang="en-US" altLang="ja-JP" b="1" dirty="0" smtClean="0"/>
          </a:p>
        </p:txBody>
      </p:sp>
      <p:grpSp>
        <p:nvGrpSpPr>
          <p:cNvPr id="2" name="グループ化 1"/>
          <p:cNvGrpSpPr/>
          <p:nvPr/>
        </p:nvGrpSpPr>
        <p:grpSpPr>
          <a:xfrm>
            <a:off x="682006" y="2348880"/>
            <a:ext cx="2770618" cy="1303326"/>
            <a:chOff x="2090140" y="2402629"/>
            <a:chExt cx="2481860" cy="1013908"/>
          </a:xfrm>
        </p:grpSpPr>
        <p:cxnSp>
          <p:nvCxnSpPr>
            <p:cNvPr id="7" name="Straight Arrow Connector 15"/>
            <p:cNvCxnSpPr/>
            <p:nvPr/>
          </p:nvCxnSpPr>
          <p:spPr>
            <a:xfrm>
              <a:off x="2402678" y="2626833"/>
              <a:ext cx="236983" cy="245012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5"/>
            <p:cNvCxnSpPr/>
            <p:nvPr/>
          </p:nvCxnSpPr>
          <p:spPr>
            <a:xfrm rot="16200000">
              <a:off x="3185377" y="2630848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5"/>
            <p:cNvCxnSpPr/>
            <p:nvPr/>
          </p:nvCxnSpPr>
          <p:spPr>
            <a:xfrm rot="16200000">
              <a:off x="2400833" y="2957531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5"/>
            <p:cNvCxnSpPr/>
            <p:nvPr/>
          </p:nvCxnSpPr>
          <p:spPr>
            <a:xfrm>
              <a:off x="3189391" y="2954479"/>
              <a:ext cx="236983" cy="245012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2090140" y="3108760"/>
              <a:ext cx="285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N</a:t>
              </a:r>
              <a:endParaRPr kumimoji="1" lang="ja-JP" altLang="en-US" sz="1400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446107" y="3085708"/>
              <a:ext cx="111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N</a:t>
              </a:r>
              <a:r>
                <a:rPr lang="en-US" altLang="ja-JP" sz="1400" b="1" dirty="0" smtClean="0"/>
                <a:t>, Σ, Λ, …</a:t>
              </a:r>
              <a:endParaRPr kumimoji="1" lang="ja-JP" altLang="en-US" sz="1400" b="1" dirty="0">
                <a:latin typeface="Symbol" pitchFamily="18" charset="2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2634071" y="2871845"/>
              <a:ext cx="552961" cy="81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37"/>
                <p:cNvSpPr txBox="1"/>
                <p:nvPr/>
              </p:nvSpPr>
              <p:spPr>
                <a:xfrm>
                  <a:off x="2123728" y="2402629"/>
                  <a:ext cx="285501" cy="315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1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1400" b="1"/>
                              <m:t>K</m:t>
                            </m:r>
                          </m:e>
                        </m:acc>
                      </m:oMath>
                    </m:oMathPara>
                  </a14:m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14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2402629"/>
                  <a:ext cx="285501" cy="31566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425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37"/>
                <p:cNvSpPr txBox="1"/>
                <p:nvPr/>
              </p:nvSpPr>
              <p:spPr>
                <a:xfrm>
                  <a:off x="3293419" y="2402629"/>
                  <a:ext cx="1278581" cy="315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14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altLang="ja-JP" sz="1400" b="1"/>
                            <m:t>K</m:t>
                          </m:r>
                        </m:e>
                      </m:acc>
                    </m:oMath>
                  </a14:m>
                  <a:r>
                    <a:rPr lang="en-US" altLang="ja-JP" sz="1400" b="1" dirty="0" smtClean="0"/>
                    <a:t>, π, π, …</a:t>
                  </a:r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15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3419" y="2402629"/>
                  <a:ext cx="1278581" cy="31566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テキスト ボックス 15"/>
            <p:cNvSpPr txBox="1"/>
            <p:nvPr/>
          </p:nvSpPr>
          <p:spPr>
            <a:xfrm>
              <a:off x="2627784" y="2564904"/>
              <a:ext cx="650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</a:rPr>
                <a:t>Λ*, Σ*</a:t>
              </a:r>
              <a:endParaRPr kumimoji="1" lang="ja-JP" altLang="en-US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3489200" y="2407400"/>
            <a:ext cx="2153042" cy="1514558"/>
            <a:chOff x="2782237" y="3789040"/>
            <a:chExt cx="1934338" cy="1244806"/>
          </a:xfrm>
        </p:grpSpPr>
        <p:cxnSp>
          <p:nvCxnSpPr>
            <p:cNvPr id="18" name="Straight Arrow Connector 15"/>
            <p:cNvCxnSpPr/>
            <p:nvPr/>
          </p:nvCxnSpPr>
          <p:spPr>
            <a:xfrm>
              <a:off x="3865525" y="4299091"/>
              <a:ext cx="265249" cy="279691"/>
            </a:xfrm>
            <a:prstGeom prst="straightConnector1">
              <a:avLst/>
            </a:prstGeom>
            <a:ln w="825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088169" y="3789040"/>
              <a:ext cx="339815" cy="34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K</a:t>
              </a:r>
              <a:endParaRPr kumimoji="1" lang="ja-JP" altLang="en-US" sz="1400" b="1" dirty="0"/>
            </a:p>
          </p:txBody>
        </p:sp>
        <p:cxnSp>
          <p:nvCxnSpPr>
            <p:cNvPr id="25" name="Straight Arrow Connector 15"/>
            <p:cNvCxnSpPr/>
            <p:nvPr/>
          </p:nvCxnSpPr>
          <p:spPr>
            <a:xfrm>
              <a:off x="4134556" y="4578782"/>
              <a:ext cx="222708" cy="244457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4355976" y="4168322"/>
              <a:ext cx="360599" cy="34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M</a:t>
              </a:r>
              <a:endParaRPr kumimoji="1" lang="ja-JP" altLang="en-US" sz="1400" b="1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355976" y="4690636"/>
              <a:ext cx="339815" cy="34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/>
                <a:t>B</a:t>
              </a:r>
              <a:endParaRPr kumimoji="1" lang="ja-JP" altLang="en-US" sz="1400" b="1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3955543" y="4168322"/>
              <a:ext cx="400433" cy="34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6600"/>
                  </a:solidFill>
                </a:rPr>
                <a:t>Ξ*</a:t>
              </a:r>
              <a:endParaRPr kumimoji="1" lang="ja-JP" altLang="en-US" sz="1400" b="1" dirty="0">
                <a:solidFill>
                  <a:srgbClr val="FF6600"/>
                </a:solidFill>
                <a:latin typeface="Symbol" pitchFamily="18" charset="2"/>
              </a:endParaRPr>
            </a:p>
          </p:txBody>
        </p:sp>
        <p:cxnSp>
          <p:nvCxnSpPr>
            <p:cNvPr id="33" name="Straight Arrow Connector 15"/>
            <p:cNvCxnSpPr/>
            <p:nvPr/>
          </p:nvCxnSpPr>
          <p:spPr>
            <a:xfrm>
              <a:off x="3094775" y="4013244"/>
              <a:ext cx="236983" cy="245012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15"/>
            <p:cNvCxnSpPr/>
            <p:nvPr/>
          </p:nvCxnSpPr>
          <p:spPr>
            <a:xfrm rot="16200000">
              <a:off x="3877474" y="4017259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15"/>
            <p:cNvCxnSpPr/>
            <p:nvPr/>
          </p:nvCxnSpPr>
          <p:spPr>
            <a:xfrm rot="16200000">
              <a:off x="3092930" y="4343942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/>
            <p:nvPr/>
          </p:nvSpPr>
          <p:spPr>
            <a:xfrm>
              <a:off x="2782237" y="4495171"/>
              <a:ext cx="285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N</a:t>
              </a:r>
              <a:endParaRPr kumimoji="1" lang="ja-JP" altLang="en-US" sz="1400" b="1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326168" y="4258256"/>
              <a:ext cx="552961" cy="816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7"/>
                <p:cNvSpPr txBox="1"/>
                <p:nvPr/>
              </p:nvSpPr>
              <p:spPr>
                <a:xfrm>
                  <a:off x="2815825" y="3789040"/>
                  <a:ext cx="285501" cy="315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1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1400" b="1"/>
                              <m:t>K</m:t>
                            </m:r>
                          </m:e>
                        </m:acc>
                      </m:oMath>
                    </m:oMathPara>
                  </a14:m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40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5825" y="3789040"/>
                  <a:ext cx="285501" cy="315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12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テキスト ボックス 41"/>
            <p:cNvSpPr txBox="1"/>
            <p:nvPr/>
          </p:nvSpPr>
          <p:spPr>
            <a:xfrm>
              <a:off x="3319881" y="3951315"/>
              <a:ext cx="650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</a:rPr>
                <a:t>Λ*, Σ*</a:t>
              </a:r>
              <a:endParaRPr kumimoji="1" lang="ja-JP" altLang="en-US" sz="1400" b="1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cxnSp>
          <p:nvCxnSpPr>
            <p:cNvPr id="43" name="Straight Arrow Connector 15"/>
            <p:cNvCxnSpPr/>
            <p:nvPr/>
          </p:nvCxnSpPr>
          <p:spPr>
            <a:xfrm rot="16200000">
              <a:off x="4130542" y="4362137"/>
              <a:ext cx="245012" cy="236983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グループ化 44"/>
          <p:cNvGrpSpPr/>
          <p:nvPr/>
        </p:nvGrpSpPr>
        <p:grpSpPr>
          <a:xfrm>
            <a:off x="599157" y="4653136"/>
            <a:ext cx="2390171" cy="1440160"/>
            <a:chOff x="592506" y="1844824"/>
            <a:chExt cx="3027524" cy="1744766"/>
          </a:xfrm>
        </p:grpSpPr>
        <p:cxnSp>
          <p:nvCxnSpPr>
            <p:cNvPr id="46" name="Straight Connector 8"/>
            <p:cNvCxnSpPr/>
            <p:nvPr/>
          </p:nvCxnSpPr>
          <p:spPr>
            <a:xfrm>
              <a:off x="1160259" y="2673454"/>
              <a:ext cx="1825425" cy="13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8"/>
            <p:cNvCxnSpPr/>
            <p:nvPr/>
          </p:nvCxnSpPr>
          <p:spPr>
            <a:xfrm>
              <a:off x="1160259" y="3360057"/>
              <a:ext cx="1825425" cy="134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15"/>
            <p:cNvCxnSpPr/>
            <p:nvPr/>
          </p:nvCxnSpPr>
          <p:spPr>
            <a:xfrm>
              <a:off x="1169836" y="2224188"/>
              <a:ext cx="760594" cy="456356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26"/>
            <p:cNvSpPr/>
            <p:nvPr/>
          </p:nvSpPr>
          <p:spPr>
            <a:xfrm>
              <a:off x="2545498" y="2628844"/>
              <a:ext cx="221653" cy="749520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50000">
                  <a:srgbClr val="FF9900"/>
                </a:gs>
                <a:gs pos="100000">
                  <a:schemeClr val="bg1"/>
                </a:gs>
              </a:gsLst>
            </a:gra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cxnSp>
          <p:nvCxnSpPr>
            <p:cNvPr id="50" name="Straight Arrow Connector 32"/>
            <p:cNvCxnSpPr/>
            <p:nvPr/>
          </p:nvCxnSpPr>
          <p:spPr>
            <a:xfrm flipV="1">
              <a:off x="1930430" y="2189452"/>
              <a:ext cx="760594" cy="456356"/>
            </a:xfrm>
            <a:prstGeom prst="straightConnector1">
              <a:avLst/>
            </a:prstGeom>
            <a:ln w="317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TextBox 41"/>
            <p:cNvSpPr txBox="1"/>
            <p:nvPr/>
          </p:nvSpPr>
          <p:spPr>
            <a:xfrm>
              <a:off x="2989950" y="2452366"/>
              <a:ext cx="494569" cy="449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</a:t>
              </a:r>
              <a:endParaRPr lang="en-US" sz="1400" b="1" dirty="0"/>
            </a:p>
          </p:txBody>
        </p:sp>
        <p:sp>
          <p:nvSpPr>
            <p:cNvPr id="52" name="TextBox 48"/>
            <p:cNvSpPr txBox="1"/>
            <p:nvPr/>
          </p:nvSpPr>
          <p:spPr>
            <a:xfrm>
              <a:off x="2725024" y="1844824"/>
              <a:ext cx="895006" cy="449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0000"/>
                  </a:solidFill>
                  <a:cs typeface="Symbol" charset="2"/>
                </a:rPr>
                <a:t>π</a:t>
              </a:r>
              <a:r>
                <a:rPr lang="en-US" sz="1400" b="1" dirty="0" smtClean="0">
                  <a:cs typeface="Symbol" charset="2"/>
                </a:rPr>
                <a:t>,</a:t>
              </a:r>
              <a:r>
                <a:rPr lang="en-US" sz="1400" b="1" dirty="0" smtClean="0">
                  <a:solidFill>
                    <a:srgbClr val="008000"/>
                  </a:solidFill>
                  <a:cs typeface="Symbol" charset="2"/>
                </a:rPr>
                <a:t> K</a:t>
              </a:r>
              <a:endParaRPr lang="en-US" sz="1400" b="1" dirty="0">
                <a:solidFill>
                  <a:srgbClr val="008000"/>
                </a:solidFill>
                <a:cs typeface="Symbol" charset="2"/>
              </a:endParaRPr>
            </a:p>
          </p:txBody>
        </p:sp>
        <p:sp>
          <p:nvSpPr>
            <p:cNvPr id="53" name="Rectangle 59"/>
            <p:cNvSpPr/>
            <p:nvPr/>
          </p:nvSpPr>
          <p:spPr>
            <a:xfrm>
              <a:off x="1702252" y="2536093"/>
              <a:ext cx="456356" cy="242679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54" name="TextBox 63"/>
            <p:cNvSpPr txBox="1"/>
            <p:nvPr/>
          </p:nvSpPr>
          <p:spPr>
            <a:xfrm>
              <a:off x="2972340" y="3140312"/>
              <a:ext cx="510170" cy="449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N</a:t>
              </a:r>
              <a:endParaRPr 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37"/>
                <p:cNvSpPr txBox="1"/>
                <p:nvPr/>
              </p:nvSpPr>
              <p:spPr>
                <a:xfrm>
                  <a:off x="592506" y="1894377"/>
                  <a:ext cx="523110" cy="4607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1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1400" b="1"/>
                              <m:t>K</m:t>
                            </m:r>
                          </m:e>
                        </m:acc>
                      </m:oMath>
                    </m:oMathPara>
                  </a14:m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55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506" y="1894377"/>
                  <a:ext cx="523110" cy="53905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3"/>
            <p:cNvSpPr/>
            <p:nvPr/>
          </p:nvSpPr>
          <p:spPr>
            <a:xfrm>
              <a:off x="1005627" y="2645809"/>
              <a:ext cx="309265" cy="71559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57" name="TextBox 41"/>
            <p:cNvSpPr txBox="1"/>
            <p:nvPr/>
          </p:nvSpPr>
          <p:spPr>
            <a:xfrm>
              <a:off x="616122" y="2809730"/>
              <a:ext cx="476365" cy="449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</a:t>
              </a:r>
              <a:endParaRPr lang="en-US" sz="1400" b="1" dirty="0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3294128" y="4653136"/>
            <a:ext cx="2247581" cy="1734328"/>
            <a:chOff x="4932040" y="1881830"/>
            <a:chExt cx="3070328" cy="2127056"/>
          </a:xfrm>
        </p:grpSpPr>
        <p:cxnSp>
          <p:nvCxnSpPr>
            <p:cNvPr id="59" name="Straight Arrow Connector 25"/>
            <p:cNvCxnSpPr/>
            <p:nvPr/>
          </p:nvCxnSpPr>
          <p:spPr>
            <a:xfrm>
              <a:off x="6824934" y="3427371"/>
              <a:ext cx="641062" cy="389471"/>
            </a:xfrm>
            <a:prstGeom prst="straightConnector1">
              <a:avLst/>
            </a:prstGeom>
            <a:ln w="2540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Arrow Connector 32"/>
            <p:cNvCxnSpPr/>
            <p:nvPr/>
          </p:nvCxnSpPr>
          <p:spPr>
            <a:xfrm>
              <a:off x="6143439" y="2669693"/>
              <a:ext cx="327064" cy="737715"/>
            </a:xfrm>
            <a:prstGeom prst="straightConnector1">
              <a:avLst/>
            </a:prstGeom>
            <a:ln w="317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8"/>
            <p:cNvCxnSpPr/>
            <p:nvPr/>
          </p:nvCxnSpPr>
          <p:spPr>
            <a:xfrm>
              <a:off x="5524416" y="2665978"/>
              <a:ext cx="1953266" cy="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8"/>
            <p:cNvCxnSpPr/>
            <p:nvPr/>
          </p:nvCxnSpPr>
          <p:spPr>
            <a:xfrm>
              <a:off x="5524416" y="3388153"/>
              <a:ext cx="1953266" cy="14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15"/>
            <p:cNvCxnSpPr/>
            <p:nvPr/>
          </p:nvCxnSpPr>
          <p:spPr>
            <a:xfrm>
              <a:off x="5464723" y="2216895"/>
              <a:ext cx="336990" cy="425621"/>
            </a:xfrm>
            <a:prstGeom prst="straightConnector1">
              <a:avLst/>
            </a:prstGeom>
            <a:ln w="317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41"/>
            <p:cNvSpPr txBox="1"/>
            <p:nvPr/>
          </p:nvSpPr>
          <p:spPr>
            <a:xfrm>
              <a:off x="7501389" y="2433435"/>
              <a:ext cx="500979" cy="4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</a:t>
              </a:r>
              <a:endParaRPr lang="en-US" sz="1400" b="1" dirty="0"/>
            </a:p>
          </p:txBody>
        </p:sp>
        <p:sp>
          <p:nvSpPr>
            <p:cNvPr id="65" name="TextBox 48"/>
            <p:cNvSpPr txBox="1"/>
            <p:nvPr/>
          </p:nvSpPr>
          <p:spPr>
            <a:xfrm>
              <a:off x="6295195" y="2756031"/>
              <a:ext cx="529951" cy="4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  <a:cs typeface="Symbol" charset="2"/>
                </a:rPr>
                <a:t>π</a:t>
              </a:r>
              <a:endParaRPr lang="en-US" sz="1400" b="1" dirty="0">
                <a:solidFill>
                  <a:srgbClr val="FF0000"/>
                </a:solidFill>
                <a:cs typeface="Symbol" charset="2"/>
              </a:endParaRPr>
            </a:p>
          </p:txBody>
        </p:sp>
        <p:sp>
          <p:nvSpPr>
            <p:cNvPr id="66" name="Rectangle 59"/>
            <p:cNvSpPr/>
            <p:nvPr/>
          </p:nvSpPr>
          <p:spPr>
            <a:xfrm>
              <a:off x="5721723" y="2521500"/>
              <a:ext cx="488316" cy="25525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67" name="TextBox 63"/>
            <p:cNvSpPr txBox="1"/>
            <p:nvPr/>
          </p:nvSpPr>
          <p:spPr>
            <a:xfrm>
              <a:off x="7501389" y="3157022"/>
              <a:ext cx="500979" cy="4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</a:t>
              </a:r>
              <a:endParaRPr lang="en-US" sz="1400" b="1" dirty="0"/>
            </a:p>
          </p:txBody>
        </p:sp>
        <p:sp>
          <p:nvSpPr>
            <p:cNvPr id="68" name="Oval 3"/>
            <p:cNvSpPr/>
            <p:nvPr/>
          </p:nvSpPr>
          <p:spPr>
            <a:xfrm>
              <a:off x="5358955" y="2636900"/>
              <a:ext cx="330924" cy="75266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69" name="TextBox 41"/>
            <p:cNvSpPr txBox="1"/>
            <p:nvPr/>
          </p:nvSpPr>
          <p:spPr>
            <a:xfrm>
              <a:off x="4942172" y="2809314"/>
              <a:ext cx="482540" cy="451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</a:t>
              </a:r>
              <a:endParaRPr lang="en-US" sz="1400" b="1" dirty="0"/>
            </a:p>
          </p:txBody>
        </p:sp>
        <p:sp>
          <p:nvSpPr>
            <p:cNvPr id="70" name="Rectangle 59"/>
            <p:cNvSpPr/>
            <p:nvPr/>
          </p:nvSpPr>
          <p:spPr>
            <a:xfrm>
              <a:off x="6438000" y="3261938"/>
              <a:ext cx="488316" cy="255252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p:sp>
          <p:nvSpPr>
            <p:cNvPr id="71" name="TextBox 37"/>
            <p:cNvSpPr txBox="1"/>
            <p:nvPr/>
          </p:nvSpPr>
          <p:spPr>
            <a:xfrm>
              <a:off x="7448614" y="3556927"/>
              <a:ext cx="364134" cy="451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8000"/>
                  </a:solidFill>
                </a:rPr>
                <a:t>K</a:t>
              </a:r>
              <a:endParaRPr lang="en-US" sz="1400" b="1" dirty="0">
                <a:solidFill>
                  <a:srgbClr val="008000"/>
                </a:solidFill>
              </a:endParaRPr>
            </a:p>
          </p:txBody>
        </p:sp>
        <p:sp>
          <p:nvSpPr>
            <p:cNvPr id="72" name="Oval 26"/>
            <p:cNvSpPr/>
            <p:nvPr/>
          </p:nvSpPr>
          <p:spPr>
            <a:xfrm>
              <a:off x="7030020" y="2624500"/>
              <a:ext cx="237176" cy="788352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50000">
                  <a:srgbClr val="FF9900"/>
                </a:gs>
                <a:gs pos="100000">
                  <a:schemeClr val="bg1"/>
                </a:gs>
              </a:gsLst>
            </a:gradFill>
            <a:ln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37"/>
                <p:cNvSpPr txBox="1"/>
                <p:nvPr/>
              </p:nvSpPr>
              <p:spPr>
                <a:xfrm>
                  <a:off x="4932040" y="1881830"/>
                  <a:ext cx="523111" cy="4635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altLang="ja-JP" sz="14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altLang="ja-JP" sz="1400" b="1"/>
                              <m:t>K</m:t>
                            </m:r>
                          </m:e>
                        </m:acc>
                      </m:oMath>
                    </m:oMathPara>
                  </a14:m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10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881830"/>
                  <a:ext cx="523110" cy="53905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テキスト ボックス 76"/>
          <p:cNvSpPr txBox="1"/>
          <p:nvPr/>
        </p:nvSpPr>
        <p:spPr>
          <a:xfrm>
            <a:off x="323528" y="6361583"/>
            <a:ext cx="2441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(</a:t>
            </a:r>
            <a:r>
              <a:rPr lang="en-US" altLang="ja-JP" sz="1400" b="1" dirty="0" err="1" smtClean="0"/>
              <a:t>Noumi</a:t>
            </a:r>
            <a:r>
              <a:rPr lang="en-US" altLang="ja-JP" sz="1400" b="1" dirty="0" smtClean="0"/>
              <a:t> et al., </a:t>
            </a:r>
            <a:r>
              <a:rPr kumimoji="1" lang="en-US" altLang="ja-JP" sz="1400" b="1" dirty="0" smtClean="0"/>
              <a:t>J-PARC E31)</a:t>
            </a:r>
            <a:endParaRPr kumimoji="1" lang="ja-JP" altLang="en-US" sz="1400" b="1" dirty="0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38125" y="1627439"/>
            <a:ext cx="200086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b="1" u="sng" dirty="0" smtClean="0"/>
              <a:t>Nucleon target</a:t>
            </a:r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600" b="1" u="sng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600" b="1" u="sng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600" b="1" u="sng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lang="en-US" altLang="ja-JP" sz="1600" b="1" u="sng" dirty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endParaRPr kumimoji="1" lang="en-US" altLang="ja-JP" sz="1600" b="1" u="sng" dirty="0" smtClean="0"/>
          </a:p>
          <a:p>
            <a:pPr marL="285750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kumimoji="1" lang="en-US" altLang="ja-JP" sz="1600" b="1" u="sng" dirty="0" smtClean="0"/>
              <a:t>Deuteron target</a:t>
            </a:r>
            <a:endParaRPr kumimoji="1" lang="ja-JP" altLang="en-US" sz="1600" b="1" u="sng" dirty="0"/>
          </a:p>
        </p:txBody>
      </p:sp>
      <p:sp>
        <p:nvSpPr>
          <p:cNvPr id="81" name="角丸四角形吹き出し 80"/>
          <p:cNvSpPr/>
          <p:nvPr/>
        </p:nvSpPr>
        <p:spPr>
          <a:xfrm>
            <a:off x="6156176" y="4365104"/>
            <a:ext cx="2911371" cy="1996479"/>
          </a:xfrm>
          <a:prstGeom prst="wedgeRoundRectCallout">
            <a:avLst>
              <a:gd name="adj1" fmla="val -67199"/>
              <a:gd name="adj2" fmla="val -14021"/>
              <a:gd name="adj3" fmla="val 16667"/>
            </a:avLst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/>
              <p:cNvSpPr txBox="1"/>
              <p:nvPr/>
            </p:nvSpPr>
            <p:spPr>
              <a:xfrm>
                <a:off x="6156176" y="4584295"/>
                <a:ext cx="2915926" cy="1653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lnSpc>
                    <a:spcPct val="120000"/>
                  </a:lnSpc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US" altLang="ja-JP" sz="1400" b="1" dirty="0" smtClean="0"/>
                  <a:t>Directly accessible to </a:t>
                </a:r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Λ(1405) </a:t>
                </a:r>
              </a:p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    region</a:t>
                </a:r>
                <a:r>
                  <a:rPr lang="en-US" altLang="ja-JP" sz="1400" b="1" dirty="0" smtClean="0"/>
                  <a:t> below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1400" b="1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ja-JP" sz="1400" b="1"/>
                          <m:t>K</m:t>
                        </m:r>
                      </m:e>
                    </m:acc>
                  </m:oMath>
                </a14:m>
                <a:r>
                  <a:rPr lang="en-US" altLang="ja-JP" sz="1400" b="1" dirty="0" smtClean="0"/>
                  <a:t>N threshold.</a:t>
                </a:r>
              </a:p>
              <a:p>
                <a:pPr marL="171450" indent="-171450">
                  <a:lnSpc>
                    <a:spcPct val="120000"/>
                  </a:lnSpc>
                  <a:buClr>
                    <a:srgbClr val="FF0000"/>
                  </a:buClr>
                  <a:buFont typeface="Wingdings" pitchFamily="2" charset="2"/>
                  <a:buChar char="ü"/>
                </a:pPr>
                <a:endParaRPr kumimoji="1" lang="en-US" altLang="ja-JP" sz="1400" b="1" dirty="0"/>
              </a:p>
              <a:p>
                <a:pPr marL="171450" indent="-171450">
                  <a:lnSpc>
                    <a:spcPct val="120000"/>
                  </a:lnSpc>
                  <a:buClr>
                    <a:srgbClr val="FF0000"/>
                  </a:buClr>
                  <a:buFont typeface="Wingdings" pitchFamily="2" charset="2"/>
                  <a:buChar char="ü"/>
                </a:pPr>
                <a:r>
                  <a:rPr lang="en-US" altLang="ja-JP" sz="1400" b="1" dirty="0" smtClean="0"/>
                  <a:t>Expected to be a crucial </a:t>
                </a:r>
              </a:p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r>
                  <a:rPr lang="en-US" altLang="ja-JP" sz="1400" b="1" dirty="0"/>
                  <a:t> </a:t>
                </a:r>
                <a:r>
                  <a:rPr lang="en-US" altLang="ja-JP" sz="1400" b="1" dirty="0" smtClean="0"/>
                  <a:t>   source </a:t>
                </a:r>
                <a:r>
                  <a:rPr kumimoji="1" lang="en-US" altLang="ja-JP" sz="1400" b="1" dirty="0" smtClean="0"/>
                  <a:t>of information on </a:t>
                </a:r>
              </a:p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r>
                  <a:rPr lang="en-US" altLang="ja-JP" sz="1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   </a:t>
                </a:r>
                <a:r>
                  <a:rPr kumimoji="1" lang="en-US" altLang="ja-JP" sz="1400" b="1" dirty="0" smtClean="0">
                    <a:solidFill>
                      <a:srgbClr val="FF0000"/>
                    </a:solidFill>
                  </a:rPr>
                  <a:t>YN and YY </a:t>
                </a:r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interactions</a:t>
                </a:r>
                <a:endParaRPr kumimoji="1" lang="ja-JP" altLang="en-US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テキスト ボックス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584295"/>
                <a:ext cx="2915926" cy="1653017"/>
              </a:xfrm>
              <a:prstGeom prst="rect">
                <a:avLst/>
              </a:prstGeom>
              <a:blipFill rotWithShape="1">
                <a:blip r:embed="rId7"/>
                <a:stretch>
                  <a:fillRect l="-418" b="-14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テキスト ボックス 82"/>
          <p:cNvSpPr txBox="1"/>
          <p:nvPr/>
        </p:nvSpPr>
        <p:spPr>
          <a:xfrm>
            <a:off x="3779912" y="6093296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+ …</a:t>
            </a:r>
            <a:endParaRPr kumimoji="1" lang="ja-JP" altLang="en-US" sz="2000" b="1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70882" y="6093296"/>
            <a:ext cx="66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+ …</a:t>
            </a:r>
            <a:endParaRPr kumimoji="1" lang="ja-JP" altLang="en-US" sz="2000" b="1" dirty="0"/>
          </a:p>
        </p:txBody>
      </p:sp>
      <p:sp>
        <p:nvSpPr>
          <p:cNvPr id="85" name="角丸四角形吹き出し 84"/>
          <p:cNvSpPr/>
          <p:nvPr/>
        </p:nvSpPr>
        <p:spPr>
          <a:xfrm>
            <a:off x="6156175" y="1864569"/>
            <a:ext cx="2911371" cy="1996479"/>
          </a:xfrm>
          <a:prstGeom prst="wedgeRoundRectCallout">
            <a:avLst>
              <a:gd name="adj1" fmla="val -68036"/>
              <a:gd name="adj2" fmla="val -14021"/>
              <a:gd name="adj3" fmla="val 16667"/>
            </a:avLst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156175" y="2083760"/>
            <a:ext cx="2906565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>
                <a:solidFill>
                  <a:srgbClr val="FF0000"/>
                </a:solidFill>
              </a:rPr>
              <a:t>Simplest </a:t>
            </a:r>
            <a:r>
              <a:rPr lang="en-US" altLang="ja-JP" sz="1400" b="1" dirty="0" smtClean="0"/>
              <a:t>reaction processes 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1400" b="1" dirty="0"/>
              <a:t> </a:t>
            </a:r>
            <a:r>
              <a:rPr lang="en-US" altLang="ja-JP" sz="1400" b="1" dirty="0" smtClean="0"/>
              <a:t>  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to study Y* resonances</a:t>
            </a:r>
            <a:r>
              <a:rPr lang="en-US" altLang="ja-JP" sz="1400" b="1" dirty="0" smtClean="0"/>
              <a:t>.</a:t>
            </a:r>
          </a:p>
          <a:p>
            <a:pPr marL="171450" indent="-1714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kumimoji="1" lang="en-US" altLang="ja-JP" sz="1400" b="1" dirty="0"/>
          </a:p>
          <a:p>
            <a:pPr marL="171450" indent="-171450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/>
              <a:t>Extensive data would become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1400" b="1" dirty="0"/>
              <a:t> </a:t>
            </a:r>
            <a:r>
              <a:rPr lang="en-US" altLang="ja-JP" sz="1400" b="1" dirty="0" smtClean="0"/>
              <a:t>   available from </a:t>
            </a:r>
            <a:r>
              <a:rPr lang="en-US" altLang="ja-JP" sz="1400" b="1" dirty="0" smtClean="0">
                <a:solidFill>
                  <a:srgbClr val="009900"/>
                </a:solidFill>
              </a:rPr>
              <a:t>J-PARC</a:t>
            </a:r>
            <a:r>
              <a:rPr lang="en-US" altLang="ja-JP" sz="1400" b="1" dirty="0" smtClean="0"/>
              <a:t> after </a:t>
            </a:r>
            <a:endParaRPr kumimoji="1" lang="en-US" altLang="ja-JP" sz="1400" b="1" dirty="0" smtClean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altLang="ja-JP" sz="1400" b="1" dirty="0">
                <a:solidFill>
                  <a:srgbClr val="FF0000"/>
                </a:solidFill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   </a:t>
            </a:r>
            <a:r>
              <a:rPr lang="en-US" altLang="ja-JP" sz="1400" b="1" dirty="0" smtClean="0"/>
              <a:t>the extension of Hadron Hall. </a:t>
            </a:r>
            <a:endParaRPr kumimoji="1" lang="ja-JP" altLang="en-US" sz="1400" b="1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3131840" y="3134856"/>
            <a:ext cx="5063778" cy="3678520"/>
            <a:chOff x="2735516" y="3219611"/>
            <a:chExt cx="5063778" cy="3678520"/>
          </a:xfrm>
        </p:grpSpPr>
        <p:sp>
          <p:nvSpPr>
            <p:cNvPr id="17" name="角丸四角形吹き出し 16"/>
            <p:cNvSpPr/>
            <p:nvPr/>
          </p:nvSpPr>
          <p:spPr>
            <a:xfrm>
              <a:off x="2735516" y="3219611"/>
              <a:ext cx="5063778" cy="3542340"/>
            </a:xfrm>
            <a:prstGeom prst="wedgeRoundRectCallout">
              <a:avLst>
                <a:gd name="adj1" fmla="val -66073"/>
                <a:gd name="adj2" fmla="val -37480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solidFill>
                  <a:srgbClr val="FF0000"/>
                </a:solidFill>
              </a:endParaRPr>
            </a:p>
          </p:txBody>
        </p:sp>
        <p:grpSp>
          <p:nvGrpSpPr>
            <p:cNvPr id="19" name="グループ化 18"/>
            <p:cNvGrpSpPr/>
            <p:nvPr/>
          </p:nvGrpSpPr>
          <p:grpSpPr>
            <a:xfrm>
              <a:off x="2989328" y="3307661"/>
              <a:ext cx="4492543" cy="3590470"/>
              <a:chOff x="4018694" y="3282436"/>
              <a:chExt cx="4492543" cy="3590470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18694" y="3420175"/>
                <a:ext cx="4492543" cy="3192466"/>
              </a:xfrm>
              <a:prstGeom prst="rect">
                <a:avLst/>
              </a:prstGeom>
            </p:spPr>
          </p:pic>
          <p:sp>
            <p:nvSpPr>
              <p:cNvPr id="6" name="テキスト ボックス 5"/>
              <p:cNvSpPr txBox="1"/>
              <p:nvPr/>
            </p:nvSpPr>
            <p:spPr>
              <a:xfrm>
                <a:off x="6305863" y="3676382"/>
                <a:ext cx="19111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FF"/>
                    </a:solidFill>
                  </a:rPr>
                  <a:t>K</a:t>
                </a:r>
                <a:r>
                  <a:rPr kumimoji="1" lang="en-US" altLang="ja-JP" b="1" baseline="30000" dirty="0" smtClean="0">
                    <a:solidFill>
                      <a:srgbClr val="0000FF"/>
                    </a:solidFill>
                  </a:rPr>
                  <a:t>-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</a:rPr>
                  <a:t> p 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  <a:sym typeface="Wingdings" pitchFamily="2" charset="2"/>
                  </a:rPr>
                  <a:t> K</a:t>
                </a:r>
                <a:r>
                  <a:rPr kumimoji="1" lang="en-US" altLang="ja-JP" b="1" baseline="30000" dirty="0" smtClean="0">
                    <a:solidFill>
                      <a:srgbClr val="0000FF"/>
                    </a:solidFill>
                    <a:sym typeface="Wingdings" pitchFamily="2" charset="2"/>
                  </a:rPr>
                  <a:t>-</a:t>
                </a:r>
                <a:r>
                  <a:rPr kumimoji="1" lang="en-US" altLang="ja-JP" b="1" dirty="0" smtClean="0">
                    <a:solidFill>
                      <a:srgbClr val="0000FF"/>
                    </a:solidFill>
                    <a:sym typeface="Wingdings" pitchFamily="2" charset="2"/>
                  </a:rPr>
                  <a:t> p TCS</a:t>
                </a:r>
                <a:endParaRPr kumimoji="1" lang="ja-JP" alt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 rot="2700000">
                <a:off x="4584478" y="4846838"/>
                <a:ext cx="35904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VERY PRELIMINARY</a:t>
                </a:r>
                <a:endParaRPr kumimoji="1" lang="ja-JP" altLang="en-US" sz="2400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04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920913"/>
            <a:ext cx="8856984" cy="58007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dirty="0" smtClean="0">
                <a:solidFill>
                  <a:srgbClr val="0000FF"/>
                </a:solidFill>
              </a:rPr>
              <a:t>Mass spectrum of N* resonances from 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ANL-Osaka DCC analysis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84012" y="955467"/>
            <a:ext cx="4778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HK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, Nakamura, Lee, Sato, PRC88 035209 (2013)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56168" cy="497509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156176" y="3821268"/>
            <a:ext cx="2376264" cy="16959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6372200" y="4352136"/>
            <a:ext cx="360040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9" name="正方形/長方形 28"/>
          <p:cNvSpPr/>
          <p:nvPr/>
        </p:nvSpPr>
        <p:spPr>
          <a:xfrm>
            <a:off x="6372200" y="4008335"/>
            <a:ext cx="360040" cy="216024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64891" y="3861048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b="1" dirty="0" smtClean="0"/>
              <a:t>PDG 4* N*s</a:t>
            </a:r>
          </a:p>
          <a:p>
            <a:pPr>
              <a:lnSpc>
                <a:spcPct val="150000"/>
              </a:lnSpc>
            </a:pPr>
            <a:r>
              <a:rPr lang="en-US" altLang="ja-JP" sz="1600" b="1" dirty="0"/>
              <a:t>PDG </a:t>
            </a:r>
            <a:r>
              <a:rPr lang="en-US" altLang="ja-JP" sz="1600" b="1" dirty="0" smtClean="0"/>
              <a:t>3* N*s</a:t>
            </a:r>
            <a:endParaRPr lang="ja-JP" altLang="en-US" sz="1600" b="1" dirty="0"/>
          </a:p>
        </p:txBody>
      </p:sp>
      <p:cxnSp>
        <p:nvCxnSpPr>
          <p:cNvPr id="15" name="直線コネクタ 14"/>
          <p:cNvCxnSpPr/>
          <p:nvPr/>
        </p:nvCxnSpPr>
        <p:spPr>
          <a:xfrm>
            <a:off x="6372200" y="4971648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6372200" y="5342736"/>
            <a:ext cx="360040" cy="0"/>
          </a:xfrm>
          <a:prstGeom prst="line">
            <a:avLst/>
          </a:prstGeom>
          <a:ln w="38100">
            <a:solidFill>
              <a:srgbClr val="00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948264" y="4797152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8 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ch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 DCC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948264" y="5148198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rgbClr val="009900"/>
                </a:solidFill>
              </a:rPr>
              <a:t>5</a:t>
            </a:r>
            <a:r>
              <a:rPr kumimoji="1" lang="en-US" altLang="ja-JP" sz="1600" b="1" dirty="0" smtClean="0">
                <a:solidFill>
                  <a:srgbClr val="009900"/>
                </a:solidFill>
              </a:rPr>
              <a:t> </a:t>
            </a:r>
            <a:r>
              <a:rPr kumimoji="1" lang="en-US" altLang="ja-JP" sz="1600" b="1" dirty="0" err="1" smtClean="0">
                <a:solidFill>
                  <a:srgbClr val="009900"/>
                </a:solidFill>
              </a:rPr>
              <a:t>ch</a:t>
            </a:r>
            <a:r>
              <a:rPr kumimoji="1" lang="en-US" altLang="ja-JP" sz="1600" b="1" dirty="0" smtClean="0">
                <a:solidFill>
                  <a:srgbClr val="009900"/>
                </a:solidFill>
              </a:rPr>
              <a:t> DCC</a:t>
            </a:r>
            <a:endParaRPr kumimoji="1" lang="ja-JP" altLang="en-US" sz="1600" b="1" dirty="0">
              <a:solidFill>
                <a:srgbClr val="009900"/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259632" y="3429000"/>
            <a:ext cx="3456384" cy="2088232"/>
            <a:chOff x="1259632" y="3429000"/>
            <a:chExt cx="3456384" cy="208823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1403648" y="3557652"/>
              <a:ext cx="3312368" cy="1959580"/>
              <a:chOff x="1403648" y="3557652"/>
              <a:chExt cx="3312368" cy="1959580"/>
            </a:xfrm>
          </p:grpSpPr>
          <p:sp>
            <p:nvSpPr>
              <p:cNvPr id="17" name="テキスト ボックス 16"/>
              <p:cNvSpPr txBox="1"/>
              <p:nvPr/>
            </p:nvSpPr>
            <p:spPr>
              <a:xfrm>
                <a:off x="1403648" y="3761100"/>
                <a:ext cx="15456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009900"/>
                    </a:solidFill>
                  </a:rPr>
                  <a:t>5ch: </a:t>
                </a:r>
                <a:r>
                  <a:rPr kumimoji="1" lang="en-US" altLang="ja-JP" sz="1400" b="1" dirty="0" smtClean="0"/>
                  <a:t>1540 –</a:t>
                </a:r>
                <a:r>
                  <a:rPr kumimoji="1" lang="en-US" altLang="ja-JP" sz="1400" b="1" dirty="0" err="1" smtClean="0"/>
                  <a:t>i</a:t>
                </a:r>
                <a:r>
                  <a:rPr kumimoji="1" lang="en-US" altLang="ja-JP" sz="1400" b="1" dirty="0" smtClean="0"/>
                  <a:t> </a:t>
                </a:r>
                <a:r>
                  <a:rPr kumimoji="1" lang="en-US" altLang="ja-JP" sz="1400" b="1" dirty="0" smtClean="0">
                    <a:solidFill>
                      <a:srgbClr val="0000FF"/>
                    </a:solidFill>
                  </a:rPr>
                  <a:t>191</a:t>
                </a: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403648" y="4414271"/>
                <a:ext cx="1495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b="1" dirty="0" smtClean="0">
                    <a:solidFill>
                      <a:srgbClr val="FF0000"/>
                    </a:solidFill>
                  </a:rPr>
                  <a:t>8ch:</a:t>
                </a:r>
                <a:r>
                  <a:rPr lang="en-US" altLang="ja-JP" sz="1400" b="1" dirty="0" smtClean="0"/>
                  <a:t> 1482 –</a:t>
                </a:r>
                <a:r>
                  <a:rPr lang="en-US" altLang="ja-JP" sz="1400" b="1" dirty="0" err="1" smtClean="0"/>
                  <a:t>i</a:t>
                </a:r>
                <a:r>
                  <a:rPr lang="ja-JP" altLang="en-US" sz="1400" b="1" dirty="0"/>
                  <a:t> </a:t>
                </a:r>
                <a:r>
                  <a:rPr lang="en-US" altLang="ja-JP" sz="1400" b="1" dirty="0" smtClean="0"/>
                  <a:t> </a:t>
                </a:r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98</a:t>
                </a:r>
              </a:p>
            </p:txBody>
          </p:sp>
          <p:cxnSp>
            <p:nvCxnSpPr>
              <p:cNvPr id="6" name="直線矢印コネクタ 5"/>
              <p:cNvCxnSpPr/>
              <p:nvPr/>
            </p:nvCxnSpPr>
            <p:spPr>
              <a:xfrm flipV="1">
                <a:off x="2724176" y="3557652"/>
                <a:ext cx="360040" cy="193668"/>
              </a:xfrm>
              <a:prstGeom prst="straightConnector1">
                <a:avLst/>
              </a:prstGeom>
              <a:ln w="381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矢印コネクタ 19"/>
              <p:cNvCxnSpPr/>
              <p:nvPr/>
            </p:nvCxnSpPr>
            <p:spPr>
              <a:xfrm flipV="1">
                <a:off x="2724176" y="3821268"/>
                <a:ext cx="512440" cy="59300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下矢印 13"/>
              <p:cNvSpPr/>
              <p:nvPr/>
            </p:nvSpPr>
            <p:spPr>
              <a:xfrm>
                <a:off x="2023779" y="4068877"/>
                <a:ext cx="402089" cy="345394"/>
              </a:xfrm>
              <a:prstGeom prst="downArrow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/>
              </a:p>
            </p:txBody>
          </p:sp>
          <p:sp>
            <p:nvSpPr>
              <p:cNvPr id="19" name="角丸四角形吹き出し 18"/>
              <p:cNvSpPr/>
              <p:nvPr/>
            </p:nvSpPr>
            <p:spPr>
              <a:xfrm>
                <a:off x="2980396" y="4669250"/>
                <a:ext cx="1735620" cy="847982"/>
              </a:xfrm>
              <a:prstGeom prst="wedgeRoundRectCallout">
                <a:avLst>
                  <a:gd name="adj1" fmla="val -51039"/>
                  <a:gd name="adj2" fmla="val -81277"/>
                  <a:gd name="adj3" fmla="val 16667"/>
                </a:avLst>
              </a:prstGeom>
              <a:solidFill>
                <a:schemeClr val="bg1"/>
              </a:solidFill>
              <a:ln w="31750">
                <a:solidFill>
                  <a:srgbClr val="FF99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en-US" altLang="ja-JP" sz="1400" b="1" dirty="0" smtClean="0">
                    <a:solidFill>
                      <a:schemeClr val="tx1"/>
                    </a:solidFill>
                  </a:rPr>
                  <a:t>Due to inclusion of </a:t>
                </a:r>
                <a:r>
                  <a:rPr lang="en-US" altLang="ja-JP" sz="1400" b="1" dirty="0" err="1" smtClean="0">
                    <a:solidFill>
                      <a:srgbClr val="0000FF"/>
                    </a:solidFill>
                  </a:rPr>
                  <a:t>ηN</a:t>
                </a:r>
                <a:r>
                  <a:rPr lang="en-US" altLang="ja-JP" sz="1400" b="1" dirty="0" smtClean="0">
                    <a:solidFill>
                      <a:srgbClr val="0000FF"/>
                    </a:solidFill>
                  </a:rPr>
                  <a:t> production data </a:t>
                </a:r>
                <a:r>
                  <a:rPr lang="en-US" altLang="ja-JP" sz="1400" b="1" dirty="0" smtClean="0">
                    <a:solidFill>
                      <a:schemeClr val="tx1"/>
                    </a:solidFill>
                  </a:rPr>
                  <a:t>!!</a:t>
                </a:r>
                <a:endParaRPr kumimoji="1" lang="ja-JP" altLang="en-US" sz="1400" b="1" dirty="0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1259632" y="3429000"/>
              <a:ext cx="13949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indent="-171450">
                <a:buClr>
                  <a:srgbClr val="0000FF"/>
                </a:buClr>
                <a:buFont typeface="Wingdings" panose="05000000000000000000" pitchFamily="2" charset="2"/>
                <a:buChar char="Ø"/>
              </a:pPr>
              <a:r>
                <a:rPr kumimoji="1" lang="en-US" altLang="ja-JP" sz="1400" b="1" u="sng" dirty="0" smtClean="0"/>
                <a:t>1</a:t>
              </a:r>
              <a:r>
                <a:rPr kumimoji="1" lang="en-US" altLang="ja-JP" sz="1400" b="1" u="sng" baseline="30000" dirty="0" smtClean="0"/>
                <a:t>st</a:t>
              </a:r>
              <a:r>
                <a:rPr kumimoji="1" lang="en-US" altLang="ja-JP" sz="1400" b="1" u="sng" dirty="0" smtClean="0"/>
                <a:t> 1/2</a:t>
              </a:r>
              <a:r>
                <a:rPr kumimoji="1" lang="en-US" altLang="ja-JP" sz="1400" b="1" u="sng" baseline="30000" dirty="0" smtClean="0">
                  <a:latin typeface="Symbol" panose="05050102010706020507" pitchFamily="18" charset="2"/>
                </a:rPr>
                <a:t>-</a:t>
              </a:r>
              <a:r>
                <a:rPr kumimoji="1" lang="en-US" altLang="ja-JP" sz="1400" b="1" u="sng" dirty="0" smtClean="0"/>
                <a:t> state</a:t>
              </a:r>
              <a:endParaRPr kumimoji="1" lang="ja-JP" altLang="en-US" sz="14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6311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107504" y="1525434"/>
            <a:ext cx="4176464" cy="3415734"/>
            <a:chOff x="107504" y="1525434"/>
            <a:chExt cx="4176464" cy="3415734"/>
          </a:xfrm>
        </p:grpSpPr>
        <p:sp>
          <p:nvSpPr>
            <p:cNvPr id="3" name="正方形/長方形 2"/>
            <p:cNvSpPr/>
            <p:nvPr/>
          </p:nvSpPr>
          <p:spPr>
            <a:xfrm>
              <a:off x="107504" y="1525434"/>
              <a:ext cx="4176464" cy="34157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39" y="1681821"/>
              <a:ext cx="3490913" cy="2828575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943355" y="2894417"/>
              <a:ext cx="2622355" cy="253724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818" y="4625522"/>
              <a:ext cx="801940" cy="224544"/>
            </a:xfrm>
            <a:prstGeom prst="rect">
              <a:avLst/>
            </a:prstGeom>
          </p:spPr>
        </p:pic>
      </p:grpSp>
      <p:sp>
        <p:nvSpPr>
          <p:cNvPr id="42599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74712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2800" b="0" dirty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N* </a:t>
            </a: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spectroscopy : 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Physics of broad &amp; overlapping resonances </a:t>
            </a:r>
            <a:endParaRPr lang="en-US" altLang="ja-JP" sz="28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425989" name="Oval 5"/>
          <p:cNvSpPr>
            <a:spLocks noChangeAspect="1" noChangeArrowheads="1"/>
          </p:cNvSpPr>
          <p:nvPr/>
        </p:nvSpPr>
        <p:spPr bwMode="auto">
          <a:xfrm>
            <a:off x="2012802" y="2205032"/>
            <a:ext cx="1511638" cy="1512000"/>
          </a:xfrm>
          <a:prstGeom prst="ellipse">
            <a:avLst/>
          </a:prstGeom>
          <a:noFill/>
          <a:ln w="22225">
            <a:solidFill>
              <a:srgbClr val="FF66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5995" name="Text Box 11"/>
          <p:cNvSpPr txBox="1">
            <a:spLocks noChangeArrowheads="1"/>
          </p:cNvSpPr>
          <p:nvPr/>
        </p:nvSpPr>
        <p:spPr bwMode="auto">
          <a:xfrm>
            <a:off x="860674" y="1340768"/>
            <a:ext cx="1079401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b="1">
                <a:solidFill>
                  <a:srgbClr val="006600"/>
                </a:solidFill>
                <a:cs typeface="Arial" charset="0"/>
              </a:rPr>
              <a:t>Δ</a:t>
            </a:r>
            <a:r>
              <a:rPr lang="en-US" altLang="ja-JP" b="1">
                <a:solidFill>
                  <a:srgbClr val="006600"/>
                </a:solidFill>
                <a:cs typeface="Arial" charset="0"/>
              </a:rPr>
              <a:t> (1232)</a:t>
            </a:r>
            <a:endParaRPr lang="el-GR" b="1">
              <a:solidFill>
                <a:srgbClr val="006600"/>
              </a:solidFill>
              <a:cs typeface="Arial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499992" y="1525434"/>
            <a:ext cx="4536504" cy="3415734"/>
            <a:chOff x="4499992" y="1525434"/>
            <a:chExt cx="4536504" cy="3415734"/>
          </a:xfrm>
        </p:grpSpPr>
        <p:sp>
          <p:nvSpPr>
            <p:cNvPr id="12" name="正方形/長方形 11"/>
            <p:cNvSpPr/>
            <p:nvPr/>
          </p:nvSpPr>
          <p:spPr>
            <a:xfrm>
              <a:off x="4499992" y="1525434"/>
              <a:ext cx="4536504" cy="34157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98" y="2420888"/>
              <a:ext cx="4360590" cy="2272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864" y="2060848"/>
              <a:ext cx="3886092" cy="237952"/>
            </a:xfrm>
            <a:prstGeom prst="rect">
              <a:avLst/>
            </a:prstGeom>
          </p:spPr>
        </p:pic>
      </p:grpSp>
      <p:cxnSp>
        <p:nvCxnSpPr>
          <p:cNvPr id="8" name="直線矢印コネクタ 7"/>
          <p:cNvCxnSpPr/>
          <p:nvPr/>
        </p:nvCxnSpPr>
        <p:spPr>
          <a:xfrm flipH="1">
            <a:off x="2968668" y="1716067"/>
            <a:ext cx="187892" cy="513567"/>
          </a:xfrm>
          <a:prstGeom prst="straightConnector1">
            <a:avLst/>
          </a:prstGeom>
          <a:ln w="25400"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10798" y="5376118"/>
            <a:ext cx="39260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Width: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a few hundred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 MeV.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Resonances are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highly overlapping</a:t>
            </a:r>
          </a:p>
          <a:p>
            <a:pPr>
              <a:buClr>
                <a:srgbClr val="FF0000"/>
              </a:buClr>
            </a:pPr>
            <a:r>
              <a:rPr lang="ja-JP" altLang="en-US" sz="1600" b="1" dirty="0" smtClean="0"/>
              <a:t>　　</a:t>
            </a:r>
            <a:r>
              <a:rPr lang="en-US" altLang="ja-JP" sz="1600" b="1" dirty="0" smtClean="0"/>
              <a:t>in energy except </a:t>
            </a:r>
            <a:r>
              <a:rPr lang="en-US" altLang="ja-JP" sz="1600" b="1" dirty="0" smtClean="0">
                <a:latin typeface="Symbol" pitchFamily="18" charset="2"/>
              </a:rPr>
              <a:t>D</a:t>
            </a:r>
            <a:r>
              <a:rPr lang="en-US" altLang="ja-JP" sz="1600" b="1" dirty="0" smtClean="0"/>
              <a:t>(1232).</a:t>
            </a:r>
            <a:endParaRPr kumimoji="1" lang="ja-JP" altLang="en-US" sz="16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72000" y="5334307"/>
            <a:ext cx="4589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kumimoji="1" lang="en-US" altLang="ja-JP" sz="1600" b="1" dirty="0" smtClean="0"/>
              <a:t>Width: 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~10 </a:t>
            </a:r>
            <a:r>
              <a:rPr lang="en-US" altLang="ja-JP" sz="1600" b="1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1600" b="1" dirty="0" err="1" smtClean="0">
                <a:solidFill>
                  <a:srgbClr val="FF0000"/>
                </a:solidFill>
              </a:rPr>
              <a:t>eV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600" b="1" dirty="0" smtClean="0"/>
              <a:t>to </a:t>
            </a:r>
            <a:r>
              <a:rPr kumimoji="1" lang="en-US" altLang="ja-JP" sz="1600" b="1" dirty="0" smtClean="0">
                <a:solidFill>
                  <a:srgbClr val="FF0000"/>
                </a:solidFill>
              </a:rPr>
              <a:t>~10 MeV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b="1" dirty="0" smtClean="0"/>
              <a:t>Each resonance peak is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clearly separated</a:t>
            </a:r>
            <a:r>
              <a:rPr lang="en-US" altLang="ja-JP" sz="1600" b="1" dirty="0" smtClean="0"/>
              <a:t>.</a:t>
            </a:r>
            <a:endParaRPr kumimoji="1" lang="ja-JP" altLang="en-US" sz="1600" b="1" dirty="0"/>
          </a:p>
        </p:txBody>
      </p:sp>
      <p:sp>
        <p:nvSpPr>
          <p:cNvPr id="425990" name="Text Box 6"/>
          <p:cNvSpPr txBox="1">
            <a:spLocks noChangeArrowheads="1"/>
          </p:cNvSpPr>
          <p:nvPr/>
        </p:nvSpPr>
        <p:spPr bwMode="auto">
          <a:xfrm>
            <a:off x="2311152" y="1053702"/>
            <a:ext cx="3657600" cy="649288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N* : 1440, 1520, 1535, 1650, 1675, 1680, ...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ja-JP" sz="1400" b="1" dirty="0">
                <a:solidFill>
                  <a:srgbClr val="006600"/>
                </a:solidFill>
                <a:latin typeface="Symbol" pitchFamily="18" charset="2"/>
                <a:cs typeface="Arial" charset="0"/>
              </a:rPr>
              <a:t>D </a:t>
            </a: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  : 1600, 1620,  1700, </a:t>
            </a:r>
            <a:r>
              <a:rPr lang="en-US" altLang="ja-JP" sz="1400" b="1" dirty="0" smtClean="0">
                <a:solidFill>
                  <a:srgbClr val="006600"/>
                </a:solidFill>
                <a:cs typeface="Arial" charset="0"/>
              </a:rPr>
              <a:t>1750, 1900, </a:t>
            </a:r>
            <a:r>
              <a:rPr lang="en-US" altLang="ja-JP" sz="1400" b="1" dirty="0">
                <a:solidFill>
                  <a:srgbClr val="006600"/>
                </a:solidFill>
                <a:cs typeface="Arial" charset="0"/>
              </a:rPr>
              <a:t>…</a:t>
            </a:r>
            <a:endParaRPr lang="el-GR" sz="1400" b="1" dirty="0">
              <a:solidFill>
                <a:srgbClr val="006600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73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animBg="1"/>
      <p:bldP spid="425995" grpId="0" animBg="1"/>
      <p:bldP spid="4259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5732599" y="3429000"/>
            <a:ext cx="2952750" cy="2735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8" name="Rectangle 18" descr="右上がり対角線 (反転)"/>
          <p:cNvSpPr>
            <a:spLocks noChangeArrowheads="1"/>
          </p:cNvSpPr>
          <p:nvPr/>
        </p:nvSpPr>
        <p:spPr bwMode="auto">
          <a:xfrm>
            <a:off x="7243899" y="4666002"/>
            <a:ext cx="1439863" cy="1080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112" name="Rectangle 14"/>
          <p:cNvSpPr>
            <a:spLocks noChangeArrowheads="1"/>
          </p:cNvSpPr>
          <p:nvPr/>
        </p:nvSpPr>
        <p:spPr bwMode="auto">
          <a:xfrm>
            <a:off x="7245487" y="4813008"/>
            <a:ext cx="1439862" cy="108000"/>
          </a:xfrm>
          <a:prstGeom prst="rect">
            <a:avLst/>
          </a:prstGeom>
          <a:pattFill prst="dkDnDiag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908187" y="3452813"/>
            <a:ext cx="2952750" cy="2735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pic>
        <p:nvPicPr>
          <p:cNvPr id="5027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07" y="1414016"/>
            <a:ext cx="5791200" cy="5429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928824" y="2258508"/>
            <a:ext cx="6944031" cy="810452"/>
          </a:xfrm>
          <a:prstGeom prst="wedgeRoundRectCallout">
            <a:avLst>
              <a:gd name="adj1" fmla="val -26293"/>
              <a:gd name="adj2" fmla="val -949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altLang="ja-JP" sz="1400" b="1" dirty="0" smtClean="0"/>
              <a:t>Scattering </a:t>
            </a:r>
            <a:r>
              <a:rPr lang="en-US" altLang="ja-JP" sz="1400" b="1" dirty="0"/>
              <a:t>amplitude is </a:t>
            </a:r>
            <a:r>
              <a:rPr lang="en-US" altLang="ja-JP" sz="1400" b="1" dirty="0" smtClean="0"/>
              <a:t> a </a:t>
            </a:r>
            <a:r>
              <a:rPr lang="en-US" altLang="ja-JP" sz="1400" b="1" dirty="0">
                <a:solidFill>
                  <a:srgbClr val="0000FF"/>
                </a:solidFill>
              </a:rPr>
              <a:t>double-valued function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of</a:t>
            </a:r>
            <a:r>
              <a:rPr lang="ja-JP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complex E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!!</a:t>
            </a:r>
            <a:endParaRPr lang="en-US" altLang="ja-JP" sz="1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 smtClean="0"/>
              <a:t>Essentially, same analytic structure as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square-root function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:  f(E) = (E – E</a:t>
            </a:r>
            <a:r>
              <a:rPr lang="en-US" altLang="ja-JP" sz="1400" b="1" baseline="-25000" dirty="0" smtClean="0">
                <a:solidFill>
                  <a:srgbClr val="0000FF"/>
                </a:solidFill>
              </a:rPr>
              <a:t>th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502812" name="Text Box 28"/>
          <p:cNvSpPr txBox="1">
            <a:spLocks noChangeArrowheads="1"/>
          </p:cNvSpPr>
          <p:nvPr/>
        </p:nvSpPr>
        <p:spPr bwMode="auto">
          <a:xfrm>
            <a:off x="107950" y="881063"/>
            <a:ext cx="386545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dirty="0" smtClean="0"/>
              <a:t>e.g.</a:t>
            </a:r>
            <a:r>
              <a:rPr lang="en-US" altLang="ja-JP" sz="1600" dirty="0"/>
              <a:t>)</a:t>
            </a:r>
            <a:r>
              <a:rPr lang="en-US" altLang="ja-JP" sz="1600" b="0" dirty="0" smtClean="0"/>
              <a:t>  </a:t>
            </a:r>
            <a:r>
              <a:rPr lang="en-US" altLang="ja-JP" sz="1600" b="0" dirty="0"/>
              <a:t>single-channel </a:t>
            </a:r>
            <a:r>
              <a:rPr lang="en-US" altLang="ja-JP" sz="1600" dirty="0" smtClean="0"/>
              <a:t>two-body</a:t>
            </a:r>
            <a:r>
              <a:rPr lang="en-US" altLang="ja-JP" sz="1600" b="0" dirty="0" smtClean="0"/>
              <a:t> scattering</a:t>
            </a:r>
            <a:endParaRPr lang="en-US" altLang="ja-JP" sz="1600" b="0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771800" y="710600"/>
            <a:ext cx="3329743" cy="2934300"/>
            <a:chOff x="2771800" y="710600"/>
            <a:chExt cx="3329743" cy="2934300"/>
          </a:xfrm>
        </p:grpSpPr>
        <p:grpSp>
          <p:nvGrpSpPr>
            <p:cNvPr id="83" name="グループ化 82"/>
            <p:cNvGrpSpPr/>
            <p:nvPr/>
          </p:nvGrpSpPr>
          <p:grpSpPr>
            <a:xfrm>
              <a:off x="2771800" y="710600"/>
              <a:ext cx="3329743" cy="2934300"/>
              <a:chOff x="2387600" y="2063210"/>
              <a:chExt cx="3930650" cy="4030086"/>
            </a:xfrm>
          </p:grpSpPr>
          <p:grpSp>
            <p:nvGrpSpPr>
              <p:cNvPr id="96" name="グループ化 95"/>
              <p:cNvGrpSpPr/>
              <p:nvPr/>
            </p:nvGrpSpPr>
            <p:grpSpPr>
              <a:xfrm>
                <a:off x="2387600" y="2063210"/>
                <a:ext cx="3930650" cy="4030086"/>
                <a:chOff x="3046549" y="287562"/>
                <a:chExt cx="3221038" cy="3382312"/>
              </a:xfrm>
            </p:grpSpPr>
            <p:pic>
              <p:nvPicPr>
                <p:cNvPr id="100" name="Picture 2" descr="C:\Users\kamano\Desktop\22816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6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046549" y="287562"/>
                  <a:ext cx="3221038" cy="338231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ffectLst>
                  <a:outerShdw blurRad="1270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1" name="フリーフォーム 100"/>
                <p:cNvSpPr/>
                <p:nvPr/>
              </p:nvSpPr>
              <p:spPr>
                <a:xfrm>
                  <a:off x="4736123" y="1641231"/>
                  <a:ext cx="973015" cy="433754"/>
                </a:xfrm>
                <a:custGeom>
                  <a:avLst/>
                  <a:gdLst>
                    <a:gd name="connsiteX0" fmla="*/ 0 w 973015"/>
                    <a:gd name="connsiteY0" fmla="*/ 0 h 433754"/>
                    <a:gd name="connsiteX1" fmla="*/ 117231 w 973015"/>
                    <a:gd name="connsiteY1" fmla="*/ 93784 h 433754"/>
                    <a:gd name="connsiteX2" fmla="*/ 445477 w 973015"/>
                    <a:gd name="connsiteY2" fmla="*/ 257907 h 433754"/>
                    <a:gd name="connsiteX3" fmla="*/ 738554 w 973015"/>
                    <a:gd name="connsiteY3" fmla="*/ 363415 h 433754"/>
                    <a:gd name="connsiteX4" fmla="*/ 973015 w 973015"/>
                    <a:gd name="connsiteY4" fmla="*/ 433754 h 433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015" h="433754">
                      <a:moveTo>
                        <a:pt x="0" y="0"/>
                      </a:moveTo>
                      <a:cubicBezTo>
                        <a:pt x="21492" y="25400"/>
                        <a:pt x="42985" y="50800"/>
                        <a:pt x="117231" y="93784"/>
                      </a:cubicBezTo>
                      <a:cubicBezTo>
                        <a:pt x="191477" y="136768"/>
                        <a:pt x="341923" y="212969"/>
                        <a:pt x="445477" y="257907"/>
                      </a:cubicBezTo>
                      <a:cubicBezTo>
                        <a:pt x="549031" y="302845"/>
                        <a:pt x="650631" y="334107"/>
                        <a:pt x="738554" y="363415"/>
                      </a:cubicBezTo>
                      <a:cubicBezTo>
                        <a:pt x="826477" y="392723"/>
                        <a:pt x="899746" y="413238"/>
                        <a:pt x="973015" y="433754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  <a:effectLst>
                  <a:glow rad="63500">
                    <a:schemeClr val="bg1">
                      <a:alpha val="7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 101"/>
                <p:cNvSpPr/>
                <p:nvPr/>
              </p:nvSpPr>
              <p:spPr>
                <a:xfrm>
                  <a:off x="3985846" y="574431"/>
                  <a:ext cx="751214" cy="1078523"/>
                </a:xfrm>
                <a:custGeom>
                  <a:avLst/>
                  <a:gdLst>
                    <a:gd name="connsiteX0" fmla="*/ 0 w 751214"/>
                    <a:gd name="connsiteY0" fmla="*/ 0 h 1078523"/>
                    <a:gd name="connsiteX1" fmla="*/ 246185 w 751214"/>
                    <a:gd name="connsiteY1" fmla="*/ 246184 h 1078523"/>
                    <a:gd name="connsiteX2" fmla="*/ 445477 w 751214"/>
                    <a:gd name="connsiteY2" fmla="*/ 504092 h 1078523"/>
                    <a:gd name="connsiteX3" fmla="*/ 644769 w 751214"/>
                    <a:gd name="connsiteY3" fmla="*/ 832338 h 1078523"/>
                    <a:gd name="connsiteX4" fmla="*/ 738554 w 751214"/>
                    <a:gd name="connsiteY4" fmla="*/ 1031631 h 1078523"/>
                    <a:gd name="connsiteX5" fmla="*/ 750277 w 751214"/>
                    <a:gd name="connsiteY5" fmla="*/ 1078523 h 1078523"/>
                    <a:gd name="connsiteX6" fmla="*/ 750277 w 751214"/>
                    <a:gd name="connsiteY6" fmla="*/ 1078523 h 1078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1214" h="1078523">
                      <a:moveTo>
                        <a:pt x="0" y="0"/>
                      </a:moveTo>
                      <a:cubicBezTo>
                        <a:pt x="85969" y="81084"/>
                        <a:pt x="171939" y="162169"/>
                        <a:pt x="246185" y="246184"/>
                      </a:cubicBezTo>
                      <a:cubicBezTo>
                        <a:pt x="320431" y="330199"/>
                        <a:pt x="379046" y="406400"/>
                        <a:pt x="445477" y="504092"/>
                      </a:cubicBezTo>
                      <a:cubicBezTo>
                        <a:pt x="511908" y="601784"/>
                        <a:pt x="595923" y="744415"/>
                        <a:pt x="644769" y="832338"/>
                      </a:cubicBezTo>
                      <a:cubicBezTo>
                        <a:pt x="693615" y="920261"/>
                        <a:pt x="720969" y="990600"/>
                        <a:pt x="738554" y="1031631"/>
                      </a:cubicBezTo>
                      <a:cubicBezTo>
                        <a:pt x="756139" y="1072662"/>
                        <a:pt x="750277" y="1078523"/>
                        <a:pt x="750277" y="1078523"/>
                      </a:cubicBezTo>
                      <a:lnTo>
                        <a:pt x="750277" y="1078523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  <a:effectLst>
                  <a:glow rad="63500">
                    <a:schemeClr val="bg1">
                      <a:lumMod val="95000"/>
                      <a:alpha val="7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Oval 38"/>
                <p:cNvSpPr>
                  <a:spLocks noChangeArrowheads="1"/>
                </p:cNvSpPr>
                <p:nvPr/>
              </p:nvSpPr>
              <p:spPr bwMode="auto">
                <a:xfrm rot="2100000">
                  <a:off x="4657068" y="1562954"/>
                  <a:ext cx="180000" cy="144000"/>
                </a:xfrm>
                <a:prstGeom prst="ellipse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xtLst/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7" name="グループ化 96"/>
              <p:cNvGrpSpPr/>
              <p:nvPr/>
            </p:nvGrpSpPr>
            <p:grpSpPr>
              <a:xfrm>
                <a:off x="3610708" y="3669323"/>
                <a:ext cx="773723" cy="1500554"/>
                <a:chOff x="3610708" y="3669323"/>
                <a:chExt cx="773723" cy="1500554"/>
              </a:xfrm>
            </p:grpSpPr>
            <p:sp>
              <p:nvSpPr>
                <p:cNvPr id="98" name="フリーフォーム 97"/>
                <p:cNvSpPr/>
                <p:nvPr/>
              </p:nvSpPr>
              <p:spPr>
                <a:xfrm>
                  <a:off x="3610708" y="4138246"/>
                  <a:ext cx="773723" cy="1031631"/>
                </a:xfrm>
                <a:custGeom>
                  <a:avLst/>
                  <a:gdLst>
                    <a:gd name="connsiteX0" fmla="*/ 773723 w 773723"/>
                    <a:gd name="connsiteY0" fmla="*/ 0 h 1031631"/>
                    <a:gd name="connsiteX1" fmla="*/ 527538 w 773723"/>
                    <a:gd name="connsiteY1" fmla="*/ 410308 h 1031631"/>
                    <a:gd name="connsiteX2" fmla="*/ 328246 w 773723"/>
                    <a:gd name="connsiteY2" fmla="*/ 679939 h 1031631"/>
                    <a:gd name="connsiteX3" fmla="*/ 0 w 773723"/>
                    <a:gd name="connsiteY3" fmla="*/ 1031631 h 103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3723" h="1031631">
                      <a:moveTo>
                        <a:pt x="773723" y="0"/>
                      </a:moveTo>
                      <a:cubicBezTo>
                        <a:pt x="687753" y="148492"/>
                        <a:pt x="601784" y="296985"/>
                        <a:pt x="527538" y="410308"/>
                      </a:cubicBezTo>
                      <a:cubicBezTo>
                        <a:pt x="453292" y="523631"/>
                        <a:pt x="416169" y="576385"/>
                        <a:pt x="328246" y="679939"/>
                      </a:cubicBezTo>
                      <a:cubicBezTo>
                        <a:pt x="240323" y="783493"/>
                        <a:pt x="120161" y="907562"/>
                        <a:pt x="0" y="1031631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 98"/>
                <p:cNvSpPr/>
                <p:nvPr/>
              </p:nvSpPr>
              <p:spPr>
                <a:xfrm>
                  <a:off x="3880338" y="3669323"/>
                  <a:ext cx="480647" cy="117231"/>
                </a:xfrm>
                <a:custGeom>
                  <a:avLst/>
                  <a:gdLst>
                    <a:gd name="connsiteX0" fmla="*/ 480647 w 480647"/>
                    <a:gd name="connsiteY0" fmla="*/ 0 h 117231"/>
                    <a:gd name="connsiteX1" fmla="*/ 222739 w 480647"/>
                    <a:gd name="connsiteY1" fmla="*/ 23446 h 117231"/>
                    <a:gd name="connsiteX2" fmla="*/ 0 w 480647"/>
                    <a:gd name="connsiteY2" fmla="*/ 117231 h 117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0647" h="117231">
                      <a:moveTo>
                        <a:pt x="480647" y="0"/>
                      </a:moveTo>
                      <a:cubicBezTo>
                        <a:pt x="391747" y="1954"/>
                        <a:pt x="302847" y="3908"/>
                        <a:pt x="222739" y="23446"/>
                      </a:cubicBezTo>
                      <a:cubicBezTo>
                        <a:pt x="142631" y="42984"/>
                        <a:pt x="71315" y="80107"/>
                        <a:pt x="0" y="117231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2" name="テキスト ボックス 11"/>
            <p:cNvSpPr txBox="1"/>
            <p:nvPr/>
          </p:nvSpPr>
          <p:spPr>
            <a:xfrm>
              <a:off x="2809188" y="2924944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unphysical</a:t>
              </a:r>
              <a:r>
                <a:rPr kumimoji="1" lang="en-US" altLang="ja-JP" sz="1600" dirty="0" smtClean="0"/>
                <a:t> sheet</a:t>
              </a:r>
              <a:endParaRPr kumimoji="1" lang="ja-JP" altLang="en-US" sz="1600" dirty="0"/>
            </a:p>
          </p:txBody>
        </p:sp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4419362" y="791196"/>
              <a:ext cx="1581150" cy="33655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dirty="0">
                  <a:solidFill>
                    <a:srgbClr val="0000FF"/>
                  </a:solidFill>
                </a:rPr>
                <a:t>physical</a:t>
              </a:r>
              <a:r>
                <a:rPr lang="en-US" altLang="ja-JP" sz="1600" dirty="0"/>
                <a:t> sheet</a:t>
              </a:r>
            </a:p>
          </p:txBody>
        </p:sp>
      </p:grpSp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ea typeface="+mn-ea"/>
              </a:rPr>
              <a:t>Multi-layer structure of the scattering amplitudes</a:t>
            </a:r>
            <a:endParaRPr lang="en-US" altLang="ja-JP" sz="2400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414559" y="4689152"/>
            <a:ext cx="1439862" cy="108000"/>
          </a:xfrm>
          <a:prstGeom prst="rect">
            <a:avLst/>
          </a:prstGeom>
          <a:pattFill prst="dkDnDiag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908187" y="4821238"/>
            <a:ext cx="2951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619262" y="3668713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979624" y="6405563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5732599" y="4797425"/>
            <a:ext cx="2951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 flipV="1">
            <a:off x="5432562" y="3644900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5804037" y="6381750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555887" y="3668713"/>
            <a:ext cx="159560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>
                <a:solidFill>
                  <a:srgbClr val="0000FF"/>
                </a:solidFill>
              </a:rPr>
              <a:t>physical</a:t>
            </a:r>
            <a:r>
              <a:rPr lang="en-US" altLang="ja-JP" sz="1600" b="1" dirty="0"/>
              <a:t> sheet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1916249" y="6477000"/>
            <a:ext cx="77486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Re (E)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 rot="16200000">
            <a:off x="-21278" y="4591340"/>
            <a:ext cx="7540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Im (E)</a:t>
            </a: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619262" y="4676775"/>
            <a:ext cx="281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440499" y="4652963"/>
            <a:ext cx="281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 rot="16200000">
            <a:off x="4815834" y="4567527"/>
            <a:ext cx="7540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Im (E)</a:t>
            </a:r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6824799" y="6453188"/>
            <a:ext cx="77486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Re (E)</a:t>
            </a: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6267587" y="3644900"/>
            <a:ext cx="18456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unphysical</a:t>
            </a:r>
            <a:r>
              <a:rPr lang="en-US" altLang="ja-JP" sz="1600" b="1"/>
              <a:t> sheet</a:t>
            </a:r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 flipH="1">
            <a:off x="3920887" y="4413250"/>
            <a:ext cx="142875" cy="34845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02810" name="Text Box 26"/>
          <p:cNvSpPr txBox="1">
            <a:spLocks noChangeAspect="1" noChangeArrowheads="1"/>
          </p:cNvSpPr>
          <p:nvPr/>
        </p:nvSpPr>
        <p:spPr bwMode="auto">
          <a:xfrm>
            <a:off x="2555776" y="4072515"/>
            <a:ext cx="3004646" cy="34073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 smtClean="0"/>
              <a:t>Re(E) </a:t>
            </a:r>
            <a:r>
              <a:rPr lang="en-US" altLang="ja-JP" sz="1600" b="1" dirty="0"/>
              <a:t>+ </a:t>
            </a:r>
            <a:r>
              <a:rPr lang="en-US" altLang="ja-JP" sz="1600" b="1" dirty="0" err="1" smtClean="0"/>
              <a:t>iε</a:t>
            </a:r>
            <a:r>
              <a:rPr lang="en-US" altLang="ja-JP" sz="1600" b="1" dirty="0" smtClean="0"/>
              <a:t> </a:t>
            </a:r>
            <a:r>
              <a:rPr lang="ja-JP" altLang="en-US" sz="1600" b="1" dirty="0" smtClean="0"/>
              <a:t>＝</a:t>
            </a:r>
            <a:r>
              <a:rPr lang="en-US" altLang="ja-JP" sz="1600" b="1" dirty="0" smtClean="0"/>
              <a:t>“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physical world</a:t>
            </a:r>
            <a:r>
              <a:rPr lang="en-US" altLang="ja-JP" sz="1600" b="1" dirty="0" smtClean="0"/>
              <a:t>”</a:t>
            </a:r>
            <a:endParaRPr lang="en-US" altLang="ja-JP" sz="1600" b="1" dirty="0"/>
          </a:p>
        </p:txBody>
      </p:sp>
      <p:grpSp>
        <p:nvGrpSpPr>
          <p:cNvPr id="84" name="グループ化 83"/>
          <p:cNvGrpSpPr/>
          <p:nvPr/>
        </p:nvGrpSpPr>
        <p:grpSpPr>
          <a:xfrm>
            <a:off x="4571186" y="2650473"/>
            <a:ext cx="239755" cy="196587"/>
            <a:chOff x="4511715" y="4653140"/>
            <a:chExt cx="283023" cy="27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4" name="直線コネクタ 93"/>
            <p:cNvCxnSpPr>
              <a:cxnSpLocks noChangeAspect="1"/>
            </p:cNvCxnSpPr>
            <p:nvPr/>
          </p:nvCxnSpPr>
          <p:spPr>
            <a:xfrm>
              <a:off x="4601931" y="4653140"/>
              <a:ext cx="85565" cy="27000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flipV="1">
              <a:off x="4511715" y="4712676"/>
              <a:ext cx="283023" cy="140870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グループ化 84"/>
          <p:cNvGrpSpPr/>
          <p:nvPr/>
        </p:nvGrpSpPr>
        <p:grpSpPr>
          <a:xfrm>
            <a:off x="3622919" y="1372060"/>
            <a:ext cx="239755" cy="159698"/>
            <a:chOff x="3392317" y="2897316"/>
            <a:chExt cx="283023" cy="2193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2" name="直線コネクタ 91"/>
            <p:cNvCxnSpPr>
              <a:cxnSpLocks/>
            </p:cNvCxnSpPr>
            <p:nvPr/>
          </p:nvCxnSpPr>
          <p:spPr>
            <a:xfrm flipH="1">
              <a:off x="3515827" y="2897316"/>
              <a:ext cx="36004" cy="219336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>
              <a:off x="3392317" y="2969252"/>
              <a:ext cx="283023" cy="75464"/>
            </a:xfrm>
            <a:prstGeom prst="line">
              <a:avLst/>
            </a:prstGeom>
            <a:ln w="444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/>
          <p:cNvGrpSpPr/>
          <p:nvPr/>
        </p:nvGrpSpPr>
        <p:grpSpPr>
          <a:xfrm>
            <a:off x="3622919" y="2651144"/>
            <a:ext cx="239755" cy="145245"/>
            <a:chOff x="3392317" y="4654061"/>
            <a:chExt cx="283023" cy="1994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0" name="直線コネクタ 89"/>
            <p:cNvCxnSpPr/>
            <p:nvPr/>
          </p:nvCxnSpPr>
          <p:spPr>
            <a:xfrm>
              <a:off x="3533829" y="4654061"/>
              <a:ext cx="18002" cy="199485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flipV="1">
              <a:off x="3392317" y="4712676"/>
              <a:ext cx="283023" cy="7043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グループ化 86"/>
          <p:cNvGrpSpPr/>
          <p:nvPr/>
        </p:nvGrpSpPr>
        <p:grpSpPr>
          <a:xfrm>
            <a:off x="4518394" y="2099586"/>
            <a:ext cx="262755" cy="158922"/>
            <a:chOff x="4449396" y="3896530"/>
            <a:chExt cx="310173" cy="2182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88" name="直線コネクタ 87"/>
            <p:cNvCxnSpPr/>
            <p:nvPr/>
          </p:nvCxnSpPr>
          <p:spPr>
            <a:xfrm>
              <a:off x="4449396" y="3960705"/>
              <a:ext cx="310173" cy="83757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4572000" y="3896530"/>
              <a:ext cx="70338" cy="21827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6548726" y="4897438"/>
            <a:ext cx="138240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>
                <a:solidFill>
                  <a:srgbClr val="FF0000"/>
                </a:solidFill>
              </a:rPr>
              <a:t>th</a:t>
            </a:r>
          </a:p>
          <a:p>
            <a:pPr algn="ctr"/>
            <a:r>
              <a:rPr lang="en-US" altLang="ja-JP" sz="1400" b="1" dirty="0"/>
              <a:t>(branch point)</a:t>
            </a: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1708439" y="4924425"/>
            <a:ext cx="138240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>
                <a:solidFill>
                  <a:srgbClr val="FF0000"/>
                </a:solidFill>
              </a:rPr>
              <a:t>th</a:t>
            </a:r>
          </a:p>
          <a:p>
            <a:pPr algn="ctr"/>
            <a:r>
              <a:rPr lang="en-US" altLang="ja-JP" sz="1400" b="1" dirty="0"/>
              <a:t>(branch point)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3216" y="513802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740352" y="515719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067019" y="515244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2915816" y="515719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5" name="直線矢印コネクタ 74"/>
          <p:cNvCxnSpPr/>
          <p:nvPr/>
        </p:nvCxnSpPr>
        <p:spPr>
          <a:xfrm>
            <a:off x="4810941" y="2847060"/>
            <a:ext cx="3113996" cy="238649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3807923" y="2796388"/>
            <a:ext cx="2494560" cy="254215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898660" y="4761707"/>
            <a:ext cx="3093664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1714637" y="1531758"/>
            <a:ext cx="1908282" cy="366730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8" descr="右上がり対角線 (反転)"/>
          <p:cNvSpPr>
            <a:spLocks noChangeArrowheads="1"/>
          </p:cNvSpPr>
          <p:nvPr/>
        </p:nvSpPr>
        <p:spPr bwMode="auto">
          <a:xfrm>
            <a:off x="2414558" y="4851318"/>
            <a:ext cx="1439863" cy="1080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145006" y="4715363"/>
            <a:ext cx="180000" cy="180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cxnSp>
        <p:nvCxnSpPr>
          <p:cNvPr id="81" name="直線矢印コネクタ 80"/>
          <p:cNvCxnSpPr/>
          <p:nvPr/>
        </p:nvCxnSpPr>
        <p:spPr>
          <a:xfrm flipH="1">
            <a:off x="3212036" y="2221431"/>
            <a:ext cx="1386424" cy="306503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38"/>
          <p:cNvSpPr>
            <a:spLocks noChangeArrowheads="1"/>
          </p:cNvSpPr>
          <p:nvPr/>
        </p:nvSpPr>
        <p:spPr bwMode="auto">
          <a:xfrm>
            <a:off x="2272588" y="4725318"/>
            <a:ext cx="180000" cy="180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66" name="AutoShape 60"/>
          <p:cNvSpPr>
            <a:spLocks noChangeArrowheads="1"/>
          </p:cNvSpPr>
          <p:nvPr/>
        </p:nvSpPr>
        <p:spPr bwMode="auto">
          <a:xfrm>
            <a:off x="1258888" y="3429000"/>
            <a:ext cx="6624637" cy="1152525"/>
          </a:xfrm>
          <a:prstGeom prst="flowChartAlternateProcess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2400" b="1" i="1" dirty="0">
                <a:solidFill>
                  <a:srgbClr val="FF6600"/>
                </a:solidFill>
              </a:rPr>
              <a:t>N</a:t>
            </a:r>
            <a:r>
              <a:rPr lang="en-US" altLang="ja-JP" sz="2400" b="1" dirty="0"/>
              <a:t>-channels  </a:t>
            </a:r>
            <a:r>
              <a:rPr lang="en-US" altLang="ja-JP" sz="2400" b="1" dirty="0">
                <a:sym typeface="Wingdings" pitchFamily="2" charset="2"/>
              </a:rPr>
              <a:t>  Need </a:t>
            </a:r>
            <a:r>
              <a:rPr lang="en-US" altLang="ja-JP" sz="2400" b="1" dirty="0">
                <a:solidFill>
                  <a:srgbClr val="FF6600"/>
                </a:solidFill>
                <a:sym typeface="Wingdings" pitchFamily="2" charset="2"/>
              </a:rPr>
              <a:t>2</a:t>
            </a:r>
            <a:r>
              <a:rPr lang="en-US" altLang="ja-JP" sz="2400" b="1" i="1" baseline="30000" dirty="0">
                <a:solidFill>
                  <a:srgbClr val="FF6600"/>
                </a:solidFill>
                <a:sym typeface="Wingdings" pitchFamily="2" charset="2"/>
              </a:rPr>
              <a:t>N</a:t>
            </a:r>
            <a:r>
              <a:rPr lang="en-US" altLang="ja-JP" sz="2400" b="1" i="1" dirty="0">
                <a:sym typeface="Wingdings" pitchFamily="2" charset="2"/>
              </a:rPr>
              <a:t>  </a:t>
            </a:r>
            <a:r>
              <a:rPr lang="en-US" altLang="ja-JP" sz="2400" b="1" dirty="0">
                <a:sym typeface="Wingdings" pitchFamily="2" charset="2"/>
              </a:rPr>
              <a:t>Riemann sheets</a:t>
            </a:r>
            <a:endParaRPr lang="en-US" altLang="ja-JP" sz="2400" b="1" baseline="30000" dirty="0"/>
          </a:p>
        </p:txBody>
      </p:sp>
      <p:sp>
        <p:nvSpPr>
          <p:cNvPr id="68" name="AutoShape 61"/>
          <p:cNvSpPr>
            <a:spLocks noChangeArrowheads="1"/>
          </p:cNvSpPr>
          <p:nvPr/>
        </p:nvSpPr>
        <p:spPr bwMode="auto">
          <a:xfrm>
            <a:off x="4914900" y="952500"/>
            <a:ext cx="3527425" cy="2089150"/>
          </a:xfrm>
          <a:prstGeom prst="wedgeRoundRectCallout">
            <a:avLst>
              <a:gd name="adj1" fmla="val -43157"/>
              <a:gd name="adj2" fmla="val 78801"/>
              <a:gd name="adj3" fmla="val 16667"/>
            </a:avLst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000" tIns="46800" rIns="90000" bIns="46800"/>
          <a:lstStyle/>
          <a:p>
            <a:pPr algn="ctr">
              <a:lnSpc>
                <a:spcPct val="120000"/>
              </a:lnSpc>
            </a:pPr>
            <a:r>
              <a:rPr lang="en-US" altLang="ja-JP" sz="1800" b="1"/>
              <a:t>2-channel case (4 sheets):</a:t>
            </a:r>
          </a:p>
          <a:p>
            <a:pPr algn="ctr"/>
            <a:r>
              <a:rPr lang="en-US" altLang="ja-JP" sz="1800" b="1"/>
              <a:t>(channel 1, channel 2) = </a:t>
            </a:r>
          </a:p>
          <a:p>
            <a:pPr algn="ctr"/>
            <a:r>
              <a:rPr lang="en-US" altLang="ja-JP" sz="1800" b="1"/>
              <a:t>(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), (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) ,(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), (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)</a:t>
            </a:r>
          </a:p>
          <a:p>
            <a:pPr algn="ctr"/>
            <a:endParaRPr lang="en-US" altLang="ja-JP" sz="1800" b="1"/>
          </a:p>
          <a:p>
            <a:pPr algn="ctr"/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 = physical sheet</a:t>
            </a:r>
          </a:p>
          <a:p>
            <a:pPr algn="ctr"/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 = unphysical 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1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0" grpId="0"/>
      <p:bldP spid="71" grpId="0"/>
      <p:bldP spid="72" grpId="0"/>
      <p:bldP spid="66" grpId="0" animBg="1"/>
      <p:bldP spid="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07504" y="752168"/>
            <a:ext cx="8856984" cy="59171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74712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Database used for the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5" y="1412776"/>
            <a:ext cx="4172159" cy="179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82" y="1412776"/>
            <a:ext cx="417181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5" y="4133092"/>
            <a:ext cx="4964247" cy="18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55825" y="1118617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/>
              <a:t>πN </a:t>
            </a:r>
            <a:r>
              <a:rPr lang="en-US" altLang="ja-JP" sz="1400" b="1" dirty="0" smtClean="0">
                <a:sym typeface="Wingdings" pitchFamily="2" charset="2"/>
              </a:rPr>
              <a:t> πN Partial wave amp. (SAID EIS)</a:t>
            </a:r>
            <a:endParaRPr kumimoji="1" lang="ja-JP" altLang="en-US" sz="1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4382" y="1104999"/>
            <a:ext cx="3034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smtClean="0"/>
              <a:t>πN </a:t>
            </a:r>
            <a:r>
              <a:rPr lang="en-US" altLang="ja-JP" sz="1400" b="1" dirty="0" smtClean="0">
                <a:sym typeface="Wingdings" pitchFamily="2" charset="2"/>
              </a:rPr>
              <a:t> </a:t>
            </a:r>
            <a:r>
              <a:rPr lang="en-US" altLang="ja-JP" sz="1400" b="1" dirty="0" err="1" smtClean="0">
                <a:sym typeface="Wingdings" pitchFamily="2" charset="2"/>
              </a:rPr>
              <a:t>ηN</a:t>
            </a:r>
            <a:r>
              <a:rPr lang="en-US" altLang="ja-JP" sz="1400" b="1" dirty="0" smtClean="0">
                <a:sym typeface="Wingdings" pitchFamily="2" charset="2"/>
              </a:rPr>
              <a:t>, KΛ, KΣ</a:t>
            </a:r>
            <a:r>
              <a:rPr lang="ja-JP" altLang="en-US" sz="1400" b="1" dirty="0">
                <a:sym typeface="Wingdings" pitchFamily="2" charset="2"/>
              </a:rPr>
              <a:t> </a:t>
            </a:r>
            <a:r>
              <a:rPr lang="en-US" altLang="ja-JP" sz="1400" b="1" dirty="0" smtClean="0">
                <a:sym typeface="Wingdings" pitchFamily="2" charset="2"/>
              </a:rPr>
              <a:t>observables</a:t>
            </a:r>
            <a:endParaRPr kumimoji="1" lang="ja-JP" altLang="en-US" sz="14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5825" y="3837259"/>
            <a:ext cx="3363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400" b="1" dirty="0" err="1"/>
              <a:t>γ</a:t>
            </a:r>
            <a:r>
              <a:rPr lang="en-US" altLang="ja-JP" sz="1400" b="1" dirty="0" err="1" smtClean="0"/>
              <a:t>N</a:t>
            </a:r>
            <a:r>
              <a:rPr lang="en-US" altLang="ja-JP" sz="1400" b="1" dirty="0" smtClean="0"/>
              <a:t> </a:t>
            </a:r>
            <a:r>
              <a:rPr lang="en-US" altLang="ja-JP" sz="1400" b="1" dirty="0" smtClean="0">
                <a:sym typeface="Wingdings" pitchFamily="2" charset="2"/>
              </a:rPr>
              <a:t> πN, </a:t>
            </a:r>
            <a:r>
              <a:rPr lang="en-US" altLang="ja-JP" sz="1400" b="1" dirty="0" err="1" smtClean="0">
                <a:sym typeface="Wingdings" pitchFamily="2" charset="2"/>
              </a:rPr>
              <a:t>ηN</a:t>
            </a:r>
            <a:r>
              <a:rPr lang="en-US" altLang="ja-JP" sz="1400" b="1" dirty="0" smtClean="0">
                <a:sym typeface="Wingdings" pitchFamily="2" charset="2"/>
              </a:rPr>
              <a:t>, KΛ, KΣ</a:t>
            </a:r>
            <a:r>
              <a:rPr lang="ja-JP" altLang="en-US" sz="1400" b="1" dirty="0">
                <a:sym typeface="Wingdings" pitchFamily="2" charset="2"/>
              </a:rPr>
              <a:t> </a:t>
            </a:r>
            <a:r>
              <a:rPr lang="en-US" altLang="ja-JP" sz="1400" b="1" dirty="0" smtClean="0">
                <a:sym typeface="Wingdings" pitchFamily="2" charset="2"/>
              </a:rPr>
              <a:t>observables</a:t>
            </a:r>
            <a:endParaRPr kumimoji="1" lang="ja-JP" altLang="en-US" sz="1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92080" y="4719084"/>
            <a:ext cx="364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Total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22,348</a:t>
            </a:r>
            <a:r>
              <a:rPr kumimoji="1" lang="en-US" altLang="ja-JP" sz="2400" b="1" dirty="0" smtClean="0"/>
              <a:t> data points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054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4" name="Rectangle 3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N* resonances from analyses with </a:t>
            </a:r>
            <a:b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the old 6ch and current 8ch models</a:t>
            </a:r>
            <a:endParaRPr lang="en-US" altLang="ja-JP" sz="2800" b="0" dirty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99592" y="1404546"/>
            <a:ext cx="2592288" cy="5311746"/>
            <a:chOff x="683568" y="1374081"/>
            <a:chExt cx="2238375" cy="49434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74081"/>
              <a:ext cx="2238375" cy="49434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正方形/長方形 1"/>
            <p:cNvSpPr/>
            <p:nvPr/>
          </p:nvSpPr>
          <p:spPr>
            <a:xfrm>
              <a:off x="1187624" y="1844824"/>
              <a:ext cx="504056" cy="42484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200359" y="1507915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04545"/>
            <a:ext cx="3118457" cy="53117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999144" y="881326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rgbClr val="009900"/>
                </a:solidFill>
              </a:rPr>
              <a:t>6ch DCC analysis</a:t>
            </a:r>
          </a:p>
          <a:p>
            <a:pPr algn="ctr"/>
            <a:r>
              <a:rPr lang="en-US" altLang="ja-JP" sz="1600" b="1" dirty="0">
                <a:solidFill>
                  <a:srgbClr val="009900"/>
                </a:solidFill>
              </a:rPr>
              <a:t>[</a:t>
            </a:r>
            <a:r>
              <a:rPr lang="en-US" altLang="ja-JP" sz="1600" b="1" dirty="0" smtClean="0">
                <a:solidFill>
                  <a:srgbClr val="009900"/>
                </a:solidFill>
              </a:rPr>
              <a:t>PRL104(2010)042302]</a:t>
            </a:r>
            <a:endParaRPr kumimoji="1" lang="ja-JP" altLang="en-US" sz="1600" b="1" dirty="0">
              <a:solidFill>
                <a:srgbClr val="0099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04229" y="889556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009900"/>
                </a:solidFill>
              </a:rPr>
              <a:t>8</a:t>
            </a:r>
            <a:r>
              <a:rPr kumimoji="1" lang="en-US" altLang="ja-JP" sz="1600" b="1" dirty="0" smtClean="0">
                <a:solidFill>
                  <a:srgbClr val="009900"/>
                </a:solidFill>
              </a:rPr>
              <a:t>ch DCC analysis</a:t>
            </a:r>
          </a:p>
          <a:p>
            <a:pPr algn="ctr"/>
            <a:r>
              <a:rPr lang="en-US" altLang="ja-JP" sz="1600" b="1" dirty="0" smtClean="0">
                <a:solidFill>
                  <a:srgbClr val="009900"/>
                </a:solidFill>
              </a:rPr>
              <a:t>[arXiv:1305.4351]</a:t>
            </a:r>
            <a:endParaRPr kumimoji="1" lang="ja-JP" altLang="en-US" sz="1600" b="1" dirty="0">
              <a:solidFill>
                <a:srgbClr val="0099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99144" y="2802194"/>
            <a:ext cx="2437230" cy="2359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83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Pion- and photon-induced </a:t>
            </a:r>
            <a:r>
              <a:rPr lang="en-US" altLang="ja-JP" sz="2800" dirty="0">
                <a:solidFill>
                  <a:srgbClr val="0000FF"/>
                </a:solidFill>
              </a:rPr>
              <a:t>m</a:t>
            </a:r>
            <a:r>
              <a:rPr lang="en-US" altLang="ja-JP" sz="2800" dirty="0" smtClean="0">
                <a:solidFill>
                  <a:srgbClr val="0000FF"/>
                </a:solidFill>
              </a:rPr>
              <a:t>eson production reactions off nucleon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49" name="Freeform 5"/>
          <p:cNvSpPr>
            <a:spLocks/>
          </p:cNvSpPr>
          <p:nvPr/>
        </p:nvSpPr>
        <p:spPr bwMode="auto">
          <a:xfrm rot="2400000">
            <a:off x="2433159" y="2298517"/>
            <a:ext cx="1152525" cy="215900"/>
          </a:xfrm>
          <a:custGeom>
            <a:avLst/>
            <a:gdLst>
              <a:gd name="T0" fmla="*/ 0 w 726"/>
              <a:gd name="T1" fmla="*/ 136 h 136"/>
              <a:gd name="T2" fmla="*/ 91 w 726"/>
              <a:gd name="T3" fmla="*/ 0 h 136"/>
              <a:gd name="T4" fmla="*/ 182 w 726"/>
              <a:gd name="T5" fmla="*/ 136 h 136"/>
              <a:gd name="T6" fmla="*/ 273 w 726"/>
              <a:gd name="T7" fmla="*/ 0 h 136"/>
              <a:gd name="T8" fmla="*/ 363 w 726"/>
              <a:gd name="T9" fmla="*/ 136 h 136"/>
              <a:gd name="T10" fmla="*/ 454 w 726"/>
              <a:gd name="T11" fmla="*/ 0 h 136"/>
              <a:gd name="T12" fmla="*/ 545 w 726"/>
              <a:gd name="T13" fmla="*/ 136 h 136"/>
              <a:gd name="T14" fmla="*/ 636 w 726"/>
              <a:gd name="T15" fmla="*/ 0 h 136"/>
              <a:gd name="T16" fmla="*/ 726 w 726"/>
              <a:gd name="T17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6" h="136">
                <a:moveTo>
                  <a:pt x="0" y="136"/>
                </a:moveTo>
                <a:cubicBezTo>
                  <a:pt x="30" y="68"/>
                  <a:pt x="61" y="0"/>
                  <a:pt x="91" y="0"/>
                </a:cubicBezTo>
                <a:cubicBezTo>
                  <a:pt x="121" y="0"/>
                  <a:pt x="152" y="136"/>
                  <a:pt x="182" y="136"/>
                </a:cubicBezTo>
                <a:cubicBezTo>
                  <a:pt x="212" y="136"/>
                  <a:pt x="243" y="0"/>
                  <a:pt x="273" y="0"/>
                </a:cubicBezTo>
                <a:cubicBezTo>
                  <a:pt x="303" y="0"/>
                  <a:pt x="333" y="136"/>
                  <a:pt x="363" y="136"/>
                </a:cubicBezTo>
                <a:cubicBezTo>
                  <a:pt x="393" y="136"/>
                  <a:pt x="424" y="0"/>
                  <a:pt x="454" y="0"/>
                </a:cubicBezTo>
                <a:cubicBezTo>
                  <a:pt x="484" y="0"/>
                  <a:pt x="515" y="136"/>
                  <a:pt x="545" y="136"/>
                </a:cubicBezTo>
                <a:cubicBezTo>
                  <a:pt x="575" y="136"/>
                  <a:pt x="606" y="0"/>
                  <a:pt x="636" y="0"/>
                </a:cubicBezTo>
                <a:cubicBezTo>
                  <a:pt x="666" y="0"/>
                  <a:pt x="696" y="68"/>
                  <a:pt x="726" y="1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2722905" y="2428666"/>
            <a:ext cx="290512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flipV="1">
            <a:off x="2426701" y="2946217"/>
            <a:ext cx="1080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6" name="Line 12"/>
          <p:cNvSpPr>
            <a:spLocks noChangeShapeType="1"/>
          </p:cNvSpPr>
          <p:nvPr/>
        </p:nvSpPr>
        <p:spPr bwMode="auto">
          <a:xfrm>
            <a:off x="3506701" y="2946217"/>
            <a:ext cx="1800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7" name="Oval 13" descr="右上がり対角線 (太)"/>
          <p:cNvSpPr>
            <a:spLocks noChangeArrowheads="1"/>
          </p:cNvSpPr>
          <p:nvPr/>
        </p:nvSpPr>
        <p:spPr bwMode="auto">
          <a:xfrm>
            <a:off x="3236701" y="2674415"/>
            <a:ext cx="540000" cy="540000"/>
          </a:xfrm>
          <a:prstGeom prst="ellipse">
            <a:avLst/>
          </a:prstGeom>
          <a:pattFill prst="wdUpDiag">
            <a:fgClr>
              <a:srgbClr val="0000FF"/>
            </a:fgClr>
            <a:bgClr>
              <a:schemeClr val="bg1"/>
            </a:bgClr>
          </a:pattFill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58" name="Text Box 14"/>
          <p:cNvSpPr txBox="1">
            <a:spLocks noChangeArrowheads="1"/>
          </p:cNvSpPr>
          <p:nvPr/>
        </p:nvSpPr>
        <p:spPr bwMode="auto">
          <a:xfrm>
            <a:off x="2022125" y="2712492"/>
            <a:ext cx="4045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400" b="1" dirty="0"/>
              <a:t>N</a:t>
            </a: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4206037" y="3068960"/>
            <a:ext cx="524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400" b="1" dirty="0" smtClean="0">
                <a:solidFill>
                  <a:srgbClr val="FF6600"/>
                </a:solidFill>
              </a:rPr>
              <a:t>N*</a:t>
            </a:r>
            <a:endParaRPr lang="en-US" altLang="ja-JP" sz="2400" b="1" dirty="0">
              <a:solidFill>
                <a:srgbClr val="FF6600"/>
              </a:solidFill>
            </a:endParaRPr>
          </a:p>
        </p:txBody>
      </p:sp>
      <p:sp>
        <p:nvSpPr>
          <p:cNvPr id="63" name="AutoShape 35"/>
          <p:cNvSpPr>
            <a:spLocks/>
          </p:cNvSpPr>
          <p:nvPr/>
        </p:nvSpPr>
        <p:spPr bwMode="auto">
          <a:xfrm>
            <a:off x="6428240" y="1815599"/>
            <a:ext cx="315342" cy="1796506"/>
          </a:xfrm>
          <a:prstGeom prst="rightBrace">
            <a:avLst>
              <a:gd name="adj1" fmla="val 602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65" name="Text Box 49"/>
          <p:cNvSpPr txBox="1">
            <a:spLocks noChangeArrowheads="1"/>
          </p:cNvSpPr>
          <p:nvPr/>
        </p:nvSpPr>
        <p:spPr bwMode="auto">
          <a:xfrm>
            <a:off x="5859900" y="2168915"/>
            <a:ext cx="2667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400" b="1" dirty="0"/>
              <a:t>.</a:t>
            </a:r>
          </a:p>
        </p:txBody>
      </p:sp>
      <p:sp>
        <p:nvSpPr>
          <p:cNvPr id="67" name="Text Box 50"/>
          <p:cNvSpPr txBox="1">
            <a:spLocks noChangeArrowheads="1"/>
          </p:cNvSpPr>
          <p:nvPr/>
        </p:nvSpPr>
        <p:spPr bwMode="auto">
          <a:xfrm>
            <a:off x="5954973" y="2749130"/>
            <a:ext cx="2667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400" b="1"/>
              <a:t>.</a:t>
            </a:r>
          </a:p>
        </p:txBody>
      </p:sp>
      <p:sp>
        <p:nvSpPr>
          <p:cNvPr id="69" name="Line 52"/>
          <p:cNvSpPr>
            <a:spLocks noChangeShapeType="1"/>
          </p:cNvSpPr>
          <p:nvPr/>
        </p:nvSpPr>
        <p:spPr bwMode="auto">
          <a:xfrm>
            <a:off x="5302501" y="2944415"/>
            <a:ext cx="1018973" cy="45942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70" name="Line 53"/>
          <p:cNvSpPr>
            <a:spLocks noChangeShapeType="1"/>
          </p:cNvSpPr>
          <p:nvPr/>
        </p:nvSpPr>
        <p:spPr bwMode="auto">
          <a:xfrm flipV="1">
            <a:off x="5236244" y="1968571"/>
            <a:ext cx="1023733" cy="984789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71" name="Oval 30" descr="右上がり対角線 (太)"/>
          <p:cNvSpPr>
            <a:spLocks noChangeArrowheads="1"/>
          </p:cNvSpPr>
          <p:nvPr/>
        </p:nvSpPr>
        <p:spPr bwMode="auto">
          <a:xfrm>
            <a:off x="5032501" y="2695415"/>
            <a:ext cx="540000" cy="540000"/>
          </a:xfrm>
          <a:prstGeom prst="ellipse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72" name="Text Box 50"/>
          <p:cNvSpPr txBox="1">
            <a:spLocks noChangeArrowheads="1"/>
          </p:cNvSpPr>
          <p:nvPr/>
        </p:nvSpPr>
        <p:spPr bwMode="auto">
          <a:xfrm>
            <a:off x="5993259" y="2440387"/>
            <a:ext cx="2667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2400" b="1"/>
              <a:t>.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804248" y="1656647"/>
            <a:ext cx="7040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πN</a:t>
            </a:r>
          </a:p>
          <a:p>
            <a:r>
              <a:rPr lang="en-US" altLang="ja-JP" b="1" dirty="0" err="1" smtClean="0"/>
              <a:t>ηN</a:t>
            </a:r>
            <a:endParaRPr lang="en-US" altLang="ja-JP" b="1" dirty="0" smtClean="0"/>
          </a:p>
          <a:p>
            <a:r>
              <a:rPr kumimoji="1" lang="en-US" altLang="ja-JP" b="1" dirty="0" smtClean="0"/>
              <a:t>ππN</a:t>
            </a:r>
          </a:p>
          <a:p>
            <a:r>
              <a:rPr lang="en-US" altLang="ja-JP" b="1" dirty="0" smtClean="0"/>
              <a:t>KΛ</a:t>
            </a:r>
          </a:p>
          <a:p>
            <a:r>
              <a:rPr lang="en-US" altLang="ja-JP" b="1" dirty="0" smtClean="0"/>
              <a:t>KΣ</a:t>
            </a:r>
          </a:p>
          <a:p>
            <a:r>
              <a:rPr lang="en-US" altLang="ja-JP" b="1" dirty="0" err="1" smtClean="0"/>
              <a:t>ωN</a:t>
            </a:r>
            <a:endParaRPr lang="en-US" altLang="ja-JP" b="1" dirty="0" smtClean="0"/>
          </a:p>
          <a:p>
            <a:r>
              <a:rPr kumimoji="1" lang="en-US" altLang="ja-JP" b="1" dirty="0" smtClean="0"/>
              <a:t>…</a:t>
            </a:r>
            <a:endParaRPr kumimoji="1" lang="ja-JP" altLang="en-US" b="1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005598" y="1524130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π, γ</a:t>
            </a:r>
            <a:r>
              <a:rPr lang="en-US" altLang="ja-JP" sz="2400" b="1" baseline="30000" dirty="0" smtClean="0"/>
              <a:t>(*)</a:t>
            </a:r>
            <a:endParaRPr kumimoji="1" lang="ja-JP" altLang="en-US" sz="2400" b="1" baseline="30000" dirty="0"/>
          </a:p>
        </p:txBody>
      </p:sp>
      <p:sp>
        <p:nvSpPr>
          <p:cNvPr id="74" name="角丸四角形吹き出し 73"/>
          <p:cNvSpPr/>
          <p:nvPr/>
        </p:nvSpPr>
        <p:spPr>
          <a:xfrm>
            <a:off x="65634" y="2168915"/>
            <a:ext cx="1929561" cy="670622"/>
          </a:xfrm>
          <a:prstGeom prst="wedgeRoundRectCallout">
            <a:avLst>
              <a:gd name="adj1" fmla="val 119027"/>
              <a:gd name="adj2" fmla="val 57781"/>
              <a:gd name="adj3" fmla="val 16667"/>
            </a:avLst>
          </a:prstGeom>
          <a:solidFill>
            <a:schemeClr val="bg1"/>
          </a:solidFill>
          <a:ln w="2222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 smtClean="0">
                <a:solidFill>
                  <a:schemeClr val="tx1"/>
                </a:solidFill>
              </a:rPr>
              <a:t>N-N* </a:t>
            </a:r>
            <a:r>
              <a:rPr lang="en-US" altLang="ja-JP" sz="1400" b="1" dirty="0" err="1" smtClean="0">
                <a:solidFill>
                  <a:schemeClr val="tx1"/>
                </a:solidFill>
              </a:rPr>
              <a:t>e.m</a:t>
            </a:r>
            <a:r>
              <a:rPr lang="en-US" altLang="ja-JP" sz="1400" b="1" dirty="0" smtClean="0">
                <a:solidFill>
                  <a:schemeClr val="tx1"/>
                </a:solidFill>
              </a:rPr>
              <a:t>. transition form factors</a:t>
            </a:r>
            <a:endParaRPr kumimoji="1" lang="ja-JP" alt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75" name="角丸四角形吹き出し 74"/>
          <p:cNvSpPr/>
          <p:nvPr/>
        </p:nvSpPr>
        <p:spPr>
          <a:xfrm>
            <a:off x="5231844" y="3861048"/>
            <a:ext cx="2137808" cy="648071"/>
          </a:xfrm>
          <a:prstGeom prst="wedgeRoundRectCallout">
            <a:avLst>
              <a:gd name="adj1" fmla="val -44420"/>
              <a:gd name="adj2" fmla="val -163890"/>
              <a:gd name="adj3" fmla="val 16667"/>
            </a:avLst>
          </a:prstGeom>
          <a:solidFill>
            <a:schemeClr val="bg1"/>
          </a:solidFill>
          <a:ln w="222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 smtClean="0">
                <a:solidFill>
                  <a:schemeClr val="tx1"/>
                </a:solidFill>
              </a:rPr>
              <a:t>N* </a:t>
            </a:r>
            <a:r>
              <a:rPr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 πN, </a:t>
            </a:r>
            <a:r>
              <a:rPr lang="en-US" altLang="ja-JP" sz="1400" b="1" dirty="0" err="1" smtClean="0">
                <a:solidFill>
                  <a:schemeClr val="tx1"/>
                </a:solidFill>
                <a:sym typeface="Wingdings" pitchFamily="2" charset="2"/>
              </a:rPr>
              <a:t>ηN</a:t>
            </a:r>
            <a:r>
              <a:rPr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, ππN, … coupling constants</a:t>
            </a:r>
            <a:endParaRPr kumimoji="1" lang="ja-JP" alt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980728"/>
            <a:ext cx="6808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ym typeface="Wingdings" pitchFamily="2" charset="2"/>
              </a:rPr>
              <a:t> </a:t>
            </a:r>
            <a:r>
              <a:rPr kumimoji="1" lang="en-US" altLang="ja-JP" sz="2000" b="1" dirty="0" smtClean="0"/>
              <a:t>Most useful reactions for studying N* resonances !</a:t>
            </a:r>
            <a:endParaRPr kumimoji="1" lang="ja-JP" altLang="en-US" sz="2000" b="1" dirty="0"/>
          </a:p>
        </p:txBody>
      </p:sp>
      <p:sp>
        <p:nvSpPr>
          <p:cNvPr id="66" name="角丸四角形吹き出し 65"/>
          <p:cNvSpPr/>
          <p:nvPr/>
        </p:nvSpPr>
        <p:spPr>
          <a:xfrm>
            <a:off x="3776701" y="2060847"/>
            <a:ext cx="1593972" cy="429001"/>
          </a:xfrm>
          <a:prstGeom prst="wedgeRoundRectCallout">
            <a:avLst>
              <a:gd name="adj1" fmla="val -3926"/>
              <a:gd name="adj2" fmla="val 151667"/>
              <a:gd name="adj3" fmla="val 16667"/>
            </a:avLst>
          </a:prstGeom>
          <a:solidFill>
            <a:schemeClr val="bg1"/>
          </a:solidFill>
          <a:ln w="22225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b="1" dirty="0" smtClean="0">
                <a:solidFill>
                  <a:schemeClr val="tx1"/>
                </a:solidFill>
              </a:rPr>
              <a:t>N* </a:t>
            </a:r>
            <a:r>
              <a:rPr lang="en-US" altLang="ja-JP" sz="1400" b="1" dirty="0" smtClean="0">
                <a:solidFill>
                  <a:schemeClr val="tx1"/>
                </a:solidFill>
                <a:sym typeface="Wingdings" pitchFamily="2" charset="2"/>
              </a:rPr>
              <a:t>mass, width</a:t>
            </a:r>
            <a:endParaRPr kumimoji="1" lang="ja-JP" altLang="en-US" sz="1400" b="1" dirty="0" smtClean="0">
              <a:solidFill>
                <a:schemeClr val="tx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79512" y="3573016"/>
            <a:ext cx="4510110" cy="3209209"/>
            <a:chOff x="179512" y="3573016"/>
            <a:chExt cx="4510110" cy="3209209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573016"/>
              <a:ext cx="4510110" cy="320920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1259632" y="6093296"/>
              <a:ext cx="3401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b="1" dirty="0" err="1" smtClean="0">
                  <a:solidFill>
                    <a:srgbClr val="3333FF"/>
                  </a:solidFill>
                </a:rPr>
                <a:t>γp</a:t>
              </a:r>
              <a:r>
                <a:rPr lang="en-US" altLang="ja-JP" sz="1200" b="1" dirty="0" smtClean="0">
                  <a:solidFill>
                    <a:srgbClr val="3333FF"/>
                  </a:solidFill>
                </a:rPr>
                <a:t> reaction total cross sections in N* region</a:t>
              </a:r>
              <a:endParaRPr kumimoji="1" lang="ja-JP" altLang="en-US" sz="1200" b="1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7286170" y="831544"/>
            <a:ext cx="1822334" cy="1445328"/>
            <a:chOff x="7351858" y="692696"/>
            <a:chExt cx="1822334" cy="1445328"/>
          </a:xfrm>
        </p:grpSpPr>
        <p:sp>
          <p:nvSpPr>
            <p:cNvPr id="37" name="角丸四角形吹き出し 36"/>
            <p:cNvSpPr/>
            <p:nvPr/>
          </p:nvSpPr>
          <p:spPr>
            <a:xfrm>
              <a:off x="7351858" y="692696"/>
              <a:ext cx="1770743" cy="1445328"/>
            </a:xfrm>
            <a:prstGeom prst="wedgeRoundRectCallout">
              <a:avLst>
                <a:gd name="adj1" fmla="val -86052"/>
                <a:gd name="adj2" fmla="val -1019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0099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7412417" y="753029"/>
              <a:ext cx="17617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b="1" dirty="0" smtClean="0"/>
                <a:t>A </a:t>
              </a:r>
              <a:r>
                <a:rPr kumimoji="1" lang="en-US" altLang="ja-JP" sz="1400" b="1" dirty="0" smtClean="0"/>
                <a:t>huge amount </a:t>
              </a:r>
            </a:p>
            <a:p>
              <a:r>
                <a:rPr kumimoji="1" lang="en-US" altLang="ja-JP" sz="1400" b="1" dirty="0" smtClean="0"/>
                <a:t>of </a:t>
              </a:r>
              <a:r>
                <a:rPr lang="en-US" altLang="ja-JP" sz="1400" b="1" dirty="0" smtClean="0"/>
                <a:t>precise data </a:t>
              </a:r>
            </a:p>
            <a:p>
              <a:r>
                <a:rPr lang="en-US" altLang="ja-JP" sz="1400" b="1" dirty="0" smtClean="0"/>
                <a:t>are available </a:t>
              </a:r>
              <a:r>
                <a:rPr kumimoji="1" lang="en-US" altLang="ja-JP" sz="1400" b="1" dirty="0" smtClean="0"/>
                <a:t>from</a:t>
              </a:r>
              <a:r>
                <a:rPr lang="en-US" altLang="ja-JP" sz="1400" b="1" dirty="0" smtClean="0"/>
                <a:t> </a:t>
              </a:r>
            </a:p>
            <a:p>
              <a:r>
                <a:rPr lang="en-US" altLang="ja-JP" sz="1400" b="1" dirty="0" err="1" smtClean="0">
                  <a:solidFill>
                    <a:srgbClr val="FF0000"/>
                  </a:solidFill>
                </a:rPr>
                <a:t>JLab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, 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CBELSA, </a:t>
              </a:r>
            </a:p>
            <a:p>
              <a:r>
                <a:rPr lang="en-US" altLang="ja-JP" sz="1400" b="1" dirty="0" smtClean="0">
                  <a:solidFill>
                    <a:srgbClr val="FF0000"/>
                  </a:solidFill>
                </a:rPr>
                <a:t>MAMI, SPring-8</a:t>
              </a:r>
              <a:r>
                <a:rPr lang="en-US" altLang="ja-JP" sz="1400" b="1" dirty="0" smtClean="0"/>
                <a:t>, </a:t>
              </a:r>
              <a:r>
                <a:rPr lang="en-US" altLang="ja-JP" sz="1400" b="1" dirty="0" smtClean="0">
                  <a:solidFill>
                    <a:srgbClr val="FF0000"/>
                  </a:solidFill>
                </a:rPr>
                <a:t>ELPH</a:t>
              </a:r>
              <a:r>
                <a:rPr lang="en-US" altLang="ja-JP" sz="1400" b="1" dirty="0" smtClean="0"/>
                <a:t>,… !!</a:t>
              </a:r>
              <a:endParaRPr kumimoji="1" lang="ja-JP" altLang="en-US" sz="1400" b="1" dirty="0"/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4932041" y="4653135"/>
            <a:ext cx="4039556" cy="2088233"/>
            <a:chOff x="4932041" y="4653135"/>
            <a:chExt cx="4039556" cy="2088233"/>
          </a:xfrm>
        </p:grpSpPr>
        <p:sp>
          <p:nvSpPr>
            <p:cNvPr id="91" name="角丸四角形吹き出し 90"/>
            <p:cNvSpPr/>
            <p:nvPr/>
          </p:nvSpPr>
          <p:spPr>
            <a:xfrm>
              <a:off x="4932041" y="4653135"/>
              <a:ext cx="4039556" cy="2088233"/>
            </a:xfrm>
            <a:prstGeom prst="wedgeRoundRectCallout">
              <a:avLst>
                <a:gd name="adj1" fmla="val -39490"/>
                <a:gd name="adj2" fmla="val -18704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5076056" y="4789310"/>
              <a:ext cx="3810659" cy="1920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ja-JP" sz="1400" b="1" dirty="0" smtClean="0">
                  <a:solidFill>
                    <a:srgbClr val="0066FF"/>
                  </a:solidFill>
                </a:rPr>
                <a:t>Comprehensive</a:t>
              </a:r>
              <a:r>
                <a:rPr lang="en-US" altLang="ja-JP" sz="1400" b="1" dirty="0" smtClean="0"/>
                <a:t> &amp;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 </a:t>
              </a:r>
              <a:r>
                <a:rPr kumimoji="1" lang="en-US" altLang="ja-JP" sz="1400" b="1" dirty="0" smtClean="0">
                  <a:solidFill>
                    <a:srgbClr val="0066FF"/>
                  </a:solidFill>
                </a:rPr>
                <a:t>simultaneous </a:t>
              </a:r>
              <a:r>
                <a:rPr kumimoji="1" lang="en-US" altLang="ja-JP" sz="1400" b="1" dirty="0" smtClean="0"/>
                <a:t>PWA of </a:t>
              </a:r>
            </a:p>
            <a:p>
              <a:pPr>
                <a:lnSpc>
                  <a:spcPct val="110000"/>
                </a:lnSpc>
              </a:pPr>
              <a:r>
                <a:rPr lang="en-US" altLang="ja-JP" sz="1400" b="1" i="1" dirty="0" smtClean="0">
                  <a:solidFill>
                    <a:srgbClr val="FF0000"/>
                  </a:solidFill>
                </a:rPr>
                <a:t>ALL</a:t>
              </a:r>
              <a:r>
                <a:rPr lang="en-US" altLang="ja-JP" sz="1400" b="1" dirty="0" smtClean="0"/>
                <a:t> the relevant meson productions </a:t>
              </a:r>
            </a:p>
            <a:p>
              <a:pPr>
                <a:lnSpc>
                  <a:spcPct val="110000"/>
                </a:lnSpc>
              </a:pPr>
              <a:r>
                <a:rPr lang="en-US" altLang="ja-JP" sz="1400" b="1" dirty="0" smtClean="0"/>
                <a:t>is required !!</a:t>
              </a:r>
              <a:endParaRPr kumimoji="1" lang="en-US" altLang="ja-JP" sz="1400" b="1" dirty="0" smtClean="0"/>
            </a:p>
            <a:p>
              <a:pPr>
                <a:lnSpc>
                  <a:spcPct val="110000"/>
                </a:lnSpc>
              </a:pPr>
              <a:endParaRPr lang="en-US" altLang="ja-JP" sz="2400" b="1" dirty="0" smtClean="0"/>
            </a:p>
            <a:p>
              <a:pPr>
                <a:lnSpc>
                  <a:spcPct val="110000"/>
                </a:lnSpc>
              </a:pPr>
              <a:r>
                <a:rPr lang="en-US" altLang="ja-JP" sz="1400" b="1" dirty="0" smtClean="0"/>
                <a:t>Analysis based on </a:t>
              </a:r>
              <a:r>
                <a:rPr lang="en-US" altLang="ja-JP" sz="1400" b="1" dirty="0" smtClean="0">
                  <a:solidFill>
                    <a:srgbClr val="009900"/>
                  </a:solidFill>
                </a:rPr>
                <a:t>multichannel scattering</a:t>
              </a:r>
            </a:p>
            <a:p>
              <a:pPr>
                <a:lnSpc>
                  <a:spcPct val="110000"/>
                </a:lnSpc>
              </a:pPr>
              <a:r>
                <a:rPr kumimoji="1" lang="en-US" altLang="ja-JP" sz="1400" b="1" dirty="0" smtClean="0">
                  <a:solidFill>
                    <a:srgbClr val="009900"/>
                  </a:solidFill>
                </a:rPr>
                <a:t>theory</a:t>
              </a:r>
              <a:r>
                <a:rPr kumimoji="1" lang="en-US" altLang="ja-JP" sz="1400" b="1" dirty="0" smtClean="0"/>
                <a:t> including </a:t>
              </a:r>
              <a:r>
                <a:rPr kumimoji="1" lang="en-US" altLang="ja-JP" sz="1400" b="1" dirty="0" smtClean="0">
                  <a:solidFill>
                    <a:srgbClr val="FF0000"/>
                  </a:solidFill>
                </a:rPr>
                <a:t>three-body ππN channel </a:t>
              </a:r>
            </a:p>
            <a:p>
              <a:pPr>
                <a:lnSpc>
                  <a:spcPct val="110000"/>
                </a:lnSpc>
              </a:pPr>
              <a:r>
                <a:rPr kumimoji="1" lang="en-US" altLang="ja-JP" sz="1400" b="1" dirty="0" smtClean="0"/>
                <a:t>is necessary !!</a:t>
              </a:r>
              <a:endParaRPr kumimoji="1" lang="ja-JP" altLang="en-US" sz="1400" b="1" dirty="0"/>
            </a:p>
          </p:txBody>
        </p:sp>
        <p:sp>
          <p:nvSpPr>
            <p:cNvPr id="39" name="下矢印 38"/>
            <p:cNvSpPr/>
            <p:nvPr/>
          </p:nvSpPr>
          <p:spPr>
            <a:xfrm>
              <a:off x="6595885" y="5533697"/>
              <a:ext cx="560382" cy="343575"/>
            </a:xfrm>
            <a:prstGeom prst="downArrow">
              <a:avLst/>
            </a:prstGeom>
            <a:solidFill>
              <a:srgbClr val="008000"/>
            </a:solidFill>
            <a:ln w="222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179177" y="2567940"/>
            <a:ext cx="8707446" cy="1792289"/>
            <a:chOff x="45" y="2074"/>
            <a:chExt cx="5485" cy="1129"/>
          </a:xfrm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5" y="2074"/>
              <a:ext cx="5485" cy="1129"/>
            </a:xfrm>
            <a:prstGeom prst="wedgeRoundRectCallout">
              <a:avLst>
                <a:gd name="adj1" fmla="val 26802"/>
                <a:gd name="adj2" fmla="val 76193"/>
                <a:gd name="adj3" fmla="val 16667"/>
              </a:avLst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0000" tIns="46800" rIns="90000" bIns="46800"/>
            <a:lstStyle/>
            <a:p>
              <a:pPr algn="ctr">
                <a:defRPr/>
              </a:pPr>
              <a:endParaRPr lang="ja-JP" altLang="en-US" b="1">
                <a:ea typeface="ＭＳ Ｐゴシック" pitchFamily="50" charset="-128"/>
              </a:endParaRP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52" y="2273"/>
              <a:ext cx="5436" cy="25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defRPr/>
              </a:pPr>
              <a:r>
                <a:rPr lang="en-US" altLang="ja-JP" sz="2000" b="1" dirty="0">
                  <a:ea typeface="ＭＳ Ｐゴシック" pitchFamily="50" charset="-128"/>
                </a:rPr>
                <a:t>“Dynamical coupled-channels model of meson production reactions”</a:t>
              </a: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726" y="2662"/>
              <a:ext cx="4762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r">
                <a:lnSpc>
                  <a:spcPct val="110000"/>
                </a:lnSpc>
              </a:pPr>
              <a:r>
                <a:rPr lang="en-US" altLang="ja-JP" sz="1400" dirty="0" smtClean="0"/>
                <a:t>A. Matsuyama</a:t>
              </a:r>
              <a:r>
                <a:rPr lang="en-US" altLang="ja-JP" sz="1400" dirty="0"/>
                <a:t>, T. Sato, T.-</a:t>
              </a:r>
              <a:r>
                <a:rPr lang="en-US" altLang="ja-JP" sz="1400" dirty="0" smtClean="0"/>
                <a:t>S. H</a:t>
              </a:r>
              <a:r>
                <a:rPr lang="en-US" altLang="ja-JP" sz="1400" dirty="0"/>
                <a:t>. </a:t>
              </a:r>
              <a:r>
                <a:rPr lang="en-US" altLang="ja-JP" sz="1400" dirty="0" smtClean="0"/>
                <a:t>Lee,  </a:t>
              </a:r>
              <a:r>
                <a:rPr lang="en-US" altLang="ja-JP" sz="1400" dirty="0"/>
                <a:t>Phys. Rep. 439 (2007) </a:t>
              </a:r>
              <a:r>
                <a:rPr lang="en-US" altLang="ja-JP" sz="1400" dirty="0" smtClean="0"/>
                <a:t>193</a:t>
              </a:r>
            </a:p>
            <a:p>
              <a:pPr algn="r">
                <a:lnSpc>
                  <a:spcPct val="110000"/>
                </a:lnSpc>
              </a:pPr>
              <a:r>
                <a:rPr lang="en-US" altLang="ja-JP" sz="1400" dirty="0" smtClean="0"/>
                <a:t>HK, S.X. Nakamura, T.-S. H. Lee, T. Sato Phys. Rev. C</a:t>
              </a:r>
              <a:r>
                <a:rPr lang="en-US" altLang="ja-JP" sz="1400" dirty="0"/>
                <a:t> </a:t>
              </a:r>
              <a:r>
                <a:rPr lang="en-US" altLang="ja-JP" sz="1400" dirty="0" smtClean="0"/>
                <a:t>88 (2013) 035209</a:t>
              </a:r>
              <a:endParaRPr lang="en-US" altLang="ja-JP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96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0293"/>
            <a:ext cx="1700038" cy="958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" y="836712"/>
            <a:ext cx="5582654" cy="2518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70" y="3499218"/>
            <a:ext cx="5512258" cy="3242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π</a:t>
            </a:r>
            <a:r>
              <a:rPr lang="en-US" altLang="ja-JP" sz="3200" baseline="30000" dirty="0" smtClean="0">
                <a:solidFill>
                  <a:srgbClr val="0000FF"/>
                </a:solidFill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Σ</a:t>
            </a:r>
            <a:r>
              <a:rPr lang="en-US" altLang="ja-JP" sz="3200" baseline="30000" dirty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39952" y="2780928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96336" y="624911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4340" y="465862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β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91015" y="6216055"/>
            <a:ext cx="3122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Note: spin-rotation β is modulo 2π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77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67544" y="5661248"/>
            <a:ext cx="8342056" cy="1091381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3420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93420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(2/3)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55976" y="1217356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3199" y="5703361"/>
            <a:ext cx="809739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sz="1400" b="1" dirty="0" smtClean="0"/>
              <a:t>Note: In computing polarization obs. of </a:t>
            </a:r>
            <a:r>
              <a:rPr kumimoji="1" lang="en-US" altLang="ja-JP" sz="1400" b="1" dirty="0" err="1" smtClean="0"/>
              <a:t>pseudoscalar</a:t>
            </a:r>
            <a:r>
              <a:rPr lang="en-US" altLang="ja-JP" sz="1400" b="1" dirty="0"/>
              <a:t>-</a:t>
            </a:r>
            <a:r>
              <a:rPr kumimoji="1" lang="en-US" altLang="ja-JP" sz="1400" b="1" dirty="0" smtClean="0"/>
              <a:t>meson </a:t>
            </a:r>
            <a:r>
              <a:rPr kumimoji="1" lang="en-US" altLang="ja-JP" sz="1400" b="1" dirty="0" err="1" smtClean="0"/>
              <a:t>photoproductions</a:t>
            </a:r>
            <a:r>
              <a:rPr lang="en-US" altLang="ja-JP" sz="1400" b="1" dirty="0" smtClean="0"/>
              <a:t>, we followed</a:t>
            </a:r>
          </a:p>
          <a:p>
            <a:pPr>
              <a:lnSpc>
                <a:spcPct val="125000"/>
              </a:lnSpc>
            </a:pPr>
            <a:r>
              <a:rPr lang="en-US" altLang="ja-JP" sz="1400" b="1" dirty="0" smtClean="0"/>
              <a:t>convention defined in 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Sandorfi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Hoblit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Kamano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, Lee, J. Phys. G38 (2011) 053001.</a:t>
            </a:r>
          </a:p>
          <a:p>
            <a:pPr>
              <a:lnSpc>
                <a:spcPct val="125000"/>
              </a:lnSpc>
            </a:pPr>
            <a:endParaRPr kumimoji="1" lang="en-US" altLang="ja-JP" sz="800" b="1" dirty="0" smtClean="0">
              <a:solidFill>
                <a:srgbClr val="FF0000"/>
              </a:solidFill>
            </a:endParaRPr>
          </a:p>
          <a:p>
            <a:r>
              <a:rPr lang="en-US" altLang="ja-JP" sz="1400" b="1" dirty="0" smtClean="0"/>
              <a:t>(See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arXiv:1108.5411</a:t>
            </a:r>
            <a:r>
              <a:rPr lang="en-US" altLang="ja-JP" sz="1400" b="1" dirty="0" smtClean="0"/>
              <a:t> for comparison of conventions used in different analysis groups.)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828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8" y="3356992"/>
            <a:ext cx="4320000" cy="83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08" y="4293096"/>
            <a:ext cx="4320000" cy="2489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4320000" cy="2569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(3/3)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87824" y="393832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35896" y="553422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G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24328" y="280031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72426" y="3730353"/>
            <a:ext cx="407484" cy="46166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H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4328" y="6297658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hat E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2846"/>
            <a:ext cx="7811909" cy="3555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π-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3200" dirty="0" err="1" smtClean="0">
                <a:solidFill>
                  <a:srgbClr val="0000FF"/>
                </a:solidFill>
                <a:sym typeface="Wingdings" pitchFamily="2" charset="2"/>
              </a:rPr>
              <a:t>ηn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7958" y="105273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23850" y="5076497"/>
            <a:ext cx="6912446" cy="1694836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50214" y="5167305"/>
            <a:ext cx="6548885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</a:pPr>
            <a:r>
              <a:rPr lang="en-US" altLang="ja-JP" sz="1600" dirty="0" smtClean="0">
                <a:latin typeface="+mn-lt"/>
              </a:rPr>
              <a:t>NOTE:</a:t>
            </a:r>
          </a:p>
          <a:p>
            <a:pPr>
              <a:buClr>
                <a:srgbClr val="FF0000"/>
              </a:buClr>
            </a:pPr>
            <a:r>
              <a:rPr lang="en-US" altLang="ja-JP" sz="1600" dirty="0" smtClean="0">
                <a:latin typeface="+mn-lt"/>
              </a:rPr>
              <a:t>It is known that there is an inconsistency on the normalization of</a:t>
            </a:r>
          </a:p>
          <a:p>
            <a:pPr>
              <a:buClr>
                <a:srgbClr val="FF0000"/>
              </a:buClr>
            </a:pPr>
            <a:r>
              <a:rPr lang="en-US" altLang="ja-JP" sz="1600" dirty="0" smtClean="0">
                <a:latin typeface="+mn-lt"/>
              </a:rPr>
              <a:t>the π-p </a:t>
            </a:r>
            <a:r>
              <a:rPr lang="en-US" altLang="ja-JP" sz="1600" dirty="0" smtClean="0">
                <a:latin typeface="+mn-lt"/>
                <a:sym typeface="Wingdings" pitchFamily="2" charset="2"/>
              </a:rPr>
              <a:t> </a:t>
            </a:r>
            <a:r>
              <a:rPr lang="en-US" altLang="ja-JP" sz="1600" dirty="0" err="1" smtClean="0">
                <a:latin typeface="+mn-lt"/>
                <a:sym typeface="Wingdings" pitchFamily="2" charset="2"/>
              </a:rPr>
              <a:t>ηn</a:t>
            </a:r>
            <a:r>
              <a:rPr lang="en-US" altLang="ja-JP" sz="1600" dirty="0" smtClean="0">
                <a:latin typeface="+mn-lt"/>
                <a:sym typeface="Wingdings" pitchFamily="2" charset="2"/>
              </a:rPr>
              <a:t> data between different experiments.</a:t>
            </a:r>
            <a:endParaRPr lang="en-US" altLang="ja-JP" sz="1600" dirty="0" smtClean="0">
              <a:latin typeface="+mn-lt"/>
            </a:endParaRPr>
          </a:p>
          <a:p>
            <a:pPr>
              <a:buClr>
                <a:srgbClr val="FF0000"/>
              </a:buClr>
            </a:pPr>
            <a:endParaRPr lang="en-US" altLang="ja-JP" sz="800" dirty="0" smtClean="0">
              <a:sym typeface="Wingdings" pitchFamily="2" charset="2"/>
            </a:endParaRPr>
          </a:p>
          <a:p>
            <a:pPr>
              <a:buClr>
                <a:srgbClr val="FF0000"/>
              </a:buClr>
            </a:pPr>
            <a:r>
              <a:rPr lang="en-US" altLang="ja-JP" sz="1600" dirty="0" smtClean="0">
                <a:sym typeface="Wingdings" pitchFamily="2" charset="2"/>
              </a:rPr>
              <a:t>The data used in our analysis are carefully selected</a:t>
            </a:r>
            <a:r>
              <a:rPr lang="en-US" altLang="ja-JP" sz="1600" dirty="0">
                <a:sym typeface="Wingdings" pitchFamily="2" charset="2"/>
              </a:rPr>
              <a:t> </a:t>
            </a:r>
            <a:r>
              <a:rPr lang="en-US" altLang="ja-JP" sz="1600" dirty="0" smtClean="0"/>
              <a:t>according to </a:t>
            </a:r>
          </a:p>
          <a:p>
            <a:pPr>
              <a:buClr>
                <a:srgbClr val="FF0000"/>
              </a:buClr>
            </a:pPr>
            <a:r>
              <a:rPr lang="en-US" altLang="ja-JP" sz="1600" dirty="0" smtClean="0"/>
              <a:t>the discussion by Durand </a:t>
            </a:r>
            <a:r>
              <a:rPr lang="en-US" altLang="ja-JP" sz="1600" dirty="0"/>
              <a:t>et al. PRC78 025204.</a:t>
            </a:r>
          </a:p>
        </p:txBody>
      </p:sp>
    </p:spTree>
    <p:extLst>
      <p:ext uri="{BB962C8B-B14F-4D97-AF65-F5344CB8AC3E}">
        <p14:creationId xmlns:p14="http://schemas.microsoft.com/office/powerpoint/2010/main" val="25121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42" y="5216217"/>
            <a:ext cx="4078783" cy="10453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977610"/>
            <a:ext cx="5808023" cy="3387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4249508" cy="193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π-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Λ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5766" y="97761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71800" y="603076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0442" y="4744226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β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32" y="1268760"/>
            <a:ext cx="7200000" cy="2290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27" y="4047046"/>
            <a:ext cx="7200000" cy="23342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</a:rPr>
              <a:t>π-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Σ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123914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0853" y="408275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179512" y="1221946"/>
            <a:ext cx="4320000" cy="5392758"/>
            <a:chOff x="323528" y="774063"/>
            <a:chExt cx="3960440" cy="49433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74063"/>
              <a:ext cx="3960000" cy="3358046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68" y="3933056"/>
              <a:ext cx="3960000" cy="1784365"/>
            </a:xfrm>
            <a:prstGeom prst="rect">
              <a:avLst/>
            </a:prstGeom>
          </p:spPr>
        </p:pic>
      </p:grp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n reaction (1/3)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grpSp>
        <p:nvGrpSpPr>
          <p:cNvPr id="16" name="グループ化 15"/>
          <p:cNvGrpSpPr>
            <a:grpSpLocks noChangeAspect="1"/>
          </p:cNvGrpSpPr>
          <p:nvPr/>
        </p:nvGrpSpPr>
        <p:grpSpPr>
          <a:xfrm>
            <a:off x="4716496" y="1213630"/>
            <a:ext cx="4320000" cy="4951674"/>
            <a:chOff x="4644008" y="1194222"/>
            <a:chExt cx="3960000" cy="45390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194222"/>
              <a:ext cx="3960000" cy="3413494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4436389"/>
              <a:ext cx="3960000" cy="1296867"/>
            </a:xfrm>
            <a:prstGeom prst="rect">
              <a:avLst/>
            </a:prstGeom>
          </p:spPr>
        </p:pic>
      </p:grpSp>
      <p:sp>
        <p:nvSpPr>
          <p:cNvPr id="17" name="テキスト ボックス 16"/>
          <p:cNvSpPr txBox="1"/>
          <p:nvPr/>
        </p:nvSpPr>
        <p:spPr>
          <a:xfrm>
            <a:off x="250639" y="8070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72000" y="80709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15706"/>
            <a:ext cx="4320000" cy="314654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18002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n reaction (2/3)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0639" y="13111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07044" y="1311151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95088"/>
            <a:ext cx="4320000" cy="1987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2025"/>
            <a:ext cx="4320000" cy="1987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20000" cy="3059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n reaction (3/3)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0639" y="1124744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hat E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07044" y="1124744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G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04770" y="386036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H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0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9803"/>
            <a:ext cx="4320000" cy="36954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28" y="1774730"/>
            <a:ext cx="4320000" cy="3647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η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(1/2)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81769" y="1199276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95536" y="1361999"/>
            <a:ext cx="8424936" cy="5019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382963" y="2521302"/>
            <a:ext cx="2068396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3300"/>
                </a:solidFill>
              </a:rPr>
              <a:t>coupled-channels effect</a:t>
            </a: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067175" y="2522887"/>
            <a:ext cx="4333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393086" y="764704"/>
            <a:ext cx="5787426" cy="52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400" dirty="0">
                <a:solidFill>
                  <a:srgbClr val="FF0000"/>
                </a:solidFill>
              </a:rPr>
              <a:t>For details see Matsuyama, Sato, Lee, Phys. Rep. </a:t>
            </a:r>
            <a:r>
              <a:rPr lang="en-US" altLang="ja-JP" sz="1400" dirty="0" smtClean="0">
                <a:solidFill>
                  <a:srgbClr val="FF0000"/>
                </a:solidFill>
              </a:rPr>
              <a:t>439 (2007)193;</a:t>
            </a:r>
          </a:p>
          <a:p>
            <a:pPr algn="r"/>
            <a:r>
              <a:rPr lang="en-US" altLang="ja-JP" sz="1400" dirty="0" smtClean="0">
                <a:solidFill>
                  <a:srgbClr val="FF0000"/>
                </a:solidFill>
              </a:rPr>
              <a:t>HK, Nakamura, Lee, Sato, Phys. Rev. C88 (2013) 035209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pic>
        <p:nvPicPr>
          <p:cNvPr id="15372" name="Picture 10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78" y="3428180"/>
            <a:ext cx="630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Dynamical </a:t>
            </a:r>
            <a:r>
              <a:rPr lang="en-US" altLang="ja-JP" sz="24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C</a:t>
            </a:r>
            <a:r>
              <a:rPr lang="en-US" altLang="ja-JP" sz="24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oupled-Channels (DCC) model for meson production reactions</a:t>
            </a: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39" y="1915016"/>
            <a:ext cx="7643812" cy="5030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52599"/>
            <a:ext cx="6887184" cy="340108"/>
          </a:xfrm>
          <a:prstGeom prst="rect">
            <a:avLst/>
          </a:prstGeom>
        </p:spPr>
      </p:pic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4342897" y="2924944"/>
            <a:ext cx="1582737" cy="395287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412776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Coupled-channels integral equations: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6547" y="4149080"/>
            <a:ext cx="73276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kumimoji="1" lang="en-US" altLang="ja-JP" sz="1600" b="1" dirty="0" smtClean="0">
                <a:solidFill>
                  <a:srgbClr val="FF0000"/>
                </a:solidFill>
              </a:rPr>
              <a:t>Coupled-channels unitarity </a:t>
            </a:r>
            <a:r>
              <a:rPr kumimoji="1" lang="en-US" altLang="ja-JP" sz="1600" b="1" dirty="0" smtClean="0"/>
              <a:t>is satisfied </a:t>
            </a:r>
            <a:r>
              <a:rPr lang="en-US" altLang="ja-JP" sz="1600" b="1" dirty="0" smtClean="0"/>
              <a:t>for</a:t>
            </a:r>
            <a:r>
              <a:rPr kumimoji="1" lang="en-US" altLang="ja-JP" sz="1600" b="1" dirty="0" smtClean="0"/>
              <a:t> </a:t>
            </a:r>
            <a:r>
              <a:rPr lang="en-US" altLang="ja-JP" sz="1600" b="1" dirty="0" smtClean="0"/>
              <a:t>important </a:t>
            </a:r>
            <a:r>
              <a:rPr kumimoji="1" lang="en-US" altLang="ja-JP" sz="1600" b="1" dirty="0" smtClean="0"/>
              <a:t>meson-baryon 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</a:t>
            </a:r>
            <a:r>
              <a:rPr kumimoji="1" lang="en-US" altLang="ja-JP" sz="1600" b="1" dirty="0" smtClean="0"/>
              <a:t>channels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(including the 3-body ππN channel</a:t>
            </a:r>
            <a:r>
              <a:rPr lang="en-US" altLang="ja-JP" sz="1600" b="1" dirty="0">
                <a:solidFill>
                  <a:srgbClr val="0000FF"/>
                </a:solidFill>
              </a:rPr>
              <a:t>)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1600" b="1" dirty="0" smtClean="0"/>
              <a:t>in t</a:t>
            </a:r>
            <a:r>
              <a:rPr kumimoji="1" lang="en-US" altLang="ja-JP" sz="1600" b="1" dirty="0" smtClean="0"/>
              <a:t>he N* region.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ja-JP" sz="1600" b="1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ja-JP" sz="1600" b="1" dirty="0" smtClean="0">
                <a:solidFill>
                  <a:srgbClr val="009900"/>
                </a:solidFill>
              </a:rPr>
              <a:t>Off-shell effect </a:t>
            </a:r>
            <a:r>
              <a:rPr lang="en-US" altLang="ja-JP" sz="1600" b="1" dirty="0" smtClean="0"/>
              <a:t>are properly treated (</a:t>
            </a:r>
            <a:r>
              <a:rPr lang="en-US" altLang="ja-JP" sz="1600" b="1" dirty="0" smtClean="0">
                <a:sym typeface="Wingdings" panose="05000000000000000000" pitchFamily="2" charset="2"/>
              </a:rPr>
              <a:t> </a:t>
            </a:r>
            <a:r>
              <a:rPr lang="en-US" altLang="ja-JP" sz="1600" b="1" dirty="0" smtClean="0"/>
              <a:t>not possible within on-shell 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/>
              <a:t> </a:t>
            </a:r>
            <a:r>
              <a:rPr lang="en-US" altLang="ja-JP" sz="1600" b="1" dirty="0" smtClean="0"/>
              <a:t>                                                                      K-matrix approaches)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altLang="ja-JP" sz="1600" b="1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ja-JP" sz="1600" b="1" dirty="0" smtClean="0"/>
              <a:t>Enables comprehensive description of two pictures of N* resonances,</a:t>
            </a:r>
          </a:p>
          <a:p>
            <a:pPr>
              <a:buClr>
                <a:srgbClr val="FF0000"/>
              </a:buClr>
            </a:pPr>
            <a:r>
              <a:rPr lang="en-US" altLang="ja-JP" sz="1600" b="1" dirty="0" smtClean="0">
                <a:solidFill>
                  <a:srgbClr val="FF0000"/>
                </a:solidFill>
              </a:rPr>
              <a:t>     </a:t>
            </a:r>
            <a:r>
              <a:rPr lang="en-US" altLang="ja-JP" sz="1600" b="1" dirty="0" smtClean="0"/>
              <a:t>i.e., </a:t>
            </a:r>
            <a:r>
              <a:rPr lang="en-US" altLang="ja-JP" sz="1600" b="1" dirty="0">
                <a:solidFill>
                  <a:srgbClr val="0000FF"/>
                </a:solidFill>
              </a:rPr>
              <a:t>“bare N* + meson 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cloud”</a:t>
            </a:r>
            <a:r>
              <a:rPr lang="en-US" altLang="ja-JP" sz="1600" b="1" dirty="0" smtClean="0"/>
              <a:t> and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“meson-baryon molecule.”</a:t>
            </a:r>
            <a:endParaRPr lang="en-US" altLang="ja-JP" sz="1600" b="1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658742" y="2521302"/>
            <a:ext cx="7516838" cy="2851913"/>
            <a:chOff x="827584" y="2655639"/>
            <a:chExt cx="7516838" cy="2851913"/>
          </a:xfrm>
        </p:grpSpPr>
        <p:sp>
          <p:nvSpPr>
            <p:cNvPr id="58" name="角丸四角形吹き出し 57"/>
            <p:cNvSpPr/>
            <p:nvPr/>
          </p:nvSpPr>
          <p:spPr>
            <a:xfrm>
              <a:off x="827584" y="2655639"/>
              <a:ext cx="7516838" cy="2851913"/>
            </a:xfrm>
            <a:prstGeom prst="wedgeRoundRectCallout">
              <a:avLst>
                <a:gd name="adj1" fmla="val -7371"/>
                <a:gd name="adj2" fmla="val 59886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59" name="グループ化 58"/>
            <p:cNvGrpSpPr/>
            <p:nvPr/>
          </p:nvGrpSpPr>
          <p:grpSpPr>
            <a:xfrm>
              <a:off x="1763688" y="2996952"/>
              <a:ext cx="2076450" cy="1822450"/>
              <a:chOff x="5519292" y="1481193"/>
              <a:chExt cx="2076450" cy="1822450"/>
            </a:xfrm>
          </p:grpSpPr>
          <p:sp>
            <p:nvSpPr>
              <p:cNvPr id="73" name="Oval 17"/>
              <p:cNvSpPr>
                <a:spLocks noChangeArrowheads="1"/>
              </p:cNvSpPr>
              <p:nvPr/>
            </p:nvSpPr>
            <p:spPr bwMode="auto">
              <a:xfrm>
                <a:off x="5519292" y="1481193"/>
                <a:ext cx="1584325" cy="1584325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chemeClr val="bg1">
                      <a:alpha val="10999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74" name="Oval 18"/>
              <p:cNvSpPr>
                <a:spLocks noChangeArrowheads="1"/>
              </p:cNvSpPr>
              <p:nvPr/>
            </p:nvSpPr>
            <p:spPr bwMode="auto">
              <a:xfrm>
                <a:off x="6240017" y="2154293"/>
                <a:ext cx="184150" cy="192088"/>
              </a:xfrm>
              <a:prstGeom prst="ellipse">
                <a:avLst/>
              </a:prstGeom>
              <a:gradFill flip="none" rotWithShape="1">
                <a:gsLst>
                  <a:gs pos="20000">
                    <a:schemeClr val="bg1"/>
                  </a:gs>
                  <a:gs pos="83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75" name="Text Box 19"/>
              <p:cNvSpPr txBox="1">
                <a:spLocks noChangeArrowheads="1"/>
              </p:cNvSpPr>
              <p:nvPr/>
            </p:nvSpPr>
            <p:spPr bwMode="auto">
              <a:xfrm>
                <a:off x="5589142" y="2598793"/>
                <a:ext cx="560388" cy="309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defRPr/>
                </a:pPr>
                <a:r>
                  <a:rPr kumimoji="1" lang="en-US" altLang="ja-JP" sz="14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S創英角ﾎﾟｯﾌﾟ体" pitchFamily="50" charset="-128"/>
                  </a:rPr>
                  <a:t>core</a:t>
                </a:r>
              </a:p>
            </p:txBody>
          </p:sp>
          <p:sp>
            <p:nvSpPr>
              <p:cNvPr id="76" name="Text Box 20"/>
              <p:cNvSpPr txBox="1">
                <a:spLocks noChangeArrowheads="1"/>
              </p:cNvSpPr>
              <p:nvPr/>
            </p:nvSpPr>
            <p:spPr bwMode="auto">
              <a:xfrm>
                <a:off x="6311454" y="1781230"/>
                <a:ext cx="1284288" cy="3095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pPr eaLnBrk="1" hangingPunct="1">
                  <a:defRPr/>
                </a:pPr>
                <a:r>
                  <a:rPr kumimoji="1" lang="en-US" altLang="ja-JP" sz="1400" b="1" dirty="0">
                    <a:solidFill>
                      <a:srgbClr val="0099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HGS創英角ﾎﾟｯﾌﾟ体" pitchFamily="50" charset="-128"/>
                  </a:rPr>
                  <a:t>meson cloud</a:t>
                </a:r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 flipV="1">
                <a:off x="5971729" y="2325743"/>
                <a:ext cx="250825" cy="287338"/>
              </a:xfrm>
              <a:prstGeom prst="line">
                <a:avLst/>
              </a:prstGeom>
              <a:noFill/>
              <a:ln w="19050">
                <a:solidFill>
                  <a:srgbClr val="3333CC"/>
                </a:solidFill>
                <a:round/>
                <a:headEnd/>
                <a:tailEnd type="triangle" w="lg" len="lg"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pic>
            <p:nvPicPr>
              <p:cNvPr id="78" name="Picture 22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7229" y="3065518"/>
                <a:ext cx="1854200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60" name="グループ化 59"/>
            <p:cNvGrpSpPr/>
            <p:nvPr/>
          </p:nvGrpSpPr>
          <p:grpSpPr>
            <a:xfrm>
              <a:off x="5229597" y="3284066"/>
              <a:ext cx="2159000" cy="1520825"/>
              <a:chOff x="1926779" y="1770118"/>
              <a:chExt cx="2159000" cy="1520825"/>
            </a:xfrm>
          </p:grpSpPr>
          <p:grpSp>
            <p:nvGrpSpPr>
              <p:cNvPr id="61" name="Group 23"/>
              <p:cNvGrpSpPr>
                <a:grpSpLocks/>
              </p:cNvGrpSpPr>
              <p:nvPr/>
            </p:nvGrpSpPr>
            <p:grpSpPr bwMode="auto">
              <a:xfrm>
                <a:off x="1926779" y="1770118"/>
                <a:ext cx="2159000" cy="1187450"/>
                <a:chOff x="3833" y="3113"/>
                <a:chExt cx="1360" cy="748"/>
              </a:xfrm>
            </p:grpSpPr>
            <p:sp>
              <p:nvSpPr>
                <p:cNvPr id="63" name="Oval 24"/>
                <p:cNvSpPr>
                  <a:spLocks noChangeArrowheads="1"/>
                </p:cNvSpPr>
                <p:nvPr/>
              </p:nvSpPr>
              <p:spPr bwMode="auto">
                <a:xfrm>
                  <a:off x="4493" y="3298"/>
                  <a:ext cx="237" cy="25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4" name="Oval 25"/>
                <p:cNvSpPr>
                  <a:spLocks noChangeArrowheads="1"/>
                </p:cNvSpPr>
                <p:nvPr/>
              </p:nvSpPr>
              <p:spPr bwMode="auto">
                <a:xfrm>
                  <a:off x="4176" y="3434"/>
                  <a:ext cx="203" cy="22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717171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5" name="Oval 26"/>
                <p:cNvSpPr>
                  <a:spLocks noChangeArrowheads="1"/>
                </p:cNvSpPr>
                <p:nvPr/>
              </p:nvSpPr>
              <p:spPr bwMode="auto">
                <a:xfrm>
                  <a:off x="4532" y="3354"/>
                  <a:ext cx="49" cy="5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6" name="Oval 27"/>
                <p:cNvSpPr>
                  <a:spLocks noChangeArrowheads="1"/>
                </p:cNvSpPr>
                <p:nvPr/>
              </p:nvSpPr>
              <p:spPr bwMode="auto">
                <a:xfrm>
                  <a:off x="4649" y="3366"/>
                  <a:ext cx="48" cy="55"/>
                </a:xfrm>
                <a:prstGeom prst="ellipse">
                  <a:avLst/>
                </a:prstGeom>
                <a:solidFill>
                  <a:srgbClr val="00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7" name="Oval 28"/>
                <p:cNvSpPr>
                  <a:spLocks noChangeArrowheads="1"/>
                </p:cNvSpPr>
                <p:nvPr/>
              </p:nvSpPr>
              <p:spPr bwMode="auto">
                <a:xfrm>
                  <a:off x="4571" y="3452"/>
                  <a:ext cx="51" cy="57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8" name="Oval 29"/>
                <p:cNvSpPr>
                  <a:spLocks noChangeArrowheads="1"/>
                </p:cNvSpPr>
                <p:nvPr/>
              </p:nvSpPr>
              <p:spPr bwMode="auto">
                <a:xfrm>
                  <a:off x="4225" y="3484"/>
                  <a:ext cx="49" cy="5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9" name="Oval 30"/>
                <p:cNvSpPr>
                  <a:spLocks noChangeArrowheads="1"/>
                </p:cNvSpPr>
                <p:nvPr/>
              </p:nvSpPr>
              <p:spPr bwMode="auto">
                <a:xfrm>
                  <a:off x="4288" y="3557"/>
                  <a:ext cx="51" cy="56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0" name="Oval 31"/>
                <p:cNvSpPr>
                  <a:spLocks noChangeArrowheads="1"/>
                </p:cNvSpPr>
                <p:nvPr/>
              </p:nvSpPr>
              <p:spPr bwMode="auto">
                <a:xfrm rot="-900000">
                  <a:off x="4047" y="3250"/>
                  <a:ext cx="794" cy="44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71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33" y="3666"/>
                  <a:ext cx="478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kumimoji="1" lang="en-US" altLang="ja-JP" sz="1400" b="1" dirty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HGS創英角ﾎﾟｯﾌﾟ体" pitchFamily="50" charset="-128"/>
                    </a:rPr>
                    <a:t>meson</a:t>
                  </a:r>
                </a:p>
              </p:txBody>
            </p:sp>
            <p:sp>
              <p:nvSpPr>
                <p:cNvPr id="7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658" y="3113"/>
                  <a:ext cx="535" cy="1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kumimoji="1" lang="en-US" altLang="ja-JP" sz="1400" b="1" dirty="0">
                      <a:solidFill>
                        <a:srgbClr val="0099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HGS創英角ﾎﾟｯﾌﾟ体" pitchFamily="50" charset="-128"/>
                    </a:rPr>
                    <a:t>baryon</a:t>
                  </a:r>
                </a:p>
              </p:txBody>
            </p:sp>
          </p:grpSp>
          <p:pic>
            <p:nvPicPr>
              <p:cNvPr id="62" name="Picture 34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1604" y="3065518"/>
                <a:ext cx="1119188" cy="225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17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37436"/>
            <a:ext cx="4320000" cy="3723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1937436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η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 (2/2)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6496" y="14757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14841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70689" y="1281902"/>
            <a:ext cx="4401312" cy="4307338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281902"/>
            <a:ext cx="4320000" cy="3647481"/>
          </a:xfrm>
          <a:prstGeom prst="rect">
            <a:avLst/>
          </a:prstGeom>
          <a:effec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7" y="4725144"/>
            <a:ext cx="3186000" cy="800009"/>
          </a:xfrm>
          <a:prstGeom prst="rect">
            <a:avLst/>
          </a:prstGeom>
          <a:effectLst/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3873908"/>
            <a:ext cx="4320000" cy="2569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1268760"/>
            <a:ext cx="4320000" cy="1992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Λ reaction (1/2)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689" y="841173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6496" y="80709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496" y="341224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10379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0" y="3314601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0" y="5273746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" y="1340768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</a:rPr>
              <a:t>γ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Λ reaction (2/2)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3837" y="87910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T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3837" y="285293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Ox’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3837" y="482400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Oz’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6016" y="879103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Cx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16016" y="284871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Cz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29162" cy="2736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0" y="4632920"/>
            <a:ext cx="4038600" cy="167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31493"/>
            <a:ext cx="4038600" cy="167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Σ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0639" y="80709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0250" y="417125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417125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AutoShape 2"/>
          <p:cNvSpPr>
            <a:spLocks noChangeArrowheads="1"/>
          </p:cNvSpPr>
          <p:nvPr/>
        </p:nvSpPr>
        <p:spPr bwMode="auto">
          <a:xfrm>
            <a:off x="395288" y="692696"/>
            <a:ext cx="8353176" cy="815548"/>
          </a:xfrm>
          <a:prstGeom prst="wedgeRoundRectCallout">
            <a:avLst>
              <a:gd name="adj1" fmla="val 34329"/>
              <a:gd name="adj2" fmla="val 83611"/>
              <a:gd name="adj3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ANL-Osaka DCC analysis</a:t>
            </a:r>
            <a:endParaRPr lang="ja-JP" altLang="en-US" sz="280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-396552" y="2954604"/>
            <a:ext cx="3031897" cy="341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 smtClean="0">
                <a:sym typeface="Symbol" pitchFamily="18" charset="2"/>
              </a:rPr>
              <a:t>p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err="1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N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 smtClean="0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</a:t>
            </a:r>
            <a:r>
              <a:rPr lang="el-GR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p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p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ym typeface="Symbol" pitchFamily="18" charset="2"/>
              </a:rPr>
              <a:t>, 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KS</a:t>
            </a:r>
            <a:endParaRPr lang="en-US" altLang="ja-JP" sz="2000" dirty="0">
              <a:latin typeface="Symbol" pitchFamily="18" charset="2"/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baseline="30000" dirty="0" smtClean="0">
                <a:sym typeface="Symbol" pitchFamily="18" charset="2"/>
              </a:rPr>
              <a:t>+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L, </a:t>
            </a:r>
            <a:r>
              <a:rPr lang="en-US" altLang="ja-JP" sz="2000" dirty="0" smtClean="0">
                <a:latin typeface="+mn-lt"/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S</a:t>
            </a:r>
            <a:endParaRPr lang="en-US" altLang="ja-JP" sz="2000" dirty="0">
              <a:latin typeface="Symbol" pitchFamily="18" charset="2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97448" y="1600467"/>
            <a:ext cx="2631146" cy="538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/>
              <a:t>2006 </a:t>
            </a:r>
            <a:r>
              <a:rPr lang="en-US" altLang="ja-JP" sz="2000" dirty="0" smtClean="0"/>
              <a:t>- 2009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6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pitchFamily="18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h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pD</a:t>
            </a:r>
            <a:r>
              <a:rPr lang="en-US" altLang="ja-JP" sz="2000" dirty="0" err="1" smtClean="0"/>
              <a:t>,</a:t>
            </a:r>
            <a:r>
              <a:rPr lang="en-US" altLang="ja-JP" sz="2000" dirty="0" err="1" smtClean="0">
                <a:latin typeface="Symbol" pitchFamily="18" charset="2"/>
              </a:rPr>
              <a:t>r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s</a:t>
            </a:r>
            <a:r>
              <a:rPr lang="en-US" altLang="ja-JP" sz="2000" dirty="0" err="1" smtClean="0"/>
              <a:t>N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1.6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 smtClean="0">
                <a:latin typeface="Arial Black" pitchFamily="34" charset="0"/>
              </a:rPr>
              <a:t>―</a:t>
            </a:r>
            <a:endParaRPr lang="en-US" altLang="ja-JP" sz="2000" dirty="0">
              <a:latin typeface="Arial Black" pitchFamily="34" charset="0"/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 smtClean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latin typeface="Arial Black" pitchFamily="34" charset="0"/>
              </a:rPr>
              <a:t>―</a:t>
            </a:r>
          </a:p>
          <a:p>
            <a:pPr algn="ctr">
              <a:lnSpc>
                <a:spcPct val="180000"/>
              </a:lnSpc>
            </a:pPr>
            <a:endParaRPr lang="en-US" altLang="ja-JP" sz="2000" dirty="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95288" y="2230704"/>
            <a:ext cx="8208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03185" y="1587767"/>
            <a:ext cx="3524019" cy="48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/>
              <a:t>2010 </a:t>
            </a:r>
            <a:r>
              <a:rPr lang="en-US" altLang="ja-JP" sz="2000" dirty="0" smtClean="0"/>
              <a:t>- 2012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8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pitchFamily="18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h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pD</a:t>
            </a:r>
            <a:r>
              <a:rPr lang="en-US" altLang="ja-JP" sz="2000" dirty="0" err="1" smtClean="0"/>
              <a:t>,</a:t>
            </a:r>
            <a:r>
              <a:rPr lang="en-US" altLang="ja-JP" sz="2000" dirty="0" err="1" smtClean="0">
                <a:latin typeface="Symbol" pitchFamily="18" charset="2"/>
              </a:rPr>
              <a:t>r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s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K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,K</a:t>
            </a:r>
            <a:r>
              <a:rPr lang="en-US" altLang="ja-JP" sz="20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</a:t>
            </a:r>
            <a:r>
              <a:rPr lang="en-US" altLang="ja-JP" sz="2000" dirty="0" smtClean="0">
                <a:solidFill>
                  <a:srgbClr val="FF0000"/>
                </a:solidFill>
              </a:rPr>
              <a:t>2.3 </a:t>
            </a:r>
            <a:r>
              <a:rPr lang="en-US" altLang="ja-JP" sz="2000" dirty="0" err="1">
                <a:solidFill>
                  <a:srgbClr val="FF0000"/>
                </a:solidFill>
              </a:rPr>
              <a:t>GeV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</a:t>
            </a:r>
            <a:r>
              <a:rPr lang="en-US" altLang="ja-JP" sz="2000" dirty="0" smtClean="0">
                <a:solidFill>
                  <a:srgbClr val="FF0000"/>
                </a:solidFill>
              </a:rPr>
              <a:t>2.1 </a:t>
            </a:r>
            <a:r>
              <a:rPr lang="en-US" altLang="ja-JP" sz="2000" dirty="0" err="1">
                <a:solidFill>
                  <a:srgbClr val="FF0000"/>
                </a:solidFill>
              </a:rPr>
              <a:t>GeV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2.1 </a:t>
            </a:r>
            <a:r>
              <a:rPr lang="en-US" altLang="ja-JP" sz="2000" dirty="0" err="1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2.1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2.1 </a:t>
            </a:r>
            <a:r>
              <a:rPr lang="en-US" altLang="ja-JP" sz="2000" dirty="0" err="1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2.1 </a:t>
            </a:r>
            <a:r>
              <a:rPr lang="en-US" altLang="ja-JP" sz="2000" dirty="0" err="1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03561" y="2379929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/>
              <a:t>  # of coupled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dirty="0"/>
              <a:t>     channels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68325" y="728791"/>
            <a:ext cx="8204788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 dirty="0">
                <a:solidFill>
                  <a:srgbClr val="FF0000"/>
                </a:solidFill>
              </a:rPr>
              <a:t>Fully combined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analysis of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en-US" altLang="ja-JP" sz="2000" dirty="0" err="1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, </a:t>
            </a:r>
            <a:r>
              <a:rPr lang="en-US" altLang="ja-JP" sz="2000" dirty="0" err="1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 smtClean="0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altLang="ja-JP" sz="2000" dirty="0">
                <a:solidFill>
                  <a:srgbClr val="0000FF"/>
                </a:solidFill>
                <a:sym typeface="Symbol" pitchFamily="18" charset="2"/>
              </a:rPr>
              <a:t> 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N ,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 , 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, 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Symbol" pitchFamily="18" charset="2"/>
              </a:rPr>
              <a:t>reactions !!</a:t>
            </a:r>
            <a:r>
              <a:rPr lang="en-US" altLang="ja-JP" sz="2000" dirty="0"/>
              <a:t> 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00192" y="6309320"/>
            <a:ext cx="200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="1" dirty="0" smtClean="0">
                <a:solidFill>
                  <a:srgbClr val="FF0000"/>
                </a:solidFill>
              </a:rPr>
              <a:t>HK, Nakamura, Lee, Sato</a:t>
            </a:r>
          </a:p>
          <a:p>
            <a:pPr algn="ctr"/>
            <a:r>
              <a:rPr lang="en-US" altLang="ja-JP" sz="1200" b="1" dirty="0" smtClean="0">
                <a:solidFill>
                  <a:srgbClr val="FF0000"/>
                </a:solidFill>
              </a:rPr>
              <a:t>PRC88 035209 (2013)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2104" y="1100470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(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more than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22,000 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data of </a:t>
            </a:r>
            <a:r>
              <a:rPr kumimoji="1" lang="en-US" altLang="ja-JP" b="1" dirty="0" err="1" smtClean="0">
                <a:solidFill>
                  <a:srgbClr val="008000"/>
                </a:solidFill>
              </a:rPr>
              <a:t>unpolarized</a:t>
            </a:r>
            <a:r>
              <a:rPr kumimoji="1" lang="en-US" altLang="ja-JP" b="1" dirty="0" smtClean="0">
                <a:solidFill>
                  <a:srgbClr val="008000"/>
                </a:solidFill>
              </a:rPr>
              <a:t> &amp; polarized observables to fit</a:t>
            </a:r>
            <a:r>
              <a:rPr kumimoji="1"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25542" y="6237312"/>
            <a:ext cx="27270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rgbClr val="FF0000"/>
                </a:solidFill>
              </a:rPr>
              <a:t>Julia-Diaz, Lee, Matsuyama, Sato, </a:t>
            </a:r>
          </a:p>
          <a:p>
            <a:pPr algn="ctr"/>
            <a:r>
              <a:rPr lang="en-US" altLang="ja-JP" sz="1100" b="1" dirty="0" smtClean="0">
                <a:solidFill>
                  <a:srgbClr val="FF0000"/>
                </a:solidFill>
              </a:rPr>
              <a:t>PRC76 065201 (2007);</a:t>
            </a:r>
          </a:p>
          <a:p>
            <a:pPr algn="ctr"/>
            <a:r>
              <a:rPr lang="en-US" altLang="ja-JP" sz="1100" b="1" dirty="0" smtClean="0">
                <a:solidFill>
                  <a:srgbClr val="FF0000"/>
                </a:solidFill>
              </a:rPr>
              <a:t>Julia-Diaz</a:t>
            </a:r>
            <a:r>
              <a:rPr kumimoji="1" lang="en-US" altLang="ja-JP" sz="1100" b="1" dirty="0" smtClean="0">
                <a:solidFill>
                  <a:srgbClr val="FF0000"/>
                </a:solidFill>
              </a:rPr>
              <a:t>, et al., </a:t>
            </a:r>
            <a:r>
              <a:rPr lang="en-US" altLang="ja-JP" sz="1100" b="1" dirty="0" smtClean="0">
                <a:solidFill>
                  <a:srgbClr val="FF0000"/>
                </a:solidFill>
              </a:rPr>
              <a:t>PRC77 045205 (2008)</a:t>
            </a:r>
            <a:endParaRPr kumimoji="1" lang="ja-JP" alt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96" y="2780928"/>
            <a:ext cx="4428000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764704"/>
            <a:ext cx="4428000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576262"/>
          </a:xfrm>
        </p:spPr>
        <p:txBody>
          <a:bodyPr lIns="91424" tIns="45711" rIns="91424" bIns="45711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rgbClr val="0000FF"/>
                </a:solidFill>
                <a:cs typeface="Arial" charset="0"/>
              </a:rPr>
              <a:t>Partial wave amplitudes of πN scattering</a:t>
            </a:r>
          </a:p>
        </p:txBody>
      </p:sp>
      <p:sp>
        <p:nvSpPr>
          <p:cNvPr id="489475" name="18 CuadroTexto"/>
          <p:cNvSpPr txBox="1">
            <a:spLocks noChangeArrowheads="1"/>
          </p:cNvSpPr>
          <p:nvPr/>
        </p:nvSpPr>
        <p:spPr bwMode="auto">
          <a:xfrm>
            <a:off x="840978" y="5085184"/>
            <a:ext cx="3873799" cy="4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8ch DCC-analysis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[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HK, Nakamura, Lee, Sato, PRC88 035209 (2013)]</a:t>
            </a: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179512" y="5294046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220786" y="6120191"/>
            <a:ext cx="539750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2568576" y="4051920"/>
            <a:ext cx="1368425" cy="457200"/>
            <a:chOff x="5868144" y="836712"/>
            <a:chExt cx="1368152" cy="457309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4272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51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347" name="グループ化 14"/>
          <p:cNvGrpSpPr>
            <a:grpSpLocks/>
          </p:cNvGrpSpPr>
          <p:nvPr/>
        </p:nvGrpSpPr>
        <p:grpSpPr bwMode="auto">
          <a:xfrm>
            <a:off x="6767513" y="6074035"/>
            <a:ext cx="1765300" cy="457200"/>
            <a:chOff x="6552100" y="6092677"/>
            <a:chExt cx="1764316" cy="457309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18073"/>
                <a:gd name="adj2" fmla="val 844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49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3343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 dirty="0"/>
                <a:t>Imaginary part</a:t>
              </a:r>
              <a:endParaRPr kumimoji="1" lang="ja-JP" altLang="en-US" sz="1600" dirty="0"/>
            </a:p>
          </p:txBody>
        </p:sp>
      </p:grpSp>
      <p:pic>
        <p:nvPicPr>
          <p:cNvPr id="7" name="図 6"/>
          <p:cNvPicPr preferRelativeResize="0"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12776"/>
            <a:ext cx="828000" cy="81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19 CuadroTexto"/>
          <p:cNvSpPr txBox="1">
            <a:spLocks noChangeArrowheads="1"/>
          </p:cNvSpPr>
          <p:nvPr/>
        </p:nvSpPr>
        <p:spPr bwMode="auto">
          <a:xfrm>
            <a:off x="912936" y="5797929"/>
            <a:ext cx="3528450" cy="79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previous </a:t>
            </a:r>
            <a:r>
              <a:rPr lang="en-US" altLang="ja-JP" sz="1200" dirty="0"/>
              <a:t>6ch DCC-analysis </a:t>
            </a:r>
            <a:endParaRPr lang="en-US" altLang="ja-JP" sz="12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(</a:t>
            </a:r>
            <a:r>
              <a:rPr lang="en-US" altLang="ja-JP" sz="1200" dirty="0"/>
              <a:t>fitted </a:t>
            </a:r>
            <a:r>
              <a:rPr lang="en-US" altLang="ja-JP" sz="1200" dirty="0" smtClean="0"/>
              <a:t>to </a:t>
            </a:r>
            <a:r>
              <a:rPr lang="en-US" altLang="ja-JP" sz="1200" dirty="0" err="1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 dirty="0" err="1" smtClean="0">
                <a:solidFill>
                  <a:srgbClr val="0000FF"/>
                </a:solidFill>
              </a:rPr>
              <a:t>N</a:t>
            </a:r>
            <a:r>
              <a:rPr lang="en-US" altLang="ja-JP" sz="1200" dirty="0" smtClean="0">
                <a:solidFill>
                  <a:srgbClr val="0000FF"/>
                </a:solidFill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data only</a:t>
            </a:r>
            <a:r>
              <a:rPr lang="en-US" altLang="ja-JP" sz="1200" dirty="0" smtClean="0"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up to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W = 2 </a:t>
            </a:r>
            <a:r>
              <a:rPr lang="en-US" altLang="ja-JP" sz="1200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 and F wave</a:t>
            </a:r>
            <a:r>
              <a:rPr lang="en-US" altLang="ja-JP" sz="1200" dirty="0" smtClean="0">
                <a:sym typeface="Wingdings" pitchFamily="2" charset="2"/>
              </a:rPr>
              <a:t>)</a:t>
            </a:r>
            <a:endParaRPr lang="en-US" altLang="ja-JP" sz="12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 smtClean="0"/>
              <a:t>[Julia-Diaz et al., PRC76 </a:t>
            </a:r>
            <a:r>
              <a:rPr lang="en-US" altLang="ja-JP" sz="1200" dirty="0"/>
              <a:t>065201 (2007)]</a:t>
            </a:r>
          </a:p>
        </p:txBody>
      </p:sp>
    </p:spTree>
    <p:extLst>
      <p:ext uri="{BB962C8B-B14F-4D97-AF65-F5344CB8AC3E}">
        <p14:creationId xmlns:p14="http://schemas.microsoft.com/office/powerpoint/2010/main" val="6631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576262"/>
          </a:xfrm>
        </p:spPr>
        <p:txBody>
          <a:bodyPr lIns="91424" tIns="45711" rIns="91424" bIns="45711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rgbClr val="0000FF"/>
                </a:solidFill>
                <a:cs typeface="Arial" charset="0"/>
              </a:rPr>
              <a:t>Partial wave amplitudes of πN scattering</a:t>
            </a:r>
          </a:p>
        </p:txBody>
      </p:sp>
      <p:pic>
        <p:nvPicPr>
          <p:cNvPr id="14345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96" y="2780928"/>
            <a:ext cx="4428000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図 1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" y="765144"/>
            <a:ext cx="4428000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2568576" y="4051920"/>
            <a:ext cx="1368425" cy="457200"/>
            <a:chOff x="5868144" y="836712"/>
            <a:chExt cx="1368152" cy="457309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4272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51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347" name="グループ化 14"/>
          <p:cNvGrpSpPr>
            <a:grpSpLocks/>
          </p:cNvGrpSpPr>
          <p:nvPr/>
        </p:nvGrpSpPr>
        <p:grpSpPr bwMode="auto">
          <a:xfrm>
            <a:off x="6767513" y="6074035"/>
            <a:ext cx="1765300" cy="457200"/>
            <a:chOff x="6552100" y="6092677"/>
            <a:chExt cx="1764316" cy="457309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18073"/>
                <a:gd name="adj2" fmla="val 844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49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3343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 dirty="0"/>
                <a:t>Imaginary part</a:t>
              </a:r>
              <a:endParaRPr kumimoji="1" lang="ja-JP" altLang="en-US" sz="1600" dirty="0"/>
            </a:p>
          </p:txBody>
        </p:sp>
      </p:grpSp>
      <p:sp>
        <p:nvSpPr>
          <p:cNvPr id="21" name="18 CuadroTexto"/>
          <p:cNvSpPr txBox="1">
            <a:spLocks noChangeArrowheads="1"/>
          </p:cNvSpPr>
          <p:nvPr/>
        </p:nvSpPr>
        <p:spPr bwMode="auto">
          <a:xfrm>
            <a:off x="840978" y="5085184"/>
            <a:ext cx="3873799" cy="4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8ch DCC-analysis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[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HK, Nakamura, Lee, Sato, PRC88 035209 (2013)]</a:t>
            </a: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79512" y="5294046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220786" y="6120191"/>
            <a:ext cx="539750" cy="0"/>
          </a:xfrm>
          <a:prstGeom prst="line">
            <a:avLst/>
          </a:prstGeom>
          <a:noFill/>
          <a:ln w="31750">
            <a:solidFill>
              <a:srgbClr val="008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4" name="19 CuadroTexto"/>
          <p:cNvSpPr txBox="1">
            <a:spLocks noChangeArrowheads="1"/>
          </p:cNvSpPr>
          <p:nvPr/>
        </p:nvSpPr>
        <p:spPr bwMode="auto">
          <a:xfrm>
            <a:off x="912936" y="5797929"/>
            <a:ext cx="3528450" cy="79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previous </a:t>
            </a:r>
            <a:r>
              <a:rPr lang="en-US" altLang="ja-JP" sz="1200" dirty="0"/>
              <a:t>6ch DCC-analysis </a:t>
            </a:r>
            <a:endParaRPr lang="en-US" altLang="ja-JP" sz="12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(</a:t>
            </a:r>
            <a:r>
              <a:rPr lang="en-US" altLang="ja-JP" sz="1200" dirty="0"/>
              <a:t>fitted </a:t>
            </a:r>
            <a:r>
              <a:rPr lang="en-US" altLang="ja-JP" sz="1200" dirty="0" smtClean="0"/>
              <a:t>to </a:t>
            </a:r>
            <a:r>
              <a:rPr lang="en-US" altLang="ja-JP" sz="1200" dirty="0" err="1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 dirty="0" err="1" smtClean="0">
                <a:solidFill>
                  <a:srgbClr val="0000FF"/>
                </a:solidFill>
              </a:rPr>
              <a:t>N</a:t>
            </a:r>
            <a:r>
              <a:rPr lang="en-US" altLang="ja-JP" sz="1200" dirty="0" smtClean="0">
                <a:solidFill>
                  <a:srgbClr val="0000FF"/>
                </a:solidFill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data only</a:t>
            </a:r>
            <a:r>
              <a:rPr lang="en-US" altLang="ja-JP" sz="1200" dirty="0" smtClean="0"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up to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W = 2 </a:t>
            </a:r>
            <a:r>
              <a:rPr lang="en-US" altLang="ja-JP" sz="1200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 and F wave</a:t>
            </a:r>
            <a:r>
              <a:rPr lang="en-US" altLang="ja-JP" sz="1200" dirty="0" smtClean="0">
                <a:sym typeface="Wingdings" pitchFamily="2" charset="2"/>
              </a:rPr>
              <a:t>)</a:t>
            </a:r>
            <a:endParaRPr lang="en-US" altLang="ja-JP" sz="12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 smtClean="0"/>
              <a:t>[Julia-Diaz et al., PRC76 </a:t>
            </a:r>
            <a:r>
              <a:rPr lang="en-US" altLang="ja-JP" sz="1200" dirty="0"/>
              <a:t>065201 (2007)]</a:t>
            </a:r>
          </a:p>
        </p:txBody>
      </p:sp>
    </p:spTree>
    <p:extLst>
      <p:ext uri="{BB962C8B-B14F-4D97-AF65-F5344CB8AC3E}">
        <p14:creationId xmlns:p14="http://schemas.microsoft.com/office/powerpoint/2010/main" val="27469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π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 </a:t>
            </a:r>
            <a:r>
              <a:rPr lang="en-US" altLang="ja-JP" sz="3200" dirty="0">
                <a:solidFill>
                  <a:srgbClr val="0000FF"/>
                </a:solidFill>
                <a:sym typeface="Wingdings" pitchFamily="2" charset="2"/>
              </a:rPr>
              <a:t>p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1868"/>
            <a:ext cx="4428000" cy="3754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76" y="1628800"/>
            <a:ext cx="4428000" cy="3787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18 CuadroTexto"/>
          <p:cNvSpPr txBox="1">
            <a:spLocks noChangeArrowheads="1"/>
          </p:cNvSpPr>
          <p:nvPr/>
        </p:nvSpPr>
        <p:spPr bwMode="auto">
          <a:xfrm>
            <a:off x="899592" y="6100631"/>
            <a:ext cx="3873799" cy="4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8ch DCC-analysis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[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HK, Nakamura, Lee, Sato, PRC88 035209 (2013)]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38126" y="6309493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1" name="19 CuadroTexto"/>
          <p:cNvSpPr txBox="1">
            <a:spLocks noChangeArrowheads="1"/>
          </p:cNvSpPr>
          <p:nvPr/>
        </p:nvSpPr>
        <p:spPr bwMode="auto">
          <a:xfrm>
            <a:off x="5624190" y="6021288"/>
            <a:ext cx="3960490" cy="60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previous </a:t>
            </a:r>
            <a:r>
              <a:rPr lang="en-US" altLang="ja-JP" sz="1200" dirty="0"/>
              <a:t>6ch DCC-analysis </a:t>
            </a:r>
            <a:endParaRPr lang="en-US" altLang="ja-JP" sz="12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n-US" altLang="ja-JP" sz="1200" dirty="0" smtClean="0"/>
              <a:t>(</a:t>
            </a:r>
            <a:r>
              <a:rPr lang="en-US" altLang="ja-JP" sz="1200" dirty="0"/>
              <a:t>fitted </a:t>
            </a:r>
            <a:r>
              <a:rPr lang="en-US" altLang="ja-JP" sz="1200" dirty="0" smtClean="0"/>
              <a:t>to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altLang="ja-JP" sz="1200" dirty="0" err="1" smtClean="0">
                <a:solidFill>
                  <a:srgbClr val="0000FF"/>
                </a:solidFill>
              </a:rPr>
              <a:t>N</a:t>
            </a:r>
            <a:r>
              <a:rPr lang="en-US" altLang="ja-JP" sz="1200" dirty="0" smtClean="0">
                <a:solidFill>
                  <a:srgbClr val="0000FF"/>
                </a:solidFill>
              </a:rPr>
              <a:t> 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 dirty="0" err="1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 dirty="0" err="1">
                <a:solidFill>
                  <a:srgbClr val="0000FF"/>
                </a:solidFill>
                <a:sym typeface="Wingdings" pitchFamily="2" charset="2"/>
              </a:rPr>
              <a:t>N</a:t>
            </a:r>
            <a:r>
              <a:rPr lang="en-US" altLang="ja-JP" sz="1200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data only</a:t>
            </a:r>
            <a:r>
              <a:rPr lang="en-US" altLang="ja-JP" sz="1200" dirty="0" smtClean="0">
                <a:sym typeface="Wingdings" pitchFamily="2" charset="2"/>
              </a:rPr>
              <a:t> </a:t>
            </a:r>
            <a:r>
              <a:rPr lang="en-US" altLang="ja-JP" sz="1200" dirty="0" smtClean="0">
                <a:solidFill>
                  <a:srgbClr val="0000FF"/>
                </a:solidFill>
                <a:sym typeface="Wingdings" pitchFamily="2" charset="2"/>
              </a:rPr>
              <a:t>up to W = 1.6 </a:t>
            </a:r>
            <a:r>
              <a:rPr lang="en-US" altLang="ja-JP" sz="1200" dirty="0" err="1" smtClean="0">
                <a:solidFill>
                  <a:srgbClr val="0000FF"/>
                </a:solidFill>
                <a:sym typeface="Wingdings" pitchFamily="2" charset="2"/>
              </a:rPr>
              <a:t>GeV</a:t>
            </a:r>
            <a:r>
              <a:rPr lang="en-US" altLang="ja-JP" sz="1200" dirty="0" smtClean="0">
                <a:sym typeface="Wingdings" pitchFamily="2" charset="2"/>
              </a:rPr>
              <a:t>)</a:t>
            </a:r>
            <a:endParaRPr lang="en-US" altLang="ja-JP" sz="1200" dirty="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 dirty="0" smtClean="0"/>
              <a:t>[Julia-Diaz et al., PRC77 045205 </a:t>
            </a:r>
            <a:r>
              <a:rPr lang="en-US" altLang="ja-JP" sz="1200" dirty="0"/>
              <a:t>(</a:t>
            </a:r>
            <a:r>
              <a:rPr lang="en-US" altLang="ja-JP" sz="1200" dirty="0" smtClean="0"/>
              <a:t>2008)]</a:t>
            </a:r>
            <a:endParaRPr lang="en-US" altLang="ja-JP" sz="1200" dirty="0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932040" y="6343550"/>
            <a:ext cx="539750" cy="0"/>
          </a:xfrm>
          <a:prstGeom prst="line">
            <a:avLst/>
          </a:prstGeom>
          <a:noFill/>
          <a:ln w="3175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59640" y="5553452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9900"/>
                </a:solidFill>
              </a:rPr>
              <a:t>1.6 </a:t>
            </a:r>
            <a:r>
              <a:rPr lang="en-US" altLang="ja-JP" sz="1600" b="1" dirty="0" err="1" smtClean="0">
                <a:solidFill>
                  <a:srgbClr val="009900"/>
                </a:solidFill>
              </a:rPr>
              <a:t>GeV</a:t>
            </a:r>
            <a:endParaRPr kumimoji="1" lang="ja-JP" altLang="en-US" sz="1600" b="1" dirty="0">
              <a:solidFill>
                <a:srgbClr val="0099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84168" y="5553450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9900"/>
                </a:solidFill>
              </a:rPr>
              <a:t>1.9 </a:t>
            </a:r>
            <a:r>
              <a:rPr lang="en-US" altLang="ja-JP" sz="1600" b="1" dirty="0" err="1" smtClean="0">
                <a:solidFill>
                  <a:srgbClr val="009900"/>
                </a:solidFill>
              </a:rPr>
              <a:t>GeV</a:t>
            </a:r>
            <a:endParaRPr kumimoji="1" lang="ja-JP" altLang="en-US" sz="1600" b="1" dirty="0">
              <a:solidFill>
                <a:srgbClr val="0099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3872268" y="5157192"/>
            <a:ext cx="123668" cy="360040"/>
          </a:xfrm>
          <a:prstGeom prst="straightConnector1">
            <a:avLst/>
          </a:prstGeom>
          <a:ln w="34925">
            <a:solidFill>
              <a:srgbClr val="0099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6536565" y="4494199"/>
            <a:ext cx="123667" cy="1059251"/>
          </a:xfrm>
          <a:prstGeom prst="straightConnector1">
            <a:avLst/>
          </a:prstGeom>
          <a:ln w="34925">
            <a:solidFill>
              <a:srgbClr val="0099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63833" y="1002214"/>
            <a:ext cx="4485523" cy="338554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D</a:t>
            </a:r>
            <a:r>
              <a:rPr lang="en-US" altLang="ja-JP" sz="1600" b="1" dirty="0" smtClean="0"/>
              <a:t>ifferential cross section (W = 1.08-2.1 </a:t>
            </a:r>
            <a:r>
              <a:rPr lang="en-US" altLang="ja-JP" sz="1600" b="1" dirty="0" err="1" smtClean="0"/>
              <a:t>GeV</a:t>
            </a:r>
            <a:r>
              <a:rPr lang="en-US" altLang="ja-JP" sz="1600" b="1" dirty="0" smtClean="0"/>
              <a:t>)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967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758248" y="5720288"/>
            <a:ext cx="4206240" cy="1021080"/>
          </a:xfrm>
          <a:prstGeom prst="round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14601"/>
            <a:ext cx="4320000" cy="83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96" y="4736888"/>
            <a:ext cx="4320000" cy="8327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4608"/>
            <a:ext cx="4320000" cy="3647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4" y="5157192"/>
            <a:ext cx="4320000" cy="141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>
                <a:solidFill>
                  <a:srgbClr val="0000FF"/>
                </a:solidFill>
              </a:rPr>
              <a:t>γ</a:t>
            </a:r>
            <a:r>
              <a:rPr lang="en-US" altLang="ja-JP" sz="3200" dirty="0" smtClean="0">
                <a:solidFill>
                  <a:srgbClr val="0000FF"/>
                </a:solidFill>
              </a:rPr>
              <a:t> p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 K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+ 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Σ</a:t>
            </a:r>
            <a:r>
              <a:rPr lang="en-US" altLang="ja-JP" sz="3200" baseline="30000" dirty="0" smtClean="0">
                <a:solidFill>
                  <a:srgbClr val="0000FF"/>
                </a:solidFill>
                <a:sym typeface="Wingdings" pitchFamily="2" charset="2"/>
              </a:rPr>
              <a:t>0</a:t>
            </a:r>
            <a:r>
              <a:rPr lang="en-US" altLang="ja-JP" sz="3200" dirty="0" smtClean="0">
                <a:solidFill>
                  <a:srgbClr val="0000FF"/>
                </a:solidFill>
                <a:sym typeface="Wingdings" pitchFamily="2" charset="2"/>
              </a:rPr>
              <a:t> reaction</a:t>
            </a:r>
            <a:endParaRPr lang="ja-JP" alt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853735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DCS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19872" y="6047162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Σ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16496" y="87910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496" y="285293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Cx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016" y="429309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>
                <a:solidFill>
                  <a:srgbClr val="0000FF"/>
                </a:solidFill>
              </a:rPr>
              <a:t>Cz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’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860032" y="5828411"/>
            <a:ext cx="3907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At present,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NO</a:t>
            </a:r>
            <a:r>
              <a:rPr lang="en-US" altLang="ja-JP" sz="1600" b="1" dirty="0" smtClean="0"/>
              <a:t> data are available for</a:t>
            </a:r>
          </a:p>
          <a:p>
            <a:r>
              <a:rPr lang="en-US" altLang="ja-JP" sz="1600" b="1" dirty="0" smtClean="0"/>
              <a:t>the other 11 observables:</a:t>
            </a:r>
          </a:p>
          <a:p>
            <a:r>
              <a:rPr lang="en-US" altLang="ja-JP" sz="1600" b="1" dirty="0" smtClean="0">
                <a:solidFill>
                  <a:srgbClr val="0000FF"/>
                </a:solidFill>
              </a:rPr>
              <a:t>T, E, F, G, H, Ox’, Oz’, Lx’, </a:t>
            </a:r>
            <a:r>
              <a:rPr lang="en-US" altLang="ja-JP" sz="1600" b="1" dirty="0" err="1" smtClean="0">
                <a:solidFill>
                  <a:srgbClr val="0000FF"/>
                </a:solidFill>
              </a:rPr>
              <a:t>Lz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’, </a:t>
            </a:r>
            <a:r>
              <a:rPr lang="en-US" altLang="ja-JP" sz="1600" b="1" dirty="0" err="1" smtClean="0">
                <a:solidFill>
                  <a:srgbClr val="0000FF"/>
                </a:solidFill>
              </a:rPr>
              <a:t>Tx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’, </a:t>
            </a:r>
            <a:r>
              <a:rPr lang="en-US" altLang="ja-JP" sz="1600" b="1" dirty="0" err="1" smtClean="0">
                <a:solidFill>
                  <a:srgbClr val="0000FF"/>
                </a:solidFill>
              </a:rPr>
              <a:t>Tz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’  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5380460" y="637883"/>
            <a:ext cx="3766295" cy="4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8ch DCC-analysis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[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HK, Nakamura, Lee, Sato, PRC88 035209 (2013)]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4839317" y="846745"/>
            <a:ext cx="524771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67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txfonts}&#10;\usepackage{color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74"/>
  <p:tag name="DEFAULTHEIGHT" val="4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igma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472"/>
  <p:tag name="BOXFONT" val="10"/>
  <p:tag name="BOXWRAP" val="False"/>
  <p:tag name="WORKAROUNDTRANSPARENCYBUG" val="False"/>
  <p:tag name="ALLOWFONTSUBSTITUTION" val="False"/>
  <p:tag name="BITMAPFORMAT" val="pngmono"/>
  <p:tag name="ORIGWIDTH" val="712.5"/>
  <p:tag name="PICTUREFILESIZE" val="45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igma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472"/>
  <p:tag name="BOXFONT" val="10"/>
  <p:tag name="BOXWRAP" val="False"/>
  <p:tag name="WORKAROUNDTRANSPARENCYBUG" val="False"/>
  <p:tag name="ALLOWFONTSUBSTITUTION" val="False"/>
  <p:tag name="BITMAPFORMAT" val="pngmono"/>
  <p:tag name="ORIGWIDTH" val="712.5"/>
  <p:tag name="PICTUREFILESIZE" val="45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\left. \langle p_a|\hat T(E)|p_b\rangle \right|_{E\to E_0} &amp; \to&amp;&#10; \frac{\bar{\Gamma}(E_0,p_a)\bar{\Gamma}(E_0,p_b)}&#10;{E - E_0} + ({\rm regular~terms})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494.875"/>
  <p:tag name="PICTUREFILESIZE" val="586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[&#10;{\cal F}_{\pi N,\pi N}(W\to M_R) = -\frac{R_{\pi N,\pi N}}{W-M_R} +\cdots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833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R_{\pi N,\pi N} \equiv (g_{N^*,\pi N})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483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40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[&#10;J^\mu \to J^\mu -\frac{q\cdot J}{n\cdot q}n^\mu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36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31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J^\m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36"/>
  <p:tag name="BOXFONT" val="10"/>
  <p:tag name="BOXWRAP" val="False"/>
  <p:tag name="WORKAROUNDTRANSPARENCYBUG" val="False"/>
  <p:tag name="ALLOWFONTSUBSTITUTION" val="False"/>
  <p:tag name="BITMAPFORMAT" val="pngmono"/>
  <p:tag name="ORIGWIDTH" val="237"/>
  <p:tag name="PICTUREFILESIZE" val="20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q^\m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36"/>
  <p:tag name="BOXFONT" val="10"/>
  <p:tag name="BOXWRAP" val="False"/>
  <p:tag name="WORKAROUNDTRANSPARENCYBUG" val="False"/>
  <p:tag name="ALLOWFONTSUBSTITUTION" val="False"/>
  <p:tag name="BITMAPFORMAT" val="pngmono"/>
  <p:tag name="ORIGWIDTH" val="237"/>
  <p:tag name="PICTUREFILESIZE" val="23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n^\mu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36"/>
  <p:tag name="BOXFONT" val="10"/>
  <p:tag name="BOXWRAP" val="False"/>
  <p:tag name="WORKAROUNDTRANSPARENCYBUG" val="False"/>
  <p:tag name="ALLOWFONTSUBSTITUTION" val="False"/>
  <p:tag name="BITMAPFORMAT" val="pngmono"/>
  <p:tag name="ORIGWIDTH" val="237"/>
  <p:tag name="PICTUREFILESIZE" val="23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8|25.5|3|7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[&#10;{\cal F}_{\beta,\alpha}(W\to M_R) = -\frac{R_{\beta,\alpha}}{W-M_R} +\cdots .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53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R_{\beta, \alpha} \equiv g_{\beta, N^*}\times g_{\alpha,N^*} .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485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43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-\pi &lt; {\rm arg}[R_{\pi N,\pi N}] &lt; \pi .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282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R_{\pi N,\pi N} = (g_{N^*,\pi N})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39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g_{N^*,\pi 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687"/>
  <p:tag name="PICTUREFILESIZE" val="52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8|25.5|3|7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a,b,c&amp;=&amp;(~\gamma^{(\ast)} N,~\pi N,~\eta N,~\pi\Delta,~\sigma N,~\rho N,~\textcolor[rgb]{0,0,0}{K\Lambda},~K\Sigma,\cdots)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453.0009"/>
  <p:tag name="PICTUREFILESIZE" val="314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V_{a,b}&amp;~~=~~&amp;~~~~ v_{a,b}~~~~~~~~+~~~~~~~~Z_{a,b}&#10;~~~~~~~~+ ~~~~~~~~\sum_{N^\ast}\frac{\Gamma^\dag_{N^\ast,a}\Gamma_{N^\ast,b}}{E-M_{N^\ast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523.9811"/>
  <p:tag name="PICTUREFILESIZE" val="2571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textcolor[rgb]{0,0,1}{\pi\pi 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7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textcolor[rgb]{0,0,1}{\pi\pi 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7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\ \ \ \ \ 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41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V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7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G_{MB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9.96008"/>
  <p:tag name="PICTUREFILESIZE" val="26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MB = \pi N, \eta N, K\Lambda,K\Sigma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81.9804"/>
  <p:tag name="PICTUREFILESIZE" val="102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MB = \pi \Delta, \rho N, \sigma N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47.0003"/>
  <p:tag name="PICTUREFILESIZE" val="75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36.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&#10;R = \sigma(e^- e^+ \to {\rm hadrons}) / \sigma(e^- e^+ \to \mu^-\mu^+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42.9607"/>
  <p:tag name="PICTUREFILESIZE" val="1305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$&#10;\sigma(\pi^- p \to {\rm hadrons})&#10;$ (mb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95.9604"/>
  <p:tag name="PICTUREFILESIZE" val="101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$\sqrt{s}$ &#10;[GeV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256"/>
  <p:tag name="ORIGWIDTH" val="75.00016"/>
  <p:tag name="PICTUREFILESIZE" val="889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8.2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\ \ \ \ \ 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41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&#10;T(p,p';E)&amp;=&amp;V(p,p')&#10;+\int q^2dq V(p,q)G(q;E)T(q,p'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480"/>
  <p:tag name="PICTUREFILESIZE" val="278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usepackage{color}&#10;\begin{document}&#10;\begin{eqnarray*}a,b,c&amp;=&amp;(~\gamma^{(\ast)} N,~\pi N,~\eta N,~\pi\Delta,~\sigma N,~\rho N,~\textcolor[rgb]{0,0,0}{K\Lambda},~K\Sigma,\omega N\cdots)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486.001"/>
  <p:tag name="PICTUREFILESIZE" val="491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|N^*\rangle = |MB\rangle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55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|N^*\rangle = |qqq\rangle + |\rm{m.c.}\rangle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86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I=\frac{1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537"/>
  <p:tag name="PICTUREFILESIZE" val="18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txfonts}&#10;\begin{document}&#10;\begin{eqnarray*}&#10;I=\frac{3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42.96008"/>
  <p:tag name="PICTUREFILESIZE" val="2454"/>
</p:tagLst>
</file>

<file path=ppt/theme/theme1.xml><?xml version="1.0" encoding="utf-8"?>
<a:theme xmlns:a="http://schemas.openxmlformats.org/drawingml/2006/main" name="cust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custum</Template>
  <TotalTime>20168</TotalTime>
  <Words>3438</Words>
  <Application>Microsoft Office PowerPoint</Application>
  <PresentationFormat>画面に合わせる (4:3)</PresentationFormat>
  <Paragraphs>735</Paragraphs>
  <Slides>43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custum</vt:lpstr>
      <vt:lpstr>Recent results on N* spectroscopy with  ANL-Osaka dynamical coupled-channels approach   [Kamano, Nakamura, Lee, Sato, PRC88 (2013) 035209]</vt:lpstr>
      <vt:lpstr>Why reaction dynamics is so important?</vt:lpstr>
      <vt:lpstr>Pion- and photon-induced meson production reactions off nucleon</vt:lpstr>
      <vt:lpstr>ANL-Osaka Dynamical Coupled-Channels (DCC) model for meson production reactions</vt:lpstr>
      <vt:lpstr>ANL-Osaka DCC analysis</vt:lpstr>
      <vt:lpstr>Partial wave amplitudes of πN scattering</vt:lpstr>
      <vt:lpstr>Partial wave amplitudes of πN scattering</vt:lpstr>
      <vt:lpstr>γ p  π0 p reaction</vt:lpstr>
      <vt:lpstr>γ p  K+ Σ0 reaction</vt:lpstr>
      <vt:lpstr>Coupled-channels effect on observables</vt:lpstr>
      <vt:lpstr>Extraction of  N* parameters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Ongoing &amp; future projects</vt:lpstr>
      <vt:lpstr>back up</vt:lpstr>
      <vt:lpstr>Phenomenological prescriptions of constructing  conserved-current matrix elements</vt:lpstr>
      <vt:lpstr>Conventions for coupling constants</vt:lpstr>
      <vt:lpstr>Dynamical coupled-channels (DCC) model for  meson production reactions</vt:lpstr>
      <vt:lpstr>Ongoing projects &amp; future plans with ANL-Osaka DCC approach (1/4) </vt:lpstr>
      <vt:lpstr>Ongoing projects &amp; future plans with ANL-Osaka DCC approach (2/4)</vt:lpstr>
      <vt:lpstr>Ongoing projects &amp; future plans with ANL-Osaka DCC approach (3/4)</vt:lpstr>
      <vt:lpstr>Ongoing projects &amp; future plans with ANL-Osaka DCC approach (4/4)</vt:lpstr>
      <vt:lpstr>PowerPoint プレゼンテーション</vt:lpstr>
      <vt:lpstr>N* spectroscopy :  Physics of broad &amp; overlapping resonances </vt:lpstr>
      <vt:lpstr>Multi-layer structure of the scattering amplitudes</vt:lpstr>
      <vt:lpstr>PowerPoint プレゼンテーション</vt:lpstr>
      <vt:lpstr>N* resonances from analyses with  the old 6ch and current 8ch models</vt:lpstr>
      <vt:lpstr>π+ p  K+ Σ+ reaction</vt:lpstr>
      <vt:lpstr>γ p  π0 p reaction (2/3)</vt:lpstr>
      <vt:lpstr>γ p  π0 p reaction (3/3)</vt:lpstr>
      <vt:lpstr>π- p  ηn reaction</vt:lpstr>
      <vt:lpstr>π- p  K0Λ reaction</vt:lpstr>
      <vt:lpstr>π- p  K0 Σ0 reaction</vt:lpstr>
      <vt:lpstr>γ p  π+ n reaction (1/3)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γ p  K0 Σ+ reaction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nucleon resonance extraction via dynamical coupled-channels analysis from Collaboration@EBAC</dc:title>
  <dc:creator>kamano</dc:creator>
  <cp:lastModifiedBy>kamano</cp:lastModifiedBy>
  <cp:revision>1106</cp:revision>
  <cp:lastPrinted>2013-06-18T07:33:10Z</cp:lastPrinted>
  <dcterms:created xsi:type="dcterms:W3CDTF">2011-09-25T15:35:31Z</dcterms:created>
  <dcterms:modified xsi:type="dcterms:W3CDTF">2013-11-07T02:43:18Z</dcterms:modified>
</cp:coreProperties>
</file>