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9" r:id="rId2"/>
    <p:sldId id="281" r:id="rId3"/>
    <p:sldId id="258" r:id="rId4"/>
    <p:sldId id="259" r:id="rId5"/>
    <p:sldId id="304" r:id="rId6"/>
    <p:sldId id="315" r:id="rId7"/>
    <p:sldId id="310" r:id="rId8"/>
    <p:sldId id="266" r:id="rId9"/>
    <p:sldId id="307" r:id="rId10"/>
    <p:sldId id="305" r:id="rId11"/>
    <p:sldId id="309" r:id="rId12"/>
    <p:sldId id="268" r:id="rId13"/>
    <p:sldId id="293" r:id="rId14"/>
    <p:sldId id="272" r:id="rId15"/>
    <p:sldId id="276" r:id="rId16"/>
    <p:sldId id="313" r:id="rId17"/>
    <p:sldId id="314" r:id="rId18"/>
    <p:sldId id="300" r:id="rId19"/>
    <p:sldId id="299" r:id="rId20"/>
    <p:sldId id="285" r:id="rId21"/>
    <p:sldId id="286" r:id="rId22"/>
    <p:sldId id="283" r:id="rId23"/>
    <p:sldId id="296" r:id="rId24"/>
    <p:sldId id="257" r:id="rId25"/>
    <p:sldId id="298" r:id="rId26"/>
    <p:sldId id="301" r:id="rId27"/>
    <p:sldId id="292" r:id="rId28"/>
    <p:sldId id="290"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67540-7256-4A6C-875A-97DF4D49C924}"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30139-1B8F-47D6-A35A-58E7A6933D26}" type="slidenum">
              <a:rPr kumimoji="1" lang="ja-JP" altLang="en-US" smtClean="0"/>
              <a:t>‹#›</a:t>
            </a:fld>
            <a:endParaRPr kumimoji="1" lang="ja-JP" altLang="en-US"/>
          </a:p>
        </p:txBody>
      </p:sp>
    </p:spTree>
    <p:extLst>
      <p:ext uri="{BB962C8B-B14F-4D97-AF65-F5344CB8AC3E}">
        <p14:creationId xmlns:p14="http://schemas.microsoft.com/office/powerpoint/2010/main" val="301659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830139-1B8F-47D6-A35A-58E7A6933D26}" type="slidenum">
              <a:rPr kumimoji="1" lang="ja-JP" altLang="en-US" smtClean="0"/>
              <a:t>5</a:t>
            </a:fld>
            <a:endParaRPr kumimoji="1" lang="ja-JP" altLang="en-US"/>
          </a:p>
        </p:txBody>
      </p:sp>
    </p:spTree>
    <p:extLst>
      <p:ext uri="{BB962C8B-B14F-4D97-AF65-F5344CB8AC3E}">
        <p14:creationId xmlns:p14="http://schemas.microsoft.com/office/powerpoint/2010/main" val="206593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FC2C48-4365-E8AD-F1CC-34CE48D175D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6C3D085-0CA5-D910-E515-0B8D6FD80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3F7D5AE-8301-A8D4-87A0-7539654EB24C}"/>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D0F4462B-0C91-2996-0815-339BC0EF41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3EE75A-AB09-82FF-5519-F5E0FE5C794B}"/>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36430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8BAA3-E9D1-12BF-F601-A220DC6448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05370E-2EB1-C58B-C518-4A4A112427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D89BF8-AF17-74F0-3ABA-6263CA9B725D}"/>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7A239376-CBCC-CB98-0687-5CE2223A90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00366-1AC7-F0C9-E9E0-04A456AE03AA}"/>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164698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B8BDC76-866A-7674-51EC-5557A3B69E1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4DC54A-653D-D5F2-2C0E-727DE63771A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93BFF-B215-FCCD-7ACC-A79AC2097C19}"/>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BF31978E-86EB-B77B-E2D8-7C343EB159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27903E-838F-C9AC-5394-6CD053920DF2}"/>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7332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5A7BAB-A8E0-0B60-3693-614CE067F3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0B0FDD-989F-C13A-AC33-8D1BDE5A4F3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C92706-0978-D750-46BC-FDE730E5EAA1}"/>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0E9A535D-E6F6-70E0-3002-4BF22C0EC9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F71AF7-FC0C-7644-030E-225789F07AE2}"/>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27362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D0E1C9-2C17-FBFD-1DDF-7A4EB44CC3F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7C5379-C293-FBD2-2E0B-90C1A91D0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D4A970-340A-0F97-3805-B78F6D841FBB}"/>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EADA2576-B7F6-9DAB-234A-9E1A345129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30F2B8-2218-96AD-7F83-4775A9E44D7D}"/>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112408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599522-F926-8066-3296-CA0582113E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539AF-7F30-101B-5066-08611A7C7D8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D6D6A3-1C6C-08B3-A4D8-69B5D0ECF27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3A4CED4-EDDC-D427-34E7-2A4A9B69AA40}"/>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6" name="フッター プレースホルダー 5">
            <a:extLst>
              <a:ext uri="{FF2B5EF4-FFF2-40B4-BE49-F238E27FC236}">
                <a16:creationId xmlns:a16="http://schemas.microsoft.com/office/drawing/2014/main" id="{0747B806-F30D-54F2-A1DF-7CECA3A010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FCB264-8F17-5E08-FC1B-3DF4CB288B1B}"/>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72367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67DE3-7305-2529-C796-B013617BD58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505578-5BC0-B1D4-2C7D-9C3503CD5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15FEFE-7BFF-A755-2956-4524E551F1A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21C08A6-9381-53D7-07D0-92E2ACA32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BA8F96-741D-26D8-0D72-3326572AC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55BC20-7217-646A-ECD2-AD91329CB710}"/>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8" name="フッター プレースホルダー 7">
            <a:extLst>
              <a:ext uri="{FF2B5EF4-FFF2-40B4-BE49-F238E27FC236}">
                <a16:creationId xmlns:a16="http://schemas.microsoft.com/office/drawing/2014/main" id="{C4AF09C4-7380-CCF7-710C-8FF8324E4D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14E339D-A0A9-6A60-BEAD-7E6820C6A127}"/>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237412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71427-F75F-7720-1C3A-95721CA4331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88A7638-5683-9A36-C63C-1826837D5DDD}"/>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4" name="フッター プレースホルダー 3">
            <a:extLst>
              <a:ext uri="{FF2B5EF4-FFF2-40B4-BE49-F238E27FC236}">
                <a16:creationId xmlns:a16="http://schemas.microsoft.com/office/drawing/2014/main" id="{3F2DDD6C-BD28-AC38-84E1-BEFB754D5D0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689137-861D-2DFC-B1C1-9A5DCADB5B2D}"/>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9158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AB356E1-26E2-19D5-DF49-CFEF0213FE07}"/>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3" name="フッター プレースホルダー 2">
            <a:extLst>
              <a:ext uri="{FF2B5EF4-FFF2-40B4-BE49-F238E27FC236}">
                <a16:creationId xmlns:a16="http://schemas.microsoft.com/office/drawing/2014/main" id="{A8DE8C43-B902-CA67-2DD2-7F902B41251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9B14E7-E5EA-E9BF-B3E7-5800B43CD8F5}"/>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411812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6902E-2711-049A-2144-57DEEDA36B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167B2E-E4CD-255A-DBE5-9CFF36151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D68A2C1-E8BE-6ED1-71E9-A0BB8A47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6D55AB-92A6-4357-25DB-D7CC9B1D8D59}"/>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6" name="フッター プレースホルダー 5">
            <a:extLst>
              <a:ext uri="{FF2B5EF4-FFF2-40B4-BE49-F238E27FC236}">
                <a16:creationId xmlns:a16="http://schemas.microsoft.com/office/drawing/2014/main" id="{3BB808CB-F76A-FDE2-2898-3922E04EEB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CA06CD-450B-4DCC-2FF5-F853E1641AFC}"/>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150644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1A2CD-8605-DEB5-5348-32A0E4ABA85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8A97AF4-666F-5FFC-2319-F1B61667C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E0809CA-F9D2-88EB-C276-8917A3378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6C3281-6DC3-4957-750E-A6C27E44CB6B}"/>
              </a:ext>
            </a:extLst>
          </p:cNvPr>
          <p:cNvSpPr>
            <a:spLocks noGrp="1"/>
          </p:cNvSpPr>
          <p:nvPr>
            <p:ph type="dt" sz="half" idx="10"/>
          </p:nvPr>
        </p:nvSpPr>
        <p:spPr/>
        <p:txBody>
          <a:bodyPr/>
          <a:lstStyle/>
          <a:p>
            <a:fld id="{B7E4B4A1-C86F-42BA-881B-A28CE3FC3E38}" type="datetimeFigureOut">
              <a:rPr kumimoji="1" lang="ja-JP" altLang="en-US" smtClean="0"/>
              <a:t>2025/3/21</a:t>
            </a:fld>
            <a:endParaRPr kumimoji="1" lang="ja-JP" altLang="en-US"/>
          </a:p>
        </p:txBody>
      </p:sp>
      <p:sp>
        <p:nvSpPr>
          <p:cNvPr id="6" name="フッター プレースホルダー 5">
            <a:extLst>
              <a:ext uri="{FF2B5EF4-FFF2-40B4-BE49-F238E27FC236}">
                <a16:creationId xmlns:a16="http://schemas.microsoft.com/office/drawing/2014/main" id="{49FE8FD0-91D2-207A-2BFD-3B596A333F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302BCB-EBB0-F84C-B099-8A196F4250A5}"/>
              </a:ext>
            </a:extLst>
          </p:cNvPr>
          <p:cNvSpPr>
            <a:spLocks noGrp="1"/>
          </p:cNvSpPr>
          <p:nvPr>
            <p:ph type="sldNum" sz="quarter" idx="12"/>
          </p:nvPr>
        </p:nvSpPr>
        <p:spPr/>
        <p:txBody>
          <a:body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59861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63BBF1-0409-4BFB-80E9-38A6FACB4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8777EC-7B23-0F24-0C41-C5D146634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9C16AB-AA38-8B28-1DFF-0535C2F86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4B4A1-C86F-42BA-881B-A28CE3FC3E38}" type="datetimeFigureOut">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54C273ED-BC32-FB49-16F4-8E564B435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8EAC07D-6979-6AED-84C1-880C93F61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94542-2188-436D-9D77-EEF37D4E0CF4}" type="slidenum">
              <a:rPr kumimoji="1" lang="ja-JP" altLang="en-US" smtClean="0"/>
              <a:t>‹#›</a:t>
            </a:fld>
            <a:endParaRPr kumimoji="1" lang="ja-JP" altLang="en-US"/>
          </a:p>
        </p:txBody>
      </p:sp>
    </p:spTree>
    <p:extLst>
      <p:ext uri="{BB962C8B-B14F-4D97-AF65-F5344CB8AC3E}">
        <p14:creationId xmlns:p14="http://schemas.microsoft.com/office/powerpoint/2010/main" val="108128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jpeg"/><Relationship Id="rId7" Type="http://schemas.openxmlformats.org/officeDocument/2006/relationships/image" Target="../media/image15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j.mp/1f8MLlc" TargetMode="External"/><Relationship Id="rId2" Type="http://schemas.openxmlformats.org/officeDocument/2006/relationships/hyperlink" Target="https://getnews.jp/archives/404198/ga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obelprize.org/prizes/physics/2022/prize-announcement/"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ja.wikipedia.org/wiki/%E9%87%8F%E5%AD%90%E3%83%86%E3%83%AC%E3%83%9D%E3%83%BC%E3%83%86%E3%83%BC%E3%82%B7%E3%83%A7%E3%83%B3#cite_note-9" TargetMode="External"/><Relationship Id="rId3" Type="http://schemas.openxmlformats.org/officeDocument/2006/relationships/hyperlink" Target="https://ja.wikipedia.org/wiki/%E3%83%8E%E3%83%BC%E3%83%88:%E9%87%8F%E5%AD%90%E3%83%86%E3%83%AC%E3%83%9D%E3%83%BC%E3%83%86%E3%83%BC%E3%82%B7%E3%83%A7%E3%83%B3#%E7%96%91%E5%95%8F%E7%82%B9" TargetMode="External"/><Relationship Id="rId7" Type="http://schemas.openxmlformats.org/officeDocument/2006/relationships/hyperlink" Target="https://ja.wikipedia.org/wiki/%E9%87%8F%E5%AD%90%E3%83%86%E3%83%AC%E3%83%9D%E3%83%BC%E3%83%86%E3%83%BC%E3%82%B7%E3%83%A7%E3%83%B3#cite_note-8" TargetMode="External"/><Relationship Id="rId2" Type="http://schemas.openxmlformats.org/officeDocument/2006/relationships/hyperlink" Target="https://ja.wikipedia.org/wiki/Wikipedia:%E6%AD%A3%E7%A2%BA%E6%80%A7%E3%81%AB%E7%96%91%E5%95%8F%E3%81%8C%E3%81%82%E3%82%8B%E8%A8%98%E4%BA%8B" TargetMode="External"/><Relationship Id="rId1" Type="http://schemas.openxmlformats.org/officeDocument/2006/relationships/slideLayout" Target="../slideLayouts/slideLayout2.xml"/><Relationship Id="rId6" Type="http://schemas.openxmlformats.org/officeDocument/2006/relationships/hyperlink" Target="https://ja.wikipedia.org/wiki/%E9%87%8F%E5%AD%90%E3%83%86%E3%83%AC%E3%83%9D%E3%83%BC%E3%83%86%E3%83%BC%E3%82%B7%E3%83%A7%E3%83%B3#cite_note-7" TargetMode="External"/><Relationship Id="rId5" Type="http://schemas.openxmlformats.org/officeDocument/2006/relationships/hyperlink" Target="https://ja.wikipedia.org/wiki/%E9%87%8F%E5%AD%90%E3%83%86%E3%83%AC%E3%83%9D%E3%83%BC%E3%83%86%E3%83%BC%E3%82%B7%E3%83%A7%E3%83%B3#cite_note-6" TargetMode="External"/><Relationship Id="rId4" Type="http://schemas.openxmlformats.org/officeDocument/2006/relationships/hyperlink" Target="https://ja.wikipedia.org/wiki/%E9%87%8F%E5%AD%90%E3%83%86%E3%83%AC%E3%83%9D%E3%83%BC%E3%83%86%E3%83%BC%E3%82%B7%E3%83%A7%E3%83%B3#cite_note-FOOTNOTETakedaMizutaFuwavan_Loock2013-5" TargetMode="External"/><Relationship Id="rId9" Type="http://schemas.openxmlformats.org/officeDocument/2006/relationships/hyperlink" Target="https://ja.wikipedia.org/wiki/%E9%87%8F%E5%AD%90%E3%83%86%E3%83%AC%E3%83%9D%E3%83%BC%E3%83%86%E3%83%BC%E3%82%B7%E3%83%A7%E3%83%B3#cite_note-1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riken.jp/press/2021/20210506_1/inde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10.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4.png"/><Relationship Id="rId10" Type="http://schemas.openxmlformats.org/officeDocument/2006/relationships/image" Target="../media/image23.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F6F7D9-08C5-CDFE-970A-288CD6C34520}"/>
              </a:ext>
            </a:extLst>
          </p:cNvPr>
          <p:cNvPicPr>
            <a:picLocks noChangeAspect="1"/>
          </p:cNvPicPr>
          <p:nvPr/>
        </p:nvPicPr>
        <p:blipFill>
          <a:blip r:embed="rId2"/>
          <a:stretch>
            <a:fillRect/>
          </a:stretch>
        </p:blipFill>
        <p:spPr>
          <a:xfrm>
            <a:off x="1868558" y="1598933"/>
            <a:ext cx="8656281" cy="4893942"/>
          </a:xfrm>
          <a:prstGeom prst="rect">
            <a:avLst/>
          </a:prstGeom>
        </p:spPr>
      </p:pic>
      <p:sp>
        <p:nvSpPr>
          <p:cNvPr id="6" name="タイトル 1">
            <a:extLst>
              <a:ext uri="{FF2B5EF4-FFF2-40B4-BE49-F238E27FC236}">
                <a16:creationId xmlns:a16="http://schemas.microsoft.com/office/drawing/2014/main" id="{CA732FC6-F265-4CFC-1ED4-C2AB3C55512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rgbClr val="111111"/>
                </a:solidFill>
                <a:latin typeface="ソフトゴシック m"/>
              </a:rPr>
              <a:t>量子テレポーテーション</a:t>
            </a:r>
            <a:endParaRPr lang="ja-JP" altLang="en-US" dirty="0"/>
          </a:p>
        </p:txBody>
      </p:sp>
      <p:sp>
        <p:nvSpPr>
          <p:cNvPr id="2" name="テキスト ボックス 1">
            <a:extLst>
              <a:ext uri="{FF2B5EF4-FFF2-40B4-BE49-F238E27FC236}">
                <a16:creationId xmlns:a16="http://schemas.microsoft.com/office/drawing/2014/main" id="{8B0AF42A-62F7-B1DE-EB88-8F31F031A937}"/>
              </a:ext>
            </a:extLst>
          </p:cNvPr>
          <p:cNvSpPr txBox="1"/>
          <p:nvPr/>
        </p:nvSpPr>
        <p:spPr>
          <a:xfrm>
            <a:off x="8309114" y="365125"/>
            <a:ext cx="3159839" cy="523220"/>
          </a:xfrm>
          <a:prstGeom prst="rect">
            <a:avLst/>
          </a:prstGeom>
          <a:noFill/>
        </p:spPr>
        <p:txBody>
          <a:bodyPr wrap="none" rtlCol="0">
            <a:spAutoFit/>
          </a:bodyPr>
          <a:lstStyle/>
          <a:p>
            <a:r>
              <a:rPr kumimoji="1" lang="en-US" altLang="ja-JP" sz="2800" b="1" dirty="0"/>
              <a:t>2022</a:t>
            </a:r>
            <a:r>
              <a:rPr kumimoji="1" lang="ja-JP" altLang="en-US" sz="2800" b="1" dirty="0"/>
              <a:t>年ノーベル賞</a:t>
            </a:r>
          </a:p>
        </p:txBody>
      </p:sp>
    </p:spTree>
    <p:extLst>
      <p:ext uri="{BB962C8B-B14F-4D97-AF65-F5344CB8AC3E}">
        <p14:creationId xmlns:p14="http://schemas.microsoft.com/office/powerpoint/2010/main" val="16445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中学レベルの数学で量子テレポーテーションを理解してみよう">
            <a:extLst>
              <a:ext uri="{FF2B5EF4-FFF2-40B4-BE49-F238E27FC236}">
                <a16:creationId xmlns:a16="http://schemas.microsoft.com/office/drawing/2014/main" id="{1DFD9BB1-089F-8F09-74A8-326734E53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485" y="768788"/>
            <a:ext cx="4762500" cy="8763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C847AE5C-CDCA-3D45-D5F1-7A67E7F1C3BB}"/>
              </a:ext>
            </a:extLst>
          </p:cNvPr>
          <p:cNvGrpSpPr/>
          <p:nvPr/>
        </p:nvGrpSpPr>
        <p:grpSpPr>
          <a:xfrm>
            <a:off x="357808" y="2175161"/>
            <a:ext cx="10959547" cy="3668583"/>
            <a:chOff x="357808" y="2175161"/>
            <a:chExt cx="10959547" cy="3668583"/>
          </a:xfrm>
        </p:grpSpPr>
        <p:sp>
          <p:nvSpPr>
            <p:cNvPr id="4" name="テキスト ボックス 3">
              <a:extLst>
                <a:ext uri="{FF2B5EF4-FFF2-40B4-BE49-F238E27FC236}">
                  <a16:creationId xmlns:a16="http://schemas.microsoft.com/office/drawing/2014/main" id="{F4DE9169-64C5-A3C0-6247-26308EC67557}"/>
                </a:ext>
              </a:extLst>
            </p:cNvPr>
            <p:cNvSpPr txBox="1"/>
            <p:nvPr/>
          </p:nvSpPr>
          <p:spPr>
            <a:xfrm>
              <a:off x="530084" y="2175161"/>
              <a:ext cx="10787271" cy="369332"/>
            </a:xfrm>
            <a:prstGeom prst="rect">
              <a:avLst/>
            </a:prstGeom>
            <a:noFill/>
          </p:spPr>
          <p:txBody>
            <a:bodyPr wrap="square">
              <a:spAutoFit/>
            </a:bodyPr>
            <a:lstStyle/>
            <a:p>
              <a:r>
                <a:rPr lang="en-US" altLang="ja-JP" b="1" i="0" dirty="0">
                  <a:solidFill>
                    <a:srgbClr val="333333"/>
                  </a:solidFill>
                  <a:effectLst/>
                  <a:latin typeface="ソフトゴシック m"/>
                </a:rPr>
                <a:t>0</a:t>
              </a:r>
              <a:r>
                <a:rPr lang="ja-JP" altLang="en-US" b="1" i="0" dirty="0">
                  <a:solidFill>
                    <a:srgbClr val="333333"/>
                  </a:solidFill>
                  <a:effectLst/>
                  <a:latin typeface="ソフトゴシック m"/>
                </a:rPr>
                <a:t>はそのままで</a:t>
              </a:r>
              <a:r>
                <a:rPr lang="en-US" altLang="ja-JP" b="1" i="0" dirty="0">
                  <a:solidFill>
                    <a:srgbClr val="333333"/>
                  </a:solidFill>
                  <a:effectLst/>
                  <a:latin typeface="ソフトゴシック m"/>
                </a:rPr>
                <a:t>1</a:t>
              </a:r>
              <a:r>
                <a:rPr lang="ja-JP" altLang="en-US" b="1" i="0" dirty="0">
                  <a:solidFill>
                    <a:srgbClr val="333333"/>
                  </a:solidFill>
                  <a:effectLst/>
                  <a:latin typeface="ソフトゴシック m"/>
                </a:rPr>
                <a:t>の符号を反対にする</a:t>
              </a:r>
              <a:r>
                <a:rPr lang="en-US" altLang="ja-JP" b="0" i="0" dirty="0">
                  <a:solidFill>
                    <a:srgbClr val="333333"/>
                  </a:solidFill>
                  <a:effectLst/>
                  <a:latin typeface="ソフトゴシック m"/>
                </a:rPr>
                <a:t>(+→‐</a:t>
              </a:r>
              <a:r>
                <a:rPr lang="ja-JP" altLang="en-US" b="0" i="0" dirty="0">
                  <a:solidFill>
                    <a:srgbClr val="333333"/>
                  </a:solidFill>
                  <a:effectLst/>
                  <a:latin typeface="ソフトゴシック m"/>
                </a:rPr>
                <a:t>）、</a:t>
              </a:r>
              <a:r>
                <a:rPr lang="en-US" altLang="ja-JP" b="1" i="0" dirty="0">
                  <a:solidFill>
                    <a:srgbClr val="333333"/>
                  </a:solidFill>
                  <a:effectLst/>
                  <a:latin typeface="ソフトゴシック m"/>
                </a:rPr>
                <a:t>Z</a:t>
              </a:r>
              <a:r>
                <a:rPr lang="ja-JP" altLang="en-US" b="1" i="0" dirty="0">
                  <a:solidFill>
                    <a:srgbClr val="333333"/>
                  </a:solidFill>
                  <a:effectLst/>
                  <a:latin typeface="ソフトゴシック m"/>
                </a:rPr>
                <a:t>ゲート</a:t>
              </a:r>
              <a:endParaRPr lang="ja-JP" altLang="en-US" dirty="0"/>
            </a:p>
          </p:txBody>
        </p:sp>
        <p:pic>
          <p:nvPicPr>
            <p:cNvPr id="5" name="Picture 2" descr="中学レベルの数学で量子テレポーテーションを理解してみよう">
              <a:extLst>
                <a:ext uri="{FF2B5EF4-FFF2-40B4-BE49-F238E27FC236}">
                  <a16:creationId xmlns:a16="http://schemas.microsoft.com/office/drawing/2014/main" id="{04E3EDFA-08D7-A857-5E81-123A0F31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9" y="2765422"/>
              <a:ext cx="476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88CC364-D67B-BFDA-4B35-AF4832AE3FFB}"/>
                </a:ext>
              </a:extLst>
            </p:cNvPr>
            <p:cNvSpPr txBox="1"/>
            <p:nvPr/>
          </p:nvSpPr>
          <p:spPr>
            <a:xfrm>
              <a:off x="357808" y="4158017"/>
              <a:ext cx="8121173" cy="400110"/>
            </a:xfrm>
            <a:prstGeom prst="rect">
              <a:avLst/>
            </a:prstGeom>
            <a:noFill/>
          </p:spPr>
          <p:txBody>
            <a:bodyPr wrap="square">
              <a:spAutoFit/>
            </a:bodyPr>
            <a:lstStyle/>
            <a:p>
              <a:r>
                <a:rPr lang="ja-JP" altLang="en-US" b="0" i="0" dirty="0">
                  <a:solidFill>
                    <a:srgbClr val="333333"/>
                  </a:solidFill>
                  <a:effectLst/>
                  <a:latin typeface="ソフトゴシック m"/>
                </a:rPr>
                <a:t>の他にも、</a:t>
              </a:r>
              <a:r>
                <a:rPr lang="en-US" altLang="ja-JP" b="1" i="0" dirty="0">
                  <a:solidFill>
                    <a:srgbClr val="333333"/>
                  </a:solidFill>
                  <a:effectLst/>
                  <a:latin typeface="ソフトゴシック m"/>
                </a:rPr>
                <a:t>0</a:t>
              </a:r>
              <a:r>
                <a:rPr lang="ja-JP" altLang="en-US" b="1" i="0" dirty="0">
                  <a:solidFill>
                    <a:srgbClr val="333333"/>
                  </a:solidFill>
                  <a:effectLst/>
                  <a:latin typeface="ソフトゴシック m"/>
                </a:rPr>
                <a:t>と</a:t>
              </a:r>
              <a:r>
                <a:rPr lang="en-US" altLang="ja-JP" b="1" i="0" dirty="0">
                  <a:solidFill>
                    <a:srgbClr val="333333"/>
                  </a:solidFill>
                  <a:effectLst/>
                  <a:latin typeface="ソフトゴシック m"/>
                </a:rPr>
                <a:t>1</a:t>
              </a:r>
              <a:r>
                <a:rPr lang="ja-JP" altLang="en-US" b="1" i="0" dirty="0">
                  <a:solidFill>
                    <a:srgbClr val="333333"/>
                  </a:solidFill>
                  <a:effectLst/>
                  <a:latin typeface="ソフトゴシック m"/>
                </a:rPr>
                <a:t>をひっくり返す、</a:t>
              </a:r>
              <a:r>
                <a:rPr lang="en-US" altLang="ja-JP" b="1" i="0" dirty="0">
                  <a:solidFill>
                    <a:srgbClr val="333333"/>
                  </a:solidFill>
                  <a:effectLst/>
                  <a:latin typeface="ソフトゴシック m"/>
                </a:rPr>
                <a:t>X</a:t>
              </a:r>
              <a:r>
                <a:rPr lang="ja-JP" altLang="en-US" b="0" i="0" dirty="0">
                  <a:solidFill>
                    <a:srgbClr val="333333"/>
                  </a:solidFill>
                  <a:effectLst/>
                  <a:latin typeface="ソフトゴシック m"/>
                </a:rPr>
                <a:t>とよばれる量子ゲート、</a:t>
              </a:r>
              <a:r>
                <a:rPr lang="en-US" altLang="ja-JP" sz="2000" b="1" i="0" dirty="0">
                  <a:solidFill>
                    <a:srgbClr val="333333"/>
                  </a:solidFill>
                  <a:effectLst/>
                  <a:latin typeface="ソフトゴシック m"/>
                </a:rPr>
                <a:t>x</a:t>
              </a:r>
              <a:r>
                <a:rPr lang="ja-JP" altLang="en-US" sz="2000" b="1" i="0" dirty="0">
                  <a:solidFill>
                    <a:srgbClr val="333333"/>
                  </a:solidFill>
                  <a:effectLst/>
                  <a:latin typeface="ソフトゴシック m"/>
                </a:rPr>
                <a:t>ゲート</a:t>
              </a:r>
              <a:endParaRPr lang="ja-JP" altLang="en-US" b="1" dirty="0"/>
            </a:p>
          </p:txBody>
        </p:sp>
        <p:pic>
          <p:nvPicPr>
            <p:cNvPr id="7" name="Picture 4" descr="中学レベルの数学で量子テレポーテーションを理解してみよう">
              <a:extLst>
                <a:ext uri="{FF2B5EF4-FFF2-40B4-BE49-F238E27FC236}">
                  <a16:creationId xmlns:a16="http://schemas.microsoft.com/office/drawing/2014/main" id="{19BC851D-2229-EE80-0B9E-B185A160F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4967444"/>
              <a:ext cx="4762500" cy="8763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53946D6-F9CA-ED11-817D-5A5069E4C421}"/>
                    </a:ext>
                  </a:extLst>
                </p:cNvPr>
                <p:cNvSpPr txBox="1"/>
                <p:nvPr/>
              </p:nvSpPr>
              <p:spPr>
                <a:xfrm>
                  <a:off x="5214730" y="2967079"/>
                  <a:ext cx="5837582" cy="718466"/>
                </a:xfrm>
                <a:prstGeom prst="rect">
                  <a:avLst/>
                </a:prstGeom>
                <a:noFill/>
              </p:spPr>
              <p:txBody>
                <a:bodyPr wrap="square" lIns="0" tIns="0" rIns="0" bIns="0" rtlCol="0">
                  <a:spAutoFit/>
                </a:bodyPr>
                <a:lstStyle/>
                <a:p>
                  <a:r>
                    <a:rPr lang="en-US" altLang="ja-JP" sz="2800" dirty="0"/>
                    <a:t>Z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𝑎</m:t>
                                </m:r>
                              </m:e>
                            </m:mr>
                            <m:mr>
                              <m:e>
                                <m:r>
                                  <a:rPr lang="en-US" altLang="ja-JP" sz="2800" i="1">
                                    <a:latin typeface="Cambria Math" panose="02040503050406030204" pitchFamily="18" charset="0"/>
                                  </a:rPr>
                                  <m:t>𝑏</m:t>
                                </m:r>
                              </m:e>
                            </m:mr>
                          </m:m>
                        </m:e>
                      </m:d>
                      <m:r>
                        <a:rPr lang="en-US" altLang="ja-JP" sz="2800" b="0" i="1" smtClean="0">
                          <a:latin typeface="Cambria Math" panose="02040503050406030204" pitchFamily="18" charset="0"/>
                        </a:rPr>
                        <m:t>=</m:t>
                      </m:r>
                      <m:d>
                        <m:dPr>
                          <m:ctrlPr>
                            <a:rPr kumimoji="1" lang="en-US" altLang="ja-JP" sz="2800" i="1" smtClean="0">
                              <a:latin typeface="Cambria Math" panose="02040503050406030204" pitchFamily="18" charset="0"/>
                            </a:rPr>
                          </m:ctrlPr>
                        </m:dPr>
                        <m:e>
                          <m:m>
                            <m:mPr>
                              <m:mcs>
                                <m:mc>
                                  <m:mcPr>
                                    <m:count m:val="2"/>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d>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𝑎</m:t>
                                </m:r>
                              </m:e>
                            </m:mr>
                            <m:mr>
                              <m:e>
                                <m:r>
                                  <a:rPr kumimoji="1" lang="en-US" altLang="ja-JP" sz="2800" b="0" i="1" smtClean="0">
                                    <a:latin typeface="Cambria Math" panose="02040503050406030204" pitchFamily="18" charset="0"/>
                                  </a:rPr>
                                  <m:t>𝑏</m:t>
                                </m:r>
                              </m:e>
                            </m:mr>
                          </m:m>
                        </m:e>
                      </m:d>
                      <m:r>
                        <a:rPr kumimoji="1" lang="en-US" altLang="ja-JP" sz="2800" i="1" smtClean="0">
                          <a:latin typeface="Cambria Math" panose="02040503050406030204" pitchFamily="18" charset="0"/>
                        </a:rPr>
                        <m:t>=</m:t>
                      </m:r>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𝑎</m:t>
                                </m:r>
                              </m:e>
                            </m:mr>
                            <m:mr>
                              <m:e>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m:t>
                                </m:r>
                              </m:e>
                            </m:mr>
                          </m:m>
                        </m:e>
                      </m:d>
                    </m:oMath>
                  </a14:m>
                  <a:endParaRPr kumimoji="1" lang="ja-JP" altLang="en-US" sz="2800" dirty="0"/>
                </a:p>
              </p:txBody>
            </p:sp>
          </mc:Choice>
          <mc:Fallback xmlns="">
            <p:sp>
              <p:nvSpPr>
                <p:cNvPr id="8" name="テキスト ボックス 7">
                  <a:extLst>
                    <a:ext uri="{FF2B5EF4-FFF2-40B4-BE49-F238E27FC236}">
                      <a16:creationId xmlns:a16="http://schemas.microsoft.com/office/drawing/2014/main" id="{253946D6-F9CA-ED11-817D-5A5069E4C421}"/>
                    </a:ext>
                  </a:extLst>
                </p:cNvPr>
                <p:cNvSpPr txBox="1">
                  <a:spLocks noRot="1" noChangeAspect="1" noMove="1" noResize="1" noEditPoints="1" noAdjustHandles="1" noChangeArrowheads="1" noChangeShapeType="1" noTextEdit="1"/>
                </p:cNvSpPr>
                <p:nvPr/>
              </p:nvSpPr>
              <p:spPr>
                <a:xfrm>
                  <a:off x="5214730" y="2967079"/>
                  <a:ext cx="5837582" cy="718466"/>
                </a:xfrm>
                <a:prstGeom prst="rect">
                  <a:avLst/>
                </a:prstGeom>
                <a:blipFill>
                  <a:blip r:embed="rId5"/>
                  <a:stretch>
                    <a:fillRect l="-3653" b="-110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F05E71F0-F939-1E6E-F1AB-2AAAAC941208}"/>
                    </a:ext>
                  </a:extLst>
                </p:cNvPr>
                <p:cNvSpPr txBox="1"/>
                <p:nvPr/>
              </p:nvSpPr>
              <p:spPr>
                <a:xfrm>
                  <a:off x="5327374" y="4811395"/>
                  <a:ext cx="4412974" cy="761940"/>
                </a:xfrm>
                <a:prstGeom prst="rect">
                  <a:avLst/>
                </a:prstGeom>
                <a:noFill/>
              </p:spPr>
              <p:txBody>
                <a:bodyPr wrap="square" lIns="0" tIns="0" rIns="0" bIns="0" rtlCol="0">
                  <a:spAutoFit/>
                </a:bodyPr>
                <a:lstStyle/>
                <a:p>
                  <a:r>
                    <a:rPr kumimoji="1" lang="en-US" altLang="ja-JP" sz="2800" dirty="0"/>
                    <a:t>X</a:t>
                  </a:r>
                  <a:r>
                    <a:rPr lang="en-US" altLang="ja-JP" sz="2800" dirty="0"/>
                    <a:t>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𝑎</m:t>
                                </m:r>
                              </m:e>
                            </m:mr>
                            <m:mr>
                              <m:e>
                                <m:r>
                                  <a:rPr lang="en-US" altLang="ja-JP" sz="2800" i="1">
                                    <a:latin typeface="Cambria Math" panose="02040503050406030204" pitchFamily="18" charset="0"/>
                                  </a:rPr>
                                  <m:t>𝑏</m:t>
                                </m:r>
                              </m:e>
                            </m:mr>
                          </m:m>
                        </m:e>
                      </m:d>
                      <m:r>
                        <a:rPr lang="en-US" altLang="ja-JP" sz="2800" b="0" i="1" smtClean="0">
                          <a:latin typeface="Cambria Math" panose="02040503050406030204" pitchFamily="18" charset="0"/>
                        </a:rPr>
                        <m:t>= </m:t>
                      </m:r>
                      <m:d>
                        <m:dPr>
                          <m:ctrlPr>
                            <a:rPr kumimoji="1" lang="en-US" altLang="ja-JP" sz="2800" i="1" smtClean="0">
                              <a:latin typeface="Cambria Math" panose="02040503050406030204" pitchFamily="18" charset="0"/>
                            </a:rPr>
                          </m:ctrlPr>
                        </m:dPr>
                        <m:e>
                          <m:m>
                            <m:mPr>
                              <m:mcs>
                                <m:mc>
                                  <m:mcPr>
                                    <m:count m:val="2"/>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r>
                              <m:e>
                                <m: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
                        </m:e>
                      </m:d>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𝑎</m:t>
                                </m:r>
                              </m:e>
                            </m:mr>
                            <m:mr>
                              <m:e>
                                <m:r>
                                  <a:rPr kumimoji="1" lang="en-US" altLang="ja-JP" sz="2800" b="0" i="1" smtClean="0">
                                    <a:latin typeface="Cambria Math" panose="02040503050406030204" pitchFamily="18" charset="0"/>
                                  </a:rPr>
                                  <m:t>𝑏</m:t>
                                </m:r>
                              </m:e>
                            </m:mr>
                          </m:m>
                        </m:e>
                      </m:d>
                      <m:r>
                        <a:rPr kumimoji="1" lang="en-US" altLang="ja-JP" sz="2800" i="1" smtClean="0">
                          <a:latin typeface="Cambria Math" panose="02040503050406030204" pitchFamily="18" charset="0"/>
                        </a:rPr>
                        <m:t>=</m:t>
                      </m:r>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𝑏</m:t>
                                </m:r>
                              </m:e>
                            </m:mr>
                            <m:mr>
                              <m:e>
                                <m:r>
                                  <a:rPr kumimoji="1" lang="en-US" altLang="ja-JP" sz="2800" b="0" i="1" smtClean="0">
                                    <a:latin typeface="Cambria Math" panose="02040503050406030204" pitchFamily="18" charset="0"/>
                                  </a:rPr>
                                  <m:t>𝑎</m:t>
                                </m:r>
                              </m:e>
                            </m:mr>
                          </m:m>
                        </m:e>
                      </m:d>
                    </m:oMath>
                  </a14:m>
                  <a:endParaRPr kumimoji="1" lang="ja-JP" altLang="en-US" sz="2800" dirty="0"/>
                </a:p>
              </p:txBody>
            </p:sp>
          </mc:Choice>
          <mc:Fallback xmlns="">
            <p:sp>
              <p:nvSpPr>
                <p:cNvPr id="9" name="テキスト ボックス 8">
                  <a:extLst>
                    <a:ext uri="{FF2B5EF4-FFF2-40B4-BE49-F238E27FC236}">
                      <a16:creationId xmlns:a16="http://schemas.microsoft.com/office/drawing/2014/main" id="{F05E71F0-F939-1E6E-F1AB-2AAAAC941208}"/>
                    </a:ext>
                  </a:extLst>
                </p:cNvPr>
                <p:cNvSpPr txBox="1">
                  <a:spLocks noRot="1" noChangeAspect="1" noMove="1" noResize="1" noEditPoints="1" noAdjustHandles="1" noChangeArrowheads="1" noChangeShapeType="1" noTextEdit="1"/>
                </p:cNvSpPr>
                <p:nvPr/>
              </p:nvSpPr>
              <p:spPr>
                <a:xfrm>
                  <a:off x="5327374" y="4811395"/>
                  <a:ext cx="4412974" cy="761940"/>
                </a:xfrm>
                <a:prstGeom prst="rect">
                  <a:avLst/>
                </a:prstGeom>
                <a:blipFill>
                  <a:blip r:embed="rId6"/>
                  <a:stretch>
                    <a:fillRect l="-4972" b="-88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BF3BBB3-5713-20C3-B9B0-811339644E11}"/>
                  </a:ext>
                </a:extLst>
              </p:cNvPr>
              <p:cNvSpPr txBox="1"/>
              <p:nvPr/>
            </p:nvSpPr>
            <p:spPr>
              <a:xfrm>
                <a:off x="6923314" y="2322588"/>
                <a:ext cx="71251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ja-JP" altLang="en-US" sz="2800" i="1" smtClean="0">
                              <a:latin typeface="Cambria Math" panose="02040503050406030204" pitchFamily="18" charset="0"/>
                            </a:rPr>
                            <m:t>𝜎</m:t>
                          </m:r>
                        </m:e>
                        <m:sub>
                          <m:r>
                            <a:rPr kumimoji="1" lang="en-US" altLang="ja-JP" sz="2800" b="0" i="1" smtClean="0">
                              <a:latin typeface="Cambria Math" panose="02040503050406030204" pitchFamily="18" charset="0"/>
                            </a:rPr>
                            <m:t>𝑧</m:t>
                          </m:r>
                        </m:sub>
                      </m:sSub>
                    </m:oMath>
                  </m:oMathPara>
                </a14:m>
                <a:endParaRPr kumimoji="1" lang="ja-JP" altLang="en-US" dirty="0"/>
              </a:p>
            </p:txBody>
          </p:sp>
        </mc:Choice>
        <mc:Fallback xmlns="">
          <p:sp>
            <p:nvSpPr>
              <p:cNvPr id="10" name="テキスト ボックス 9">
                <a:extLst>
                  <a:ext uri="{FF2B5EF4-FFF2-40B4-BE49-F238E27FC236}">
                    <a16:creationId xmlns:a16="http://schemas.microsoft.com/office/drawing/2014/main" id="{9BF3BBB3-5713-20C3-B9B0-811339644E11}"/>
                  </a:ext>
                </a:extLst>
              </p:cNvPr>
              <p:cNvSpPr txBox="1">
                <a:spLocks noRot="1" noChangeAspect="1" noMove="1" noResize="1" noEditPoints="1" noAdjustHandles="1" noChangeArrowheads="1" noChangeShapeType="1" noTextEdit="1"/>
              </p:cNvSpPr>
              <p:nvPr/>
            </p:nvSpPr>
            <p:spPr>
              <a:xfrm>
                <a:off x="6923314" y="2322588"/>
                <a:ext cx="712519"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85BDCD3F-55AA-DBF0-F20F-CE35FF7C9C53}"/>
                  </a:ext>
                </a:extLst>
              </p:cNvPr>
              <p:cNvSpPr txBox="1"/>
              <p:nvPr/>
            </p:nvSpPr>
            <p:spPr>
              <a:xfrm>
                <a:off x="4230584" y="4441322"/>
                <a:ext cx="609797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smtClean="0">
                              <a:latin typeface="Cambria Math" panose="02040503050406030204" pitchFamily="18" charset="0"/>
                            </a:rPr>
                            <m:t>𝜎</m:t>
                          </m:r>
                        </m:e>
                        <m:sub>
                          <m:r>
                            <a:rPr kumimoji="1" lang="en-US" altLang="ja-JP" sz="2400" b="0" i="1" smtClean="0">
                              <a:latin typeface="Cambria Math" panose="02040503050406030204" pitchFamily="18" charset="0"/>
                            </a:rPr>
                            <m:t>𝑥</m:t>
                          </m:r>
                        </m:sub>
                      </m:sSub>
                    </m:oMath>
                  </m:oMathPara>
                </a14:m>
                <a:endParaRPr lang="ja-JP" altLang="en-US" dirty="0"/>
              </a:p>
            </p:txBody>
          </p:sp>
        </mc:Choice>
        <mc:Fallback xmlns="">
          <p:sp>
            <p:nvSpPr>
              <p:cNvPr id="12" name="テキスト ボックス 11">
                <a:extLst>
                  <a:ext uri="{FF2B5EF4-FFF2-40B4-BE49-F238E27FC236}">
                    <a16:creationId xmlns:a16="http://schemas.microsoft.com/office/drawing/2014/main" id="{85BDCD3F-55AA-DBF0-F20F-CE35FF7C9C53}"/>
                  </a:ext>
                </a:extLst>
              </p:cNvPr>
              <p:cNvSpPr txBox="1">
                <a:spLocks noRot="1" noChangeAspect="1" noMove="1" noResize="1" noEditPoints="1" noAdjustHandles="1" noChangeArrowheads="1" noChangeShapeType="1" noTextEdit="1"/>
              </p:cNvSpPr>
              <p:nvPr/>
            </p:nvSpPr>
            <p:spPr>
              <a:xfrm>
                <a:off x="4230584" y="4441322"/>
                <a:ext cx="6097978" cy="461665"/>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2107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AD56-AAAD-2467-4F55-F67975FAF73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ABDFEF-047B-A0B1-901F-77BFAEA212CA}"/>
              </a:ext>
            </a:extLst>
          </p:cNvPr>
          <p:cNvSpPr txBox="1"/>
          <p:nvPr/>
        </p:nvSpPr>
        <p:spPr>
          <a:xfrm>
            <a:off x="278292" y="40565"/>
            <a:ext cx="11648661" cy="646331"/>
          </a:xfrm>
          <a:prstGeom prst="rect">
            <a:avLst/>
          </a:prstGeom>
          <a:noFill/>
        </p:spPr>
        <p:txBody>
          <a:bodyPr wrap="square">
            <a:spAutoFit/>
          </a:bodyPr>
          <a:lstStyle/>
          <a:p>
            <a:r>
              <a:rPr lang="ja-JP" altLang="en-US" b="0" i="0" dirty="0">
                <a:solidFill>
                  <a:srgbClr val="333333"/>
                </a:solidFill>
                <a:effectLst/>
                <a:latin typeface="ソフトゴシック m"/>
              </a:rPr>
              <a:t>まず、リノちゃんは、</a:t>
            </a:r>
            <a:r>
              <a:rPr lang="ja-JP" altLang="en-US" b="1" i="0" dirty="0">
                <a:solidFill>
                  <a:srgbClr val="333333"/>
                </a:solidFill>
                <a:effectLst/>
                <a:latin typeface="ソフトゴシック m"/>
              </a:rPr>
              <a:t>秘密量子と手元のベル量子を</a:t>
            </a:r>
            <a:r>
              <a:rPr lang="en-US" altLang="ja-JP" b="1" i="0" dirty="0">
                <a:solidFill>
                  <a:srgbClr val="333333"/>
                </a:solidFill>
                <a:effectLst/>
                <a:latin typeface="ソフトゴシック m"/>
              </a:rPr>
              <a:t>CNOT</a:t>
            </a:r>
            <a:r>
              <a:rPr lang="ja-JP" altLang="en-US" b="0" i="0" dirty="0">
                <a:solidFill>
                  <a:srgbClr val="333333"/>
                </a:solidFill>
                <a:effectLst/>
                <a:latin typeface="ソフトゴシック m"/>
              </a:rPr>
              <a:t>にかけます。秘密量子がインプットの</a:t>
            </a:r>
            <a:r>
              <a:rPr lang="en-US" altLang="ja-JP" b="0" i="0" dirty="0">
                <a:solidFill>
                  <a:srgbClr val="333333"/>
                </a:solidFill>
                <a:effectLst/>
                <a:latin typeface="ソフトゴシック m"/>
              </a:rPr>
              <a:t>1</a:t>
            </a:r>
            <a:r>
              <a:rPr lang="ja-JP" altLang="en-US" b="0" i="0" dirty="0">
                <a:solidFill>
                  <a:srgbClr val="333333"/>
                </a:solidFill>
                <a:effectLst/>
                <a:latin typeface="ソフトゴシック m"/>
              </a:rPr>
              <a:t>つ目、ベル量子がインプットの</a:t>
            </a:r>
            <a:r>
              <a:rPr lang="en-US" altLang="ja-JP" b="0" i="0" dirty="0">
                <a:solidFill>
                  <a:srgbClr val="333333"/>
                </a:solidFill>
                <a:effectLst/>
                <a:latin typeface="ソフトゴシック m"/>
              </a:rPr>
              <a:t>2</a:t>
            </a:r>
            <a:r>
              <a:rPr lang="ja-JP" altLang="en-US" b="0" i="0" dirty="0">
                <a:solidFill>
                  <a:srgbClr val="333333"/>
                </a:solidFill>
                <a:effectLst/>
                <a:latin typeface="ソフトゴシック m"/>
              </a:rPr>
              <a:t>つ目です。すると、アウトプットがこのように計算できます。</a:t>
            </a:r>
            <a:endParaRPr lang="ja-JP" altLang="en-US" dirty="0"/>
          </a:p>
        </p:txBody>
      </p:sp>
      <p:pic>
        <p:nvPicPr>
          <p:cNvPr id="9218" name="Picture 2" descr="中学レベルの数学で量子テレポーテーションを理解してみよう">
            <a:extLst>
              <a:ext uri="{FF2B5EF4-FFF2-40B4-BE49-F238E27FC236}">
                <a16:creationId xmlns:a16="http://schemas.microsoft.com/office/drawing/2014/main" id="{7C476EF2-4AD7-0AD6-F7E0-ADE00A306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80" y="894717"/>
            <a:ext cx="476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中学レベルの数学で量子テレポーテーションを理解してみよう">
            <a:extLst>
              <a:ext uri="{FF2B5EF4-FFF2-40B4-BE49-F238E27FC236}">
                <a16:creationId xmlns:a16="http://schemas.microsoft.com/office/drawing/2014/main" id="{EF27349F-905F-C3D1-9160-19F593A6B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2" y="4699206"/>
            <a:ext cx="47625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854C5400-8E34-6B7B-8930-EF201BF9A255}"/>
              </a:ext>
            </a:extLst>
          </p:cNvPr>
          <p:cNvPicPr>
            <a:picLocks noChangeAspect="1"/>
          </p:cNvPicPr>
          <p:nvPr/>
        </p:nvPicPr>
        <p:blipFill>
          <a:blip r:embed="rId4"/>
          <a:stretch>
            <a:fillRect/>
          </a:stretch>
        </p:blipFill>
        <p:spPr>
          <a:xfrm>
            <a:off x="1394060" y="2532814"/>
            <a:ext cx="3969139" cy="1271018"/>
          </a:xfrm>
          <a:prstGeom prst="rect">
            <a:avLst/>
          </a:prstGeom>
        </p:spPr>
      </p:pic>
      <p:grpSp>
        <p:nvGrpSpPr>
          <p:cNvPr id="12" name="グループ化 11">
            <a:extLst>
              <a:ext uri="{FF2B5EF4-FFF2-40B4-BE49-F238E27FC236}">
                <a16:creationId xmlns:a16="http://schemas.microsoft.com/office/drawing/2014/main" id="{AF012FFB-B803-51E7-E942-6930B7B497EE}"/>
              </a:ext>
            </a:extLst>
          </p:cNvPr>
          <p:cNvGrpSpPr/>
          <p:nvPr/>
        </p:nvGrpSpPr>
        <p:grpSpPr>
          <a:xfrm>
            <a:off x="2415327" y="2308199"/>
            <a:ext cx="963302" cy="371002"/>
            <a:chOff x="9890192" y="4685872"/>
            <a:chExt cx="963302" cy="371002"/>
          </a:xfrm>
        </p:grpSpPr>
        <p:sp>
          <p:nvSpPr>
            <p:cNvPr id="13" name="テキスト ボックス 12">
              <a:extLst>
                <a:ext uri="{FF2B5EF4-FFF2-40B4-BE49-F238E27FC236}">
                  <a16:creationId xmlns:a16="http://schemas.microsoft.com/office/drawing/2014/main" id="{08A315CE-CE38-D6A7-2139-8AC291E465B1}"/>
                </a:ext>
              </a:extLst>
            </p:cNvPr>
            <p:cNvSpPr txBox="1"/>
            <p:nvPr/>
          </p:nvSpPr>
          <p:spPr>
            <a:xfrm>
              <a:off x="10155342" y="468754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14" name="テキスト ボックス 13">
              <a:extLst>
                <a:ext uri="{FF2B5EF4-FFF2-40B4-BE49-F238E27FC236}">
                  <a16:creationId xmlns:a16="http://schemas.microsoft.com/office/drawing/2014/main" id="{A9B6BAD7-BA48-9226-8D7C-49240F65FA52}"/>
                </a:ext>
              </a:extLst>
            </p:cNvPr>
            <p:cNvSpPr txBox="1"/>
            <p:nvPr/>
          </p:nvSpPr>
          <p:spPr>
            <a:xfrm>
              <a:off x="10388059" y="4687542"/>
              <a:ext cx="465435" cy="369332"/>
            </a:xfrm>
            <a:prstGeom prst="rect">
              <a:avLst/>
            </a:prstGeom>
            <a:noFill/>
          </p:spPr>
          <p:txBody>
            <a:bodyPr wrap="square" rtlCol="0">
              <a:spAutoFit/>
            </a:bodyPr>
            <a:lstStyle/>
            <a:p>
              <a:r>
                <a:rPr kumimoji="1" lang="ja-JP" altLang="en-US" b="1" dirty="0"/>
                <a:t>３</a:t>
              </a:r>
            </a:p>
          </p:txBody>
        </p:sp>
        <p:sp>
          <p:nvSpPr>
            <p:cNvPr id="15" name="テキスト ボックス 14">
              <a:extLst>
                <a:ext uri="{FF2B5EF4-FFF2-40B4-BE49-F238E27FC236}">
                  <a16:creationId xmlns:a16="http://schemas.microsoft.com/office/drawing/2014/main" id="{2CE0E542-2157-C43F-EE48-156A8B4131B9}"/>
                </a:ext>
              </a:extLst>
            </p:cNvPr>
            <p:cNvSpPr txBox="1"/>
            <p:nvPr/>
          </p:nvSpPr>
          <p:spPr>
            <a:xfrm>
              <a:off x="9890192" y="4685872"/>
              <a:ext cx="465435" cy="369332"/>
            </a:xfrm>
            <a:prstGeom prst="rect">
              <a:avLst/>
            </a:prstGeom>
            <a:noFill/>
          </p:spPr>
          <p:txBody>
            <a:bodyPr wrap="square" rtlCol="0">
              <a:spAutoFit/>
            </a:bodyPr>
            <a:lstStyle/>
            <a:p>
              <a:r>
                <a:rPr kumimoji="1" lang="ja-JP" altLang="en-US" dirty="0"/>
                <a:t>１</a:t>
              </a:r>
            </a:p>
          </p:txBody>
        </p:sp>
      </p:grpSp>
      <p:grpSp>
        <p:nvGrpSpPr>
          <p:cNvPr id="28" name="グループ化 27">
            <a:extLst>
              <a:ext uri="{FF2B5EF4-FFF2-40B4-BE49-F238E27FC236}">
                <a16:creationId xmlns:a16="http://schemas.microsoft.com/office/drawing/2014/main" id="{2E794CB3-77E3-FA58-150E-B3DE7D3A7BBF}"/>
              </a:ext>
            </a:extLst>
          </p:cNvPr>
          <p:cNvGrpSpPr/>
          <p:nvPr/>
        </p:nvGrpSpPr>
        <p:grpSpPr>
          <a:xfrm>
            <a:off x="4058729" y="2207383"/>
            <a:ext cx="963302" cy="371002"/>
            <a:chOff x="9890192" y="4685872"/>
            <a:chExt cx="963302" cy="371002"/>
          </a:xfrm>
        </p:grpSpPr>
        <p:sp>
          <p:nvSpPr>
            <p:cNvPr id="29" name="テキスト ボックス 28">
              <a:extLst>
                <a:ext uri="{FF2B5EF4-FFF2-40B4-BE49-F238E27FC236}">
                  <a16:creationId xmlns:a16="http://schemas.microsoft.com/office/drawing/2014/main" id="{ADB89F19-E127-D318-B1D7-EF8AB4EC0546}"/>
                </a:ext>
              </a:extLst>
            </p:cNvPr>
            <p:cNvSpPr txBox="1"/>
            <p:nvPr/>
          </p:nvSpPr>
          <p:spPr>
            <a:xfrm>
              <a:off x="10155342" y="468754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30" name="テキスト ボックス 29">
              <a:extLst>
                <a:ext uri="{FF2B5EF4-FFF2-40B4-BE49-F238E27FC236}">
                  <a16:creationId xmlns:a16="http://schemas.microsoft.com/office/drawing/2014/main" id="{11DEAECA-6A2B-F57F-FDCA-91ABD65016A2}"/>
                </a:ext>
              </a:extLst>
            </p:cNvPr>
            <p:cNvSpPr txBox="1"/>
            <p:nvPr/>
          </p:nvSpPr>
          <p:spPr>
            <a:xfrm>
              <a:off x="10388059" y="4687542"/>
              <a:ext cx="465435" cy="369332"/>
            </a:xfrm>
            <a:prstGeom prst="rect">
              <a:avLst/>
            </a:prstGeom>
            <a:noFill/>
          </p:spPr>
          <p:txBody>
            <a:bodyPr wrap="square" rtlCol="0">
              <a:spAutoFit/>
            </a:bodyPr>
            <a:lstStyle/>
            <a:p>
              <a:r>
                <a:rPr kumimoji="1" lang="ja-JP" altLang="en-US" b="1" dirty="0"/>
                <a:t>３</a:t>
              </a:r>
            </a:p>
          </p:txBody>
        </p:sp>
        <p:sp>
          <p:nvSpPr>
            <p:cNvPr id="31" name="テキスト ボックス 30">
              <a:extLst>
                <a:ext uri="{FF2B5EF4-FFF2-40B4-BE49-F238E27FC236}">
                  <a16:creationId xmlns:a16="http://schemas.microsoft.com/office/drawing/2014/main" id="{8D9289B2-55C7-E2FE-42E2-1128ECE4D13B}"/>
                </a:ext>
              </a:extLst>
            </p:cNvPr>
            <p:cNvSpPr txBox="1"/>
            <p:nvPr/>
          </p:nvSpPr>
          <p:spPr>
            <a:xfrm>
              <a:off x="9890192" y="4685872"/>
              <a:ext cx="465435" cy="369332"/>
            </a:xfrm>
            <a:prstGeom prst="rect">
              <a:avLst/>
            </a:prstGeom>
            <a:noFill/>
          </p:spPr>
          <p:txBody>
            <a:bodyPr wrap="square" rtlCol="0">
              <a:spAutoFit/>
            </a:bodyPr>
            <a:lstStyle/>
            <a:p>
              <a:r>
                <a:rPr kumimoji="1" lang="ja-JP" altLang="en-US" dirty="0"/>
                <a:t>１</a:t>
              </a:r>
            </a:p>
          </p:txBody>
        </p:sp>
      </p:grpSp>
      <p:grpSp>
        <p:nvGrpSpPr>
          <p:cNvPr id="32" name="グループ化 31">
            <a:extLst>
              <a:ext uri="{FF2B5EF4-FFF2-40B4-BE49-F238E27FC236}">
                <a16:creationId xmlns:a16="http://schemas.microsoft.com/office/drawing/2014/main" id="{FE5DC0CD-87C5-5DEE-4C98-6ED6CA4FFD9F}"/>
              </a:ext>
            </a:extLst>
          </p:cNvPr>
          <p:cNvGrpSpPr/>
          <p:nvPr/>
        </p:nvGrpSpPr>
        <p:grpSpPr>
          <a:xfrm>
            <a:off x="2399111" y="3560931"/>
            <a:ext cx="963302" cy="371002"/>
            <a:chOff x="9890192" y="4685872"/>
            <a:chExt cx="963302" cy="371002"/>
          </a:xfrm>
        </p:grpSpPr>
        <p:sp>
          <p:nvSpPr>
            <p:cNvPr id="33" name="テキスト ボックス 32">
              <a:extLst>
                <a:ext uri="{FF2B5EF4-FFF2-40B4-BE49-F238E27FC236}">
                  <a16:creationId xmlns:a16="http://schemas.microsoft.com/office/drawing/2014/main" id="{2E388CA0-34A3-774C-E683-8189F9533664}"/>
                </a:ext>
              </a:extLst>
            </p:cNvPr>
            <p:cNvSpPr txBox="1"/>
            <p:nvPr/>
          </p:nvSpPr>
          <p:spPr>
            <a:xfrm>
              <a:off x="10155342" y="468754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34" name="テキスト ボックス 33">
              <a:extLst>
                <a:ext uri="{FF2B5EF4-FFF2-40B4-BE49-F238E27FC236}">
                  <a16:creationId xmlns:a16="http://schemas.microsoft.com/office/drawing/2014/main" id="{3211F640-AAB6-C2C1-6D45-5CE54FC1753F}"/>
                </a:ext>
              </a:extLst>
            </p:cNvPr>
            <p:cNvSpPr txBox="1"/>
            <p:nvPr/>
          </p:nvSpPr>
          <p:spPr>
            <a:xfrm>
              <a:off x="10388059" y="4687542"/>
              <a:ext cx="465435" cy="369332"/>
            </a:xfrm>
            <a:prstGeom prst="rect">
              <a:avLst/>
            </a:prstGeom>
            <a:noFill/>
          </p:spPr>
          <p:txBody>
            <a:bodyPr wrap="square" rtlCol="0">
              <a:spAutoFit/>
            </a:bodyPr>
            <a:lstStyle/>
            <a:p>
              <a:r>
                <a:rPr kumimoji="1" lang="ja-JP" altLang="en-US" b="1" dirty="0"/>
                <a:t>３</a:t>
              </a:r>
            </a:p>
          </p:txBody>
        </p:sp>
        <p:sp>
          <p:nvSpPr>
            <p:cNvPr id="35" name="テキスト ボックス 34">
              <a:extLst>
                <a:ext uri="{FF2B5EF4-FFF2-40B4-BE49-F238E27FC236}">
                  <a16:creationId xmlns:a16="http://schemas.microsoft.com/office/drawing/2014/main" id="{DD976442-7518-2106-3587-40D07DE835A6}"/>
                </a:ext>
              </a:extLst>
            </p:cNvPr>
            <p:cNvSpPr txBox="1"/>
            <p:nvPr/>
          </p:nvSpPr>
          <p:spPr>
            <a:xfrm>
              <a:off x="9890192" y="4685872"/>
              <a:ext cx="465435" cy="369332"/>
            </a:xfrm>
            <a:prstGeom prst="rect">
              <a:avLst/>
            </a:prstGeom>
            <a:noFill/>
          </p:spPr>
          <p:txBody>
            <a:bodyPr wrap="square" rtlCol="0">
              <a:spAutoFit/>
            </a:bodyPr>
            <a:lstStyle/>
            <a:p>
              <a:r>
                <a:rPr kumimoji="1" lang="ja-JP" altLang="en-US" dirty="0"/>
                <a:t>１</a:t>
              </a:r>
            </a:p>
          </p:txBody>
        </p:sp>
      </p:grpSp>
      <p:grpSp>
        <p:nvGrpSpPr>
          <p:cNvPr id="36" name="グループ化 35">
            <a:extLst>
              <a:ext uri="{FF2B5EF4-FFF2-40B4-BE49-F238E27FC236}">
                <a16:creationId xmlns:a16="http://schemas.microsoft.com/office/drawing/2014/main" id="{778224CB-6F27-F422-7A22-E0CBE8BC6C6C}"/>
              </a:ext>
            </a:extLst>
          </p:cNvPr>
          <p:cNvGrpSpPr/>
          <p:nvPr/>
        </p:nvGrpSpPr>
        <p:grpSpPr>
          <a:xfrm>
            <a:off x="4094380" y="3633022"/>
            <a:ext cx="963302" cy="371002"/>
            <a:chOff x="9890192" y="4685872"/>
            <a:chExt cx="963302" cy="371002"/>
          </a:xfrm>
        </p:grpSpPr>
        <p:sp>
          <p:nvSpPr>
            <p:cNvPr id="37" name="テキスト ボックス 36">
              <a:extLst>
                <a:ext uri="{FF2B5EF4-FFF2-40B4-BE49-F238E27FC236}">
                  <a16:creationId xmlns:a16="http://schemas.microsoft.com/office/drawing/2014/main" id="{FE6A2C95-2184-5638-D306-A7C56FB4CD29}"/>
                </a:ext>
              </a:extLst>
            </p:cNvPr>
            <p:cNvSpPr txBox="1"/>
            <p:nvPr/>
          </p:nvSpPr>
          <p:spPr>
            <a:xfrm>
              <a:off x="10155342" y="468754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38" name="テキスト ボックス 37">
              <a:extLst>
                <a:ext uri="{FF2B5EF4-FFF2-40B4-BE49-F238E27FC236}">
                  <a16:creationId xmlns:a16="http://schemas.microsoft.com/office/drawing/2014/main" id="{32841173-C981-EC43-0218-ED0371EF5589}"/>
                </a:ext>
              </a:extLst>
            </p:cNvPr>
            <p:cNvSpPr txBox="1"/>
            <p:nvPr/>
          </p:nvSpPr>
          <p:spPr>
            <a:xfrm>
              <a:off x="10388059" y="4687542"/>
              <a:ext cx="465435" cy="369332"/>
            </a:xfrm>
            <a:prstGeom prst="rect">
              <a:avLst/>
            </a:prstGeom>
            <a:noFill/>
          </p:spPr>
          <p:txBody>
            <a:bodyPr wrap="square" rtlCol="0">
              <a:spAutoFit/>
            </a:bodyPr>
            <a:lstStyle/>
            <a:p>
              <a:r>
                <a:rPr kumimoji="1" lang="ja-JP" altLang="en-US" b="1" dirty="0"/>
                <a:t>３</a:t>
              </a:r>
            </a:p>
          </p:txBody>
        </p:sp>
        <p:sp>
          <p:nvSpPr>
            <p:cNvPr id="39" name="テキスト ボックス 38">
              <a:extLst>
                <a:ext uri="{FF2B5EF4-FFF2-40B4-BE49-F238E27FC236}">
                  <a16:creationId xmlns:a16="http://schemas.microsoft.com/office/drawing/2014/main" id="{5F02250E-17DA-51C8-4303-648400960C90}"/>
                </a:ext>
              </a:extLst>
            </p:cNvPr>
            <p:cNvSpPr txBox="1"/>
            <p:nvPr/>
          </p:nvSpPr>
          <p:spPr>
            <a:xfrm>
              <a:off x="9890192" y="4685872"/>
              <a:ext cx="465435" cy="369332"/>
            </a:xfrm>
            <a:prstGeom prst="rect">
              <a:avLst/>
            </a:prstGeom>
            <a:noFill/>
          </p:spPr>
          <p:txBody>
            <a:bodyPr wrap="square" rtlCol="0">
              <a:spAutoFit/>
            </a:bodyPr>
            <a:lstStyle/>
            <a:p>
              <a:r>
                <a:rPr kumimoji="1" lang="ja-JP" altLang="en-US" dirty="0"/>
                <a:t>１</a:t>
              </a:r>
            </a:p>
          </p:txBody>
        </p:sp>
      </p:grpSp>
      <p:sp>
        <p:nvSpPr>
          <p:cNvPr id="40" name="楕円 39">
            <a:extLst>
              <a:ext uri="{FF2B5EF4-FFF2-40B4-BE49-F238E27FC236}">
                <a16:creationId xmlns:a16="http://schemas.microsoft.com/office/drawing/2014/main" id="{40D63848-6055-48B4-F7A2-29CFCACED678}"/>
              </a:ext>
            </a:extLst>
          </p:cNvPr>
          <p:cNvSpPr/>
          <p:nvPr/>
        </p:nvSpPr>
        <p:spPr>
          <a:xfrm rot="739326">
            <a:off x="1809113" y="2710692"/>
            <a:ext cx="3169311" cy="5532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936DEBAC-393E-5B72-EC5A-A9FD331E7766}"/>
              </a:ext>
            </a:extLst>
          </p:cNvPr>
          <p:cNvSpPr/>
          <p:nvPr/>
        </p:nvSpPr>
        <p:spPr>
          <a:xfrm rot="20367620">
            <a:off x="1983087" y="2797755"/>
            <a:ext cx="3264031" cy="652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8E4700C-B523-411B-3E6E-E47A90356EC2}"/>
              </a:ext>
            </a:extLst>
          </p:cNvPr>
          <p:cNvSpPr txBox="1"/>
          <p:nvPr/>
        </p:nvSpPr>
        <p:spPr>
          <a:xfrm>
            <a:off x="2749172" y="4589048"/>
            <a:ext cx="465435" cy="369332"/>
          </a:xfrm>
          <a:prstGeom prst="rect">
            <a:avLst/>
          </a:prstGeom>
          <a:noFill/>
        </p:spPr>
        <p:txBody>
          <a:bodyPr wrap="square" rtlCol="0">
            <a:spAutoFit/>
          </a:bodyPr>
          <a:lstStyle/>
          <a:p>
            <a:r>
              <a:rPr lang="ja-JP" altLang="en-US" dirty="0"/>
              <a:t>２</a:t>
            </a:r>
            <a:endParaRPr kumimoji="1" lang="ja-JP" altLang="en-US" dirty="0"/>
          </a:p>
        </p:txBody>
      </p:sp>
      <p:grpSp>
        <p:nvGrpSpPr>
          <p:cNvPr id="63" name="グループ化 62">
            <a:extLst>
              <a:ext uri="{FF2B5EF4-FFF2-40B4-BE49-F238E27FC236}">
                <a16:creationId xmlns:a16="http://schemas.microsoft.com/office/drawing/2014/main" id="{873C21D6-D1AE-1EDD-0A11-62B3514FB1CE}"/>
              </a:ext>
            </a:extLst>
          </p:cNvPr>
          <p:cNvGrpSpPr/>
          <p:nvPr/>
        </p:nvGrpSpPr>
        <p:grpSpPr>
          <a:xfrm>
            <a:off x="3600511" y="4572775"/>
            <a:ext cx="759019" cy="369332"/>
            <a:chOff x="7191719" y="5218671"/>
            <a:chExt cx="759019" cy="369332"/>
          </a:xfrm>
        </p:grpSpPr>
        <p:sp>
          <p:nvSpPr>
            <p:cNvPr id="61" name="テキスト ボックス 60">
              <a:extLst>
                <a:ext uri="{FF2B5EF4-FFF2-40B4-BE49-F238E27FC236}">
                  <a16:creationId xmlns:a16="http://schemas.microsoft.com/office/drawing/2014/main" id="{408937C1-EF58-FC87-7D82-1F8A5AE7C4D3}"/>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62" name="テキスト ボックス 61">
              <a:extLst>
                <a:ext uri="{FF2B5EF4-FFF2-40B4-BE49-F238E27FC236}">
                  <a16:creationId xmlns:a16="http://schemas.microsoft.com/office/drawing/2014/main" id="{0F646BA6-CD91-B936-8671-8083C849A427}"/>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9216" name="グループ化 9215">
            <a:extLst>
              <a:ext uri="{FF2B5EF4-FFF2-40B4-BE49-F238E27FC236}">
                <a16:creationId xmlns:a16="http://schemas.microsoft.com/office/drawing/2014/main" id="{49C530A4-33A8-4AC3-AD8F-F6DE76AB621A}"/>
              </a:ext>
            </a:extLst>
          </p:cNvPr>
          <p:cNvGrpSpPr/>
          <p:nvPr/>
        </p:nvGrpSpPr>
        <p:grpSpPr>
          <a:xfrm>
            <a:off x="4329841" y="4601209"/>
            <a:ext cx="759019" cy="369332"/>
            <a:chOff x="7191719" y="5218671"/>
            <a:chExt cx="759019" cy="369332"/>
          </a:xfrm>
        </p:grpSpPr>
        <p:sp>
          <p:nvSpPr>
            <p:cNvPr id="9217" name="テキスト ボックス 9216">
              <a:extLst>
                <a:ext uri="{FF2B5EF4-FFF2-40B4-BE49-F238E27FC236}">
                  <a16:creationId xmlns:a16="http://schemas.microsoft.com/office/drawing/2014/main" id="{3D0237E3-E4F4-483D-A9D8-2969FA1C748F}"/>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9219" name="テキスト ボックス 9218">
              <a:extLst>
                <a:ext uri="{FF2B5EF4-FFF2-40B4-BE49-F238E27FC236}">
                  <a16:creationId xmlns:a16="http://schemas.microsoft.com/office/drawing/2014/main" id="{D10D5CB9-9D36-460D-EA67-64A80AC697AC}"/>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9221" name="グループ化 9220">
            <a:extLst>
              <a:ext uri="{FF2B5EF4-FFF2-40B4-BE49-F238E27FC236}">
                <a16:creationId xmlns:a16="http://schemas.microsoft.com/office/drawing/2014/main" id="{0F30904B-6BF4-3C47-CE6F-2B6773E72204}"/>
              </a:ext>
            </a:extLst>
          </p:cNvPr>
          <p:cNvGrpSpPr/>
          <p:nvPr/>
        </p:nvGrpSpPr>
        <p:grpSpPr>
          <a:xfrm>
            <a:off x="3592978" y="6117487"/>
            <a:ext cx="759019" cy="369332"/>
            <a:chOff x="7191719" y="5218671"/>
            <a:chExt cx="759019" cy="369332"/>
          </a:xfrm>
        </p:grpSpPr>
        <p:sp>
          <p:nvSpPr>
            <p:cNvPr id="9222" name="テキスト ボックス 9221">
              <a:extLst>
                <a:ext uri="{FF2B5EF4-FFF2-40B4-BE49-F238E27FC236}">
                  <a16:creationId xmlns:a16="http://schemas.microsoft.com/office/drawing/2014/main" id="{FDE7CFB6-75A0-950D-E221-13A066DA48B3}"/>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9223" name="テキスト ボックス 9222">
              <a:extLst>
                <a:ext uri="{FF2B5EF4-FFF2-40B4-BE49-F238E27FC236}">
                  <a16:creationId xmlns:a16="http://schemas.microsoft.com/office/drawing/2014/main" id="{A31DBD89-2E0D-C40B-59B7-1248DFD89B15}"/>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9224" name="グループ化 9223">
            <a:extLst>
              <a:ext uri="{FF2B5EF4-FFF2-40B4-BE49-F238E27FC236}">
                <a16:creationId xmlns:a16="http://schemas.microsoft.com/office/drawing/2014/main" id="{8CF78989-C847-9B9A-C761-961A92C2B084}"/>
              </a:ext>
            </a:extLst>
          </p:cNvPr>
          <p:cNvGrpSpPr/>
          <p:nvPr/>
        </p:nvGrpSpPr>
        <p:grpSpPr>
          <a:xfrm>
            <a:off x="4329841" y="6113164"/>
            <a:ext cx="759019" cy="369332"/>
            <a:chOff x="7191719" y="5218671"/>
            <a:chExt cx="759019" cy="369332"/>
          </a:xfrm>
        </p:grpSpPr>
        <p:sp>
          <p:nvSpPr>
            <p:cNvPr id="9225" name="テキスト ボックス 9224">
              <a:extLst>
                <a:ext uri="{FF2B5EF4-FFF2-40B4-BE49-F238E27FC236}">
                  <a16:creationId xmlns:a16="http://schemas.microsoft.com/office/drawing/2014/main" id="{B9AEE7B0-35D7-3D14-EA9E-410B00DB73D9}"/>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9226" name="テキスト ボックス 9225">
              <a:extLst>
                <a:ext uri="{FF2B5EF4-FFF2-40B4-BE49-F238E27FC236}">
                  <a16:creationId xmlns:a16="http://schemas.microsoft.com/office/drawing/2014/main" id="{14612728-E921-4E15-EF13-0B818FBAAA73}"/>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pic>
        <p:nvPicPr>
          <p:cNvPr id="2" name="図 1">
            <a:extLst>
              <a:ext uri="{FF2B5EF4-FFF2-40B4-BE49-F238E27FC236}">
                <a16:creationId xmlns:a16="http://schemas.microsoft.com/office/drawing/2014/main" id="{C64802A9-FC37-3639-7A32-39F454D98626}"/>
              </a:ext>
            </a:extLst>
          </p:cNvPr>
          <p:cNvPicPr>
            <a:picLocks noChangeAspect="1"/>
          </p:cNvPicPr>
          <p:nvPr/>
        </p:nvPicPr>
        <p:blipFill>
          <a:blip r:embed="rId5"/>
          <a:stretch>
            <a:fillRect/>
          </a:stretch>
        </p:blipFill>
        <p:spPr>
          <a:xfrm>
            <a:off x="6587099" y="632521"/>
            <a:ext cx="5732375" cy="3928112"/>
          </a:xfrm>
          <a:prstGeom prst="rect">
            <a:avLst/>
          </a:prstGeom>
        </p:spPr>
      </p:pic>
      <p:sp>
        <p:nvSpPr>
          <p:cNvPr id="18" name="テキスト ボックス 17">
            <a:extLst>
              <a:ext uri="{FF2B5EF4-FFF2-40B4-BE49-F238E27FC236}">
                <a16:creationId xmlns:a16="http://schemas.microsoft.com/office/drawing/2014/main" id="{E7CAA087-A3E6-B499-D848-5E4ECA0C8033}"/>
              </a:ext>
            </a:extLst>
          </p:cNvPr>
          <p:cNvSpPr txBox="1"/>
          <p:nvPr/>
        </p:nvSpPr>
        <p:spPr>
          <a:xfrm>
            <a:off x="1626777" y="5801720"/>
            <a:ext cx="1005051" cy="369332"/>
          </a:xfrm>
          <a:prstGeom prst="rect">
            <a:avLst/>
          </a:prstGeom>
          <a:noFill/>
        </p:spPr>
        <p:txBody>
          <a:bodyPr wrap="square" rtlCol="0">
            <a:spAutoFit/>
          </a:bodyPr>
          <a:lstStyle/>
          <a:p>
            <a:r>
              <a:rPr lang="ja-JP" altLang="en-US" b="1" dirty="0"/>
              <a:t>測定</a:t>
            </a:r>
            <a:endParaRPr kumimoji="1" lang="ja-JP" altLang="en-US" b="1" dirty="0"/>
          </a:p>
        </p:txBody>
      </p:sp>
      <p:sp>
        <p:nvSpPr>
          <p:cNvPr id="9233" name="円弧 9232">
            <a:extLst>
              <a:ext uri="{FF2B5EF4-FFF2-40B4-BE49-F238E27FC236}">
                <a16:creationId xmlns:a16="http://schemas.microsoft.com/office/drawing/2014/main" id="{85FED395-5899-EE35-644B-D91DEE9418D8}"/>
              </a:ext>
            </a:extLst>
          </p:cNvPr>
          <p:cNvSpPr/>
          <p:nvPr/>
        </p:nvSpPr>
        <p:spPr>
          <a:xfrm>
            <a:off x="3189161" y="3279276"/>
            <a:ext cx="3333962" cy="2468471"/>
          </a:xfrm>
          <a:prstGeom prst="arc">
            <a:avLst>
              <a:gd name="adj1" fmla="val 16461506"/>
              <a:gd name="adj2" fmla="val 476681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34" name="円弧 9233">
            <a:extLst>
              <a:ext uri="{FF2B5EF4-FFF2-40B4-BE49-F238E27FC236}">
                <a16:creationId xmlns:a16="http://schemas.microsoft.com/office/drawing/2014/main" id="{C2EB6E90-4BC0-F845-E74C-93CA13260797}"/>
              </a:ext>
            </a:extLst>
          </p:cNvPr>
          <p:cNvSpPr/>
          <p:nvPr/>
        </p:nvSpPr>
        <p:spPr>
          <a:xfrm>
            <a:off x="3377743" y="2545643"/>
            <a:ext cx="3333962" cy="2872334"/>
          </a:xfrm>
          <a:prstGeom prst="arc">
            <a:avLst>
              <a:gd name="adj1" fmla="val 16461506"/>
              <a:gd name="adj2" fmla="val 544967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9246" name="グループ化 9245">
            <a:extLst>
              <a:ext uri="{FF2B5EF4-FFF2-40B4-BE49-F238E27FC236}">
                <a16:creationId xmlns:a16="http://schemas.microsoft.com/office/drawing/2014/main" id="{E74C3E73-8C27-F7E7-4420-886C7123C5D3}"/>
              </a:ext>
            </a:extLst>
          </p:cNvPr>
          <p:cNvGrpSpPr/>
          <p:nvPr/>
        </p:nvGrpSpPr>
        <p:grpSpPr>
          <a:xfrm>
            <a:off x="7208686" y="4681196"/>
            <a:ext cx="4762500" cy="1343025"/>
            <a:chOff x="8221136" y="5130207"/>
            <a:chExt cx="4762500" cy="1343025"/>
          </a:xfrm>
        </p:grpSpPr>
        <p:pic>
          <p:nvPicPr>
            <p:cNvPr id="9236" name="Picture 2" descr="中学レベルの数学で量子テレポーテーションを理解してみよう">
              <a:extLst>
                <a:ext uri="{FF2B5EF4-FFF2-40B4-BE49-F238E27FC236}">
                  <a16:creationId xmlns:a16="http://schemas.microsoft.com/office/drawing/2014/main" id="{F0D44A37-8121-3953-8143-4BE5906C6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1136" y="5130207"/>
              <a:ext cx="4762500" cy="1343025"/>
            </a:xfrm>
            <a:prstGeom prst="rect">
              <a:avLst/>
            </a:prstGeom>
            <a:noFill/>
            <a:extLst>
              <a:ext uri="{909E8E84-426E-40DD-AFC4-6F175D3DCCD1}">
                <a14:hiddenFill xmlns:a14="http://schemas.microsoft.com/office/drawing/2010/main">
                  <a:solidFill>
                    <a:srgbClr val="FFFFFF"/>
                  </a:solidFill>
                </a14:hiddenFill>
              </a:ext>
            </a:extLst>
          </p:spPr>
        </p:pic>
        <p:grpSp>
          <p:nvGrpSpPr>
            <p:cNvPr id="9238" name="グループ化 9237">
              <a:extLst>
                <a:ext uri="{FF2B5EF4-FFF2-40B4-BE49-F238E27FC236}">
                  <a16:creationId xmlns:a16="http://schemas.microsoft.com/office/drawing/2014/main" id="{064E9C23-1153-C84B-8185-11289C689692}"/>
                </a:ext>
              </a:extLst>
            </p:cNvPr>
            <p:cNvGrpSpPr/>
            <p:nvPr/>
          </p:nvGrpSpPr>
          <p:grpSpPr>
            <a:xfrm>
              <a:off x="10266712" y="5257504"/>
              <a:ext cx="698152" cy="369332"/>
              <a:chOff x="6806650" y="2383573"/>
              <a:chExt cx="698152" cy="369332"/>
            </a:xfrm>
          </p:grpSpPr>
          <p:sp>
            <p:nvSpPr>
              <p:cNvPr id="9244" name="テキスト ボックス 9243">
                <a:extLst>
                  <a:ext uri="{FF2B5EF4-FFF2-40B4-BE49-F238E27FC236}">
                    <a16:creationId xmlns:a16="http://schemas.microsoft.com/office/drawing/2014/main" id="{053D841F-22D8-8217-E850-0F09838F2C3E}"/>
                  </a:ext>
                </a:extLst>
              </p:cNvPr>
              <p:cNvSpPr txBox="1"/>
              <p:nvPr/>
            </p:nvSpPr>
            <p:spPr>
              <a:xfrm>
                <a:off x="6806650" y="2383573"/>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9245" name="テキスト ボックス 9244">
                <a:extLst>
                  <a:ext uri="{FF2B5EF4-FFF2-40B4-BE49-F238E27FC236}">
                    <a16:creationId xmlns:a16="http://schemas.microsoft.com/office/drawing/2014/main" id="{5A36B439-3834-3C8B-7A21-C57F90DD10C7}"/>
                  </a:ext>
                </a:extLst>
              </p:cNvPr>
              <p:cNvSpPr txBox="1"/>
              <p:nvPr/>
            </p:nvSpPr>
            <p:spPr>
              <a:xfrm>
                <a:off x="7039367" y="2383573"/>
                <a:ext cx="465435" cy="369332"/>
              </a:xfrm>
              <a:prstGeom prst="rect">
                <a:avLst/>
              </a:prstGeom>
              <a:noFill/>
            </p:spPr>
            <p:txBody>
              <a:bodyPr wrap="square" rtlCol="0">
                <a:spAutoFit/>
              </a:bodyPr>
              <a:lstStyle/>
              <a:p>
                <a:r>
                  <a:rPr kumimoji="1" lang="ja-JP" altLang="en-US" dirty="0"/>
                  <a:t>３</a:t>
                </a:r>
              </a:p>
            </p:txBody>
          </p:sp>
        </p:grpSp>
        <p:grpSp>
          <p:nvGrpSpPr>
            <p:cNvPr id="9239" name="グループ化 9238">
              <a:extLst>
                <a:ext uri="{FF2B5EF4-FFF2-40B4-BE49-F238E27FC236}">
                  <a16:creationId xmlns:a16="http://schemas.microsoft.com/office/drawing/2014/main" id="{44D358EB-6522-4C80-76D2-E778046E8BBD}"/>
                </a:ext>
              </a:extLst>
            </p:cNvPr>
            <p:cNvGrpSpPr/>
            <p:nvPr/>
          </p:nvGrpSpPr>
          <p:grpSpPr>
            <a:xfrm>
              <a:off x="11453631" y="5280099"/>
              <a:ext cx="698152" cy="369332"/>
              <a:chOff x="6806650" y="2383573"/>
              <a:chExt cx="698152" cy="369332"/>
            </a:xfrm>
          </p:grpSpPr>
          <p:sp>
            <p:nvSpPr>
              <p:cNvPr id="9242" name="テキスト ボックス 9241">
                <a:extLst>
                  <a:ext uri="{FF2B5EF4-FFF2-40B4-BE49-F238E27FC236}">
                    <a16:creationId xmlns:a16="http://schemas.microsoft.com/office/drawing/2014/main" id="{825B41A1-49D0-64C0-0039-E0279AE8856F}"/>
                  </a:ext>
                </a:extLst>
              </p:cNvPr>
              <p:cNvSpPr txBox="1"/>
              <p:nvPr/>
            </p:nvSpPr>
            <p:spPr>
              <a:xfrm>
                <a:off x="6806650" y="2383573"/>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9243" name="テキスト ボックス 9242">
                <a:extLst>
                  <a:ext uri="{FF2B5EF4-FFF2-40B4-BE49-F238E27FC236}">
                    <a16:creationId xmlns:a16="http://schemas.microsoft.com/office/drawing/2014/main" id="{9F490BF8-D644-EF7C-7C77-98337C04BB41}"/>
                  </a:ext>
                </a:extLst>
              </p:cNvPr>
              <p:cNvSpPr txBox="1"/>
              <p:nvPr/>
            </p:nvSpPr>
            <p:spPr>
              <a:xfrm>
                <a:off x="7039367" y="2383573"/>
                <a:ext cx="465435" cy="369332"/>
              </a:xfrm>
              <a:prstGeom prst="rect">
                <a:avLst/>
              </a:prstGeom>
              <a:noFill/>
            </p:spPr>
            <p:txBody>
              <a:bodyPr wrap="square" rtlCol="0">
                <a:spAutoFit/>
              </a:bodyPr>
              <a:lstStyle/>
              <a:p>
                <a:r>
                  <a:rPr kumimoji="1" lang="ja-JP" altLang="en-US" dirty="0"/>
                  <a:t>３</a:t>
                </a:r>
              </a:p>
            </p:txBody>
          </p:sp>
        </p:grpSp>
      </p:grpSp>
      <p:sp>
        <p:nvSpPr>
          <p:cNvPr id="9240" name="テキスト ボックス 9239">
            <a:extLst>
              <a:ext uri="{FF2B5EF4-FFF2-40B4-BE49-F238E27FC236}">
                <a16:creationId xmlns:a16="http://schemas.microsoft.com/office/drawing/2014/main" id="{1C9932FD-121F-1948-0F6B-F243EFB2CAFC}"/>
              </a:ext>
            </a:extLst>
          </p:cNvPr>
          <p:cNvSpPr txBox="1"/>
          <p:nvPr/>
        </p:nvSpPr>
        <p:spPr>
          <a:xfrm>
            <a:off x="4274267" y="6488668"/>
            <a:ext cx="465435" cy="369332"/>
          </a:xfrm>
          <a:prstGeom prst="rect">
            <a:avLst/>
          </a:prstGeom>
          <a:noFill/>
        </p:spPr>
        <p:txBody>
          <a:bodyPr wrap="square" rtlCol="0">
            <a:spAutoFit/>
          </a:bodyPr>
          <a:lstStyle/>
          <a:p>
            <a:r>
              <a:rPr kumimoji="1" lang="ja-JP" altLang="en-US" dirty="0"/>
              <a:t>２</a:t>
            </a:r>
          </a:p>
        </p:txBody>
      </p:sp>
      <p:sp>
        <p:nvSpPr>
          <p:cNvPr id="9241" name="テキスト ボックス 9240">
            <a:extLst>
              <a:ext uri="{FF2B5EF4-FFF2-40B4-BE49-F238E27FC236}">
                <a16:creationId xmlns:a16="http://schemas.microsoft.com/office/drawing/2014/main" id="{20D1459A-00E4-72B5-3269-24AC5240B412}"/>
              </a:ext>
            </a:extLst>
          </p:cNvPr>
          <p:cNvSpPr txBox="1"/>
          <p:nvPr/>
        </p:nvSpPr>
        <p:spPr>
          <a:xfrm>
            <a:off x="5867858" y="5168043"/>
            <a:ext cx="465435" cy="369332"/>
          </a:xfrm>
          <a:prstGeom prst="rect">
            <a:avLst/>
          </a:prstGeom>
          <a:noFill/>
        </p:spPr>
        <p:txBody>
          <a:bodyPr wrap="square" rtlCol="0">
            <a:spAutoFit/>
          </a:bodyPr>
          <a:lstStyle/>
          <a:p>
            <a:r>
              <a:rPr kumimoji="1" lang="ja-JP" altLang="en-US" dirty="0"/>
              <a:t>３</a:t>
            </a:r>
          </a:p>
        </p:txBody>
      </p:sp>
      <p:pic>
        <p:nvPicPr>
          <p:cNvPr id="9247" name="Picture 3" descr="中学レベルの数学で量子テレポーテーションを理解してみよう">
            <a:extLst>
              <a:ext uri="{FF2B5EF4-FFF2-40B4-BE49-F238E27FC236}">
                <a16:creationId xmlns:a16="http://schemas.microsoft.com/office/drawing/2014/main" id="{4E56C6F2-9AFB-3C4F-93C3-A6380882C5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320" y="5997972"/>
            <a:ext cx="4762500" cy="8763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248" name="テキスト ボックス 9247">
                <a:extLst>
                  <a:ext uri="{FF2B5EF4-FFF2-40B4-BE49-F238E27FC236}">
                    <a16:creationId xmlns:a16="http://schemas.microsoft.com/office/drawing/2014/main" id="{D120A8AB-D671-C17B-DC1B-D4B1FC0B9ECB}"/>
                  </a:ext>
                </a:extLst>
              </p:cNvPr>
              <p:cNvSpPr txBox="1"/>
              <p:nvPr/>
            </p:nvSpPr>
            <p:spPr>
              <a:xfrm>
                <a:off x="410592" y="4026016"/>
                <a:ext cx="5232523" cy="376834"/>
              </a:xfrm>
              <a:prstGeom prst="rect">
                <a:avLst/>
              </a:prstGeom>
              <a:noFill/>
            </p:spPr>
            <p:txBody>
              <a:bodyPr wrap="none" rtlCol="0">
                <a:spAutoFit/>
              </a:bodyPr>
              <a:lstStyle/>
              <a:p>
                <a:r>
                  <a:rPr kumimoji="1" lang="ja-JP" altLang="en-US" dirty="0"/>
                  <a:t>１と３は変わらない、２は（１）</a:t>
                </a:r>
                <a14:m>
                  <m:oMath xmlns:m="http://schemas.openxmlformats.org/officeDocument/2006/math">
                    <m:r>
                      <a:rPr kumimoji="1" lang="ja-JP" altLang="en-US" i="1" smtClean="0">
                        <a:latin typeface="Cambria Math" panose="02040503050406030204" pitchFamily="18" charset="0"/>
                      </a:rPr>
                      <m:t>⨁</m:t>
                    </m:r>
                    <m:r>
                      <a:rPr lang="ja-JP" altLang="en-US" i="1">
                        <a:latin typeface="Cambria Math" panose="02040503050406030204" pitchFamily="18" charset="0"/>
                      </a:rPr>
                      <m:t>（２）</m:t>
                    </m:r>
                  </m:oMath>
                </a14:m>
                <a:r>
                  <a:rPr kumimoji="1" lang="ja-JP" altLang="en-US" dirty="0"/>
                  <a:t>の結果</a:t>
                </a:r>
              </a:p>
            </p:txBody>
          </p:sp>
        </mc:Choice>
        <mc:Fallback>
          <p:sp>
            <p:nvSpPr>
              <p:cNvPr id="9248" name="テキスト ボックス 9247">
                <a:extLst>
                  <a:ext uri="{FF2B5EF4-FFF2-40B4-BE49-F238E27FC236}">
                    <a16:creationId xmlns:a16="http://schemas.microsoft.com/office/drawing/2014/main" id="{D120A8AB-D671-C17B-DC1B-D4B1FC0B9ECB}"/>
                  </a:ext>
                </a:extLst>
              </p:cNvPr>
              <p:cNvSpPr txBox="1">
                <a:spLocks noRot="1" noChangeAspect="1" noMove="1" noResize="1" noEditPoints="1" noAdjustHandles="1" noChangeArrowheads="1" noChangeShapeType="1" noTextEdit="1"/>
              </p:cNvSpPr>
              <p:nvPr/>
            </p:nvSpPr>
            <p:spPr>
              <a:xfrm>
                <a:off x="410592" y="4026016"/>
                <a:ext cx="5232523" cy="376834"/>
              </a:xfrm>
              <a:prstGeom prst="rect">
                <a:avLst/>
              </a:prstGeom>
              <a:blipFill>
                <a:blip r:embed="rId8"/>
                <a:stretch>
                  <a:fillRect l="-931" t="-4839" r="-349" b="-25806"/>
                </a:stretch>
              </a:blipFill>
            </p:spPr>
            <p:txBody>
              <a:bodyPr/>
              <a:lstStyle/>
              <a:p>
                <a:r>
                  <a:rPr lang="ja-JP" altLang="en-US">
                    <a:noFill/>
                  </a:rPr>
                  <a:t> </a:t>
                </a:r>
              </a:p>
            </p:txBody>
          </p:sp>
        </mc:Fallback>
      </mc:AlternateContent>
      <p:sp>
        <p:nvSpPr>
          <p:cNvPr id="9249" name="テキスト ボックス 9248">
            <a:extLst>
              <a:ext uri="{FF2B5EF4-FFF2-40B4-BE49-F238E27FC236}">
                <a16:creationId xmlns:a16="http://schemas.microsoft.com/office/drawing/2014/main" id="{6E6168F0-9A27-31EB-CA6B-C45B19A9A433}"/>
              </a:ext>
            </a:extLst>
          </p:cNvPr>
          <p:cNvSpPr txBox="1"/>
          <p:nvPr/>
        </p:nvSpPr>
        <p:spPr>
          <a:xfrm>
            <a:off x="6246270" y="1348226"/>
            <a:ext cx="465435" cy="369332"/>
          </a:xfrm>
          <a:prstGeom prst="rect">
            <a:avLst/>
          </a:prstGeom>
          <a:noFill/>
        </p:spPr>
        <p:txBody>
          <a:bodyPr wrap="square" rtlCol="0">
            <a:spAutoFit/>
          </a:bodyPr>
          <a:lstStyle/>
          <a:p>
            <a:r>
              <a:rPr kumimoji="1" lang="ja-JP" altLang="en-US" dirty="0"/>
              <a:t>１</a:t>
            </a:r>
          </a:p>
        </p:txBody>
      </p:sp>
      <p:sp>
        <p:nvSpPr>
          <p:cNvPr id="9250" name="テキスト ボックス 9249">
            <a:extLst>
              <a:ext uri="{FF2B5EF4-FFF2-40B4-BE49-F238E27FC236}">
                <a16:creationId xmlns:a16="http://schemas.microsoft.com/office/drawing/2014/main" id="{351B4850-A0BB-6D80-C23C-E129B3677E21}"/>
              </a:ext>
            </a:extLst>
          </p:cNvPr>
          <p:cNvSpPr txBox="1"/>
          <p:nvPr/>
        </p:nvSpPr>
        <p:spPr>
          <a:xfrm>
            <a:off x="6248545" y="2069766"/>
            <a:ext cx="465435" cy="369332"/>
          </a:xfrm>
          <a:prstGeom prst="rect">
            <a:avLst/>
          </a:prstGeom>
          <a:noFill/>
        </p:spPr>
        <p:txBody>
          <a:bodyPr wrap="square" rtlCol="0">
            <a:spAutoFit/>
          </a:bodyPr>
          <a:lstStyle/>
          <a:p>
            <a:r>
              <a:rPr lang="ja-JP" altLang="en-US" dirty="0"/>
              <a:t>２</a:t>
            </a:r>
            <a:endParaRPr kumimoji="1" lang="ja-JP" altLang="en-US" dirty="0"/>
          </a:p>
        </p:txBody>
      </p:sp>
      <p:pic>
        <p:nvPicPr>
          <p:cNvPr id="9252" name="図 9251">
            <a:extLst>
              <a:ext uri="{FF2B5EF4-FFF2-40B4-BE49-F238E27FC236}">
                <a16:creationId xmlns:a16="http://schemas.microsoft.com/office/drawing/2014/main" id="{F9A4D8D8-EA40-6037-3191-6D8A960CFF43}"/>
              </a:ext>
            </a:extLst>
          </p:cNvPr>
          <p:cNvPicPr>
            <a:picLocks noChangeAspect="1"/>
          </p:cNvPicPr>
          <p:nvPr/>
        </p:nvPicPr>
        <p:blipFill>
          <a:blip r:embed="rId9"/>
          <a:stretch>
            <a:fillRect/>
          </a:stretch>
        </p:blipFill>
        <p:spPr>
          <a:xfrm>
            <a:off x="7239864" y="5967428"/>
            <a:ext cx="705430" cy="827054"/>
          </a:xfrm>
          <a:prstGeom prst="rect">
            <a:avLst/>
          </a:prstGeom>
        </p:spPr>
      </p:pic>
    </p:spTree>
    <p:extLst>
      <p:ext uri="{BB962C8B-B14F-4D97-AF65-F5344CB8AC3E}">
        <p14:creationId xmlns:p14="http://schemas.microsoft.com/office/powerpoint/2010/main" val="266958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6457F83-0485-6AFA-FEDE-E675CF0E5147}"/>
              </a:ext>
            </a:extLst>
          </p:cNvPr>
          <p:cNvGrpSpPr/>
          <p:nvPr/>
        </p:nvGrpSpPr>
        <p:grpSpPr>
          <a:xfrm>
            <a:off x="1068145" y="2990997"/>
            <a:ext cx="7078655" cy="1946310"/>
            <a:chOff x="569843" y="810803"/>
            <a:chExt cx="7078655" cy="1946310"/>
          </a:xfrm>
        </p:grpSpPr>
        <p:pic>
          <p:nvPicPr>
            <p:cNvPr id="10244" name="Picture 4" descr="中学レベルの数学で量子テレポーテーションを理解してみよう">
              <a:extLst>
                <a:ext uri="{FF2B5EF4-FFF2-40B4-BE49-F238E27FC236}">
                  <a16:creationId xmlns:a16="http://schemas.microsoft.com/office/drawing/2014/main" id="{AAE6C61A-81B2-F08C-33D2-1ECA98DB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810803"/>
              <a:ext cx="6951107" cy="194631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2F433FE8-0874-E9CF-A8A7-6E342BA2F684}"/>
                </a:ext>
              </a:extLst>
            </p:cNvPr>
            <p:cNvSpPr txBox="1"/>
            <p:nvPr/>
          </p:nvSpPr>
          <p:spPr>
            <a:xfrm>
              <a:off x="3449395" y="874378"/>
              <a:ext cx="465435" cy="369332"/>
            </a:xfrm>
            <a:prstGeom prst="rect">
              <a:avLst/>
            </a:prstGeom>
            <a:noFill/>
          </p:spPr>
          <p:txBody>
            <a:bodyPr wrap="square" rtlCol="0">
              <a:spAutoFit/>
            </a:bodyPr>
            <a:lstStyle/>
            <a:p>
              <a:r>
                <a:rPr lang="ja-JP" altLang="en-US" dirty="0"/>
                <a:t>２</a:t>
              </a:r>
              <a:endParaRPr kumimoji="1" lang="ja-JP" altLang="en-US" dirty="0"/>
            </a:p>
          </p:txBody>
        </p:sp>
        <p:grpSp>
          <p:nvGrpSpPr>
            <p:cNvPr id="10" name="グループ化 9">
              <a:extLst>
                <a:ext uri="{FF2B5EF4-FFF2-40B4-BE49-F238E27FC236}">
                  <a16:creationId xmlns:a16="http://schemas.microsoft.com/office/drawing/2014/main" id="{43A0A5F9-5A7A-D5D6-336F-5399EEFCC2DD}"/>
                </a:ext>
              </a:extLst>
            </p:cNvPr>
            <p:cNvGrpSpPr/>
            <p:nvPr/>
          </p:nvGrpSpPr>
          <p:grpSpPr>
            <a:xfrm>
              <a:off x="4464612" y="925923"/>
              <a:ext cx="759019" cy="369332"/>
              <a:chOff x="7191719" y="5218671"/>
              <a:chExt cx="759019" cy="369332"/>
            </a:xfrm>
          </p:grpSpPr>
          <p:sp>
            <p:nvSpPr>
              <p:cNvPr id="11" name="テキスト ボックス 10">
                <a:extLst>
                  <a:ext uri="{FF2B5EF4-FFF2-40B4-BE49-F238E27FC236}">
                    <a16:creationId xmlns:a16="http://schemas.microsoft.com/office/drawing/2014/main" id="{3DC3E7ED-6DEC-49E6-063F-478F5182C050}"/>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2" name="テキスト ボックス 11">
                <a:extLst>
                  <a:ext uri="{FF2B5EF4-FFF2-40B4-BE49-F238E27FC236}">
                    <a16:creationId xmlns:a16="http://schemas.microsoft.com/office/drawing/2014/main" id="{EA876B4C-EB6F-7C50-3308-0B8DA04740B5}"/>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3" name="グループ化 12">
              <a:extLst>
                <a:ext uri="{FF2B5EF4-FFF2-40B4-BE49-F238E27FC236}">
                  <a16:creationId xmlns:a16="http://schemas.microsoft.com/office/drawing/2014/main" id="{578FD64E-4EEA-2C06-E401-6545AFC1BD8E}"/>
                </a:ext>
              </a:extLst>
            </p:cNvPr>
            <p:cNvGrpSpPr/>
            <p:nvPr/>
          </p:nvGrpSpPr>
          <p:grpSpPr>
            <a:xfrm>
              <a:off x="5176111" y="925923"/>
              <a:ext cx="759019" cy="369332"/>
              <a:chOff x="7191719" y="5218671"/>
              <a:chExt cx="759019" cy="369332"/>
            </a:xfrm>
          </p:grpSpPr>
          <p:sp>
            <p:nvSpPr>
              <p:cNvPr id="14" name="テキスト ボックス 13">
                <a:extLst>
                  <a:ext uri="{FF2B5EF4-FFF2-40B4-BE49-F238E27FC236}">
                    <a16:creationId xmlns:a16="http://schemas.microsoft.com/office/drawing/2014/main" id="{320F51CF-A2F8-8AE8-C7D9-5698EB488073}"/>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5" name="テキスト ボックス 14">
                <a:extLst>
                  <a:ext uri="{FF2B5EF4-FFF2-40B4-BE49-F238E27FC236}">
                    <a16:creationId xmlns:a16="http://schemas.microsoft.com/office/drawing/2014/main" id="{9506DCFA-9AFB-6816-5398-15E82C846EC2}"/>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6" name="グループ化 15">
              <a:extLst>
                <a:ext uri="{FF2B5EF4-FFF2-40B4-BE49-F238E27FC236}">
                  <a16:creationId xmlns:a16="http://schemas.microsoft.com/office/drawing/2014/main" id="{4952A306-68F0-80AB-BA73-64C2601835DC}"/>
                </a:ext>
              </a:extLst>
            </p:cNvPr>
            <p:cNvGrpSpPr/>
            <p:nvPr/>
          </p:nvGrpSpPr>
          <p:grpSpPr>
            <a:xfrm>
              <a:off x="6170946" y="925923"/>
              <a:ext cx="759019" cy="369332"/>
              <a:chOff x="7191719" y="5218671"/>
              <a:chExt cx="759019" cy="369332"/>
            </a:xfrm>
          </p:grpSpPr>
          <p:sp>
            <p:nvSpPr>
              <p:cNvPr id="17" name="テキスト ボックス 16">
                <a:extLst>
                  <a:ext uri="{FF2B5EF4-FFF2-40B4-BE49-F238E27FC236}">
                    <a16:creationId xmlns:a16="http://schemas.microsoft.com/office/drawing/2014/main" id="{067F8779-23E2-690F-2984-8891A7E50A1C}"/>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8" name="テキスト ボックス 17">
                <a:extLst>
                  <a:ext uri="{FF2B5EF4-FFF2-40B4-BE49-F238E27FC236}">
                    <a16:creationId xmlns:a16="http://schemas.microsoft.com/office/drawing/2014/main" id="{8EBA3C83-11E5-B326-DD07-2AC00CF76EBB}"/>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9" name="グループ化 18">
              <a:extLst>
                <a:ext uri="{FF2B5EF4-FFF2-40B4-BE49-F238E27FC236}">
                  <a16:creationId xmlns:a16="http://schemas.microsoft.com/office/drawing/2014/main" id="{658D065B-CEF5-0784-A528-03515FDA62A4}"/>
                </a:ext>
              </a:extLst>
            </p:cNvPr>
            <p:cNvGrpSpPr/>
            <p:nvPr/>
          </p:nvGrpSpPr>
          <p:grpSpPr>
            <a:xfrm>
              <a:off x="6889479" y="910942"/>
              <a:ext cx="759019" cy="369332"/>
              <a:chOff x="7191719" y="5218671"/>
              <a:chExt cx="759019" cy="369332"/>
            </a:xfrm>
          </p:grpSpPr>
          <p:sp>
            <p:nvSpPr>
              <p:cNvPr id="20" name="テキスト ボックス 19">
                <a:extLst>
                  <a:ext uri="{FF2B5EF4-FFF2-40B4-BE49-F238E27FC236}">
                    <a16:creationId xmlns:a16="http://schemas.microsoft.com/office/drawing/2014/main" id="{29FAAF89-CD4A-558E-9E11-6676F873EB8E}"/>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21" name="テキスト ボックス 20">
                <a:extLst>
                  <a:ext uri="{FF2B5EF4-FFF2-40B4-BE49-F238E27FC236}">
                    <a16:creationId xmlns:a16="http://schemas.microsoft.com/office/drawing/2014/main" id="{7B0A70E0-05CC-A4C3-6DB4-D49D6D48164D}"/>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22" name="テキスト ボックス 21">
              <a:extLst>
                <a:ext uri="{FF2B5EF4-FFF2-40B4-BE49-F238E27FC236}">
                  <a16:creationId xmlns:a16="http://schemas.microsoft.com/office/drawing/2014/main" id="{004BC6F0-890E-E56C-A53C-B3B3B30DD623}"/>
                </a:ext>
              </a:extLst>
            </p:cNvPr>
            <p:cNvSpPr txBox="1"/>
            <p:nvPr/>
          </p:nvSpPr>
          <p:spPr>
            <a:xfrm>
              <a:off x="1501708" y="1280274"/>
              <a:ext cx="465435" cy="369332"/>
            </a:xfrm>
            <a:prstGeom prst="rect">
              <a:avLst/>
            </a:prstGeom>
            <a:noFill/>
          </p:spPr>
          <p:txBody>
            <a:bodyPr wrap="square" rtlCol="0">
              <a:spAutoFit/>
            </a:bodyPr>
            <a:lstStyle/>
            <a:p>
              <a:r>
                <a:rPr lang="ja-JP" altLang="en-US" dirty="0"/>
                <a:t>１</a:t>
              </a:r>
              <a:endParaRPr kumimoji="1" lang="ja-JP" altLang="en-US" dirty="0"/>
            </a:p>
          </p:txBody>
        </p:sp>
      </p:grpSp>
      <p:pic>
        <p:nvPicPr>
          <p:cNvPr id="2" name="Picture 2" descr="中学レベルの数学で量子テレポーテーションを理解してみよう">
            <a:extLst>
              <a:ext uri="{FF2B5EF4-FFF2-40B4-BE49-F238E27FC236}">
                <a16:creationId xmlns:a16="http://schemas.microsoft.com/office/drawing/2014/main" id="{02D5DF3A-FECE-BE5D-3A4D-514885CDF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185" y="5946913"/>
            <a:ext cx="47625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23A639EE-D43A-447F-60A9-EB862DF998D9}"/>
              </a:ext>
            </a:extLst>
          </p:cNvPr>
          <p:cNvPicPr>
            <a:picLocks noChangeAspect="1"/>
          </p:cNvPicPr>
          <p:nvPr/>
        </p:nvPicPr>
        <p:blipFill>
          <a:blip r:embed="rId4"/>
          <a:stretch>
            <a:fillRect/>
          </a:stretch>
        </p:blipFill>
        <p:spPr>
          <a:xfrm>
            <a:off x="763983" y="-62831"/>
            <a:ext cx="4725232" cy="2082306"/>
          </a:xfrm>
          <a:prstGeom prst="rect">
            <a:avLst/>
          </a:prstGeom>
        </p:spPr>
      </p:pic>
      <p:sp>
        <p:nvSpPr>
          <p:cNvPr id="24" name="テキスト ボックス 23">
            <a:extLst>
              <a:ext uri="{FF2B5EF4-FFF2-40B4-BE49-F238E27FC236}">
                <a16:creationId xmlns:a16="http://schemas.microsoft.com/office/drawing/2014/main" id="{C8E6C011-45AB-97A9-13DB-41080033E386}"/>
              </a:ext>
            </a:extLst>
          </p:cNvPr>
          <p:cNvSpPr txBox="1"/>
          <p:nvPr/>
        </p:nvSpPr>
        <p:spPr>
          <a:xfrm>
            <a:off x="573248" y="2029389"/>
            <a:ext cx="6096000" cy="369332"/>
          </a:xfrm>
          <a:prstGeom prst="rect">
            <a:avLst/>
          </a:prstGeom>
          <a:noFill/>
        </p:spPr>
        <p:txBody>
          <a:bodyPr wrap="square">
            <a:spAutoFit/>
          </a:bodyPr>
          <a:lstStyle/>
          <a:p>
            <a:r>
              <a:rPr lang="ja-JP" altLang="en-US" b="0" i="0" dirty="0">
                <a:solidFill>
                  <a:srgbClr val="333333"/>
                </a:solidFill>
                <a:effectLst/>
                <a:latin typeface="ソフトゴシック m"/>
              </a:rPr>
              <a:t>次に、リノちゃんの</a:t>
            </a:r>
            <a:r>
              <a:rPr lang="ja-JP" altLang="en-US" b="1" i="0" dirty="0">
                <a:solidFill>
                  <a:srgbClr val="333333"/>
                </a:solidFill>
                <a:effectLst/>
                <a:latin typeface="ソフトゴシック m"/>
              </a:rPr>
              <a:t>秘密量子を</a:t>
            </a:r>
            <a:r>
              <a:rPr lang="en-US" altLang="ja-JP" b="1" i="0" dirty="0">
                <a:solidFill>
                  <a:srgbClr val="333333"/>
                </a:solidFill>
                <a:effectLst/>
                <a:latin typeface="ソフトゴシック m"/>
              </a:rPr>
              <a:t>H</a:t>
            </a:r>
            <a:r>
              <a:rPr lang="ja-JP" altLang="en-US" b="0" i="0" dirty="0">
                <a:solidFill>
                  <a:srgbClr val="333333"/>
                </a:solidFill>
                <a:effectLst/>
                <a:latin typeface="ソフトゴシック m"/>
              </a:rPr>
              <a:t>にかけます。</a:t>
            </a:r>
            <a:endParaRPr lang="ja-JP" altLang="en-US" dirty="0"/>
          </a:p>
        </p:txBody>
      </p:sp>
      <p:pic>
        <p:nvPicPr>
          <p:cNvPr id="25" name="Picture 3" descr="中学レベルの数学で量子テレポーテーションを理解してみよう">
            <a:extLst>
              <a:ext uri="{FF2B5EF4-FFF2-40B4-BE49-F238E27FC236}">
                <a16:creationId xmlns:a16="http://schemas.microsoft.com/office/drawing/2014/main" id="{0F17DCB9-AFB3-6900-29D3-EE2186A64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932" y="5946913"/>
            <a:ext cx="4762500" cy="876300"/>
          </a:xfrm>
          <a:prstGeom prst="rect">
            <a:avLst/>
          </a:prstGeom>
          <a:noFill/>
          <a:extLst>
            <a:ext uri="{909E8E84-426E-40DD-AFC4-6F175D3DCCD1}">
              <a14:hiddenFill xmlns:a14="http://schemas.microsoft.com/office/drawing/2010/main">
                <a:solidFill>
                  <a:srgbClr val="FFFFFF"/>
                </a:solidFill>
              </a14:hiddenFill>
            </a:ext>
          </a:extLst>
        </p:spPr>
      </p:pic>
      <p:sp>
        <p:nvSpPr>
          <p:cNvPr id="26" name="四角形: 角を丸くする 25">
            <a:extLst>
              <a:ext uri="{FF2B5EF4-FFF2-40B4-BE49-F238E27FC236}">
                <a16:creationId xmlns:a16="http://schemas.microsoft.com/office/drawing/2014/main" id="{934FFC49-94AF-E2BC-0C9B-B94F11D2B5E3}"/>
              </a:ext>
            </a:extLst>
          </p:cNvPr>
          <p:cNvSpPr/>
          <p:nvPr/>
        </p:nvSpPr>
        <p:spPr>
          <a:xfrm>
            <a:off x="877315" y="5794188"/>
            <a:ext cx="11314685" cy="106381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20C233B-70D0-B2BA-431C-8C03DF4E80C9}"/>
              </a:ext>
            </a:extLst>
          </p:cNvPr>
          <p:cNvSpPr txBox="1"/>
          <p:nvPr/>
        </p:nvSpPr>
        <p:spPr>
          <a:xfrm>
            <a:off x="3761754" y="5281854"/>
            <a:ext cx="465435" cy="369332"/>
          </a:xfrm>
          <a:prstGeom prst="rect">
            <a:avLst/>
          </a:prstGeom>
          <a:noFill/>
        </p:spPr>
        <p:txBody>
          <a:bodyPr wrap="square" rtlCol="0">
            <a:spAutoFit/>
          </a:bodyPr>
          <a:lstStyle/>
          <a:p>
            <a:r>
              <a:rPr kumimoji="1" lang="ja-JP" altLang="en-US" dirty="0"/>
              <a:t>１</a:t>
            </a:r>
          </a:p>
        </p:txBody>
      </p:sp>
      <p:sp>
        <p:nvSpPr>
          <p:cNvPr id="28" name="テキスト ボックス 27">
            <a:extLst>
              <a:ext uri="{FF2B5EF4-FFF2-40B4-BE49-F238E27FC236}">
                <a16:creationId xmlns:a16="http://schemas.microsoft.com/office/drawing/2014/main" id="{6B2B4DFE-D0E8-C029-0F7B-1845CA391A30}"/>
              </a:ext>
            </a:extLst>
          </p:cNvPr>
          <p:cNvSpPr txBox="1"/>
          <p:nvPr/>
        </p:nvSpPr>
        <p:spPr>
          <a:xfrm>
            <a:off x="5340945" y="5316553"/>
            <a:ext cx="465435" cy="369332"/>
          </a:xfrm>
          <a:prstGeom prst="rect">
            <a:avLst/>
          </a:prstGeom>
          <a:noFill/>
        </p:spPr>
        <p:txBody>
          <a:bodyPr wrap="square" rtlCol="0">
            <a:spAutoFit/>
          </a:bodyPr>
          <a:lstStyle/>
          <a:p>
            <a:r>
              <a:rPr kumimoji="1" lang="ja-JP" altLang="en-US" dirty="0"/>
              <a:t>１</a:t>
            </a:r>
          </a:p>
        </p:txBody>
      </p:sp>
    </p:spTree>
    <p:extLst>
      <p:ext uri="{BB962C8B-B14F-4D97-AF65-F5344CB8AC3E}">
        <p14:creationId xmlns:p14="http://schemas.microsoft.com/office/powerpoint/2010/main" val="95001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0F4B43-40B4-1CC3-9D14-70A361244305}"/>
              </a:ext>
            </a:extLst>
          </p:cNvPr>
          <p:cNvSpPr txBox="1"/>
          <p:nvPr/>
        </p:nvSpPr>
        <p:spPr>
          <a:xfrm>
            <a:off x="291548" y="371925"/>
            <a:ext cx="6096000" cy="369332"/>
          </a:xfrm>
          <a:prstGeom prst="rect">
            <a:avLst/>
          </a:prstGeom>
          <a:noFill/>
        </p:spPr>
        <p:txBody>
          <a:bodyPr wrap="square">
            <a:spAutoFit/>
          </a:bodyPr>
          <a:lstStyle/>
          <a:p>
            <a:r>
              <a:rPr lang="ja-JP" altLang="en-US" b="0" i="0" dirty="0">
                <a:solidFill>
                  <a:srgbClr val="333333"/>
                </a:solidFill>
                <a:effectLst/>
                <a:latin typeface="ソフトゴシック m"/>
              </a:rPr>
              <a:t>次に、リノちゃんの</a:t>
            </a:r>
            <a:r>
              <a:rPr lang="ja-JP" altLang="en-US" b="1" i="0" dirty="0">
                <a:solidFill>
                  <a:srgbClr val="333333"/>
                </a:solidFill>
                <a:effectLst/>
                <a:latin typeface="ソフトゴシック m"/>
              </a:rPr>
              <a:t>秘密量子を</a:t>
            </a:r>
            <a:r>
              <a:rPr lang="en-US" altLang="ja-JP" b="1" i="0" dirty="0">
                <a:solidFill>
                  <a:srgbClr val="333333"/>
                </a:solidFill>
                <a:effectLst/>
                <a:latin typeface="ソフトゴシック m"/>
              </a:rPr>
              <a:t>H</a:t>
            </a:r>
            <a:r>
              <a:rPr lang="ja-JP" altLang="en-US" b="0" i="0" dirty="0">
                <a:solidFill>
                  <a:srgbClr val="333333"/>
                </a:solidFill>
                <a:effectLst/>
                <a:latin typeface="ソフトゴシック m"/>
              </a:rPr>
              <a:t>にかけます。</a:t>
            </a:r>
            <a:endParaRPr lang="ja-JP" altLang="en-US" dirty="0"/>
          </a:p>
        </p:txBody>
      </p:sp>
      <p:pic>
        <p:nvPicPr>
          <p:cNvPr id="10244" name="Picture 4" descr="中学レベルの数学で量子テレポーテーションを理解してみよう">
            <a:extLst>
              <a:ext uri="{FF2B5EF4-FFF2-40B4-BE49-F238E27FC236}">
                <a16:creationId xmlns:a16="http://schemas.microsoft.com/office/drawing/2014/main" id="{AAE6C61A-81B2-F08C-33D2-1ECA98DB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810803"/>
            <a:ext cx="6951107" cy="194631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02E6874-614A-DBF6-9674-F9B5B0DC88F8}"/>
              </a:ext>
            </a:extLst>
          </p:cNvPr>
          <p:cNvSpPr txBox="1"/>
          <p:nvPr/>
        </p:nvSpPr>
        <p:spPr>
          <a:xfrm>
            <a:off x="413611" y="2832710"/>
            <a:ext cx="10903746" cy="646331"/>
          </a:xfrm>
          <a:prstGeom prst="rect">
            <a:avLst/>
          </a:prstGeom>
          <a:noFill/>
        </p:spPr>
        <p:txBody>
          <a:bodyPr wrap="square">
            <a:spAutoFit/>
          </a:bodyPr>
          <a:lstStyle/>
          <a:p>
            <a:r>
              <a:rPr lang="ja-JP" altLang="en-US" b="0" i="0" dirty="0">
                <a:solidFill>
                  <a:srgbClr val="333333"/>
                </a:solidFill>
                <a:effectLst/>
                <a:latin typeface="ソフトゴシック m"/>
              </a:rPr>
              <a:t>そして</a:t>
            </a:r>
            <a:r>
              <a:rPr lang="ja-JP" altLang="en-US" b="1" i="0" dirty="0">
                <a:solidFill>
                  <a:srgbClr val="333333"/>
                </a:solidFill>
                <a:effectLst/>
                <a:latin typeface="ソフトゴシック m"/>
              </a:rPr>
              <a:t>このアウトプットを測定</a:t>
            </a:r>
            <a:r>
              <a:rPr lang="ja-JP" altLang="en-US" b="0" i="0" dirty="0">
                <a:solidFill>
                  <a:srgbClr val="333333"/>
                </a:solidFill>
                <a:effectLst/>
                <a:latin typeface="ソフトゴシック m"/>
              </a:rPr>
              <a:t>するのです。この測定結果も</a:t>
            </a:r>
            <a:r>
              <a:rPr lang="en-US" altLang="ja-JP" b="0" i="0" dirty="0">
                <a:solidFill>
                  <a:srgbClr val="333333"/>
                </a:solidFill>
                <a:effectLst/>
                <a:latin typeface="ソフトゴシック m"/>
              </a:rPr>
              <a:t>0</a:t>
            </a:r>
            <a:r>
              <a:rPr lang="ja-JP" altLang="en-US" b="0" i="0" dirty="0">
                <a:solidFill>
                  <a:srgbClr val="333333"/>
                </a:solidFill>
                <a:effectLst/>
                <a:latin typeface="ソフトゴシック m"/>
              </a:rPr>
              <a:t>か</a:t>
            </a:r>
            <a:r>
              <a:rPr lang="en-US" altLang="ja-JP" b="0" i="0" dirty="0">
                <a:solidFill>
                  <a:srgbClr val="333333"/>
                </a:solidFill>
                <a:effectLst/>
                <a:latin typeface="ソフトゴシック m"/>
              </a:rPr>
              <a:t>1</a:t>
            </a:r>
            <a:r>
              <a:rPr lang="ja-JP" altLang="en-US" b="0" i="0" dirty="0">
                <a:solidFill>
                  <a:srgbClr val="333333"/>
                </a:solidFill>
                <a:effectLst/>
                <a:latin typeface="ソフトゴシック m"/>
              </a:rPr>
              <a:t>のどちらかです。そしてその結果により、</a:t>
            </a:r>
            <a:r>
              <a:rPr lang="ja-JP" altLang="en-US" b="1" i="0" dirty="0">
                <a:solidFill>
                  <a:srgbClr val="333333"/>
                </a:solidFill>
                <a:effectLst/>
                <a:latin typeface="ソフトゴシック m"/>
              </a:rPr>
              <a:t>残されたニュー君の手元にあるベル量子の状態</a:t>
            </a:r>
            <a:r>
              <a:rPr lang="ja-JP" altLang="en-US" b="0" i="0" dirty="0">
                <a:solidFill>
                  <a:srgbClr val="333333"/>
                </a:solidFill>
                <a:effectLst/>
                <a:latin typeface="ソフトゴシック m"/>
              </a:rPr>
              <a:t>が計算できます。それがこちら。</a:t>
            </a:r>
            <a:endParaRPr lang="ja-JP" altLang="en-US" dirty="0"/>
          </a:p>
        </p:txBody>
      </p:sp>
      <p:pic>
        <p:nvPicPr>
          <p:cNvPr id="10246" name="Picture 6" descr="中学レベルの数学で量子テレポーテーションを理解してみよう">
            <a:extLst>
              <a:ext uri="{FF2B5EF4-FFF2-40B4-BE49-F238E27FC236}">
                <a16:creationId xmlns:a16="http://schemas.microsoft.com/office/drawing/2014/main" id="{15BAB832-0A5F-6943-D09C-3C7B55619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11" y="3981494"/>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ABA9C7C-194B-1CA0-ACCA-D9B7A279EA14}"/>
              </a:ext>
            </a:extLst>
          </p:cNvPr>
          <p:cNvSpPr txBox="1"/>
          <p:nvPr/>
        </p:nvSpPr>
        <p:spPr>
          <a:xfrm>
            <a:off x="887896" y="361216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9" name="テキスト ボックス 8">
            <a:extLst>
              <a:ext uri="{FF2B5EF4-FFF2-40B4-BE49-F238E27FC236}">
                <a16:creationId xmlns:a16="http://schemas.microsoft.com/office/drawing/2014/main" id="{2F433FE8-0874-E9CF-A8A7-6E342BA2F684}"/>
              </a:ext>
            </a:extLst>
          </p:cNvPr>
          <p:cNvSpPr txBox="1"/>
          <p:nvPr/>
        </p:nvSpPr>
        <p:spPr>
          <a:xfrm>
            <a:off x="3449395" y="874378"/>
            <a:ext cx="465435" cy="369332"/>
          </a:xfrm>
          <a:prstGeom prst="rect">
            <a:avLst/>
          </a:prstGeom>
          <a:noFill/>
        </p:spPr>
        <p:txBody>
          <a:bodyPr wrap="square" rtlCol="0">
            <a:spAutoFit/>
          </a:bodyPr>
          <a:lstStyle/>
          <a:p>
            <a:r>
              <a:rPr lang="ja-JP" altLang="en-US" dirty="0"/>
              <a:t>２</a:t>
            </a:r>
            <a:endParaRPr kumimoji="1" lang="ja-JP" altLang="en-US" dirty="0"/>
          </a:p>
        </p:txBody>
      </p:sp>
      <p:grpSp>
        <p:nvGrpSpPr>
          <p:cNvPr id="10" name="グループ化 9">
            <a:extLst>
              <a:ext uri="{FF2B5EF4-FFF2-40B4-BE49-F238E27FC236}">
                <a16:creationId xmlns:a16="http://schemas.microsoft.com/office/drawing/2014/main" id="{43A0A5F9-5A7A-D5D6-336F-5399EEFCC2DD}"/>
              </a:ext>
            </a:extLst>
          </p:cNvPr>
          <p:cNvGrpSpPr/>
          <p:nvPr/>
        </p:nvGrpSpPr>
        <p:grpSpPr>
          <a:xfrm>
            <a:off x="4464612" y="925923"/>
            <a:ext cx="759019" cy="369332"/>
            <a:chOff x="7191719" y="5218671"/>
            <a:chExt cx="759019" cy="369332"/>
          </a:xfrm>
        </p:grpSpPr>
        <p:sp>
          <p:nvSpPr>
            <p:cNvPr id="11" name="テキスト ボックス 10">
              <a:extLst>
                <a:ext uri="{FF2B5EF4-FFF2-40B4-BE49-F238E27FC236}">
                  <a16:creationId xmlns:a16="http://schemas.microsoft.com/office/drawing/2014/main" id="{3DC3E7ED-6DEC-49E6-063F-478F5182C050}"/>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2" name="テキスト ボックス 11">
              <a:extLst>
                <a:ext uri="{FF2B5EF4-FFF2-40B4-BE49-F238E27FC236}">
                  <a16:creationId xmlns:a16="http://schemas.microsoft.com/office/drawing/2014/main" id="{EA876B4C-EB6F-7C50-3308-0B8DA04740B5}"/>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3" name="グループ化 12">
            <a:extLst>
              <a:ext uri="{FF2B5EF4-FFF2-40B4-BE49-F238E27FC236}">
                <a16:creationId xmlns:a16="http://schemas.microsoft.com/office/drawing/2014/main" id="{578FD64E-4EEA-2C06-E401-6545AFC1BD8E}"/>
              </a:ext>
            </a:extLst>
          </p:cNvPr>
          <p:cNvGrpSpPr/>
          <p:nvPr/>
        </p:nvGrpSpPr>
        <p:grpSpPr>
          <a:xfrm>
            <a:off x="5176111" y="925923"/>
            <a:ext cx="759019" cy="369332"/>
            <a:chOff x="7191719" y="5218671"/>
            <a:chExt cx="759019" cy="369332"/>
          </a:xfrm>
        </p:grpSpPr>
        <p:sp>
          <p:nvSpPr>
            <p:cNvPr id="14" name="テキスト ボックス 13">
              <a:extLst>
                <a:ext uri="{FF2B5EF4-FFF2-40B4-BE49-F238E27FC236}">
                  <a16:creationId xmlns:a16="http://schemas.microsoft.com/office/drawing/2014/main" id="{320F51CF-A2F8-8AE8-C7D9-5698EB488073}"/>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5" name="テキスト ボックス 14">
              <a:extLst>
                <a:ext uri="{FF2B5EF4-FFF2-40B4-BE49-F238E27FC236}">
                  <a16:creationId xmlns:a16="http://schemas.microsoft.com/office/drawing/2014/main" id="{9506DCFA-9AFB-6816-5398-15E82C846EC2}"/>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6" name="グループ化 15">
            <a:extLst>
              <a:ext uri="{FF2B5EF4-FFF2-40B4-BE49-F238E27FC236}">
                <a16:creationId xmlns:a16="http://schemas.microsoft.com/office/drawing/2014/main" id="{4952A306-68F0-80AB-BA73-64C2601835DC}"/>
              </a:ext>
            </a:extLst>
          </p:cNvPr>
          <p:cNvGrpSpPr/>
          <p:nvPr/>
        </p:nvGrpSpPr>
        <p:grpSpPr>
          <a:xfrm>
            <a:off x="6170946" y="925923"/>
            <a:ext cx="759019" cy="369332"/>
            <a:chOff x="7191719" y="5218671"/>
            <a:chExt cx="759019" cy="369332"/>
          </a:xfrm>
        </p:grpSpPr>
        <p:sp>
          <p:nvSpPr>
            <p:cNvPr id="17" name="テキスト ボックス 16">
              <a:extLst>
                <a:ext uri="{FF2B5EF4-FFF2-40B4-BE49-F238E27FC236}">
                  <a16:creationId xmlns:a16="http://schemas.microsoft.com/office/drawing/2014/main" id="{067F8779-23E2-690F-2984-8891A7E50A1C}"/>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8" name="テキスト ボックス 17">
              <a:extLst>
                <a:ext uri="{FF2B5EF4-FFF2-40B4-BE49-F238E27FC236}">
                  <a16:creationId xmlns:a16="http://schemas.microsoft.com/office/drawing/2014/main" id="{8EBA3C83-11E5-B326-DD07-2AC00CF76EBB}"/>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9" name="グループ化 18">
            <a:extLst>
              <a:ext uri="{FF2B5EF4-FFF2-40B4-BE49-F238E27FC236}">
                <a16:creationId xmlns:a16="http://schemas.microsoft.com/office/drawing/2014/main" id="{658D065B-CEF5-0784-A528-03515FDA62A4}"/>
              </a:ext>
            </a:extLst>
          </p:cNvPr>
          <p:cNvGrpSpPr/>
          <p:nvPr/>
        </p:nvGrpSpPr>
        <p:grpSpPr>
          <a:xfrm>
            <a:off x="6889479" y="910942"/>
            <a:ext cx="759019" cy="369332"/>
            <a:chOff x="7191719" y="5218671"/>
            <a:chExt cx="759019" cy="369332"/>
          </a:xfrm>
        </p:grpSpPr>
        <p:sp>
          <p:nvSpPr>
            <p:cNvPr id="20" name="テキスト ボックス 19">
              <a:extLst>
                <a:ext uri="{FF2B5EF4-FFF2-40B4-BE49-F238E27FC236}">
                  <a16:creationId xmlns:a16="http://schemas.microsoft.com/office/drawing/2014/main" id="{29FAAF89-CD4A-558E-9E11-6676F873EB8E}"/>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21" name="テキスト ボックス 20">
              <a:extLst>
                <a:ext uri="{FF2B5EF4-FFF2-40B4-BE49-F238E27FC236}">
                  <a16:creationId xmlns:a16="http://schemas.microsoft.com/office/drawing/2014/main" id="{7B0A70E0-05CC-A4C3-6DB4-D49D6D48164D}"/>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22" name="テキスト ボックス 21">
            <a:extLst>
              <a:ext uri="{FF2B5EF4-FFF2-40B4-BE49-F238E27FC236}">
                <a16:creationId xmlns:a16="http://schemas.microsoft.com/office/drawing/2014/main" id="{004BC6F0-890E-E56C-A53C-B3B3B30DD623}"/>
              </a:ext>
            </a:extLst>
          </p:cNvPr>
          <p:cNvSpPr txBox="1"/>
          <p:nvPr/>
        </p:nvSpPr>
        <p:spPr>
          <a:xfrm>
            <a:off x="1501708" y="1280274"/>
            <a:ext cx="465435" cy="369332"/>
          </a:xfrm>
          <a:prstGeom prst="rect">
            <a:avLst/>
          </a:prstGeom>
          <a:noFill/>
        </p:spPr>
        <p:txBody>
          <a:bodyPr wrap="square" rtlCol="0">
            <a:spAutoFit/>
          </a:bodyPr>
          <a:lstStyle/>
          <a:p>
            <a:r>
              <a:rPr lang="ja-JP" altLang="en-US" dirty="0"/>
              <a:t>１</a:t>
            </a:r>
            <a:endParaRPr kumimoji="1" lang="ja-JP" altLang="en-US" dirty="0"/>
          </a:p>
        </p:txBody>
      </p:sp>
      <p:sp>
        <p:nvSpPr>
          <p:cNvPr id="23" name="テキスト ボックス 22">
            <a:extLst>
              <a:ext uri="{FF2B5EF4-FFF2-40B4-BE49-F238E27FC236}">
                <a16:creationId xmlns:a16="http://schemas.microsoft.com/office/drawing/2014/main" id="{2B71D461-6096-CE6A-F969-0B3759C3E89A}"/>
              </a:ext>
            </a:extLst>
          </p:cNvPr>
          <p:cNvSpPr txBox="1"/>
          <p:nvPr/>
        </p:nvSpPr>
        <p:spPr>
          <a:xfrm>
            <a:off x="1953891" y="3612162"/>
            <a:ext cx="465435" cy="369332"/>
          </a:xfrm>
          <a:prstGeom prst="rect">
            <a:avLst/>
          </a:prstGeom>
          <a:noFill/>
        </p:spPr>
        <p:txBody>
          <a:bodyPr wrap="square" rtlCol="0">
            <a:spAutoFit/>
          </a:bodyPr>
          <a:lstStyle/>
          <a:p>
            <a:r>
              <a:rPr lang="ja-JP" altLang="en-US" dirty="0"/>
              <a:t>１</a:t>
            </a:r>
            <a:endParaRPr kumimoji="1" lang="ja-JP" altLang="en-US" dirty="0"/>
          </a:p>
        </p:txBody>
      </p:sp>
      <p:sp>
        <p:nvSpPr>
          <p:cNvPr id="24" name="テキスト ボックス 23">
            <a:extLst>
              <a:ext uri="{FF2B5EF4-FFF2-40B4-BE49-F238E27FC236}">
                <a16:creationId xmlns:a16="http://schemas.microsoft.com/office/drawing/2014/main" id="{E284552B-910A-718D-BE00-145BCFAC4D28}"/>
              </a:ext>
            </a:extLst>
          </p:cNvPr>
          <p:cNvSpPr txBox="1"/>
          <p:nvPr/>
        </p:nvSpPr>
        <p:spPr>
          <a:xfrm>
            <a:off x="3579961" y="3612162"/>
            <a:ext cx="465435" cy="369332"/>
          </a:xfrm>
          <a:prstGeom prst="rect">
            <a:avLst/>
          </a:prstGeom>
          <a:noFill/>
        </p:spPr>
        <p:txBody>
          <a:bodyPr wrap="square" rtlCol="0">
            <a:spAutoFit/>
          </a:bodyPr>
          <a:lstStyle/>
          <a:p>
            <a:r>
              <a:rPr lang="ja-JP" altLang="en-US" dirty="0"/>
              <a:t>３</a:t>
            </a:r>
            <a:endParaRPr kumimoji="1" lang="ja-JP" altLang="en-US" dirty="0"/>
          </a:p>
        </p:txBody>
      </p:sp>
      <p:sp>
        <p:nvSpPr>
          <p:cNvPr id="25" name="テキスト ボックス 24">
            <a:extLst>
              <a:ext uri="{FF2B5EF4-FFF2-40B4-BE49-F238E27FC236}">
                <a16:creationId xmlns:a16="http://schemas.microsoft.com/office/drawing/2014/main" id="{784C0A0C-4A26-FA6C-EBD5-27A11243E5B1}"/>
              </a:ext>
            </a:extLst>
          </p:cNvPr>
          <p:cNvSpPr txBox="1"/>
          <p:nvPr/>
        </p:nvSpPr>
        <p:spPr>
          <a:xfrm>
            <a:off x="4378036" y="3621065"/>
            <a:ext cx="465435" cy="369332"/>
          </a:xfrm>
          <a:prstGeom prst="rect">
            <a:avLst/>
          </a:prstGeom>
          <a:noFill/>
        </p:spPr>
        <p:txBody>
          <a:bodyPr wrap="square" rtlCol="0">
            <a:spAutoFit/>
          </a:bodyPr>
          <a:lstStyle/>
          <a:p>
            <a:r>
              <a:rPr lang="ja-JP" altLang="en-US" dirty="0"/>
              <a:t>３</a:t>
            </a:r>
            <a:endParaRPr kumimoji="1" lang="ja-JP" altLang="en-US" dirty="0"/>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EB28713B-A3CD-7832-CE63-9F0961AD54EE}"/>
                  </a:ext>
                </a:extLst>
              </p:cNvPr>
              <p:cNvSpPr txBox="1"/>
              <p:nvPr/>
            </p:nvSpPr>
            <p:spPr>
              <a:xfrm>
                <a:off x="6697247" y="3654130"/>
                <a:ext cx="5835431" cy="718466"/>
              </a:xfrm>
              <a:prstGeom prst="rect">
                <a:avLst/>
              </a:prstGeom>
              <a:noFill/>
            </p:spPr>
            <p:txBody>
              <a:bodyPr wrap="square" lIns="0" tIns="0" rIns="0" bIns="0" rtlCol="0">
                <a:spAutoFit/>
              </a:bodyPr>
              <a:lstStyle/>
              <a:p>
                <a:r>
                  <a:rPr lang="en-US" altLang="ja-JP" sz="2800" dirty="0"/>
                  <a:t>Z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𝑎</m:t>
                              </m:r>
                            </m:e>
                          </m:mr>
                          <m:mr>
                            <m:e>
                              <m:r>
                                <a:rPr lang="en-US" altLang="ja-JP" sz="2800" i="1">
                                  <a:latin typeface="Cambria Math" panose="02040503050406030204" pitchFamily="18" charset="0"/>
                                </a:rPr>
                                <m:t>‐</m:t>
                              </m:r>
                              <m:r>
                                <a:rPr lang="en-US" altLang="ja-JP" sz="2800" i="1">
                                  <a:latin typeface="Cambria Math" panose="02040503050406030204" pitchFamily="18" charset="0"/>
                                </a:rPr>
                                <m:t>𝑏</m:t>
                              </m:r>
                            </m:e>
                          </m:mr>
                        </m:m>
                      </m:e>
                    </m:d>
                    <m:r>
                      <a:rPr lang="en-US" altLang="ja-JP" sz="2800" b="0" i="1"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2"/>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1</m:t>
                              </m:r>
                            </m:e>
                            <m:e>
                              <m:r>
                                <a:rPr lang="en-US" altLang="ja-JP" sz="2800" i="1">
                                  <a:latin typeface="Cambria Math" panose="02040503050406030204" pitchFamily="18" charset="0"/>
                                </a:rPr>
                                <m:t>0</m:t>
                              </m:r>
                            </m:e>
                          </m:mr>
                          <m:mr>
                            <m:e>
                              <m:r>
                                <a:rPr lang="en-US" altLang="ja-JP" sz="2800" i="1">
                                  <a:latin typeface="Cambria Math" panose="02040503050406030204" pitchFamily="18" charset="0"/>
                                </a:rPr>
                                <m:t>0</m:t>
                              </m:r>
                            </m:e>
                            <m:e>
                              <m:r>
                                <a:rPr lang="en-US" altLang="ja-JP" sz="2800" i="1">
                                  <a:latin typeface="Cambria Math" panose="02040503050406030204" pitchFamily="18" charset="0"/>
                                </a:rPr>
                                <m:t>−1</m:t>
                              </m:r>
                            </m:e>
                          </m:mr>
                        </m:m>
                      </m:e>
                    </m:d>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𝑎</m:t>
                              </m:r>
                            </m:e>
                          </m:mr>
                          <m:mr>
                            <m:e>
                              <m:r>
                                <a:rPr lang="en-US" altLang="ja-JP" sz="2800" i="1">
                                  <a:latin typeface="Cambria Math" panose="02040503050406030204" pitchFamily="18" charset="0"/>
                                </a:rPr>
                                <m:t>‐</m:t>
                              </m:r>
                              <m:r>
                                <a:rPr kumimoji="1" lang="en-US" altLang="ja-JP" sz="2800" b="0" i="1" smtClean="0">
                                  <a:latin typeface="Cambria Math" panose="02040503050406030204" pitchFamily="18" charset="0"/>
                                </a:rPr>
                                <m:t>𝑏</m:t>
                              </m:r>
                            </m:e>
                          </m:mr>
                        </m:m>
                      </m:e>
                    </m:d>
                    <m:r>
                      <a:rPr kumimoji="1" lang="en-US" altLang="ja-JP" sz="2800" i="1" smtClean="0">
                        <a:latin typeface="Cambria Math" panose="02040503050406030204" pitchFamily="18" charset="0"/>
                      </a:rPr>
                      <m:t>=</m:t>
                    </m:r>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highlight>
                                  <a:srgbClr val="FFFF00"/>
                                </a:highlight>
                                <a:latin typeface="Cambria Math" panose="02040503050406030204" pitchFamily="18" charset="0"/>
                              </a:rPr>
                            </m:ctrlPr>
                          </m:mPr>
                          <m:mr>
                            <m:e>
                              <m:r>
                                <m:rPr>
                                  <m:brk m:alnAt="7"/>
                                </m:rPr>
                                <a:rPr kumimoji="1" lang="en-US" altLang="ja-JP" sz="2800" b="0" i="1" smtClean="0">
                                  <a:highlight>
                                    <a:srgbClr val="FFFF00"/>
                                  </a:highlight>
                                  <a:latin typeface="Cambria Math" panose="02040503050406030204" pitchFamily="18" charset="0"/>
                                </a:rPr>
                                <m:t>𝑎</m:t>
                              </m:r>
                            </m:e>
                          </m:mr>
                          <m:mr>
                            <m:e>
                              <m:r>
                                <a:rPr kumimoji="1" lang="en-US" altLang="ja-JP" sz="2800" b="0" i="1" smtClean="0">
                                  <a:highlight>
                                    <a:srgbClr val="FFFF00"/>
                                  </a:highlight>
                                  <a:latin typeface="Cambria Math" panose="02040503050406030204" pitchFamily="18" charset="0"/>
                                </a:rPr>
                                <m:t>𝑏</m:t>
                              </m:r>
                            </m:e>
                          </m:mr>
                        </m:m>
                      </m:e>
                    </m:d>
                  </m:oMath>
                </a14:m>
                <a:endParaRPr kumimoji="1" lang="ja-JP" altLang="en-US" sz="2800" dirty="0"/>
              </a:p>
            </p:txBody>
          </p:sp>
        </mc:Choice>
        <mc:Fallback>
          <p:sp>
            <p:nvSpPr>
              <p:cNvPr id="2" name="テキスト ボックス 1">
                <a:extLst>
                  <a:ext uri="{FF2B5EF4-FFF2-40B4-BE49-F238E27FC236}">
                    <a16:creationId xmlns:a16="http://schemas.microsoft.com/office/drawing/2014/main" id="{EB28713B-A3CD-7832-CE63-9F0961AD54EE}"/>
                  </a:ext>
                </a:extLst>
              </p:cNvPr>
              <p:cNvSpPr txBox="1">
                <a:spLocks noRot="1" noChangeAspect="1" noMove="1" noResize="1" noEditPoints="1" noAdjustHandles="1" noChangeArrowheads="1" noChangeShapeType="1" noTextEdit="1"/>
              </p:cNvSpPr>
              <p:nvPr/>
            </p:nvSpPr>
            <p:spPr>
              <a:xfrm>
                <a:off x="6697247" y="3654130"/>
                <a:ext cx="5835431" cy="718466"/>
              </a:xfrm>
              <a:prstGeom prst="rect">
                <a:avLst/>
              </a:prstGeom>
              <a:blipFill>
                <a:blip r:embed="rId4"/>
                <a:stretch>
                  <a:fillRect l="-3762" b="-1186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501B13A1-93C5-5903-225B-732FDE354155}"/>
                  </a:ext>
                </a:extLst>
              </p:cNvPr>
              <p:cNvSpPr txBox="1"/>
              <p:nvPr/>
            </p:nvSpPr>
            <p:spPr>
              <a:xfrm>
                <a:off x="6652344" y="4454020"/>
                <a:ext cx="4412974" cy="761940"/>
              </a:xfrm>
              <a:prstGeom prst="rect">
                <a:avLst/>
              </a:prstGeom>
              <a:noFill/>
            </p:spPr>
            <p:txBody>
              <a:bodyPr wrap="square" lIns="0" tIns="0" rIns="0" bIns="0" rtlCol="0">
                <a:spAutoFit/>
              </a:bodyPr>
              <a:lstStyle/>
              <a:p>
                <a:r>
                  <a:rPr kumimoji="1" lang="en-US" altLang="ja-JP" sz="2800" dirty="0"/>
                  <a:t>X</a:t>
                </a:r>
                <a:r>
                  <a:rPr lang="en-US" altLang="ja-JP" sz="2800" dirty="0"/>
                  <a:t>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b="0" i="1" smtClean="0">
                                  <a:latin typeface="Cambria Math" panose="02040503050406030204" pitchFamily="18" charset="0"/>
                                </a:rPr>
                                <m:t>𝑏</m:t>
                              </m:r>
                            </m:e>
                          </m:mr>
                          <m:mr>
                            <m:e>
                              <m:r>
                                <a:rPr lang="en-US" altLang="ja-JP" sz="2800" b="0" i="1" smtClean="0">
                                  <a:latin typeface="Cambria Math" panose="02040503050406030204" pitchFamily="18" charset="0"/>
                                </a:rPr>
                                <m:t>𝑎</m:t>
                              </m:r>
                            </m:e>
                          </m:mr>
                        </m:m>
                      </m:e>
                    </m:d>
                    <m:r>
                      <a:rPr lang="en-US" altLang="ja-JP" sz="2800" b="0" i="1" smtClean="0">
                        <a:latin typeface="Cambria Math" panose="02040503050406030204" pitchFamily="18" charset="0"/>
                      </a:rPr>
                      <m:t>= </m:t>
                    </m:r>
                    <m:d>
                      <m:dPr>
                        <m:ctrlPr>
                          <a:rPr kumimoji="1" lang="en-US" altLang="ja-JP" sz="2800" i="1" smtClean="0">
                            <a:latin typeface="Cambria Math" panose="02040503050406030204" pitchFamily="18" charset="0"/>
                          </a:rPr>
                        </m:ctrlPr>
                      </m:dPr>
                      <m:e>
                        <m:m>
                          <m:mPr>
                            <m:mcs>
                              <m:mc>
                                <m:mcPr>
                                  <m:count m:val="2"/>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r>
                            <m:e>
                              <m: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
                      </m:e>
                    </m:d>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𝑏</m:t>
                              </m:r>
                            </m:e>
                          </m:mr>
                          <m:mr>
                            <m:e>
                              <m:r>
                                <a:rPr kumimoji="1" lang="en-US" altLang="ja-JP" sz="2800" b="0" i="1" smtClean="0">
                                  <a:latin typeface="Cambria Math" panose="02040503050406030204" pitchFamily="18" charset="0"/>
                                </a:rPr>
                                <m:t>𝑎</m:t>
                              </m:r>
                            </m:e>
                          </m:mr>
                        </m:m>
                      </m:e>
                    </m:d>
                    <m:r>
                      <a:rPr kumimoji="1" lang="en-US" altLang="ja-JP" sz="2800" i="1" smtClean="0">
                        <a:latin typeface="Cambria Math" panose="02040503050406030204" pitchFamily="18" charset="0"/>
                      </a:rPr>
                      <m:t>=</m:t>
                    </m:r>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highlight>
                                  <a:srgbClr val="FFFF00"/>
                                </a:highlight>
                                <a:latin typeface="Cambria Math" panose="02040503050406030204" pitchFamily="18" charset="0"/>
                              </a:rPr>
                            </m:ctrlPr>
                          </m:mPr>
                          <m:mr>
                            <m:e>
                              <m:r>
                                <m:rPr>
                                  <m:brk m:alnAt="7"/>
                                </m:rPr>
                                <a:rPr kumimoji="1" lang="en-US" altLang="ja-JP" sz="2800" b="0" i="1" smtClean="0">
                                  <a:highlight>
                                    <a:srgbClr val="FFFF00"/>
                                  </a:highlight>
                                  <a:latin typeface="Cambria Math" panose="02040503050406030204" pitchFamily="18" charset="0"/>
                                </a:rPr>
                                <m:t>𝑎</m:t>
                              </m:r>
                            </m:e>
                          </m:mr>
                          <m:mr>
                            <m:e>
                              <m:r>
                                <a:rPr kumimoji="1" lang="en-US" altLang="ja-JP" sz="2800" b="0" i="1" smtClean="0">
                                  <a:highlight>
                                    <a:srgbClr val="FFFF00"/>
                                  </a:highlight>
                                  <a:latin typeface="Cambria Math" panose="02040503050406030204" pitchFamily="18" charset="0"/>
                                </a:rPr>
                                <m:t>𝑏</m:t>
                              </m:r>
                            </m:e>
                          </m:mr>
                        </m:m>
                      </m:e>
                    </m:d>
                  </m:oMath>
                </a14:m>
                <a:endParaRPr kumimoji="1" lang="ja-JP" altLang="en-US" sz="2800" dirty="0"/>
              </a:p>
            </p:txBody>
          </p:sp>
        </mc:Choice>
        <mc:Fallback>
          <p:sp>
            <p:nvSpPr>
              <p:cNvPr id="3" name="テキスト ボックス 2">
                <a:extLst>
                  <a:ext uri="{FF2B5EF4-FFF2-40B4-BE49-F238E27FC236}">
                    <a16:creationId xmlns:a16="http://schemas.microsoft.com/office/drawing/2014/main" id="{501B13A1-93C5-5903-225B-732FDE354155}"/>
                  </a:ext>
                </a:extLst>
              </p:cNvPr>
              <p:cNvSpPr txBox="1">
                <a:spLocks noRot="1" noChangeAspect="1" noMove="1" noResize="1" noEditPoints="1" noAdjustHandles="1" noChangeArrowheads="1" noChangeShapeType="1" noTextEdit="1"/>
              </p:cNvSpPr>
              <p:nvPr/>
            </p:nvSpPr>
            <p:spPr>
              <a:xfrm>
                <a:off x="6652344" y="4454020"/>
                <a:ext cx="4412974" cy="761940"/>
              </a:xfrm>
              <a:prstGeom prst="rect">
                <a:avLst/>
              </a:prstGeom>
              <a:blipFill>
                <a:blip r:embed="rId5"/>
                <a:stretch>
                  <a:fillRect l="-4834" b="-8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D99CB549-DA8D-6B92-C6F4-EED0BA4BF161}"/>
                  </a:ext>
                </a:extLst>
              </p:cNvPr>
              <p:cNvSpPr txBox="1"/>
              <p:nvPr/>
            </p:nvSpPr>
            <p:spPr>
              <a:xfrm>
                <a:off x="6096000" y="5334121"/>
                <a:ext cx="5837582" cy="1523879"/>
              </a:xfrm>
              <a:prstGeom prst="rect">
                <a:avLst/>
              </a:prstGeom>
              <a:noFill/>
            </p:spPr>
            <p:txBody>
              <a:bodyPr wrap="square" lIns="0" tIns="0" rIns="0" bIns="0" rtlCol="0">
                <a:spAutoFit/>
              </a:bodyPr>
              <a:lstStyle/>
              <a:p>
                <a:r>
                  <a:rPr lang="en-US" altLang="ja-JP" sz="2800" dirty="0"/>
                  <a:t>ZX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m:t>
                              </m:r>
                              <m:r>
                                <a:rPr lang="en-US" altLang="ja-JP" sz="2800" b="0" i="1" smtClean="0">
                                  <a:latin typeface="Cambria Math" panose="02040503050406030204" pitchFamily="18" charset="0"/>
                                </a:rPr>
                                <m:t>𝑏</m:t>
                              </m:r>
                            </m:e>
                          </m:mr>
                          <m:mr>
                            <m:e>
                              <m:r>
                                <a:rPr lang="en-US" altLang="ja-JP" sz="2800" b="0" i="1" smtClean="0">
                                  <a:latin typeface="Cambria Math" panose="02040503050406030204" pitchFamily="18" charset="0"/>
                                </a:rPr>
                                <m:t>𝑎</m:t>
                              </m:r>
                            </m:e>
                          </m:mr>
                        </m:m>
                      </m:e>
                    </m:d>
                    <m:r>
                      <a:rPr lang="en-US" altLang="ja-JP" sz="2800" b="0" i="1"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2"/>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1</m:t>
                              </m:r>
                            </m:e>
                            <m:e>
                              <m:r>
                                <a:rPr lang="en-US" altLang="ja-JP" sz="2800" i="1">
                                  <a:latin typeface="Cambria Math" panose="02040503050406030204" pitchFamily="18" charset="0"/>
                                </a:rPr>
                                <m:t>0</m:t>
                              </m:r>
                            </m:e>
                          </m:mr>
                          <m:mr>
                            <m:e>
                              <m:r>
                                <a:rPr lang="en-US" altLang="ja-JP" sz="2800" i="1">
                                  <a:latin typeface="Cambria Math" panose="02040503050406030204" pitchFamily="18" charset="0"/>
                                </a:rPr>
                                <m:t>0</m:t>
                              </m:r>
                            </m:e>
                            <m:e>
                              <m:r>
                                <a:rPr lang="en-US" altLang="ja-JP" sz="2800" i="1">
                                  <a:latin typeface="Cambria Math" panose="02040503050406030204" pitchFamily="18" charset="0"/>
                                </a:rPr>
                                <m:t>−1</m:t>
                              </m:r>
                            </m:e>
                          </m:mr>
                        </m:m>
                      </m:e>
                    </m:d>
                    <m:d>
                      <m:dPr>
                        <m:ctrlPr>
                          <a:rPr kumimoji="1" lang="en-US" altLang="ja-JP" sz="2800" i="1" smtClean="0">
                            <a:latin typeface="Cambria Math" panose="02040503050406030204" pitchFamily="18" charset="0"/>
                          </a:rPr>
                        </m:ctrlPr>
                      </m:dPr>
                      <m:e>
                        <m:m>
                          <m:mPr>
                            <m:mcs>
                              <m:mc>
                                <m:mcPr>
                                  <m:count m:val="2"/>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r>
                            <m:e>
                              <m: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
                      </m:e>
                    </m:d>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lang="en-US" altLang="ja-JP" sz="2800" i="1">
                                  <a:latin typeface="Cambria Math" panose="02040503050406030204" pitchFamily="18" charset="0"/>
                                </a:rPr>
                                <m:t>‐</m:t>
                              </m:r>
                              <m:r>
                                <a:rPr lang="en-US" altLang="ja-JP" sz="2800" b="0" i="1" smtClean="0">
                                  <a:latin typeface="Cambria Math" panose="02040503050406030204" pitchFamily="18" charset="0"/>
                                </a:rPr>
                                <m:t>𝑏</m:t>
                              </m:r>
                            </m:e>
                          </m:mr>
                          <m:mr>
                            <m:e>
                              <m:r>
                                <a:rPr kumimoji="1" lang="en-US" altLang="ja-JP" sz="2800" b="0" i="1" smtClean="0">
                                  <a:latin typeface="Cambria Math" panose="02040503050406030204" pitchFamily="18" charset="0"/>
                                </a:rPr>
                                <m:t>𝑎</m:t>
                              </m:r>
                            </m:e>
                          </m:mr>
                        </m:m>
                      </m:e>
                    </m:d>
                  </m:oMath>
                </a14:m>
                <a:endParaRPr kumimoji="1" lang="en-US" altLang="ja-JP" sz="2800" b="0" i="1" dirty="0">
                  <a:latin typeface="Cambria Math" panose="02040503050406030204" pitchFamily="18" charset="0"/>
                </a:endParaRPr>
              </a:p>
              <a:p>
                <a14:m>
                  <m:oMath xmlns:m="http://schemas.openxmlformats.org/officeDocument/2006/math">
                    <m:r>
                      <a:rPr kumimoji="1" lang="en-US" altLang="ja-JP" sz="2800" i="1"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2"/>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1</m:t>
                              </m:r>
                            </m:e>
                            <m:e>
                              <m:r>
                                <a:rPr lang="en-US" altLang="ja-JP" sz="2800" i="1">
                                  <a:latin typeface="Cambria Math" panose="02040503050406030204" pitchFamily="18" charset="0"/>
                                </a:rPr>
                                <m:t>0</m:t>
                              </m:r>
                            </m:e>
                          </m:mr>
                          <m:mr>
                            <m:e>
                              <m:r>
                                <a:rPr lang="en-US" altLang="ja-JP" sz="2800" i="1">
                                  <a:latin typeface="Cambria Math" panose="02040503050406030204" pitchFamily="18" charset="0"/>
                                </a:rPr>
                                <m:t>0</m:t>
                              </m:r>
                            </m:e>
                            <m:e>
                              <m:r>
                                <a:rPr lang="en-US" altLang="ja-JP" sz="2800" i="1">
                                  <a:latin typeface="Cambria Math" panose="02040503050406030204" pitchFamily="18" charset="0"/>
                                </a:rPr>
                                <m:t>−1</m:t>
                              </m:r>
                            </m:e>
                          </m:mr>
                        </m:m>
                      </m:e>
                    </m:d>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𝑎</m:t>
                              </m:r>
                            </m:e>
                          </m:mr>
                          <m:mr>
                            <m:e>
                              <m:r>
                                <a:rPr lang="en-US" altLang="ja-JP" sz="2800" i="1">
                                  <a:latin typeface="Cambria Math" panose="02040503050406030204" pitchFamily="18" charset="0"/>
                                </a:rPr>
                                <m:t>‐</m:t>
                              </m:r>
                              <m:r>
                                <a:rPr lang="en-US" altLang="ja-JP" sz="2800" b="0" i="1" smtClean="0">
                                  <a:latin typeface="Cambria Math" panose="02040503050406030204" pitchFamily="18" charset="0"/>
                                </a:rPr>
                                <m:t>𝑏</m:t>
                              </m:r>
                            </m:e>
                          </m:mr>
                        </m:m>
                      </m:e>
                    </m:d>
                  </m:oMath>
                </a14:m>
                <a:r>
                  <a:rPr kumimoji="1" lang="en-US" altLang="ja-JP" sz="2800" dirty="0"/>
                  <a:t>=</a:t>
                </a:r>
                <a:r>
                  <a:rPr lang="en-US" altLang="ja-JP" sz="2800" dirty="0"/>
                  <a:t>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highlight>
                                  <a:srgbClr val="FFFF00"/>
                                </a:highlight>
                                <a:latin typeface="Cambria Math" panose="02040503050406030204" pitchFamily="18" charset="0"/>
                              </a:rPr>
                            </m:ctrlPr>
                          </m:mPr>
                          <m:mr>
                            <m:e>
                              <m:r>
                                <m:rPr>
                                  <m:brk m:alnAt="7"/>
                                </m:rPr>
                                <a:rPr lang="en-US" altLang="ja-JP" sz="2800" i="1">
                                  <a:highlight>
                                    <a:srgbClr val="FFFF00"/>
                                  </a:highlight>
                                  <a:latin typeface="Cambria Math" panose="02040503050406030204" pitchFamily="18" charset="0"/>
                                </a:rPr>
                                <m:t>𝑎</m:t>
                              </m:r>
                            </m:e>
                          </m:mr>
                          <m:mr>
                            <m:e>
                              <m:r>
                                <a:rPr lang="en-US" altLang="ja-JP" sz="2800" i="1">
                                  <a:highlight>
                                    <a:srgbClr val="FFFF00"/>
                                  </a:highlight>
                                  <a:latin typeface="Cambria Math" panose="02040503050406030204" pitchFamily="18" charset="0"/>
                                </a:rPr>
                                <m:t>𝑏</m:t>
                              </m:r>
                            </m:e>
                          </m:mr>
                        </m:m>
                      </m:e>
                    </m:d>
                  </m:oMath>
                </a14:m>
                <a:endParaRPr kumimoji="1" lang="ja-JP" altLang="en-US" sz="2800" dirty="0"/>
              </a:p>
            </p:txBody>
          </p:sp>
        </mc:Choice>
        <mc:Fallback>
          <p:sp>
            <p:nvSpPr>
              <p:cNvPr id="4" name="テキスト ボックス 3">
                <a:extLst>
                  <a:ext uri="{FF2B5EF4-FFF2-40B4-BE49-F238E27FC236}">
                    <a16:creationId xmlns:a16="http://schemas.microsoft.com/office/drawing/2014/main" id="{D99CB549-DA8D-6B92-C6F4-EED0BA4BF161}"/>
                  </a:ext>
                </a:extLst>
              </p:cNvPr>
              <p:cNvSpPr txBox="1">
                <a:spLocks noRot="1" noChangeAspect="1" noMove="1" noResize="1" noEditPoints="1" noAdjustHandles="1" noChangeArrowheads="1" noChangeShapeType="1" noTextEdit="1"/>
              </p:cNvSpPr>
              <p:nvPr/>
            </p:nvSpPr>
            <p:spPr>
              <a:xfrm>
                <a:off x="6096000" y="5334121"/>
                <a:ext cx="5837582" cy="1523879"/>
              </a:xfrm>
              <a:prstGeom prst="rect">
                <a:avLst/>
              </a:prstGeom>
              <a:blipFill>
                <a:blip r:embed="rId6"/>
                <a:stretch>
                  <a:fillRect l="-3653" b="-2400"/>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472F4294-42CA-BBBC-5E86-BA82D17E8143}"/>
              </a:ext>
            </a:extLst>
          </p:cNvPr>
          <p:cNvCxnSpPr>
            <a:cxnSpLocks/>
            <a:endCxn id="2" idx="1"/>
          </p:cNvCxnSpPr>
          <p:nvPr/>
        </p:nvCxnSpPr>
        <p:spPr>
          <a:xfrm flipV="1">
            <a:off x="4843471" y="4013363"/>
            <a:ext cx="1853776" cy="111677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E32DA86-9FA8-BDE1-2A0D-4292DEBFF030}"/>
              </a:ext>
            </a:extLst>
          </p:cNvPr>
          <p:cNvCxnSpPr>
            <a:cxnSpLocks/>
            <a:endCxn id="3" idx="1"/>
          </p:cNvCxnSpPr>
          <p:nvPr/>
        </p:nvCxnSpPr>
        <p:spPr>
          <a:xfrm flipV="1">
            <a:off x="4930047" y="4834990"/>
            <a:ext cx="1722297" cy="73453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98F6E5C-926A-8132-16F1-C4DA1BE22517}"/>
              </a:ext>
            </a:extLst>
          </p:cNvPr>
          <p:cNvCxnSpPr>
            <a:cxnSpLocks/>
          </p:cNvCxnSpPr>
          <p:nvPr/>
        </p:nvCxnSpPr>
        <p:spPr>
          <a:xfrm flipV="1">
            <a:off x="4930047" y="5652655"/>
            <a:ext cx="1165953" cy="39454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6BEA5BD6-9058-6670-AF59-714EA9E86B26}"/>
              </a:ext>
            </a:extLst>
          </p:cNvPr>
          <p:cNvPicPr>
            <a:picLocks noChangeAspect="1"/>
          </p:cNvPicPr>
          <p:nvPr/>
        </p:nvPicPr>
        <p:blipFill>
          <a:blip r:embed="rId7"/>
          <a:stretch>
            <a:fillRect/>
          </a:stretch>
        </p:blipFill>
        <p:spPr>
          <a:xfrm>
            <a:off x="8616195" y="633649"/>
            <a:ext cx="2166773" cy="1763653"/>
          </a:xfrm>
          <a:prstGeom prst="rect">
            <a:avLst/>
          </a:prstGeom>
        </p:spPr>
      </p:pic>
      <p:pic>
        <p:nvPicPr>
          <p:cNvPr id="39" name="図 38">
            <a:extLst>
              <a:ext uri="{FF2B5EF4-FFF2-40B4-BE49-F238E27FC236}">
                <a16:creationId xmlns:a16="http://schemas.microsoft.com/office/drawing/2014/main" id="{4DA32D7F-C775-7816-FBB9-63CC99FC5F50}"/>
              </a:ext>
            </a:extLst>
          </p:cNvPr>
          <p:cNvPicPr>
            <a:picLocks noChangeAspect="1"/>
          </p:cNvPicPr>
          <p:nvPr/>
        </p:nvPicPr>
        <p:blipFill>
          <a:blip r:embed="rId8"/>
          <a:stretch>
            <a:fillRect/>
          </a:stretch>
        </p:blipFill>
        <p:spPr>
          <a:xfrm>
            <a:off x="8129949" y="965867"/>
            <a:ext cx="381053" cy="924054"/>
          </a:xfrm>
          <a:prstGeom prst="rect">
            <a:avLst/>
          </a:prstGeom>
        </p:spPr>
      </p:pic>
      <p:pic>
        <p:nvPicPr>
          <p:cNvPr id="41" name="図 40">
            <a:extLst>
              <a:ext uri="{FF2B5EF4-FFF2-40B4-BE49-F238E27FC236}">
                <a16:creationId xmlns:a16="http://schemas.microsoft.com/office/drawing/2014/main" id="{DA090024-BECA-E381-0CE1-5F873618C807}"/>
              </a:ext>
            </a:extLst>
          </p:cNvPr>
          <p:cNvPicPr>
            <a:picLocks noChangeAspect="1"/>
          </p:cNvPicPr>
          <p:nvPr/>
        </p:nvPicPr>
        <p:blipFill>
          <a:blip r:embed="rId9"/>
          <a:stretch>
            <a:fillRect/>
          </a:stretch>
        </p:blipFill>
        <p:spPr>
          <a:xfrm>
            <a:off x="10776751" y="906115"/>
            <a:ext cx="952633" cy="1314633"/>
          </a:xfrm>
          <a:prstGeom prst="rect">
            <a:avLst/>
          </a:prstGeom>
        </p:spPr>
      </p:pic>
      <p:sp>
        <p:nvSpPr>
          <p:cNvPr id="42" name="四角形: 角を丸くする 41">
            <a:extLst>
              <a:ext uri="{FF2B5EF4-FFF2-40B4-BE49-F238E27FC236}">
                <a16:creationId xmlns:a16="http://schemas.microsoft.com/office/drawing/2014/main" id="{6553017D-676E-12ED-A01D-9AD76A0E284E}"/>
              </a:ext>
            </a:extLst>
          </p:cNvPr>
          <p:cNvSpPr/>
          <p:nvPr/>
        </p:nvSpPr>
        <p:spPr>
          <a:xfrm>
            <a:off x="8039595" y="0"/>
            <a:ext cx="3860857" cy="271454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60C56AD3-7A50-431C-FE44-717283534404}"/>
              </a:ext>
            </a:extLst>
          </p:cNvPr>
          <p:cNvSpPr txBox="1"/>
          <p:nvPr/>
        </p:nvSpPr>
        <p:spPr>
          <a:xfrm>
            <a:off x="2502305" y="4490614"/>
            <a:ext cx="1480652" cy="276999"/>
          </a:xfrm>
          <a:prstGeom prst="rect">
            <a:avLst/>
          </a:prstGeom>
          <a:noFill/>
        </p:spPr>
        <p:txBody>
          <a:bodyPr wrap="square" rtlCol="0">
            <a:spAutoFit/>
          </a:bodyPr>
          <a:lstStyle/>
          <a:p>
            <a:r>
              <a:rPr kumimoji="1" lang="ja-JP" altLang="en-US" sz="1200" dirty="0"/>
              <a:t>何もしない</a:t>
            </a:r>
          </a:p>
        </p:txBody>
      </p:sp>
      <p:sp>
        <p:nvSpPr>
          <p:cNvPr id="44" name="テキスト ボックス 43">
            <a:extLst>
              <a:ext uri="{FF2B5EF4-FFF2-40B4-BE49-F238E27FC236}">
                <a16:creationId xmlns:a16="http://schemas.microsoft.com/office/drawing/2014/main" id="{EDA5E117-823E-0640-70C6-57C18E8DADF6}"/>
              </a:ext>
            </a:extLst>
          </p:cNvPr>
          <p:cNvSpPr txBox="1"/>
          <p:nvPr/>
        </p:nvSpPr>
        <p:spPr>
          <a:xfrm>
            <a:off x="2665781" y="5033619"/>
            <a:ext cx="1480652" cy="276999"/>
          </a:xfrm>
          <a:prstGeom prst="rect">
            <a:avLst/>
          </a:prstGeom>
          <a:noFill/>
        </p:spPr>
        <p:txBody>
          <a:bodyPr wrap="square" rtlCol="0">
            <a:spAutoFit/>
          </a:bodyPr>
          <a:lstStyle/>
          <a:p>
            <a:r>
              <a:rPr lang="en-US" altLang="ja-JP" sz="1200" dirty="0"/>
              <a:t>Z</a:t>
            </a:r>
            <a:r>
              <a:rPr lang="ja-JP" altLang="en-US" sz="1200" dirty="0"/>
              <a:t>を行う</a:t>
            </a:r>
            <a:endParaRPr kumimoji="1" lang="ja-JP" altLang="en-US" sz="1200" dirty="0"/>
          </a:p>
        </p:txBody>
      </p:sp>
      <p:sp>
        <p:nvSpPr>
          <p:cNvPr id="45" name="テキスト ボックス 44">
            <a:extLst>
              <a:ext uri="{FF2B5EF4-FFF2-40B4-BE49-F238E27FC236}">
                <a16:creationId xmlns:a16="http://schemas.microsoft.com/office/drawing/2014/main" id="{BED88DD5-0A43-34A1-81B3-041950BAB84A}"/>
              </a:ext>
            </a:extLst>
          </p:cNvPr>
          <p:cNvSpPr txBox="1"/>
          <p:nvPr/>
        </p:nvSpPr>
        <p:spPr>
          <a:xfrm>
            <a:off x="2659744" y="5485624"/>
            <a:ext cx="1480652" cy="276999"/>
          </a:xfrm>
          <a:prstGeom prst="rect">
            <a:avLst/>
          </a:prstGeom>
          <a:noFill/>
        </p:spPr>
        <p:txBody>
          <a:bodyPr wrap="square" rtlCol="0">
            <a:spAutoFit/>
          </a:bodyPr>
          <a:lstStyle/>
          <a:p>
            <a:r>
              <a:rPr lang="en-US" altLang="ja-JP" sz="1200" dirty="0"/>
              <a:t>X</a:t>
            </a:r>
            <a:r>
              <a:rPr lang="ja-JP" altLang="en-US" sz="1200" dirty="0"/>
              <a:t>を行う</a:t>
            </a:r>
            <a:endParaRPr kumimoji="1" lang="ja-JP" altLang="en-US" sz="1200" dirty="0"/>
          </a:p>
        </p:txBody>
      </p:sp>
      <p:sp>
        <p:nvSpPr>
          <p:cNvPr id="46" name="テキスト ボックス 45">
            <a:extLst>
              <a:ext uri="{FF2B5EF4-FFF2-40B4-BE49-F238E27FC236}">
                <a16:creationId xmlns:a16="http://schemas.microsoft.com/office/drawing/2014/main" id="{DB061575-97DA-0C4B-2DAD-803D9FED695F}"/>
              </a:ext>
            </a:extLst>
          </p:cNvPr>
          <p:cNvSpPr txBox="1"/>
          <p:nvPr/>
        </p:nvSpPr>
        <p:spPr>
          <a:xfrm>
            <a:off x="2434178" y="6070829"/>
            <a:ext cx="1480652" cy="461665"/>
          </a:xfrm>
          <a:prstGeom prst="rect">
            <a:avLst/>
          </a:prstGeom>
          <a:noFill/>
        </p:spPr>
        <p:txBody>
          <a:bodyPr wrap="square" rtlCol="0">
            <a:spAutoFit/>
          </a:bodyPr>
          <a:lstStyle/>
          <a:p>
            <a:r>
              <a:rPr lang="en-US" altLang="ja-JP" sz="1200" dirty="0"/>
              <a:t>X</a:t>
            </a:r>
            <a:r>
              <a:rPr lang="ja-JP" altLang="en-US" sz="1200" dirty="0"/>
              <a:t>を行った後に</a:t>
            </a:r>
            <a:endParaRPr lang="en-US" altLang="ja-JP" sz="1200" dirty="0"/>
          </a:p>
          <a:p>
            <a:r>
              <a:rPr kumimoji="1" lang="en-US" altLang="ja-JP" sz="1200" dirty="0"/>
              <a:t>Z</a:t>
            </a:r>
            <a:r>
              <a:rPr kumimoji="1" lang="ja-JP" altLang="en-US" sz="1200" dirty="0"/>
              <a:t>を行う</a:t>
            </a:r>
            <a:endParaRPr kumimoji="1" lang="en-US" altLang="ja-JP" sz="1200" dirty="0"/>
          </a:p>
        </p:txBody>
      </p:sp>
    </p:spTree>
    <p:extLst>
      <p:ext uri="{BB962C8B-B14F-4D97-AF65-F5344CB8AC3E}">
        <p14:creationId xmlns:p14="http://schemas.microsoft.com/office/powerpoint/2010/main" val="166850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BC52528-EB88-400B-7A4D-6D779523DD29}"/>
              </a:ext>
            </a:extLst>
          </p:cNvPr>
          <p:cNvSpPr txBox="1"/>
          <p:nvPr/>
        </p:nvSpPr>
        <p:spPr>
          <a:xfrm>
            <a:off x="583096" y="504447"/>
            <a:ext cx="6096000" cy="369332"/>
          </a:xfrm>
          <a:prstGeom prst="rect">
            <a:avLst/>
          </a:prstGeom>
          <a:noFill/>
        </p:spPr>
        <p:txBody>
          <a:bodyPr wrap="square">
            <a:spAutoFit/>
          </a:bodyPr>
          <a:lstStyle/>
          <a:p>
            <a:r>
              <a:rPr lang="ja-JP" altLang="en-US" b="0" i="0" dirty="0">
                <a:solidFill>
                  <a:srgbClr val="333333"/>
                </a:solidFill>
                <a:effectLst/>
                <a:latin typeface="ソフトゴシック m"/>
              </a:rPr>
              <a:t>すべてまとめると、このようになります。</a:t>
            </a:r>
            <a:endParaRPr lang="ja-JP" altLang="en-US" dirty="0"/>
          </a:p>
        </p:txBody>
      </p:sp>
      <p:pic>
        <p:nvPicPr>
          <p:cNvPr id="11266" name="Picture 2" descr="中学レベルの数学で量子テレポーテーションを理解してみよう">
            <a:extLst>
              <a:ext uri="{FF2B5EF4-FFF2-40B4-BE49-F238E27FC236}">
                <a16:creationId xmlns:a16="http://schemas.microsoft.com/office/drawing/2014/main" id="{EB09E092-2B42-050A-2256-F687A9F5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096" y="3062089"/>
            <a:ext cx="5838691" cy="3421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中学レベルの数学で量子テレポーテーションを理解してみよう">
            <a:extLst>
              <a:ext uri="{FF2B5EF4-FFF2-40B4-BE49-F238E27FC236}">
                <a16:creationId xmlns:a16="http://schemas.microsoft.com/office/drawing/2014/main" id="{651B0FC3-078C-3674-C5EF-85A241F8A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911" y="1322576"/>
            <a:ext cx="4762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中学レベルの数学で量子テレポーテーションを理解してみよう">
            <a:extLst>
              <a:ext uri="{FF2B5EF4-FFF2-40B4-BE49-F238E27FC236}">
                <a16:creationId xmlns:a16="http://schemas.microsoft.com/office/drawing/2014/main" id="{951DA94F-02E3-BD5C-045C-A89324A53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901" y="1571813"/>
            <a:ext cx="4375808" cy="68262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37336FE1-7ADF-0E28-984B-A0061ED04A2E}"/>
              </a:ext>
            </a:extLst>
          </p:cNvPr>
          <p:cNvPicPr>
            <a:picLocks noChangeAspect="1"/>
          </p:cNvPicPr>
          <p:nvPr/>
        </p:nvPicPr>
        <p:blipFill>
          <a:blip r:embed="rId5"/>
          <a:stretch>
            <a:fillRect/>
          </a:stretch>
        </p:blipFill>
        <p:spPr>
          <a:xfrm>
            <a:off x="123707" y="3171706"/>
            <a:ext cx="4762500" cy="3506932"/>
          </a:xfrm>
          <a:prstGeom prst="rect">
            <a:avLst/>
          </a:prstGeom>
        </p:spPr>
      </p:pic>
    </p:spTree>
    <p:extLst>
      <p:ext uri="{BB962C8B-B14F-4D97-AF65-F5344CB8AC3E}">
        <p14:creationId xmlns:p14="http://schemas.microsoft.com/office/powerpoint/2010/main" val="172785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C4F08-A8E0-60B5-7CE6-129EE012B62E}"/>
              </a:ext>
            </a:extLst>
          </p:cNvPr>
          <p:cNvSpPr>
            <a:spLocks noGrp="1"/>
          </p:cNvSpPr>
          <p:nvPr>
            <p:ph type="title"/>
          </p:nvPr>
        </p:nvSpPr>
        <p:spPr/>
        <p:txBody>
          <a:bodyPr/>
          <a:lstStyle/>
          <a:p>
            <a:r>
              <a:rPr lang="ja-JP" altLang="en-US" b="1" i="0" dirty="0">
                <a:solidFill>
                  <a:srgbClr val="111111"/>
                </a:solidFill>
                <a:effectLst/>
                <a:latin typeface="ソフトゴシック m"/>
              </a:rPr>
              <a:t>量子テレポーテーション</a:t>
            </a:r>
            <a:br>
              <a:rPr lang="ja-JP" altLang="en-US" dirty="0"/>
            </a:br>
            <a:endParaRPr lang="ja-JP" altLang="en-US" dirty="0"/>
          </a:p>
        </p:txBody>
      </p:sp>
      <p:sp>
        <p:nvSpPr>
          <p:cNvPr id="3" name="コンテンツ プレースホルダー 2">
            <a:extLst>
              <a:ext uri="{FF2B5EF4-FFF2-40B4-BE49-F238E27FC236}">
                <a16:creationId xmlns:a16="http://schemas.microsoft.com/office/drawing/2014/main" id="{6BC8D2FA-2FA8-23BE-5C3D-ABDD69EC5187}"/>
              </a:ext>
            </a:extLst>
          </p:cNvPr>
          <p:cNvSpPr>
            <a:spLocks noGrp="1"/>
          </p:cNvSpPr>
          <p:nvPr>
            <p:ph idx="1"/>
          </p:nvPr>
        </p:nvSpPr>
        <p:spPr>
          <a:xfrm>
            <a:off x="838200" y="1865382"/>
            <a:ext cx="10515600" cy="4351338"/>
          </a:xfrm>
        </p:spPr>
        <p:txBody>
          <a:bodyPr/>
          <a:lstStyle/>
          <a:p>
            <a:r>
              <a:rPr lang="ja-JP" altLang="en-US" dirty="0"/>
              <a:t>以下は</a:t>
            </a:r>
            <a:r>
              <a:rPr lang="de-DE" altLang="ja-JP" dirty="0">
                <a:hlinkClick r:id="rId2"/>
              </a:rPr>
              <a:t>https://getnews.jp/archives/404198/gate</a:t>
            </a:r>
            <a:r>
              <a:rPr lang="ja-JP" altLang="en-US" dirty="0"/>
              <a:t>　からの引用ですが、その元のサイトは</a:t>
            </a:r>
            <a:r>
              <a:rPr lang="ja-JP" altLang="en-US" b="1" i="0" u="none" strike="noStrike" dirty="0">
                <a:solidFill>
                  <a:srgbClr val="333333"/>
                </a:solidFill>
                <a:effectLst/>
                <a:latin typeface="ソフトゴシック m"/>
                <a:hlinkClick r:id="rId3"/>
              </a:rPr>
              <a:t>林田さんのブログ</a:t>
            </a:r>
            <a:r>
              <a:rPr lang="en-US" altLang="ja-JP" b="1" i="0" u="none" strike="noStrike" dirty="0">
                <a:solidFill>
                  <a:srgbClr val="333333"/>
                </a:solidFill>
                <a:effectLst/>
                <a:latin typeface="ソフトゴシック m"/>
                <a:hlinkClick r:id="rId3"/>
              </a:rPr>
              <a:t>『</a:t>
            </a:r>
            <a:r>
              <a:rPr lang="en-US" altLang="ja-JP" b="1" i="0" u="none" strike="noStrike" dirty="0" err="1">
                <a:solidFill>
                  <a:srgbClr val="333333"/>
                </a:solidFill>
                <a:effectLst/>
                <a:latin typeface="ソフトゴシック m"/>
                <a:hlinkClick r:id="rId3"/>
              </a:rPr>
              <a:t>misatopology</a:t>
            </a:r>
            <a:r>
              <a:rPr lang="en-US" altLang="ja-JP" b="1" i="0" u="none" strike="noStrike" dirty="0">
                <a:solidFill>
                  <a:srgbClr val="333333"/>
                </a:solidFill>
                <a:effectLst/>
                <a:latin typeface="ソフトゴシック m"/>
                <a:hlinkClick r:id="rId3"/>
              </a:rPr>
              <a:t>』</a:t>
            </a:r>
            <a:r>
              <a:rPr lang="ja-JP" altLang="en-US" i="0" u="none" strike="noStrike" dirty="0">
                <a:solidFill>
                  <a:srgbClr val="333333"/>
                </a:solidFill>
                <a:effectLst/>
                <a:latin typeface="ソフトゴシック m"/>
              </a:rPr>
              <a:t>と書いてある。</a:t>
            </a:r>
            <a:endParaRPr lang="ja-JP" altLang="en-US" dirty="0"/>
          </a:p>
          <a:p>
            <a:r>
              <a:rPr lang="ja-JP" altLang="en-US" dirty="0"/>
              <a:t>しかし、残念ながらその元のサイトが現在無くなっている。</a:t>
            </a:r>
            <a:endParaRPr lang="en-US" altLang="ja-JP" dirty="0"/>
          </a:p>
          <a:p>
            <a:endParaRPr lang="ja-JP" altLang="en-US" dirty="0"/>
          </a:p>
        </p:txBody>
      </p:sp>
    </p:spTree>
    <p:extLst>
      <p:ext uri="{BB962C8B-B14F-4D97-AF65-F5344CB8AC3E}">
        <p14:creationId xmlns:p14="http://schemas.microsoft.com/office/powerpoint/2010/main" val="300782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D708-A735-6025-0705-7F129164DD9B}"/>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913079A-FC39-4B23-B865-D42CF62DA59B}"/>
              </a:ext>
            </a:extLst>
          </p:cNvPr>
          <p:cNvPicPr>
            <a:picLocks noChangeAspect="1"/>
          </p:cNvPicPr>
          <p:nvPr/>
        </p:nvPicPr>
        <p:blipFill rotWithShape="1">
          <a:blip r:embed="rId2"/>
          <a:srcRect b="4273"/>
          <a:stretch/>
        </p:blipFill>
        <p:spPr>
          <a:xfrm>
            <a:off x="20" y="0"/>
            <a:ext cx="12191980" cy="6856718"/>
          </a:xfrm>
          <a:prstGeom prst="rect">
            <a:avLst/>
          </a:prstGeom>
        </p:spPr>
      </p:pic>
      <p:sp>
        <p:nvSpPr>
          <p:cNvPr id="3" name="テキスト ボックス 2">
            <a:extLst>
              <a:ext uri="{FF2B5EF4-FFF2-40B4-BE49-F238E27FC236}">
                <a16:creationId xmlns:a16="http://schemas.microsoft.com/office/drawing/2014/main" id="{A28F0AB3-5CE1-638F-C8BB-D2EA63A76661}"/>
              </a:ext>
            </a:extLst>
          </p:cNvPr>
          <p:cNvSpPr txBox="1"/>
          <p:nvPr/>
        </p:nvSpPr>
        <p:spPr>
          <a:xfrm>
            <a:off x="569843" y="4510005"/>
            <a:ext cx="2769705" cy="2308324"/>
          </a:xfrm>
          <a:prstGeom prst="rect">
            <a:avLst/>
          </a:prstGeom>
          <a:noFill/>
          <a:ln w="57150">
            <a:solidFill>
              <a:schemeClr val="accent1"/>
            </a:solidFill>
          </a:ln>
        </p:spPr>
        <p:txBody>
          <a:bodyPr wrap="square" rtlCol="0">
            <a:spAutoFit/>
          </a:bodyPr>
          <a:lstStyle/>
          <a:p>
            <a:r>
              <a:rPr lang="ja-JP" altLang="en-US" sz="2400" dirty="0"/>
              <a:t>同じ</a:t>
            </a:r>
            <a:r>
              <a:rPr lang="ja-JP" altLang="en-US" sz="2400" b="1" dirty="0"/>
              <a:t>ベル状態</a:t>
            </a:r>
            <a:r>
              <a:rPr lang="ja-JP" altLang="en-US" sz="2400" dirty="0"/>
              <a:t>であるが、同時に作ったものでないといけない</a:t>
            </a:r>
            <a:r>
              <a:rPr lang="en-US" altLang="ja-JP" sz="2400" dirty="0"/>
              <a:t>(</a:t>
            </a:r>
            <a:r>
              <a:rPr lang="ja-JP" altLang="en-US" sz="2400" dirty="0"/>
              <a:t>それぞれの</a:t>
            </a:r>
            <a:r>
              <a:rPr lang="ja-JP" altLang="en-US" sz="2400" b="1" dirty="0"/>
              <a:t>特殊な量子の共有</a:t>
            </a:r>
            <a:r>
              <a:rPr lang="en-US" altLang="ja-JP" sz="2400" b="1" dirty="0"/>
              <a:t>)</a:t>
            </a:r>
          </a:p>
          <a:p>
            <a:endParaRPr kumimoji="1" lang="ja-JP" altLang="en-US" sz="2400" dirty="0"/>
          </a:p>
        </p:txBody>
      </p:sp>
      <p:cxnSp>
        <p:nvCxnSpPr>
          <p:cNvPr id="5" name="コネクタ: 曲線 4">
            <a:extLst>
              <a:ext uri="{FF2B5EF4-FFF2-40B4-BE49-F238E27FC236}">
                <a16:creationId xmlns:a16="http://schemas.microsoft.com/office/drawing/2014/main" id="{80EC7BEA-D251-21B6-4D56-0620235AA520}"/>
              </a:ext>
            </a:extLst>
          </p:cNvPr>
          <p:cNvCxnSpPr>
            <a:cxnSpLocks/>
            <a:stCxn id="3" idx="0"/>
          </p:cNvCxnSpPr>
          <p:nvPr/>
        </p:nvCxnSpPr>
        <p:spPr>
          <a:xfrm rot="16200000" flipV="1">
            <a:off x="1014979" y="3570287"/>
            <a:ext cx="1806563" cy="72873"/>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コネクタ: 曲線 8">
            <a:extLst>
              <a:ext uri="{FF2B5EF4-FFF2-40B4-BE49-F238E27FC236}">
                <a16:creationId xmlns:a16="http://schemas.microsoft.com/office/drawing/2014/main" id="{41624B31-7F20-BFB9-E1AA-FB0E66BC33C5}"/>
              </a:ext>
            </a:extLst>
          </p:cNvPr>
          <p:cNvCxnSpPr>
            <a:cxnSpLocks/>
            <a:stCxn id="3" idx="0"/>
          </p:cNvCxnSpPr>
          <p:nvPr/>
        </p:nvCxnSpPr>
        <p:spPr>
          <a:xfrm rot="16200000" flipH="1">
            <a:off x="3311863" y="3152837"/>
            <a:ext cx="658343" cy="3372678"/>
          </a:xfrm>
          <a:prstGeom prst="curvedConnector4">
            <a:avLst>
              <a:gd name="adj1" fmla="val -221929"/>
              <a:gd name="adj2" fmla="val 10314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稲妻 33">
            <a:extLst>
              <a:ext uri="{FF2B5EF4-FFF2-40B4-BE49-F238E27FC236}">
                <a16:creationId xmlns:a16="http://schemas.microsoft.com/office/drawing/2014/main" id="{3C9BF892-CD09-4F75-47A5-6BA27EF8B7F7}"/>
              </a:ext>
            </a:extLst>
          </p:cNvPr>
          <p:cNvSpPr/>
          <p:nvPr/>
        </p:nvSpPr>
        <p:spPr>
          <a:xfrm rot="461690" flipH="1">
            <a:off x="5929042" y="2347994"/>
            <a:ext cx="972851" cy="316490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稲妻 34">
            <a:extLst>
              <a:ext uri="{FF2B5EF4-FFF2-40B4-BE49-F238E27FC236}">
                <a16:creationId xmlns:a16="http://schemas.microsoft.com/office/drawing/2014/main" id="{53C662EE-1F8C-B32E-DDC9-DA3B5E6962B6}"/>
              </a:ext>
            </a:extLst>
          </p:cNvPr>
          <p:cNvSpPr/>
          <p:nvPr/>
        </p:nvSpPr>
        <p:spPr>
          <a:xfrm rot="1509143" flipH="1">
            <a:off x="6857986" y="1010047"/>
            <a:ext cx="1229080" cy="510036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D1DA1F1D-3DB7-FE32-9B7D-6B3B0E6C9B80}"/>
              </a:ext>
            </a:extLst>
          </p:cNvPr>
          <p:cNvSpPr txBox="1"/>
          <p:nvPr/>
        </p:nvSpPr>
        <p:spPr>
          <a:xfrm rot="18473466">
            <a:off x="6041553" y="3054704"/>
            <a:ext cx="3416320" cy="369332"/>
          </a:xfrm>
          <a:prstGeom prst="rect">
            <a:avLst/>
          </a:prstGeom>
          <a:noFill/>
        </p:spPr>
        <p:txBody>
          <a:bodyPr wrap="none" rtlCol="0">
            <a:spAutoFit/>
          </a:bodyPr>
          <a:lstStyle/>
          <a:p>
            <a:r>
              <a:rPr kumimoji="1" lang="ja-JP" altLang="en-US" dirty="0"/>
              <a:t>テレポーテーション！霊感？！</a:t>
            </a:r>
          </a:p>
        </p:txBody>
      </p:sp>
    </p:spTree>
    <p:extLst>
      <p:ext uri="{BB962C8B-B14F-4D97-AF65-F5344CB8AC3E}">
        <p14:creationId xmlns:p14="http://schemas.microsoft.com/office/powerpoint/2010/main" val="268275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27A0E0-8BAE-8543-6E05-EA124A54B5F4}"/>
              </a:ext>
            </a:extLst>
          </p:cNvPr>
          <p:cNvSpPr>
            <a:spLocks noGrp="1"/>
          </p:cNvSpPr>
          <p:nvPr>
            <p:ph type="title"/>
          </p:nvPr>
        </p:nvSpPr>
        <p:spPr/>
        <p:txBody>
          <a:bodyPr/>
          <a:lstStyle/>
          <a:p>
            <a:r>
              <a:rPr kumimoji="1" lang="ja-JP" altLang="en-US" dirty="0"/>
              <a:t>あとがき</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6777432B-FB1C-913C-75D4-16431DA2F6AF}"/>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3430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47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4DF57-EA13-018D-E912-F08589BAB45F}"/>
              </a:ext>
            </a:extLst>
          </p:cNvPr>
          <p:cNvSpPr>
            <a:spLocks noGrp="1"/>
          </p:cNvSpPr>
          <p:nvPr>
            <p:ph type="title"/>
          </p:nvPr>
        </p:nvSpPr>
        <p:spPr>
          <a:xfrm>
            <a:off x="145942" y="343776"/>
            <a:ext cx="10515600" cy="1325563"/>
          </a:xfrm>
        </p:spPr>
        <p:txBody>
          <a:bodyPr/>
          <a:lstStyle/>
          <a:p>
            <a:r>
              <a:rPr lang="ja-JP" altLang="en-US" b="1" dirty="0">
                <a:solidFill>
                  <a:srgbClr val="111111"/>
                </a:solidFill>
                <a:latin typeface="ソフトゴシック m"/>
              </a:rPr>
              <a:t>量子テレポーテーション</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D0619C6F-B2E5-649A-4217-C5B88895EA70}"/>
              </a:ext>
            </a:extLst>
          </p:cNvPr>
          <p:cNvSpPr>
            <a:spLocks noGrp="1"/>
          </p:cNvSpPr>
          <p:nvPr>
            <p:ph idx="1"/>
          </p:nvPr>
        </p:nvSpPr>
        <p:spPr>
          <a:xfrm>
            <a:off x="145942" y="1378419"/>
            <a:ext cx="5950058" cy="4473023"/>
          </a:xfrm>
        </p:spPr>
        <p:txBody>
          <a:bodyPr>
            <a:normAutofit/>
          </a:bodyPr>
          <a:lstStyle/>
          <a:p>
            <a:pPr marL="0" indent="0">
              <a:buNone/>
            </a:pPr>
            <a:endParaRPr kumimoji="1" lang="en-US" altLang="ja-JP" dirty="0"/>
          </a:p>
          <a:p>
            <a:r>
              <a:rPr kumimoji="1" lang="ja-JP" altLang="en-US" dirty="0"/>
              <a:t>実験：</a:t>
            </a:r>
            <a:endParaRPr kumimoji="1" lang="en-US" altLang="ja-JP" dirty="0"/>
          </a:p>
          <a:p>
            <a:pPr marL="0" indent="0">
              <a:buNone/>
            </a:pPr>
            <a:r>
              <a:rPr lang="ja-JP" altLang="en-US" b="0" i="0" dirty="0">
                <a:solidFill>
                  <a:srgbClr val="202122"/>
                </a:solidFill>
                <a:effectLst/>
                <a:latin typeface="Arial" panose="020B0604020202020204" pitchFamily="34" charset="0"/>
              </a:rPr>
              <a:t>量子テレポーテーション技術の詳細な論文は、</a:t>
            </a:r>
            <a:r>
              <a:rPr lang="ja-JP" altLang="en-US" dirty="0">
                <a:solidFill>
                  <a:srgbClr val="3366CC"/>
                </a:solidFill>
                <a:latin typeface="Arial" panose="020B0604020202020204" pitchFamily="34" charset="0"/>
              </a:rPr>
              <a:t>チャールズ・</a:t>
            </a:r>
            <a:r>
              <a:rPr lang="ja-JP" altLang="en-US" b="1" dirty="0">
                <a:solidFill>
                  <a:srgbClr val="3366CC"/>
                </a:solidFill>
                <a:latin typeface="Arial" panose="020B0604020202020204" pitchFamily="34" charset="0"/>
              </a:rPr>
              <a:t>ベネット</a:t>
            </a:r>
            <a:r>
              <a:rPr lang="ja-JP" altLang="en-US" b="0" i="0" dirty="0">
                <a:solidFill>
                  <a:srgbClr val="202122"/>
                </a:solidFill>
                <a:effectLst/>
                <a:latin typeface="Arial" panose="020B0604020202020204" pitchFamily="34" charset="0"/>
              </a:rPr>
              <a:t>らによって</a:t>
            </a:r>
            <a:r>
              <a:rPr lang="en-US" altLang="ja-JP" dirty="0">
                <a:solidFill>
                  <a:srgbClr val="3366CC"/>
                </a:solidFill>
                <a:latin typeface="Arial" panose="020B0604020202020204" pitchFamily="34" charset="0"/>
              </a:rPr>
              <a:t>1993</a:t>
            </a:r>
            <a:r>
              <a:rPr lang="ja-JP" altLang="en-US" dirty="0">
                <a:solidFill>
                  <a:srgbClr val="3366CC"/>
                </a:solidFill>
                <a:latin typeface="Arial" panose="020B0604020202020204" pitchFamily="34" charset="0"/>
              </a:rPr>
              <a:t>年</a:t>
            </a:r>
            <a:r>
              <a:rPr lang="ja-JP" altLang="en-US" b="0" i="0" dirty="0">
                <a:solidFill>
                  <a:srgbClr val="202122"/>
                </a:solidFill>
                <a:effectLst/>
                <a:latin typeface="Arial" panose="020B0604020202020204" pitchFamily="34" charset="0"/>
              </a:rPr>
              <a:t>に発表された。</a:t>
            </a:r>
            <a:endParaRPr kumimoji="1" lang="ja-JP" altLang="en-US" dirty="0"/>
          </a:p>
        </p:txBody>
      </p:sp>
      <p:pic>
        <p:nvPicPr>
          <p:cNvPr id="5" name="図 4">
            <a:extLst>
              <a:ext uri="{FF2B5EF4-FFF2-40B4-BE49-F238E27FC236}">
                <a16:creationId xmlns:a16="http://schemas.microsoft.com/office/drawing/2014/main" id="{E65EE1A3-C842-59D6-18BB-C26546ADF5F1}"/>
              </a:ext>
            </a:extLst>
          </p:cNvPr>
          <p:cNvPicPr>
            <a:picLocks noChangeAspect="1"/>
          </p:cNvPicPr>
          <p:nvPr/>
        </p:nvPicPr>
        <p:blipFill>
          <a:blip r:embed="rId2"/>
          <a:stretch>
            <a:fillRect/>
          </a:stretch>
        </p:blipFill>
        <p:spPr>
          <a:xfrm>
            <a:off x="6943240" y="0"/>
            <a:ext cx="4943959" cy="6914786"/>
          </a:xfrm>
          <a:prstGeom prst="rect">
            <a:avLst/>
          </a:prstGeom>
        </p:spPr>
      </p:pic>
    </p:spTree>
    <p:extLst>
      <p:ext uri="{BB962C8B-B14F-4D97-AF65-F5344CB8AC3E}">
        <p14:creationId xmlns:p14="http://schemas.microsoft.com/office/powerpoint/2010/main" val="225153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F784C13-2267-3B0B-D826-CC91E32CC314}"/>
              </a:ext>
            </a:extLst>
          </p:cNvPr>
          <p:cNvSpPr txBox="1"/>
          <p:nvPr/>
        </p:nvSpPr>
        <p:spPr>
          <a:xfrm>
            <a:off x="1193988" y="5292935"/>
            <a:ext cx="9606534" cy="1200329"/>
          </a:xfrm>
          <a:prstGeom prst="rect">
            <a:avLst/>
          </a:prstGeom>
          <a:noFill/>
        </p:spPr>
        <p:txBody>
          <a:bodyPr wrap="square">
            <a:spAutoFit/>
          </a:bodyPr>
          <a:lstStyle/>
          <a:p>
            <a:pPr algn="l"/>
            <a:r>
              <a:rPr lang="ja-JP" altLang="en-US" b="1" i="0" dirty="0">
                <a:solidFill>
                  <a:srgbClr val="212529"/>
                </a:solidFill>
                <a:effectLst/>
                <a:latin typeface="Poppins" panose="00000500000000000000" pitchFamily="2" charset="0"/>
              </a:rPr>
              <a:t>アラン・アスペクト、ジョン・</a:t>
            </a:r>
            <a:r>
              <a:rPr lang="en-US" altLang="ja-JP" b="1" i="0" dirty="0">
                <a:solidFill>
                  <a:srgbClr val="212529"/>
                </a:solidFill>
                <a:effectLst/>
                <a:latin typeface="Poppins" panose="00000500000000000000" pitchFamily="2" charset="0"/>
              </a:rPr>
              <a:t>F</a:t>
            </a:r>
            <a:r>
              <a:rPr lang="ja-JP" altLang="en-US" b="1" i="0" dirty="0">
                <a:solidFill>
                  <a:srgbClr val="212529"/>
                </a:solidFill>
                <a:effectLst/>
                <a:latin typeface="Poppins" panose="00000500000000000000" pitchFamily="2" charset="0"/>
              </a:rPr>
              <a:t>・クラウザー、アントン・ザイリンガー</a:t>
            </a:r>
          </a:p>
          <a:p>
            <a:pPr algn="l"/>
            <a:r>
              <a:rPr lang="en-US" altLang="ja-JP" b="0" i="0" dirty="0">
                <a:solidFill>
                  <a:srgbClr val="212121"/>
                </a:solidFill>
                <a:effectLst/>
                <a:latin typeface="Lato" panose="020F0502020204030203" pitchFamily="34" charset="0"/>
              </a:rPr>
              <a:t>2022</a:t>
            </a:r>
            <a:r>
              <a:rPr lang="ja-JP" altLang="en-US" b="0" i="0" dirty="0">
                <a:solidFill>
                  <a:srgbClr val="212121"/>
                </a:solidFill>
                <a:effectLst/>
                <a:latin typeface="Lato" panose="020F0502020204030203" pitchFamily="34" charset="0"/>
              </a:rPr>
              <a:t>年のノーベル物理学賞が、アラン・アスペクト、ジョン・</a:t>
            </a:r>
            <a:r>
              <a:rPr lang="en-US" altLang="ja-JP" b="0" i="0" dirty="0">
                <a:solidFill>
                  <a:srgbClr val="212121"/>
                </a:solidFill>
                <a:effectLst/>
                <a:latin typeface="Lato" panose="020F0502020204030203" pitchFamily="34" charset="0"/>
              </a:rPr>
              <a:t>F</a:t>
            </a:r>
            <a:r>
              <a:rPr lang="ja-JP" altLang="en-US" b="0" i="0" dirty="0">
                <a:solidFill>
                  <a:srgbClr val="212121"/>
                </a:solidFill>
                <a:effectLst/>
                <a:latin typeface="Lato" panose="020F0502020204030203" pitchFamily="34" charset="0"/>
              </a:rPr>
              <a:t>・クラウザー、アントン・ザイリンガーの</a:t>
            </a:r>
            <a:r>
              <a:rPr lang="en-US" altLang="ja-JP" b="0" i="0" dirty="0">
                <a:solidFill>
                  <a:srgbClr val="212121"/>
                </a:solidFill>
                <a:effectLst/>
                <a:latin typeface="Lato" panose="020F0502020204030203" pitchFamily="34" charset="0"/>
              </a:rPr>
              <a:t>3</a:t>
            </a:r>
            <a:r>
              <a:rPr lang="ja-JP" altLang="en-US" b="0" i="0" dirty="0">
                <a:solidFill>
                  <a:srgbClr val="212121"/>
                </a:solidFill>
                <a:effectLst/>
                <a:latin typeface="Lato" panose="020F0502020204030203" pitchFamily="34" charset="0"/>
              </a:rPr>
              <a:t>氏に贈られた。受賞理由は「もつれた光子の実験により、ベルの不等式の違反を立証し、量子情報科学を開拓した」です。</a:t>
            </a:r>
          </a:p>
        </p:txBody>
      </p:sp>
      <p:pic>
        <p:nvPicPr>
          <p:cNvPr id="9" name="図 8">
            <a:extLst>
              <a:ext uri="{FF2B5EF4-FFF2-40B4-BE49-F238E27FC236}">
                <a16:creationId xmlns:a16="http://schemas.microsoft.com/office/drawing/2014/main" id="{D3177621-2E24-2B94-29C9-7348AFFF2B5C}"/>
              </a:ext>
            </a:extLst>
          </p:cNvPr>
          <p:cNvPicPr>
            <a:picLocks noChangeAspect="1"/>
          </p:cNvPicPr>
          <p:nvPr/>
        </p:nvPicPr>
        <p:blipFill>
          <a:blip r:embed="rId2"/>
          <a:stretch>
            <a:fillRect/>
          </a:stretch>
        </p:blipFill>
        <p:spPr>
          <a:xfrm>
            <a:off x="189600" y="364736"/>
            <a:ext cx="11615309" cy="3879158"/>
          </a:xfrm>
          <a:prstGeom prst="rect">
            <a:avLst/>
          </a:prstGeom>
        </p:spPr>
      </p:pic>
      <p:sp>
        <p:nvSpPr>
          <p:cNvPr id="11" name="テキスト ボックス 10">
            <a:extLst>
              <a:ext uri="{FF2B5EF4-FFF2-40B4-BE49-F238E27FC236}">
                <a16:creationId xmlns:a16="http://schemas.microsoft.com/office/drawing/2014/main" id="{DD1B2B64-DDA4-F0E5-02D6-3203B912E54B}"/>
              </a:ext>
            </a:extLst>
          </p:cNvPr>
          <p:cNvSpPr txBox="1"/>
          <p:nvPr/>
        </p:nvSpPr>
        <p:spPr>
          <a:xfrm>
            <a:off x="967409" y="4399082"/>
            <a:ext cx="6096000" cy="369332"/>
          </a:xfrm>
          <a:prstGeom prst="rect">
            <a:avLst/>
          </a:prstGeom>
          <a:noFill/>
        </p:spPr>
        <p:txBody>
          <a:bodyPr wrap="square">
            <a:spAutoFit/>
          </a:bodyPr>
          <a:lstStyle/>
          <a:p>
            <a:r>
              <a:rPr lang="en-US" altLang="ja-JP" dirty="0">
                <a:hlinkClick r:id="rId3"/>
              </a:rPr>
              <a:t>The Nobel Prize in Physics 2022 - Prize announcement</a:t>
            </a:r>
            <a:endParaRPr lang="ja-JP" altLang="en-US" dirty="0"/>
          </a:p>
        </p:txBody>
      </p:sp>
    </p:spTree>
    <p:extLst>
      <p:ext uri="{BB962C8B-B14F-4D97-AF65-F5344CB8AC3E}">
        <p14:creationId xmlns:p14="http://schemas.microsoft.com/office/powerpoint/2010/main" val="40990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B00FA5-3B0A-18CB-F089-AD4813F977D9}"/>
              </a:ext>
            </a:extLst>
          </p:cNvPr>
          <p:cNvPicPr>
            <a:picLocks noChangeAspect="1"/>
          </p:cNvPicPr>
          <p:nvPr/>
        </p:nvPicPr>
        <p:blipFill>
          <a:blip r:embed="rId2"/>
          <a:stretch>
            <a:fillRect/>
          </a:stretch>
        </p:blipFill>
        <p:spPr>
          <a:xfrm>
            <a:off x="844533" y="530226"/>
            <a:ext cx="10502934" cy="5797547"/>
          </a:xfrm>
          <a:prstGeom prst="rect">
            <a:avLst/>
          </a:prstGeom>
        </p:spPr>
      </p:pic>
    </p:spTree>
    <p:extLst>
      <p:ext uri="{BB962C8B-B14F-4D97-AF65-F5344CB8AC3E}">
        <p14:creationId xmlns:p14="http://schemas.microsoft.com/office/powerpoint/2010/main" val="286589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95041A-5050-60F3-3F28-718805859AB1}"/>
              </a:ext>
            </a:extLst>
          </p:cNvPr>
          <p:cNvPicPr>
            <a:picLocks noChangeAspect="1"/>
          </p:cNvPicPr>
          <p:nvPr/>
        </p:nvPicPr>
        <p:blipFill>
          <a:blip r:embed="rId2"/>
          <a:stretch>
            <a:fillRect/>
          </a:stretch>
        </p:blipFill>
        <p:spPr>
          <a:xfrm>
            <a:off x="643467" y="1411563"/>
            <a:ext cx="10905066" cy="4034872"/>
          </a:xfrm>
          <a:prstGeom prst="rect">
            <a:avLst/>
          </a:prstGeom>
        </p:spPr>
      </p:pic>
    </p:spTree>
    <p:extLst>
      <p:ext uri="{BB962C8B-B14F-4D97-AF65-F5344CB8AC3E}">
        <p14:creationId xmlns:p14="http://schemas.microsoft.com/office/powerpoint/2010/main" val="147464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5FECE93-2D8E-0E00-4F21-77A162379466}"/>
              </a:ext>
            </a:extLst>
          </p:cNvPr>
          <p:cNvSpPr>
            <a:spLocks noGrp="1"/>
          </p:cNvSpPr>
          <p:nvPr>
            <p:ph idx="1"/>
          </p:nvPr>
        </p:nvSpPr>
        <p:spPr>
          <a:xfrm>
            <a:off x="706438" y="433388"/>
            <a:ext cx="10515600" cy="4351337"/>
          </a:xfrm>
        </p:spPr>
        <p:txBody>
          <a:bodyPr>
            <a:normAutofit fontScale="92500" lnSpcReduction="10000"/>
          </a:bodyPr>
          <a:lstStyle/>
          <a:p>
            <a:r>
              <a:rPr lang="ja-JP" altLang="en-US" b="0" i="0" dirty="0">
                <a:solidFill>
                  <a:srgbClr val="202122"/>
                </a:solidFill>
                <a:effectLst/>
                <a:latin typeface="Arial" panose="020B0604020202020204" pitchFamily="34" charset="0"/>
              </a:rPr>
              <a:t>長い間、実験は困難であるとされてきたが、</a:t>
            </a:r>
            <a:r>
              <a:rPr lang="en-US" altLang="ja-JP" dirty="0">
                <a:solidFill>
                  <a:srgbClr val="3366CC"/>
                </a:solidFill>
                <a:latin typeface="Arial" panose="020B0604020202020204" pitchFamily="34" charset="0"/>
              </a:rPr>
              <a:t>1997</a:t>
            </a:r>
            <a:r>
              <a:rPr lang="ja-JP" altLang="en-US" dirty="0">
                <a:solidFill>
                  <a:srgbClr val="3366CC"/>
                </a:solidFill>
                <a:latin typeface="Arial" panose="020B0604020202020204" pitchFamily="34" charset="0"/>
              </a:rPr>
              <a:t>年</a:t>
            </a:r>
            <a:r>
              <a:rPr lang="ja-JP" altLang="en-US" b="0" i="0" dirty="0">
                <a:solidFill>
                  <a:srgbClr val="202122"/>
                </a:solidFill>
                <a:effectLst/>
                <a:latin typeface="Arial" panose="020B0604020202020204" pitchFamily="34" charset="0"/>
              </a:rPr>
              <a:t>に</a:t>
            </a:r>
            <a:r>
              <a:rPr lang="ja-JP" altLang="en-US" dirty="0">
                <a:solidFill>
                  <a:srgbClr val="3366CC"/>
                </a:solidFill>
                <a:latin typeface="Arial" panose="020B0604020202020204" pitchFamily="34" charset="0"/>
              </a:rPr>
              <a:t>アントン・</a:t>
            </a:r>
            <a:r>
              <a:rPr lang="ja-JP" altLang="en-US" b="1" dirty="0">
                <a:solidFill>
                  <a:srgbClr val="3366CC"/>
                </a:solidFill>
                <a:latin typeface="Arial" panose="020B0604020202020204" pitchFamily="34" charset="0"/>
              </a:rPr>
              <a:t>ツァイリンガー</a:t>
            </a:r>
            <a:r>
              <a:rPr lang="ja-JP" altLang="en-US" b="0" i="0" dirty="0">
                <a:solidFill>
                  <a:srgbClr val="202122"/>
                </a:solidFill>
                <a:effectLst/>
                <a:latin typeface="Arial" panose="020B0604020202020204" pitchFamily="34" charset="0"/>
              </a:rPr>
              <a:t>率いる</a:t>
            </a:r>
            <a:r>
              <a:rPr lang="ja-JP" altLang="en-US" dirty="0">
                <a:solidFill>
                  <a:srgbClr val="3366CC"/>
                </a:solidFill>
                <a:latin typeface="Arial" panose="020B0604020202020204" pitchFamily="34" charset="0"/>
              </a:rPr>
              <a:t>インスブルック大学</a:t>
            </a:r>
            <a:r>
              <a:rPr lang="ja-JP" altLang="en-US" b="0" i="0" dirty="0">
                <a:solidFill>
                  <a:srgbClr val="202122"/>
                </a:solidFill>
                <a:effectLst/>
                <a:latin typeface="Arial" panose="020B0604020202020204" pitchFamily="34" charset="0"/>
              </a:rPr>
              <a:t>（および</a:t>
            </a:r>
            <a:r>
              <a:rPr lang="ja-JP" altLang="en-US" dirty="0">
                <a:solidFill>
                  <a:srgbClr val="3366CC"/>
                </a:solidFill>
                <a:latin typeface="Arial" panose="020B0604020202020204" pitchFamily="34" charset="0"/>
              </a:rPr>
              <a:t>ローマ大学</a:t>
            </a:r>
            <a:r>
              <a:rPr lang="ja-JP" altLang="en-US" b="0" i="0" dirty="0">
                <a:solidFill>
                  <a:srgbClr val="202122"/>
                </a:solidFill>
                <a:effectLst/>
                <a:latin typeface="Arial" panose="020B0604020202020204" pitchFamily="34" charset="0"/>
              </a:rPr>
              <a:t>）のグループの</a:t>
            </a:r>
            <a:r>
              <a:rPr lang="en-US" altLang="ja-JP" b="0" i="0" dirty="0">
                <a:solidFill>
                  <a:srgbClr val="202122"/>
                </a:solidFill>
                <a:effectLst/>
                <a:latin typeface="Arial" panose="020B0604020202020204" pitchFamily="34" charset="0"/>
              </a:rPr>
              <a:t>D. Bouwmeester</a:t>
            </a:r>
            <a:r>
              <a:rPr lang="ja-JP" altLang="en-US" b="0" i="0" dirty="0">
                <a:solidFill>
                  <a:srgbClr val="202122"/>
                </a:solidFill>
                <a:effectLst/>
                <a:latin typeface="Arial" panose="020B0604020202020204" pitchFamily="34" charset="0"/>
              </a:rPr>
              <a:t>が初めて（離散変数の）量子テレポーテーション実験を成功させた。</a:t>
            </a:r>
            <a:endParaRPr lang="en-US" altLang="ja-JP" b="0" i="0" dirty="0">
              <a:solidFill>
                <a:srgbClr val="202122"/>
              </a:solidFill>
              <a:effectLst/>
              <a:latin typeface="Arial" panose="020B0604020202020204" pitchFamily="34" charset="0"/>
            </a:endParaRPr>
          </a:p>
          <a:p>
            <a:r>
              <a:rPr lang="ja-JP" altLang="en-US" b="0" i="0" dirty="0">
                <a:solidFill>
                  <a:srgbClr val="202122"/>
                </a:solidFill>
                <a:effectLst/>
                <a:latin typeface="Arial" panose="020B0604020202020204" pitchFamily="34" charset="0"/>
              </a:rPr>
              <a:t>しかしながら、彼らの実験はある条件を満たすときだけテレポーテーションが起こるものであった。このため、ベネットが示した本当の意味でのテレポーテーションには成功していないと批判する論文もあり、彼らもその欠点について認めている。</a:t>
            </a:r>
            <a:endParaRPr lang="en-US" altLang="ja-JP" b="0" i="0" dirty="0">
              <a:solidFill>
                <a:srgbClr val="202122"/>
              </a:solidFill>
              <a:effectLst/>
              <a:latin typeface="Arial" panose="020B0604020202020204" pitchFamily="34" charset="0"/>
            </a:endParaRPr>
          </a:p>
          <a:p>
            <a:r>
              <a:rPr lang="ja-JP" altLang="en-US" b="0" i="0" dirty="0">
                <a:solidFill>
                  <a:srgbClr val="202122"/>
                </a:solidFill>
                <a:effectLst/>
                <a:latin typeface="Arial" panose="020B0604020202020204" pitchFamily="34" charset="0"/>
              </a:rPr>
              <a:t>翌</a:t>
            </a:r>
            <a:r>
              <a:rPr lang="en-US" altLang="ja-JP" b="0" i="0" dirty="0">
                <a:solidFill>
                  <a:srgbClr val="202122"/>
                </a:solidFill>
                <a:effectLst/>
                <a:latin typeface="Arial" panose="020B0604020202020204" pitchFamily="34" charset="0"/>
              </a:rPr>
              <a:t>1998</a:t>
            </a:r>
            <a:r>
              <a:rPr lang="ja-JP" altLang="en-US" b="0" i="0" dirty="0">
                <a:solidFill>
                  <a:srgbClr val="202122"/>
                </a:solidFill>
                <a:effectLst/>
                <a:latin typeface="Arial" panose="020B0604020202020204" pitchFamily="34" charset="0"/>
              </a:rPr>
              <a:t>年、インスブルック大学と量子テレポーテーション実験で競争をしていた</a:t>
            </a:r>
            <a:r>
              <a:rPr lang="ja-JP" altLang="en-US" dirty="0">
                <a:solidFill>
                  <a:srgbClr val="3366CC"/>
                </a:solidFill>
                <a:latin typeface="Arial" panose="020B0604020202020204" pitchFamily="34" charset="0"/>
              </a:rPr>
              <a:t>カリフォルニア工科大学</a:t>
            </a:r>
            <a:r>
              <a:rPr lang="ja-JP" altLang="en-US" b="0" i="0" dirty="0">
                <a:solidFill>
                  <a:srgbClr val="202122"/>
                </a:solidFill>
                <a:effectLst/>
                <a:latin typeface="Arial" panose="020B0604020202020204" pitchFamily="34" charset="0"/>
              </a:rPr>
              <a:t>の</a:t>
            </a:r>
            <a:r>
              <a:rPr lang="en-US" altLang="ja-JP" dirty="0">
                <a:solidFill>
                  <a:srgbClr val="3366CC"/>
                </a:solidFill>
                <a:latin typeface="Arial" panose="020B0604020202020204" pitchFamily="34" charset="0"/>
              </a:rPr>
              <a:t>H. Jeff Kimble</a:t>
            </a:r>
            <a:r>
              <a:rPr lang="ja-JP" altLang="en-US" b="0" i="0" dirty="0">
                <a:solidFill>
                  <a:srgbClr val="202122"/>
                </a:solidFill>
                <a:effectLst/>
                <a:latin typeface="Arial" panose="020B0604020202020204" pitchFamily="34" charset="0"/>
              </a:rPr>
              <a:t>率いるグループの</a:t>
            </a:r>
            <a:r>
              <a:rPr lang="ja-JP" altLang="en-US" dirty="0">
                <a:solidFill>
                  <a:srgbClr val="3366CC"/>
                </a:solidFill>
                <a:latin typeface="Arial" panose="020B0604020202020204" pitchFamily="34" charset="0"/>
              </a:rPr>
              <a:t>古澤明</a:t>
            </a:r>
            <a:r>
              <a:rPr lang="ja-JP" altLang="en-US" b="0" i="0" dirty="0">
                <a:solidFill>
                  <a:srgbClr val="202122"/>
                </a:solidFill>
                <a:effectLst/>
                <a:latin typeface="Arial" panose="020B0604020202020204" pitchFamily="34" charset="0"/>
              </a:rPr>
              <a:t>は、無条件の量子テレポーテーション（連続変数の量子テレポーテーション）に成功した。</a:t>
            </a:r>
            <a:endParaRPr lang="en-US" altLang="ja-JP" b="0" i="0" dirty="0">
              <a:solidFill>
                <a:srgbClr val="202122"/>
              </a:solidFill>
              <a:effectLst/>
              <a:latin typeface="Arial" panose="020B0604020202020204" pitchFamily="34" charset="0"/>
            </a:endParaRPr>
          </a:p>
          <a:p>
            <a:endParaRPr kumimoji="1" lang="ja-JP" altLang="en-US" dirty="0"/>
          </a:p>
        </p:txBody>
      </p:sp>
    </p:spTree>
    <p:extLst>
      <p:ext uri="{BB962C8B-B14F-4D97-AF65-F5344CB8AC3E}">
        <p14:creationId xmlns:p14="http://schemas.microsoft.com/office/powerpoint/2010/main" val="58033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E90302-AA15-940D-CA66-123168F2DC16}"/>
              </a:ext>
            </a:extLst>
          </p:cNvPr>
          <p:cNvSpPr>
            <a:spLocks noGrp="1"/>
          </p:cNvSpPr>
          <p:nvPr>
            <p:ph idx="1"/>
          </p:nvPr>
        </p:nvSpPr>
        <p:spPr>
          <a:xfrm>
            <a:off x="679173" y="164064"/>
            <a:ext cx="11141765" cy="6529871"/>
          </a:xfrm>
        </p:spPr>
        <p:txBody>
          <a:bodyPr>
            <a:normAutofit fontScale="92500"/>
          </a:bodyPr>
          <a:lstStyle/>
          <a:p>
            <a:pPr algn="l"/>
            <a:r>
              <a:rPr lang="en-US" altLang="ja-JP" sz="2600" dirty="0">
                <a:solidFill>
                  <a:srgbClr val="3366CC"/>
                </a:solidFill>
                <a:latin typeface="Arial" panose="020B0604020202020204" pitchFamily="34" charset="0"/>
              </a:rPr>
              <a:t>2004</a:t>
            </a:r>
            <a:r>
              <a:rPr lang="ja-JP" altLang="en-US" sz="2600" dirty="0">
                <a:solidFill>
                  <a:srgbClr val="3366CC"/>
                </a:solidFill>
                <a:latin typeface="Arial" panose="020B0604020202020204" pitchFamily="34" charset="0"/>
              </a:rPr>
              <a:t>年</a:t>
            </a:r>
            <a:r>
              <a:rPr lang="ja-JP" altLang="en-US" sz="2600" b="0" i="0" dirty="0">
                <a:solidFill>
                  <a:srgbClr val="202122"/>
                </a:solidFill>
                <a:effectLst/>
                <a:latin typeface="Arial" panose="020B0604020202020204" pitchFamily="34" charset="0"/>
              </a:rPr>
              <a:t>には、古澤明らが</a:t>
            </a:r>
            <a:r>
              <a:rPr lang="en-US" altLang="ja-JP" sz="2600" b="0" i="0" dirty="0">
                <a:solidFill>
                  <a:srgbClr val="202122"/>
                </a:solidFill>
                <a:effectLst/>
                <a:latin typeface="Arial" panose="020B0604020202020204" pitchFamily="34" charset="0"/>
              </a:rPr>
              <a:t>3</a:t>
            </a:r>
            <a:r>
              <a:rPr lang="ja-JP" altLang="en-US" sz="2600" b="0" i="0" dirty="0">
                <a:solidFill>
                  <a:srgbClr val="202122"/>
                </a:solidFill>
                <a:effectLst/>
                <a:latin typeface="Arial" panose="020B0604020202020204" pitchFamily="34" charset="0"/>
              </a:rPr>
              <a:t>者間での量子テレポーテーション実験を成功させた。</a:t>
            </a:r>
            <a:endParaRPr lang="en-US" altLang="ja-JP" sz="2600" b="0" i="0" dirty="0">
              <a:solidFill>
                <a:srgbClr val="202122"/>
              </a:solidFill>
              <a:effectLst/>
              <a:latin typeface="Arial" panose="020B0604020202020204" pitchFamily="34" charset="0"/>
            </a:endParaRPr>
          </a:p>
          <a:p>
            <a:pPr algn="l"/>
            <a:r>
              <a:rPr lang="ja-JP" altLang="en-US" sz="2600" b="0" i="0" dirty="0">
                <a:solidFill>
                  <a:srgbClr val="202122"/>
                </a:solidFill>
                <a:effectLst/>
                <a:latin typeface="Arial" panose="020B0604020202020204" pitchFamily="34" charset="0"/>
              </a:rPr>
              <a:t>さらに</a:t>
            </a:r>
            <a:r>
              <a:rPr lang="en-US" altLang="ja-JP" sz="2600" dirty="0">
                <a:solidFill>
                  <a:srgbClr val="3366CC"/>
                </a:solidFill>
                <a:latin typeface="Arial" panose="020B0604020202020204" pitchFamily="34" charset="0"/>
              </a:rPr>
              <a:t>2009</a:t>
            </a:r>
            <a:r>
              <a:rPr lang="ja-JP" altLang="en-US" sz="2600" dirty="0">
                <a:solidFill>
                  <a:srgbClr val="3366CC"/>
                </a:solidFill>
                <a:latin typeface="Arial" panose="020B0604020202020204" pitchFamily="34" charset="0"/>
              </a:rPr>
              <a:t>年</a:t>
            </a:r>
            <a:r>
              <a:rPr lang="ja-JP" altLang="en-US" sz="2600" b="0" i="0" dirty="0">
                <a:solidFill>
                  <a:srgbClr val="202122"/>
                </a:solidFill>
                <a:effectLst/>
                <a:latin typeface="Arial" panose="020B0604020202020204" pitchFamily="34" charset="0"/>
              </a:rPr>
              <a:t>には</a:t>
            </a:r>
            <a:r>
              <a:rPr lang="en-US" altLang="ja-JP" sz="2600" b="0" i="0" dirty="0">
                <a:solidFill>
                  <a:srgbClr val="202122"/>
                </a:solidFill>
                <a:effectLst/>
                <a:latin typeface="Arial" panose="020B0604020202020204" pitchFamily="34" charset="0"/>
              </a:rPr>
              <a:t>9</a:t>
            </a:r>
            <a:r>
              <a:rPr lang="ja-JP" altLang="en-US" sz="2600" b="0" i="0" dirty="0">
                <a:solidFill>
                  <a:srgbClr val="202122"/>
                </a:solidFill>
                <a:effectLst/>
                <a:latin typeface="Arial" panose="020B0604020202020204" pitchFamily="34" charset="0"/>
              </a:rPr>
              <a:t>者間での量子テレポーテーション実験を成功させた。これらの実験の成功により、量子を用いたネットワークを構成できることが実証</a:t>
            </a:r>
            <a:r>
              <a:rPr lang="en-US" altLang="ja-JP" sz="2600" b="0" i="0" baseline="30000" dirty="0">
                <a:solidFill>
                  <a:srgbClr val="202122"/>
                </a:solidFill>
                <a:effectLst/>
                <a:latin typeface="Arial" panose="020B0604020202020204" pitchFamily="34" charset="0"/>
              </a:rPr>
              <a:t>[</a:t>
            </a:r>
            <a:r>
              <a:rPr lang="ja-JP" altLang="en-US" sz="2600" b="0" i="1" u="none" strike="noStrike" baseline="30000" dirty="0">
                <a:solidFill>
                  <a:srgbClr val="3366CC"/>
                </a:solidFill>
                <a:effectLst/>
                <a:latin typeface="Arial" panose="020B0604020202020204" pitchFamily="34" charset="0"/>
                <a:hlinkClick r:id="rId2" tooltip="Wikipedia:正確性に疑問がある記事"/>
              </a:rPr>
              <a:t>疑問点</a:t>
            </a:r>
            <a:r>
              <a:rPr lang="ja-JP" altLang="en-US" sz="2600" b="0" i="1" baseline="30000" dirty="0">
                <a:solidFill>
                  <a:srgbClr val="202122"/>
                </a:solidFill>
                <a:effectLst/>
                <a:latin typeface="Arial" panose="020B0604020202020204" pitchFamily="34" charset="0"/>
              </a:rPr>
              <a:t> </a:t>
            </a:r>
            <a:r>
              <a:rPr lang="en-US" altLang="ja-JP" sz="2600" b="0" i="1" baseline="30000" dirty="0">
                <a:solidFill>
                  <a:srgbClr val="202122"/>
                </a:solidFill>
                <a:effectLst/>
                <a:latin typeface="Arial" panose="020B0604020202020204" pitchFamily="34" charset="0"/>
              </a:rPr>
              <a:t>– </a:t>
            </a:r>
            <a:r>
              <a:rPr lang="ja-JP" altLang="en-US" sz="2600" b="0" i="1" u="none" strike="noStrike" baseline="30000" dirty="0">
                <a:solidFill>
                  <a:srgbClr val="3366CC"/>
                </a:solidFill>
                <a:effectLst/>
                <a:latin typeface="Arial" panose="020B0604020202020204" pitchFamily="34" charset="0"/>
                <a:hlinkClick r:id="rId3" tooltip="ノート:量子テレポーテーション"/>
              </a:rPr>
              <a:t>ノート</a:t>
            </a:r>
            <a:r>
              <a:rPr lang="en-US" altLang="ja-JP" sz="2600" b="0" i="0" baseline="30000" dirty="0">
                <a:solidFill>
                  <a:srgbClr val="202122"/>
                </a:solidFill>
                <a:effectLst/>
                <a:latin typeface="Arial" panose="020B0604020202020204" pitchFamily="34" charset="0"/>
              </a:rPr>
              <a:t>]</a:t>
            </a:r>
            <a:r>
              <a:rPr lang="ja-JP" altLang="en-US" sz="2600" b="0" i="0" dirty="0">
                <a:solidFill>
                  <a:srgbClr val="202122"/>
                </a:solidFill>
                <a:effectLst/>
                <a:latin typeface="Arial" panose="020B0604020202020204" pitchFamily="34" charset="0"/>
              </a:rPr>
              <a:t>された。</a:t>
            </a:r>
          </a:p>
          <a:p>
            <a:pPr algn="l"/>
            <a:r>
              <a:rPr lang="en-US" altLang="ja-JP" sz="2600" dirty="0">
                <a:solidFill>
                  <a:srgbClr val="3366CC"/>
                </a:solidFill>
                <a:latin typeface="Arial" panose="020B0604020202020204" pitchFamily="34" charset="0"/>
              </a:rPr>
              <a:t>2013</a:t>
            </a:r>
            <a:r>
              <a:rPr lang="ja-JP" altLang="en-US" sz="2600" dirty="0">
                <a:solidFill>
                  <a:srgbClr val="3366CC"/>
                </a:solidFill>
                <a:latin typeface="Arial" panose="020B0604020202020204" pitchFamily="34" charset="0"/>
              </a:rPr>
              <a:t>年</a:t>
            </a:r>
            <a:r>
              <a:rPr lang="en-US" altLang="ja-JP" sz="2600" b="0" i="0" dirty="0">
                <a:solidFill>
                  <a:srgbClr val="202122"/>
                </a:solidFill>
                <a:effectLst/>
                <a:latin typeface="Arial" panose="020B0604020202020204" pitchFamily="34" charset="0"/>
              </a:rPr>
              <a:t>8</a:t>
            </a:r>
            <a:r>
              <a:rPr lang="ja-JP" altLang="en-US" sz="2600" b="0" i="0" dirty="0">
                <a:solidFill>
                  <a:srgbClr val="202122"/>
                </a:solidFill>
                <a:effectLst/>
                <a:latin typeface="Arial" panose="020B0604020202020204" pitchFamily="34" charset="0"/>
              </a:rPr>
              <a:t>月、古澤明東大工学部教授を中心とするグループが、完全な量子テレポーテーションに成功した。波の性質の転送技術を改良し、従来の</a:t>
            </a:r>
            <a:r>
              <a:rPr lang="en-US" altLang="ja-JP" sz="2600" b="0" i="0" dirty="0">
                <a:solidFill>
                  <a:srgbClr val="202122"/>
                </a:solidFill>
                <a:effectLst/>
                <a:latin typeface="Arial" panose="020B0604020202020204" pitchFamily="34" charset="0"/>
              </a:rPr>
              <a:t>100</a:t>
            </a:r>
            <a:r>
              <a:rPr lang="ja-JP" altLang="en-US" sz="2600" b="0" i="0" dirty="0">
                <a:solidFill>
                  <a:srgbClr val="202122"/>
                </a:solidFill>
                <a:effectLst/>
                <a:latin typeface="Arial" panose="020B0604020202020204" pitchFamily="34" charset="0"/>
              </a:rPr>
              <a:t>倍となる</a:t>
            </a:r>
            <a:r>
              <a:rPr lang="en-US" altLang="ja-JP" sz="2600" b="0" i="0" dirty="0">
                <a:solidFill>
                  <a:srgbClr val="202122"/>
                </a:solidFill>
                <a:effectLst/>
                <a:latin typeface="Arial" panose="020B0604020202020204" pitchFamily="34" charset="0"/>
              </a:rPr>
              <a:t>61</a:t>
            </a:r>
            <a:r>
              <a:rPr lang="ja-JP" altLang="en-US" sz="2600" b="0" i="0" dirty="0">
                <a:solidFill>
                  <a:srgbClr val="202122"/>
                </a:solidFill>
                <a:effectLst/>
                <a:latin typeface="Arial" panose="020B0604020202020204" pitchFamily="34" charset="0"/>
              </a:rPr>
              <a:t>％の成功率であった</a:t>
            </a:r>
            <a:r>
              <a:rPr lang="en-US" altLang="ja-JP" sz="2600" b="0" i="0" u="none" strike="noStrike" baseline="30000" dirty="0">
                <a:solidFill>
                  <a:srgbClr val="3366CC"/>
                </a:solidFill>
                <a:effectLst/>
                <a:latin typeface="Arial" panose="020B0604020202020204" pitchFamily="34" charset="0"/>
                <a:hlinkClick r:id="rId4"/>
              </a:rPr>
              <a:t>[5]</a:t>
            </a:r>
            <a:r>
              <a:rPr lang="ja-JP" altLang="en-US" sz="2600" b="0" i="0" dirty="0">
                <a:solidFill>
                  <a:srgbClr val="202122"/>
                </a:solidFill>
                <a:effectLst/>
                <a:latin typeface="Arial" panose="020B0604020202020204" pitchFamily="34" charset="0"/>
              </a:rPr>
              <a:t>。</a:t>
            </a:r>
          </a:p>
          <a:p>
            <a:pPr algn="l"/>
            <a:r>
              <a:rPr lang="en-US" altLang="ja-JP" sz="2600" dirty="0">
                <a:solidFill>
                  <a:srgbClr val="3366CC"/>
                </a:solidFill>
                <a:latin typeface="Arial" panose="020B0604020202020204" pitchFamily="34" charset="0"/>
              </a:rPr>
              <a:t>2016</a:t>
            </a:r>
            <a:r>
              <a:rPr lang="ja-JP" altLang="en-US" sz="2600" b="0" i="0" dirty="0">
                <a:solidFill>
                  <a:srgbClr val="202122"/>
                </a:solidFill>
                <a:effectLst/>
                <a:latin typeface="Arial" panose="020B0604020202020204" pitchFamily="34" charset="0"/>
              </a:rPr>
              <a:t>年</a:t>
            </a:r>
            <a:r>
              <a:rPr lang="en-US" altLang="ja-JP" sz="2600" b="0" i="0" dirty="0">
                <a:solidFill>
                  <a:srgbClr val="202122"/>
                </a:solidFill>
                <a:effectLst/>
                <a:latin typeface="Arial" panose="020B0604020202020204" pitchFamily="34" charset="0"/>
              </a:rPr>
              <a:t>8</a:t>
            </a:r>
            <a:r>
              <a:rPr lang="ja-JP" altLang="en-US" sz="2600" b="0" i="0" dirty="0">
                <a:solidFill>
                  <a:srgbClr val="202122"/>
                </a:solidFill>
                <a:effectLst/>
                <a:latin typeface="Arial" panose="020B0604020202020204" pitchFamily="34" charset="0"/>
              </a:rPr>
              <a:t>月</a:t>
            </a:r>
            <a:r>
              <a:rPr lang="en-US" altLang="ja-JP" sz="2600" b="0" i="0" dirty="0">
                <a:solidFill>
                  <a:srgbClr val="202122"/>
                </a:solidFill>
                <a:effectLst/>
                <a:latin typeface="Arial" panose="020B0604020202020204" pitchFamily="34" charset="0"/>
              </a:rPr>
              <a:t>16</a:t>
            </a:r>
            <a:r>
              <a:rPr lang="ja-JP" altLang="en-US" sz="2600" b="0" i="0" dirty="0">
                <a:solidFill>
                  <a:srgbClr val="202122"/>
                </a:solidFill>
                <a:effectLst/>
                <a:latin typeface="Arial" panose="020B0604020202020204" pitchFamily="34" charset="0"/>
              </a:rPr>
              <a:t>日、</a:t>
            </a:r>
            <a:r>
              <a:rPr lang="ja-JP" altLang="en-US" sz="2600" dirty="0">
                <a:solidFill>
                  <a:srgbClr val="3366CC"/>
                </a:solidFill>
                <a:latin typeface="Arial" panose="020B0604020202020204" pitchFamily="34" charset="0"/>
              </a:rPr>
              <a:t>中華人民共和国</a:t>
            </a:r>
            <a:r>
              <a:rPr lang="ja-JP" altLang="en-US" sz="2600" b="0" i="0" dirty="0">
                <a:solidFill>
                  <a:srgbClr val="202122"/>
                </a:solidFill>
                <a:effectLst/>
                <a:latin typeface="Arial" panose="020B0604020202020204" pitchFamily="34" charset="0"/>
              </a:rPr>
              <a:t>の研究チームが世界初の量子通信衛星を打ち上げた</a:t>
            </a:r>
            <a:r>
              <a:rPr lang="en-US" altLang="ja-JP" sz="2600" b="0" i="0" u="none" strike="noStrike" baseline="30000" dirty="0">
                <a:solidFill>
                  <a:srgbClr val="3366CC"/>
                </a:solidFill>
                <a:effectLst/>
                <a:latin typeface="Arial" panose="020B0604020202020204" pitchFamily="34" charset="0"/>
                <a:hlinkClick r:id="rId5"/>
              </a:rPr>
              <a:t>[6]</a:t>
            </a:r>
            <a:r>
              <a:rPr lang="ja-JP" altLang="en-US" sz="2600" b="0" i="0" dirty="0">
                <a:solidFill>
                  <a:srgbClr val="202122"/>
                </a:solidFill>
                <a:effectLst/>
                <a:latin typeface="Arial" panose="020B0604020202020204" pitchFamily="34" charset="0"/>
              </a:rPr>
              <a:t>。また、同年</a:t>
            </a:r>
            <a:r>
              <a:rPr lang="en-US" altLang="ja-JP" sz="2600" b="0" i="0" dirty="0">
                <a:solidFill>
                  <a:srgbClr val="202122"/>
                </a:solidFill>
                <a:effectLst/>
                <a:latin typeface="Arial" panose="020B0604020202020204" pitchFamily="34" charset="0"/>
              </a:rPr>
              <a:t>8</a:t>
            </a:r>
            <a:r>
              <a:rPr lang="ja-JP" altLang="en-US" sz="2600" b="0" i="0" dirty="0">
                <a:solidFill>
                  <a:srgbClr val="202122"/>
                </a:solidFill>
                <a:effectLst/>
                <a:latin typeface="Arial" panose="020B0604020202020204" pitchFamily="34" charset="0"/>
              </a:rPr>
              <a:t>月</a:t>
            </a:r>
            <a:r>
              <a:rPr lang="en-US" altLang="ja-JP" sz="2600" b="0" i="0" dirty="0">
                <a:solidFill>
                  <a:srgbClr val="202122"/>
                </a:solidFill>
                <a:effectLst/>
                <a:latin typeface="Arial" panose="020B0604020202020204" pitchFamily="34" charset="0"/>
              </a:rPr>
              <a:t>26</a:t>
            </a:r>
            <a:r>
              <a:rPr lang="ja-JP" altLang="en-US" sz="2600" b="0" i="0" dirty="0">
                <a:solidFill>
                  <a:srgbClr val="202122"/>
                </a:solidFill>
                <a:effectLst/>
                <a:latin typeface="Arial" panose="020B0604020202020204" pitchFamily="34" charset="0"/>
              </a:rPr>
              <a:t>日には地上と宇宙間の量子通信試験に世界で初めて成功した</a:t>
            </a:r>
            <a:r>
              <a:rPr lang="en-US" altLang="ja-JP" sz="2600" b="0" i="0" u="none" strike="noStrike" baseline="30000" dirty="0">
                <a:solidFill>
                  <a:srgbClr val="3366CC"/>
                </a:solidFill>
                <a:effectLst/>
                <a:latin typeface="Arial" panose="020B0604020202020204" pitchFamily="34" charset="0"/>
                <a:hlinkClick r:id="rId6"/>
              </a:rPr>
              <a:t>[7]</a:t>
            </a:r>
            <a:r>
              <a:rPr lang="en-US" altLang="ja-JP" sz="2600" b="0" i="0" u="none" strike="noStrike" baseline="30000" dirty="0">
                <a:solidFill>
                  <a:srgbClr val="3366CC"/>
                </a:solidFill>
                <a:effectLst/>
                <a:latin typeface="Arial" panose="020B0604020202020204" pitchFamily="34" charset="0"/>
                <a:hlinkClick r:id="rId7"/>
              </a:rPr>
              <a:t>[8]</a:t>
            </a:r>
            <a:r>
              <a:rPr lang="ja-JP" altLang="en-US" sz="2600" b="0" i="0" dirty="0">
                <a:solidFill>
                  <a:srgbClr val="202122"/>
                </a:solidFill>
                <a:effectLst/>
                <a:latin typeface="Arial" panose="020B0604020202020204" pitchFamily="34" charset="0"/>
              </a:rPr>
              <a:t>。</a:t>
            </a:r>
          </a:p>
          <a:p>
            <a:pPr algn="l"/>
            <a:r>
              <a:rPr lang="en-US" altLang="ja-JP" sz="2600" b="0" i="0" dirty="0">
                <a:solidFill>
                  <a:srgbClr val="202122"/>
                </a:solidFill>
                <a:effectLst/>
                <a:latin typeface="Arial" panose="020B0604020202020204" pitchFamily="34" charset="0"/>
              </a:rPr>
              <a:t>2017</a:t>
            </a:r>
            <a:r>
              <a:rPr lang="ja-JP" altLang="en-US" sz="2600" b="0" i="0" dirty="0">
                <a:solidFill>
                  <a:srgbClr val="202122"/>
                </a:solidFill>
                <a:effectLst/>
                <a:latin typeface="Arial" panose="020B0604020202020204" pitchFamily="34" charset="0"/>
              </a:rPr>
              <a:t>年</a:t>
            </a:r>
            <a:r>
              <a:rPr lang="en-US" altLang="ja-JP" sz="2600" b="0" i="0" dirty="0">
                <a:solidFill>
                  <a:srgbClr val="202122"/>
                </a:solidFill>
                <a:effectLst/>
                <a:latin typeface="Arial" panose="020B0604020202020204" pitchFamily="34" charset="0"/>
              </a:rPr>
              <a:t>7</a:t>
            </a:r>
            <a:r>
              <a:rPr lang="ja-JP" altLang="en-US" sz="2600" b="0" i="0" dirty="0">
                <a:solidFill>
                  <a:srgbClr val="202122"/>
                </a:solidFill>
                <a:effectLst/>
                <a:latin typeface="Arial" panose="020B0604020202020204" pitchFamily="34" charset="0"/>
              </a:rPr>
              <a:t>月、国立研究開発法人</a:t>
            </a:r>
            <a:r>
              <a:rPr lang="ja-JP" altLang="en-US" sz="2600" dirty="0">
                <a:solidFill>
                  <a:srgbClr val="3366CC"/>
                </a:solidFill>
                <a:latin typeface="Arial" panose="020B0604020202020204" pitchFamily="34" charset="0"/>
              </a:rPr>
              <a:t>情報通信研究機構</a:t>
            </a:r>
            <a:r>
              <a:rPr lang="ja-JP" altLang="en-US" sz="2600" b="0" i="0" dirty="0">
                <a:solidFill>
                  <a:srgbClr val="202122"/>
                </a:solidFill>
                <a:effectLst/>
                <a:latin typeface="Arial" panose="020B0604020202020204" pitchFamily="34" charset="0"/>
              </a:rPr>
              <a:t>が地上と宇宙の量子通信に超小型衛星としては世界で初めて成功した。この通信は、茨城県つくば市の民間企業が開発した衛星「</a:t>
            </a:r>
            <a:r>
              <a:rPr lang="en-US" altLang="ja-JP" sz="2600" b="0" i="0" dirty="0">
                <a:solidFill>
                  <a:srgbClr val="202122"/>
                </a:solidFill>
                <a:effectLst/>
                <a:latin typeface="Arial" panose="020B0604020202020204" pitchFamily="34" charset="0"/>
              </a:rPr>
              <a:t>SOCRATES</a:t>
            </a:r>
            <a:r>
              <a:rPr lang="ja-JP" altLang="en-US" sz="2600" b="0" i="0" dirty="0">
                <a:solidFill>
                  <a:srgbClr val="202122"/>
                </a:solidFill>
                <a:effectLst/>
                <a:latin typeface="Arial" panose="020B0604020202020204" pitchFamily="34" charset="0"/>
              </a:rPr>
              <a:t>」と情報通信研究機構の地上基地局との</a:t>
            </a:r>
            <a:r>
              <a:rPr lang="en-US" altLang="ja-JP" sz="2600" b="0" i="0" dirty="0">
                <a:solidFill>
                  <a:srgbClr val="202122"/>
                </a:solidFill>
                <a:effectLst/>
                <a:latin typeface="Arial" panose="020B0604020202020204" pitchFamily="34" charset="0"/>
              </a:rPr>
              <a:t>600km</a:t>
            </a:r>
            <a:r>
              <a:rPr lang="ja-JP" altLang="en-US" sz="2600" b="0" i="0" dirty="0">
                <a:solidFill>
                  <a:srgbClr val="202122"/>
                </a:solidFill>
                <a:effectLst/>
                <a:latin typeface="Arial" panose="020B0604020202020204" pitchFamily="34" charset="0"/>
              </a:rPr>
              <a:t>間で行われ、量子通信がより低コストな小型衛星で実現できることを実証した</a:t>
            </a:r>
            <a:r>
              <a:rPr lang="en-US" altLang="ja-JP" sz="2600" b="0" i="0" u="none" strike="noStrike" baseline="30000" dirty="0">
                <a:solidFill>
                  <a:srgbClr val="3366CC"/>
                </a:solidFill>
                <a:effectLst/>
                <a:latin typeface="Arial" panose="020B0604020202020204" pitchFamily="34" charset="0"/>
                <a:hlinkClick r:id="rId8"/>
              </a:rPr>
              <a:t>[9]</a:t>
            </a:r>
            <a:r>
              <a:rPr lang="ja-JP" altLang="en-US" sz="2600" b="0" i="0" dirty="0">
                <a:solidFill>
                  <a:srgbClr val="202122"/>
                </a:solidFill>
                <a:effectLst/>
                <a:latin typeface="Arial" panose="020B0604020202020204" pitchFamily="34" charset="0"/>
              </a:rPr>
              <a:t>。</a:t>
            </a:r>
          </a:p>
          <a:p>
            <a:pPr algn="l"/>
            <a:r>
              <a:rPr lang="en-US" altLang="ja-JP" sz="2600" b="0" i="0" dirty="0">
                <a:solidFill>
                  <a:srgbClr val="202122"/>
                </a:solidFill>
                <a:effectLst/>
                <a:latin typeface="Arial" panose="020B0604020202020204" pitchFamily="34" charset="0"/>
              </a:rPr>
              <a:t>2021</a:t>
            </a:r>
            <a:r>
              <a:rPr lang="ja-JP" altLang="en-US" sz="2600" b="0" i="0" dirty="0">
                <a:solidFill>
                  <a:srgbClr val="202122"/>
                </a:solidFill>
                <a:effectLst/>
                <a:latin typeface="Arial" panose="020B0604020202020204" pitchFamily="34" charset="0"/>
              </a:rPr>
              <a:t>年</a:t>
            </a:r>
            <a:r>
              <a:rPr lang="en-US" altLang="ja-JP" sz="2600" b="0" i="0" dirty="0">
                <a:solidFill>
                  <a:srgbClr val="202122"/>
                </a:solidFill>
                <a:effectLst/>
                <a:latin typeface="Arial" panose="020B0604020202020204" pitchFamily="34" charset="0"/>
              </a:rPr>
              <a:t>5</a:t>
            </a:r>
            <a:r>
              <a:rPr lang="ja-JP" altLang="en-US" sz="2600" b="0" i="0" dirty="0">
                <a:solidFill>
                  <a:srgbClr val="202122"/>
                </a:solidFill>
                <a:effectLst/>
                <a:latin typeface="Arial" panose="020B0604020202020204" pitchFamily="34" charset="0"/>
              </a:rPr>
              <a:t>月、</a:t>
            </a:r>
            <a:r>
              <a:rPr lang="ja-JP" altLang="en-US" sz="2600" dirty="0">
                <a:solidFill>
                  <a:srgbClr val="3366CC"/>
                </a:solidFill>
                <a:latin typeface="Arial" panose="020B0604020202020204" pitchFamily="34" charset="0"/>
              </a:rPr>
              <a:t>理化学研究所</a:t>
            </a:r>
            <a:r>
              <a:rPr lang="ja-JP" altLang="en-US" sz="2600" b="0" i="0" dirty="0">
                <a:solidFill>
                  <a:srgbClr val="202122"/>
                </a:solidFill>
                <a:effectLst/>
                <a:latin typeface="Arial" panose="020B0604020202020204" pitchFamily="34" charset="0"/>
              </a:rPr>
              <a:t>創発物性科学研究センター、</a:t>
            </a:r>
            <a:r>
              <a:rPr lang="ja-JP" altLang="en-US" sz="2600" dirty="0">
                <a:solidFill>
                  <a:srgbClr val="3366CC"/>
                </a:solidFill>
                <a:latin typeface="Arial" panose="020B0604020202020204" pitchFamily="34" charset="0"/>
              </a:rPr>
              <a:t>シドニー大学</a:t>
            </a:r>
            <a:r>
              <a:rPr lang="ja-JP" altLang="en-US" sz="2600" b="0" i="0" dirty="0">
                <a:solidFill>
                  <a:srgbClr val="202122"/>
                </a:solidFill>
                <a:effectLst/>
                <a:latin typeface="Arial" panose="020B0604020202020204" pitchFamily="34" charset="0"/>
              </a:rPr>
              <a:t>、</a:t>
            </a:r>
            <a:r>
              <a:rPr lang="ja-JP" altLang="en-US" sz="2600" dirty="0">
                <a:solidFill>
                  <a:srgbClr val="3366CC"/>
                </a:solidFill>
                <a:latin typeface="Arial" panose="020B0604020202020204" pitchFamily="34" charset="0"/>
              </a:rPr>
              <a:t>ルール大学ボーフム</a:t>
            </a:r>
            <a:r>
              <a:rPr lang="ja-JP" altLang="en-US" sz="2600" b="0" i="0" dirty="0">
                <a:solidFill>
                  <a:srgbClr val="202122"/>
                </a:solidFill>
                <a:effectLst/>
                <a:latin typeface="Arial" panose="020B0604020202020204" pitchFamily="34" charset="0"/>
              </a:rPr>
              <a:t>の共同研究チームは、確率的テレポーテーションに成功した</a:t>
            </a:r>
            <a:r>
              <a:rPr lang="en-US" altLang="ja-JP" sz="2600" b="0" i="0" u="none" strike="noStrike" baseline="30000" dirty="0">
                <a:solidFill>
                  <a:srgbClr val="3366CC"/>
                </a:solidFill>
                <a:effectLst/>
                <a:latin typeface="Arial" panose="020B0604020202020204" pitchFamily="34" charset="0"/>
                <a:hlinkClick r:id="rId9"/>
              </a:rPr>
              <a:t>[10]</a:t>
            </a:r>
            <a:r>
              <a:rPr lang="ja-JP" altLang="en-US" sz="2600" b="0" i="0" dirty="0">
                <a:solidFill>
                  <a:srgbClr val="202122"/>
                </a:solidFill>
                <a:effectLst/>
                <a:latin typeface="Arial" panose="020B0604020202020204" pitchFamily="34" charset="0"/>
              </a:rPr>
              <a:t>。</a:t>
            </a:r>
            <a:endParaRPr lang="en-US" altLang="ja-JP" sz="2600" b="0" i="0" dirty="0">
              <a:solidFill>
                <a:srgbClr val="202122"/>
              </a:solidFill>
              <a:effectLst/>
              <a:latin typeface="Arial" panose="020B0604020202020204" pitchFamily="34" charset="0"/>
            </a:endParaRPr>
          </a:p>
          <a:p>
            <a:pPr algn="l"/>
            <a:endParaRPr lang="en-US" altLang="ja-JP" sz="2600" b="0" i="0" dirty="0">
              <a:solidFill>
                <a:srgbClr val="202122"/>
              </a:solidFill>
              <a:effectLst/>
              <a:latin typeface="Arial" panose="020B0604020202020204" pitchFamily="34" charset="0"/>
            </a:endParaRPr>
          </a:p>
          <a:p>
            <a:pPr algn="l"/>
            <a:endParaRPr lang="ja-JP" altLang="en-US" sz="2600" b="0" i="0" dirty="0">
              <a:solidFill>
                <a:srgbClr val="202122"/>
              </a:solidFill>
              <a:effectLst/>
              <a:latin typeface="Arial" panose="020B0604020202020204" pitchFamily="34" charset="0"/>
            </a:endParaRPr>
          </a:p>
          <a:p>
            <a:endParaRPr kumimoji="1" lang="ja-JP" altLang="en-US" dirty="0"/>
          </a:p>
        </p:txBody>
      </p:sp>
    </p:spTree>
    <p:extLst>
      <p:ext uri="{BB962C8B-B14F-4D97-AF65-F5344CB8AC3E}">
        <p14:creationId xmlns:p14="http://schemas.microsoft.com/office/powerpoint/2010/main" val="128785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92BACC9-BA56-52BA-B9C5-37B9C099B84F}"/>
              </a:ext>
            </a:extLst>
          </p:cNvPr>
          <p:cNvSpPr txBox="1"/>
          <p:nvPr/>
        </p:nvSpPr>
        <p:spPr>
          <a:xfrm>
            <a:off x="377687" y="362564"/>
            <a:ext cx="11436626" cy="1200329"/>
          </a:xfrm>
          <a:prstGeom prst="rect">
            <a:avLst/>
          </a:prstGeom>
          <a:noFill/>
        </p:spPr>
        <p:txBody>
          <a:bodyPr wrap="square">
            <a:spAutoFit/>
          </a:bodyPr>
          <a:lstStyle/>
          <a:p>
            <a:pPr algn="l" latinLnBrk="0"/>
            <a:r>
              <a:rPr lang="ja-JP" altLang="en-US" b="0" i="0" dirty="0">
                <a:solidFill>
                  <a:srgbClr val="333333"/>
                </a:solidFill>
                <a:effectLst/>
                <a:latin typeface="ソフトゴシック m"/>
              </a:rPr>
              <a:t>実際のところ、通信自体が超光速になるわけではありません。量子テレポーテーションでは、送られた</a:t>
            </a:r>
            <a:r>
              <a:rPr lang="ja-JP" altLang="en-US" b="1" i="0" dirty="0">
                <a:solidFill>
                  <a:srgbClr val="333333"/>
                </a:solidFill>
                <a:effectLst/>
                <a:latin typeface="ソフトゴシック m"/>
              </a:rPr>
              <a:t>情報の解読</a:t>
            </a:r>
            <a:r>
              <a:rPr lang="ja-JP" altLang="en-US" b="0" i="0" dirty="0">
                <a:solidFill>
                  <a:srgbClr val="333333"/>
                </a:solidFill>
                <a:effectLst/>
                <a:latin typeface="ソフトゴシック m"/>
              </a:rPr>
              <a:t>のために、別経路の従来の（光などの）通信による</a:t>
            </a:r>
            <a:r>
              <a:rPr lang="ja-JP" altLang="en-US" b="1" i="0" dirty="0">
                <a:solidFill>
                  <a:srgbClr val="333333"/>
                </a:solidFill>
                <a:effectLst/>
                <a:latin typeface="ソフトゴシック m"/>
              </a:rPr>
              <a:t>「鍵」</a:t>
            </a:r>
            <a:r>
              <a:rPr lang="ja-JP" altLang="en-US" b="0" i="0" dirty="0">
                <a:solidFill>
                  <a:srgbClr val="333333"/>
                </a:solidFill>
                <a:effectLst/>
                <a:latin typeface="ソフトゴシック m"/>
              </a:rPr>
              <a:t>が必要になるからです。</a:t>
            </a:r>
          </a:p>
          <a:p>
            <a:pPr algn="l" latinLnBrk="0"/>
            <a:r>
              <a:rPr lang="ja-JP" altLang="en-US" b="0" i="0" dirty="0">
                <a:solidFill>
                  <a:srgbClr val="333333"/>
                </a:solidFill>
                <a:effectLst/>
                <a:latin typeface="ソフトゴシック m"/>
              </a:rPr>
              <a:t>しかしこの量子テレポーテーションが実験で実証されて、現在は実用化にまで手が届きそうなところまできました。量子の不思議な現象も実証されたことになります。</a:t>
            </a:r>
          </a:p>
        </p:txBody>
      </p:sp>
      <p:sp>
        <p:nvSpPr>
          <p:cNvPr id="5" name="テキスト ボックス 4">
            <a:extLst>
              <a:ext uri="{FF2B5EF4-FFF2-40B4-BE49-F238E27FC236}">
                <a16:creationId xmlns:a16="http://schemas.microsoft.com/office/drawing/2014/main" id="{08CB4E8F-B1FE-4F62-B9D5-6493CB103823}"/>
              </a:ext>
            </a:extLst>
          </p:cNvPr>
          <p:cNvSpPr txBox="1"/>
          <p:nvPr/>
        </p:nvSpPr>
        <p:spPr>
          <a:xfrm>
            <a:off x="516835" y="1862653"/>
            <a:ext cx="11118573" cy="1754326"/>
          </a:xfrm>
          <a:prstGeom prst="rect">
            <a:avLst/>
          </a:prstGeom>
          <a:noFill/>
        </p:spPr>
        <p:txBody>
          <a:bodyPr wrap="square">
            <a:spAutoFit/>
          </a:bodyPr>
          <a:lstStyle/>
          <a:p>
            <a:pPr algn="l" latinLnBrk="0"/>
            <a:r>
              <a:rPr lang="ja-JP" altLang="en-US" b="0" i="0" dirty="0">
                <a:solidFill>
                  <a:srgbClr val="333333"/>
                </a:solidFill>
                <a:effectLst/>
                <a:latin typeface="ソフトゴシック m"/>
              </a:rPr>
              <a:t>さて、本記事はちょっと長めです。全部読んでいただければ、どうやって量子をテレポートするのか理解できます。ちょっと頭のエクササイズをしてみたい方は紙とペンをご用意いただいて、ロジックをフォローしてみてください。（えほん素粒子論第二弾「タウ氏と小悪魔ニュートリノ」*</a:t>
            </a:r>
            <a:r>
              <a:rPr lang="en-US" altLang="ja-JP" b="0" i="0" dirty="0">
                <a:solidFill>
                  <a:srgbClr val="333333"/>
                </a:solidFill>
                <a:effectLst/>
                <a:latin typeface="ソフトゴシック m"/>
              </a:rPr>
              <a:t>2</a:t>
            </a:r>
            <a:r>
              <a:rPr lang="ja-JP" altLang="en-US" b="0" i="0" dirty="0">
                <a:solidFill>
                  <a:srgbClr val="333333"/>
                </a:solidFill>
                <a:effectLst/>
                <a:latin typeface="ソフトゴシック m"/>
              </a:rPr>
              <a:t>のテーマも量子テレポーテーションです。現時点ではまだ完結していませんが、よければフォローください</a:t>
            </a:r>
            <a:r>
              <a:rPr lang="en-US" altLang="ja-JP" b="0" i="0" dirty="0">
                <a:solidFill>
                  <a:srgbClr val="333333"/>
                </a:solidFill>
                <a:effectLst/>
                <a:latin typeface="ソフトゴシック m"/>
              </a:rPr>
              <a:t>^^)</a:t>
            </a:r>
          </a:p>
          <a:p>
            <a:pPr algn="l" latinLnBrk="0"/>
            <a:r>
              <a:rPr lang="en-US" altLang="ja-JP" b="0" i="0" dirty="0">
                <a:solidFill>
                  <a:srgbClr val="333333"/>
                </a:solidFill>
                <a:effectLst/>
                <a:latin typeface="ソフトゴシック m"/>
              </a:rPr>
              <a:t>*2</a:t>
            </a:r>
            <a:r>
              <a:rPr lang="ja-JP" altLang="en-US" b="0" i="0" dirty="0">
                <a:solidFill>
                  <a:srgbClr val="333333"/>
                </a:solidFill>
                <a:effectLst/>
                <a:latin typeface="ソフトゴシック m"/>
              </a:rPr>
              <a:t>：「えほん素粒子論「タウ氏とこいびとニュートリノ」」</a:t>
            </a:r>
            <a:br>
              <a:rPr lang="ja-JP" altLang="en-US" b="0" i="0" dirty="0">
                <a:solidFill>
                  <a:srgbClr val="333333"/>
                </a:solidFill>
                <a:effectLst/>
                <a:latin typeface="ソフトゴシック m"/>
              </a:rPr>
            </a:br>
            <a:r>
              <a:rPr lang="de-DE" altLang="ja-JP" b="0" i="0" dirty="0">
                <a:solidFill>
                  <a:srgbClr val="333333"/>
                </a:solidFill>
                <a:effectLst/>
                <a:latin typeface="ソフトゴシック m"/>
              </a:rPr>
              <a:t>http://misatopology.com/picturebook_tauslove/</a:t>
            </a:r>
          </a:p>
        </p:txBody>
      </p:sp>
    </p:spTree>
    <p:extLst>
      <p:ext uri="{BB962C8B-B14F-4D97-AF65-F5344CB8AC3E}">
        <p14:creationId xmlns:p14="http://schemas.microsoft.com/office/powerpoint/2010/main" val="262319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E91185E-6731-1D0E-F29E-5DE303FCF01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ja-JP" altLang="en-US" sz="2600" dirty="0">
                <a:solidFill>
                  <a:srgbClr val="0563C1"/>
                </a:solidFill>
                <a:hlinkClick r:id="rId2">
                  <a:extLst>
                    <a:ext uri="{A12FA001-AC4F-418D-AE19-62706E023703}">
                      <ahyp:hlinkClr xmlns:ahyp="http://schemas.microsoft.com/office/drawing/2018/hyperlinkcolor" val="tx"/>
                    </a:ext>
                  </a:extLst>
                </a:hlinkClick>
              </a:rPr>
              <a:t>半導体量子ビットの確率的テレポーテーションに成功 </a:t>
            </a:r>
            <a:r>
              <a:rPr lang="en-US" altLang="ja-JP" sz="2600" dirty="0">
                <a:solidFill>
                  <a:srgbClr val="0563C1"/>
                </a:solidFill>
                <a:hlinkClick r:id="rId2">
                  <a:extLst>
                    <a:ext uri="{A12FA001-AC4F-418D-AE19-62706E023703}">
                      <ahyp:hlinkClr xmlns:ahyp="http://schemas.microsoft.com/office/drawing/2018/hyperlinkcolor" val="tx"/>
                    </a:ext>
                  </a:extLst>
                </a:hlinkClick>
              </a:rPr>
              <a:t>| </a:t>
            </a:r>
            <a:r>
              <a:rPr lang="ja-JP" altLang="en-US" sz="2600" dirty="0">
                <a:solidFill>
                  <a:srgbClr val="0563C1"/>
                </a:solidFill>
                <a:hlinkClick r:id="rId2">
                  <a:extLst>
                    <a:ext uri="{A12FA001-AC4F-418D-AE19-62706E023703}">
                      <ahyp:hlinkClr xmlns:ahyp="http://schemas.microsoft.com/office/drawing/2018/hyperlinkcolor" val="tx"/>
                    </a:ext>
                  </a:extLst>
                </a:hlinkClick>
              </a:rPr>
              <a:t>理化学研究所 </a:t>
            </a:r>
            <a:r>
              <a:rPr lang="en-US" altLang="ja-JP" sz="2600" dirty="0">
                <a:hlinkClick r:id="rId2">
                  <a:extLst>
                    <a:ext uri="{A12FA001-AC4F-418D-AE19-62706E023703}">
                      <ahyp:hlinkClr xmlns:ahyp="http://schemas.microsoft.com/office/drawing/2018/hyperlinkcolor" val="tx"/>
                    </a:ext>
                  </a:extLst>
                </a:hlinkClick>
              </a:rPr>
              <a:t>(riken.jp)</a:t>
            </a:r>
            <a:br>
              <a:rPr lang="en-US" altLang="ja-JP" sz="2600" dirty="0"/>
            </a:br>
            <a:endParaRPr kumimoji="1" lang="en-US" altLang="ja-JP" sz="26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テキスト ボックス 4">
            <a:extLst>
              <a:ext uri="{FF2B5EF4-FFF2-40B4-BE49-F238E27FC236}">
                <a16:creationId xmlns:a16="http://schemas.microsoft.com/office/drawing/2014/main" id="{2D4F778E-C4BE-F7E6-07D4-2B8D97FDF631}"/>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ja-JP" altLang="en-US" sz="1700" b="0" i="0" dirty="0">
                <a:effectLst/>
              </a:rPr>
              <a:t>ゲート電極に電圧をかけることで量子ドット（図中の丸）を形成し、量子ドット中に単一電子スピンを電気的に閉じ込め</a:t>
            </a:r>
            <a:r>
              <a:rPr lang="en-US" altLang="ja-JP" sz="1700" b="0" i="0" dirty="0">
                <a:effectLst/>
              </a:rPr>
              <a:t>3</a:t>
            </a:r>
            <a:r>
              <a:rPr lang="ja-JP" altLang="en-US" sz="1700" b="0" i="0" dirty="0">
                <a:effectLst/>
              </a:rPr>
              <a:t>量子ビットを形成する。実験では、上端に用意した入力ビットの状態を下端に用意した出力ビットの状態に転写した。中央の補助ビットは、量子レポーテーションに重要な量子もつれを媒介する役割を持つ。それぞれの量子ビットの状態は、右上に取り付けられた微小磁石が形成する磁場によって制御できる。</a:t>
            </a:r>
            <a:endParaRPr kumimoji="1" lang="en-US" altLang="ja-JP" sz="1700" dirty="0"/>
          </a:p>
        </p:txBody>
      </p:sp>
      <p:pic>
        <p:nvPicPr>
          <p:cNvPr id="7" name="図 6">
            <a:extLst>
              <a:ext uri="{FF2B5EF4-FFF2-40B4-BE49-F238E27FC236}">
                <a16:creationId xmlns:a16="http://schemas.microsoft.com/office/drawing/2014/main" id="{AF14AE5B-D876-897F-9180-737C1AECB275}"/>
              </a:ext>
            </a:extLst>
          </p:cNvPr>
          <p:cNvPicPr>
            <a:picLocks noChangeAspect="1"/>
          </p:cNvPicPr>
          <p:nvPr/>
        </p:nvPicPr>
        <p:blipFill rotWithShape="1">
          <a:blip r:embed="rId3"/>
          <a:srcRect t="2047"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テキスト ボックス 8">
            <a:extLst>
              <a:ext uri="{FF2B5EF4-FFF2-40B4-BE49-F238E27FC236}">
                <a16:creationId xmlns:a16="http://schemas.microsoft.com/office/drawing/2014/main" id="{E084D1E1-5D6C-C27E-862C-98649F3D82A9}"/>
              </a:ext>
            </a:extLst>
          </p:cNvPr>
          <p:cNvSpPr txBox="1"/>
          <p:nvPr/>
        </p:nvSpPr>
        <p:spPr>
          <a:xfrm>
            <a:off x="640080" y="6059837"/>
            <a:ext cx="4368602" cy="646331"/>
          </a:xfrm>
          <a:prstGeom prst="rect">
            <a:avLst/>
          </a:prstGeom>
          <a:noFill/>
        </p:spPr>
        <p:txBody>
          <a:bodyPr wrap="square" rtlCol="0">
            <a:spAutoFit/>
          </a:bodyPr>
          <a:lstStyle/>
          <a:p>
            <a:r>
              <a:rPr kumimoji="1" lang="de-DE" altLang="ja-JP"/>
              <a:t>https://www.nature.com/articles/s41534-021-00403-4</a:t>
            </a:r>
            <a:endParaRPr kumimoji="1" lang="ja-JP" altLang="en-US" dirty="0"/>
          </a:p>
        </p:txBody>
      </p:sp>
    </p:spTree>
    <p:extLst>
      <p:ext uri="{BB962C8B-B14F-4D97-AF65-F5344CB8AC3E}">
        <p14:creationId xmlns:p14="http://schemas.microsoft.com/office/powerpoint/2010/main" val="180544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038C711B-83E1-8E49-4D39-D0CF5AB0E2B0}"/>
              </a:ext>
            </a:extLst>
          </p:cNvPr>
          <p:cNvPicPr>
            <a:picLocks noChangeAspect="1"/>
          </p:cNvPicPr>
          <p:nvPr/>
        </p:nvPicPr>
        <p:blipFill>
          <a:blip r:embed="rId2"/>
          <a:stretch>
            <a:fillRect/>
          </a:stretch>
        </p:blipFill>
        <p:spPr>
          <a:xfrm>
            <a:off x="3324396" y="643467"/>
            <a:ext cx="5543208"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52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中学レベルの数学で量子テレポーテーションを理解してみよう">
            <a:extLst>
              <a:ext uri="{FF2B5EF4-FFF2-40B4-BE49-F238E27FC236}">
                <a16:creationId xmlns:a16="http://schemas.microsoft.com/office/drawing/2014/main" id="{AAE6C61A-81B2-F08C-33D2-1ECA98DB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2062570"/>
            <a:ext cx="7078655" cy="198202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2F433FE8-0874-E9CF-A8A7-6E342BA2F684}"/>
              </a:ext>
            </a:extLst>
          </p:cNvPr>
          <p:cNvSpPr txBox="1"/>
          <p:nvPr/>
        </p:nvSpPr>
        <p:spPr>
          <a:xfrm>
            <a:off x="3643735" y="2102082"/>
            <a:ext cx="465435" cy="369332"/>
          </a:xfrm>
          <a:prstGeom prst="rect">
            <a:avLst/>
          </a:prstGeom>
          <a:noFill/>
        </p:spPr>
        <p:txBody>
          <a:bodyPr wrap="square" rtlCol="0">
            <a:spAutoFit/>
          </a:bodyPr>
          <a:lstStyle/>
          <a:p>
            <a:r>
              <a:rPr lang="ja-JP" altLang="en-US" dirty="0"/>
              <a:t>２</a:t>
            </a:r>
            <a:endParaRPr kumimoji="1" lang="ja-JP" altLang="en-US" dirty="0"/>
          </a:p>
        </p:txBody>
      </p:sp>
      <p:grpSp>
        <p:nvGrpSpPr>
          <p:cNvPr id="10" name="グループ化 9">
            <a:extLst>
              <a:ext uri="{FF2B5EF4-FFF2-40B4-BE49-F238E27FC236}">
                <a16:creationId xmlns:a16="http://schemas.microsoft.com/office/drawing/2014/main" id="{43A0A5F9-5A7A-D5D6-336F-5399EEFCC2DD}"/>
              </a:ext>
            </a:extLst>
          </p:cNvPr>
          <p:cNvGrpSpPr/>
          <p:nvPr/>
        </p:nvGrpSpPr>
        <p:grpSpPr>
          <a:xfrm>
            <a:off x="4648273" y="2224551"/>
            <a:ext cx="759019" cy="369332"/>
            <a:chOff x="7191719" y="5218671"/>
            <a:chExt cx="759019" cy="369332"/>
          </a:xfrm>
        </p:grpSpPr>
        <p:sp>
          <p:nvSpPr>
            <p:cNvPr id="11" name="テキスト ボックス 10">
              <a:extLst>
                <a:ext uri="{FF2B5EF4-FFF2-40B4-BE49-F238E27FC236}">
                  <a16:creationId xmlns:a16="http://schemas.microsoft.com/office/drawing/2014/main" id="{3DC3E7ED-6DEC-49E6-063F-478F5182C050}"/>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2" name="テキスト ボックス 11">
              <a:extLst>
                <a:ext uri="{FF2B5EF4-FFF2-40B4-BE49-F238E27FC236}">
                  <a16:creationId xmlns:a16="http://schemas.microsoft.com/office/drawing/2014/main" id="{EA876B4C-EB6F-7C50-3308-0B8DA04740B5}"/>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3" name="グループ化 12">
            <a:extLst>
              <a:ext uri="{FF2B5EF4-FFF2-40B4-BE49-F238E27FC236}">
                <a16:creationId xmlns:a16="http://schemas.microsoft.com/office/drawing/2014/main" id="{578FD64E-4EEA-2C06-E401-6545AFC1BD8E}"/>
              </a:ext>
            </a:extLst>
          </p:cNvPr>
          <p:cNvGrpSpPr/>
          <p:nvPr/>
        </p:nvGrpSpPr>
        <p:grpSpPr>
          <a:xfrm>
            <a:off x="5316079" y="2263796"/>
            <a:ext cx="759019" cy="369332"/>
            <a:chOff x="7191719" y="5218671"/>
            <a:chExt cx="759019" cy="369332"/>
          </a:xfrm>
        </p:grpSpPr>
        <p:sp>
          <p:nvSpPr>
            <p:cNvPr id="14" name="テキスト ボックス 13">
              <a:extLst>
                <a:ext uri="{FF2B5EF4-FFF2-40B4-BE49-F238E27FC236}">
                  <a16:creationId xmlns:a16="http://schemas.microsoft.com/office/drawing/2014/main" id="{320F51CF-A2F8-8AE8-C7D9-5698EB488073}"/>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5" name="テキスト ボックス 14">
              <a:extLst>
                <a:ext uri="{FF2B5EF4-FFF2-40B4-BE49-F238E27FC236}">
                  <a16:creationId xmlns:a16="http://schemas.microsoft.com/office/drawing/2014/main" id="{9506DCFA-9AFB-6816-5398-15E82C846EC2}"/>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6" name="グループ化 15">
            <a:extLst>
              <a:ext uri="{FF2B5EF4-FFF2-40B4-BE49-F238E27FC236}">
                <a16:creationId xmlns:a16="http://schemas.microsoft.com/office/drawing/2014/main" id="{4952A306-68F0-80AB-BA73-64C2601835DC}"/>
              </a:ext>
            </a:extLst>
          </p:cNvPr>
          <p:cNvGrpSpPr/>
          <p:nvPr/>
        </p:nvGrpSpPr>
        <p:grpSpPr>
          <a:xfrm>
            <a:off x="6304778" y="2292611"/>
            <a:ext cx="759019" cy="369332"/>
            <a:chOff x="7191719" y="5218671"/>
            <a:chExt cx="759019" cy="369332"/>
          </a:xfrm>
        </p:grpSpPr>
        <p:sp>
          <p:nvSpPr>
            <p:cNvPr id="17" name="テキスト ボックス 16">
              <a:extLst>
                <a:ext uri="{FF2B5EF4-FFF2-40B4-BE49-F238E27FC236}">
                  <a16:creationId xmlns:a16="http://schemas.microsoft.com/office/drawing/2014/main" id="{067F8779-23E2-690F-2984-8891A7E50A1C}"/>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18" name="テキスト ボックス 17">
              <a:extLst>
                <a:ext uri="{FF2B5EF4-FFF2-40B4-BE49-F238E27FC236}">
                  <a16:creationId xmlns:a16="http://schemas.microsoft.com/office/drawing/2014/main" id="{8EBA3C83-11E5-B326-DD07-2AC00CF76EBB}"/>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9" name="グループ化 18">
            <a:extLst>
              <a:ext uri="{FF2B5EF4-FFF2-40B4-BE49-F238E27FC236}">
                <a16:creationId xmlns:a16="http://schemas.microsoft.com/office/drawing/2014/main" id="{658D065B-CEF5-0784-A528-03515FDA62A4}"/>
              </a:ext>
            </a:extLst>
          </p:cNvPr>
          <p:cNvGrpSpPr/>
          <p:nvPr/>
        </p:nvGrpSpPr>
        <p:grpSpPr>
          <a:xfrm>
            <a:off x="6929965" y="2318021"/>
            <a:ext cx="759019" cy="369332"/>
            <a:chOff x="7191719" y="5218671"/>
            <a:chExt cx="759019" cy="369332"/>
          </a:xfrm>
        </p:grpSpPr>
        <p:sp>
          <p:nvSpPr>
            <p:cNvPr id="20" name="テキスト ボックス 19">
              <a:extLst>
                <a:ext uri="{FF2B5EF4-FFF2-40B4-BE49-F238E27FC236}">
                  <a16:creationId xmlns:a16="http://schemas.microsoft.com/office/drawing/2014/main" id="{29FAAF89-CD4A-558E-9E11-6676F873EB8E}"/>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21" name="テキスト ボックス 20">
              <a:extLst>
                <a:ext uri="{FF2B5EF4-FFF2-40B4-BE49-F238E27FC236}">
                  <a16:creationId xmlns:a16="http://schemas.microsoft.com/office/drawing/2014/main" id="{7B0A70E0-05CC-A4C3-6DB4-D49D6D48164D}"/>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22" name="テキスト ボックス 21">
            <a:extLst>
              <a:ext uri="{FF2B5EF4-FFF2-40B4-BE49-F238E27FC236}">
                <a16:creationId xmlns:a16="http://schemas.microsoft.com/office/drawing/2014/main" id="{004BC6F0-890E-E56C-A53C-B3B3B30DD623}"/>
              </a:ext>
            </a:extLst>
          </p:cNvPr>
          <p:cNvSpPr txBox="1"/>
          <p:nvPr/>
        </p:nvSpPr>
        <p:spPr>
          <a:xfrm>
            <a:off x="1488456" y="2502687"/>
            <a:ext cx="465435" cy="369332"/>
          </a:xfrm>
          <a:prstGeom prst="rect">
            <a:avLst/>
          </a:prstGeom>
          <a:noFill/>
        </p:spPr>
        <p:txBody>
          <a:bodyPr wrap="square" rtlCol="0">
            <a:spAutoFit/>
          </a:bodyPr>
          <a:lstStyle/>
          <a:p>
            <a:r>
              <a:rPr lang="ja-JP" altLang="en-US" dirty="0"/>
              <a:t>１</a:t>
            </a:r>
            <a:endParaRPr kumimoji="1" lang="ja-JP" altLang="en-US" dirty="0"/>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655DD3EE-EA0E-7306-6CA4-640240D964E0}"/>
                  </a:ext>
                </a:extLst>
              </p:cNvPr>
              <p:cNvSpPr txBox="1"/>
              <p:nvPr/>
            </p:nvSpPr>
            <p:spPr>
              <a:xfrm>
                <a:off x="1024990" y="3985981"/>
                <a:ext cx="10757345" cy="2836226"/>
              </a:xfrm>
              <a:prstGeom prst="rect">
                <a:avLst/>
              </a:prstGeom>
              <a:noFill/>
            </p:spPr>
            <p:txBody>
              <a:bodyPr wrap="square" lIns="0" tIns="0" rIns="0" bIns="0" rtlCol="0">
                <a:spAutoFit/>
              </a:bodyPr>
              <a:lstStyle/>
              <a:p>
                <a:r>
                  <a:rPr lang="en-US" altLang="ja-JP" sz="2800" dirty="0"/>
                  <a:t>H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d>
                                <m:dPr>
                                  <m:ctrlPr>
                                    <a:rPr lang="en-US" altLang="ja-JP" sz="2800" i="1" smtClean="0">
                                      <a:latin typeface="Cambria Math" panose="02040503050406030204" pitchFamily="18" charset="0"/>
                                    </a:rPr>
                                  </m:ctrlPr>
                                </m:dPr>
                                <m:e>
                                  <m:m>
                                    <m:mPr>
                                      <m:mcs>
                                        <m:mc>
                                          <m:mcPr>
                                            <m:count m:val="1"/>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0</m:t>
                                        </m:r>
                                      </m:e>
                                    </m:mr>
                                    <m:mr>
                                      <m:e>
                                        <m:r>
                                          <a:rPr lang="en-US" altLang="ja-JP" sz="2800" b="0" i="1" smtClean="0">
                                            <a:latin typeface="Cambria Math" panose="02040503050406030204" pitchFamily="18" charset="0"/>
                                          </a:rPr>
                                          <m:t>𝑎</m:t>
                                        </m:r>
                                      </m:e>
                                    </m:mr>
                                  </m:m>
                                </m:e>
                              </m:d>
                            </m:e>
                          </m:mr>
                          <m:mr>
                            <m:e>
                              <m:d>
                                <m:dPr>
                                  <m:ctrlPr>
                                    <a:rPr lang="en-US" altLang="ja-JP" sz="2800" i="1" smtClean="0">
                                      <a:latin typeface="Cambria Math" panose="02040503050406030204" pitchFamily="18" charset="0"/>
                                    </a:rPr>
                                  </m:ctrlPr>
                                </m:dPr>
                                <m:e>
                                  <m:m>
                                    <m:mPr>
                                      <m:mcs>
                                        <m:mc>
                                          <m:mcPr>
                                            <m:count m:val="1"/>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𝑏</m:t>
                                        </m:r>
                                      </m:e>
                                    </m:mr>
                                    <m:mr>
                                      <m:e>
                                        <m:r>
                                          <a:rPr lang="en-US" altLang="ja-JP" sz="2800" b="0" i="1" smtClean="0">
                                            <a:latin typeface="Cambria Math" panose="02040503050406030204" pitchFamily="18" charset="0"/>
                                          </a:rPr>
                                          <m:t>0</m:t>
                                        </m:r>
                                      </m:e>
                                    </m:mr>
                                  </m:m>
                                </m:e>
                              </m:d>
                            </m:e>
                          </m:mr>
                        </m:m>
                      </m:e>
                    </m:d>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ad>
                          <m:radPr>
                            <m:degHide m:val="on"/>
                            <m:ctrlPr>
                              <a:rPr lang="en-US" altLang="ja-JP" sz="2800" b="0" i="1" smtClean="0">
                                <a:latin typeface="Cambria Math" panose="02040503050406030204" pitchFamily="18" charset="0"/>
                              </a:rPr>
                            </m:ctrlPr>
                          </m:radPr>
                          <m:deg/>
                          <m:e>
                            <m:r>
                              <a:rPr lang="en-US" altLang="ja-JP" sz="2800" b="0" i="1" smtClean="0">
                                <a:latin typeface="Cambria Math" panose="02040503050406030204" pitchFamily="18" charset="0"/>
                              </a:rPr>
                              <m:t>2</m:t>
                            </m:r>
                          </m:e>
                        </m:rad>
                      </m:den>
                    </m:f>
                    <m:r>
                      <a:rPr lang="en-US" altLang="ja-JP" sz="2800" b="0" i="1" smtClean="0">
                        <a:latin typeface="Cambria Math" panose="02040503050406030204" pitchFamily="18" charset="0"/>
                      </a:rPr>
                      <m:t> </m:t>
                    </m:r>
                    <m:d>
                      <m:dPr>
                        <m:ctrlPr>
                          <a:rPr kumimoji="1" lang="en-US" altLang="ja-JP" sz="2800" i="1" smtClean="0">
                            <a:latin typeface="Cambria Math" panose="02040503050406030204" pitchFamily="18" charset="0"/>
                          </a:rPr>
                        </m:ctrlPr>
                      </m:dPr>
                      <m:e>
                        <m:m>
                          <m:mPr>
                            <m:mcs>
                              <m:mc>
                                <m:mcPr>
                                  <m:count m:val="2"/>
                                  <m:mcJc m:val="center"/>
                                </m:mcPr>
                              </m:mc>
                            </m:mcs>
                            <m:ctrlPr>
                              <a:rPr kumimoji="1" lang="en-US" altLang="ja-JP" sz="2800" i="1" smtClean="0">
                                <a:latin typeface="Cambria Math" panose="02040503050406030204" pitchFamily="18" charset="0"/>
                              </a:rPr>
                            </m:ctrlPr>
                          </m:mPr>
                          <m:mr>
                            <m:e>
                              <m:m>
                                <m:mPr>
                                  <m:mcs>
                                    <m:mc>
                                      <m:mcPr>
                                        <m:count m:val="2"/>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e>
                              <m:m>
                                <m:mPr>
                                  <m:mcs>
                                    <m:mc>
                                      <m:mcPr>
                                        <m:count m:val="2"/>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mr>
                          <m:mr>
                            <m:e>
                              <m:m>
                                <m:mPr>
                                  <m:mcs>
                                    <m:mc>
                                      <m:mcPr>
                                        <m:count m:val="2"/>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e>
                              <m:m>
                                <m:mPr>
                                  <m:mcs>
                                    <m:mc>
                                      <m:mcPr>
                                        <m:count m:val="2"/>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mr>
                        </m:m>
                      </m:e>
                    </m:d>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0</m:t>
                                        </m:r>
                                      </m:e>
                                    </m:mr>
                                    <m:mr>
                                      <m:e>
                                        <m:r>
                                          <a:rPr lang="en-US" altLang="ja-JP" sz="2800" i="1">
                                            <a:latin typeface="Cambria Math" panose="02040503050406030204" pitchFamily="18" charset="0"/>
                                          </a:rPr>
                                          <m:t>𝑎</m:t>
                                        </m:r>
                                      </m:e>
                                    </m:mr>
                                  </m:m>
                                </m:e>
                              </m:d>
                            </m:e>
                          </m:mr>
                          <m:mr>
                            <m:e>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𝑏</m:t>
                                        </m:r>
                                      </m:e>
                                    </m:mr>
                                    <m:mr>
                                      <m:e>
                                        <m:r>
                                          <a:rPr lang="en-US" altLang="ja-JP" sz="2800" i="1">
                                            <a:latin typeface="Cambria Math" panose="02040503050406030204" pitchFamily="18" charset="0"/>
                                          </a:rPr>
                                          <m:t>0</m:t>
                                        </m:r>
                                      </m:e>
                                    </m:mr>
                                  </m:m>
                                </m:e>
                              </m:d>
                            </m:e>
                          </m:mr>
                        </m:m>
                      </m:e>
                    </m:d>
                    <m:r>
                      <a:rPr kumimoji="1" lang="en-US" altLang="ja-JP" sz="2800" i="1"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d>
                                <m:dPr>
                                  <m:ctrlPr>
                                    <a:rPr lang="en-US" altLang="ja-JP" sz="2800" i="1">
                                      <a:latin typeface="Cambria Math" panose="02040503050406030204" pitchFamily="18" charset="0"/>
                                    </a:rPr>
                                  </m:ctrlPr>
                                </m:dPr>
                                <m:e>
                                  <m:m>
                                    <m:mPr>
                                      <m:mcs>
                                        <m:mc>
                                          <m:mcPr>
                                            <m:count m:val="1"/>
                                            <m:mcJc m:val="center"/>
                                          </m:mcPr>
                                        </m:mc>
                                      </m:mcs>
                                      <m:ctrlPr>
                                        <a:rPr lang="en-US" altLang="ja-JP" sz="2800" i="1" smtClean="0">
                                          <a:latin typeface="Cambria Math" panose="02040503050406030204" pitchFamily="18" charset="0"/>
                                        </a:rPr>
                                      </m:ctrlPr>
                                    </m:mPr>
                                    <m:mr>
                                      <m:e>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𝑏</m:t>
                                            </m:r>
                                          </m:num>
                                          <m:den>
                                            <m:rad>
                                              <m:radPr>
                                                <m:degHide m:val="on"/>
                                                <m:ctrlPr>
                                                  <a:rPr lang="en-US" altLang="ja-JP" sz="2800" i="1" smtClean="0">
                                                    <a:latin typeface="Cambria Math" panose="02040503050406030204" pitchFamily="18" charset="0"/>
                                                  </a:rPr>
                                                </m:ctrlPr>
                                              </m:radPr>
                                              <m:deg/>
                                              <m:e>
                                                <m:r>
                                                  <a:rPr lang="en-US" altLang="ja-JP" sz="2800" b="0" i="1" smtClean="0">
                                                    <a:latin typeface="Cambria Math" panose="02040503050406030204" pitchFamily="18" charset="0"/>
                                                  </a:rPr>
                                                  <m:t>2</m:t>
                                                </m:r>
                                              </m:e>
                                            </m:rad>
                                          </m:den>
                                        </m:f>
                                      </m:e>
                                    </m:mr>
                                    <m:mr>
                                      <m:e>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𝑎</m:t>
                                            </m:r>
                                          </m:num>
                                          <m:den>
                                            <m:rad>
                                              <m:radPr>
                                                <m:degHide m:val="on"/>
                                                <m:ctrlPr>
                                                  <a:rPr lang="en-US" altLang="ja-JP" sz="2800" i="1" smtClean="0">
                                                    <a:latin typeface="Cambria Math" panose="02040503050406030204" pitchFamily="18" charset="0"/>
                                                  </a:rPr>
                                                </m:ctrlPr>
                                              </m:radPr>
                                              <m:deg/>
                                              <m:e>
                                                <m:r>
                                                  <a:rPr lang="en-US" altLang="ja-JP" sz="2800" b="0" i="1" smtClean="0">
                                                    <a:latin typeface="Cambria Math" panose="02040503050406030204" pitchFamily="18" charset="0"/>
                                                  </a:rPr>
                                                  <m:t>2</m:t>
                                                </m:r>
                                              </m:e>
                                            </m:rad>
                                          </m:den>
                                        </m:f>
                                      </m:e>
                                    </m:mr>
                                  </m:m>
                                </m:e>
                              </m:d>
                            </m:e>
                          </m:mr>
                          <m:mr>
                            <m:e>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b="0" i="1" smtClean="0">
                                                <a:latin typeface="Cambria Math" panose="02040503050406030204" pitchFamily="18" charset="0"/>
                                              </a:rPr>
                                              <m:t>𝑏</m:t>
                                            </m:r>
                                          </m:num>
                                          <m:den>
                                            <m:rad>
                                              <m:radPr>
                                                <m:degHide m:val="on"/>
                                                <m:ctrlPr>
                                                  <a:rPr lang="en-US" altLang="ja-JP" sz="2800" i="1">
                                                    <a:latin typeface="Cambria Math" panose="02040503050406030204" pitchFamily="18" charset="0"/>
                                                  </a:rPr>
                                                </m:ctrlPr>
                                              </m:radPr>
                                              <m:deg/>
                                              <m:e>
                                                <m:r>
                                                  <a:rPr lang="en-US" altLang="ja-JP" sz="2800" i="1">
                                                    <a:latin typeface="Cambria Math" panose="02040503050406030204" pitchFamily="18" charset="0"/>
                                                  </a:rPr>
                                                  <m:t>2</m:t>
                                                </m:r>
                                              </m:e>
                                            </m:rad>
                                          </m:den>
                                        </m:f>
                                      </m:e>
                                    </m:mr>
                                    <m:mr>
                                      <m:e>
                                        <m:f>
                                          <m:fPr>
                                            <m:ctrlPr>
                                              <a:rPr lang="en-US" altLang="ja-JP" sz="2800" i="1">
                                                <a:latin typeface="Cambria Math" panose="02040503050406030204" pitchFamily="18" charset="0"/>
                                              </a:rPr>
                                            </m:ctrlPr>
                                          </m:fPr>
                                          <m:num>
                                            <m:r>
                                              <a:rPr lang="en-US" altLang="ja-JP" sz="2800" b="0" i="1" smtClean="0">
                                                <a:latin typeface="Cambria Math" panose="02040503050406030204" pitchFamily="18" charset="0"/>
                                              </a:rPr>
                                              <m:t>𝑎</m:t>
                                            </m:r>
                                          </m:num>
                                          <m:den>
                                            <m:rad>
                                              <m:radPr>
                                                <m:degHide m:val="on"/>
                                                <m:ctrlPr>
                                                  <a:rPr lang="en-US" altLang="ja-JP" sz="2800" i="1">
                                                    <a:latin typeface="Cambria Math" panose="02040503050406030204" pitchFamily="18" charset="0"/>
                                                  </a:rPr>
                                                </m:ctrlPr>
                                              </m:radPr>
                                              <m:deg/>
                                              <m:e>
                                                <m:r>
                                                  <a:rPr lang="en-US" altLang="ja-JP" sz="2800" i="1">
                                                    <a:latin typeface="Cambria Math" panose="02040503050406030204" pitchFamily="18" charset="0"/>
                                                  </a:rPr>
                                                  <m:t>2</m:t>
                                                </m:r>
                                              </m:e>
                                            </m:rad>
                                          </m:den>
                                        </m:f>
                                      </m:e>
                                    </m:mr>
                                  </m:m>
                                </m:e>
                              </m:d>
                            </m:e>
                          </m:mr>
                        </m:m>
                      </m:e>
                    </m:d>
                  </m:oMath>
                </a14:m>
                <a:endParaRPr kumimoji="1" lang="ja-JP" altLang="en-US" sz="2800" dirty="0"/>
              </a:p>
            </p:txBody>
          </p:sp>
        </mc:Choice>
        <mc:Fallback xmlns="">
          <p:sp>
            <p:nvSpPr>
              <p:cNvPr id="2" name="テキスト ボックス 1">
                <a:extLst>
                  <a:ext uri="{FF2B5EF4-FFF2-40B4-BE49-F238E27FC236}">
                    <a16:creationId xmlns:a16="http://schemas.microsoft.com/office/drawing/2014/main" id="{655DD3EE-EA0E-7306-6CA4-640240D964E0}"/>
                  </a:ext>
                </a:extLst>
              </p:cNvPr>
              <p:cNvSpPr txBox="1">
                <a:spLocks noRot="1" noChangeAspect="1" noMove="1" noResize="1" noEditPoints="1" noAdjustHandles="1" noChangeArrowheads="1" noChangeShapeType="1" noTextEdit="1"/>
              </p:cNvSpPr>
              <p:nvPr/>
            </p:nvSpPr>
            <p:spPr>
              <a:xfrm>
                <a:off x="1024990" y="3985981"/>
                <a:ext cx="10757345" cy="2836226"/>
              </a:xfrm>
              <a:prstGeom prst="rect">
                <a:avLst/>
              </a:prstGeom>
              <a:blipFill>
                <a:blip r:embed="rId3"/>
                <a:stretch>
                  <a:fillRect l="-1983"/>
                </a:stretch>
              </a:blipFill>
            </p:spPr>
            <p:txBody>
              <a:bodyPr/>
              <a:lstStyle/>
              <a:p>
                <a:r>
                  <a:rPr lang="ja-JP" altLang="en-US">
                    <a:noFill/>
                  </a:rPr>
                  <a:t> </a:t>
                </a:r>
              </a:p>
            </p:txBody>
          </p:sp>
        </mc:Fallback>
      </mc:AlternateContent>
      <p:pic>
        <p:nvPicPr>
          <p:cNvPr id="3" name="Picture 4" descr="中学レベルの数学で量子テレポーテーションを理解してみよう">
            <a:extLst>
              <a:ext uri="{FF2B5EF4-FFF2-40B4-BE49-F238E27FC236}">
                <a16:creationId xmlns:a16="http://schemas.microsoft.com/office/drawing/2014/main" id="{CB6AF3ED-3C0A-3A9C-A1EE-AA79DBE72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92" y="301688"/>
            <a:ext cx="4762500" cy="15049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B8F2129D-9C51-8E61-5B59-1E74E5C6BCC2}"/>
              </a:ext>
            </a:extLst>
          </p:cNvPr>
          <p:cNvGrpSpPr/>
          <p:nvPr/>
        </p:nvGrpSpPr>
        <p:grpSpPr>
          <a:xfrm>
            <a:off x="3992290" y="194420"/>
            <a:ext cx="759019" cy="369332"/>
            <a:chOff x="7191719" y="5218671"/>
            <a:chExt cx="759019" cy="369332"/>
          </a:xfrm>
        </p:grpSpPr>
        <p:sp>
          <p:nvSpPr>
            <p:cNvPr id="6" name="テキスト ボックス 5">
              <a:extLst>
                <a:ext uri="{FF2B5EF4-FFF2-40B4-BE49-F238E27FC236}">
                  <a16:creationId xmlns:a16="http://schemas.microsoft.com/office/drawing/2014/main" id="{3D2D13E6-E8C4-49D8-63EA-955D5A91068F}"/>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26" name="テキスト ボックス 25">
              <a:extLst>
                <a:ext uri="{FF2B5EF4-FFF2-40B4-BE49-F238E27FC236}">
                  <a16:creationId xmlns:a16="http://schemas.microsoft.com/office/drawing/2014/main" id="{B3AF65D1-532A-A413-D994-5178BCC69E0F}"/>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27" name="グループ化 26">
            <a:extLst>
              <a:ext uri="{FF2B5EF4-FFF2-40B4-BE49-F238E27FC236}">
                <a16:creationId xmlns:a16="http://schemas.microsoft.com/office/drawing/2014/main" id="{E7F1CE71-93CA-78F0-DF25-FD247B5C0F31}"/>
              </a:ext>
            </a:extLst>
          </p:cNvPr>
          <p:cNvGrpSpPr/>
          <p:nvPr/>
        </p:nvGrpSpPr>
        <p:grpSpPr>
          <a:xfrm>
            <a:off x="4648273" y="210169"/>
            <a:ext cx="759019" cy="369332"/>
            <a:chOff x="7191719" y="5218671"/>
            <a:chExt cx="759019" cy="369332"/>
          </a:xfrm>
        </p:grpSpPr>
        <p:sp>
          <p:nvSpPr>
            <p:cNvPr id="28" name="テキスト ボックス 27">
              <a:extLst>
                <a:ext uri="{FF2B5EF4-FFF2-40B4-BE49-F238E27FC236}">
                  <a16:creationId xmlns:a16="http://schemas.microsoft.com/office/drawing/2014/main" id="{03C859F0-405E-271F-983A-F46572E7BEA4}"/>
                </a:ext>
              </a:extLst>
            </p:cNvPr>
            <p:cNvSpPr txBox="1"/>
            <p:nvPr/>
          </p:nvSpPr>
          <p:spPr>
            <a:xfrm>
              <a:off x="7485303" y="5218671"/>
              <a:ext cx="465435" cy="369332"/>
            </a:xfrm>
            <a:prstGeom prst="rect">
              <a:avLst/>
            </a:prstGeom>
            <a:noFill/>
          </p:spPr>
          <p:txBody>
            <a:bodyPr wrap="square" rtlCol="0">
              <a:spAutoFit/>
            </a:bodyPr>
            <a:lstStyle/>
            <a:p>
              <a:r>
                <a:rPr kumimoji="1" lang="ja-JP" altLang="en-US" dirty="0"/>
                <a:t>３</a:t>
              </a:r>
            </a:p>
          </p:txBody>
        </p:sp>
        <p:sp>
          <p:nvSpPr>
            <p:cNvPr id="29" name="テキスト ボックス 28">
              <a:extLst>
                <a:ext uri="{FF2B5EF4-FFF2-40B4-BE49-F238E27FC236}">
                  <a16:creationId xmlns:a16="http://schemas.microsoft.com/office/drawing/2014/main" id="{C307AE47-7BF6-CADE-45C9-9808548BDC60}"/>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5" name="矢印: 右 4">
            <a:extLst>
              <a:ext uri="{FF2B5EF4-FFF2-40B4-BE49-F238E27FC236}">
                <a16:creationId xmlns:a16="http://schemas.microsoft.com/office/drawing/2014/main" id="{60B6C2A7-69B4-54CD-7FDE-49A8407F4877}"/>
              </a:ext>
            </a:extLst>
          </p:cNvPr>
          <p:cNvSpPr/>
          <p:nvPr/>
        </p:nvSpPr>
        <p:spPr>
          <a:xfrm flipH="1">
            <a:off x="5842380" y="1136257"/>
            <a:ext cx="8548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9CFFFCCD-FE35-302C-FEA1-11440C19881B}"/>
              </a:ext>
            </a:extLst>
          </p:cNvPr>
          <p:cNvSpPr/>
          <p:nvPr/>
        </p:nvSpPr>
        <p:spPr>
          <a:xfrm flipH="1">
            <a:off x="7824597" y="3244334"/>
            <a:ext cx="8548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B3CFE8F-8D73-9EB5-73EE-5AB4F59EB885}"/>
              </a:ext>
            </a:extLst>
          </p:cNvPr>
          <p:cNvSpPr txBox="1"/>
          <p:nvPr/>
        </p:nvSpPr>
        <p:spPr>
          <a:xfrm>
            <a:off x="3026042" y="11702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23" name="テキスト ボックス 22">
            <a:extLst>
              <a:ext uri="{FF2B5EF4-FFF2-40B4-BE49-F238E27FC236}">
                <a16:creationId xmlns:a16="http://schemas.microsoft.com/office/drawing/2014/main" id="{01E06556-CC61-942C-8C34-205D835A3484}"/>
              </a:ext>
            </a:extLst>
          </p:cNvPr>
          <p:cNvSpPr txBox="1"/>
          <p:nvPr/>
        </p:nvSpPr>
        <p:spPr>
          <a:xfrm>
            <a:off x="2190637" y="4416909"/>
            <a:ext cx="465435" cy="369332"/>
          </a:xfrm>
          <a:prstGeom prst="rect">
            <a:avLst/>
          </a:prstGeom>
          <a:noFill/>
        </p:spPr>
        <p:txBody>
          <a:bodyPr wrap="square" rtlCol="0">
            <a:spAutoFit/>
          </a:bodyPr>
          <a:lstStyle/>
          <a:p>
            <a:r>
              <a:rPr kumimoji="1" lang="ja-JP" altLang="en-US" dirty="0"/>
              <a:t>３</a:t>
            </a:r>
          </a:p>
        </p:txBody>
      </p:sp>
      <p:sp>
        <p:nvSpPr>
          <p:cNvPr id="24" name="テキスト ボックス 23">
            <a:extLst>
              <a:ext uri="{FF2B5EF4-FFF2-40B4-BE49-F238E27FC236}">
                <a16:creationId xmlns:a16="http://schemas.microsoft.com/office/drawing/2014/main" id="{655B7F4A-0CC3-5565-0424-7BBF1FBBA8C5}"/>
              </a:ext>
            </a:extLst>
          </p:cNvPr>
          <p:cNvSpPr txBox="1"/>
          <p:nvPr/>
        </p:nvSpPr>
        <p:spPr>
          <a:xfrm>
            <a:off x="1953891" y="4508579"/>
            <a:ext cx="465435" cy="369332"/>
          </a:xfrm>
          <a:prstGeom prst="rect">
            <a:avLst/>
          </a:prstGeom>
          <a:noFill/>
        </p:spPr>
        <p:txBody>
          <a:bodyPr wrap="square" rtlCol="0">
            <a:spAutoFit/>
          </a:bodyPr>
          <a:lstStyle/>
          <a:p>
            <a:r>
              <a:rPr lang="ja-JP" altLang="en-US" dirty="0"/>
              <a:t>１</a:t>
            </a:r>
            <a:endParaRPr kumimoji="1" lang="ja-JP" altLang="en-US" dirty="0"/>
          </a:p>
        </p:txBody>
      </p:sp>
      <p:sp>
        <p:nvSpPr>
          <p:cNvPr id="25" name="テキスト ボックス 24">
            <a:extLst>
              <a:ext uri="{FF2B5EF4-FFF2-40B4-BE49-F238E27FC236}">
                <a16:creationId xmlns:a16="http://schemas.microsoft.com/office/drawing/2014/main" id="{D40D629C-A9B8-B161-6DFB-BD539203489C}"/>
              </a:ext>
            </a:extLst>
          </p:cNvPr>
          <p:cNvSpPr txBox="1"/>
          <p:nvPr/>
        </p:nvSpPr>
        <p:spPr>
          <a:xfrm>
            <a:off x="1953890" y="5342997"/>
            <a:ext cx="465435" cy="369332"/>
          </a:xfrm>
          <a:prstGeom prst="rect">
            <a:avLst/>
          </a:prstGeom>
          <a:noFill/>
        </p:spPr>
        <p:txBody>
          <a:bodyPr wrap="square" rtlCol="0">
            <a:spAutoFit/>
          </a:bodyPr>
          <a:lstStyle/>
          <a:p>
            <a:r>
              <a:rPr lang="ja-JP" altLang="en-US" dirty="0"/>
              <a:t>１</a:t>
            </a:r>
            <a:endParaRPr kumimoji="1" lang="ja-JP" altLang="en-US" dirty="0"/>
          </a:p>
        </p:txBody>
      </p:sp>
      <p:pic>
        <p:nvPicPr>
          <p:cNvPr id="31" name="図 30">
            <a:extLst>
              <a:ext uri="{FF2B5EF4-FFF2-40B4-BE49-F238E27FC236}">
                <a16:creationId xmlns:a16="http://schemas.microsoft.com/office/drawing/2014/main" id="{52ED55C5-98B4-6E9B-207B-AF175D5F450E}"/>
              </a:ext>
            </a:extLst>
          </p:cNvPr>
          <p:cNvPicPr>
            <a:picLocks noChangeAspect="1"/>
          </p:cNvPicPr>
          <p:nvPr/>
        </p:nvPicPr>
        <p:blipFill>
          <a:blip r:embed="rId5"/>
          <a:stretch>
            <a:fillRect/>
          </a:stretch>
        </p:blipFill>
        <p:spPr>
          <a:xfrm>
            <a:off x="10238110" y="5028628"/>
            <a:ext cx="1267002" cy="628738"/>
          </a:xfrm>
          <a:prstGeom prst="rect">
            <a:avLst/>
          </a:prstGeom>
        </p:spPr>
      </p:pic>
    </p:spTree>
    <p:extLst>
      <p:ext uri="{BB962C8B-B14F-4D97-AF65-F5344CB8AC3E}">
        <p14:creationId xmlns:p14="http://schemas.microsoft.com/office/powerpoint/2010/main" val="2530265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中学レベルの数学で量子テレポーテーションを理解してみよう">
            <a:extLst>
              <a:ext uri="{FF2B5EF4-FFF2-40B4-BE49-F238E27FC236}">
                <a16:creationId xmlns:a16="http://schemas.microsoft.com/office/drawing/2014/main" id="{AAE6C61A-81B2-F08C-33D2-1ECA98DB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 y="2062570"/>
            <a:ext cx="7078655" cy="198202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2F433FE8-0874-E9CF-A8A7-6E342BA2F684}"/>
              </a:ext>
            </a:extLst>
          </p:cNvPr>
          <p:cNvSpPr txBox="1"/>
          <p:nvPr/>
        </p:nvSpPr>
        <p:spPr>
          <a:xfrm>
            <a:off x="3643735" y="2102082"/>
            <a:ext cx="465435" cy="369332"/>
          </a:xfrm>
          <a:prstGeom prst="rect">
            <a:avLst/>
          </a:prstGeom>
          <a:noFill/>
        </p:spPr>
        <p:txBody>
          <a:bodyPr wrap="square" rtlCol="0">
            <a:spAutoFit/>
          </a:bodyPr>
          <a:lstStyle/>
          <a:p>
            <a:r>
              <a:rPr lang="ja-JP" altLang="en-US" dirty="0"/>
              <a:t>２</a:t>
            </a:r>
            <a:endParaRPr kumimoji="1" lang="ja-JP" altLang="en-US" dirty="0"/>
          </a:p>
        </p:txBody>
      </p:sp>
      <p:grpSp>
        <p:nvGrpSpPr>
          <p:cNvPr id="10" name="グループ化 9">
            <a:extLst>
              <a:ext uri="{FF2B5EF4-FFF2-40B4-BE49-F238E27FC236}">
                <a16:creationId xmlns:a16="http://schemas.microsoft.com/office/drawing/2014/main" id="{43A0A5F9-5A7A-D5D6-336F-5399EEFCC2DD}"/>
              </a:ext>
            </a:extLst>
          </p:cNvPr>
          <p:cNvGrpSpPr/>
          <p:nvPr/>
        </p:nvGrpSpPr>
        <p:grpSpPr>
          <a:xfrm>
            <a:off x="6984028" y="3733068"/>
            <a:ext cx="759019" cy="369332"/>
            <a:chOff x="7191719" y="5218671"/>
            <a:chExt cx="759019" cy="369332"/>
          </a:xfrm>
        </p:grpSpPr>
        <p:sp>
          <p:nvSpPr>
            <p:cNvPr id="11" name="テキスト ボックス 10">
              <a:extLst>
                <a:ext uri="{FF2B5EF4-FFF2-40B4-BE49-F238E27FC236}">
                  <a16:creationId xmlns:a16="http://schemas.microsoft.com/office/drawing/2014/main" id="{3DC3E7ED-6DEC-49E6-063F-478F5182C050}"/>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12" name="テキスト ボックス 11">
              <a:extLst>
                <a:ext uri="{FF2B5EF4-FFF2-40B4-BE49-F238E27FC236}">
                  <a16:creationId xmlns:a16="http://schemas.microsoft.com/office/drawing/2014/main" id="{EA876B4C-EB6F-7C50-3308-0B8DA04740B5}"/>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3" name="グループ化 12">
            <a:extLst>
              <a:ext uri="{FF2B5EF4-FFF2-40B4-BE49-F238E27FC236}">
                <a16:creationId xmlns:a16="http://schemas.microsoft.com/office/drawing/2014/main" id="{578FD64E-4EEA-2C06-E401-6545AFC1BD8E}"/>
              </a:ext>
            </a:extLst>
          </p:cNvPr>
          <p:cNvGrpSpPr/>
          <p:nvPr/>
        </p:nvGrpSpPr>
        <p:grpSpPr>
          <a:xfrm>
            <a:off x="5316079" y="2263796"/>
            <a:ext cx="759019" cy="369332"/>
            <a:chOff x="7191719" y="5218671"/>
            <a:chExt cx="759019" cy="369332"/>
          </a:xfrm>
        </p:grpSpPr>
        <p:sp>
          <p:nvSpPr>
            <p:cNvPr id="14" name="テキスト ボックス 13">
              <a:extLst>
                <a:ext uri="{FF2B5EF4-FFF2-40B4-BE49-F238E27FC236}">
                  <a16:creationId xmlns:a16="http://schemas.microsoft.com/office/drawing/2014/main" id="{320F51CF-A2F8-8AE8-C7D9-5698EB488073}"/>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15" name="テキスト ボックス 14">
              <a:extLst>
                <a:ext uri="{FF2B5EF4-FFF2-40B4-BE49-F238E27FC236}">
                  <a16:creationId xmlns:a16="http://schemas.microsoft.com/office/drawing/2014/main" id="{9506DCFA-9AFB-6816-5398-15E82C846EC2}"/>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6" name="グループ化 15">
            <a:extLst>
              <a:ext uri="{FF2B5EF4-FFF2-40B4-BE49-F238E27FC236}">
                <a16:creationId xmlns:a16="http://schemas.microsoft.com/office/drawing/2014/main" id="{4952A306-68F0-80AB-BA73-64C2601835DC}"/>
              </a:ext>
            </a:extLst>
          </p:cNvPr>
          <p:cNvGrpSpPr/>
          <p:nvPr/>
        </p:nvGrpSpPr>
        <p:grpSpPr>
          <a:xfrm>
            <a:off x="6304778" y="2292611"/>
            <a:ext cx="759019" cy="369332"/>
            <a:chOff x="7191719" y="5218671"/>
            <a:chExt cx="759019" cy="369332"/>
          </a:xfrm>
        </p:grpSpPr>
        <p:sp>
          <p:nvSpPr>
            <p:cNvPr id="17" name="テキスト ボックス 16">
              <a:extLst>
                <a:ext uri="{FF2B5EF4-FFF2-40B4-BE49-F238E27FC236}">
                  <a16:creationId xmlns:a16="http://schemas.microsoft.com/office/drawing/2014/main" id="{067F8779-23E2-690F-2984-8891A7E50A1C}"/>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18" name="テキスト ボックス 17">
              <a:extLst>
                <a:ext uri="{FF2B5EF4-FFF2-40B4-BE49-F238E27FC236}">
                  <a16:creationId xmlns:a16="http://schemas.microsoft.com/office/drawing/2014/main" id="{8EBA3C83-11E5-B326-DD07-2AC00CF76EBB}"/>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19" name="グループ化 18">
            <a:extLst>
              <a:ext uri="{FF2B5EF4-FFF2-40B4-BE49-F238E27FC236}">
                <a16:creationId xmlns:a16="http://schemas.microsoft.com/office/drawing/2014/main" id="{658D065B-CEF5-0784-A528-03515FDA62A4}"/>
              </a:ext>
            </a:extLst>
          </p:cNvPr>
          <p:cNvGrpSpPr/>
          <p:nvPr/>
        </p:nvGrpSpPr>
        <p:grpSpPr>
          <a:xfrm>
            <a:off x="6929965" y="2318021"/>
            <a:ext cx="759019" cy="369332"/>
            <a:chOff x="7191719" y="5218671"/>
            <a:chExt cx="759019" cy="369332"/>
          </a:xfrm>
        </p:grpSpPr>
        <p:sp>
          <p:nvSpPr>
            <p:cNvPr id="20" name="テキスト ボックス 19">
              <a:extLst>
                <a:ext uri="{FF2B5EF4-FFF2-40B4-BE49-F238E27FC236}">
                  <a16:creationId xmlns:a16="http://schemas.microsoft.com/office/drawing/2014/main" id="{29FAAF89-CD4A-558E-9E11-6676F873EB8E}"/>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21" name="テキスト ボックス 20">
              <a:extLst>
                <a:ext uri="{FF2B5EF4-FFF2-40B4-BE49-F238E27FC236}">
                  <a16:creationId xmlns:a16="http://schemas.microsoft.com/office/drawing/2014/main" id="{7B0A70E0-05CC-A4C3-6DB4-D49D6D48164D}"/>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22" name="テキスト ボックス 21">
            <a:extLst>
              <a:ext uri="{FF2B5EF4-FFF2-40B4-BE49-F238E27FC236}">
                <a16:creationId xmlns:a16="http://schemas.microsoft.com/office/drawing/2014/main" id="{004BC6F0-890E-E56C-A53C-B3B3B30DD623}"/>
              </a:ext>
            </a:extLst>
          </p:cNvPr>
          <p:cNvSpPr txBox="1"/>
          <p:nvPr/>
        </p:nvSpPr>
        <p:spPr>
          <a:xfrm>
            <a:off x="1488456" y="2502687"/>
            <a:ext cx="465435" cy="369332"/>
          </a:xfrm>
          <a:prstGeom prst="rect">
            <a:avLst/>
          </a:prstGeom>
          <a:noFill/>
        </p:spPr>
        <p:txBody>
          <a:bodyPr wrap="square" rtlCol="0">
            <a:spAutoFit/>
          </a:bodyPr>
          <a:lstStyle/>
          <a:p>
            <a:r>
              <a:rPr lang="ja-JP" altLang="en-US" dirty="0"/>
              <a:t>１</a:t>
            </a:r>
            <a:endParaRPr kumimoji="1" lang="ja-JP" altLang="en-US" dirty="0"/>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655DD3EE-EA0E-7306-6CA4-640240D964E0}"/>
                  </a:ext>
                </a:extLst>
              </p:cNvPr>
              <p:cNvSpPr txBox="1"/>
              <p:nvPr/>
            </p:nvSpPr>
            <p:spPr>
              <a:xfrm>
                <a:off x="1024990" y="3985981"/>
                <a:ext cx="10757345" cy="2836226"/>
              </a:xfrm>
              <a:prstGeom prst="rect">
                <a:avLst/>
              </a:prstGeom>
              <a:noFill/>
            </p:spPr>
            <p:txBody>
              <a:bodyPr wrap="square" lIns="0" tIns="0" rIns="0" bIns="0" rtlCol="0">
                <a:spAutoFit/>
              </a:bodyPr>
              <a:lstStyle/>
              <a:p>
                <a:r>
                  <a:rPr lang="en-US" altLang="ja-JP" sz="2800" dirty="0"/>
                  <a:t>H </a:t>
                </a:r>
                <a14:m>
                  <m:oMath xmlns:m="http://schemas.openxmlformats.org/officeDocument/2006/math">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d>
                                <m:dPr>
                                  <m:ctrlPr>
                                    <a:rPr lang="en-US" altLang="ja-JP" sz="2800" i="1" smtClean="0">
                                      <a:latin typeface="Cambria Math" panose="02040503050406030204" pitchFamily="18" charset="0"/>
                                    </a:rPr>
                                  </m:ctrlPr>
                                </m:dPr>
                                <m:e>
                                  <m:m>
                                    <m:mPr>
                                      <m:mcs>
                                        <m:mc>
                                          <m:mcPr>
                                            <m:count m:val="1"/>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𝑎</m:t>
                                        </m:r>
                                      </m:e>
                                    </m:mr>
                                    <m:mr>
                                      <m:e>
                                        <m:r>
                                          <a:rPr lang="en-US" altLang="ja-JP" sz="2800" b="0" i="1" smtClean="0">
                                            <a:latin typeface="Cambria Math" panose="02040503050406030204" pitchFamily="18" charset="0"/>
                                          </a:rPr>
                                          <m:t>0</m:t>
                                        </m:r>
                                      </m:e>
                                    </m:mr>
                                  </m:m>
                                </m:e>
                              </m:d>
                            </m:e>
                          </m:mr>
                          <m:mr>
                            <m:e>
                              <m:d>
                                <m:dPr>
                                  <m:ctrlPr>
                                    <a:rPr lang="en-US" altLang="ja-JP" sz="2800" i="1" smtClean="0">
                                      <a:latin typeface="Cambria Math" panose="02040503050406030204" pitchFamily="18" charset="0"/>
                                    </a:rPr>
                                  </m:ctrlPr>
                                </m:dPr>
                                <m:e>
                                  <m:m>
                                    <m:mPr>
                                      <m:mcs>
                                        <m:mc>
                                          <m:mcPr>
                                            <m:count m:val="1"/>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0</m:t>
                                        </m:r>
                                      </m:e>
                                    </m:mr>
                                    <m:mr>
                                      <m:e>
                                        <m:r>
                                          <a:rPr lang="en-US" altLang="ja-JP" sz="2800" b="0" i="1" smtClean="0">
                                            <a:latin typeface="Cambria Math" panose="02040503050406030204" pitchFamily="18" charset="0"/>
                                          </a:rPr>
                                          <m:t>𝑏</m:t>
                                        </m:r>
                                      </m:e>
                                    </m:mr>
                                  </m:m>
                                </m:e>
                              </m:d>
                            </m:e>
                          </m:mr>
                        </m:m>
                      </m:e>
                    </m:d>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ad>
                          <m:radPr>
                            <m:degHide m:val="on"/>
                            <m:ctrlPr>
                              <a:rPr lang="en-US" altLang="ja-JP" sz="2800" b="0" i="1" smtClean="0">
                                <a:latin typeface="Cambria Math" panose="02040503050406030204" pitchFamily="18" charset="0"/>
                              </a:rPr>
                            </m:ctrlPr>
                          </m:radPr>
                          <m:deg/>
                          <m:e>
                            <m:r>
                              <a:rPr lang="en-US" altLang="ja-JP" sz="2800" b="0" i="1" smtClean="0">
                                <a:latin typeface="Cambria Math" panose="02040503050406030204" pitchFamily="18" charset="0"/>
                              </a:rPr>
                              <m:t>2</m:t>
                            </m:r>
                          </m:e>
                        </m:rad>
                      </m:den>
                    </m:f>
                    <m:r>
                      <a:rPr lang="en-US" altLang="ja-JP" sz="2800" b="0" i="1" smtClean="0">
                        <a:latin typeface="Cambria Math" panose="02040503050406030204" pitchFamily="18" charset="0"/>
                      </a:rPr>
                      <m:t> </m:t>
                    </m:r>
                    <m:d>
                      <m:dPr>
                        <m:ctrlPr>
                          <a:rPr kumimoji="1" lang="en-US" altLang="ja-JP" sz="2800" i="1" smtClean="0">
                            <a:latin typeface="Cambria Math" panose="02040503050406030204" pitchFamily="18" charset="0"/>
                          </a:rPr>
                        </m:ctrlPr>
                      </m:dPr>
                      <m:e>
                        <m:m>
                          <m:mPr>
                            <m:mcs>
                              <m:mc>
                                <m:mcPr>
                                  <m:count m:val="2"/>
                                  <m:mcJc m:val="center"/>
                                </m:mcPr>
                              </m:mc>
                            </m:mcs>
                            <m:ctrlPr>
                              <a:rPr kumimoji="1" lang="en-US" altLang="ja-JP" sz="2800" i="1" smtClean="0">
                                <a:latin typeface="Cambria Math" panose="02040503050406030204" pitchFamily="18" charset="0"/>
                              </a:rPr>
                            </m:ctrlPr>
                          </m:mPr>
                          <m:mr>
                            <m:e>
                              <m:m>
                                <m:mPr>
                                  <m:mcs>
                                    <m:mc>
                                      <m:mcPr>
                                        <m:count m:val="2"/>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e>
                              <m:m>
                                <m:mPr>
                                  <m:mcs>
                                    <m:mc>
                                      <m:mcPr>
                                        <m:count m:val="2"/>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mr>
                          <m:mr>
                            <m:e>
                              <m:m>
                                <m:mPr>
                                  <m:mcs>
                                    <m:mc>
                                      <m:mcPr>
                                        <m:count m:val="2"/>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e>
                              <m:m>
                                <m:mPr>
                                  <m:mcs>
                                    <m:mc>
                                      <m:mcPr>
                                        <m:count m:val="2"/>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1</m:t>
                                    </m:r>
                                  </m:e>
                                  <m:e>
                                    <m:r>
                                      <a:rPr kumimoji="1" lang="en-US" altLang="ja-JP" sz="2800" b="0" i="1" smtClean="0">
                                        <a:latin typeface="Cambria Math" panose="02040503050406030204" pitchFamily="18" charset="0"/>
                                      </a:rPr>
                                      <m:t>0</m:t>
                                    </m:r>
                                  </m:e>
                                </m:mr>
                                <m:mr>
                                  <m:e>
                                    <m:r>
                                      <a:rPr kumimoji="1" lang="en-US" altLang="ja-JP" sz="2800" b="0" i="1" smtClean="0">
                                        <a:latin typeface="Cambria Math" panose="02040503050406030204" pitchFamily="18" charset="0"/>
                                      </a:rPr>
                                      <m:t>0</m:t>
                                    </m:r>
                                  </m:e>
                                  <m:e>
                                    <m:r>
                                      <a:rPr kumimoji="1" lang="en-US" altLang="ja-JP" sz="2800" b="0" i="1" smtClean="0">
                                        <a:latin typeface="Cambria Math" panose="02040503050406030204" pitchFamily="18" charset="0"/>
                                      </a:rPr>
                                      <m:t>−1</m:t>
                                    </m:r>
                                  </m:e>
                                </m:mr>
                              </m:m>
                            </m:e>
                          </m:mr>
                        </m:m>
                      </m:e>
                    </m:d>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𝑎</m:t>
                                        </m:r>
                                      </m:e>
                                    </m:mr>
                                    <m:mr>
                                      <m:e>
                                        <m:r>
                                          <a:rPr lang="en-US" altLang="ja-JP" sz="2800" i="1">
                                            <a:latin typeface="Cambria Math" panose="02040503050406030204" pitchFamily="18" charset="0"/>
                                          </a:rPr>
                                          <m:t>0</m:t>
                                        </m:r>
                                      </m:e>
                                    </m:mr>
                                  </m:m>
                                </m:e>
                              </m:d>
                            </m:e>
                          </m:mr>
                          <m:mr>
                            <m:e>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r>
                                          <m:rPr>
                                            <m:brk m:alnAt="7"/>
                                          </m:rPr>
                                          <a:rPr lang="en-US" altLang="ja-JP" sz="2800" i="1">
                                            <a:latin typeface="Cambria Math" panose="02040503050406030204" pitchFamily="18" charset="0"/>
                                          </a:rPr>
                                          <m:t>0</m:t>
                                        </m:r>
                                      </m:e>
                                    </m:mr>
                                    <m:mr>
                                      <m:e>
                                        <m:r>
                                          <a:rPr lang="en-US" altLang="ja-JP" sz="2800" i="1">
                                            <a:latin typeface="Cambria Math" panose="02040503050406030204" pitchFamily="18" charset="0"/>
                                          </a:rPr>
                                          <m:t>𝑏</m:t>
                                        </m:r>
                                      </m:e>
                                    </m:mr>
                                  </m:m>
                                </m:e>
                              </m:d>
                            </m:e>
                          </m:mr>
                        </m:m>
                      </m:e>
                    </m:d>
                    <m:r>
                      <a:rPr kumimoji="1" lang="en-US" altLang="ja-JP" sz="2800" i="1"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d>
                                <m:dPr>
                                  <m:ctrlPr>
                                    <a:rPr lang="en-US" altLang="ja-JP" sz="2800" i="1">
                                      <a:latin typeface="Cambria Math" panose="02040503050406030204" pitchFamily="18" charset="0"/>
                                    </a:rPr>
                                  </m:ctrlPr>
                                </m:dPr>
                                <m:e>
                                  <m:m>
                                    <m:mPr>
                                      <m:mcs>
                                        <m:mc>
                                          <m:mcPr>
                                            <m:count m:val="1"/>
                                            <m:mcJc m:val="center"/>
                                          </m:mcPr>
                                        </m:mc>
                                      </m:mcs>
                                      <m:ctrlPr>
                                        <a:rPr lang="en-US" altLang="ja-JP" sz="2800" i="1" smtClean="0">
                                          <a:latin typeface="Cambria Math" panose="02040503050406030204" pitchFamily="18" charset="0"/>
                                        </a:rPr>
                                      </m:ctrlPr>
                                    </m:mPr>
                                    <m:mr>
                                      <m:e>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𝑎</m:t>
                                            </m:r>
                                          </m:num>
                                          <m:den>
                                            <m:rad>
                                              <m:radPr>
                                                <m:degHide m:val="on"/>
                                                <m:ctrlPr>
                                                  <a:rPr lang="en-US" altLang="ja-JP" sz="2800" i="1" smtClean="0">
                                                    <a:latin typeface="Cambria Math" panose="02040503050406030204" pitchFamily="18" charset="0"/>
                                                  </a:rPr>
                                                </m:ctrlPr>
                                              </m:radPr>
                                              <m:deg/>
                                              <m:e>
                                                <m:r>
                                                  <a:rPr lang="en-US" altLang="ja-JP" sz="2800" b="0" i="1" smtClean="0">
                                                    <a:latin typeface="Cambria Math" panose="02040503050406030204" pitchFamily="18" charset="0"/>
                                                  </a:rPr>
                                                  <m:t>2</m:t>
                                                </m:r>
                                              </m:e>
                                            </m:rad>
                                          </m:den>
                                        </m:f>
                                      </m:e>
                                    </m:mr>
                                    <m:mr>
                                      <m:e>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𝑏</m:t>
                                            </m:r>
                                          </m:num>
                                          <m:den>
                                            <m:rad>
                                              <m:radPr>
                                                <m:degHide m:val="on"/>
                                                <m:ctrlPr>
                                                  <a:rPr lang="en-US" altLang="ja-JP" sz="2800" i="1" smtClean="0">
                                                    <a:latin typeface="Cambria Math" panose="02040503050406030204" pitchFamily="18" charset="0"/>
                                                  </a:rPr>
                                                </m:ctrlPr>
                                              </m:radPr>
                                              <m:deg/>
                                              <m:e>
                                                <m:r>
                                                  <a:rPr lang="en-US" altLang="ja-JP" sz="2800" b="0" i="1" smtClean="0">
                                                    <a:latin typeface="Cambria Math" panose="02040503050406030204" pitchFamily="18" charset="0"/>
                                                  </a:rPr>
                                                  <m:t>2</m:t>
                                                </m:r>
                                              </m:e>
                                            </m:rad>
                                          </m:den>
                                        </m:f>
                                      </m:e>
                                    </m:mr>
                                  </m:m>
                                </m:e>
                              </m:d>
                            </m:e>
                          </m:mr>
                          <m:mr>
                            <m:e>
                              <m:d>
                                <m:dPr>
                                  <m:ctrlPr>
                                    <a:rPr lang="en-US" altLang="ja-JP" sz="2800" i="1">
                                      <a:latin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rPr>
                                      </m:ctrlPr>
                                    </m:mPr>
                                    <m:mr>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𝑎</m:t>
                                            </m:r>
                                          </m:num>
                                          <m:den>
                                            <m:rad>
                                              <m:radPr>
                                                <m:degHide m:val="on"/>
                                                <m:ctrlPr>
                                                  <a:rPr lang="en-US" altLang="ja-JP" sz="2800" i="1">
                                                    <a:latin typeface="Cambria Math" panose="02040503050406030204" pitchFamily="18" charset="0"/>
                                                  </a:rPr>
                                                </m:ctrlPr>
                                              </m:radPr>
                                              <m:deg/>
                                              <m:e>
                                                <m:r>
                                                  <a:rPr lang="en-US" altLang="ja-JP" sz="2800" i="1">
                                                    <a:latin typeface="Cambria Math" panose="02040503050406030204" pitchFamily="18" charset="0"/>
                                                  </a:rPr>
                                                  <m:t>2</m:t>
                                                </m:r>
                                              </m:e>
                                            </m:rad>
                                          </m:den>
                                        </m:f>
                                      </m:e>
                                    </m:mr>
                                    <m:mr>
                                      <m:e>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𝑏</m:t>
                                            </m:r>
                                          </m:num>
                                          <m:den>
                                            <m:rad>
                                              <m:radPr>
                                                <m:degHide m:val="on"/>
                                                <m:ctrlPr>
                                                  <a:rPr lang="en-US" altLang="ja-JP" sz="2800" i="1">
                                                    <a:latin typeface="Cambria Math" panose="02040503050406030204" pitchFamily="18" charset="0"/>
                                                  </a:rPr>
                                                </m:ctrlPr>
                                              </m:radPr>
                                              <m:deg/>
                                              <m:e>
                                                <m:r>
                                                  <a:rPr lang="en-US" altLang="ja-JP" sz="2800" i="1">
                                                    <a:latin typeface="Cambria Math" panose="02040503050406030204" pitchFamily="18" charset="0"/>
                                                  </a:rPr>
                                                  <m:t>2</m:t>
                                                </m:r>
                                              </m:e>
                                            </m:rad>
                                          </m:den>
                                        </m:f>
                                      </m:e>
                                    </m:mr>
                                  </m:m>
                                </m:e>
                              </m:d>
                            </m:e>
                          </m:mr>
                        </m:m>
                      </m:e>
                    </m:d>
                  </m:oMath>
                </a14:m>
                <a:endParaRPr kumimoji="1" lang="ja-JP" altLang="en-US" sz="2800" dirty="0"/>
              </a:p>
            </p:txBody>
          </p:sp>
        </mc:Choice>
        <mc:Fallback xmlns="">
          <p:sp>
            <p:nvSpPr>
              <p:cNvPr id="2" name="テキスト ボックス 1">
                <a:extLst>
                  <a:ext uri="{FF2B5EF4-FFF2-40B4-BE49-F238E27FC236}">
                    <a16:creationId xmlns:a16="http://schemas.microsoft.com/office/drawing/2014/main" id="{655DD3EE-EA0E-7306-6CA4-640240D964E0}"/>
                  </a:ext>
                </a:extLst>
              </p:cNvPr>
              <p:cNvSpPr txBox="1">
                <a:spLocks noRot="1" noChangeAspect="1" noMove="1" noResize="1" noEditPoints="1" noAdjustHandles="1" noChangeArrowheads="1" noChangeShapeType="1" noTextEdit="1"/>
              </p:cNvSpPr>
              <p:nvPr/>
            </p:nvSpPr>
            <p:spPr>
              <a:xfrm>
                <a:off x="1024990" y="3985981"/>
                <a:ext cx="10757345" cy="2836226"/>
              </a:xfrm>
              <a:prstGeom prst="rect">
                <a:avLst/>
              </a:prstGeom>
              <a:blipFill>
                <a:blip r:embed="rId3"/>
                <a:stretch>
                  <a:fillRect l="-1983"/>
                </a:stretch>
              </a:blipFill>
            </p:spPr>
            <p:txBody>
              <a:bodyPr/>
              <a:lstStyle/>
              <a:p>
                <a:r>
                  <a:rPr lang="ja-JP" altLang="en-US">
                    <a:noFill/>
                  </a:rPr>
                  <a:t> </a:t>
                </a:r>
              </a:p>
            </p:txBody>
          </p:sp>
        </mc:Fallback>
      </mc:AlternateContent>
      <p:pic>
        <p:nvPicPr>
          <p:cNvPr id="3" name="Picture 4" descr="中学レベルの数学で量子テレポーテーションを理解してみよう">
            <a:extLst>
              <a:ext uri="{FF2B5EF4-FFF2-40B4-BE49-F238E27FC236}">
                <a16:creationId xmlns:a16="http://schemas.microsoft.com/office/drawing/2014/main" id="{CB6AF3ED-3C0A-3A9C-A1EE-AA79DBE72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92" y="301688"/>
            <a:ext cx="4762500" cy="15049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B8F2129D-9C51-8E61-5B59-1E74E5C6BCC2}"/>
              </a:ext>
            </a:extLst>
          </p:cNvPr>
          <p:cNvGrpSpPr/>
          <p:nvPr/>
        </p:nvGrpSpPr>
        <p:grpSpPr>
          <a:xfrm>
            <a:off x="3992290" y="194420"/>
            <a:ext cx="759019" cy="369332"/>
            <a:chOff x="7191719" y="5218671"/>
            <a:chExt cx="759019" cy="369332"/>
          </a:xfrm>
        </p:grpSpPr>
        <p:sp>
          <p:nvSpPr>
            <p:cNvPr id="6" name="テキスト ボックス 5">
              <a:extLst>
                <a:ext uri="{FF2B5EF4-FFF2-40B4-BE49-F238E27FC236}">
                  <a16:creationId xmlns:a16="http://schemas.microsoft.com/office/drawing/2014/main" id="{3D2D13E6-E8C4-49D8-63EA-955D5A91068F}"/>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26" name="テキスト ボックス 25">
              <a:extLst>
                <a:ext uri="{FF2B5EF4-FFF2-40B4-BE49-F238E27FC236}">
                  <a16:creationId xmlns:a16="http://schemas.microsoft.com/office/drawing/2014/main" id="{B3AF65D1-532A-A413-D994-5178BCC69E0F}"/>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27" name="グループ化 26">
            <a:extLst>
              <a:ext uri="{FF2B5EF4-FFF2-40B4-BE49-F238E27FC236}">
                <a16:creationId xmlns:a16="http://schemas.microsoft.com/office/drawing/2014/main" id="{E7F1CE71-93CA-78F0-DF25-FD247B5C0F31}"/>
              </a:ext>
            </a:extLst>
          </p:cNvPr>
          <p:cNvGrpSpPr/>
          <p:nvPr/>
        </p:nvGrpSpPr>
        <p:grpSpPr>
          <a:xfrm>
            <a:off x="4648273" y="210169"/>
            <a:ext cx="759019" cy="369332"/>
            <a:chOff x="7191719" y="5218671"/>
            <a:chExt cx="759019" cy="369332"/>
          </a:xfrm>
        </p:grpSpPr>
        <p:sp>
          <p:nvSpPr>
            <p:cNvPr id="28" name="テキスト ボックス 27">
              <a:extLst>
                <a:ext uri="{FF2B5EF4-FFF2-40B4-BE49-F238E27FC236}">
                  <a16:creationId xmlns:a16="http://schemas.microsoft.com/office/drawing/2014/main" id="{03C859F0-405E-271F-983A-F46572E7BEA4}"/>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29" name="テキスト ボックス 28">
              <a:extLst>
                <a:ext uri="{FF2B5EF4-FFF2-40B4-BE49-F238E27FC236}">
                  <a16:creationId xmlns:a16="http://schemas.microsoft.com/office/drawing/2014/main" id="{C307AE47-7BF6-CADE-45C9-9808548BDC60}"/>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5" name="矢印: 右 4">
            <a:extLst>
              <a:ext uri="{FF2B5EF4-FFF2-40B4-BE49-F238E27FC236}">
                <a16:creationId xmlns:a16="http://schemas.microsoft.com/office/drawing/2014/main" id="{60B6C2A7-69B4-54CD-7FDE-49A8407F4877}"/>
              </a:ext>
            </a:extLst>
          </p:cNvPr>
          <p:cNvSpPr/>
          <p:nvPr/>
        </p:nvSpPr>
        <p:spPr>
          <a:xfrm flipH="1">
            <a:off x="5819623" y="738532"/>
            <a:ext cx="8548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9CFFFCCD-FE35-302C-FEA1-11440C19881B}"/>
              </a:ext>
            </a:extLst>
          </p:cNvPr>
          <p:cNvSpPr/>
          <p:nvPr/>
        </p:nvSpPr>
        <p:spPr>
          <a:xfrm flipH="1">
            <a:off x="7890858" y="2839610"/>
            <a:ext cx="8548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EE7A5726-4E90-935A-68E9-A999FF29C5CC}"/>
              </a:ext>
            </a:extLst>
          </p:cNvPr>
          <p:cNvGrpSpPr/>
          <p:nvPr/>
        </p:nvGrpSpPr>
        <p:grpSpPr>
          <a:xfrm>
            <a:off x="4656082" y="3758478"/>
            <a:ext cx="759019" cy="369332"/>
            <a:chOff x="7191719" y="5218671"/>
            <a:chExt cx="759019" cy="369332"/>
          </a:xfrm>
        </p:grpSpPr>
        <p:sp>
          <p:nvSpPr>
            <p:cNvPr id="23" name="テキスト ボックス 22">
              <a:extLst>
                <a:ext uri="{FF2B5EF4-FFF2-40B4-BE49-F238E27FC236}">
                  <a16:creationId xmlns:a16="http://schemas.microsoft.com/office/drawing/2014/main" id="{0C97CE4F-CB30-98A6-BEA9-6818BF9FDDCA}"/>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24" name="テキスト ボックス 23">
              <a:extLst>
                <a:ext uri="{FF2B5EF4-FFF2-40B4-BE49-F238E27FC236}">
                  <a16:creationId xmlns:a16="http://schemas.microsoft.com/office/drawing/2014/main" id="{49FE7D84-3067-549C-AFBC-5323B658DF42}"/>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25" name="グループ化 24">
            <a:extLst>
              <a:ext uri="{FF2B5EF4-FFF2-40B4-BE49-F238E27FC236}">
                <a16:creationId xmlns:a16="http://schemas.microsoft.com/office/drawing/2014/main" id="{A0A67BC5-1F92-4203-148E-889A627C559B}"/>
              </a:ext>
            </a:extLst>
          </p:cNvPr>
          <p:cNvGrpSpPr/>
          <p:nvPr/>
        </p:nvGrpSpPr>
        <p:grpSpPr>
          <a:xfrm>
            <a:off x="6311466" y="3758478"/>
            <a:ext cx="759019" cy="369332"/>
            <a:chOff x="7191719" y="5218671"/>
            <a:chExt cx="759019" cy="369332"/>
          </a:xfrm>
        </p:grpSpPr>
        <p:sp>
          <p:nvSpPr>
            <p:cNvPr id="30" name="テキスト ボックス 29">
              <a:extLst>
                <a:ext uri="{FF2B5EF4-FFF2-40B4-BE49-F238E27FC236}">
                  <a16:creationId xmlns:a16="http://schemas.microsoft.com/office/drawing/2014/main" id="{9C976B9D-EE5D-A6AC-5D4F-746625630DD3}"/>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31" name="テキスト ボックス 30">
              <a:extLst>
                <a:ext uri="{FF2B5EF4-FFF2-40B4-BE49-F238E27FC236}">
                  <a16:creationId xmlns:a16="http://schemas.microsoft.com/office/drawing/2014/main" id="{B25894BF-9704-D19B-0717-472501380339}"/>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35" name="グループ化 34">
            <a:extLst>
              <a:ext uri="{FF2B5EF4-FFF2-40B4-BE49-F238E27FC236}">
                <a16:creationId xmlns:a16="http://schemas.microsoft.com/office/drawing/2014/main" id="{E5767B12-E653-D332-BED6-2BA465FB57C9}"/>
              </a:ext>
            </a:extLst>
          </p:cNvPr>
          <p:cNvGrpSpPr/>
          <p:nvPr/>
        </p:nvGrpSpPr>
        <p:grpSpPr>
          <a:xfrm>
            <a:off x="5310616" y="3778363"/>
            <a:ext cx="759019" cy="369332"/>
            <a:chOff x="7191719" y="5218671"/>
            <a:chExt cx="759019" cy="369332"/>
          </a:xfrm>
        </p:grpSpPr>
        <p:sp>
          <p:nvSpPr>
            <p:cNvPr id="36" name="テキスト ボックス 35">
              <a:extLst>
                <a:ext uri="{FF2B5EF4-FFF2-40B4-BE49-F238E27FC236}">
                  <a16:creationId xmlns:a16="http://schemas.microsoft.com/office/drawing/2014/main" id="{1A0C9BD8-38CA-A3F3-C6B4-A1F155A0B764}"/>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37" name="テキスト ボックス 36">
              <a:extLst>
                <a:ext uri="{FF2B5EF4-FFF2-40B4-BE49-F238E27FC236}">
                  <a16:creationId xmlns:a16="http://schemas.microsoft.com/office/drawing/2014/main" id="{D6F79464-AABD-D3DF-916C-88A3C9B42670}"/>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grpSp>
        <p:nvGrpSpPr>
          <p:cNvPr id="38" name="グループ化 37">
            <a:extLst>
              <a:ext uri="{FF2B5EF4-FFF2-40B4-BE49-F238E27FC236}">
                <a16:creationId xmlns:a16="http://schemas.microsoft.com/office/drawing/2014/main" id="{78581FC3-327D-419B-A0A8-B8C852E690FD}"/>
              </a:ext>
            </a:extLst>
          </p:cNvPr>
          <p:cNvGrpSpPr/>
          <p:nvPr/>
        </p:nvGrpSpPr>
        <p:grpSpPr>
          <a:xfrm>
            <a:off x="4800673" y="2376951"/>
            <a:ext cx="759019" cy="369332"/>
            <a:chOff x="7191719" y="5218671"/>
            <a:chExt cx="759019" cy="369332"/>
          </a:xfrm>
        </p:grpSpPr>
        <p:sp>
          <p:nvSpPr>
            <p:cNvPr id="39" name="テキスト ボックス 38">
              <a:extLst>
                <a:ext uri="{FF2B5EF4-FFF2-40B4-BE49-F238E27FC236}">
                  <a16:creationId xmlns:a16="http://schemas.microsoft.com/office/drawing/2014/main" id="{67B25B7C-25FE-21A3-2CC6-63F8134D1DF3}"/>
                </a:ext>
              </a:extLst>
            </p:cNvPr>
            <p:cNvSpPr txBox="1"/>
            <p:nvPr/>
          </p:nvSpPr>
          <p:spPr>
            <a:xfrm>
              <a:off x="7485303" y="5218671"/>
              <a:ext cx="465435" cy="369332"/>
            </a:xfrm>
            <a:prstGeom prst="rect">
              <a:avLst/>
            </a:prstGeom>
            <a:noFill/>
          </p:spPr>
          <p:txBody>
            <a:bodyPr wrap="square" rtlCol="0">
              <a:spAutoFit/>
            </a:bodyPr>
            <a:lstStyle/>
            <a:p>
              <a:r>
                <a:rPr kumimoji="1" lang="ja-JP" altLang="en-US" b="1" dirty="0"/>
                <a:t>３</a:t>
              </a:r>
            </a:p>
          </p:txBody>
        </p:sp>
        <p:sp>
          <p:nvSpPr>
            <p:cNvPr id="40" name="テキスト ボックス 39">
              <a:extLst>
                <a:ext uri="{FF2B5EF4-FFF2-40B4-BE49-F238E27FC236}">
                  <a16:creationId xmlns:a16="http://schemas.microsoft.com/office/drawing/2014/main" id="{64FBA763-4F41-0DB3-4368-508B741C082A}"/>
                </a:ext>
              </a:extLst>
            </p:cNvPr>
            <p:cNvSpPr txBox="1"/>
            <p:nvPr/>
          </p:nvSpPr>
          <p:spPr>
            <a:xfrm>
              <a:off x="7191719" y="5218671"/>
              <a:ext cx="465435" cy="369332"/>
            </a:xfrm>
            <a:prstGeom prst="rect">
              <a:avLst/>
            </a:prstGeom>
            <a:noFill/>
          </p:spPr>
          <p:txBody>
            <a:bodyPr wrap="square" rtlCol="0">
              <a:spAutoFit/>
            </a:bodyPr>
            <a:lstStyle/>
            <a:p>
              <a:r>
                <a:rPr kumimoji="1" lang="ja-JP" altLang="en-US" dirty="0"/>
                <a:t>１</a:t>
              </a:r>
            </a:p>
          </p:txBody>
        </p:sp>
      </p:grpSp>
      <p:sp>
        <p:nvSpPr>
          <p:cNvPr id="41" name="テキスト ボックス 40">
            <a:extLst>
              <a:ext uri="{FF2B5EF4-FFF2-40B4-BE49-F238E27FC236}">
                <a16:creationId xmlns:a16="http://schemas.microsoft.com/office/drawing/2014/main" id="{5F29B250-96FF-917E-E59E-087512788B45}"/>
              </a:ext>
            </a:extLst>
          </p:cNvPr>
          <p:cNvSpPr txBox="1"/>
          <p:nvPr/>
        </p:nvSpPr>
        <p:spPr>
          <a:xfrm>
            <a:off x="3026042" y="117022"/>
            <a:ext cx="465435" cy="369332"/>
          </a:xfrm>
          <a:prstGeom prst="rect">
            <a:avLst/>
          </a:prstGeom>
          <a:noFill/>
        </p:spPr>
        <p:txBody>
          <a:bodyPr wrap="square" rtlCol="0">
            <a:spAutoFit/>
          </a:bodyPr>
          <a:lstStyle/>
          <a:p>
            <a:r>
              <a:rPr lang="ja-JP" altLang="en-US" dirty="0"/>
              <a:t>２</a:t>
            </a:r>
            <a:endParaRPr kumimoji="1" lang="ja-JP" altLang="en-US" dirty="0"/>
          </a:p>
        </p:txBody>
      </p:sp>
      <p:pic>
        <p:nvPicPr>
          <p:cNvPr id="45" name="図 44">
            <a:extLst>
              <a:ext uri="{FF2B5EF4-FFF2-40B4-BE49-F238E27FC236}">
                <a16:creationId xmlns:a16="http://schemas.microsoft.com/office/drawing/2014/main" id="{30B1E1D3-4164-8850-ED3D-8C3475322C19}"/>
              </a:ext>
            </a:extLst>
          </p:cNvPr>
          <p:cNvPicPr>
            <a:picLocks noChangeAspect="1"/>
          </p:cNvPicPr>
          <p:nvPr/>
        </p:nvPicPr>
        <p:blipFill>
          <a:blip r:embed="rId5"/>
          <a:stretch>
            <a:fillRect/>
          </a:stretch>
        </p:blipFill>
        <p:spPr>
          <a:xfrm>
            <a:off x="10001410" y="5055134"/>
            <a:ext cx="1143160" cy="571580"/>
          </a:xfrm>
          <a:prstGeom prst="rect">
            <a:avLst/>
          </a:prstGeom>
        </p:spPr>
      </p:pic>
    </p:spTree>
    <p:extLst>
      <p:ext uri="{BB962C8B-B14F-4D97-AF65-F5344CB8AC3E}">
        <p14:creationId xmlns:p14="http://schemas.microsoft.com/office/powerpoint/2010/main" val="97151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学レベルの数学で量子テレポーテーションを理解してみよう">
            <a:extLst>
              <a:ext uri="{FF2B5EF4-FFF2-40B4-BE49-F238E27FC236}">
                <a16:creationId xmlns:a16="http://schemas.microsoft.com/office/drawing/2014/main" id="{7BC29E91-408A-899A-38A4-ED03BEDFB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075" y="1618494"/>
            <a:ext cx="2276475"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AD05E995-05B3-D844-EF9C-38EDA07F2D4E}"/>
              </a:ext>
            </a:extLst>
          </p:cNvPr>
          <p:cNvSpPr txBox="1"/>
          <p:nvPr/>
        </p:nvSpPr>
        <p:spPr>
          <a:xfrm>
            <a:off x="404192" y="3446128"/>
            <a:ext cx="10628243" cy="923330"/>
          </a:xfrm>
          <a:prstGeom prst="rect">
            <a:avLst/>
          </a:prstGeom>
          <a:noFill/>
        </p:spPr>
        <p:txBody>
          <a:bodyPr wrap="square">
            <a:spAutoFit/>
          </a:bodyPr>
          <a:lstStyle/>
          <a:p>
            <a:r>
              <a:rPr lang="ja-JP" altLang="en-US" b="0" i="0" dirty="0">
                <a:solidFill>
                  <a:srgbClr val="333333"/>
                </a:solidFill>
                <a:effectLst/>
                <a:latin typeface="ソフトゴシック m"/>
              </a:rPr>
              <a:t>さて、ニュー君はもつれた量子の一方とともに、地球の外に旅行にいきました。リノちゃんは、ある秘密をニュー君に送ろうと思います。その秘密の情報を持った量子を、リノちゃんの手元にあるもつれた量子「</a:t>
            </a:r>
            <a:r>
              <a:rPr lang="ja-JP" altLang="en-US" b="1" i="0" dirty="0">
                <a:solidFill>
                  <a:srgbClr val="333333"/>
                </a:solidFill>
                <a:effectLst/>
                <a:latin typeface="ソフトゴシック m"/>
              </a:rPr>
              <a:t>ある量子操作</a:t>
            </a:r>
            <a:r>
              <a:rPr lang="ja-JP" altLang="en-US" b="0" i="0" dirty="0">
                <a:solidFill>
                  <a:srgbClr val="333333"/>
                </a:solidFill>
                <a:effectLst/>
                <a:latin typeface="ソフトゴシック m"/>
              </a:rPr>
              <a:t>」行ったあとで、一緒に測定します。</a:t>
            </a:r>
            <a:endParaRPr lang="ja-JP" altLang="en-US" dirty="0"/>
          </a:p>
        </p:txBody>
      </p:sp>
      <p:pic>
        <p:nvPicPr>
          <p:cNvPr id="1028" name="Picture 4" descr="中学レベルの数学で量子テレポーテーションを理解してみよう">
            <a:extLst>
              <a:ext uri="{FF2B5EF4-FFF2-40B4-BE49-F238E27FC236}">
                <a16:creationId xmlns:a16="http://schemas.microsoft.com/office/drawing/2014/main" id="{BAE12FB3-B7DE-1F66-6DAC-75559B41F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528898"/>
            <a:ext cx="4762500" cy="22193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546B8B5-3ECA-D1A0-C123-DCB110FD5FF7}"/>
              </a:ext>
            </a:extLst>
          </p:cNvPr>
          <p:cNvSpPr txBox="1"/>
          <p:nvPr/>
        </p:nvSpPr>
        <p:spPr>
          <a:xfrm>
            <a:off x="404192" y="418165"/>
            <a:ext cx="11602278" cy="1200329"/>
          </a:xfrm>
          <a:prstGeom prst="rect">
            <a:avLst/>
          </a:prstGeom>
          <a:noFill/>
        </p:spPr>
        <p:txBody>
          <a:bodyPr wrap="square">
            <a:spAutoFit/>
          </a:bodyPr>
          <a:lstStyle/>
          <a:p>
            <a:pPr algn="l" latinLnBrk="0"/>
            <a:r>
              <a:rPr lang="ja-JP" altLang="en-US" b="1" i="0" u="sng" dirty="0">
                <a:solidFill>
                  <a:srgbClr val="2B1C1C"/>
                </a:solidFill>
                <a:effectLst/>
                <a:latin typeface="ソフトゴシック m"/>
              </a:rPr>
              <a:t>量子テレポーテーションの概要はこう</a:t>
            </a:r>
          </a:p>
          <a:p>
            <a:pPr algn="l" latinLnBrk="0"/>
            <a:r>
              <a:rPr lang="ja-JP" altLang="en-US" b="0" i="0" dirty="0">
                <a:solidFill>
                  <a:srgbClr val="333333"/>
                </a:solidFill>
                <a:effectLst/>
                <a:latin typeface="ソフトゴシック m"/>
              </a:rPr>
              <a:t>まず</a:t>
            </a:r>
            <a:r>
              <a:rPr lang="ja-JP" altLang="en-US" b="1" i="0" dirty="0">
                <a:solidFill>
                  <a:srgbClr val="333333"/>
                </a:solidFill>
                <a:effectLst/>
                <a:latin typeface="ソフトゴシック m"/>
              </a:rPr>
              <a:t>ニュー君とリノちゃん</a:t>
            </a:r>
            <a:r>
              <a:rPr lang="ja-JP" altLang="en-US" b="0" i="0" dirty="0">
                <a:solidFill>
                  <a:srgbClr val="333333"/>
                </a:solidFill>
                <a:effectLst/>
                <a:latin typeface="ソフトゴシック m"/>
              </a:rPr>
              <a:t>の</a:t>
            </a:r>
            <a:r>
              <a:rPr lang="en-US" altLang="ja-JP" b="0" i="0" dirty="0">
                <a:solidFill>
                  <a:srgbClr val="333333"/>
                </a:solidFill>
                <a:effectLst/>
                <a:latin typeface="ソフトゴシック m"/>
              </a:rPr>
              <a:t>2</a:t>
            </a:r>
            <a:r>
              <a:rPr lang="ja-JP" altLang="en-US" b="0" i="0" dirty="0">
                <a:solidFill>
                  <a:srgbClr val="333333"/>
                </a:solidFill>
                <a:effectLst/>
                <a:latin typeface="ソフトゴシック m"/>
              </a:rPr>
              <a:t>人がいたとしましょう。二人はそれぞれ、ある</a:t>
            </a:r>
            <a:r>
              <a:rPr lang="ja-JP" altLang="en-US" b="1" i="0" dirty="0">
                <a:solidFill>
                  <a:srgbClr val="333333"/>
                </a:solidFill>
                <a:effectLst/>
                <a:latin typeface="ソフトゴシック m"/>
              </a:rPr>
              <a:t>特殊な量子</a:t>
            </a:r>
            <a:r>
              <a:rPr lang="ja-JP" altLang="en-US" b="0" i="0" dirty="0">
                <a:solidFill>
                  <a:srgbClr val="333333"/>
                </a:solidFill>
                <a:effectLst/>
                <a:latin typeface="ソフトゴシック m"/>
              </a:rPr>
              <a:t>を持っています。この二つの量子は、</a:t>
            </a:r>
            <a:r>
              <a:rPr lang="ja-JP" altLang="en-US" b="1" i="0" dirty="0">
                <a:solidFill>
                  <a:srgbClr val="333333"/>
                </a:solidFill>
                <a:effectLst/>
                <a:latin typeface="ソフトゴシック m"/>
              </a:rPr>
              <a:t>「もつれ」</a:t>
            </a:r>
            <a:r>
              <a:rPr lang="ja-JP" altLang="en-US" b="0" i="0" dirty="0">
                <a:solidFill>
                  <a:srgbClr val="333333"/>
                </a:solidFill>
                <a:effectLst/>
                <a:latin typeface="ソフトゴシック m"/>
              </a:rPr>
              <a:t>あっていて、</a:t>
            </a:r>
            <a:r>
              <a:rPr lang="ja-JP" altLang="en-US" b="1" i="0" dirty="0">
                <a:solidFill>
                  <a:srgbClr val="333333"/>
                </a:solidFill>
                <a:effectLst/>
                <a:latin typeface="ソフトゴシック m"/>
              </a:rPr>
              <a:t>一方に対する操作が、他方にも影響を与え</a:t>
            </a:r>
            <a:r>
              <a:rPr lang="ja-JP" altLang="en-US" b="0" i="0" dirty="0">
                <a:solidFill>
                  <a:srgbClr val="333333"/>
                </a:solidFill>
                <a:effectLst/>
                <a:latin typeface="ソフトゴシック m"/>
              </a:rPr>
              <a:t>ます。（二つがどれだけ遠くに離れていても、瞬時に影響は伝達されるのです！）</a:t>
            </a:r>
          </a:p>
        </p:txBody>
      </p:sp>
      <p:sp>
        <p:nvSpPr>
          <p:cNvPr id="2" name="テキスト ボックス 1">
            <a:extLst>
              <a:ext uri="{FF2B5EF4-FFF2-40B4-BE49-F238E27FC236}">
                <a16:creationId xmlns:a16="http://schemas.microsoft.com/office/drawing/2014/main" id="{DBB1FEDE-3840-BF7D-4F5C-2572D6DFFC86}"/>
              </a:ext>
            </a:extLst>
          </p:cNvPr>
          <p:cNvSpPr txBox="1"/>
          <p:nvPr/>
        </p:nvSpPr>
        <p:spPr>
          <a:xfrm>
            <a:off x="4716592" y="4369458"/>
            <a:ext cx="465435" cy="369332"/>
          </a:xfrm>
          <a:prstGeom prst="rect">
            <a:avLst/>
          </a:prstGeom>
          <a:noFill/>
        </p:spPr>
        <p:txBody>
          <a:bodyPr wrap="square" rtlCol="0">
            <a:spAutoFit/>
          </a:bodyPr>
          <a:lstStyle/>
          <a:p>
            <a:r>
              <a:rPr kumimoji="1" lang="ja-JP" altLang="en-US" b="1" dirty="0"/>
              <a:t>１</a:t>
            </a:r>
          </a:p>
        </p:txBody>
      </p:sp>
      <p:sp>
        <p:nvSpPr>
          <p:cNvPr id="5" name="テキスト ボックス 4">
            <a:extLst>
              <a:ext uri="{FF2B5EF4-FFF2-40B4-BE49-F238E27FC236}">
                <a16:creationId xmlns:a16="http://schemas.microsoft.com/office/drawing/2014/main" id="{37CA380C-C0DA-9194-D4E8-6A622B85AE3A}"/>
              </a:ext>
            </a:extLst>
          </p:cNvPr>
          <p:cNvSpPr txBox="1"/>
          <p:nvPr/>
        </p:nvSpPr>
        <p:spPr>
          <a:xfrm>
            <a:off x="4764096" y="6169862"/>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6" name="テキスト ボックス 5">
            <a:extLst>
              <a:ext uri="{FF2B5EF4-FFF2-40B4-BE49-F238E27FC236}">
                <a16:creationId xmlns:a16="http://schemas.microsoft.com/office/drawing/2014/main" id="{CA1C60B8-1505-EC5A-B411-1F3461D2668A}"/>
              </a:ext>
            </a:extLst>
          </p:cNvPr>
          <p:cNvSpPr txBox="1"/>
          <p:nvPr/>
        </p:nvSpPr>
        <p:spPr>
          <a:xfrm>
            <a:off x="5524113" y="2547896"/>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7" name="テキスト ボックス 6">
            <a:extLst>
              <a:ext uri="{FF2B5EF4-FFF2-40B4-BE49-F238E27FC236}">
                <a16:creationId xmlns:a16="http://schemas.microsoft.com/office/drawing/2014/main" id="{BA190297-1D94-FF13-376E-E8C80B924EBE}"/>
              </a:ext>
            </a:extLst>
          </p:cNvPr>
          <p:cNvSpPr txBox="1"/>
          <p:nvPr/>
        </p:nvSpPr>
        <p:spPr>
          <a:xfrm>
            <a:off x="5096603" y="2524147"/>
            <a:ext cx="465435" cy="369332"/>
          </a:xfrm>
          <a:prstGeom prst="rect">
            <a:avLst/>
          </a:prstGeom>
          <a:noFill/>
        </p:spPr>
        <p:txBody>
          <a:bodyPr wrap="square" rtlCol="0">
            <a:spAutoFit/>
          </a:bodyPr>
          <a:lstStyle/>
          <a:p>
            <a:r>
              <a:rPr lang="ja-JP" altLang="en-US" dirty="0"/>
              <a:t>３</a:t>
            </a:r>
            <a:endParaRPr kumimoji="1" lang="ja-JP" altLang="en-US" dirty="0"/>
          </a:p>
        </p:txBody>
      </p:sp>
    </p:spTree>
    <p:extLst>
      <p:ext uri="{BB962C8B-B14F-4D97-AF65-F5344CB8AC3E}">
        <p14:creationId xmlns:p14="http://schemas.microsoft.com/office/powerpoint/2010/main" val="247977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CFCCE6F-663B-F79D-60EF-86ED25C74C69}"/>
              </a:ext>
            </a:extLst>
          </p:cNvPr>
          <p:cNvSpPr txBox="1"/>
          <p:nvPr/>
        </p:nvSpPr>
        <p:spPr>
          <a:xfrm>
            <a:off x="743414" y="746141"/>
            <a:ext cx="11024516" cy="923330"/>
          </a:xfrm>
          <a:prstGeom prst="rect">
            <a:avLst/>
          </a:prstGeom>
          <a:noFill/>
        </p:spPr>
        <p:txBody>
          <a:bodyPr wrap="square">
            <a:spAutoFit/>
          </a:bodyPr>
          <a:lstStyle/>
          <a:p>
            <a:r>
              <a:rPr lang="ja-JP" altLang="en-US" b="0" i="0" dirty="0">
                <a:solidFill>
                  <a:srgbClr val="333333"/>
                </a:solidFill>
                <a:effectLst/>
                <a:latin typeface="ソフトゴシック m"/>
              </a:rPr>
              <a:t>その測定情報を、惑際電話でニュー君に伝えます。ここで、送らなければならない情報は</a:t>
            </a:r>
            <a:r>
              <a:rPr lang="en-US" altLang="ja-JP" b="1" i="0" dirty="0">
                <a:solidFill>
                  <a:srgbClr val="333333"/>
                </a:solidFill>
                <a:effectLst/>
                <a:latin typeface="ソフトゴシック m"/>
              </a:rPr>
              <a:t>2</a:t>
            </a:r>
            <a:r>
              <a:rPr lang="ja-JP" altLang="en-US" b="1" i="0" dirty="0">
                <a:solidFill>
                  <a:srgbClr val="333333"/>
                </a:solidFill>
                <a:effectLst/>
                <a:latin typeface="ソフトゴシック m"/>
              </a:rPr>
              <a:t>ビット</a:t>
            </a:r>
            <a:r>
              <a:rPr lang="ja-JP" altLang="en-US" b="0" i="0" dirty="0">
                <a:solidFill>
                  <a:srgbClr val="333333"/>
                </a:solidFill>
                <a:effectLst/>
                <a:latin typeface="ソフトゴシック m"/>
              </a:rPr>
              <a:t>（</a:t>
            </a:r>
            <a:r>
              <a:rPr lang="en-US" altLang="ja-JP" b="0" i="0" dirty="0">
                <a:solidFill>
                  <a:srgbClr val="333333"/>
                </a:solidFill>
                <a:effectLst/>
                <a:latin typeface="ソフトゴシック m"/>
              </a:rPr>
              <a:t>00, 01, 10, 11</a:t>
            </a:r>
            <a:r>
              <a:rPr lang="ja-JP" altLang="en-US" b="0" i="0" dirty="0">
                <a:solidFill>
                  <a:srgbClr val="333333"/>
                </a:solidFill>
                <a:effectLst/>
                <a:latin typeface="ソフトゴシック m"/>
              </a:rPr>
              <a:t>）。つまり、</a:t>
            </a:r>
            <a:r>
              <a:rPr lang="en-US" altLang="ja-JP" b="0" i="0" dirty="0">
                <a:solidFill>
                  <a:srgbClr val="333333"/>
                </a:solidFill>
                <a:effectLst/>
                <a:latin typeface="ソフトゴシック m"/>
              </a:rPr>
              <a:t>1</a:t>
            </a:r>
            <a:r>
              <a:rPr lang="ja-JP" altLang="en-US" b="0" i="0" dirty="0">
                <a:solidFill>
                  <a:srgbClr val="333333"/>
                </a:solidFill>
                <a:effectLst/>
                <a:latin typeface="ソフトゴシック m"/>
              </a:rPr>
              <a:t>か</a:t>
            </a:r>
            <a:r>
              <a:rPr lang="en-US" altLang="ja-JP" b="0" i="0" dirty="0">
                <a:solidFill>
                  <a:srgbClr val="333333"/>
                </a:solidFill>
                <a:effectLst/>
                <a:latin typeface="ソフトゴシック m"/>
              </a:rPr>
              <a:t>2</a:t>
            </a:r>
            <a:r>
              <a:rPr lang="ja-JP" altLang="en-US" b="0" i="0" dirty="0">
                <a:solidFill>
                  <a:srgbClr val="333333"/>
                </a:solidFill>
                <a:effectLst/>
                <a:latin typeface="ソフトゴシック m"/>
              </a:rPr>
              <a:t>か</a:t>
            </a:r>
            <a:r>
              <a:rPr lang="en-US" altLang="ja-JP" b="0" i="0" dirty="0">
                <a:solidFill>
                  <a:srgbClr val="333333"/>
                </a:solidFill>
                <a:effectLst/>
                <a:latin typeface="ソフトゴシック m"/>
              </a:rPr>
              <a:t>3</a:t>
            </a:r>
            <a:r>
              <a:rPr lang="ja-JP" altLang="en-US" b="0" i="0" dirty="0">
                <a:solidFill>
                  <a:srgbClr val="333333"/>
                </a:solidFill>
                <a:effectLst/>
                <a:latin typeface="ソフトゴシック m"/>
              </a:rPr>
              <a:t>か</a:t>
            </a:r>
            <a:r>
              <a:rPr lang="en-US" altLang="ja-JP" b="0" i="0" dirty="0">
                <a:solidFill>
                  <a:srgbClr val="333333"/>
                </a:solidFill>
                <a:effectLst/>
                <a:latin typeface="ソフトゴシック m"/>
              </a:rPr>
              <a:t>4</a:t>
            </a:r>
            <a:r>
              <a:rPr lang="ja-JP" altLang="en-US" b="0" i="0" dirty="0">
                <a:solidFill>
                  <a:srgbClr val="333333"/>
                </a:solidFill>
                <a:effectLst/>
                <a:latin typeface="ソフトゴシック m"/>
              </a:rPr>
              <a:t>かという情報です。誰かが電話を盗聴していたところで、そこに送られている情報はまるでありません。</a:t>
            </a:r>
            <a:endParaRPr lang="ja-JP" altLang="en-US" dirty="0"/>
          </a:p>
        </p:txBody>
      </p:sp>
      <p:pic>
        <p:nvPicPr>
          <p:cNvPr id="2050" name="Picture 2" descr="中学レベルの数学で量子テレポーテーションを理解してみよう">
            <a:extLst>
              <a:ext uri="{FF2B5EF4-FFF2-40B4-BE49-F238E27FC236}">
                <a16:creationId xmlns:a16="http://schemas.microsoft.com/office/drawing/2014/main" id="{25723E3F-1436-2E32-A864-6E37EB36A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345835"/>
            <a:ext cx="476250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中学レベルの数学で量子テレポーテーションを理解してみよう">
            <a:extLst>
              <a:ext uri="{FF2B5EF4-FFF2-40B4-BE49-F238E27FC236}">
                <a16:creationId xmlns:a16="http://schemas.microsoft.com/office/drawing/2014/main" id="{9D90273C-05C5-3626-2536-262241DC3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766" y="3709232"/>
            <a:ext cx="5122660" cy="218225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1BA7056A-4AAE-9D30-EB06-05ED28B53F3D}"/>
              </a:ext>
            </a:extLst>
          </p:cNvPr>
          <p:cNvPicPr>
            <a:picLocks noChangeAspect="1"/>
          </p:cNvPicPr>
          <p:nvPr/>
        </p:nvPicPr>
        <p:blipFill>
          <a:blip r:embed="rId4"/>
          <a:stretch>
            <a:fillRect/>
          </a:stretch>
        </p:blipFill>
        <p:spPr>
          <a:xfrm>
            <a:off x="1456754" y="2461152"/>
            <a:ext cx="717587" cy="222261"/>
          </a:xfrm>
          <a:prstGeom prst="rect">
            <a:avLst/>
          </a:prstGeom>
        </p:spPr>
      </p:pic>
      <p:pic>
        <p:nvPicPr>
          <p:cNvPr id="7" name="図 6">
            <a:extLst>
              <a:ext uri="{FF2B5EF4-FFF2-40B4-BE49-F238E27FC236}">
                <a16:creationId xmlns:a16="http://schemas.microsoft.com/office/drawing/2014/main" id="{5070E8C8-57E8-EEE8-657A-AD97E5106E8D}"/>
              </a:ext>
            </a:extLst>
          </p:cNvPr>
          <p:cNvPicPr>
            <a:picLocks noChangeAspect="1"/>
          </p:cNvPicPr>
          <p:nvPr/>
        </p:nvPicPr>
        <p:blipFill>
          <a:blip r:embed="rId5"/>
          <a:stretch>
            <a:fillRect/>
          </a:stretch>
        </p:blipFill>
        <p:spPr>
          <a:xfrm>
            <a:off x="5499069" y="2876269"/>
            <a:ext cx="954685" cy="284374"/>
          </a:xfrm>
          <a:prstGeom prst="rect">
            <a:avLst/>
          </a:prstGeom>
        </p:spPr>
      </p:pic>
      <p:sp>
        <p:nvSpPr>
          <p:cNvPr id="2" name="テキスト ボックス 1">
            <a:extLst>
              <a:ext uri="{FF2B5EF4-FFF2-40B4-BE49-F238E27FC236}">
                <a16:creationId xmlns:a16="http://schemas.microsoft.com/office/drawing/2014/main" id="{3394787A-A3BB-30E9-B8A3-E3A843FFFEAF}"/>
              </a:ext>
            </a:extLst>
          </p:cNvPr>
          <p:cNvSpPr txBox="1"/>
          <p:nvPr/>
        </p:nvSpPr>
        <p:spPr>
          <a:xfrm>
            <a:off x="7352914" y="4329187"/>
            <a:ext cx="465435" cy="369332"/>
          </a:xfrm>
          <a:prstGeom prst="rect">
            <a:avLst/>
          </a:prstGeom>
          <a:noFill/>
        </p:spPr>
        <p:txBody>
          <a:bodyPr wrap="square" rtlCol="0">
            <a:spAutoFit/>
          </a:bodyPr>
          <a:lstStyle/>
          <a:p>
            <a:r>
              <a:rPr lang="ja-JP" altLang="en-US" dirty="0"/>
              <a:t>３</a:t>
            </a:r>
            <a:endParaRPr kumimoji="1" lang="ja-JP" altLang="en-US" dirty="0"/>
          </a:p>
        </p:txBody>
      </p:sp>
    </p:spTree>
    <p:extLst>
      <p:ext uri="{BB962C8B-B14F-4D97-AF65-F5344CB8AC3E}">
        <p14:creationId xmlns:p14="http://schemas.microsoft.com/office/powerpoint/2010/main" val="341034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中学レベルの数学で量子テレポーテーションを理解してみよう">
            <a:extLst>
              <a:ext uri="{FF2B5EF4-FFF2-40B4-BE49-F238E27FC236}">
                <a16:creationId xmlns:a16="http://schemas.microsoft.com/office/drawing/2014/main" id="{A66F5B57-37F8-D051-3A6A-A14C6B6C1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22" y="3897916"/>
            <a:ext cx="7935472" cy="19679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中学レベルの数学で量子テレポーテーションを理解してみよう">
            <a:extLst>
              <a:ext uri="{FF2B5EF4-FFF2-40B4-BE49-F238E27FC236}">
                <a16:creationId xmlns:a16="http://schemas.microsoft.com/office/drawing/2014/main" id="{2B2D9A1C-9D13-3130-7FF8-9034C1785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54" y="2583091"/>
            <a:ext cx="7285148" cy="64109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FC61B92-ED2F-A323-BFBB-5EFC12854B04}"/>
              </a:ext>
            </a:extLst>
          </p:cNvPr>
          <p:cNvSpPr txBox="1"/>
          <p:nvPr/>
        </p:nvSpPr>
        <p:spPr>
          <a:xfrm>
            <a:off x="167029" y="204019"/>
            <a:ext cx="2262158" cy="369332"/>
          </a:xfrm>
          <a:prstGeom prst="rect">
            <a:avLst/>
          </a:prstGeom>
          <a:noFill/>
        </p:spPr>
        <p:txBody>
          <a:bodyPr wrap="none" rtlCol="0">
            <a:spAutoFit/>
          </a:bodyPr>
          <a:lstStyle/>
          <a:p>
            <a:r>
              <a:rPr kumimoji="1" lang="ja-JP" altLang="en-US" dirty="0"/>
              <a:t>２つの量子ビット：</a:t>
            </a:r>
          </a:p>
        </p:txBody>
      </p:sp>
      <p:grpSp>
        <p:nvGrpSpPr>
          <p:cNvPr id="20" name="グループ化 19">
            <a:extLst>
              <a:ext uri="{FF2B5EF4-FFF2-40B4-BE49-F238E27FC236}">
                <a16:creationId xmlns:a16="http://schemas.microsoft.com/office/drawing/2014/main" id="{17CC26C0-1750-423C-88D8-4F8DCD954EAF}"/>
              </a:ext>
            </a:extLst>
          </p:cNvPr>
          <p:cNvGrpSpPr/>
          <p:nvPr/>
        </p:nvGrpSpPr>
        <p:grpSpPr>
          <a:xfrm>
            <a:off x="376002" y="992087"/>
            <a:ext cx="2875401" cy="990810"/>
            <a:chOff x="4026514" y="1781520"/>
            <a:chExt cx="2875401" cy="990810"/>
          </a:xfrm>
        </p:grpSpPr>
        <p:pic>
          <p:nvPicPr>
            <p:cNvPr id="8" name="図 7">
              <a:extLst>
                <a:ext uri="{FF2B5EF4-FFF2-40B4-BE49-F238E27FC236}">
                  <a16:creationId xmlns:a16="http://schemas.microsoft.com/office/drawing/2014/main" id="{187637FD-CB48-0B46-5366-3765460C89C2}"/>
                </a:ext>
              </a:extLst>
            </p:cNvPr>
            <p:cNvPicPr>
              <a:picLocks noChangeAspect="1"/>
            </p:cNvPicPr>
            <p:nvPr/>
          </p:nvPicPr>
          <p:blipFill>
            <a:blip r:embed="rId5"/>
            <a:stretch>
              <a:fillRect/>
            </a:stretch>
          </p:blipFill>
          <p:spPr>
            <a:xfrm>
              <a:off x="4026514" y="1781520"/>
              <a:ext cx="722466" cy="990810"/>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B5E4963E-3144-8D58-9E24-FF875B94B726}"/>
                    </a:ext>
                  </a:extLst>
                </p:cNvPr>
                <p:cNvSpPr txBox="1"/>
                <p:nvPr/>
              </p:nvSpPr>
              <p:spPr>
                <a:xfrm>
                  <a:off x="4837952" y="2186199"/>
                  <a:ext cx="2063963" cy="369332"/>
                </a:xfrm>
                <a:prstGeom prst="rect">
                  <a:avLst/>
                </a:prstGeom>
                <a:noFill/>
              </p:spPr>
              <p:txBody>
                <a:bodyPr wrap="none" lIns="0" tIns="0" rIns="0" bIns="0" rtlCol="0">
                  <a:spAutoFit/>
                </a:bodyPr>
                <a:lstStyle/>
                <a:p>
                  <a14:m>
                    <m:oMath xmlns:m="http://schemas.openxmlformats.org/officeDocument/2006/math">
                      <m:r>
                        <a:rPr lang="en-US" altLang="ja-JP" sz="2400" i="1" dirty="0" smtClean="0">
                          <a:latin typeface="Cambria Math" panose="02040503050406030204" pitchFamily="18" charset="0"/>
                        </a:rPr>
                        <m:t>= </m:t>
                      </m:r>
                      <m:r>
                        <a:rPr kumimoji="1" lang="en-US" altLang="ja-JP" sz="2400" i="1" dirty="0" smtClean="0">
                          <a:latin typeface="Cambria Math" panose="02040503050406030204" pitchFamily="18" charset="0"/>
                        </a:rPr>
                        <m:t>𝑎</m:t>
                      </m:r>
                      <m:r>
                        <a:rPr kumimoji="1" lang="en-US" altLang="ja-JP" sz="2400" i="1" dirty="0" smtClean="0">
                          <a:latin typeface="Cambria Math" panose="02040503050406030204" pitchFamily="18" charset="0"/>
                        </a:rPr>
                        <m:t>      +  </m:t>
                      </m:r>
                      <m:r>
                        <a:rPr kumimoji="1" lang="en-US" altLang="ja-JP" sz="2400" b="0" i="1" dirty="0" smtClean="0">
                          <a:latin typeface="Cambria Math" panose="02040503050406030204" pitchFamily="18" charset="0"/>
                        </a:rPr>
                        <m:t>𝑏</m:t>
                      </m:r>
                      <m:r>
                        <a:rPr kumimoji="1" lang="en-US" altLang="ja-JP" sz="2400" b="0" i="1" dirty="0" smtClean="0">
                          <a:latin typeface="Cambria Math" panose="02040503050406030204" pitchFamily="18" charset="0"/>
                        </a:rPr>
                        <m:t>    </m:t>
                      </m:r>
                    </m:oMath>
                  </a14:m>
                  <a:r>
                    <a:rPr kumimoji="1" lang="en-US" altLang="ja-JP" sz="2400" dirty="0"/>
                    <a:t> </a:t>
                  </a:r>
                  <a:endParaRPr kumimoji="1" lang="ja-JP" altLang="en-US" sz="2400" dirty="0"/>
                </a:p>
              </p:txBody>
            </p:sp>
          </mc:Choice>
          <mc:Fallback xmlns="">
            <p:sp>
              <p:nvSpPr>
                <p:cNvPr id="11" name="テキスト ボックス 10">
                  <a:extLst>
                    <a:ext uri="{FF2B5EF4-FFF2-40B4-BE49-F238E27FC236}">
                      <a16:creationId xmlns:a16="http://schemas.microsoft.com/office/drawing/2014/main" id="{B5E4963E-3144-8D58-9E24-FF875B94B726}"/>
                    </a:ext>
                  </a:extLst>
                </p:cNvPr>
                <p:cNvSpPr txBox="1">
                  <a:spLocks noRot="1" noChangeAspect="1" noMove="1" noResize="1" noEditPoints="1" noAdjustHandles="1" noChangeArrowheads="1" noChangeShapeType="1" noTextEdit="1"/>
                </p:cNvSpPr>
                <p:nvPr/>
              </p:nvSpPr>
              <p:spPr>
                <a:xfrm>
                  <a:off x="4837952" y="2186199"/>
                  <a:ext cx="2063963" cy="369332"/>
                </a:xfrm>
                <a:prstGeom prst="rect">
                  <a:avLst/>
                </a:prstGeom>
                <a:blipFill>
                  <a:blip r:embed="rId6"/>
                  <a:stretch>
                    <a:fillRect l="-3254" b="-4918"/>
                  </a:stretch>
                </a:blipFill>
              </p:spPr>
              <p:txBody>
                <a:bodyPr/>
                <a:lstStyle/>
                <a:p>
                  <a:r>
                    <a:rPr lang="ja-JP" altLang="en-US">
                      <a:noFill/>
                    </a:rPr>
                    <a:t> </a:t>
                  </a:r>
                </a:p>
              </p:txBody>
            </p:sp>
          </mc:Fallback>
        </mc:AlternateContent>
        <p:pic>
          <p:nvPicPr>
            <p:cNvPr id="14" name="図 13">
              <a:extLst>
                <a:ext uri="{FF2B5EF4-FFF2-40B4-BE49-F238E27FC236}">
                  <a16:creationId xmlns:a16="http://schemas.microsoft.com/office/drawing/2014/main" id="{60E55ECB-718E-A84D-1280-7B3A7E40D9A6}"/>
                </a:ext>
              </a:extLst>
            </p:cNvPr>
            <p:cNvPicPr>
              <a:picLocks noChangeAspect="1"/>
            </p:cNvPicPr>
            <p:nvPr/>
          </p:nvPicPr>
          <p:blipFill>
            <a:blip r:embed="rId7"/>
            <a:stretch>
              <a:fillRect/>
            </a:stretch>
          </p:blipFill>
          <p:spPr>
            <a:xfrm>
              <a:off x="5514410" y="2241162"/>
              <a:ext cx="200053" cy="314369"/>
            </a:xfrm>
            <a:prstGeom prst="rect">
              <a:avLst/>
            </a:prstGeom>
          </p:spPr>
        </p:pic>
        <p:pic>
          <p:nvPicPr>
            <p:cNvPr id="16" name="図 15">
              <a:extLst>
                <a:ext uri="{FF2B5EF4-FFF2-40B4-BE49-F238E27FC236}">
                  <a16:creationId xmlns:a16="http://schemas.microsoft.com/office/drawing/2014/main" id="{7C264F39-B4ED-B960-20C4-32ED3B603FFC}"/>
                </a:ext>
              </a:extLst>
            </p:cNvPr>
            <p:cNvPicPr>
              <a:picLocks noChangeAspect="1"/>
            </p:cNvPicPr>
            <p:nvPr/>
          </p:nvPicPr>
          <p:blipFill>
            <a:blip r:embed="rId8"/>
            <a:stretch>
              <a:fillRect/>
            </a:stretch>
          </p:blipFill>
          <p:spPr>
            <a:xfrm>
              <a:off x="6477539" y="2227970"/>
              <a:ext cx="295316" cy="285790"/>
            </a:xfrm>
            <a:prstGeom prst="rect">
              <a:avLst/>
            </a:prstGeom>
          </p:spPr>
        </p:pic>
      </p:grpSp>
      <p:grpSp>
        <p:nvGrpSpPr>
          <p:cNvPr id="21" name="グループ化 20">
            <a:extLst>
              <a:ext uri="{FF2B5EF4-FFF2-40B4-BE49-F238E27FC236}">
                <a16:creationId xmlns:a16="http://schemas.microsoft.com/office/drawing/2014/main" id="{A2997441-34DF-B8F7-A40E-519B4DA224BE}"/>
              </a:ext>
            </a:extLst>
          </p:cNvPr>
          <p:cNvGrpSpPr/>
          <p:nvPr/>
        </p:nvGrpSpPr>
        <p:grpSpPr>
          <a:xfrm>
            <a:off x="4283730" y="1338675"/>
            <a:ext cx="2448251" cy="485514"/>
            <a:chOff x="8377009" y="2200554"/>
            <a:chExt cx="2448251" cy="485514"/>
          </a:xfrm>
        </p:grpSpPr>
        <p:pic>
          <p:nvPicPr>
            <p:cNvPr id="10" name="図 9">
              <a:extLst>
                <a:ext uri="{FF2B5EF4-FFF2-40B4-BE49-F238E27FC236}">
                  <a16:creationId xmlns:a16="http://schemas.microsoft.com/office/drawing/2014/main" id="{CD05193E-7F56-6375-082E-F079A944A8D5}"/>
                </a:ext>
              </a:extLst>
            </p:cNvPr>
            <p:cNvPicPr>
              <a:picLocks noChangeAspect="1"/>
            </p:cNvPicPr>
            <p:nvPr/>
          </p:nvPicPr>
          <p:blipFill>
            <a:blip r:embed="rId9"/>
            <a:stretch>
              <a:fillRect/>
            </a:stretch>
          </p:blipFill>
          <p:spPr>
            <a:xfrm>
              <a:off x="8377009" y="2200554"/>
              <a:ext cx="468328" cy="485514"/>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4166584-2198-26EF-B452-7676E8F69DB4}"/>
                    </a:ext>
                  </a:extLst>
                </p:cNvPr>
                <p:cNvSpPr txBox="1"/>
                <p:nvPr/>
              </p:nvSpPr>
              <p:spPr>
                <a:xfrm>
                  <a:off x="8845337" y="2276925"/>
                  <a:ext cx="1915333" cy="369332"/>
                </a:xfrm>
                <a:prstGeom prst="rect">
                  <a:avLst/>
                </a:prstGeom>
                <a:noFill/>
              </p:spPr>
              <p:txBody>
                <a:bodyPr wrap="none" lIns="0" tIns="0" rIns="0" bIns="0" rtlCol="0">
                  <a:spAutoFit/>
                </a:bodyPr>
                <a:lstStyle/>
                <a:p>
                  <a14:m>
                    <m:oMath xmlns:m="http://schemas.openxmlformats.org/officeDocument/2006/math">
                      <m:r>
                        <a:rPr lang="en-US" altLang="ja-JP" sz="2400" i="1" dirty="0" smtClean="0">
                          <a:latin typeface="Cambria Math" panose="02040503050406030204" pitchFamily="18" charset="0"/>
                        </a:rPr>
                        <m:t>=</m:t>
                      </m:r>
                      <m:r>
                        <a:rPr lang="en-US" altLang="ja-JP" sz="2400" b="0" i="1" dirty="0" smtClean="0">
                          <a:latin typeface="Cambria Math" panose="02040503050406030204" pitchFamily="18" charset="0"/>
                        </a:rPr>
                        <m:t>𝑐</m:t>
                      </m:r>
                      <m:r>
                        <a:rPr kumimoji="1" lang="en-US" altLang="ja-JP" sz="2400" i="1" dirty="0" smtClean="0">
                          <a:latin typeface="Cambria Math" panose="02040503050406030204" pitchFamily="18" charset="0"/>
                        </a:rPr>
                        <m:t>      </m:t>
                      </m:r>
                      <m:r>
                        <a:rPr kumimoji="1" lang="en-US" altLang="ja-JP" sz="2400" b="0" i="1" dirty="0" smtClean="0">
                          <a:latin typeface="Cambria Math" panose="02040503050406030204" pitchFamily="18" charset="0"/>
                        </a:rPr>
                        <m:t>+  </m:t>
                      </m:r>
                      <m:r>
                        <a:rPr kumimoji="1" lang="en-US" altLang="ja-JP" sz="2400" b="0" i="1" dirty="0" smtClean="0">
                          <a:latin typeface="Cambria Math" panose="02040503050406030204" pitchFamily="18" charset="0"/>
                        </a:rPr>
                        <m:t>𝑑</m:t>
                      </m:r>
                      <m:r>
                        <a:rPr kumimoji="1" lang="en-US" altLang="ja-JP" sz="2400" b="0" i="1" dirty="0" smtClean="0">
                          <a:latin typeface="Cambria Math" panose="02040503050406030204" pitchFamily="18" charset="0"/>
                        </a:rPr>
                        <m:t>    </m:t>
                      </m:r>
                    </m:oMath>
                  </a14:m>
                  <a:r>
                    <a:rPr kumimoji="1" lang="en-US" altLang="ja-JP" sz="2400" dirty="0"/>
                    <a:t> </a:t>
                  </a:r>
                  <a:endParaRPr kumimoji="1" lang="ja-JP" altLang="en-US" sz="2400" dirty="0"/>
                </a:p>
              </p:txBody>
            </p:sp>
          </mc:Choice>
          <mc:Fallback xmlns="">
            <p:sp>
              <p:nvSpPr>
                <p:cNvPr id="12" name="テキスト ボックス 11">
                  <a:extLst>
                    <a:ext uri="{FF2B5EF4-FFF2-40B4-BE49-F238E27FC236}">
                      <a16:creationId xmlns:a16="http://schemas.microsoft.com/office/drawing/2014/main" id="{34166584-2198-26EF-B452-7676E8F69DB4}"/>
                    </a:ext>
                  </a:extLst>
                </p:cNvPr>
                <p:cNvSpPr txBox="1">
                  <a:spLocks noRot="1" noChangeAspect="1" noMove="1" noResize="1" noEditPoints="1" noAdjustHandles="1" noChangeArrowheads="1" noChangeShapeType="1" noTextEdit="1"/>
                </p:cNvSpPr>
                <p:nvPr/>
              </p:nvSpPr>
              <p:spPr>
                <a:xfrm>
                  <a:off x="8845337" y="2276925"/>
                  <a:ext cx="1915333" cy="369332"/>
                </a:xfrm>
                <a:prstGeom prst="rect">
                  <a:avLst/>
                </a:prstGeom>
                <a:blipFill>
                  <a:blip r:embed="rId10"/>
                  <a:stretch>
                    <a:fillRect l="-3503" b="-6667"/>
                  </a:stretch>
                </a:blipFill>
              </p:spPr>
              <p:txBody>
                <a:bodyPr/>
                <a:lstStyle/>
                <a:p>
                  <a:r>
                    <a:rPr lang="ja-JP" altLang="en-US">
                      <a:noFill/>
                    </a:rPr>
                    <a:t> </a:t>
                  </a:r>
                </a:p>
              </p:txBody>
            </p:sp>
          </mc:Fallback>
        </mc:AlternateContent>
        <p:pic>
          <p:nvPicPr>
            <p:cNvPr id="18" name="図 17">
              <a:extLst>
                <a:ext uri="{FF2B5EF4-FFF2-40B4-BE49-F238E27FC236}">
                  <a16:creationId xmlns:a16="http://schemas.microsoft.com/office/drawing/2014/main" id="{FE01FFA7-0E42-ED42-8EDA-0AAFF52D290D}"/>
                </a:ext>
              </a:extLst>
            </p:cNvPr>
            <p:cNvPicPr>
              <a:picLocks noChangeAspect="1"/>
            </p:cNvPicPr>
            <p:nvPr/>
          </p:nvPicPr>
          <p:blipFill>
            <a:blip r:embed="rId8"/>
            <a:stretch>
              <a:fillRect/>
            </a:stretch>
          </p:blipFill>
          <p:spPr>
            <a:xfrm>
              <a:off x="10529944" y="2318696"/>
              <a:ext cx="295316" cy="285790"/>
            </a:xfrm>
            <a:prstGeom prst="rect">
              <a:avLst/>
            </a:prstGeom>
          </p:spPr>
        </p:pic>
        <p:pic>
          <p:nvPicPr>
            <p:cNvPr id="19" name="図 18">
              <a:extLst>
                <a:ext uri="{FF2B5EF4-FFF2-40B4-BE49-F238E27FC236}">
                  <a16:creationId xmlns:a16="http://schemas.microsoft.com/office/drawing/2014/main" id="{C7115C2E-738C-6FD7-990F-9A0C08B76FDC}"/>
                </a:ext>
              </a:extLst>
            </p:cNvPr>
            <p:cNvPicPr>
              <a:picLocks noChangeAspect="1"/>
            </p:cNvPicPr>
            <p:nvPr/>
          </p:nvPicPr>
          <p:blipFill>
            <a:blip r:embed="rId7"/>
            <a:stretch>
              <a:fillRect/>
            </a:stretch>
          </p:blipFill>
          <p:spPr>
            <a:xfrm>
              <a:off x="9487587" y="2331888"/>
              <a:ext cx="200053" cy="314369"/>
            </a:xfrm>
            <a:prstGeom prst="rect">
              <a:avLst/>
            </a:prstGeom>
          </p:spPr>
        </p:pic>
      </p:grpSp>
      <p:sp>
        <p:nvSpPr>
          <p:cNvPr id="5" name="テキスト ボックス 4">
            <a:extLst>
              <a:ext uri="{FF2B5EF4-FFF2-40B4-BE49-F238E27FC236}">
                <a16:creationId xmlns:a16="http://schemas.microsoft.com/office/drawing/2014/main" id="{F12BD67A-EB7C-FEBD-794C-3FC1A5A8E078}"/>
              </a:ext>
            </a:extLst>
          </p:cNvPr>
          <p:cNvSpPr txBox="1"/>
          <p:nvPr/>
        </p:nvSpPr>
        <p:spPr>
          <a:xfrm>
            <a:off x="8882743" y="4488873"/>
            <a:ext cx="2897579" cy="646331"/>
          </a:xfrm>
          <a:prstGeom prst="rect">
            <a:avLst/>
          </a:prstGeom>
          <a:noFill/>
        </p:spPr>
        <p:txBody>
          <a:bodyPr wrap="square" rtlCol="0">
            <a:spAutoFit/>
          </a:bodyPr>
          <a:lstStyle/>
          <a:p>
            <a:r>
              <a:rPr kumimoji="1" lang="ja-JP" altLang="en-US" sz="3600" b="1" dirty="0"/>
              <a:t>もつれ状態</a:t>
            </a:r>
          </a:p>
        </p:txBody>
      </p:sp>
    </p:spTree>
    <p:extLst>
      <p:ext uri="{BB962C8B-B14F-4D97-AF65-F5344CB8AC3E}">
        <p14:creationId xmlns:p14="http://schemas.microsoft.com/office/powerpoint/2010/main" val="215887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5B366C0-545B-2DAB-8159-B6B7FA5692D9}"/>
              </a:ext>
            </a:extLst>
          </p:cNvPr>
          <p:cNvSpPr txBox="1"/>
          <p:nvPr/>
        </p:nvSpPr>
        <p:spPr>
          <a:xfrm>
            <a:off x="930233" y="950026"/>
            <a:ext cx="9832769" cy="4339650"/>
          </a:xfrm>
          <a:prstGeom prst="rect">
            <a:avLst/>
          </a:prstGeom>
          <a:noFill/>
        </p:spPr>
        <p:txBody>
          <a:bodyPr wrap="square">
            <a:spAutoFit/>
          </a:bodyPr>
          <a:lstStyle/>
          <a:p>
            <a:pPr>
              <a:buNone/>
            </a:pPr>
            <a:r>
              <a:rPr lang="ja-JP" altLang="en-US" sz="2400" b="1" dirty="0"/>
              <a:t>ベル状態の作成方法</a:t>
            </a:r>
            <a:endParaRPr lang="ja-JP" altLang="en-US" sz="2400" dirty="0"/>
          </a:p>
          <a:p>
            <a:pPr>
              <a:buFont typeface="+mj-lt"/>
              <a:buAutoNum type="arabicPeriod"/>
            </a:pPr>
            <a:r>
              <a:rPr lang="ja-JP" altLang="en-US" sz="2400" b="1" dirty="0"/>
              <a:t>初期化</a:t>
            </a:r>
            <a:r>
              <a:rPr lang="en-US" altLang="ja-JP" sz="2400" b="1" dirty="0"/>
              <a:t>:</a:t>
            </a:r>
            <a:r>
              <a:rPr lang="ja-JP" altLang="en-US" sz="2400" dirty="0"/>
              <a:t> </a:t>
            </a:r>
            <a:r>
              <a:rPr lang="en-US" altLang="ja-JP" sz="2400" dirty="0"/>
              <a:t>2</a:t>
            </a:r>
            <a:r>
              <a:rPr lang="ja-JP" altLang="en-US" sz="2400" dirty="0"/>
              <a:t>つの量子ビットを</a:t>
            </a:r>
            <a:r>
              <a:rPr lang="en-US" altLang="ja-JP" sz="2400" dirty="0"/>
              <a:t>|00⟩</a:t>
            </a:r>
            <a:r>
              <a:rPr lang="ja-JP" altLang="en-US" sz="2400" dirty="0"/>
              <a:t>状態に初期化します。</a:t>
            </a:r>
          </a:p>
          <a:p>
            <a:pPr>
              <a:buFont typeface="+mj-lt"/>
              <a:buAutoNum type="arabicPeriod"/>
            </a:pPr>
            <a:r>
              <a:rPr lang="ja-JP" altLang="en-US" sz="2400" b="1" dirty="0"/>
              <a:t>アダマールゲート</a:t>
            </a:r>
            <a:r>
              <a:rPr lang="en-US" altLang="ja-JP" sz="2400" b="1" dirty="0"/>
              <a:t>:</a:t>
            </a:r>
            <a:r>
              <a:rPr lang="ja-JP" altLang="en-US" sz="2400" dirty="0"/>
              <a:t> 最初の量子ビットにアダマールゲート（</a:t>
            </a:r>
            <a:r>
              <a:rPr lang="en-US" altLang="ja-JP" sz="2400" dirty="0"/>
              <a:t>H</a:t>
            </a:r>
            <a:r>
              <a:rPr lang="ja-JP" altLang="en-US" sz="2400" dirty="0"/>
              <a:t>ゲート）を適用します。これにより、最初の量子ビットは</a:t>
            </a:r>
            <a:r>
              <a:rPr lang="en-US" altLang="ja-JP" sz="2400" dirty="0"/>
              <a:t>|0⟩</a:t>
            </a:r>
            <a:r>
              <a:rPr lang="ja-JP" altLang="en-US" sz="2400" dirty="0"/>
              <a:t>と</a:t>
            </a:r>
            <a:r>
              <a:rPr lang="en-US" altLang="ja-JP" sz="2400" dirty="0"/>
              <a:t>|1⟩</a:t>
            </a:r>
            <a:r>
              <a:rPr lang="ja-JP" altLang="en-US" sz="2400" dirty="0"/>
              <a:t>の重ね合わせ状態になります。</a:t>
            </a:r>
            <a:endParaRPr lang="en-US" altLang="ja-JP" sz="2400" dirty="0"/>
          </a:p>
          <a:p>
            <a:r>
              <a:rPr lang="en-US" altLang="ja-JP" sz="2400" dirty="0"/>
              <a:t>(|00⟩ + |10⟩)/√2</a:t>
            </a:r>
            <a:endParaRPr lang="ja-JP" altLang="en-US" sz="2400" dirty="0"/>
          </a:p>
          <a:p>
            <a:pPr>
              <a:buFont typeface="+mj-lt"/>
              <a:buAutoNum type="arabicPeriod"/>
            </a:pPr>
            <a:r>
              <a:rPr lang="en-US" altLang="ja-JP" sz="2400" b="1" dirty="0"/>
              <a:t>CNOT</a:t>
            </a:r>
            <a:r>
              <a:rPr lang="ja-JP" altLang="en-US" sz="2400" b="1" dirty="0"/>
              <a:t>ゲート</a:t>
            </a:r>
            <a:r>
              <a:rPr lang="en-US" altLang="ja-JP" sz="2400" b="1" dirty="0"/>
              <a:t>:</a:t>
            </a:r>
            <a:r>
              <a:rPr lang="ja-JP" altLang="en-US" sz="2400" dirty="0"/>
              <a:t> 最初の量子ビットを制御ビット、</a:t>
            </a:r>
            <a:r>
              <a:rPr lang="en-US" altLang="ja-JP" sz="2400" dirty="0"/>
              <a:t>2</a:t>
            </a:r>
            <a:r>
              <a:rPr lang="ja-JP" altLang="en-US" sz="2400" dirty="0"/>
              <a:t>番目の量子ビットをターゲットビットとして</a:t>
            </a:r>
            <a:r>
              <a:rPr lang="en-US" altLang="ja-JP" sz="2400" dirty="0"/>
              <a:t>CNOT</a:t>
            </a:r>
            <a:r>
              <a:rPr lang="ja-JP" altLang="en-US" sz="2400" dirty="0"/>
              <a:t>ゲートを適用します。これにより、</a:t>
            </a:r>
            <a:r>
              <a:rPr lang="en-US" altLang="ja-JP" sz="2400" dirty="0"/>
              <a:t>2</a:t>
            </a:r>
            <a:r>
              <a:rPr lang="ja-JP" altLang="en-US" sz="2400" dirty="0"/>
              <a:t>つの量子ビットが量子もつれ状態になります。</a:t>
            </a:r>
          </a:p>
          <a:p>
            <a:r>
              <a:rPr lang="en-US" altLang="ja-JP" sz="2400" dirty="0"/>
              <a:t>(|00⟩ + |11⟩)/√2</a:t>
            </a:r>
            <a:endParaRPr lang="ja-JP" altLang="en-US" sz="2400" dirty="0"/>
          </a:p>
          <a:p>
            <a:pPr>
              <a:buNone/>
            </a:pPr>
            <a:endParaRPr lang="en-US" altLang="ja-JP" b="1" dirty="0"/>
          </a:p>
          <a:p>
            <a:pPr>
              <a:buNone/>
            </a:pPr>
            <a:endParaRPr lang="en-US" altLang="ja-JP" b="1" dirty="0"/>
          </a:p>
        </p:txBody>
      </p:sp>
    </p:spTree>
    <p:extLst>
      <p:ext uri="{BB962C8B-B14F-4D97-AF65-F5344CB8AC3E}">
        <p14:creationId xmlns:p14="http://schemas.microsoft.com/office/powerpoint/2010/main" val="217880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52268-12D5-69AC-13D4-DE118065DA6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CC1214-1257-6371-72B8-610D15DDFAE4}"/>
              </a:ext>
            </a:extLst>
          </p:cNvPr>
          <p:cNvSpPr>
            <a:spLocks noGrp="1"/>
          </p:cNvSpPr>
          <p:nvPr>
            <p:ph type="title"/>
          </p:nvPr>
        </p:nvSpPr>
        <p:spPr>
          <a:xfrm>
            <a:off x="640080" y="444212"/>
            <a:ext cx="6566632" cy="1194410"/>
          </a:xfrm>
        </p:spPr>
        <p:txBody>
          <a:bodyPr anchor="b">
            <a:normAutofit/>
          </a:bodyPr>
          <a:lstStyle/>
          <a:p>
            <a:r>
              <a:rPr lang="ja-JP" altLang="en-US" sz="4200" b="1" dirty="0">
                <a:latin typeface="ソフトゴシック m"/>
              </a:rPr>
              <a:t>ベルの不等式</a:t>
            </a:r>
            <a:endParaRPr kumimoji="1" lang="ja-JP" altLang="en-US" sz="4200" dirty="0"/>
          </a:p>
        </p:txBody>
      </p:sp>
      <p:sp>
        <p:nvSpPr>
          <p:cNvPr id="3" name="コンテンツ プレースホルダー 2">
            <a:extLst>
              <a:ext uri="{FF2B5EF4-FFF2-40B4-BE49-F238E27FC236}">
                <a16:creationId xmlns:a16="http://schemas.microsoft.com/office/drawing/2014/main" id="{7D583DF0-DB56-E239-14CF-AA0607E7EBB8}"/>
              </a:ext>
            </a:extLst>
          </p:cNvPr>
          <p:cNvSpPr>
            <a:spLocks noGrp="1"/>
          </p:cNvSpPr>
          <p:nvPr>
            <p:ph idx="1"/>
          </p:nvPr>
        </p:nvSpPr>
        <p:spPr>
          <a:xfrm>
            <a:off x="640080" y="2872899"/>
            <a:ext cx="4243589" cy="3320668"/>
          </a:xfrm>
        </p:spPr>
        <p:txBody>
          <a:bodyPr>
            <a:normAutofit lnSpcReduction="10000"/>
          </a:bodyPr>
          <a:lstStyle/>
          <a:p>
            <a:r>
              <a:rPr lang="ja-JP" altLang="en-US" sz="2200" dirty="0"/>
              <a:t>理論：</a:t>
            </a:r>
            <a:r>
              <a:rPr lang="ja-JP" altLang="en-US" sz="2200" b="1" i="0" dirty="0">
                <a:effectLst/>
                <a:latin typeface="Arial" panose="020B0604020202020204" pitchFamily="34" charset="0"/>
              </a:rPr>
              <a:t>ジョン・スチュアート・ベル</a:t>
            </a:r>
            <a:r>
              <a:rPr lang="ja-JP" altLang="en-US" sz="2200" b="0" i="0" dirty="0">
                <a:effectLst/>
                <a:latin typeface="Arial" panose="020B0604020202020204" pitchFamily="34" charset="0"/>
              </a:rPr>
              <a:t>（</a:t>
            </a:r>
            <a:r>
              <a:rPr lang="en-US" altLang="ja-JP" sz="2200" b="0" i="0" dirty="0">
                <a:effectLst/>
                <a:latin typeface="Arial" panose="020B0604020202020204" pitchFamily="34" charset="0"/>
              </a:rPr>
              <a:t>John Stewart Bell, </a:t>
            </a:r>
            <a:r>
              <a:rPr lang="en-US" altLang="ja-JP" sz="2200" dirty="0">
                <a:latin typeface="Arial" panose="020B0604020202020204" pitchFamily="34" charset="0"/>
              </a:rPr>
              <a:t>1928</a:t>
            </a:r>
            <a:r>
              <a:rPr lang="en-US" altLang="ja-JP" sz="2200" b="0" i="0" dirty="0">
                <a:effectLst/>
                <a:latin typeface="Arial" panose="020B0604020202020204" pitchFamily="34" charset="0"/>
              </a:rPr>
              <a:t>- </a:t>
            </a:r>
            <a:r>
              <a:rPr lang="en-US" altLang="ja-JP" sz="2200" dirty="0">
                <a:latin typeface="Arial" panose="020B0604020202020204" pitchFamily="34" charset="0"/>
              </a:rPr>
              <a:t>1990</a:t>
            </a:r>
            <a:r>
              <a:rPr lang="ja-JP" altLang="en-US" sz="2200" b="0" i="0" dirty="0">
                <a:effectLst/>
                <a:latin typeface="Arial" panose="020B0604020202020204" pitchFamily="34" charset="0"/>
              </a:rPr>
              <a:t>）は</a:t>
            </a:r>
            <a:r>
              <a:rPr lang="ja-JP" altLang="en-US" sz="2200" dirty="0">
                <a:latin typeface="Arial" panose="020B0604020202020204" pitchFamily="34" charset="0"/>
              </a:rPr>
              <a:t>北アイルランド</a:t>
            </a:r>
            <a:r>
              <a:rPr lang="ja-JP" altLang="en-US" sz="2200" b="0" i="0" dirty="0">
                <a:effectLst/>
                <a:latin typeface="Arial" panose="020B0604020202020204" pitchFamily="34" charset="0"/>
              </a:rPr>
              <a:t>出身の</a:t>
            </a:r>
            <a:r>
              <a:rPr lang="ja-JP" altLang="en-US" sz="2200" dirty="0">
                <a:latin typeface="Arial" panose="020B0604020202020204" pitchFamily="34" charset="0"/>
              </a:rPr>
              <a:t>物理学者</a:t>
            </a:r>
            <a:r>
              <a:rPr lang="ja-JP" altLang="en-US" sz="2200" b="0" i="0" dirty="0">
                <a:effectLst/>
                <a:latin typeface="Arial" panose="020B0604020202020204" pitchFamily="34" charset="0"/>
              </a:rPr>
              <a:t>。</a:t>
            </a:r>
            <a:r>
              <a:rPr lang="ja-JP" altLang="en-US" sz="2200" dirty="0">
                <a:latin typeface="Arial" panose="020B0604020202020204" pitchFamily="34" charset="0"/>
              </a:rPr>
              <a:t>量子物理学</a:t>
            </a:r>
            <a:r>
              <a:rPr lang="ja-JP" altLang="en-US" sz="2200" b="0" i="0" dirty="0">
                <a:effectLst/>
                <a:latin typeface="Arial" panose="020B0604020202020204" pitchFamily="34" charset="0"/>
              </a:rPr>
              <a:t>の最も重要な定理のひとつである</a:t>
            </a:r>
            <a:r>
              <a:rPr lang="ja-JP" altLang="en-US" sz="2200" dirty="0">
                <a:latin typeface="Arial" panose="020B0604020202020204" pitchFamily="34" charset="0"/>
              </a:rPr>
              <a:t>ベルの不等式</a:t>
            </a:r>
            <a:r>
              <a:rPr lang="ja-JP" altLang="en-US" sz="2200" b="0" i="0" dirty="0">
                <a:effectLst/>
                <a:latin typeface="Arial" panose="020B0604020202020204" pitchFamily="34" charset="0"/>
              </a:rPr>
              <a:t>を提唱した。</a:t>
            </a:r>
            <a:endParaRPr lang="en-US" altLang="ja-JP" sz="2200" dirty="0"/>
          </a:p>
          <a:p>
            <a:r>
              <a:rPr kumimoji="1" lang="en-US" altLang="ja-JP" sz="2200" dirty="0"/>
              <a:t>https://www.youtube.com/watch?v=tIxp8syQuks&amp;list=PLuDh5m_Ioq9Oh9NuCUXci3Vn2VRpQyByn&amp;index=5</a:t>
            </a:r>
          </a:p>
        </p:txBody>
      </p:sp>
      <p:pic>
        <p:nvPicPr>
          <p:cNvPr id="7" name="図 6">
            <a:extLst>
              <a:ext uri="{FF2B5EF4-FFF2-40B4-BE49-F238E27FC236}">
                <a16:creationId xmlns:a16="http://schemas.microsoft.com/office/drawing/2014/main" id="{2A18482E-92D6-3057-E8C5-13807D66BC91}"/>
              </a:ext>
            </a:extLst>
          </p:cNvPr>
          <p:cNvPicPr>
            <a:picLocks noChangeAspect="1"/>
          </p:cNvPicPr>
          <p:nvPr/>
        </p:nvPicPr>
        <p:blipFill rotWithShape="1">
          <a:blip r:embed="rId2"/>
          <a:srcRect r="12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608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416CC9C-2C92-11D4-17F1-FC9A84302A8B}"/>
              </a:ext>
            </a:extLst>
          </p:cNvPr>
          <p:cNvSpPr txBox="1"/>
          <p:nvPr/>
        </p:nvSpPr>
        <p:spPr>
          <a:xfrm>
            <a:off x="348697" y="295835"/>
            <a:ext cx="11065566" cy="461665"/>
          </a:xfrm>
          <a:prstGeom prst="rect">
            <a:avLst/>
          </a:prstGeom>
          <a:noFill/>
        </p:spPr>
        <p:txBody>
          <a:bodyPr wrap="square">
            <a:spAutoFit/>
          </a:bodyPr>
          <a:lstStyle/>
          <a:p>
            <a:r>
              <a:rPr lang="ja-JP" altLang="en-US" b="0" i="0" dirty="0">
                <a:solidFill>
                  <a:srgbClr val="333333"/>
                </a:solidFill>
                <a:effectLst/>
                <a:latin typeface="ソフトゴシック m"/>
              </a:rPr>
              <a:t>まず、ニュー君とリノちゃんが共有している特殊な量子とは、</a:t>
            </a:r>
            <a:r>
              <a:rPr lang="ja-JP" altLang="en-US" sz="2400" b="1" i="0" dirty="0">
                <a:solidFill>
                  <a:srgbClr val="333333"/>
                </a:solidFill>
                <a:effectLst/>
                <a:latin typeface="ソフトゴシック m"/>
              </a:rPr>
              <a:t>ベル状態</a:t>
            </a:r>
            <a:r>
              <a:rPr lang="ja-JP" altLang="en-US" b="1" i="0" dirty="0">
                <a:solidFill>
                  <a:srgbClr val="333333"/>
                </a:solidFill>
                <a:effectLst/>
                <a:latin typeface="ソフトゴシック m"/>
              </a:rPr>
              <a:t>にある量子</a:t>
            </a:r>
            <a:r>
              <a:rPr lang="ja-JP" altLang="en-US" b="0" i="0" dirty="0">
                <a:solidFill>
                  <a:srgbClr val="333333"/>
                </a:solidFill>
                <a:effectLst/>
                <a:latin typeface="ソフトゴシック m"/>
              </a:rPr>
              <a:t>です。つまり↓</a:t>
            </a:r>
            <a:endParaRPr lang="ja-JP" altLang="en-US" dirty="0"/>
          </a:p>
        </p:txBody>
      </p:sp>
      <p:sp>
        <p:nvSpPr>
          <p:cNvPr id="9" name="テキスト ボックス 8">
            <a:extLst>
              <a:ext uri="{FF2B5EF4-FFF2-40B4-BE49-F238E27FC236}">
                <a16:creationId xmlns:a16="http://schemas.microsoft.com/office/drawing/2014/main" id="{8ADD85E1-52AD-864D-4E80-90BE37778CAD}"/>
              </a:ext>
            </a:extLst>
          </p:cNvPr>
          <p:cNvSpPr txBox="1"/>
          <p:nvPr/>
        </p:nvSpPr>
        <p:spPr>
          <a:xfrm>
            <a:off x="499131" y="2830317"/>
            <a:ext cx="10527193" cy="369332"/>
          </a:xfrm>
          <a:prstGeom prst="rect">
            <a:avLst/>
          </a:prstGeom>
          <a:noFill/>
        </p:spPr>
        <p:txBody>
          <a:bodyPr wrap="square">
            <a:spAutoFit/>
          </a:bodyPr>
          <a:lstStyle/>
          <a:p>
            <a:r>
              <a:rPr lang="ja-JP" altLang="en-US" b="0" i="0" dirty="0">
                <a:solidFill>
                  <a:srgbClr val="333333"/>
                </a:solidFill>
                <a:effectLst/>
                <a:latin typeface="ソフトゴシック m"/>
              </a:rPr>
              <a:t>さて、リノちゃんがニュー君に</a:t>
            </a:r>
            <a:r>
              <a:rPr lang="ja-JP" altLang="en-US" b="1" i="0" dirty="0">
                <a:solidFill>
                  <a:srgbClr val="333333"/>
                </a:solidFill>
                <a:effectLst/>
                <a:latin typeface="ソフトゴシック m"/>
              </a:rPr>
              <a:t>新しく送りたい量子</a:t>
            </a:r>
            <a:r>
              <a:rPr lang="ja-JP" altLang="en-US" b="0" i="0" dirty="0">
                <a:solidFill>
                  <a:srgbClr val="333333"/>
                </a:solidFill>
                <a:effectLst/>
                <a:latin typeface="ソフトゴシック m"/>
              </a:rPr>
              <a:t>を用意します。この量子の状態はこれ↓</a:t>
            </a:r>
            <a:endParaRPr lang="ja-JP" altLang="en-US" dirty="0"/>
          </a:p>
        </p:txBody>
      </p:sp>
      <p:pic>
        <p:nvPicPr>
          <p:cNvPr id="8196" name="Picture 4" descr="中学レベルの数学で量子テレポーテーションを理解してみよう">
            <a:extLst>
              <a:ext uri="{FF2B5EF4-FFF2-40B4-BE49-F238E27FC236}">
                <a16:creationId xmlns:a16="http://schemas.microsoft.com/office/drawing/2014/main" id="{48DBF302-5679-6E47-0CDA-914508120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3" y="3608773"/>
            <a:ext cx="4762500"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CEE82225-896F-EC92-30E0-D54056F54DD6}"/>
              </a:ext>
            </a:extLst>
          </p:cNvPr>
          <p:cNvSpPr txBox="1"/>
          <p:nvPr/>
        </p:nvSpPr>
        <p:spPr>
          <a:xfrm>
            <a:off x="969886" y="5019216"/>
            <a:ext cx="6096000" cy="369332"/>
          </a:xfrm>
          <a:prstGeom prst="rect">
            <a:avLst/>
          </a:prstGeom>
          <a:noFill/>
        </p:spPr>
        <p:txBody>
          <a:bodyPr wrap="square">
            <a:spAutoFit/>
          </a:bodyPr>
          <a:lstStyle/>
          <a:p>
            <a:r>
              <a:rPr lang="en-US" altLang="ja-JP" b="0" i="0" dirty="0">
                <a:solidFill>
                  <a:srgbClr val="333333"/>
                </a:solidFill>
                <a:effectLst/>
                <a:latin typeface="ソフトゴシック m"/>
              </a:rPr>
              <a:t>a</a:t>
            </a:r>
            <a:r>
              <a:rPr lang="ja-JP" altLang="en-US" b="0" i="0" dirty="0">
                <a:solidFill>
                  <a:srgbClr val="333333"/>
                </a:solidFill>
                <a:effectLst/>
                <a:latin typeface="ソフトゴシック m"/>
              </a:rPr>
              <a:t>と</a:t>
            </a:r>
            <a:r>
              <a:rPr lang="en-US" altLang="ja-JP" b="0" i="0" dirty="0">
                <a:solidFill>
                  <a:srgbClr val="333333"/>
                </a:solidFill>
                <a:effectLst/>
                <a:latin typeface="ソフトゴシック m"/>
              </a:rPr>
              <a:t>b</a:t>
            </a:r>
            <a:r>
              <a:rPr lang="ja-JP" altLang="en-US" b="0" i="0" dirty="0">
                <a:solidFill>
                  <a:srgbClr val="333333"/>
                </a:solidFill>
                <a:effectLst/>
                <a:latin typeface="ソフトゴシック m"/>
              </a:rPr>
              <a:t>の値はわかっていません。</a:t>
            </a:r>
            <a:r>
              <a:rPr lang="en-US" altLang="ja-JP" b="0" i="0" dirty="0">
                <a:solidFill>
                  <a:srgbClr val="333333"/>
                </a:solidFill>
                <a:effectLst/>
                <a:latin typeface="ソフトゴシック m"/>
              </a:rPr>
              <a:t>(</a:t>
            </a:r>
            <a:r>
              <a:rPr lang="ja-JP" altLang="en-US" b="1" i="0" dirty="0">
                <a:solidFill>
                  <a:srgbClr val="333333"/>
                </a:solidFill>
                <a:effectLst/>
                <a:latin typeface="ソフトゴシック m"/>
              </a:rPr>
              <a:t>これが秘密情報</a:t>
            </a:r>
            <a:r>
              <a:rPr lang="en-US" altLang="ja-JP" b="0" i="0" dirty="0">
                <a:solidFill>
                  <a:srgbClr val="333333"/>
                </a:solidFill>
                <a:effectLst/>
                <a:latin typeface="ソフトゴシック m"/>
              </a:rPr>
              <a:t>)</a:t>
            </a:r>
            <a:endParaRPr lang="ja-JP" altLang="en-US" dirty="0"/>
          </a:p>
        </p:txBody>
      </p:sp>
      <p:grpSp>
        <p:nvGrpSpPr>
          <p:cNvPr id="10" name="グループ化 9">
            <a:extLst>
              <a:ext uri="{FF2B5EF4-FFF2-40B4-BE49-F238E27FC236}">
                <a16:creationId xmlns:a16="http://schemas.microsoft.com/office/drawing/2014/main" id="{613D767B-A021-799D-7DA0-655AC61DD969}"/>
              </a:ext>
            </a:extLst>
          </p:cNvPr>
          <p:cNvGrpSpPr/>
          <p:nvPr/>
        </p:nvGrpSpPr>
        <p:grpSpPr>
          <a:xfrm>
            <a:off x="1765533" y="3249227"/>
            <a:ext cx="2837652" cy="1360865"/>
            <a:chOff x="6265800" y="4614195"/>
            <a:chExt cx="2837652" cy="1360865"/>
          </a:xfrm>
        </p:grpSpPr>
        <p:pic>
          <p:nvPicPr>
            <p:cNvPr id="15" name="図 14">
              <a:extLst>
                <a:ext uri="{FF2B5EF4-FFF2-40B4-BE49-F238E27FC236}">
                  <a16:creationId xmlns:a16="http://schemas.microsoft.com/office/drawing/2014/main" id="{5E29300E-5A28-9FC3-9796-C089B442E93F}"/>
                </a:ext>
              </a:extLst>
            </p:cNvPr>
            <p:cNvPicPr>
              <a:picLocks noChangeAspect="1"/>
            </p:cNvPicPr>
            <p:nvPr/>
          </p:nvPicPr>
          <p:blipFill>
            <a:blip r:embed="rId3"/>
            <a:stretch>
              <a:fillRect/>
            </a:stretch>
          </p:blipFill>
          <p:spPr>
            <a:xfrm>
              <a:off x="6265800" y="4731619"/>
              <a:ext cx="2837652" cy="1243441"/>
            </a:xfrm>
            <a:prstGeom prst="rect">
              <a:avLst/>
            </a:prstGeom>
          </p:spPr>
        </p:pic>
        <p:sp>
          <p:nvSpPr>
            <p:cNvPr id="23" name="テキスト ボックス 22">
              <a:extLst>
                <a:ext uri="{FF2B5EF4-FFF2-40B4-BE49-F238E27FC236}">
                  <a16:creationId xmlns:a16="http://schemas.microsoft.com/office/drawing/2014/main" id="{15655D93-6CFA-A56D-FBC4-B01221E22728}"/>
                </a:ext>
              </a:extLst>
            </p:cNvPr>
            <p:cNvSpPr txBox="1"/>
            <p:nvPr/>
          </p:nvSpPr>
          <p:spPr>
            <a:xfrm>
              <a:off x="6806650" y="4614195"/>
              <a:ext cx="465435" cy="369332"/>
            </a:xfrm>
            <a:prstGeom prst="rect">
              <a:avLst/>
            </a:prstGeom>
            <a:noFill/>
          </p:spPr>
          <p:txBody>
            <a:bodyPr wrap="square" rtlCol="0">
              <a:spAutoFit/>
            </a:bodyPr>
            <a:lstStyle/>
            <a:p>
              <a:r>
                <a:rPr kumimoji="1" lang="ja-JP" altLang="en-US" dirty="0"/>
                <a:t>１</a:t>
              </a:r>
            </a:p>
          </p:txBody>
        </p:sp>
        <p:sp>
          <p:nvSpPr>
            <p:cNvPr id="25" name="テキスト ボックス 24">
              <a:extLst>
                <a:ext uri="{FF2B5EF4-FFF2-40B4-BE49-F238E27FC236}">
                  <a16:creationId xmlns:a16="http://schemas.microsoft.com/office/drawing/2014/main" id="{EA4D41E6-C27F-B4E9-475A-0A6DC59057F7}"/>
                </a:ext>
              </a:extLst>
            </p:cNvPr>
            <p:cNvSpPr txBox="1"/>
            <p:nvPr/>
          </p:nvSpPr>
          <p:spPr>
            <a:xfrm>
              <a:off x="8372867" y="4625777"/>
              <a:ext cx="465435" cy="369332"/>
            </a:xfrm>
            <a:prstGeom prst="rect">
              <a:avLst/>
            </a:prstGeom>
            <a:noFill/>
          </p:spPr>
          <p:txBody>
            <a:bodyPr wrap="square" rtlCol="0">
              <a:spAutoFit/>
            </a:bodyPr>
            <a:lstStyle/>
            <a:p>
              <a:r>
                <a:rPr kumimoji="1" lang="ja-JP" altLang="en-US" dirty="0"/>
                <a:t>１</a:t>
              </a:r>
            </a:p>
          </p:txBody>
        </p:sp>
      </p:grpSp>
      <p:grpSp>
        <p:nvGrpSpPr>
          <p:cNvPr id="8" name="グループ化 7">
            <a:extLst>
              <a:ext uri="{FF2B5EF4-FFF2-40B4-BE49-F238E27FC236}">
                <a16:creationId xmlns:a16="http://schemas.microsoft.com/office/drawing/2014/main" id="{65B08478-ED1C-1879-5E88-AA16D8B6687D}"/>
              </a:ext>
            </a:extLst>
          </p:cNvPr>
          <p:cNvGrpSpPr/>
          <p:nvPr/>
        </p:nvGrpSpPr>
        <p:grpSpPr>
          <a:xfrm>
            <a:off x="589714" y="782591"/>
            <a:ext cx="8513738" cy="1689957"/>
            <a:chOff x="666750" y="2294112"/>
            <a:chExt cx="8513738" cy="1689957"/>
          </a:xfrm>
        </p:grpSpPr>
        <p:pic>
          <p:nvPicPr>
            <p:cNvPr id="8194" name="Picture 2" descr="中学レベルの数学で量子テレポーテーションを理解してみよう">
              <a:extLst>
                <a:ext uri="{FF2B5EF4-FFF2-40B4-BE49-F238E27FC236}">
                  <a16:creationId xmlns:a16="http://schemas.microsoft.com/office/drawing/2014/main" id="{54EA7856-A427-BA24-FB54-1C573B375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2355069"/>
              <a:ext cx="47625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2FCE8795-31C2-070D-A032-055F94E690D6}"/>
                </a:ext>
              </a:extLst>
            </p:cNvPr>
            <p:cNvPicPr>
              <a:picLocks noChangeAspect="1"/>
            </p:cNvPicPr>
            <p:nvPr/>
          </p:nvPicPr>
          <p:blipFill>
            <a:blip r:embed="rId5"/>
            <a:stretch>
              <a:fillRect/>
            </a:stretch>
          </p:blipFill>
          <p:spPr>
            <a:xfrm>
              <a:off x="6188764" y="2698636"/>
              <a:ext cx="2991724" cy="871377"/>
            </a:xfrm>
            <a:prstGeom prst="rect">
              <a:avLst/>
            </a:prstGeom>
          </p:spPr>
        </p:pic>
        <p:grpSp>
          <p:nvGrpSpPr>
            <p:cNvPr id="18" name="グループ化 17">
              <a:extLst>
                <a:ext uri="{FF2B5EF4-FFF2-40B4-BE49-F238E27FC236}">
                  <a16:creationId xmlns:a16="http://schemas.microsoft.com/office/drawing/2014/main" id="{954BEE3D-B6AD-4298-074A-023AF7DD7432}"/>
                </a:ext>
              </a:extLst>
            </p:cNvPr>
            <p:cNvGrpSpPr/>
            <p:nvPr/>
          </p:nvGrpSpPr>
          <p:grpSpPr>
            <a:xfrm>
              <a:off x="6806650" y="2383573"/>
              <a:ext cx="698152" cy="369332"/>
              <a:chOff x="6806650" y="2383573"/>
              <a:chExt cx="698152" cy="369332"/>
            </a:xfrm>
          </p:grpSpPr>
          <p:sp>
            <p:nvSpPr>
              <p:cNvPr id="16" name="テキスト ボックス 15">
                <a:extLst>
                  <a:ext uri="{FF2B5EF4-FFF2-40B4-BE49-F238E27FC236}">
                    <a16:creationId xmlns:a16="http://schemas.microsoft.com/office/drawing/2014/main" id="{CF2A40F0-B6F0-8F34-70AF-2A3047AE2B0B}"/>
                  </a:ext>
                </a:extLst>
              </p:cNvPr>
              <p:cNvSpPr txBox="1"/>
              <p:nvPr/>
            </p:nvSpPr>
            <p:spPr>
              <a:xfrm>
                <a:off x="6806650" y="2383573"/>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17" name="テキスト ボックス 16">
                <a:extLst>
                  <a:ext uri="{FF2B5EF4-FFF2-40B4-BE49-F238E27FC236}">
                    <a16:creationId xmlns:a16="http://schemas.microsoft.com/office/drawing/2014/main" id="{F6B9CEC4-2F21-D98C-3B8C-1A42F2198924}"/>
                  </a:ext>
                </a:extLst>
              </p:cNvPr>
              <p:cNvSpPr txBox="1"/>
              <p:nvPr/>
            </p:nvSpPr>
            <p:spPr>
              <a:xfrm>
                <a:off x="7039367" y="2383573"/>
                <a:ext cx="465435" cy="369332"/>
              </a:xfrm>
              <a:prstGeom prst="rect">
                <a:avLst/>
              </a:prstGeom>
              <a:noFill/>
            </p:spPr>
            <p:txBody>
              <a:bodyPr wrap="square" rtlCol="0">
                <a:spAutoFit/>
              </a:bodyPr>
              <a:lstStyle/>
              <a:p>
                <a:r>
                  <a:rPr kumimoji="1" lang="ja-JP" altLang="en-US" dirty="0"/>
                  <a:t>３</a:t>
                </a:r>
              </a:p>
            </p:txBody>
          </p:sp>
        </p:grpSp>
        <p:grpSp>
          <p:nvGrpSpPr>
            <p:cNvPr id="19" name="グループ化 18">
              <a:extLst>
                <a:ext uri="{FF2B5EF4-FFF2-40B4-BE49-F238E27FC236}">
                  <a16:creationId xmlns:a16="http://schemas.microsoft.com/office/drawing/2014/main" id="{ADFD95BB-3043-1FB3-E9E0-012F2340B6D1}"/>
                </a:ext>
              </a:extLst>
            </p:cNvPr>
            <p:cNvGrpSpPr/>
            <p:nvPr/>
          </p:nvGrpSpPr>
          <p:grpSpPr>
            <a:xfrm>
              <a:off x="7993569" y="2406168"/>
              <a:ext cx="698152" cy="369332"/>
              <a:chOff x="6806650" y="2383573"/>
              <a:chExt cx="698152" cy="369332"/>
            </a:xfrm>
          </p:grpSpPr>
          <p:sp>
            <p:nvSpPr>
              <p:cNvPr id="20" name="テキスト ボックス 19">
                <a:extLst>
                  <a:ext uri="{FF2B5EF4-FFF2-40B4-BE49-F238E27FC236}">
                    <a16:creationId xmlns:a16="http://schemas.microsoft.com/office/drawing/2014/main" id="{87B10EDB-0430-0736-F1D2-BB67DFB445C4}"/>
                  </a:ext>
                </a:extLst>
              </p:cNvPr>
              <p:cNvSpPr txBox="1"/>
              <p:nvPr/>
            </p:nvSpPr>
            <p:spPr>
              <a:xfrm>
                <a:off x="6806650" y="2383573"/>
                <a:ext cx="465435" cy="369332"/>
              </a:xfrm>
              <a:prstGeom prst="rect">
                <a:avLst/>
              </a:prstGeom>
              <a:noFill/>
            </p:spPr>
            <p:txBody>
              <a:bodyPr wrap="square" rtlCol="0">
                <a:spAutoFit/>
              </a:bodyPr>
              <a:lstStyle/>
              <a:p>
                <a:r>
                  <a:rPr lang="ja-JP" altLang="en-US" dirty="0"/>
                  <a:t>２</a:t>
                </a:r>
                <a:endParaRPr kumimoji="1" lang="ja-JP" altLang="en-US" dirty="0"/>
              </a:p>
            </p:txBody>
          </p:sp>
          <p:sp>
            <p:nvSpPr>
              <p:cNvPr id="21" name="テキスト ボックス 20">
                <a:extLst>
                  <a:ext uri="{FF2B5EF4-FFF2-40B4-BE49-F238E27FC236}">
                    <a16:creationId xmlns:a16="http://schemas.microsoft.com/office/drawing/2014/main" id="{99303CBD-510B-D85C-EC5A-7A2C427AD2F5}"/>
                  </a:ext>
                </a:extLst>
              </p:cNvPr>
              <p:cNvSpPr txBox="1"/>
              <p:nvPr/>
            </p:nvSpPr>
            <p:spPr>
              <a:xfrm>
                <a:off x="7039367" y="2383573"/>
                <a:ext cx="465435" cy="369332"/>
              </a:xfrm>
              <a:prstGeom prst="rect">
                <a:avLst/>
              </a:prstGeom>
              <a:noFill/>
            </p:spPr>
            <p:txBody>
              <a:bodyPr wrap="square" rtlCol="0">
                <a:spAutoFit/>
              </a:bodyPr>
              <a:lstStyle/>
              <a:p>
                <a:r>
                  <a:rPr kumimoji="1" lang="ja-JP" altLang="en-US" dirty="0"/>
                  <a:t>３</a:t>
                </a:r>
              </a:p>
            </p:txBody>
          </p:sp>
        </p:grpSp>
        <p:sp>
          <p:nvSpPr>
            <p:cNvPr id="31" name="テキスト ボックス 30">
              <a:extLst>
                <a:ext uri="{FF2B5EF4-FFF2-40B4-BE49-F238E27FC236}">
                  <a16:creationId xmlns:a16="http://schemas.microsoft.com/office/drawing/2014/main" id="{56814AFB-DE8C-12DF-5445-CA328A40F2AC}"/>
                </a:ext>
              </a:extLst>
            </p:cNvPr>
            <p:cNvSpPr txBox="1"/>
            <p:nvPr/>
          </p:nvSpPr>
          <p:spPr>
            <a:xfrm>
              <a:off x="814205" y="3614737"/>
              <a:ext cx="465435" cy="369332"/>
            </a:xfrm>
            <a:prstGeom prst="rect">
              <a:avLst/>
            </a:prstGeom>
            <a:noFill/>
          </p:spPr>
          <p:txBody>
            <a:bodyPr wrap="square" rtlCol="0">
              <a:spAutoFit/>
            </a:bodyPr>
            <a:lstStyle/>
            <a:p>
              <a:r>
                <a:rPr kumimoji="1" lang="ja-JP" altLang="en-US" dirty="0"/>
                <a:t>２</a:t>
              </a:r>
            </a:p>
          </p:txBody>
        </p:sp>
        <p:sp>
          <p:nvSpPr>
            <p:cNvPr id="2" name="テキスト ボックス 1">
              <a:extLst>
                <a:ext uri="{FF2B5EF4-FFF2-40B4-BE49-F238E27FC236}">
                  <a16:creationId xmlns:a16="http://schemas.microsoft.com/office/drawing/2014/main" id="{4010987C-1607-87EE-6C3B-1C4C2D987604}"/>
                </a:ext>
              </a:extLst>
            </p:cNvPr>
            <p:cNvSpPr txBox="1"/>
            <p:nvPr/>
          </p:nvSpPr>
          <p:spPr>
            <a:xfrm>
              <a:off x="2407796" y="2294112"/>
              <a:ext cx="465435" cy="369332"/>
            </a:xfrm>
            <a:prstGeom prst="rect">
              <a:avLst/>
            </a:prstGeom>
            <a:noFill/>
          </p:spPr>
          <p:txBody>
            <a:bodyPr wrap="square" rtlCol="0">
              <a:spAutoFit/>
            </a:bodyPr>
            <a:lstStyle/>
            <a:p>
              <a:r>
                <a:rPr kumimoji="1" lang="ja-JP" altLang="en-US" dirty="0"/>
                <a:t>３</a:t>
              </a:r>
            </a:p>
          </p:txBody>
        </p:sp>
      </p:grpSp>
      <p:pic>
        <p:nvPicPr>
          <p:cNvPr id="6" name="図 5">
            <a:extLst>
              <a:ext uri="{FF2B5EF4-FFF2-40B4-BE49-F238E27FC236}">
                <a16:creationId xmlns:a16="http://schemas.microsoft.com/office/drawing/2014/main" id="{657F67BC-B473-6914-3413-C19AECB538CB}"/>
              </a:ext>
            </a:extLst>
          </p:cNvPr>
          <p:cNvPicPr>
            <a:picLocks noChangeAspect="1"/>
          </p:cNvPicPr>
          <p:nvPr/>
        </p:nvPicPr>
        <p:blipFill>
          <a:blip r:embed="rId6"/>
          <a:stretch>
            <a:fillRect/>
          </a:stretch>
        </p:blipFill>
        <p:spPr>
          <a:xfrm>
            <a:off x="7347500" y="3390685"/>
            <a:ext cx="4762500" cy="3268633"/>
          </a:xfrm>
          <a:prstGeom prst="rect">
            <a:avLst/>
          </a:prstGeom>
        </p:spPr>
      </p:pic>
    </p:spTree>
    <p:extLst>
      <p:ext uri="{BB962C8B-B14F-4D97-AF65-F5344CB8AC3E}">
        <p14:creationId xmlns:p14="http://schemas.microsoft.com/office/powerpoint/2010/main" val="68630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D911F9-0F9C-F65A-DC6D-9019841C6214}"/>
              </a:ext>
            </a:extLst>
          </p:cNvPr>
          <p:cNvPicPr>
            <a:picLocks noChangeAspect="1"/>
          </p:cNvPicPr>
          <p:nvPr/>
        </p:nvPicPr>
        <p:blipFill>
          <a:blip r:embed="rId2"/>
          <a:stretch>
            <a:fillRect/>
          </a:stretch>
        </p:blipFill>
        <p:spPr>
          <a:xfrm>
            <a:off x="3579224" y="-126498"/>
            <a:ext cx="4650378" cy="3785192"/>
          </a:xfrm>
          <a:prstGeom prst="rect">
            <a:avLst/>
          </a:prstGeom>
        </p:spPr>
      </p:pic>
      <p:grpSp>
        <p:nvGrpSpPr>
          <p:cNvPr id="4" name="グループ化 3">
            <a:extLst>
              <a:ext uri="{FF2B5EF4-FFF2-40B4-BE49-F238E27FC236}">
                <a16:creationId xmlns:a16="http://schemas.microsoft.com/office/drawing/2014/main" id="{6DA3CB7F-41CA-F4C2-3B87-DFDEB1E2C21F}"/>
              </a:ext>
            </a:extLst>
          </p:cNvPr>
          <p:cNvGrpSpPr/>
          <p:nvPr/>
        </p:nvGrpSpPr>
        <p:grpSpPr>
          <a:xfrm>
            <a:off x="376002" y="992087"/>
            <a:ext cx="2875401" cy="990810"/>
            <a:chOff x="4026514" y="1781520"/>
            <a:chExt cx="2875401" cy="990810"/>
          </a:xfrm>
        </p:grpSpPr>
        <p:pic>
          <p:nvPicPr>
            <p:cNvPr id="5" name="図 4">
              <a:extLst>
                <a:ext uri="{FF2B5EF4-FFF2-40B4-BE49-F238E27FC236}">
                  <a16:creationId xmlns:a16="http://schemas.microsoft.com/office/drawing/2014/main" id="{65AA8705-4184-6562-FFBB-4105C5269BEB}"/>
                </a:ext>
              </a:extLst>
            </p:cNvPr>
            <p:cNvPicPr>
              <a:picLocks noChangeAspect="1"/>
            </p:cNvPicPr>
            <p:nvPr/>
          </p:nvPicPr>
          <p:blipFill>
            <a:blip r:embed="rId3"/>
            <a:stretch>
              <a:fillRect/>
            </a:stretch>
          </p:blipFill>
          <p:spPr>
            <a:xfrm>
              <a:off x="4026514" y="1781520"/>
              <a:ext cx="722466" cy="990810"/>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EAE2681-BE94-B9A5-FCA9-278CB1B0F61C}"/>
                    </a:ext>
                  </a:extLst>
                </p:cNvPr>
                <p:cNvSpPr txBox="1"/>
                <p:nvPr/>
              </p:nvSpPr>
              <p:spPr>
                <a:xfrm>
                  <a:off x="4837952" y="2186199"/>
                  <a:ext cx="2063963" cy="369332"/>
                </a:xfrm>
                <a:prstGeom prst="rect">
                  <a:avLst/>
                </a:prstGeom>
                <a:noFill/>
              </p:spPr>
              <p:txBody>
                <a:bodyPr wrap="none" lIns="0" tIns="0" rIns="0" bIns="0" rtlCol="0">
                  <a:spAutoFit/>
                </a:bodyPr>
                <a:lstStyle/>
                <a:p>
                  <a14:m>
                    <m:oMath xmlns:m="http://schemas.openxmlformats.org/officeDocument/2006/math">
                      <m:r>
                        <a:rPr lang="en-US" altLang="ja-JP" sz="2400" i="1" dirty="0" smtClean="0">
                          <a:latin typeface="Cambria Math" panose="02040503050406030204" pitchFamily="18" charset="0"/>
                        </a:rPr>
                        <m:t>= </m:t>
                      </m:r>
                      <m:r>
                        <a:rPr kumimoji="1" lang="en-US" altLang="ja-JP" sz="2400" i="1" dirty="0" smtClean="0">
                          <a:latin typeface="Cambria Math" panose="02040503050406030204" pitchFamily="18" charset="0"/>
                        </a:rPr>
                        <m:t>𝑎</m:t>
                      </m:r>
                      <m:r>
                        <a:rPr kumimoji="1" lang="en-US" altLang="ja-JP" sz="2400" i="1" dirty="0" smtClean="0">
                          <a:latin typeface="Cambria Math" panose="02040503050406030204" pitchFamily="18" charset="0"/>
                        </a:rPr>
                        <m:t>      +  </m:t>
                      </m:r>
                      <m:r>
                        <a:rPr kumimoji="1" lang="en-US" altLang="ja-JP" sz="2400" b="0" i="1" dirty="0" smtClean="0">
                          <a:latin typeface="Cambria Math" panose="02040503050406030204" pitchFamily="18" charset="0"/>
                        </a:rPr>
                        <m:t>𝑏</m:t>
                      </m:r>
                      <m:r>
                        <a:rPr kumimoji="1" lang="en-US" altLang="ja-JP" sz="2400" b="0" i="1" dirty="0" smtClean="0">
                          <a:latin typeface="Cambria Math" panose="02040503050406030204" pitchFamily="18" charset="0"/>
                        </a:rPr>
                        <m:t>    </m:t>
                      </m:r>
                    </m:oMath>
                  </a14:m>
                  <a:r>
                    <a:rPr kumimoji="1" lang="en-US" altLang="ja-JP" sz="2400" dirty="0"/>
                    <a:t> </a:t>
                  </a:r>
                  <a:endParaRPr kumimoji="1" lang="ja-JP" altLang="en-US" sz="2400" dirty="0"/>
                </a:p>
              </p:txBody>
            </p:sp>
          </mc:Choice>
          <mc:Fallback xmlns="">
            <p:sp>
              <p:nvSpPr>
                <p:cNvPr id="11" name="テキスト ボックス 10">
                  <a:extLst>
                    <a:ext uri="{FF2B5EF4-FFF2-40B4-BE49-F238E27FC236}">
                      <a16:creationId xmlns:a16="http://schemas.microsoft.com/office/drawing/2014/main" id="{B5E4963E-3144-8D58-9E24-FF875B94B726}"/>
                    </a:ext>
                  </a:extLst>
                </p:cNvPr>
                <p:cNvSpPr txBox="1">
                  <a:spLocks noRot="1" noChangeAspect="1" noMove="1" noResize="1" noEditPoints="1" noAdjustHandles="1" noChangeArrowheads="1" noChangeShapeType="1" noTextEdit="1"/>
                </p:cNvSpPr>
                <p:nvPr/>
              </p:nvSpPr>
              <p:spPr>
                <a:xfrm>
                  <a:off x="4837952" y="2186199"/>
                  <a:ext cx="2063963" cy="369332"/>
                </a:xfrm>
                <a:prstGeom prst="rect">
                  <a:avLst/>
                </a:prstGeom>
                <a:blipFill>
                  <a:blip r:embed="rId6"/>
                  <a:stretch>
                    <a:fillRect l="-3254" b="-4918"/>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ADEE425E-28DC-B50C-B4B0-582D1FAEC923}"/>
                </a:ext>
              </a:extLst>
            </p:cNvPr>
            <p:cNvPicPr>
              <a:picLocks noChangeAspect="1"/>
            </p:cNvPicPr>
            <p:nvPr/>
          </p:nvPicPr>
          <p:blipFill>
            <a:blip r:embed="rId7"/>
            <a:stretch>
              <a:fillRect/>
            </a:stretch>
          </p:blipFill>
          <p:spPr>
            <a:xfrm>
              <a:off x="5514410" y="2241162"/>
              <a:ext cx="200053" cy="314369"/>
            </a:xfrm>
            <a:prstGeom prst="rect">
              <a:avLst/>
            </a:prstGeom>
          </p:spPr>
        </p:pic>
        <p:pic>
          <p:nvPicPr>
            <p:cNvPr id="8" name="図 7">
              <a:extLst>
                <a:ext uri="{FF2B5EF4-FFF2-40B4-BE49-F238E27FC236}">
                  <a16:creationId xmlns:a16="http://schemas.microsoft.com/office/drawing/2014/main" id="{83DA0BB0-8E46-0CCE-7CEA-D7F16CD93F32}"/>
                </a:ext>
              </a:extLst>
            </p:cNvPr>
            <p:cNvPicPr>
              <a:picLocks noChangeAspect="1"/>
            </p:cNvPicPr>
            <p:nvPr/>
          </p:nvPicPr>
          <p:blipFill>
            <a:blip r:embed="rId8"/>
            <a:stretch>
              <a:fillRect/>
            </a:stretch>
          </p:blipFill>
          <p:spPr>
            <a:xfrm>
              <a:off x="6477539" y="2227970"/>
              <a:ext cx="295316" cy="285790"/>
            </a:xfrm>
            <a:prstGeom prst="rect">
              <a:avLst/>
            </a:prstGeom>
          </p:spPr>
        </p:pic>
      </p:grpSp>
      <p:sp>
        <p:nvSpPr>
          <p:cNvPr id="11" name="テキスト ボックス 10">
            <a:extLst>
              <a:ext uri="{FF2B5EF4-FFF2-40B4-BE49-F238E27FC236}">
                <a16:creationId xmlns:a16="http://schemas.microsoft.com/office/drawing/2014/main" id="{A1B34B47-272F-17A7-24A0-D7CC5598C1F4}"/>
              </a:ext>
            </a:extLst>
          </p:cNvPr>
          <p:cNvSpPr txBox="1"/>
          <p:nvPr/>
        </p:nvSpPr>
        <p:spPr>
          <a:xfrm>
            <a:off x="2351314" y="4728754"/>
            <a:ext cx="2749471" cy="707886"/>
          </a:xfrm>
          <a:prstGeom prst="rect">
            <a:avLst/>
          </a:prstGeom>
          <a:noFill/>
        </p:spPr>
        <p:txBody>
          <a:bodyPr wrap="none" rtlCol="0">
            <a:spAutoFit/>
          </a:bodyPr>
          <a:lstStyle/>
          <a:p>
            <a:r>
              <a:rPr kumimoji="1" lang="ja-JP" altLang="en-US" sz="4000" dirty="0"/>
              <a:t>測定結果：</a:t>
            </a:r>
          </a:p>
        </p:txBody>
      </p:sp>
      <p:grpSp>
        <p:nvGrpSpPr>
          <p:cNvPr id="23" name="グループ化 22">
            <a:extLst>
              <a:ext uri="{FF2B5EF4-FFF2-40B4-BE49-F238E27FC236}">
                <a16:creationId xmlns:a16="http://schemas.microsoft.com/office/drawing/2014/main" id="{2B7C6B83-6B3C-25CA-6E29-B2701909B12E}"/>
              </a:ext>
            </a:extLst>
          </p:cNvPr>
          <p:cNvGrpSpPr/>
          <p:nvPr/>
        </p:nvGrpSpPr>
        <p:grpSpPr>
          <a:xfrm>
            <a:off x="5618623" y="4600215"/>
            <a:ext cx="1228954" cy="876870"/>
            <a:chOff x="5618623" y="4600215"/>
            <a:chExt cx="1228954" cy="876870"/>
          </a:xfrm>
        </p:grpSpPr>
        <p:pic>
          <p:nvPicPr>
            <p:cNvPr id="13" name="図 12">
              <a:extLst>
                <a:ext uri="{FF2B5EF4-FFF2-40B4-BE49-F238E27FC236}">
                  <a16:creationId xmlns:a16="http://schemas.microsoft.com/office/drawing/2014/main" id="{2C1B3F59-670A-9F32-DA8A-C98F14974C13}"/>
                </a:ext>
              </a:extLst>
            </p:cNvPr>
            <p:cNvPicPr>
              <a:picLocks noChangeAspect="1"/>
            </p:cNvPicPr>
            <p:nvPr/>
          </p:nvPicPr>
          <p:blipFill>
            <a:blip r:embed="rId9"/>
            <a:stretch>
              <a:fillRect/>
            </a:stretch>
          </p:blipFill>
          <p:spPr>
            <a:xfrm>
              <a:off x="5618623" y="4728754"/>
              <a:ext cx="571580" cy="685896"/>
            </a:xfrm>
            <a:prstGeom prst="rect">
              <a:avLst/>
            </a:prstGeom>
          </p:spPr>
        </p:pic>
        <p:pic>
          <p:nvPicPr>
            <p:cNvPr id="15" name="図 14">
              <a:extLst>
                <a:ext uri="{FF2B5EF4-FFF2-40B4-BE49-F238E27FC236}">
                  <a16:creationId xmlns:a16="http://schemas.microsoft.com/office/drawing/2014/main" id="{9355E185-9B56-399E-8D2E-356CEB74FACA}"/>
                </a:ext>
              </a:extLst>
            </p:cNvPr>
            <p:cNvPicPr>
              <a:picLocks noChangeAspect="1"/>
            </p:cNvPicPr>
            <p:nvPr/>
          </p:nvPicPr>
          <p:blipFill>
            <a:blip r:embed="rId10"/>
            <a:stretch>
              <a:fillRect/>
            </a:stretch>
          </p:blipFill>
          <p:spPr>
            <a:xfrm>
              <a:off x="6376665" y="4600215"/>
              <a:ext cx="470912" cy="876870"/>
            </a:xfrm>
            <a:prstGeom prst="rect">
              <a:avLst/>
            </a:prstGeom>
          </p:spPr>
        </p:pic>
        <p:pic>
          <p:nvPicPr>
            <p:cNvPr id="17" name="図 16">
              <a:extLst>
                <a:ext uri="{FF2B5EF4-FFF2-40B4-BE49-F238E27FC236}">
                  <a16:creationId xmlns:a16="http://schemas.microsoft.com/office/drawing/2014/main" id="{3B937B43-BEC9-D31B-B168-5F60AE22D7DC}"/>
                </a:ext>
              </a:extLst>
            </p:cNvPr>
            <p:cNvPicPr>
              <a:picLocks noChangeAspect="1"/>
            </p:cNvPicPr>
            <p:nvPr/>
          </p:nvPicPr>
          <p:blipFill>
            <a:blip r:embed="rId11"/>
            <a:stretch>
              <a:fillRect/>
            </a:stretch>
          </p:blipFill>
          <p:spPr>
            <a:xfrm>
              <a:off x="6164077" y="4854065"/>
              <a:ext cx="257211" cy="457264"/>
            </a:xfrm>
            <a:prstGeom prst="rect">
              <a:avLst/>
            </a:prstGeom>
          </p:spPr>
        </p:pic>
      </p:grpSp>
      <p:sp>
        <p:nvSpPr>
          <p:cNvPr id="22" name="テキスト ボックス 21">
            <a:extLst>
              <a:ext uri="{FF2B5EF4-FFF2-40B4-BE49-F238E27FC236}">
                <a16:creationId xmlns:a16="http://schemas.microsoft.com/office/drawing/2014/main" id="{5F49D440-0E51-2C5E-6697-E8798A3562D9}"/>
              </a:ext>
            </a:extLst>
          </p:cNvPr>
          <p:cNvSpPr txBox="1"/>
          <p:nvPr/>
        </p:nvSpPr>
        <p:spPr>
          <a:xfrm>
            <a:off x="7034039" y="4769199"/>
            <a:ext cx="1723549" cy="707886"/>
          </a:xfrm>
          <a:prstGeom prst="rect">
            <a:avLst/>
          </a:prstGeom>
          <a:noFill/>
        </p:spPr>
        <p:txBody>
          <a:bodyPr wrap="none" rtlCol="0">
            <a:spAutoFit/>
          </a:bodyPr>
          <a:lstStyle/>
          <a:p>
            <a:r>
              <a:rPr lang="ja-JP" altLang="en-US" sz="4000" dirty="0"/>
              <a:t>または</a:t>
            </a:r>
            <a:endParaRPr kumimoji="1" lang="ja-JP" altLang="en-US" sz="4000" dirty="0"/>
          </a:p>
        </p:txBody>
      </p:sp>
      <p:grpSp>
        <p:nvGrpSpPr>
          <p:cNvPr id="32" name="グループ化 31">
            <a:extLst>
              <a:ext uri="{FF2B5EF4-FFF2-40B4-BE49-F238E27FC236}">
                <a16:creationId xmlns:a16="http://schemas.microsoft.com/office/drawing/2014/main" id="{9AADC3AA-5DE9-1B58-3AD6-29D9DF4F7E9D}"/>
              </a:ext>
            </a:extLst>
          </p:cNvPr>
          <p:cNvGrpSpPr/>
          <p:nvPr/>
        </p:nvGrpSpPr>
        <p:grpSpPr>
          <a:xfrm>
            <a:off x="9635020" y="4672084"/>
            <a:ext cx="1471655" cy="821226"/>
            <a:chOff x="9397513" y="5500861"/>
            <a:chExt cx="1471655" cy="821226"/>
          </a:xfrm>
        </p:grpSpPr>
        <p:pic>
          <p:nvPicPr>
            <p:cNvPr id="21" name="図 20">
              <a:extLst>
                <a:ext uri="{FF2B5EF4-FFF2-40B4-BE49-F238E27FC236}">
                  <a16:creationId xmlns:a16="http://schemas.microsoft.com/office/drawing/2014/main" id="{95FAB42B-C0F2-90C7-6AB7-125D5BA74BB8}"/>
                </a:ext>
              </a:extLst>
            </p:cNvPr>
            <p:cNvPicPr>
              <a:picLocks noChangeAspect="1"/>
            </p:cNvPicPr>
            <p:nvPr/>
          </p:nvPicPr>
          <p:blipFill>
            <a:blip r:embed="rId12"/>
            <a:stretch>
              <a:fillRect/>
            </a:stretch>
          </p:blipFill>
          <p:spPr>
            <a:xfrm flipV="1">
              <a:off x="10159926" y="5500861"/>
              <a:ext cx="709242" cy="821226"/>
            </a:xfrm>
            <a:prstGeom prst="rect">
              <a:avLst/>
            </a:prstGeom>
          </p:spPr>
        </p:pic>
        <p:grpSp>
          <p:nvGrpSpPr>
            <p:cNvPr id="24" name="グループ化 23">
              <a:extLst>
                <a:ext uri="{FF2B5EF4-FFF2-40B4-BE49-F238E27FC236}">
                  <a16:creationId xmlns:a16="http://schemas.microsoft.com/office/drawing/2014/main" id="{4FDBC5C3-B6BF-7851-4B6D-AC9A9454BA03}"/>
                </a:ext>
              </a:extLst>
            </p:cNvPr>
            <p:cNvGrpSpPr/>
            <p:nvPr/>
          </p:nvGrpSpPr>
          <p:grpSpPr>
            <a:xfrm>
              <a:off x="9397513" y="5591476"/>
              <a:ext cx="802665" cy="685896"/>
              <a:chOff x="5618623" y="4728754"/>
              <a:chExt cx="802665" cy="685896"/>
            </a:xfrm>
          </p:grpSpPr>
          <p:pic>
            <p:nvPicPr>
              <p:cNvPr id="25" name="図 24">
                <a:extLst>
                  <a:ext uri="{FF2B5EF4-FFF2-40B4-BE49-F238E27FC236}">
                    <a16:creationId xmlns:a16="http://schemas.microsoft.com/office/drawing/2014/main" id="{482B5F31-CF8D-4500-8D48-60FDDEE2C2D8}"/>
                  </a:ext>
                </a:extLst>
              </p:cNvPr>
              <p:cNvPicPr>
                <a:picLocks noChangeAspect="1"/>
              </p:cNvPicPr>
              <p:nvPr/>
            </p:nvPicPr>
            <p:blipFill>
              <a:blip r:embed="rId9"/>
              <a:stretch>
                <a:fillRect/>
              </a:stretch>
            </p:blipFill>
            <p:spPr>
              <a:xfrm>
                <a:off x="5618623" y="4728754"/>
                <a:ext cx="571580" cy="685896"/>
              </a:xfrm>
              <a:prstGeom prst="rect">
                <a:avLst/>
              </a:prstGeom>
            </p:spPr>
          </p:pic>
          <p:pic>
            <p:nvPicPr>
              <p:cNvPr id="27" name="図 26">
                <a:extLst>
                  <a:ext uri="{FF2B5EF4-FFF2-40B4-BE49-F238E27FC236}">
                    <a16:creationId xmlns:a16="http://schemas.microsoft.com/office/drawing/2014/main" id="{807B6345-7A9D-4DD3-FD43-058344C37777}"/>
                  </a:ext>
                </a:extLst>
              </p:cNvPr>
              <p:cNvPicPr>
                <a:picLocks noChangeAspect="1"/>
              </p:cNvPicPr>
              <p:nvPr/>
            </p:nvPicPr>
            <p:blipFill>
              <a:blip r:embed="rId11"/>
              <a:stretch>
                <a:fillRect/>
              </a:stretch>
            </p:blipFill>
            <p:spPr>
              <a:xfrm>
                <a:off x="6164077" y="4854065"/>
                <a:ext cx="257211" cy="457264"/>
              </a:xfrm>
              <a:prstGeom prst="rect">
                <a:avLst/>
              </a:prstGeom>
            </p:spPr>
          </p:pic>
        </p:grpSp>
      </p:grpSp>
      <p:sp>
        <p:nvSpPr>
          <p:cNvPr id="33" name="テキスト ボックス 32">
            <a:extLst>
              <a:ext uri="{FF2B5EF4-FFF2-40B4-BE49-F238E27FC236}">
                <a16:creationId xmlns:a16="http://schemas.microsoft.com/office/drawing/2014/main" id="{D4E03E58-61F8-6EC6-C921-1802CAEA77EC}"/>
              </a:ext>
            </a:extLst>
          </p:cNvPr>
          <p:cNvSpPr txBox="1"/>
          <p:nvPr/>
        </p:nvSpPr>
        <p:spPr>
          <a:xfrm>
            <a:off x="7125195" y="5854535"/>
            <a:ext cx="2031325" cy="646331"/>
          </a:xfrm>
          <a:prstGeom prst="rect">
            <a:avLst/>
          </a:prstGeom>
          <a:noFill/>
        </p:spPr>
        <p:txBody>
          <a:bodyPr wrap="none" rtlCol="0">
            <a:spAutoFit/>
          </a:bodyPr>
          <a:lstStyle/>
          <a:p>
            <a:r>
              <a:rPr kumimoji="1" lang="ja-JP" altLang="en-US" sz="3600" dirty="0"/>
              <a:t>に確定。</a:t>
            </a:r>
          </a:p>
        </p:txBody>
      </p:sp>
    </p:spTree>
    <p:extLst>
      <p:ext uri="{BB962C8B-B14F-4D97-AF65-F5344CB8AC3E}">
        <p14:creationId xmlns:p14="http://schemas.microsoft.com/office/powerpoint/2010/main" val="17269095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2800</TotalTime>
  <Words>1796</Words>
  <Application>Microsoft Office PowerPoint</Application>
  <PresentationFormat>ワイド画面</PresentationFormat>
  <Paragraphs>190</Paragraphs>
  <Slides>28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ソフトゴシック m</vt:lpstr>
      <vt:lpstr>游ゴシック</vt:lpstr>
      <vt:lpstr>游ゴシック Light</vt:lpstr>
      <vt:lpstr>Arial</vt:lpstr>
      <vt:lpstr>Cambria Math</vt:lpstr>
      <vt:lpstr>Lato</vt:lpstr>
      <vt:lpstr>Poppins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ベルの不等式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量子テレポーテーション </vt:lpstr>
      <vt:lpstr>PowerPoint プレゼンテーション</vt:lpstr>
      <vt:lpstr>あとがき </vt:lpstr>
      <vt:lpstr>PowerPoint プレゼンテーション</vt:lpstr>
      <vt:lpstr>量子テレポーテーション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半導体量子ビットの確率的テレポーテーションに成功 | 理化学研究所 (riken.jp) </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Hiroyuki Kamada</dc:creator>
  <cp:lastModifiedBy>裕之 鎌田</cp:lastModifiedBy>
  <cp:revision>25</cp:revision>
  <dcterms:created xsi:type="dcterms:W3CDTF">2023-05-28T21:56:26Z</dcterms:created>
  <dcterms:modified xsi:type="dcterms:W3CDTF">2025-03-21T12:38:46Z</dcterms:modified>
</cp:coreProperties>
</file>