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50"/>
  </p:notesMasterIdLst>
  <p:handoutMasterIdLst>
    <p:handoutMasterId r:id="rId51"/>
  </p:handoutMasterIdLst>
  <p:sldIdLst>
    <p:sldId id="335" r:id="rId2"/>
    <p:sldId id="897" r:id="rId3"/>
    <p:sldId id="1002" r:id="rId4"/>
    <p:sldId id="1056" r:id="rId5"/>
    <p:sldId id="932" r:id="rId6"/>
    <p:sldId id="738" r:id="rId7"/>
    <p:sldId id="740" r:id="rId8"/>
    <p:sldId id="921" r:id="rId9"/>
    <p:sldId id="787" r:id="rId10"/>
    <p:sldId id="794" r:id="rId11"/>
    <p:sldId id="920" r:id="rId12"/>
    <p:sldId id="841" r:id="rId13"/>
    <p:sldId id="969" r:id="rId14"/>
    <p:sldId id="916" r:id="rId15"/>
    <p:sldId id="928" r:id="rId16"/>
    <p:sldId id="762" r:id="rId17"/>
    <p:sldId id="843" r:id="rId18"/>
    <p:sldId id="769" r:id="rId19"/>
    <p:sldId id="844" r:id="rId20"/>
    <p:sldId id="845" r:id="rId21"/>
    <p:sldId id="880" r:id="rId22"/>
    <p:sldId id="905" r:id="rId23"/>
    <p:sldId id="918" r:id="rId24"/>
    <p:sldId id="1057" r:id="rId25"/>
    <p:sldId id="1058" r:id="rId26"/>
    <p:sldId id="1059" r:id="rId27"/>
    <p:sldId id="1060" r:id="rId28"/>
    <p:sldId id="1054" r:id="rId29"/>
    <p:sldId id="1044" r:id="rId30"/>
    <p:sldId id="1045" r:id="rId31"/>
    <p:sldId id="1047" r:id="rId32"/>
    <p:sldId id="1049" r:id="rId33"/>
    <p:sldId id="1050" r:id="rId34"/>
    <p:sldId id="1051" r:id="rId35"/>
    <p:sldId id="1052" r:id="rId36"/>
    <p:sldId id="1069" r:id="rId37"/>
    <p:sldId id="1055" r:id="rId38"/>
    <p:sldId id="1064" r:id="rId39"/>
    <p:sldId id="1065" r:id="rId40"/>
    <p:sldId id="1066" r:id="rId41"/>
    <p:sldId id="1067" r:id="rId42"/>
    <p:sldId id="1068" r:id="rId43"/>
    <p:sldId id="968" r:id="rId44"/>
    <p:sldId id="548" r:id="rId45"/>
    <p:sldId id="1070" r:id="rId46"/>
    <p:sldId id="1063" r:id="rId47"/>
    <p:sldId id="1061" r:id="rId48"/>
    <p:sldId id="1062" r:id="rId4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hkan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00"/>
    <a:srgbClr val="0000CC"/>
    <a:srgbClr val="FF00FF"/>
    <a:srgbClr val="FF3300"/>
    <a:srgbClr val="FF3399"/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66" d="100"/>
          <a:sy n="66" d="100"/>
        </p:scale>
        <p:origin x="-123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37ECE03-7B16-4C3E-A43A-5CED2C11BB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CF454-E8CC-4BF7-B5F9-39F1E0D16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4FCF2-C322-40E0-AF42-DFCDE022DBEE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C967B-0282-4BC9-AF0C-1168A8666DEA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4"/>
            <a:ext cx="5680075" cy="4605337"/>
          </a:xfrm>
        </p:spPr>
        <p:txBody>
          <a:bodyPr/>
          <a:lstStyle/>
          <a:p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Mikhail Bashkanov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E65AF6-7410-4953-91DD-6AB1A807D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23.06.2006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Mikhail Bashkanov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24722E-7B99-46CE-B78F-ABCC9CB65FF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3909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BD6B5-4C06-4AB7-9386-341DA1917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arXiv:1503.04013" TargetMode="External"/><Relationship Id="rId3" Type="http://schemas.openxmlformats.org/officeDocument/2006/relationships/image" Target="../media/image12.wmf"/><Relationship Id="rId7" Type="http://schemas.openxmlformats.org/officeDocument/2006/relationships/image" Target="../media/image4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321.png"/><Relationship Id="rId3" Type="http://schemas.openxmlformats.org/officeDocument/2006/relationships/image" Target="../media/image10.wmf"/><Relationship Id="rId7" Type="http://schemas.openxmlformats.org/officeDocument/2006/relationships/image" Target="../media/image150.png"/><Relationship Id="rId12" Type="http://schemas.openxmlformats.org/officeDocument/2006/relationships/image" Target="../media/image17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28.png"/><Relationship Id="rId5" Type="http://schemas.openxmlformats.org/officeDocument/2006/relationships/image" Target="../media/image12.wmf"/><Relationship Id="rId10" Type="http://schemas.openxmlformats.org/officeDocument/2006/relationships/image" Target="../media/image30.png"/><Relationship Id="rId4" Type="http://schemas.openxmlformats.org/officeDocument/2006/relationships/image" Target="../media/image13.wmf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4.wmf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1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451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1.png"/><Relationship Id="rId5" Type="http://schemas.openxmlformats.org/officeDocument/2006/relationships/image" Target="../media/image430.png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11" Type="http://schemas.openxmlformats.org/officeDocument/2006/relationships/image" Target="../media/image21.png"/><Relationship Id="rId5" Type="http://schemas.openxmlformats.org/officeDocument/2006/relationships/image" Target="../media/image140.png"/><Relationship Id="rId10" Type="http://schemas.openxmlformats.org/officeDocument/2006/relationships/image" Target="../media/image20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20.png"/><Relationship Id="rId7" Type="http://schemas.openxmlformats.org/officeDocument/2006/relationships/image" Target="../media/image3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gif"/><Relationship Id="rId5" Type="http://schemas.openxmlformats.org/officeDocument/2006/relationships/image" Target="../media/image340.png"/><Relationship Id="rId10" Type="http://schemas.openxmlformats.org/officeDocument/2006/relationships/image" Target="../media/image53.png"/><Relationship Id="rId4" Type="http://schemas.openxmlformats.org/officeDocument/2006/relationships/image" Target="../media/image330.png"/><Relationship Id="rId9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34.gif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108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107.png"/><Relationship Id="rId2" Type="http://schemas.openxmlformats.org/officeDocument/2006/relationships/image" Target="../media/image61.png"/><Relationship Id="rId16" Type="http://schemas.openxmlformats.org/officeDocument/2006/relationships/image" Target="../media/image10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1030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7" Type="http://schemas.openxmlformats.org/officeDocument/2006/relationships/image" Target="../media/image109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4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320.png"/><Relationship Id="rId7" Type="http://schemas.openxmlformats.org/officeDocument/2006/relationships/image" Target="../media/image59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gif"/><Relationship Id="rId5" Type="http://schemas.openxmlformats.org/officeDocument/2006/relationships/image" Target="../media/image340.png"/><Relationship Id="rId10" Type="http://schemas.openxmlformats.org/officeDocument/2006/relationships/image" Target="../media/image431.png"/><Relationship Id="rId4" Type="http://schemas.openxmlformats.org/officeDocument/2006/relationships/image" Target="../media/image330.png"/><Relationship Id="rId9" Type="http://schemas.openxmlformats.org/officeDocument/2006/relationships/image" Target="../media/image4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Mikhail </a:t>
            </a:r>
            <a:r>
              <a:rPr lang="en-US" dirty="0" err="1"/>
              <a:t>Bashkanov</a:t>
            </a:r>
            <a:endParaRPr lang="en-US"/>
          </a:p>
        </p:txBody>
      </p: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262684" y="3284984"/>
            <a:ext cx="85693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7200" dirty="0" smtClean="0"/>
              <a:t>Dibaryons at COSY</a:t>
            </a:r>
            <a:endParaRPr lang="en-US" sz="4000" dirty="0">
              <a:latin typeface="Snap ITC" panose="04040A07060A020202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65" y="4977172"/>
            <a:ext cx="1962060" cy="1880828"/>
          </a:xfrm>
          <a:prstGeom prst="rect">
            <a:avLst/>
          </a:prstGeom>
        </p:spPr>
      </p:pic>
      <p:pic>
        <p:nvPicPr>
          <p:cNvPr id="5" name="Picture 29" descr="AK-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" y="35632"/>
            <a:ext cx="345757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441944" y="1618370"/>
            <a:ext cx="2676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Wasa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FF3300"/>
                </a:solidFill>
              </a:rPr>
              <a:t>at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0000FF"/>
                </a:solidFill>
              </a:rPr>
              <a:t>COSY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7911"/>
            <a:ext cx="2505118" cy="252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Non-fusion channels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11</a:t>
            </a:fld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88640"/>
            <a:ext cx="8229600" cy="864096"/>
          </a:xfrm>
        </p:spPr>
        <p:txBody>
          <a:bodyPr/>
          <a:lstStyle/>
          <a:p>
            <a:r>
              <a:rPr lang="de-DE" sz="4000" dirty="0" err="1" smtClean="0"/>
              <a:t>From</a:t>
            </a:r>
            <a:r>
              <a:rPr lang="de-DE" sz="4000" dirty="0" smtClean="0"/>
              <a:t> </a:t>
            </a:r>
            <a:r>
              <a:rPr lang="de-DE" sz="4000" dirty="0" err="1" smtClean="0"/>
              <a:t>fusion</a:t>
            </a:r>
            <a:r>
              <a:rPr lang="de-DE" sz="4000" dirty="0" smtClean="0"/>
              <a:t>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free</a:t>
            </a:r>
            <a:r>
              <a:rPr lang="de-DE" sz="4000" dirty="0" smtClean="0"/>
              <a:t> </a:t>
            </a:r>
            <a:r>
              <a:rPr lang="de-DE" sz="4000" dirty="0" err="1" smtClean="0"/>
              <a:t>case</a:t>
            </a:r>
            <a:r>
              <a:rPr lang="de-DE" sz="4000" dirty="0" smtClean="0"/>
              <a:t>  </a:t>
            </a:r>
            <a:endParaRPr lang="de-DE" sz="4000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20" y="1699323"/>
            <a:ext cx="4003676" cy="576262"/>
          </a:xfrm>
        </p:spPr>
        <p:txBody>
          <a:bodyPr/>
          <a:lstStyle/>
          <a:p>
            <a:r>
              <a:rPr lang="de-DE" sz="2800" dirty="0" err="1"/>
              <a:t>pn</a:t>
            </a:r>
            <a:r>
              <a:rPr lang="de-DE" sz="2800" dirty="0"/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 smtClean="0">
                <a:sym typeface="Symbol" pitchFamily="18" charset="2"/>
              </a:rPr>
              <a:t>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>
              <a:latin typeface="Symbol" pitchFamily="18" charset="2"/>
              <a:sym typeface="Symbol" pitchFamily="18" charset="2"/>
            </a:endParaRPr>
          </a:p>
          <a:p>
            <a:endParaRPr lang="de-DE" sz="3600" baseline="30000" dirty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644127" name="Group 31"/>
          <p:cNvGrpSpPr>
            <a:grpSpLocks/>
          </p:cNvGrpSpPr>
          <p:nvPr/>
        </p:nvGrpSpPr>
        <p:grpSpPr bwMode="auto">
          <a:xfrm>
            <a:off x="243126" y="2326655"/>
            <a:ext cx="3529012" cy="1392237"/>
            <a:chOff x="3242" y="890"/>
            <a:chExt cx="2223" cy="877"/>
          </a:xfrm>
        </p:grpSpPr>
        <p:grpSp>
          <p:nvGrpSpPr>
            <p:cNvPr id="644100" name="Group 4"/>
            <p:cNvGrpSpPr>
              <a:grpSpLocks/>
            </p:cNvGrpSpPr>
            <p:nvPr/>
          </p:nvGrpSpPr>
          <p:grpSpPr bwMode="auto">
            <a:xfrm>
              <a:off x="3442" y="890"/>
              <a:ext cx="2023" cy="877"/>
              <a:chOff x="3379" y="845"/>
              <a:chExt cx="2023" cy="877"/>
            </a:xfrm>
          </p:grpSpPr>
          <p:grpSp>
            <p:nvGrpSpPr>
              <p:cNvPr id="644101" name="Group 5"/>
              <p:cNvGrpSpPr>
                <a:grpSpLocks/>
              </p:cNvGrpSpPr>
              <p:nvPr/>
            </p:nvGrpSpPr>
            <p:grpSpPr bwMode="auto">
              <a:xfrm>
                <a:off x="3379" y="981"/>
                <a:ext cx="1859" cy="589"/>
                <a:chOff x="3334" y="2478"/>
                <a:chExt cx="1859" cy="589"/>
              </a:xfrm>
            </p:grpSpPr>
            <p:sp>
              <p:nvSpPr>
                <p:cNvPr id="644102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536" cy="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478"/>
                  <a:ext cx="490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4" name="Line 8"/>
                <p:cNvSpPr>
                  <a:spLocks noChangeShapeType="1"/>
                </p:cNvSpPr>
                <p:nvPr/>
              </p:nvSpPr>
              <p:spPr bwMode="auto">
                <a:xfrm>
                  <a:off x="4513" y="2568"/>
                  <a:ext cx="227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513" y="2750"/>
                  <a:ext cx="317" cy="2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6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Oval 15"/>
                <p:cNvSpPr>
                  <a:spLocks noChangeArrowheads="1"/>
                </p:cNvSpPr>
                <p:nvPr/>
              </p:nvSpPr>
              <p:spPr bwMode="auto">
                <a:xfrm>
                  <a:off x="4694" y="2704"/>
                  <a:ext cx="181" cy="1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2" name="Line 16"/>
                <p:cNvSpPr>
                  <a:spLocks noChangeShapeType="1"/>
                </p:cNvSpPr>
                <p:nvPr/>
              </p:nvSpPr>
              <p:spPr bwMode="auto">
                <a:xfrm>
                  <a:off x="4830" y="2795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113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4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5" name="Text Box 19"/>
              <p:cNvSpPr txBox="1">
                <a:spLocks noChangeArrowheads="1"/>
              </p:cNvSpPr>
              <p:nvPr/>
            </p:nvSpPr>
            <p:spPr bwMode="auto">
              <a:xfrm>
                <a:off x="5220" y="1144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644116" name="Text Box 20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644117" name="Text Box 21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644118" name="Text Box 22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644119" name="Text Box 23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860032" y="1750393"/>
            <a:ext cx="4003676" cy="57626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NN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48064" y="2161381"/>
            <a:ext cx="3338512" cy="1881187"/>
            <a:chOff x="5148064" y="1382092"/>
            <a:chExt cx="3338512" cy="1881187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5465564" y="1382092"/>
              <a:ext cx="3021012" cy="1881187"/>
              <a:chOff x="3379" y="675"/>
              <a:chExt cx="1903" cy="1185"/>
            </a:xfrm>
          </p:grpSpPr>
          <p:grpSp>
            <p:nvGrpSpPr>
              <p:cNvPr id="34" name="Group 5"/>
              <p:cNvGrpSpPr>
                <a:grpSpLocks/>
              </p:cNvGrpSpPr>
              <p:nvPr/>
            </p:nvGrpSpPr>
            <p:grpSpPr bwMode="auto">
              <a:xfrm>
                <a:off x="3379" y="845"/>
                <a:ext cx="1657" cy="832"/>
                <a:chOff x="3334" y="2342"/>
                <a:chExt cx="1657" cy="832"/>
              </a:xfrm>
            </p:grpSpPr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491" cy="17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342"/>
                  <a:ext cx="490" cy="18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513" y="2555"/>
                  <a:ext cx="454" cy="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"/>
                <p:cNvSpPr>
                  <a:spLocks noChangeShapeType="1"/>
                </p:cNvSpPr>
                <p:nvPr/>
              </p:nvSpPr>
              <p:spPr bwMode="auto">
                <a:xfrm>
                  <a:off x="4513" y="2976"/>
                  <a:ext cx="478" cy="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5069" y="1572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5036" y="67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5148064" y="1723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5148064" y="249016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8120656" y="242984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8143497" y="1738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91680" y="5373216"/>
            <a:ext cx="5833585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</a:pPr>
            <a:r>
              <a:rPr lang="de-D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Fäldt</a:t>
            </a: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Wilkin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PLB 701 (2011) </a:t>
            </a: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619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</a:pPr>
            <a:r>
              <a:rPr lang="de-D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Albaladejo</a:t>
            </a: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Oset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Phys.Rev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C88 (2013) 014006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0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" y="1124744"/>
            <a:ext cx="4710986" cy="4536505"/>
          </a:xfr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B13-E6C1-4EAD-A3A2-446E60582620}" type="slidenum">
              <a:rPr lang="en-US"/>
              <a:pPr/>
              <a:t>12</a:t>
            </a:fld>
            <a:endParaRPr lang="en-US"/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z="4000" dirty="0" err="1"/>
              <a:t>pn</a:t>
            </a:r>
            <a:r>
              <a:rPr lang="en-US" sz="4000" dirty="0"/>
              <a:t> </a:t>
            </a:r>
            <a:r>
              <a:rPr lang="en-US" sz="4000" dirty="0">
                <a:sym typeface="Symbol" pitchFamily="18" charset="2"/>
              </a:rPr>
              <a:t> </a:t>
            </a:r>
            <a:r>
              <a:rPr lang="en-US" sz="4000" dirty="0" smtClean="0">
                <a:sym typeface="Symbol" pitchFamily="18" charset="2"/>
              </a:rPr>
              <a:t>pn</a:t>
            </a:r>
            <a:r>
              <a:rPr lang="en-US" sz="4000" baseline="30000" dirty="0" smtClean="0">
                <a:sym typeface="Symbol" pitchFamily="18" charset="2"/>
              </a:rPr>
              <a:t>0</a:t>
            </a:r>
            <a:r>
              <a:rPr lang="en-US" sz="4000" dirty="0" smtClean="0">
                <a:sym typeface="Symbol" pitchFamily="18" charset="2"/>
              </a:rPr>
              <a:t></a:t>
            </a:r>
            <a:r>
              <a:rPr lang="en-US" sz="4000" baseline="30000" dirty="0">
                <a:sym typeface="Symbol" pitchFamily="18" charset="2"/>
              </a:rPr>
              <a:t>0</a:t>
            </a:r>
          </a:p>
        </p:txBody>
      </p:sp>
      <p:sp>
        <p:nvSpPr>
          <p:cNvPr id="755721" name="Line 9"/>
          <p:cNvSpPr>
            <a:spLocks noChangeShapeType="1"/>
          </p:cNvSpPr>
          <p:nvPr/>
        </p:nvSpPr>
        <p:spPr bwMode="auto">
          <a:xfrm flipH="1" flipV="1">
            <a:off x="3203847" y="3573015"/>
            <a:ext cx="216023" cy="11521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2" name="Text Box 10"/>
          <p:cNvSpPr txBox="1">
            <a:spLocks noChangeArrowheads="1"/>
          </p:cNvSpPr>
          <p:nvPr/>
        </p:nvSpPr>
        <p:spPr bwMode="auto">
          <a:xfrm>
            <a:off x="6769415" y="4509120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5729" name="Text Box 17"/>
          <p:cNvSpPr txBox="1">
            <a:spLocks noChangeArrowheads="1"/>
          </p:cNvSpPr>
          <p:nvPr/>
        </p:nvSpPr>
        <p:spPr bwMode="auto">
          <a:xfrm>
            <a:off x="1547664" y="4693786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Conventional process</a:t>
            </a:r>
          </a:p>
        </p:txBody>
      </p:sp>
      <p:sp>
        <p:nvSpPr>
          <p:cNvPr id="755731" name="Line 19"/>
          <p:cNvSpPr>
            <a:spLocks noChangeShapeType="1"/>
          </p:cNvSpPr>
          <p:nvPr/>
        </p:nvSpPr>
        <p:spPr bwMode="auto">
          <a:xfrm flipH="1" flipV="1">
            <a:off x="6423625" y="4095489"/>
            <a:ext cx="360363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81" y="1124745"/>
            <a:ext cx="4710985" cy="4536504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419872" y="4293094"/>
            <a:ext cx="2088231" cy="4320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076055" y="1950485"/>
            <a:ext cx="3025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Conventional process </a:t>
            </a:r>
            <a:r>
              <a:rPr lang="en-US" b="1" dirty="0" smtClean="0">
                <a:solidFill>
                  <a:srgbClr val="0000CC"/>
                </a:solidFill>
              </a:rPr>
              <a:t>+d*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5962639" y="2279139"/>
            <a:ext cx="641167" cy="9338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01242" y="2808222"/>
            <a:ext cx="708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d* 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7452320" y="5373216"/>
                <a:ext cx="1158587" cy="37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[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  <m:r>
                        <a:rPr lang="en-US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320" y="5373216"/>
                <a:ext cx="1158587" cy="374718"/>
              </a:xfrm>
              <a:prstGeom prst="rect">
                <a:avLst/>
              </a:prstGeom>
              <a:blipFill rotWithShape="1">
                <a:blip r:embed="rId4"/>
                <a:stretch>
                  <a:fillRect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3059832" y="5373216"/>
                <a:ext cx="1158587" cy="37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[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  <m:r>
                        <a:rPr lang="en-US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5373216"/>
                <a:ext cx="1158587" cy="374718"/>
              </a:xfrm>
              <a:prstGeom prst="rect">
                <a:avLst/>
              </a:prstGeom>
              <a:blipFill rotWithShape="1">
                <a:blip r:embed="rId5"/>
                <a:stretch>
                  <a:fillRect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97814" y="6427999"/>
            <a:ext cx="551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al., </a:t>
            </a:r>
            <a:r>
              <a:rPr lang="en-US" b="1" dirty="0" err="1"/>
              <a:t>Phys.Lett</a:t>
            </a:r>
            <a:r>
              <a:rPr lang="en-US" b="1" dirty="0"/>
              <a:t>. B743 (2015) </a:t>
            </a:r>
            <a:r>
              <a:rPr lang="en-US" b="1" dirty="0" smtClean="0"/>
              <a:t>325-332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non-fusion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131681"/>
            <a:ext cx="2917541" cy="2809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92" y="2101464"/>
            <a:ext cx="2941673" cy="2832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1512" y="1484783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2" y="1484783"/>
                <a:ext cx="191353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684478" y="148478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78" y="1484784"/>
                <a:ext cx="18725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26" y="2148040"/>
            <a:ext cx="2917543" cy="2776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613254" y="1484782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54" y="1484782"/>
                <a:ext cx="197188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94645" y="5085184"/>
            <a:ext cx="2478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 smtClean="0"/>
              <a:t>PLB </a:t>
            </a:r>
            <a:r>
              <a:rPr lang="ru-RU" sz="2000" dirty="0"/>
              <a:t>743 (2015) 325</a:t>
            </a:r>
            <a:endParaRPr lang="de-DE" altLang="ru-RU" sz="2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99277" y="3744767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d*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979712" y="3717032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d*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227477" y="5057549"/>
            <a:ext cx="2821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/>
              <a:t>PRC 88 (2013) </a:t>
            </a:r>
            <a:r>
              <a:rPr lang="de-DE" altLang="ru-RU" sz="2000" dirty="0" smtClean="0"/>
              <a:t>055208</a:t>
            </a:r>
            <a:endParaRPr lang="de-DE" altLang="ru-RU" sz="2000" dirty="0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444208" y="5057549"/>
            <a:ext cx="2321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 smtClean="0"/>
              <a:t>HADES</a:t>
            </a:r>
            <a:br>
              <a:rPr lang="de-DE" altLang="ru-RU" sz="2000" dirty="0" smtClean="0"/>
            </a:br>
            <a:r>
              <a:rPr lang="en-US" sz="2000" dirty="0"/>
              <a:t> 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arXiv:1503.04013</a:t>
            </a:r>
            <a:endParaRPr lang="de-DE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</a:t>
            </a:r>
            <a:r>
              <a:rPr lang="de-DE" dirty="0" err="1" smtClean="0"/>
              <a:t>hadronic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473" y="912424"/>
            <a:ext cx="2232702" cy="151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8231"/>
            <a:ext cx="2179864" cy="1476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4912055"/>
            <a:ext cx="1915778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59" y="4902110"/>
            <a:ext cx="1936433" cy="186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61822"/>
            <a:ext cx="2107540" cy="168478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792" y="3356992"/>
            <a:ext cx="3170056" cy="792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d*(2380)</a:t>
            </a:r>
            <a:endParaRPr lang="de-DE" baseline="300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>
            <a:stCxn id="11" idx="3"/>
          </p:cNvCxnSpPr>
          <p:nvPr/>
        </p:nvCxnSpPr>
        <p:spPr>
          <a:xfrm flipV="1">
            <a:off x="3203848" y="2924945"/>
            <a:ext cx="0" cy="8281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</p:cNvCxnSpPr>
          <p:nvPr/>
        </p:nvCxnSpPr>
        <p:spPr>
          <a:xfrm flipV="1">
            <a:off x="3203848" y="2979345"/>
            <a:ext cx="1168636" cy="7737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</p:cNvCxnSpPr>
          <p:nvPr/>
        </p:nvCxnSpPr>
        <p:spPr>
          <a:xfrm flipH="1">
            <a:off x="2915816" y="3753073"/>
            <a:ext cx="288032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3203848" y="3753073"/>
            <a:ext cx="2731917" cy="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3"/>
          </p:cNvCxnSpPr>
          <p:nvPr/>
        </p:nvCxnSpPr>
        <p:spPr>
          <a:xfrm>
            <a:off x="3203848" y="3753073"/>
            <a:ext cx="944358" cy="897569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8" y="4912056"/>
            <a:ext cx="1926105" cy="185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>
            <a:stCxn id="11" idx="3"/>
          </p:cNvCxnSpPr>
          <p:nvPr/>
        </p:nvCxnSpPr>
        <p:spPr>
          <a:xfrm>
            <a:off x="3203848" y="3753073"/>
            <a:ext cx="2664296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338991" y="4467963"/>
            <a:ext cx="1564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PRL 112 (2014) </a:t>
            </a:r>
            <a:r>
              <a:rPr lang="de-DE" altLang="ru-RU" sz="1000" dirty="0" smtClean="0"/>
              <a:t>202301</a:t>
            </a:r>
            <a:endParaRPr lang="ru-RU" altLang="ru-RU" sz="1000" dirty="0" smtClean="0"/>
          </a:p>
          <a:p>
            <a:r>
              <a:rPr lang="en-US" sz="1000" dirty="0" smtClean="0"/>
              <a:t>PRC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smtClean="0">
                <a:solidFill>
                  <a:schemeClr val="dk1"/>
                </a:solidFill>
              </a:rPr>
              <a:t> 90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smtClean="0">
                <a:solidFill>
                  <a:schemeClr val="dk1"/>
                </a:solidFill>
              </a:rPr>
              <a:t>(2014) 035204</a:t>
            </a:r>
            <a:endParaRPr lang="de-DE" altLang="ru-RU" sz="1000" dirty="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338991" y="1053075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PLB 721 (2013) 229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03213" y="1098550"/>
            <a:ext cx="1528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PRL 106 (2011) 242302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62024" y="5654816"/>
            <a:ext cx="1494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PRC 88 (2013) 055208</a:t>
            </a:r>
          </a:p>
          <a:p>
            <a:r>
              <a:rPr lang="de-DE" altLang="ru-RU" sz="1000" dirty="0"/>
              <a:t>PLB </a:t>
            </a:r>
            <a:r>
              <a:rPr lang="ru-RU" sz="1000" dirty="0"/>
              <a:t>743 (2015) </a:t>
            </a:r>
            <a:r>
              <a:rPr lang="ru-RU" sz="1000" dirty="0" smtClean="0"/>
              <a:t>325</a:t>
            </a:r>
            <a:endParaRPr lang="de-DE" altLang="ru-RU" sz="1000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6625" y="2081213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200" dirty="0"/>
              <a:t>WASA </a:t>
            </a:r>
            <a:r>
              <a:rPr lang="de-DE" altLang="ru-RU" sz="1200" dirty="0" err="1"/>
              <a:t>data</a:t>
            </a:r>
            <a:endParaRPr lang="de-DE" altLang="ru-RU" sz="1200" dirty="0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827088" y="2205038"/>
            <a:ext cx="69850" cy="69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84213" y="22066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541338" y="22050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741316" y="5500927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16016" y="5730520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645936" y="5794558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16416" y="6381328"/>
            <a:ext cx="583704" cy="365125"/>
          </a:xfrm>
        </p:spPr>
        <p:txBody>
          <a:bodyPr/>
          <a:lstStyle/>
          <a:p>
            <a:fld id="{24F5AF05-6CAD-4718-B161-64DA861C9853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/>
              <a:t>d</a:t>
            </a:r>
            <a:r>
              <a:rPr lang="de-DE" dirty="0" err="1" smtClean="0"/>
              <a:t>ecay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dibaryon</a:t>
            </a:r>
            <a:endParaRPr lang="de-DE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88578"/>
              </p:ext>
            </p:extLst>
          </p:nvPr>
        </p:nvGraphicFramePr>
        <p:xfrm>
          <a:off x="179512" y="1196752"/>
          <a:ext cx="8784976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28"/>
                <a:gridCol w="7501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Channel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Publications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Phys.Rev.Lett</a:t>
                      </a:r>
                      <a:r>
                        <a:rPr lang="en-US" sz="1700" dirty="0" smtClean="0"/>
                        <a:t>. 102 (2009) 052301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Phys. Rev. </a:t>
                      </a:r>
                      <a:r>
                        <a:rPr lang="en-US" sz="1700" dirty="0" err="1" smtClean="0"/>
                        <a:t>Lett</a:t>
                      </a:r>
                      <a:r>
                        <a:rPr lang="en-US" sz="1700" dirty="0" smtClean="0"/>
                        <a:t>. 106:242302, 2011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88, 055208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</a:t>
                      </a:r>
                      <a:r>
                        <a:rPr lang="de-DE" altLang="ru-RU" sz="1700" dirty="0" smtClean="0"/>
                        <a:t>B</a:t>
                      </a:r>
                      <a:r>
                        <a:rPr lang="ru-RU" sz="1700" dirty="0" smtClean="0"/>
                        <a:t>743 (2015) 325</a:t>
                      </a:r>
                      <a:endParaRPr lang="de-DE" altLang="ru-RU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endParaRPr lang="de-DE" sz="17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A. Pricking, 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, H. Clement. arXiv:1310.5532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Phys. Rev. </a:t>
                      </a:r>
                      <a:r>
                        <a:rPr lang="en-US" sz="1600" dirty="0" err="1" smtClean="0"/>
                        <a:t>Lett</a:t>
                      </a:r>
                      <a:r>
                        <a:rPr lang="en-US" sz="1600" dirty="0" smtClean="0"/>
                        <a:t>. </a:t>
                      </a:r>
                      <a:r>
                        <a:rPr lang="en-US" sz="1600" b="1" dirty="0" smtClean="0"/>
                        <a:t>112</a:t>
                      </a:r>
                      <a:r>
                        <a:rPr lang="en-US" sz="1600" dirty="0" smtClean="0"/>
                        <a:t>, 202301, (2014)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 Rev. C 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035204 , (2014)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pn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-</a:t>
                      </a:r>
                      <a:endParaRPr lang="en-GB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M. </a:t>
                      </a:r>
                      <a:r>
                        <a:rPr lang="en-GB" sz="1700" dirty="0" err="1" smtClean="0"/>
                        <a:t>Bashkanov</a:t>
                      </a:r>
                      <a:r>
                        <a:rPr lang="en-GB" sz="1700" dirty="0" smtClean="0"/>
                        <a:t>, H. Clement, </a:t>
                      </a:r>
                      <a:r>
                        <a:rPr kumimoji="0" lang="en-US" sz="17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Eur.Phys.J</a:t>
                      </a:r>
                      <a:r>
                        <a:rPr kumimoji="0" lang="en-US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A50 (2014) 107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B637 (2006) 223-228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(2015) 1, 015201 </a:t>
                      </a:r>
                      <a:endParaRPr lang="en-GB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GB" sz="1700" dirty="0" err="1" smtClean="0"/>
                        <a:t>Phys.Rev</a:t>
                      </a:r>
                      <a:r>
                        <a:rPr lang="en-GB" sz="1700" dirty="0" smtClean="0"/>
                        <a:t>. C86 (2012) 032201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5726250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 activities from other groups </a:t>
            </a:r>
            <a:endParaRPr lang="en-GB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4688160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</a:t>
            </a:r>
            <a:r>
              <a:rPr lang="en-US" dirty="0" err="1" smtClean="0"/>
              <a:t>Dibaryons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460" y="6165304"/>
            <a:ext cx="826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M. </a:t>
            </a:r>
            <a:r>
              <a:rPr lang="en-GB" dirty="0" err="1">
                <a:solidFill>
                  <a:srgbClr val="000000"/>
                </a:solidFill>
              </a:rPr>
              <a:t>Bashkanov</a:t>
            </a:r>
            <a:r>
              <a:rPr lang="en-GB" dirty="0">
                <a:solidFill>
                  <a:srgbClr val="000000"/>
                </a:solidFill>
              </a:rPr>
              <a:t>, Stanley J. Brodsky, H. Clement </a:t>
            </a:r>
            <a:r>
              <a:rPr lang="en-GB" dirty="0" err="1">
                <a:solidFill>
                  <a:srgbClr val="000000"/>
                </a:solidFill>
              </a:rPr>
              <a:t>Phys.Lett</a:t>
            </a:r>
            <a:r>
              <a:rPr lang="en-GB" dirty="0">
                <a:solidFill>
                  <a:srgbClr val="000000"/>
                </a:solidFill>
              </a:rPr>
              <a:t>. B727 (2013) 438-442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74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channel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409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</p:spPr>
            <p:txBody>
              <a:bodyPr/>
              <a:lstStyle/>
              <a:p>
                <a:r>
                  <a:rPr lang="de-DE" sz="4000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</a:rPr>
                      <m:t>ΔΔ</m:t>
                    </m:r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 err="1" smtClean="0"/>
                  <a:t>to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pn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decay</a:t>
                </a:r>
                <a:r>
                  <a:rPr lang="de-DE" sz="4000" dirty="0" smtClean="0"/>
                  <a:t>  </a:t>
                </a:r>
                <a:endParaRPr lang="de-DE" sz="4000" dirty="0"/>
              </a:p>
            </p:txBody>
          </p:sp>
        </mc:Choice>
        <mc:Fallback xmlns="">
          <p:sp>
            <p:nvSpPr>
              <p:cNvPr id="64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  <a:blipFill rotWithShape="1">
                <a:blip r:embed="rId2"/>
                <a:stretch>
                  <a:fillRect l="-3778" b="-3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20" y="1349279"/>
            <a:ext cx="4003676" cy="576262"/>
          </a:xfrm>
        </p:spPr>
        <p:txBody>
          <a:bodyPr/>
          <a:lstStyle/>
          <a:p>
            <a:r>
              <a:rPr lang="de-DE" sz="2800" dirty="0" err="1"/>
              <a:t>pn</a:t>
            </a:r>
            <a:r>
              <a:rPr lang="de-DE" sz="2800" dirty="0"/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 smtClean="0">
                <a:sym typeface="Symbol" pitchFamily="18" charset="2"/>
              </a:rPr>
              <a:t>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>
              <a:latin typeface="Symbol" pitchFamily="18" charset="2"/>
              <a:sym typeface="Symbol" pitchFamily="18" charset="2"/>
            </a:endParaRPr>
          </a:p>
          <a:p>
            <a:endParaRPr lang="de-DE" sz="3600" baseline="30000" dirty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644127" name="Group 31"/>
          <p:cNvGrpSpPr>
            <a:grpSpLocks/>
          </p:cNvGrpSpPr>
          <p:nvPr/>
        </p:nvGrpSpPr>
        <p:grpSpPr bwMode="auto">
          <a:xfrm>
            <a:off x="243126" y="1976611"/>
            <a:ext cx="3529012" cy="1392237"/>
            <a:chOff x="3242" y="890"/>
            <a:chExt cx="2223" cy="877"/>
          </a:xfrm>
        </p:grpSpPr>
        <p:grpSp>
          <p:nvGrpSpPr>
            <p:cNvPr id="644100" name="Group 4"/>
            <p:cNvGrpSpPr>
              <a:grpSpLocks/>
            </p:cNvGrpSpPr>
            <p:nvPr/>
          </p:nvGrpSpPr>
          <p:grpSpPr bwMode="auto">
            <a:xfrm>
              <a:off x="3442" y="890"/>
              <a:ext cx="2023" cy="877"/>
              <a:chOff x="3379" y="845"/>
              <a:chExt cx="2023" cy="877"/>
            </a:xfrm>
          </p:grpSpPr>
          <p:grpSp>
            <p:nvGrpSpPr>
              <p:cNvPr id="644101" name="Group 5"/>
              <p:cNvGrpSpPr>
                <a:grpSpLocks/>
              </p:cNvGrpSpPr>
              <p:nvPr/>
            </p:nvGrpSpPr>
            <p:grpSpPr bwMode="auto">
              <a:xfrm>
                <a:off x="3379" y="981"/>
                <a:ext cx="1859" cy="589"/>
                <a:chOff x="3334" y="2478"/>
                <a:chExt cx="1859" cy="589"/>
              </a:xfrm>
            </p:grpSpPr>
            <p:sp>
              <p:nvSpPr>
                <p:cNvPr id="644102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536" cy="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478"/>
                  <a:ext cx="490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4" name="Line 8"/>
                <p:cNvSpPr>
                  <a:spLocks noChangeShapeType="1"/>
                </p:cNvSpPr>
                <p:nvPr/>
              </p:nvSpPr>
              <p:spPr bwMode="auto">
                <a:xfrm>
                  <a:off x="4513" y="2568"/>
                  <a:ext cx="227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513" y="2750"/>
                  <a:ext cx="317" cy="2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6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Oval 15"/>
                <p:cNvSpPr>
                  <a:spLocks noChangeArrowheads="1"/>
                </p:cNvSpPr>
                <p:nvPr/>
              </p:nvSpPr>
              <p:spPr bwMode="auto">
                <a:xfrm>
                  <a:off x="4694" y="2704"/>
                  <a:ext cx="181" cy="1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2" name="Line 16"/>
                <p:cNvSpPr>
                  <a:spLocks noChangeShapeType="1"/>
                </p:cNvSpPr>
                <p:nvPr/>
              </p:nvSpPr>
              <p:spPr bwMode="auto">
                <a:xfrm>
                  <a:off x="4830" y="2795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113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4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5" name="Text Box 19"/>
              <p:cNvSpPr txBox="1">
                <a:spLocks noChangeArrowheads="1"/>
              </p:cNvSpPr>
              <p:nvPr/>
            </p:nvSpPr>
            <p:spPr bwMode="auto">
              <a:xfrm>
                <a:off x="5220" y="1144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644116" name="Text Box 20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644117" name="Text Box 21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644118" name="Text Box 22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644119" name="Text Box 23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860032" y="1400349"/>
            <a:ext cx="4003676" cy="57626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NN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48064" y="1811337"/>
            <a:ext cx="3338512" cy="1881187"/>
            <a:chOff x="5148064" y="1382092"/>
            <a:chExt cx="3338512" cy="1881187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5465564" y="1382092"/>
              <a:ext cx="3021012" cy="1881187"/>
              <a:chOff x="3379" y="675"/>
              <a:chExt cx="1903" cy="1185"/>
            </a:xfrm>
          </p:grpSpPr>
          <p:grpSp>
            <p:nvGrpSpPr>
              <p:cNvPr id="34" name="Group 5"/>
              <p:cNvGrpSpPr>
                <a:grpSpLocks/>
              </p:cNvGrpSpPr>
              <p:nvPr/>
            </p:nvGrpSpPr>
            <p:grpSpPr bwMode="auto">
              <a:xfrm>
                <a:off x="3379" y="845"/>
                <a:ext cx="1657" cy="832"/>
                <a:chOff x="3334" y="2342"/>
                <a:chExt cx="1657" cy="832"/>
              </a:xfrm>
            </p:grpSpPr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491" cy="17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342"/>
                  <a:ext cx="490" cy="18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513" y="2555"/>
                  <a:ext cx="454" cy="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"/>
                <p:cNvSpPr>
                  <a:spLocks noChangeShapeType="1"/>
                </p:cNvSpPr>
                <p:nvPr/>
              </p:nvSpPr>
              <p:spPr bwMode="auto">
                <a:xfrm>
                  <a:off x="4513" y="2976"/>
                  <a:ext cx="478" cy="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5069" y="1572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5036" y="67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5148064" y="1723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5148064" y="249016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8120656" y="242984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8143497" y="1738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</p:grp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2863294" y="3738935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err="1" smtClean="0">
                <a:sym typeface="Symbol" pitchFamily="18" charset="2"/>
              </a:rPr>
              <a:t>pn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3076598" y="4243759"/>
            <a:ext cx="2522537" cy="1393825"/>
            <a:chOff x="3242" y="890"/>
            <a:chExt cx="1589" cy="878"/>
          </a:xfrm>
        </p:grpSpPr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3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800770" name="Picture 2" descr="SAID_Annete_elastic_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268412"/>
            <a:ext cx="6480175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269" y="49213"/>
            <a:ext cx="5132387" cy="858837"/>
          </a:xfrm>
        </p:spPr>
        <p:txBody>
          <a:bodyPr/>
          <a:lstStyle/>
          <a:p>
            <a:r>
              <a:rPr lang="de-DE" dirty="0" err="1"/>
              <a:t>Expectations</a:t>
            </a:r>
            <a:endParaRPr lang="de-DE" dirty="0"/>
          </a:p>
        </p:txBody>
      </p:sp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300788" y="2603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5806715"/>
              </p:ext>
            </p:extLst>
          </p:nvPr>
        </p:nvGraphicFramePr>
        <p:xfrm>
          <a:off x="1475656" y="788988"/>
          <a:ext cx="27305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703" name="Формула" r:id="rId4" imgW="977760" imgH="228600" progId="Equation.3">
                  <p:embed/>
                </p:oleObj>
              </mc:Choice>
              <mc:Fallback>
                <p:oleObj name="Формула" r:id="rId4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88988"/>
                        <a:ext cx="27305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353836" y="4450512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SAID</a:t>
            </a:r>
          </a:p>
        </p:txBody>
      </p:sp>
      <p:sp>
        <p:nvSpPr>
          <p:cNvPr id="800784" name="Text Box 16"/>
          <p:cNvSpPr txBox="1">
            <a:spLocks noChangeArrowheads="1"/>
          </p:cNvSpPr>
          <p:nvPr/>
        </p:nvSpPr>
        <p:spPr bwMode="auto">
          <a:xfrm>
            <a:off x="3524842" y="2924944"/>
            <a:ext cx="24885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SAID </a:t>
            </a:r>
            <a:r>
              <a:rPr lang="en-US" b="1" dirty="0" smtClean="0">
                <a:solidFill>
                  <a:srgbClr val="0000FF"/>
                </a:solidFill>
              </a:rPr>
              <a:t>with </a:t>
            </a:r>
            <a:r>
              <a:rPr lang="en-US" b="1" dirty="0">
                <a:solidFill>
                  <a:srgbClr val="0000FF"/>
                </a:solidFill>
              </a:rPr>
              <a:t>resonance</a:t>
            </a:r>
          </a:p>
        </p:txBody>
      </p:sp>
      <p:sp>
        <p:nvSpPr>
          <p:cNvPr id="800785" name="Line 17"/>
          <p:cNvSpPr>
            <a:spLocks noChangeShapeType="1"/>
          </p:cNvSpPr>
          <p:nvPr/>
        </p:nvSpPr>
        <p:spPr bwMode="auto">
          <a:xfrm flipH="1">
            <a:off x="5036142" y="3285307"/>
            <a:ext cx="144463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3093611" y="4215562"/>
            <a:ext cx="1800225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9803" y="626867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Pricking, M. </a:t>
            </a:r>
            <a:r>
              <a:rPr lang="en-US" dirty="0" err="1" smtClean="0"/>
              <a:t>Bashkanov</a:t>
            </a:r>
            <a:r>
              <a:rPr lang="en-US" dirty="0" smtClean="0"/>
              <a:t>, H. Clement: arXiv:1310.5532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7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6" y="1050924"/>
            <a:ext cx="8178630" cy="554642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 err="1" smtClean="0"/>
                  <a:t>energy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dependence</a:t>
                </a:r>
                <a:r>
                  <a:rPr lang="de-DE" sz="4000" dirty="0" smtClean="0"/>
                  <a:t> 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9712" y="20637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6066780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4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9803" y="626867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Pricking, M. </a:t>
            </a:r>
            <a:r>
              <a:rPr lang="en-US" dirty="0" err="1" smtClean="0"/>
              <a:t>Bashkanov</a:t>
            </a:r>
            <a:r>
              <a:rPr lang="en-US" dirty="0" smtClean="0"/>
              <a:t>, H. Clement: arXiv:1310.5532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7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/>
              <a:t>Types of particles/resonances</a:t>
            </a:r>
          </a:p>
        </p:txBody>
      </p:sp>
      <p:grpSp>
        <p:nvGrpSpPr>
          <p:cNvPr id="636936" name="Group 8"/>
          <p:cNvGrpSpPr>
            <a:grpSpLocks/>
          </p:cNvGrpSpPr>
          <p:nvPr/>
        </p:nvGrpSpPr>
        <p:grpSpPr bwMode="auto">
          <a:xfrm>
            <a:off x="539750" y="2276475"/>
            <a:ext cx="2590800" cy="2447925"/>
            <a:chOff x="295" y="754"/>
            <a:chExt cx="1632" cy="1542"/>
          </a:xfrm>
        </p:grpSpPr>
        <p:sp>
          <p:nvSpPr>
            <p:cNvPr id="636932" name="Oval 4"/>
            <p:cNvSpPr>
              <a:spLocks noChangeArrowheads="1"/>
            </p:cNvSpPr>
            <p:nvPr/>
          </p:nvSpPr>
          <p:spPr bwMode="auto">
            <a:xfrm>
              <a:off x="431" y="1253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3" name="Oval 5"/>
            <p:cNvSpPr>
              <a:spLocks noChangeArrowheads="1"/>
            </p:cNvSpPr>
            <p:nvPr/>
          </p:nvSpPr>
          <p:spPr bwMode="auto">
            <a:xfrm>
              <a:off x="1202" y="1207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4" name="Oval 6"/>
            <p:cNvSpPr>
              <a:spLocks noChangeArrowheads="1"/>
            </p:cNvSpPr>
            <p:nvPr/>
          </p:nvSpPr>
          <p:spPr bwMode="auto">
            <a:xfrm>
              <a:off x="295" y="754"/>
              <a:ext cx="1632" cy="154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37" name="Line 9"/>
          <p:cNvSpPr>
            <a:spLocks noChangeShapeType="1"/>
          </p:cNvSpPr>
          <p:nvPr/>
        </p:nvSpPr>
        <p:spPr bwMode="auto">
          <a:xfrm flipV="1">
            <a:off x="682625" y="4076700"/>
            <a:ext cx="4318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8" name="Line 10"/>
          <p:cNvSpPr>
            <a:spLocks noChangeShapeType="1"/>
          </p:cNvSpPr>
          <p:nvPr/>
        </p:nvSpPr>
        <p:spPr bwMode="auto">
          <a:xfrm flipH="1" flipV="1">
            <a:off x="2338388" y="4003675"/>
            <a:ext cx="649287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9" name="Text Box 11"/>
          <p:cNvSpPr txBox="1">
            <a:spLocks noChangeArrowheads="1"/>
          </p:cNvSpPr>
          <p:nvPr/>
        </p:nvSpPr>
        <p:spPr bwMode="auto">
          <a:xfrm>
            <a:off x="230188" y="5246688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color</a:t>
            </a:r>
          </a:p>
        </p:txBody>
      </p:sp>
      <p:sp>
        <p:nvSpPr>
          <p:cNvPr id="636940" name="Text Box 12"/>
          <p:cNvSpPr txBox="1">
            <a:spLocks noChangeArrowheads="1"/>
          </p:cNvSpPr>
          <p:nvPr/>
        </p:nvSpPr>
        <p:spPr bwMode="auto">
          <a:xfrm>
            <a:off x="2411413" y="5300663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anticolor</a:t>
            </a:r>
          </a:p>
        </p:txBody>
      </p:sp>
      <p:sp>
        <p:nvSpPr>
          <p:cNvPr id="636941" name="Text Box 13"/>
          <p:cNvSpPr txBox="1">
            <a:spLocks noChangeArrowheads="1"/>
          </p:cNvSpPr>
          <p:nvPr/>
        </p:nvSpPr>
        <p:spPr bwMode="auto">
          <a:xfrm>
            <a:off x="3708400" y="2708275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white</a:t>
            </a:r>
          </a:p>
        </p:txBody>
      </p:sp>
      <p:sp>
        <p:nvSpPr>
          <p:cNvPr id="636942" name="Line 14"/>
          <p:cNvSpPr>
            <a:spLocks noChangeShapeType="1"/>
          </p:cNvSpPr>
          <p:nvPr/>
        </p:nvSpPr>
        <p:spPr bwMode="auto">
          <a:xfrm flipH="1">
            <a:off x="3203575" y="3284538"/>
            <a:ext cx="1081088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5" name="Text Box 17"/>
          <p:cNvSpPr txBox="1">
            <a:spLocks noChangeArrowheads="1"/>
          </p:cNvSpPr>
          <p:nvPr/>
        </p:nvSpPr>
        <p:spPr bwMode="auto">
          <a:xfrm>
            <a:off x="971550" y="1314450"/>
            <a:ext cx="1792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Meson</a:t>
            </a:r>
          </a:p>
        </p:txBody>
      </p:sp>
      <p:grpSp>
        <p:nvGrpSpPr>
          <p:cNvPr id="636949" name="Group 21"/>
          <p:cNvGrpSpPr>
            <a:grpSpLocks/>
          </p:cNvGrpSpPr>
          <p:nvPr/>
        </p:nvGrpSpPr>
        <p:grpSpPr bwMode="auto">
          <a:xfrm>
            <a:off x="6011863" y="2133600"/>
            <a:ext cx="2808287" cy="2879725"/>
            <a:chOff x="3833" y="1797"/>
            <a:chExt cx="1769" cy="1814"/>
          </a:xfrm>
        </p:grpSpPr>
        <p:sp>
          <p:nvSpPr>
            <p:cNvPr id="636935" name="Oval 7"/>
            <p:cNvSpPr>
              <a:spLocks noChangeArrowheads="1"/>
            </p:cNvSpPr>
            <p:nvPr/>
          </p:nvSpPr>
          <p:spPr bwMode="auto">
            <a:xfrm>
              <a:off x="4377" y="2069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3" name="Oval 15"/>
            <p:cNvSpPr>
              <a:spLocks noChangeArrowheads="1"/>
            </p:cNvSpPr>
            <p:nvPr/>
          </p:nvSpPr>
          <p:spPr bwMode="auto">
            <a:xfrm>
              <a:off x="4059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4" name="Oval 16"/>
            <p:cNvSpPr>
              <a:spLocks noChangeArrowheads="1"/>
            </p:cNvSpPr>
            <p:nvPr/>
          </p:nvSpPr>
          <p:spPr bwMode="auto">
            <a:xfrm>
              <a:off x="4740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6" name="Oval 18"/>
            <p:cNvSpPr>
              <a:spLocks noChangeArrowheads="1"/>
            </p:cNvSpPr>
            <p:nvPr/>
          </p:nvSpPr>
          <p:spPr bwMode="auto">
            <a:xfrm>
              <a:off x="3833" y="1797"/>
              <a:ext cx="1769" cy="181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6227763" y="1341438"/>
            <a:ext cx="193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Baryon</a:t>
            </a:r>
          </a:p>
        </p:txBody>
      </p:sp>
      <p:sp>
        <p:nvSpPr>
          <p:cNvPr id="636950" name="Line 22"/>
          <p:cNvSpPr>
            <a:spLocks noChangeShapeType="1"/>
          </p:cNvSpPr>
          <p:nvPr/>
        </p:nvSpPr>
        <p:spPr bwMode="auto">
          <a:xfrm>
            <a:off x="4643438" y="3284538"/>
            <a:ext cx="1223962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67694" y="6356350"/>
            <a:ext cx="415210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6" b="43026"/>
          <a:stretch/>
        </p:blipFill>
        <p:spPr>
          <a:xfrm>
            <a:off x="3962910" y="4338578"/>
            <a:ext cx="2407727" cy="20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" y="1051560"/>
            <a:ext cx="8184500" cy="555040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/>
                  <a:t>energy dependence </a:t>
                </a:r>
                <a:r>
                  <a:rPr lang="de-DE" sz="4000" dirty="0" smtClean="0"/>
                  <a:t>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5495" y="317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7553839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68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441181" y="4725144"/>
            <a:ext cx="12747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SAID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solutions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5786135" y="4437111"/>
            <a:ext cx="292400" cy="3245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1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52" y="260648"/>
            <a:ext cx="8784976" cy="72008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Dimensionless </a:t>
            </a:r>
            <a:r>
              <a:rPr lang="en-US" sz="4000" dirty="0"/>
              <a:t>partial wave </a:t>
            </a:r>
            <a:r>
              <a:rPr lang="en-US" sz="4000" dirty="0" smtClean="0"/>
              <a:t>amplitudes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Pole at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𝟐𝟑𝟖𝟎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𝑴𝒆𝑽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03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8" y="2172357"/>
            <a:ext cx="2997803" cy="2030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61" y="2178085"/>
            <a:ext cx="2997803" cy="20302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64" y="2172357"/>
            <a:ext cx="2997804" cy="2030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7362" y="334424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Re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1722" y="26961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035" y="30085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SP07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621066" y="3187486"/>
            <a:ext cx="246969" cy="8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549058" y="3008548"/>
            <a:ext cx="318977" cy="17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2754" y="304519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SP14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524722" y="3098019"/>
            <a:ext cx="360040" cy="32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24722" y="3344247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66281" y="170080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partial wave amplitudes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5"/>
          <p:cNvSpPr txBox="1">
            <a:spLocks/>
          </p:cNvSpPr>
          <p:nvPr/>
        </p:nvSpPr>
        <p:spPr>
          <a:xfrm>
            <a:off x="611560" y="5049792"/>
            <a:ext cx="8305800" cy="800752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Resonance in the </a:t>
            </a:r>
            <a:r>
              <a:rPr lang="en-US" dirty="0" err="1" smtClean="0"/>
              <a:t>pn</a:t>
            </a:r>
            <a:r>
              <a:rPr lang="en-US" dirty="0" smtClean="0"/>
              <a:t> system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" y="1124744"/>
            <a:ext cx="8887638" cy="4714209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22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1052736"/>
            <a:ext cx="5837498" cy="3096344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plots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93459" y="4149382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68997"/>
            <a:ext cx="3488904" cy="3073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3933056"/>
            <a:ext cx="3244747" cy="2849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5698523"/>
                <a:ext cx="3078470" cy="49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𝒑𝒏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0" smtClean="0">
                          <a:latin typeface="Cambria Math"/>
                        </a:rPr>
                        <m:t>𝟏𝟎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5698523"/>
                <a:ext cx="3078470" cy="497252"/>
              </a:xfrm>
              <a:prstGeom prst="rect">
                <a:avLst/>
              </a:prstGeom>
              <a:blipFill rotWithShape="1">
                <a:blip r:embed="rId5"/>
                <a:stretch>
                  <a:fillRect b="-12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6195775"/>
                <a:ext cx="2886495" cy="49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𝒑𝒏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0" smtClean="0"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6195775"/>
                <a:ext cx="2886495" cy="497252"/>
              </a:xfrm>
              <a:prstGeom prst="rect">
                <a:avLst/>
              </a:prstGeom>
              <a:blipFill rotWithShape="1">
                <a:blip r:embed="rId6"/>
                <a:stretch>
                  <a:fillRect b="-10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4840739"/>
                <a:ext cx="2203488" cy="859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𝒑𝒏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/>
                                </a:rPr>
                                <m:t>𝐭𝐨𝐭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4840739"/>
                <a:ext cx="2203488" cy="8599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4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Deuteron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47813" y="2932538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700363" y="2913488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836738" y="2356275"/>
            <a:ext cx="0" cy="1152525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700" y="2337225"/>
            <a:ext cx="0" cy="11525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619250" y="2913488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65450" y="2894438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4" name="Овал 13"/>
          <p:cNvSpPr/>
          <p:nvPr/>
        </p:nvSpPr>
        <p:spPr>
          <a:xfrm>
            <a:off x="5220643" y="297348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7093893" y="297348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Прямая со стрелкой 15"/>
          <p:cNvCxnSpPr>
            <a:stCxn id="14" idx="4"/>
          </p:cNvCxnSpPr>
          <p:nvPr/>
        </p:nvCxnSpPr>
        <p:spPr>
          <a:xfrm>
            <a:off x="5508774" y="3549748"/>
            <a:ext cx="0" cy="63540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81230" y="3549749"/>
            <a:ext cx="794" cy="6354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6"/>
            <a:endCxn id="15" idx="2"/>
          </p:cNvCxnSpPr>
          <p:nvPr/>
        </p:nvCxnSpPr>
        <p:spPr>
          <a:xfrm>
            <a:off x="5796905" y="3262411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445399" y="1689643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5292080" y="2954436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7158980" y="2954436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5993755" y="3538636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88195" y="3417835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88697" y="2973486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88697" y="3678487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1433" y="39241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835944" y="350880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82144" y="348975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36738" y="3770335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54225" y="38158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60972" y="2193699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52526" y="4320625"/>
                <a:ext cx="1166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≈5%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26" y="4320625"/>
                <a:ext cx="116608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57534" y="5877272"/>
                <a:ext cx="4198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6q </a:t>
                </a:r>
                <a:r>
                  <a:rPr lang="en-US" sz="2800" dirty="0"/>
                  <a:t>c</a:t>
                </a:r>
                <a:r>
                  <a:rPr lang="en-US" sz="2800" dirty="0" smtClean="0"/>
                  <a:t>onfiguration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≈0.15%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34" y="5877272"/>
                <a:ext cx="419897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903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260648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Deltaron</a:t>
            </a:r>
            <a:r>
              <a:rPr lang="en-US" dirty="0" smtClean="0"/>
              <a:t>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24698" y="1893828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677248" y="1874778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812829" y="921817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959029" y="921817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596135" y="1874778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42335" y="1855728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55350" y="452733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2928600" y="452733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Прямая со стрелкой 15"/>
          <p:cNvCxnSpPr>
            <a:stCxn id="14" idx="4"/>
          </p:cNvCxnSpPr>
          <p:nvPr/>
        </p:nvCxnSpPr>
        <p:spPr>
          <a:xfrm>
            <a:off x="1343481" y="5103598"/>
            <a:ext cx="0" cy="111693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15937" y="5103599"/>
            <a:ext cx="794" cy="116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6"/>
            <a:endCxn id="15" idx="2"/>
          </p:cNvCxnSpPr>
          <p:nvPr/>
        </p:nvCxnSpPr>
        <p:spPr>
          <a:xfrm>
            <a:off x="1631612" y="4816261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280106" y="3243493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126787" y="450828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2993687" y="450828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828462" y="5092486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65080" y="2379125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65582" y="1934776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65582" y="2639777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8318" y="288544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812829" y="247009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59029" y="245104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13623" y="2731625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31110" y="277710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37857" y="1154989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364" y="6203756"/>
                <a:ext cx="4557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≈5%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ΔΔ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𝑐𝑜𝑛𝑓𝑖𝑔𝑢𝑟𝑎𝑡𝑖𝑜𝑛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" y="6203756"/>
                <a:ext cx="455708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5546339" y="5238582"/>
            <a:ext cx="197288" cy="427747"/>
            <a:chOff x="5176362" y="3719872"/>
            <a:chExt cx="197288" cy="427747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754777" y="5225193"/>
            <a:ext cx="197288" cy="427747"/>
            <a:chOff x="5400043" y="3717058"/>
            <a:chExt cx="197288" cy="427747"/>
          </a:xfrm>
        </p:grpSpPr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361202" y="4954714"/>
            <a:ext cx="197288" cy="427747"/>
            <a:chOff x="6025788" y="3476840"/>
            <a:chExt cx="197288" cy="427747"/>
          </a:xfrm>
        </p:grpSpPr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575680" y="4962268"/>
            <a:ext cx="197288" cy="427747"/>
            <a:chOff x="6197644" y="3478692"/>
            <a:chExt cx="197288" cy="427747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197398" y="5731120"/>
            <a:ext cx="197288" cy="427747"/>
            <a:chOff x="5840064" y="4220114"/>
            <a:chExt cx="197288" cy="427747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394686" y="5734719"/>
            <a:ext cx="197288" cy="427747"/>
            <a:chOff x="6058653" y="4221088"/>
            <a:chExt cx="197288" cy="427747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Овал 55"/>
          <p:cNvSpPr/>
          <p:nvPr/>
        </p:nvSpPr>
        <p:spPr>
          <a:xfrm>
            <a:off x="5475139" y="5159336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284937" y="4902485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115048" y="5657303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6032100" y="5422902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6235025" y="5407912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6032100" y="5467869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232053" y="470755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5354719" y="1594912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563157" y="1581523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777906" y="1583985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770567" y="1589485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47036" y="1581897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566022" y="1585496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5283519" y="1515666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64685" y="150808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112557" y="101406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5593660" y="3562080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861238" y="3184354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428877" y="3187583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814006" y="3562305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426832" y="3937638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951437" y="3937638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5209293" y="2961774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1343481" y="3901196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215937" y="3916625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423010" y="38502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1343481" y="4291122"/>
            <a:ext cx="18724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587212" y="2961774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578780" y="4590135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4871955" y="2977810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069957" y="345221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524328" y="3541875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541875"/>
                <a:ext cx="14434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495409" y="1533786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09" y="1533786"/>
                <a:ext cx="14434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713721" y="5303953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21" y="5303953"/>
                <a:ext cx="51488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4665010" y="6465366"/>
            <a:ext cx="3392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sz="1600" dirty="0"/>
              <a:t>arXiv:1408.0458</a:t>
            </a:r>
          </a:p>
        </p:txBody>
      </p:sp>
    </p:spTree>
    <p:extLst>
      <p:ext uri="{BB962C8B-B14F-4D97-AF65-F5344CB8AC3E}">
        <p14:creationId xmlns:p14="http://schemas.microsoft.com/office/powerpoint/2010/main" val="37809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496" y="44624"/>
            <a:ext cx="907300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internal structure and </a:t>
            </a:r>
            <a:br>
              <a:rPr lang="en-US" dirty="0" smtClean="0"/>
            </a:br>
            <a:r>
              <a:rPr lang="en-US" dirty="0" smtClean="0"/>
              <a:t>the ABC effect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7112"/>
          <a:stretch/>
        </p:blipFill>
        <p:spPr>
          <a:xfrm>
            <a:off x="3275856" y="1795160"/>
            <a:ext cx="5760639" cy="43153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1253987" y="2332191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2406537" y="2313141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Прямая со стрелкой 12"/>
          <p:cNvCxnSpPr>
            <a:stCxn id="11" idx="4"/>
          </p:cNvCxnSpPr>
          <p:nvPr/>
        </p:nvCxnSpPr>
        <p:spPr>
          <a:xfrm flipV="1">
            <a:off x="1542118" y="1360180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688318" y="1360180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325424" y="231314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2471624" y="229409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4639" y="4965699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>
          <a:xfrm>
            <a:off x="2657889" y="4965699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Прямая со стрелкой 18"/>
          <p:cNvCxnSpPr>
            <a:stCxn id="17" idx="4"/>
          </p:cNvCxnSpPr>
          <p:nvPr/>
        </p:nvCxnSpPr>
        <p:spPr>
          <a:xfrm>
            <a:off x="1072770" y="5541961"/>
            <a:ext cx="0" cy="111693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45226" y="5541962"/>
            <a:ext cx="794" cy="116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6"/>
            <a:endCxn id="18" idx="2"/>
          </p:cNvCxnSpPr>
          <p:nvPr/>
        </p:nvCxnSpPr>
        <p:spPr>
          <a:xfrm>
            <a:off x="1360901" y="5254624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009395" y="3681856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560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27229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1557751" y="5530849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894369" y="2817488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94871" y="2373139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494871" y="3078140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7607" y="332380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11" idx="4"/>
          </p:cNvCxnSpPr>
          <p:nvPr/>
        </p:nvCxnSpPr>
        <p:spPr>
          <a:xfrm>
            <a:off x="1542118" y="2908453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688318" y="2889403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542912" y="3169988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60399" y="321547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1667146" y="1593352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072770" y="4339559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945226" y="4354988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52299" y="428861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072770" y="4729485"/>
            <a:ext cx="18724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15288" y="619721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 et al, arXiv:1502.07500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34151" y="1427048"/>
                <a:ext cx="525658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𝒅𝒊𝒃𝒂𝒓𝒚𝒐𝒏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51" y="1427048"/>
                <a:ext cx="525658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12160" y="2232535"/>
                <a:ext cx="12563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𝜋𝜋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32535"/>
                <a:ext cx="1256306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 of dibaryons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85043" y="2547908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49139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13235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66" y="260648"/>
            <a:ext cx="8229600" cy="571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Mirror </a:t>
            </a:r>
            <a:r>
              <a:rPr lang="en-US" dirty="0" err="1" smtClean="0"/>
              <a:t>dibaryon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A520EE61-D23B-4072-8C27-674A336F0F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889099" y="2835940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53195" y="2845981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139" y="5992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*</a:t>
            </a:r>
            <a:endParaRPr lang="en-US" sz="4000" b="1" dirty="0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92" y="44988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92236" y="46706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1370672" y="46500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815223" y="4640447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86192" y="48958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153412" y="48769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597952" y="48575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2281291" y="46126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817893" y="46306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3255383" y="4630656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082669" y="48975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609540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3049339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68906" y="49444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209952" y="492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695030" y="49397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161098" y="49360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2695391" y="49220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3135190" y="49110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55976" y="1278795"/>
            <a:ext cx="0" cy="4090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932039" y="1278795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3(0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7" name="Овал 36"/>
          <p:cNvSpPr/>
          <p:nvPr/>
        </p:nvSpPr>
        <p:spPr>
          <a:xfrm>
            <a:off x="5076055" y="2583807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940151" y="1935735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804247" y="222295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580111" y="2871839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44207" y="2881880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4462955" y="4510134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5354799" y="4681882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V="1">
            <a:off x="5833235" y="466130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flipV="1">
            <a:off x="6277786" y="4651691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5148755" y="490709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5615975" y="488821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6060515" y="486880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743853" y="4681880"/>
            <a:ext cx="23358" cy="907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7278147" y="4681882"/>
            <a:ext cx="0" cy="88705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7703315" y="4681882"/>
            <a:ext cx="14631" cy="8532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6545232" y="4908789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7072103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7511902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231469" y="4955701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5672515" y="49383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157593" y="49510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6623661" y="4947296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7157954" y="493326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7597753" y="4922254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7791" y="5786680"/>
            <a:ext cx="733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Freeman J. Dyson, Nguyen-Hue </a:t>
            </a:r>
            <a:r>
              <a:rPr lang="en-US" dirty="0" err="1" smtClean="0"/>
              <a:t>Xuong</a:t>
            </a:r>
            <a:r>
              <a:rPr lang="en-US" dirty="0" smtClean="0"/>
              <a:t> Phys. Rev. </a:t>
            </a:r>
            <a:r>
              <a:rPr lang="en-US" dirty="0" err="1" smtClean="0"/>
              <a:t>Lett</a:t>
            </a:r>
            <a:r>
              <a:rPr lang="en-US" dirty="0" smtClean="0"/>
              <a:t>. 13(1964) 815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5717" y="6124348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Avraham Gal, Humberto </a:t>
            </a:r>
            <a:r>
              <a:rPr lang="en-GB" dirty="0" err="1" smtClean="0"/>
              <a:t>Garcilazo</a:t>
            </a:r>
            <a:r>
              <a:rPr lang="en-GB" dirty="0"/>
              <a:t> </a:t>
            </a:r>
            <a:r>
              <a:rPr lang="en-GB" dirty="0" err="1" smtClean="0"/>
              <a:t>Nucl</a:t>
            </a:r>
            <a:r>
              <a:rPr lang="en-GB" dirty="0" smtClean="0"/>
              <a:t>. Phys. A928, (2014), 73</a:t>
            </a:r>
          </a:p>
        </p:txBody>
      </p:sp>
    </p:spTree>
    <p:extLst>
      <p:ext uri="{BB962C8B-B14F-4D97-AF65-F5344CB8AC3E}">
        <p14:creationId xmlns:p14="http://schemas.microsoft.com/office/powerpoint/2010/main" val="4181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/>
              <a:t>Possible particles</a:t>
            </a: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2411760" y="2416451"/>
            <a:ext cx="37417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Pentaquark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Meson-Baryon molecule</a:t>
            </a:r>
            <a:endParaRPr lang="en-US" sz="2400" b="1" dirty="0"/>
          </a:p>
        </p:txBody>
      </p:sp>
      <p:sp>
        <p:nvSpPr>
          <p:cNvPr id="638995" name="Text Box 19"/>
          <p:cNvSpPr txBox="1">
            <a:spLocks noChangeArrowheads="1"/>
          </p:cNvSpPr>
          <p:nvPr/>
        </p:nvSpPr>
        <p:spPr bwMode="auto">
          <a:xfrm>
            <a:off x="5204343" y="1484784"/>
            <a:ext cx="38282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Hexaquark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Baryon-Baryon molecule</a:t>
            </a:r>
            <a:endParaRPr lang="en-US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346793" y="3286601"/>
            <a:ext cx="1871663" cy="1855788"/>
            <a:chOff x="3346793" y="3286601"/>
            <a:chExt cx="1871663" cy="1855788"/>
          </a:xfrm>
        </p:grpSpPr>
        <p:sp>
          <p:nvSpPr>
            <p:cNvPr id="638980" name="Oval 4"/>
            <p:cNvSpPr>
              <a:spLocks noChangeArrowheads="1"/>
            </p:cNvSpPr>
            <p:nvPr/>
          </p:nvSpPr>
          <p:spPr bwMode="auto">
            <a:xfrm>
              <a:off x="3480413" y="4075362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1" name="Oval 5"/>
            <p:cNvSpPr>
              <a:spLocks noChangeArrowheads="1"/>
            </p:cNvSpPr>
            <p:nvPr/>
          </p:nvSpPr>
          <p:spPr bwMode="auto">
            <a:xfrm>
              <a:off x="3640561" y="34858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2" name="Oval 6"/>
            <p:cNvSpPr>
              <a:spLocks noChangeArrowheads="1"/>
            </p:cNvSpPr>
            <p:nvPr/>
          </p:nvSpPr>
          <p:spPr bwMode="auto">
            <a:xfrm>
              <a:off x="3346793" y="3286601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2" name="Oval 26"/>
            <p:cNvSpPr>
              <a:spLocks noChangeArrowheads="1"/>
            </p:cNvSpPr>
            <p:nvPr/>
          </p:nvSpPr>
          <p:spPr bwMode="auto">
            <a:xfrm>
              <a:off x="4014893" y="4353628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5" name="Oval 29"/>
            <p:cNvSpPr>
              <a:spLocks noChangeArrowheads="1"/>
            </p:cNvSpPr>
            <p:nvPr/>
          </p:nvSpPr>
          <p:spPr bwMode="auto">
            <a:xfrm>
              <a:off x="4220236" y="3490186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6" name="Oval 30"/>
            <p:cNvSpPr>
              <a:spLocks noChangeArrowheads="1"/>
            </p:cNvSpPr>
            <p:nvPr/>
          </p:nvSpPr>
          <p:spPr bwMode="auto">
            <a:xfrm>
              <a:off x="4525943" y="4028303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82696" y="2374200"/>
            <a:ext cx="2305050" cy="2352676"/>
            <a:chOff x="6082696" y="2374200"/>
            <a:chExt cx="2305050" cy="2352676"/>
          </a:xfrm>
        </p:grpSpPr>
        <p:sp>
          <p:nvSpPr>
            <p:cNvPr id="638991" name="Oval 15"/>
            <p:cNvSpPr>
              <a:spLocks noChangeArrowheads="1"/>
            </p:cNvSpPr>
            <p:nvPr/>
          </p:nvSpPr>
          <p:spPr bwMode="auto">
            <a:xfrm>
              <a:off x="6939004" y="284621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2" name="Oval 16"/>
            <p:cNvSpPr>
              <a:spLocks noChangeArrowheads="1"/>
            </p:cNvSpPr>
            <p:nvPr/>
          </p:nvSpPr>
          <p:spPr bwMode="auto">
            <a:xfrm>
              <a:off x="6594017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3" name="Oval 17"/>
            <p:cNvSpPr>
              <a:spLocks noChangeArrowheads="1"/>
            </p:cNvSpPr>
            <p:nvPr/>
          </p:nvSpPr>
          <p:spPr bwMode="auto">
            <a:xfrm>
              <a:off x="7293232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4" name="Oval 18"/>
            <p:cNvSpPr>
              <a:spLocks noChangeArrowheads="1"/>
            </p:cNvSpPr>
            <p:nvPr/>
          </p:nvSpPr>
          <p:spPr bwMode="auto">
            <a:xfrm>
              <a:off x="6082696" y="2374200"/>
              <a:ext cx="2305050" cy="2352676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7" name="Oval 31"/>
            <p:cNvSpPr>
              <a:spLocks noChangeArrowheads="1"/>
            </p:cNvSpPr>
            <p:nvPr/>
          </p:nvSpPr>
          <p:spPr bwMode="auto">
            <a:xfrm>
              <a:off x="6958512" y="392148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0" name="Oval 34"/>
            <p:cNvSpPr>
              <a:spLocks noChangeArrowheads="1"/>
            </p:cNvSpPr>
            <p:nvPr/>
          </p:nvSpPr>
          <p:spPr bwMode="auto">
            <a:xfrm>
              <a:off x="6315768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1" name="Oval 35"/>
            <p:cNvSpPr>
              <a:spLocks noChangeArrowheads="1"/>
            </p:cNvSpPr>
            <p:nvPr/>
          </p:nvSpPr>
          <p:spPr bwMode="auto">
            <a:xfrm>
              <a:off x="7573535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35944" y="6356350"/>
            <a:ext cx="418385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1333" y="1259984"/>
            <a:ext cx="3655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Tetraquark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Meson-Meson molecule</a:t>
            </a:r>
            <a:endParaRPr lang="en-US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18" y="2141008"/>
            <a:ext cx="1871663" cy="1855788"/>
            <a:chOff x="467518" y="2141008"/>
            <a:chExt cx="1871663" cy="1855788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601137" y="2761264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625886" y="288271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467518" y="2141008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1113511" y="3156915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1138230" y="2374200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64097" y="2315781"/>
            <a:ext cx="2327939" cy="1574034"/>
            <a:chOff x="259500" y="4447687"/>
            <a:chExt cx="2327939" cy="1574034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601137" y="4834751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1625886" y="4975349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 rot="19198106">
              <a:off x="259500" y="4556410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1187978" y="54181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138230" y="4447687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 rot="19198106">
              <a:off x="798932" y="5113878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65118" y="3412877"/>
            <a:ext cx="1932850" cy="1641630"/>
            <a:chOff x="3232783" y="5052575"/>
            <a:chExt cx="1932850" cy="16416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274502" y="5154278"/>
              <a:ext cx="1891131" cy="1539927"/>
              <a:chOff x="3274502" y="5154278"/>
              <a:chExt cx="1891131" cy="1539927"/>
            </a:xfrm>
          </p:grpSpPr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>
                <a:off x="3274502" y="5743810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5"/>
              <p:cNvSpPr>
                <a:spLocks noChangeArrowheads="1"/>
              </p:cNvSpPr>
              <p:nvPr/>
            </p:nvSpPr>
            <p:spPr bwMode="auto">
              <a:xfrm>
                <a:off x="3434650" y="515427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6"/>
              <p:cNvSpPr>
                <a:spLocks noChangeArrowheads="1"/>
              </p:cNvSpPr>
              <p:nvPr/>
            </p:nvSpPr>
            <p:spPr bwMode="auto">
              <a:xfrm>
                <a:off x="3958445" y="5370966"/>
                <a:ext cx="1207188" cy="1323239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4039455" y="597455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4180981" y="539117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auto">
              <a:xfrm>
                <a:off x="4585957" y="579559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Oval 6"/>
            <p:cNvSpPr>
              <a:spLocks noChangeArrowheads="1"/>
            </p:cNvSpPr>
            <p:nvPr/>
          </p:nvSpPr>
          <p:spPr bwMode="auto">
            <a:xfrm rot="17202252">
              <a:off x="2943022" y="5342336"/>
              <a:ext cx="1375121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071218" y="2499988"/>
            <a:ext cx="2328005" cy="2154921"/>
            <a:chOff x="6082696" y="4749482"/>
            <a:chExt cx="2328005" cy="2154921"/>
          </a:xfrm>
        </p:grpSpPr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822271" y="501560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6477284" y="555323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7422998" y="5511678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8"/>
            <p:cNvSpPr>
              <a:spLocks noChangeArrowheads="1"/>
            </p:cNvSpPr>
            <p:nvPr/>
          </p:nvSpPr>
          <p:spPr bwMode="auto">
            <a:xfrm>
              <a:off x="6082696" y="4749482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7088278" y="6049312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auto">
            <a:xfrm>
              <a:off x="6199035" y="4976446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auto">
            <a:xfrm>
              <a:off x="7694060" y="6066765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7041077" y="5476231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5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0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Z=+4 dibaryon isospin coefficients</a:t>
            </a:r>
            <a:endParaRPr lang="en-GB" dirty="0"/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449859" y="1084857"/>
            <a:ext cx="3165475" cy="1739902"/>
            <a:chOff x="2951" y="760"/>
            <a:chExt cx="1994" cy="1096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284" cy="29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284" cy="2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284" cy="2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284" cy="2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Овал 1"/>
          <p:cNvSpPr/>
          <p:nvPr/>
        </p:nvSpPr>
        <p:spPr>
          <a:xfrm>
            <a:off x="3340969" y="1637307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1849351" y="1815898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Овал 46"/>
          <p:cNvSpPr/>
          <p:nvPr/>
        </p:nvSpPr>
        <p:spPr>
          <a:xfrm>
            <a:off x="2524436" y="1657997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/>
              <p:cNvSpPr txBox="1">
                <a:spLocks noChangeArrowheads="1"/>
              </p:cNvSpPr>
              <p:nvPr/>
            </p:nvSpPr>
            <p:spPr>
              <a:xfrm>
                <a:off x="-12664" y="3232376"/>
                <a:ext cx="7918250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0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4" y="3232376"/>
                <a:ext cx="7918250" cy="767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/>
              <p:cNvSpPr txBox="1">
                <a:spLocks noChangeArrowheads="1"/>
              </p:cNvSpPr>
              <p:nvPr/>
            </p:nvSpPr>
            <p:spPr>
              <a:xfrm>
                <a:off x="0" y="4016539"/>
                <a:ext cx="7632848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2+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0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6539"/>
                <a:ext cx="7632848" cy="767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/>
              <p:cNvSpPr txBox="1">
                <a:spLocks noChangeArrowheads="1"/>
              </p:cNvSpPr>
              <p:nvPr/>
            </p:nvSpPr>
            <p:spPr>
              <a:xfrm>
                <a:off x="-12664" y="4797152"/>
                <a:ext cx="7536992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   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  →</m:t>
                      </m:r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28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4" y="4797152"/>
                <a:ext cx="7536992" cy="767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3"/>
              <p:cNvSpPr txBox="1">
                <a:spLocks noChangeArrowheads="1"/>
              </p:cNvSpPr>
              <p:nvPr/>
            </p:nvSpPr>
            <p:spPr>
              <a:xfrm>
                <a:off x="8172400" y="3212976"/>
                <a:ext cx="569267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𝟏</m:t>
                      </m:r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212976"/>
                <a:ext cx="569267" cy="767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7524328" y="3789040"/>
                <a:ext cx="1584176" cy="105533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∙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789040"/>
                <a:ext cx="1584176" cy="1055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7979998" y="4653136"/>
                <a:ext cx="1098086" cy="105533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998" y="4653136"/>
                <a:ext cx="1098086" cy="1055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02321" y="2086868"/>
            <a:ext cx="42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</a:t>
            </a:r>
            <a:endParaRPr lang="ru-RU" sz="5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dibaryon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2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=3.500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" y="1700807"/>
            <a:ext cx="3102445" cy="295232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7"/>
            <a:ext cx="3096343" cy="2946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1700805"/>
            <a:ext cx="3096343" cy="2946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92173" y="4941168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173" y="4941168"/>
                <a:ext cx="1847685" cy="6415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V="1">
            <a:off x="1763688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16016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402110" y="1974508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2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869820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869820"/>
                <a:ext cx="2520280" cy="6480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72200" y="764704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72200" y="764704"/>
                <a:ext cx="2520280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54" y="1517892"/>
            <a:ext cx="4574847" cy="3102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68704" y="5085184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04" y="5085184"/>
                <a:ext cx="1823641" cy="6227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52480" y="5106334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480" y="5106334"/>
                <a:ext cx="1847685" cy="6415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" y="1488613"/>
            <a:ext cx="4544787" cy="3082097"/>
          </a:xfrm>
        </p:spPr>
      </p:pic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3636962" y="1772816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2060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856984" cy="1284752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r>
                        <a:rPr lang="en-US" sz="540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540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5400" i="1">
                          <a:latin typeface="Cambria Math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r>
                  <a:rPr lang="en-US" sz="5400" i="1" dirty="0" smtClean="0">
                    <a:latin typeface="Cambria Math"/>
                    <a:sym typeface="Symbol" pitchFamily="18" charset="2"/>
                  </a:rPr>
                  <a:t/>
                </a:r>
                <a:br>
                  <a:rPr lang="en-US" sz="5400" i="1" dirty="0" smtClean="0">
                    <a:latin typeface="Cambria Math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  <a:sym typeface="Symbol" pitchFamily="18" charset="2"/>
                      </a:rPr>
                      <m:t>background</m:t>
                    </m:r>
                  </m:oMath>
                </a14:m>
                <a:r>
                  <a:rPr lang="en-US" dirty="0" smtClean="0"/>
                  <a:t>+resonance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856984" cy="1284752"/>
              </a:xfrm>
              <a:blipFill rotWithShape="1">
                <a:blip r:embed="rId2"/>
                <a:stretch>
                  <a:fillRect t="-2844" b="-26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8" name="Группа 7"/>
          <p:cNvGrpSpPr/>
          <p:nvPr/>
        </p:nvGrpSpPr>
        <p:grpSpPr>
          <a:xfrm>
            <a:off x="230836" y="1486552"/>
            <a:ext cx="3691358" cy="3179111"/>
            <a:chOff x="251520" y="2186590"/>
            <a:chExt cx="3691358" cy="3179111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2042748" y="4300387"/>
              <a:ext cx="1157724" cy="5666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2054723" y="2634821"/>
              <a:ext cx="1145749" cy="6946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2021369" y="3465503"/>
              <a:ext cx="1411501" cy="301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2021369" y="4123523"/>
              <a:ext cx="1433573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263801" y="472836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3801" y="4728360"/>
                  <a:ext cx="63773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3479547" y="3894923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3502388" y="3203485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V="1">
              <a:off x="2048542" y="2562813"/>
              <a:ext cx="533276" cy="7399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1395172" y="3302786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1407147" y="4097187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2042748" y="4302910"/>
              <a:ext cx="524992" cy="5959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1410647" y="3512810"/>
              <a:ext cx="0" cy="5479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 flipV="1">
              <a:off x="677612" y="3495667"/>
              <a:ext cx="736753" cy="10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636347" y="4097187"/>
              <a:ext cx="758825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305139" y="2403988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5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5139" y="2403988"/>
                  <a:ext cx="63773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94492" y="218659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6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4492" y="2186590"/>
                  <a:ext cx="63773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94492" y="4904036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7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4492" y="4904036"/>
                  <a:ext cx="63773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331640" y="2771098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9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1640" y="2771098"/>
                  <a:ext cx="62619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395172" y="4424018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0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5172" y="4424018"/>
                  <a:ext cx="626197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251520" y="3873498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274361" y="3182060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15660" y="1497204"/>
            <a:ext cx="3687859" cy="3179111"/>
            <a:chOff x="4499992" y="2186590"/>
            <a:chExt cx="3687859" cy="3179111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6920453" y="4271160"/>
              <a:ext cx="524992" cy="5959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883941" y="2634821"/>
              <a:ext cx="561504" cy="6946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V="1">
              <a:off x="6941090" y="3465504"/>
              <a:ext cx="736753" cy="10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6941090" y="4123523"/>
              <a:ext cx="758825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6293514" y="3302786"/>
              <a:ext cx="647576" cy="203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6550217" y="420846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6452140" y="2940338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508774" y="472836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08774" y="4728360"/>
                  <a:ext cx="637739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7724520" y="3894923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67" name="Text Box 23"/>
            <p:cNvSpPr txBox="1">
              <a:spLocks noChangeArrowheads="1"/>
            </p:cNvSpPr>
            <p:nvPr/>
          </p:nvSpPr>
          <p:spPr bwMode="auto">
            <a:xfrm>
              <a:off x="7747361" y="3203485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6293514" y="4099710"/>
              <a:ext cx="647576" cy="203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 flipV="1">
              <a:off x="6293515" y="2562813"/>
              <a:ext cx="533276" cy="7399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5640145" y="3302786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5652120" y="4097187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>
              <a:off x="6287721" y="4302910"/>
              <a:ext cx="524992" cy="5959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5655620" y="3512810"/>
              <a:ext cx="0" cy="5479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V="1">
              <a:off x="4922585" y="3495667"/>
              <a:ext cx="736753" cy="10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>
              <a:off x="4881320" y="4097187"/>
              <a:ext cx="758825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550112" y="2403988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6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0112" y="2403988"/>
                  <a:ext cx="637739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639465" y="218659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7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9465" y="2186590"/>
                  <a:ext cx="637739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639465" y="4904036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8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9465" y="4904036"/>
                  <a:ext cx="637739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633393" y="4400723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1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33393" y="4400723"/>
                  <a:ext cx="62619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633393" y="2780065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2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33393" y="2780065"/>
                  <a:ext cx="626197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 Box 23"/>
            <p:cNvSpPr txBox="1">
              <a:spLocks noChangeArrowheads="1"/>
            </p:cNvSpPr>
            <p:nvPr/>
          </p:nvSpPr>
          <p:spPr bwMode="auto">
            <a:xfrm>
              <a:off x="4499992" y="3937558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86" name="Text Box 23"/>
            <p:cNvSpPr txBox="1">
              <a:spLocks noChangeArrowheads="1"/>
            </p:cNvSpPr>
            <p:nvPr/>
          </p:nvSpPr>
          <p:spPr bwMode="auto">
            <a:xfrm>
              <a:off x="4522833" y="3246120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</p:grpSp>
      <p:grpSp>
        <p:nvGrpSpPr>
          <p:cNvPr id="87" name="Group 4"/>
          <p:cNvGrpSpPr>
            <a:grpSpLocks/>
          </p:cNvGrpSpPr>
          <p:nvPr/>
        </p:nvGrpSpPr>
        <p:grpSpPr bwMode="auto">
          <a:xfrm>
            <a:off x="2617967" y="4722864"/>
            <a:ext cx="3352800" cy="1739902"/>
            <a:chOff x="2951" y="760"/>
            <a:chExt cx="2112" cy="1096"/>
          </a:xfrm>
        </p:grpSpPr>
        <p:grpSp>
          <p:nvGrpSpPr>
            <p:cNvPr id="88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Овал 103"/>
          <p:cNvSpPr/>
          <p:nvPr/>
        </p:nvSpPr>
        <p:spPr>
          <a:xfrm>
            <a:off x="4509077" y="5275314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Group 5"/>
          <p:cNvGrpSpPr>
            <a:grpSpLocks/>
          </p:cNvGrpSpPr>
          <p:nvPr/>
        </p:nvGrpSpPr>
        <p:grpSpPr bwMode="auto">
          <a:xfrm>
            <a:off x="3017459" y="5453905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106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Овал 107"/>
          <p:cNvSpPr/>
          <p:nvPr/>
        </p:nvSpPr>
        <p:spPr>
          <a:xfrm>
            <a:off x="3692544" y="5296004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26"/>
          <a:stretch/>
        </p:blipFill>
        <p:spPr>
          <a:xfrm>
            <a:off x="323528" y="1844824"/>
            <a:ext cx="8599884" cy="417646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3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915816" y="692696"/>
                <a:ext cx="3168352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𝟎𝟔𝟑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915816" y="692696"/>
                <a:ext cx="3168352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52120" y="1134916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34916"/>
                <a:ext cx="1823641" cy="6227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7584" y="1196752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96752"/>
                <a:ext cx="1847685" cy="6415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79912" y="1638283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Double-Roper</a:t>
            </a:r>
            <a:endParaRPr lang="ru-RU" sz="2000" dirty="0">
              <a:solidFill>
                <a:srgbClr val="FF00FF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1"/>
          </p:cNvCxnSpPr>
          <p:nvPr/>
        </p:nvCxnSpPr>
        <p:spPr>
          <a:xfrm flipH="1">
            <a:off x="3203848" y="1838338"/>
            <a:ext cx="576064" cy="1158614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3"/>
          </p:cNvCxnSpPr>
          <p:nvPr/>
        </p:nvCxnSpPr>
        <p:spPr>
          <a:xfrm>
            <a:off x="5562772" y="1838338"/>
            <a:ext cx="1001168" cy="1158614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3851920" y="2708920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6000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 Z=+4 dibaryon upper limit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1124744"/>
            <a:ext cx="8080648" cy="547260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2120" y="2780928"/>
                <a:ext cx="192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780928"/>
                <a:ext cx="192975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68144" y="1628800"/>
                <a:ext cx="2114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28800"/>
                <a:ext cx="211410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23007" y="2276872"/>
                <a:ext cx="2114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𝟏𝟎𝟎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007" y="2276872"/>
                <a:ext cx="211410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4499992" y="3501008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9891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NN vs </a:t>
            </a:r>
            <a:r>
              <a:rPr lang="el-GR" dirty="0" smtClean="0"/>
              <a:t>ΔΔ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199040" y="20170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23301" y="21346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901793" y="24515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038333" y="26600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2657877" y="26600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7544" y="2924944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245632" y="2924944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03522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66 </a:t>
            </a:r>
            <a:r>
              <a:rPr lang="en-US" sz="2400" b="1" dirty="0" err="1" smtClean="0"/>
              <a:t>keV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1245632" y="2054420"/>
            <a:ext cx="208522" cy="726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8076298" y="19143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700559" y="20319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779051" y="23488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7915591" y="25573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54" name="Овал 53"/>
          <p:cNvSpPr/>
          <p:nvPr/>
        </p:nvSpPr>
        <p:spPr>
          <a:xfrm>
            <a:off x="8535135" y="25573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435130" y="2968528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7213218" y="2968528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67585" y="300131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  <a:endParaRPr lang="ru-RU" sz="3200" b="1" dirty="0"/>
          </a:p>
        </p:txBody>
      </p: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cxnSp>
        <p:nvCxnSpPr>
          <p:cNvPr id="70" name="Прямая со стрелкой 69"/>
          <p:cNvCxnSpPr>
            <a:stCxn id="71" idx="3"/>
          </p:cNvCxnSpPr>
          <p:nvPr/>
        </p:nvCxnSpPr>
        <p:spPr>
          <a:xfrm>
            <a:off x="6092949" y="1965875"/>
            <a:ext cx="675348" cy="8913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90138" y="17350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Z=+4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052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986665" y="1690575"/>
            <a:ext cx="3111758" cy="469075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5080188" y="1690575"/>
            <a:ext cx="2783313" cy="480880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27584" y="1587169"/>
            <a:ext cx="3408251" cy="4709203"/>
          </a:xfrm>
          <a:prstGeom prst="ellipse">
            <a:avLst/>
          </a:prstGeom>
          <a:noFill/>
          <a:ln w="889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628800"/>
            <a:ext cx="1872208" cy="86703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9875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SU(3) </a:t>
            </a:r>
            <a:r>
              <a:rPr lang="en-US" dirty="0" err="1" smtClean="0"/>
              <a:t>multiplet</a:t>
            </a:r>
            <a:endParaRPr lang="en-US" dirty="0"/>
          </a:p>
        </p:txBody>
      </p:sp>
      <p:sp>
        <p:nvSpPr>
          <p:cNvPr id="378888" name="AutoShape 8"/>
          <p:cNvSpPr>
            <a:spLocks noChangeArrowheads="1"/>
          </p:cNvSpPr>
          <p:nvPr/>
        </p:nvSpPr>
        <p:spPr bwMode="auto">
          <a:xfrm>
            <a:off x="993496" y="2352962"/>
            <a:ext cx="5580062" cy="381635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9" name="Line 9"/>
          <p:cNvSpPr>
            <a:spLocks noChangeShapeType="1"/>
          </p:cNvSpPr>
          <p:nvPr/>
        </p:nvSpPr>
        <p:spPr bwMode="auto">
          <a:xfrm>
            <a:off x="1858683" y="5016787"/>
            <a:ext cx="38877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722283" y="3792825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 flipH="1">
            <a:off x="4666971" y="5016787"/>
            <a:ext cx="1008062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1858683" y="5016787"/>
            <a:ext cx="1008063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4" name="Oval 14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5" name="Oval 15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6" name="Oval 16"/>
          <p:cNvSpPr>
            <a:spLocks noChangeArrowheads="1"/>
          </p:cNvSpPr>
          <p:nvPr/>
        </p:nvSpPr>
        <p:spPr bwMode="auto">
          <a:xfrm>
            <a:off x="2577821" y="36483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7" name="Oval 17"/>
          <p:cNvSpPr>
            <a:spLocks noChangeArrowheads="1"/>
          </p:cNvSpPr>
          <p:nvPr/>
        </p:nvSpPr>
        <p:spPr bwMode="auto">
          <a:xfrm>
            <a:off x="4638396" y="3619787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8" name="Oval 18"/>
          <p:cNvSpPr>
            <a:spLocks noChangeArrowheads="1"/>
          </p:cNvSpPr>
          <p:nvPr/>
        </p:nvSpPr>
        <p:spPr bwMode="auto">
          <a:xfrm>
            <a:off x="553057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9" name="Oval 19"/>
          <p:cNvSpPr>
            <a:spLocks noChangeArrowheads="1"/>
          </p:cNvSpPr>
          <p:nvPr/>
        </p:nvSpPr>
        <p:spPr bwMode="auto">
          <a:xfrm>
            <a:off x="364462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0" name="Oval 20"/>
          <p:cNvSpPr>
            <a:spLocks noChangeArrowheads="1"/>
          </p:cNvSpPr>
          <p:nvPr/>
        </p:nvSpPr>
        <p:spPr bwMode="auto">
          <a:xfrm>
            <a:off x="1714221" y="4872325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1" name="Oval 21"/>
          <p:cNvSpPr>
            <a:spLocks noChangeArrowheads="1"/>
          </p:cNvSpPr>
          <p:nvPr/>
        </p:nvSpPr>
        <p:spPr bwMode="auto">
          <a:xfrm>
            <a:off x="864908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2" name="Oval 22"/>
          <p:cNvSpPr>
            <a:spLocks noChangeArrowheads="1"/>
          </p:cNvSpPr>
          <p:nvPr/>
        </p:nvSpPr>
        <p:spPr bwMode="auto">
          <a:xfrm>
            <a:off x="2722283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3" name="Oval 23"/>
          <p:cNvSpPr>
            <a:spLocks noChangeArrowheads="1"/>
          </p:cNvSpPr>
          <p:nvPr/>
        </p:nvSpPr>
        <p:spPr bwMode="auto">
          <a:xfrm>
            <a:off x="4566958" y="6026437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4" name="Oval 24"/>
          <p:cNvSpPr>
            <a:spLocks noChangeArrowheads="1"/>
          </p:cNvSpPr>
          <p:nvPr/>
        </p:nvSpPr>
        <p:spPr bwMode="auto">
          <a:xfrm>
            <a:off x="6408458" y="5996275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>
            <a:off x="2970899" y="2059779"/>
            <a:ext cx="688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</a:t>
            </a:r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1737526" y="3499642"/>
            <a:ext cx="8402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*</a:t>
            </a:r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853088" y="4723605"/>
            <a:ext cx="861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*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(2380)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02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(2.53−2.60)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60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(2.68−2.76)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49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(2.82−2.90)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38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88404" y="1736613"/>
            <a:ext cx="1590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J</a:t>
            </a:r>
            <a:r>
              <a:rPr lang="en-US" sz="3600" b="1" baseline="30000" dirty="0" err="1" smtClean="0"/>
              <a:t>p</a:t>
            </a:r>
            <a:r>
              <a:rPr lang="en-US" sz="3600" b="1" dirty="0" smtClean="0"/>
              <a:t> </a:t>
            </a:r>
            <a:r>
              <a:rPr lang="en-US" sz="3600" b="1" dirty="0"/>
              <a:t>= </a:t>
            </a:r>
            <a:r>
              <a:rPr lang="en-US" sz="3600" b="1" dirty="0" smtClean="0"/>
              <a:t>3</a:t>
            </a:r>
            <a:r>
              <a:rPr lang="en-US" sz="3600" b="1" baseline="30000" dirty="0" smtClean="0"/>
              <a:t>+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28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Deuteron to </a:t>
            </a:r>
            <a:r>
              <a:rPr lang="en-US" dirty="0" err="1" smtClean="0"/>
              <a:t>Deltaron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0(1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5967585" y="1196752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162099" y="18961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V="1">
            <a:off x="1053943" y="20679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V="1">
            <a:off x="1532379" y="20473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1965704" y="2055459"/>
            <a:ext cx="0" cy="8621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847899" y="22931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1315119" y="22742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2"/>
          <p:cNvSpPr>
            <a:spLocks noChangeArrowheads="1"/>
          </p:cNvSpPr>
          <p:nvPr/>
        </p:nvSpPr>
        <p:spPr bwMode="auto">
          <a:xfrm>
            <a:off x="1759659" y="22548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V="1">
            <a:off x="2442998" y="20099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 flipV="1">
            <a:off x="2979600" y="20279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3417090" y="2076032"/>
            <a:ext cx="0" cy="84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19"/>
          <p:cNvSpPr>
            <a:spLocks noChangeArrowheads="1"/>
          </p:cNvSpPr>
          <p:nvPr/>
        </p:nvSpPr>
        <p:spPr bwMode="auto">
          <a:xfrm>
            <a:off x="2244376" y="229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2771247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21"/>
          <p:cNvSpPr>
            <a:spLocks noChangeArrowheads="1"/>
          </p:cNvSpPr>
          <p:nvPr/>
        </p:nvSpPr>
        <p:spPr bwMode="auto">
          <a:xfrm>
            <a:off x="3211046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930613" y="23417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1371659" y="23243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1856737" y="233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2322805" y="23333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4" name="Text Box 47"/>
          <p:cNvSpPr txBox="1">
            <a:spLocks noChangeArrowheads="1"/>
          </p:cNvSpPr>
          <p:nvPr/>
        </p:nvSpPr>
        <p:spPr bwMode="auto">
          <a:xfrm>
            <a:off x="2857098" y="23193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5" name="Text Box 48"/>
          <p:cNvSpPr txBox="1">
            <a:spLocks noChangeArrowheads="1"/>
          </p:cNvSpPr>
          <p:nvPr/>
        </p:nvSpPr>
        <p:spPr bwMode="auto">
          <a:xfrm>
            <a:off x="3296897" y="23083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4905375" y="1904283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 flipV="1">
            <a:off x="5797219" y="207603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4"/>
          <p:cNvSpPr>
            <a:spLocks noChangeShapeType="1"/>
          </p:cNvSpPr>
          <p:nvPr/>
        </p:nvSpPr>
        <p:spPr bwMode="auto">
          <a:xfrm flipV="1">
            <a:off x="6275655" y="2055458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5"/>
          <p:cNvSpPr>
            <a:spLocks noChangeShapeType="1"/>
          </p:cNvSpPr>
          <p:nvPr/>
        </p:nvSpPr>
        <p:spPr bwMode="auto">
          <a:xfrm flipV="1">
            <a:off x="6720206" y="2045840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5591175" y="230124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1"/>
          <p:cNvSpPr>
            <a:spLocks noChangeArrowheads="1"/>
          </p:cNvSpPr>
          <p:nvPr/>
        </p:nvSpPr>
        <p:spPr bwMode="auto">
          <a:xfrm>
            <a:off x="6058395" y="228236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6502935" y="226295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 flipV="1">
            <a:off x="7186274" y="201808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7722876" y="203604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/>
        </p:nvSpPr>
        <p:spPr bwMode="auto">
          <a:xfrm flipV="1">
            <a:off x="8160366" y="2036049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Oval 19"/>
          <p:cNvSpPr>
            <a:spLocks noChangeArrowheads="1"/>
          </p:cNvSpPr>
          <p:nvPr/>
        </p:nvSpPr>
        <p:spPr bwMode="auto">
          <a:xfrm>
            <a:off x="6987652" y="230293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20"/>
          <p:cNvSpPr>
            <a:spLocks noChangeArrowheads="1"/>
          </p:cNvSpPr>
          <p:nvPr/>
        </p:nvSpPr>
        <p:spPr bwMode="auto">
          <a:xfrm>
            <a:off x="7514523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1"/>
          <p:cNvSpPr>
            <a:spLocks noChangeArrowheads="1"/>
          </p:cNvSpPr>
          <p:nvPr/>
        </p:nvSpPr>
        <p:spPr bwMode="auto">
          <a:xfrm>
            <a:off x="7954322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 Box 38"/>
          <p:cNvSpPr txBox="1">
            <a:spLocks noChangeArrowheads="1"/>
          </p:cNvSpPr>
          <p:nvPr/>
        </p:nvSpPr>
        <p:spPr bwMode="auto">
          <a:xfrm>
            <a:off x="5673889" y="234985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auto">
          <a:xfrm>
            <a:off x="6114935" y="23324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1" name="Text Box 40"/>
          <p:cNvSpPr txBox="1">
            <a:spLocks noChangeArrowheads="1"/>
          </p:cNvSpPr>
          <p:nvPr/>
        </p:nvSpPr>
        <p:spPr bwMode="auto">
          <a:xfrm>
            <a:off x="6600013" y="23451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2" name="Text Box 44"/>
          <p:cNvSpPr txBox="1">
            <a:spLocks noChangeArrowheads="1"/>
          </p:cNvSpPr>
          <p:nvPr/>
        </p:nvSpPr>
        <p:spPr bwMode="auto">
          <a:xfrm>
            <a:off x="7066081" y="234144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7600374" y="232741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4" name="Text Box 48"/>
          <p:cNvSpPr txBox="1">
            <a:spLocks noChangeArrowheads="1"/>
          </p:cNvSpPr>
          <p:nvPr/>
        </p:nvSpPr>
        <p:spPr bwMode="auto">
          <a:xfrm>
            <a:off x="8040173" y="231640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100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Strange Dibaryon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11766" y="1660358"/>
            <a:ext cx="3708259" cy="2457297"/>
            <a:chOff x="1710975" y="1874508"/>
            <a:chExt cx="3708259" cy="2457297"/>
          </a:xfrm>
        </p:grpSpPr>
        <p:sp>
          <p:nvSpPr>
            <p:cNvPr id="378907" name="Text Box 27"/>
            <p:cNvSpPr txBox="1">
              <a:spLocks noChangeArrowheads="1"/>
            </p:cNvSpPr>
            <p:nvPr/>
          </p:nvSpPr>
          <p:spPr bwMode="auto">
            <a:xfrm>
              <a:off x="3476012" y="3446038"/>
              <a:ext cx="17124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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*</a:t>
              </a:r>
              <a:r>
                <a:rPr lang="en-US" sz="2400" dirty="0" smtClean="0">
                  <a:sym typeface="Symbol" pitchFamily="18" charset="2"/>
                </a:rPr>
                <a:t>+</a:t>
              </a:r>
              <a:r>
                <a:rPr lang="en-US" sz="2400" dirty="0">
                  <a:sym typeface="Symbol" pitchFamily="18" charset="2"/>
                </a:rPr>
                <a:t>*</a:t>
              </a:r>
            </a:p>
          </p:txBody>
        </p:sp>
        <p:sp>
          <p:nvSpPr>
            <p:cNvPr id="378908" name="Text Box 28"/>
            <p:cNvSpPr txBox="1">
              <a:spLocks noChangeArrowheads="1"/>
            </p:cNvSpPr>
            <p:nvPr/>
          </p:nvSpPr>
          <p:spPr bwMode="auto">
            <a:xfrm>
              <a:off x="3366698" y="3870140"/>
              <a:ext cx="20525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</a:t>
              </a:r>
              <a:r>
                <a:rPr lang="en-US" sz="2400" dirty="0">
                  <a:sym typeface="Symbol" pitchFamily="18" charset="2"/>
                </a:rPr>
                <a:t>*</a:t>
              </a:r>
              <a:r>
                <a:rPr lang="en-US" sz="2400" dirty="0" smtClean="0">
                  <a:sym typeface="Symbol" pitchFamily="18" charset="2"/>
                </a:rPr>
                <a:t>+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148033" y="2504141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355635" y="2945740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710975" y="2491185"/>
              <a:ext cx="2214498" cy="1718990"/>
              <a:chOff x="770688" y="1662589"/>
              <a:chExt cx="2214498" cy="1718990"/>
            </a:xfrm>
          </p:grpSpPr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 flipV="1">
                <a:off x="828465" y="3289059"/>
                <a:ext cx="206319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 flipV="1">
                <a:off x="1532085" y="2358185"/>
                <a:ext cx="65479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770688" y="3179857"/>
                <a:ext cx="187046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2"/>
              <p:cNvSpPr>
                <a:spLocks noChangeArrowheads="1"/>
              </p:cNvSpPr>
              <p:nvPr/>
            </p:nvSpPr>
            <p:spPr bwMode="auto">
              <a:xfrm>
                <a:off x="1782093" y="1812098"/>
                <a:ext cx="187047" cy="1850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0"/>
              <p:cNvSpPr>
                <a:spLocks noChangeShapeType="1"/>
              </p:cNvSpPr>
              <p:nvPr/>
            </p:nvSpPr>
            <p:spPr bwMode="auto">
              <a:xfrm>
                <a:off x="1202991" y="2829751"/>
                <a:ext cx="13419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auto">
              <a:xfrm>
                <a:off x="2798139" y="3196539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3"/>
              <p:cNvSpPr>
                <a:spLocks noChangeArrowheads="1"/>
              </p:cNvSpPr>
              <p:nvPr/>
            </p:nvSpPr>
            <p:spPr bwMode="auto">
              <a:xfrm>
                <a:off x="1438562" y="3179857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3"/>
              <p:cNvSpPr>
                <a:spLocks noChangeArrowheads="1"/>
              </p:cNvSpPr>
              <p:nvPr/>
            </p:nvSpPr>
            <p:spPr bwMode="auto">
              <a:xfrm>
                <a:off x="2093355" y="3196539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3"/>
              <p:cNvSpPr>
                <a:spLocks noChangeArrowheads="1"/>
              </p:cNvSpPr>
              <p:nvPr/>
            </p:nvSpPr>
            <p:spPr bwMode="auto">
              <a:xfrm>
                <a:off x="1109468" y="2737231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>
                <a:off x="1779410" y="2737471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3"/>
              <p:cNvSpPr>
                <a:spLocks noChangeArrowheads="1"/>
              </p:cNvSpPr>
              <p:nvPr/>
            </p:nvSpPr>
            <p:spPr bwMode="auto">
              <a:xfrm>
                <a:off x="2451431" y="275575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>
                <a:off x="1438562" y="226566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23"/>
              <p:cNvSpPr>
                <a:spLocks noChangeArrowheads="1"/>
              </p:cNvSpPr>
              <p:nvPr/>
            </p:nvSpPr>
            <p:spPr bwMode="auto">
              <a:xfrm>
                <a:off x="2093355" y="227203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1875616" y="1896379"/>
                <a:ext cx="1015463" cy="1375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9"/>
              <p:cNvSpPr>
                <a:spLocks noChangeShapeType="1"/>
              </p:cNvSpPr>
              <p:nvPr/>
            </p:nvSpPr>
            <p:spPr bwMode="auto">
              <a:xfrm flipV="1">
                <a:off x="864211" y="1896379"/>
                <a:ext cx="1011406" cy="1375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Text Box 25"/>
              <p:cNvSpPr txBox="1">
                <a:spLocks noChangeArrowheads="1"/>
              </p:cNvSpPr>
              <p:nvPr/>
            </p:nvSpPr>
            <p:spPr bwMode="auto">
              <a:xfrm>
                <a:off x="1200356" y="1662589"/>
                <a:ext cx="476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ym typeface="Symbol" pitchFamily="18" charset="2"/>
                  </a:rPr>
                  <a:t>d</a:t>
                </a:r>
                <a:r>
                  <a:rPr lang="en-US" sz="2400" dirty="0" smtClean="0">
                    <a:sym typeface="Symbol" pitchFamily="18" charset="2"/>
                  </a:rPr>
                  <a:t>*</a:t>
                </a:r>
                <a:endParaRPr lang="en-US" sz="2400" baseline="30000" dirty="0"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52369" y="1874508"/>
                  <a:ext cx="894797" cy="709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</m:e>
                        </m:acc>
                      </m:oMath>
                    </m:oMathPara>
                  </a14:m>
                  <a:endParaRPr lang="ru-RU" sz="4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369" y="1874508"/>
                  <a:ext cx="894797" cy="70923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Овал 1"/>
            <p:cNvSpPr/>
            <p:nvPr/>
          </p:nvSpPr>
          <p:spPr>
            <a:xfrm>
              <a:off x="2565896" y="2484075"/>
              <a:ext cx="510110" cy="473749"/>
            </a:xfrm>
            <a:prstGeom prst="ellips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5896" y="1923092"/>
                <a:ext cx="21843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 smtClean="0"/>
                  <a:t>(2380)</a:t>
                </a:r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923092"/>
                <a:ext cx="2184316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385" r="-863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84167" y="1115072"/>
                <a:ext cx="9164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1115072"/>
                <a:ext cx="916405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084167" y="2730158"/>
                <a:ext cx="30246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ΔΔ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latin typeface="Cambria Math"/>
                        </a:rPr>
                        <m:t>𝑁𝑁</m:t>
                      </m:r>
                      <m:r>
                        <a:rPr lang="en-US" sz="4000" b="0" i="1" smtClean="0">
                          <a:latin typeface="Cambria Math"/>
                        </a:rPr>
                        <m:t>𝜋𝜋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2730158"/>
                <a:ext cx="3024611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V="1">
            <a:off x="5724128" y="1700808"/>
            <a:ext cx="360039" cy="31416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724128" y="2520823"/>
            <a:ext cx="504056" cy="441599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5103" y="4707917"/>
                <a:ext cx="31632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600" dirty="0" smtClean="0"/>
                  <a:t>(2530-2600)</a:t>
                </a:r>
                <a:endParaRPr lang="ru-RU" sz="3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3" y="4707917"/>
                <a:ext cx="3163238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539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489963" y="4293096"/>
                <a:ext cx="930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63" y="4293096"/>
                <a:ext cx="93006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355685" y="5161091"/>
                <a:ext cx="57883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→(</m:t>
                      </m:r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a:rPr lang="en-US" sz="3600" b="0" i="1" smtClean="0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Λ</m:t>
                      </m:r>
                      <m:r>
                        <a:rPr lang="en-US" sz="3600" b="0" i="1" smtClean="0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)→</m:t>
                      </m:r>
                      <m:r>
                        <a:rPr lang="en-US" sz="3600" b="0" i="1" smtClean="0">
                          <a:latin typeface="Cambria Math"/>
                        </a:rPr>
                        <m:t>𝑁𝑁</m:t>
                      </m:r>
                      <m:r>
                        <a:rPr lang="en-US" sz="3600" i="1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𝜋𝜋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85" y="5161091"/>
                <a:ext cx="578831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 стрелкой 91"/>
          <p:cNvCxnSpPr/>
          <p:nvPr/>
        </p:nvCxnSpPr>
        <p:spPr>
          <a:xfrm flipV="1">
            <a:off x="3119336" y="4707917"/>
            <a:ext cx="360039" cy="157083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3119336" y="5243597"/>
            <a:ext cx="333143" cy="23290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1910218" y="2811757"/>
            <a:ext cx="457271" cy="387066"/>
          </a:xfrm>
          <a:prstGeom prst="ellipse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*(2380) in </a:t>
            </a:r>
            <a:r>
              <a:rPr lang="en-US" dirty="0" err="1" smtClean="0"/>
              <a:t>photoproduction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1837" r="1847" b="56662"/>
          <a:stretch/>
        </p:blipFill>
        <p:spPr bwMode="auto">
          <a:xfrm>
            <a:off x="2527301" y="1485900"/>
            <a:ext cx="529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80053" r="1643" b="1147"/>
          <a:stretch/>
        </p:blipFill>
        <p:spPr bwMode="auto">
          <a:xfrm>
            <a:off x="3060079" y="3424498"/>
            <a:ext cx="4775821" cy="9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30557" r="86777" b="43086"/>
          <a:stretch/>
        </p:blipFill>
        <p:spPr bwMode="auto">
          <a:xfrm>
            <a:off x="1866900" y="1943099"/>
            <a:ext cx="660401" cy="135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 rot="1048005">
            <a:off x="852160" y="487742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473063" y="478457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473063" y="524971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09463" y="501317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033200" y="526767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9770" y="503539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7391" y="455151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189875" y="449723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89875" y="528939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20811" y="4784754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34912" y="455642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1459" y="1157744"/>
            <a:ext cx="3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R. Gilman and F. Gross </a:t>
            </a:r>
            <a:r>
              <a:rPr lang="en-US" baseline="30000" dirty="0" err="1"/>
              <a:t>nucl-th</a:t>
            </a:r>
            <a:r>
              <a:rPr lang="en-US" baseline="30000" dirty="0"/>
              <a:t>/0111015 (2001)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19" y="4867569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T. </a:t>
            </a:r>
            <a:r>
              <a:rPr lang="en-US" sz="2000" baseline="30000" dirty="0" err="1"/>
              <a:t>Kamae</a:t>
            </a:r>
            <a:r>
              <a:rPr lang="en-US" sz="2000" baseline="30000" dirty="0"/>
              <a:t>, T. Fujita Phys. Rev. </a:t>
            </a:r>
            <a:r>
              <a:rPr lang="en-US" sz="2000" baseline="30000" dirty="0" err="1"/>
              <a:t>Lett</a:t>
            </a:r>
            <a:r>
              <a:rPr lang="en-US" sz="2000" baseline="30000" dirty="0"/>
              <a:t>. 38, Feb 1977, 471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5289398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23850" y="3547016"/>
            <a:ext cx="0" cy="72008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08352" y="3722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23837" y="5746598"/>
            <a:ext cx="206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I(</a:t>
            </a:r>
            <a:r>
              <a:rPr lang="en-US" sz="2800" b="1" dirty="0" err="1"/>
              <a:t>J</a:t>
            </a:r>
            <a:r>
              <a:rPr lang="en-US" sz="2800" b="1" baseline="30000" dirty="0" err="1"/>
              <a:t>p</a:t>
            </a:r>
            <a:r>
              <a:rPr lang="en-US" sz="2800" b="1" dirty="0"/>
              <a:t>) = 0(3</a:t>
            </a:r>
            <a:r>
              <a:rPr lang="en-US" sz="2800" b="1" baseline="30000" dirty="0"/>
              <a:t>+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/>
                        </a:rPr>
                        <m:t>𝐌</m:t>
                      </m:r>
                      <m:r>
                        <a:rPr lang="en-US" sz="2800" b="1" i="0">
                          <a:latin typeface="Cambria Math"/>
                        </a:rPr>
                        <m:t>=</m:t>
                      </m:r>
                      <m:r>
                        <a:rPr lang="en-US" sz="2800" b="1" i="0">
                          <a:latin typeface="Cambria Math"/>
                        </a:rPr>
                        <m:t>𝟐</m:t>
                      </m:r>
                      <m:r>
                        <a:rPr lang="en-US" sz="2800" b="1" i="0">
                          <a:latin typeface="Cambria Math"/>
                        </a:rPr>
                        <m:t>.</m:t>
                      </m:r>
                      <m:r>
                        <a:rPr lang="en-US" sz="2800" b="1" i="0">
                          <a:latin typeface="Cambria Math"/>
                        </a:rPr>
                        <m:t>𝟑𝟖</m:t>
                      </m:r>
                      <m:r>
                        <a:rPr lang="en-US" sz="2800" b="1" i="0">
                          <a:latin typeface="Cambria Math"/>
                        </a:rPr>
                        <m:t> </m:t>
                      </m:r>
                      <m:r>
                        <a:rPr lang="en-US" sz="2800" b="1" i="0"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0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/>
          <a:lstStyle/>
          <a:p>
            <a:r>
              <a:rPr lang="en-US" dirty="0" smtClean="0"/>
              <a:t>The benchmark measurement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Полилиния 8"/>
          <p:cNvSpPr/>
          <p:nvPr/>
        </p:nvSpPr>
        <p:spPr>
          <a:xfrm rot="1048005">
            <a:off x="689441" y="350926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310344" y="341642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310344" y="388155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446744" y="364502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70481" y="389952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051" y="366724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64672" y="318335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027156" y="312908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027156" y="392124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72193" y="318827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8397" y="1706340"/>
            <a:ext cx="5438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>
            <a:off x="3072193" y="400300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7391" y="1754017"/>
            <a:ext cx="3826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Newly installed</a:t>
            </a:r>
            <a:br>
              <a:rPr lang="en-US" sz="2800" dirty="0" smtClean="0"/>
            </a:br>
            <a:r>
              <a:rPr lang="en-US" sz="2800" dirty="0" smtClean="0"/>
              <a:t>Edinburgh </a:t>
            </a:r>
            <a:r>
              <a:rPr lang="en-US" sz="2800" dirty="0" err="1" smtClean="0"/>
              <a:t>polarimeter</a:t>
            </a:r>
            <a:endParaRPr lang="en-GB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2924944"/>
            <a:ext cx="2160240" cy="72008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78299" y="6235364"/>
            <a:ext cx="6035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M.H. </a:t>
            </a:r>
            <a:r>
              <a:rPr lang="en-US" sz="1600" dirty="0" err="1" smtClean="0"/>
              <a:t>Sikora</a:t>
            </a:r>
            <a:r>
              <a:rPr lang="en-US" sz="1600" dirty="0" smtClean="0"/>
              <a:t>, D.P. Watts  et al, </a:t>
            </a:r>
            <a:r>
              <a:rPr lang="en-US" sz="1600" dirty="0" err="1" smtClean="0"/>
              <a:t>Phys.Rev.Lett</a:t>
            </a:r>
            <a:r>
              <a:rPr lang="en-US" sz="1600" dirty="0"/>
              <a:t>. 112 (2014) 022501</a:t>
            </a:r>
            <a:endParaRPr lang="ru-RU" sz="16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321331" y="6356350"/>
            <a:ext cx="4698469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 rot="17799067">
            <a:off x="2069729" y="449223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8572" y="52292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polarization of both </a:t>
            </a:r>
          </a:p>
          <a:p>
            <a:r>
              <a:rPr lang="en-US" dirty="0" smtClean="0"/>
              <a:t>proton and neutron !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38571" y="33036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0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en-US" dirty="0" smtClean="0"/>
              <a:t>The very first dibaryon d*(2380) is established</a:t>
            </a:r>
          </a:p>
          <a:p>
            <a:pPr lvl="1"/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Quantum numbers</a:t>
            </a:r>
          </a:p>
          <a:p>
            <a:pPr lvl="1"/>
            <a:r>
              <a:rPr lang="en-US" dirty="0" smtClean="0"/>
              <a:t>Main decay branches</a:t>
            </a:r>
          </a:p>
          <a:p>
            <a:pPr lvl="1"/>
            <a:r>
              <a:rPr lang="en-US" dirty="0" smtClean="0"/>
              <a:t>Structure: </a:t>
            </a:r>
            <a:r>
              <a:rPr lang="en-US" dirty="0" err="1" smtClean="0"/>
              <a:t>Hexaquark</a:t>
            </a:r>
            <a:r>
              <a:rPr lang="en-US" dirty="0" smtClean="0"/>
              <a:t> </a:t>
            </a:r>
            <a:r>
              <a:rPr lang="en-US" dirty="0"/>
              <a:t>vs M</a:t>
            </a:r>
            <a:r>
              <a:rPr lang="en-US" dirty="0" smtClean="0"/>
              <a:t>olecule?</a:t>
            </a:r>
            <a:endParaRPr lang="en-US" dirty="0"/>
          </a:p>
          <a:p>
            <a:r>
              <a:rPr lang="en-US" sz="2800" dirty="0"/>
              <a:t>No convincing signs for the mirror dibaryon (charge Z=+4) so </a:t>
            </a:r>
            <a:r>
              <a:rPr lang="en-US" sz="2800" dirty="0" smtClean="0"/>
              <a:t>far</a:t>
            </a:r>
            <a:endParaRPr lang="ru-RU" sz="2800" dirty="0" smtClean="0"/>
          </a:p>
          <a:p>
            <a:pPr lvl="1"/>
            <a:r>
              <a:rPr lang="en-US" dirty="0" smtClean="0"/>
              <a:t>Size and shape of the conventional background?</a:t>
            </a:r>
            <a:endParaRPr lang="en-US" dirty="0"/>
          </a:p>
          <a:p>
            <a:pPr lvl="1"/>
            <a:r>
              <a:rPr lang="en-US" dirty="0" smtClean="0"/>
              <a:t>Mirror </a:t>
            </a:r>
            <a:r>
              <a:rPr lang="en-US" dirty="0" err="1" smtClean="0"/>
              <a:t>multiplet</a:t>
            </a:r>
            <a:r>
              <a:rPr lang="en-US" dirty="0" smtClean="0"/>
              <a:t> (28-plet) is likely to be unbound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WordArt 2"/>
          <p:cNvSpPr>
            <a:spLocks noChangeArrowheads="1" noChangeShapeType="1" noTextEdit="1"/>
          </p:cNvSpPr>
          <p:nvPr/>
        </p:nvSpPr>
        <p:spPr bwMode="auto">
          <a:xfrm>
            <a:off x="2124075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6632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𝛾</m:t>
                      </m:r>
                      <m:r>
                        <a:rPr lang="en-GB" i="1">
                          <a:latin typeface="Cambria Math"/>
                        </a:rPr>
                        <m:t>𝑑</m:t>
                      </m:r>
                      <m:r>
                        <a:rPr lang="en-GB" i="1">
                          <a:latin typeface="Cambria Math"/>
                        </a:rPr>
                        <m:t>→</m:t>
                      </m:r>
                      <m:r>
                        <a:rPr lang="en-GB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6632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17059"/>
            <a:ext cx="4896620" cy="46310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45</a:t>
            </a:fld>
            <a:endParaRPr lang="en-US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889744" y="4290420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95536" y="1529984"/>
            <a:ext cx="3645605" cy="1495127"/>
            <a:chOff x="4887455" y="1123733"/>
            <a:chExt cx="3645605" cy="1495127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5292973" y="1442523"/>
              <a:ext cx="2979737" cy="935037"/>
              <a:chOff x="3316" y="2478"/>
              <a:chExt cx="1877" cy="589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4476" y="3004"/>
                <a:ext cx="536" cy="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4477" y="2478"/>
                <a:ext cx="490" cy="4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4513" y="2568"/>
                <a:ext cx="227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V="1">
                <a:off x="4513" y="2750"/>
                <a:ext cx="317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 flipV="1">
                <a:off x="3316" y="2870"/>
                <a:ext cx="3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 rot="-1717552">
                <a:off x="4096" y="2604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 rot="1393872">
                <a:off x="4096" y="2859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5"/>
              <p:cNvSpPr>
                <a:spLocks noChangeArrowheads="1"/>
              </p:cNvSpPr>
              <p:nvPr/>
            </p:nvSpPr>
            <p:spPr bwMode="auto">
              <a:xfrm>
                <a:off x="4694" y="2704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4830" y="2795"/>
                <a:ext cx="36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616948" y="2161660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6616948" y="122662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8244135" y="1701285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d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7985373" y="2090223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7913935" y="1226623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5004048" y="1123733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Symbol" panose="05050102010706020507" pitchFamily="18" charset="2"/>
                </a:rPr>
                <a:t>g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20751335">
              <a:off x="5274637" y="1526935"/>
              <a:ext cx="451104" cy="568692"/>
            </a:xfrm>
            <a:custGeom>
              <a:avLst/>
              <a:gdLst>
                <a:gd name="connsiteX0" fmla="*/ 0 w 451104"/>
                <a:gd name="connsiteY0" fmla="*/ 44436 h 568692"/>
                <a:gd name="connsiteX1" fmla="*/ 121920 w 451104"/>
                <a:gd name="connsiteY1" fmla="*/ 7860 h 568692"/>
                <a:gd name="connsiteX2" fmla="*/ 85344 w 451104"/>
                <a:gd name="connsiteY2" fmla="*/ 178548 h 568692"/>
                <a:gd name="connsiteX3" fmla="*/ 231648 w 451104"/>
                <a:gd name="connsiteY3" fmla="*/ 166356 h 568692"/>
                <a:gd name="connsiteX4" fmla="*/ 170688 w 451104"/>
                <a:gd name="connsiteY4" fmla="*/ 300468 h 568692"/>
                <a:gd name="connsiteX5" fmla="*/ 316992 w 451104"/>
                <a:gd name="connsiteY5" fmla="*/ 288276 h 568692"/>
                <a:gd name="connsiteX6" fmla="*/ 292608 w 451104"/>
                <a:gd name="connsiteY6" fmla="*/ 434580 h 568692"/>
                <a:gd name="connsiteX7" fmla="*/ 402336 w 451104"/>
                <a:gd name="connsiteY7" fmla="*/ 422388 h 568692"/>
                <a:gd name="connsiteX8" fmla="*/ 377952 w 451104"/>
                <a:gd name="connsiteY8" fmla="*/ 544308 h 568692"/>
                <a:gd name="connsiteX9" fmla="*/ 377952 w 451104"/>
                <a:gd name="connsiteY9" fmla="*/ 544308 h 568692"/>
                <a:gd name="connsiteX10" fmla="*/ 451104 w 451104"/>
                <a:gd name="connsiteY10" fmla="*/ 568692 h 56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104" h="568692">
                  <a:moveTo>
                    <a:pt x="0" y="44436"/>
                  </a:moveTo>
                  <a:cubicBezTo>
                    <a:pt x="53848" y="14972"/>
                    <a:pt x="107696" y="-14492"/>
                    <a:pt x="121920" y="7860"/>
                  </a:cubicBezTo>
                  <a:cubicBezTo>
                    <a:pt x="136144" y="30212"/>
                    <a:pt x="67056" y="152132"/>
                    <a:pt x="85344" y="178548"/>
                  </a:cubicBezTo>
                  <a:cubicBezTo>
                    <a:pt x="103632" y="204964"/>
                    <a:pt x="217424" y="146036"/>
                    <a:pt x="231648" y="166356"/>
                  </a:cubicBezTo>
                  <a:cubicBezTo>
                    <a:pt x="245872" y="186676"/>
                    <a:pt x="156464" y="280148"/>
                    <a:pt x="170688" y="300468"/>
                  </a:cubicBezTo>
                  <a:cubicBezTo>
                    <a:pt x="184912" y="320788"/>
                    <a:pt x="296672" y="265924"/>
                    <a:pt x="316992" y="288276"/>
                  </a:cubicBezTo>
                  <a:cubicBezTo>
                    <a:pt x="337312" y="310628"/>
                    <a:pt x="278384" y="412228"/>
                    <a:pt x="292608" y="434580"/>
                  </a:cubicBezTo>
                  <a:cubicBezTo>
                    <a:pt x="306832" y="456932"/>
                    <a:pt x="388112" y="404100"/>
                    <a:pt x="402336" y="422388"/>
                  </a:cubicBezTo>
                  <a:cubicBezTo>
                    <a:pt x="416560" y="440676"/>
                    <a:pt x="377952" y="544308"/>
                    <a:pt x="377952" y="544308"/>
                  </a:cubicBezTo>
                  <a:lnTo>
                    <a:pt x="377952" y="544308"/>
                  </a:lnTo>
                  <a:cubicBezTo>
                    <a:pt x="390144" y="548372"/>
                    <a:pt x="442976" y="566660"/>
                    <a:pt x="451104" y="568692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4887455" y="1879777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d</a:t>
              </a:r>
              <a:endParaRPr lang="en-US" sz="2400" dirty="0">
                <a:latin typeface="Tahoma" pitchFamily="34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7909" y="6174596"/>
            <a:ext cx="584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A. Fix, H. </a:t>
            </a:r>
            <a:r>
              <a:rPr lang="en-US" b="1" dirty="0" err="1"/>
              <a:t>Arenhoevel</a:t>
            </a:r>
            <a:r>
              <a:rPr lang="en-US" b="1" dirty="0"/>
              <a:t>. </a:t>
            </a:r>
            <a:r>
              <a:rPr lang="en-US" dirty="0"/>
              <a:t>Eur. Phys. J. A 25, 115, (2005).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8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Z=+4 dibaryon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/>
              <p:cNvSpPr txBox="1">
                <a:spLocks noChangeArrowheads="1"/>
              </p:cNvSpPr>
              <p:nvPr/>
            </p:nvSpPr>
            <p:spPr>
              <a:xfrm>
                <a:off x="1375420" y="1124744"/>
                <a:ext cx="6768752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36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420" y="1124744"/>
                <a:ext cx="6768752" cy="767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3377084" y="1715293"/>
            <a:ext cx="2589212" cy="1881187"/>
            <a:chOff x="3651" y="675"/>
            <a:chExt cx="1631" cy="1185"/>
          </a:xfrm>
        </p:grpSpPr>
        <p:grpSp>
          <p:nvGrpSpPr>
            <p:cNvPr id="66" name="Group 5"/>
            <p:cNvGrpSpPr>
              <a:grpSpLocks/>
            </p:cNvGrpSpPr>
            <p:nvPr/>
          </p:nvGrpSpPr>
          <p:grpSpPr bwMode="auto">
            <a:xfrm>
              <a:off x="3651" y="845"/>
              <a:ext cx="1385" cy="832"/>
              <a:chOff x="3606" y="2342"/>
              <a:chExt cx="1385" cy="832"/>
            </a:xfrm>
          </p:grpSpPr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4476" y="3004"/>
                <a:ext cx="491" cy="17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 flipV="1">
                <a:off x="4477" y="2342"/>
                <a:ext cx="490" cy="1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 flipV="1">
                <a:off x="4513" y="2555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4513" y="2976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/>
            </p:nvSpPr>
            <p:spPr bwMode="auto">
              <a:xfrm rot="-1717552">
                <a:off x="4096" y="2604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13"/>
              <p:cNvSpPr>
                <a:spLocks noChangeArrowheads="1"/>
              </p:cNvSpPr>
              <p:nvPr/>
            </p:nvSpPr>
            <p:spPr bwMode="auto">
              <a:xfrm rot="1393872">
                <a:off x="4096" y="2859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4195" y="1434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4195" y="845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5069" y="1572"/>
              <a:ext cx="2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5036" y="675"/>
              <a:ext cx="2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</p:grpSp>
      <p:sp>
        <p:nvSpPr>
          <p:cNvPr id="64" name="Text Box 23"/>
          <p:cNvSpPr txBox="1">
            <a:spLocks noChangeArrowheads="1"/>
          </p:cNvSpPr>
          <p:nvPr/>
        </p:nvSpPr>
        <p:spPr bwMode="auto">
          <a:xfrm>
            <a:off x="5600376" y="2763043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N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5623217" y="2071605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N</a:t>
            </a:r>
            <a:endParaRPr lang="en-US" sz="2400" dirty="0">
              <a:latin typeface="Tahoma" pitchFamily="34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2195984" y="3740149"/>
            <a:ext cx="3352800" cy="1739902"/>
            <a:chOff x="2951" y="760"/>
            <a:chExt cx="2112" cy="1096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Овал 1"/>
          <p:cNvSpPr/>
          <p:nvPr/>
        </p:nvSpPr>
        <p:spPr>
          <a:xfrm>
            <a:off x="4087094" y="4292599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2595476" y="4471190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Овал 46"/>
          <p:cNvSpPr/>
          <p:nvPr/>
        </p:nvSpPr>
        <p:spPr>
          <a:xfrm>
            <a:off x="3270561" y="4313289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/>
              <p:cNvSpPr txBox="1">
                <a:spLocks noChangeArrowheads="1"/>
              </p:cNvSpPr>
              <p:nvPr/>
            </p:nvSpPr>
            <p:spPr>
              <a:xfrm>
                <a:off x="222846" y="5350243"/>
                <a:ext cx="8784976" cy="767300"/>
              </a:xfrm>
              <a:prstGeom prst="rect">
                <a:avLst/>
              </a:prstGeom>
            </p:spPr>
            <p:txBody>
              <a:bodyPr vert="horz">
                <a:normAutofit fontScale="85000"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6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6" y="5350243"/>
                <a:ext cx="8784976" cy="767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5881" y="5992524"/>
            <a:ext cx="3022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WASA, HADES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99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dibaryon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2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=3.500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" y="1700807"/>
            <a:ext cx="3102446" cy="295232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7"/>
            <a:ext cx="3096344" cy="2946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1700805"/>
            <a:ext cx="3096343" cy="294652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203848" y="5733256"/>
            <a:ext cx="219624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707904" y="4797152"/>
            <a:ext cx="0" cy="14401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5976" y="5805264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805264"/>
                <a:ext cx="1847685" cy="6415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V="1">
            <a:off x="1763688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16016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67544" y="3429000"/>
            <a:ext cx="1296144" cy="0"/>
          </a:xfrm>
          <a:prstGeom prst="line">
            <a:avLst/>
          </a:prstGeom>
          <a:ln w="15875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419872" y="2890547"/>
            <a:ext cx="1296144" cy="0"/>
          </a:xfrm>
          <a:prstGeom prst="line">
            <a:avLst/>
          </a:prstGeom>
          <a:ln w="15875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402110" y="1974508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516216" y="2564904"/>
            <a:ext cx="885894" cy="0"/>
          </a:xfrm>
          <a:prstGeom prst="line">
            <a:avLst/>
          </a:prstGeom>
          <a:ln w="15875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5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88640"/>
                <a:ext cx="878497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Model calculations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4+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88640"/>
                <a:ext cx="8784976" cy="1143000"/>
              </a:xfrm>
              <a:blipFill rotWithShape="1">
                <a:blip r:embed="rId2"/>
                <a:stretch>
                  <a:fillRect l="-3956" b="-30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8740600"/>
                  </p:ext>
                </p:extLst>
              </p:nvPr>
            </p:nvGraphicFramePr>
            <p:xfrm>
              <a:off x="107502" y="1628800"/>
              <a:ext cx="8856988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284"/>
                    <a:gridCol w="1265284"/>
                    <a:gridCol w="1265284"/>
                    <a:gridCol w="1388726"/>
                    <a:gridCol w="1141842"/>
                    <a:gridCol w="1265284"/>
                    <a:gridCol w="126528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M(GeV)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1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4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 smtClean="0"/>
                            <a:t>exp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2.361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2.38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4+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2.833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unbound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2.69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2.40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ym typeface="Symbol"/>
                            </a:rPr>
                            <a:t>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3191742"/>
                  </p:ext>
                </p:extLst>
              </p:nvPr>
            </p:nvGraphicFramePr>
            <p:xfrm>
              <a:off x="107502" y="1628800"/>
              <a:ext cx="8856988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284"/>
                    <a:gridCol w="1265284"/>
                    <a:gridCol w="1265284"/>
                    <a:gridCol w="1388726"/>
                    <a:gridCol w="1141842"/>
                    <a:gridCol w="1265284"/>
                    <a:gridCol w="1265284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M(GeV)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1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4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 smtClean="0"/>
                            <a:t>exp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81" t="-108571" r="-59855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2.361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2.38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81" t="-208571" r="-59855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2.833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unbound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2.69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2.40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ym typeface="Symbol"/>
                            </a:rPr>
                            <a:t>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323528" y="3356992"/>
            <a:ext cx="77290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Dyson-</a:t>
            </a:r>
            <a:r>
              <a:rPr lang="en-US" sz="2400" dirty="0" err="1"/>
              <a:t>Xuong</a:t>
            </a:r>
            <a:r>
              <a:rPr lang="en-US" sz="2400" dirty="0"/>
              <a:t>, PRL 13 (1964) </a:t>
            </a:r>
            <a:r>
              <a:rPr lang="en-US" sz="2400" dirty="0" smtClean="0"/>
              <a:t>815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Mulders-</a:t>
            </a:r>
            <a:r>
              <a:rPr lang="en-US" sz="2400" dirty="0" err="1"/>
              <a:t>Aerts</a:t>
            </a:r>
            <a:r>
              <a:rPr lang="en-US" sz="2400" dirty="0"/>
              <a:t>-de Swart, PRD 21 (1980) </a:t>
            </a:r>
            <a:r>
              <a:rPr lang="en-US" sz="2400" dirty="0" smtClean="0"/>
              <a:t>2653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Oka-Yazaki, PLB 90 (1980) 41</a:t>
            </a:r>
            <a:r>
              <a:rPr lang="pl-PL" sz="2400" dirty="0" smtClean="0"/>
              <a:t>.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Mulders-Thomas, JPG 9 (1983) 1159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A. Gal, H. </a:t>
            </a:r>
            <a:r>
              <a:rPr lang="en-US" sz="2400" dirty="0" err="1" smtClean="0"/>
              <a:t>Garcilazo</a:t>
            </a:r>
            <a:r>
              <a:rPr lang="en-US" sz="2400" dirty="0" smtClean="0"/>
              <a:t> </a:t>
            </a:r>
            <a:r>
              <a:rPr lang="en-US" sz="2400" dirty="0" err="1" smtClean="0"/>
              <a:t>Nucl.Phys</a:t>
            </a:r>
            <a:r>
              <a:rPr lang="en-US" sz="2400" dirty="0"/>
              <a:t>. A928 (2014) 73-88 </a:t>
            </a:r>
            <a:r>
              <a:rPr lang="pl-PL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74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800px-Wasa-setup-2d_100913_red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113"/>
            <a:ext cx="7620000" cy="4048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2644"/>
          </a:xfrm>
        </p:spPr>
        <p:txBody>
          <a:bodyPr/>
          <a:lstStyle/>
          <a:p>
            <a:r>
              <a:rPr lang="en-US" altLang="ru-RU" dirty="0"/>
              <a:t>WASA 4</a:t>
            </a:r>
            <a:r>
              <a:rPr lang="en-US" altLang="ru-RU" dirty="0">
                <a:sym typeface="Symbol" pitchFamily="18" charset="2"/>
              </a:rPr>
              <a:t></a:t>
            </a:r>
            <a:r>
              <a:rPr lang="en-US" altLang="ru-RU" dirty="0">
                <a:sym typeface="Mathematica1" pitchFamily="2" charset="2"/>
              </a:rPr>
              <a:t> Detector </a:t>
            </a:r>
            <a:endParaRPr lang="en-US" altLang="ru-RU" dirty="0"/>
          </a:p>
        </p:txBody>
      </p:sp>
      <p:sp>
        <p:nvSpPr>
          <p:cNvPr id="476164" name="Line 4"/>
          <p:cNvSpPr>
            <a:spLocks noChangeShapeType="1"/>
          </p:cNvSpPr>
          <p:nvPr/>
        </p:nvSpPr>
        <p:spPr bwMode="auto">
          <a:xfrm flipV="1">
            <a:off x="3048000" y="2895600"/>
            <a:ext cx="2286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6165" name="Line 5"/>
          <p:cNvSpPr>
            <a:spLocks noChangeShapeType="1"/>
          </p:cNvSpPr>
          <p:nvPr/>
        </p:nvSpPr>
        <p:spPr bwMode="auto">
          <a:xfrm>
            <a:off x="3048000" y="3810000"/>
            <a:ext cx="1524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3260725" y="247332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2400" dirty="0">
                <a:latin typeface="Times New Roman" pitchFamily="18" charset="0"/>
              </a:rPr>
              <a:t>π</a:t>
            </a: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3184525" y="445452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2400" dirty="0">
                <a:latin typeface="Times New Roman" pitchFamily="18" charset="0"/>
              </a:rPr>
              <a:t>π</a:t>
            </a:r>
          </a:p>
        </p:txBody>
      </p:sp>
      <p:grpSp>
        <p:nvGrpSpPr>
          <p:cNvPr id="476168" name="Group 8"/>
          <p:cNvGrpSpPr>
            <a:grpSpLocks/>
          </p:cNvGrpSpPr>
          <p:nvPr/>
        </p:nvGrpSpPr>
        <p:grpSpPr bwMode="auto">
          <a:xfrm>
            <a:off x="119063" y="3573463"/>
            <a:ext cx="398462" cy="431800"/>
            <a:chOff x="308" y="3884"/>
            <a:chExt cx="272" cy="272"/>
          </a:xfrm>
        </p:grpSpPr>
        <p:sp>
          <p:nvSpPr>
            <p:cNvPr id="476169" name="Oval 9"/>
            <p:cNvSpPr>
              <a:spLocks noChangeArrowheads="1"/>
            </p:cNvSpPr>
            <p:nvPr/>
          </p:nvSpPr>
          <p:spPr bwMode="auto">
            <a:xfrm>
              <a:off x="308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0" name="Text Box 10"/>
            <p:cNvSpPr txBox="1">
              <a:spLocks noChangeArrowheads="1"/>
            </p:cNvSpPr>
            <p:nvPr/>
          </p:nvSpPr>
          <p:spPr bwMode="auto">
            <a:xfrm>
              <a:off x="353" y="388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ru-RU" sz="1800" dirty="0" smtClean="0">
                  <a:solidFill>
                    <a:schemeClr val="accent2"/>
                  </a:solidFill>
                  <a:latin typeface="Arial" charset="0"/>
                </a:rPr>
                <a:t>p</a:t>
              </a:r>
              <a:endParaRPr lang="en-GB" altLang="ru-RU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476171" name="Group 11"/>
          <p:cNvGrpSpPr>
            <a:grpSpLocks/>
          </p:cNvGrpSpPr>
          <p:nvPr/>
        </p:nvGrpSpPr>
        <p:grpSpPr bwMode="auto">
          <a:xfrm>
            <a:off x="2627313" y="3357563"/>
            <a:ext cx="1008063" cy="936625"/>
            <a:chOff x="340" y="3158"/>
            <a:chExt cx="635" cy="590"/>
          </a:xfrm>
        </p:grpSpPr>
        <p:sp>
          <p:nvSpPr>
            <p:cNvPr id="476172" name="Oval 12"/>
            <p:cNvSpPr>
              <a:spLocks noChangeArrowheads="1"/>
            </p:cNvSpPr>
            <p:nvPr/>
          </p:nvSpPr>
          <p:spPr bwMode="auto">
            <a:xfrm>
              <a:off x="340" y="3158"/>
              <a:ext cx="635" cy="59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ru-RU" sz="1800"/>
            </a:p>
          </p:txBody>
        </p:sp>
        <p:sp>
          <p:nvSpPr>
            <p:cNvPr id="476173" name="Text Box 13"/>
            <p:cNvSpPr txBox="1">
              <a:spLocks noChangeArrowheads="1"/>
            </p:cNvSpPr>
            <p:nvPr/>
          </p:nvSpPr>
          <p:spPr bwMode="auto">
            <a:xfrm>
              <a:off x="476" y="3294"/>
              <a:ext cx="2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4000" b="1" dirty="0" smtClean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  <a:endParaRPr lang="en-US" altLang="ru-RU" sz="4000" b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76174" name="Group 14"/>
          <p:cNvGrpSpPr>
            <a:grpSpLocks/>
          </p:cNvGrpSpPr>
          <p:nvPr/>
        </p:nvGrpSpPr>
        <p:grpSpPr bwMode="auto">
          <a:xfrm>
            <a:off x="2909888" y="3573474"/>
            <a:ext cx="398462" cy="579438"/>
            <a:chOff x="1033" y="3793"/>
            <a:chExt cx="272" cy="365"/>
          </a:xfrm>
        </p:grpSpPr>
        <p:sp>
          <p:nvSpPr>
            <p:cNvPr id="476175" name="Oval 15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6" name="Text Box 16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77" name="Group 17"/>
          <p:cNvGrpSpPr>
            <a:grpSpLocks/>
          </p:cNvGrpSpPr>
          <p:nvPr/>
        </p:nvGrpSpPr>
        <p:grpSpPr bwMode="auto">
          <a:xfrm>
            <a:off x="2909888" y="3284538"/>
            <a:ext cx="398462" cy="579437"/>
            <a:chOff x="1033" y="3793"/>
            <a:chExt cx="272" cy="365"/>
          </a:xfrm>
        </p:grpSpPr>
        <p:sp>
          <p:nvSpPr>
            <p:cNvPr id="476178" name="Oval 18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9" name="Text Box 19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80" name="Group 20"/>
          <p:cNvGrpSpPr>
            <a:grpSpLocks/>
          </p:cNvGrpSpPr>
          <p:nvPr/>
        </p:nvGrpSpPr>
        <p:grpSpPr bwMode="auto">
          <a:xfrm>
            <a:off x="2878138" y="3573463"/>
            <a:ext cx="398462" cy="431800"/>
            <a:chOff x="308" y="3884"/>
            <a:chExt cx="272" cy="272"/>
          </a:xfrm>
        </p:grpSpPr>
        <p:sp>
          <p:nvSpPr>
            <p:cNvPr id="476181" name="Oval 21"/>
            <p:cNvSpPr>
              <a:spLocks noChangeArrowheads="1"/>
            </p:cNvSpPr>
            <p:nvPr/>
          </p:nvSpPr>
          <p:spPr bwMode="auto">
            <a:xfrm>
              <a:off x="308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2" name="Text Box 22"/>
            <p:cNvSpPr txBox="1">
              <a:spLocks noChangeArrowheads="1"/>
            </p:cNvSpPr>
            <p:nvPr/>
          </p:nvSpPr>
          <p:spPr bwMode="auto">
            <a:xfrm>
              <a:off x="353" y="388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1800" dirty="0" smtClean="0">
                  <a:solidFill>
                    <a:srgbClr val="0033CC"/>
                  </a:solidFill>
                  <a:latin typeface="Arial" charset="0"/>
                </a:rPr>
                <a:t>n</a:t>
              </a:r>
              <a:endParaRPr lang="en-GB" altLang="ru-RU" sz="1800" dirty="0">
                <a:solidFill>
                  <a:srgbClr val="0033CC"/>
                </a:solidFill>
                <a:latin typeface="Arial" charset="0"/>
              </a:endParaRPr>
            </a:p>
          </p:txBody>
        </p:sp>
      </p:grpSp>
      <p:grpSp>
        <p:nvGrpSpPr>
          <p:cNvPr id="476183" name="Group 23"/>
          <p:cNvGrpSpPr>
            <a:grpSpLocks/>
          </p:cNvGrpSpPr>
          <p:nvPr/>
        </p:nvGrpSpPr>
        <p:grpSpPr bwMode="auto">
          <a:xfrm>
            <a:off x="3059113" y="3573463"/>
            <a:ext cx="398462" cy="579437"/>
            <a:chOff x="1033" y="3793"/>
            <a:chExt cx="272" cy="365"/>
          </a:xfrm>
        </p:grpSpPr>
        <p:sp>
          <p:nvSpPr>
            <p:cNvPr id="476184" name="Oval 24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5" name="Text Box 25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 dirty="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86" name="Group 26"/>
          <p:cNvGrpSpPr>
            <a:grpSpLocks/>
          </p:cNvGrpSpPr>
          <p:nvPr/>
        </p:nvGrpSpPr>
        <p:grpSpPr bwMode="auto">
          <a:xfrm>
            <a:off x="2771775" y="3284538"/>
            <a:ext cx="398463" cy="579437"/>
            <a:chOff x="1033" y="3793"/>
            <a:chExt cx="272" cy="365"/>
          </a:xfrm>
        </p:grpSpPr>
        <p:sp>
          <p:nvSpPr>
            <p:cNvPr id="476187" name="Oval 27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8" name="Text Box 28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19672" y="1196752"/>
                <a:ext cx="525658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𝒅𝒊𝒃𝒂𝒓𝒚𝒐𝒏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96752"/>
                <a:ext cx="52565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2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6 L 0.30528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7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4.07407E-6 C -0.00104 -0.00186 -0.00277 -0.00301 -0.00347 -0.00533 C -0.0052 -0.01112 0.00191 -0.02061 0.00608 -0.01806 C 0.01077 -0.01551 0.01476 -0.01065 0.01893 -0.00718 C 0.02466 -0.00324 0.02639 -0.00024 0.03212 -0.00324 C 0.03525 -0.01181 0.03438 -0.01436 0.03091 -0.0213 C 0.02917 -0.02824 0.02726 -0.03565 0.02396 -0.04098 C 0.02257 -0.04676 0.02362 -0.04954 0.02414 -0.05556 C 0.03368 -0.06505 0.04914 -0.04514 0.05434 -0.04074 C 0.05834 -0.03912 0.0625 -0.03727 0.06667 -0.03588 C 0.07431 -0.04005 0.07865 -0.04954 0.07605 -0.05996 C 0.07657 -0.06621 0.07605 -0.07408 0.07379 -0.07871 C 0.07396 -0.08519 0.07379 -0.08241 0.07448 -0.08727 " pathEditMode="relative" rAng="2175231" ptsTypes="ffffffffffffA">
                                      <p:cBhvr>
                                        <p:cTn id="51" dur="2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39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0.01064 C 0.00416 -0.00139 -0.00052 -0.01273 0.0026 -0.00185 C 0.00399 0.00301 0.00486 0.00093 0.0059 0.00579 C 0.00659 0.00903 0.00764 0.01574 0.00764 0.01598 C 0.00503 0.02338 0.00538 0.02894 -0.00139 0.02547 C -0.01042 0.025 -0.01719 0.01783 -0.02431 0.01135 C -0.02778 0.0088 -0.02917 0.00602 -0.03368 0.0088 C -0.03594 0.00973 -0.03976 0.01389 -0.03976 0.01436 C -0.04323 0.02431 -0.04028 0.02778 -0.03768 0.03611 C -0.03664 0.03936 -0.03733 0.04352 -0.03594 0.04584 C -0.029 0.05556 -0.02118 0.06412 -0.01407 0.07269 C -0.01354 0.08426 -0.01528 0.08843 -0.02431 0.09121 C -0.02674 0.09213 -0.03039 0.0926 -0.03264 0.09167 C -0.0349 0.09074 -0.03889 0.08843 -0.03889 0.08889 C -0.04358 0.08797 -0.0474 0.08704 -0.05104 0.08264 " pathEditMode="relative" rAng="2419792" ptsTypes="ffffffffffffffA">
                                      <p:cBhvr>
                                        <p:cTn id="53" dur="2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51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31 L 0.32066 -0.094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44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4.07407E-6 C 0.00782 -0.00208 -0.00191 -4.07407E-6 0.00712 -0.00023 C 0.01077 -0.00069 0.00973 -0.00208 0.01355 -0.00231 C 0.01598 -0.00231 0.02101 -0.00115 0.02118 -0.00092 C 0.02552 0.0044 0.02952 0.00579 0.025 0.01297 C 0.02153 0.02431 0.01441 0.0301 0.00747 0.0375 C 0.00452 0.04098 0.00209 0.04167 0.00261 0.04815 C 0.00278 0.05116 0.00434 0.05695 0.00452 0.05741 C 0.01007 0.06459 0.01355 0.06204 0.02049 0.06158 C 0.02292 0.06112 0.0257 0.0632 0.02813 0.06227 C 0.03681 0.05649 0.04532 0.04977 0.05417 0.04329 C 0.06233 0.04607 0.06459 0.04954 0.06372 0.06158 C 0.0632 0.06482 0.0625 0.06922 0.06111 0.07199 C 0.0599 0.07431 0.05695 0.07871 0.05695 0.07871 C 0.05504 0.08449 0.05296 0.08912 0.04861 0.09213 " pathEditMode="relative" rAng="-1855440" ptsTypes="ffffffffffffffA">
                                      <p:cBhvr>
                                        <p:cTn id="57" dur="2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1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3.7037E-7 C -0.00156 0.00116 -0.00278 0.00324 -0.00451 0.0037 C -0.00903 0.00509 -0.01458 -0.00602 -0.01232 -0.01088 C -0.00955 -0.01667 -0.00538 -0.02107 -0.00191 -0.02616 C 0.00174 -0.03287 0.00434 -0.03449 0.00313 -0.04282 C -0.00278 -0.04815 -0.00469 -0.04769 -0.01041 -0.04421 C -0.0158 -0.04306 -0.0217 -0.0419 -0.02621 -0.03843 C -0.03073 -0.0375 -0.03264 -0.03958 -0.0368 -0.04097 C -0.04236 -0.05532 -0.02482 -0.07222 -0.02066 -0.07824 C -0.01892 -0.08333 -0.01684 -0.08843 -0.0151 -0.09375 C -0.01684 -0.1044 -0.02309 -0.11134 -0.03125 -0.10995 C -0.03576 -0.11157 -0.04166 -0.1125 -0.04548 -0.11019 C -0.05017 -0.11157 -0.04809 -0.11088 -0.05156 -0.11273 " pathEditMode="relative" rAng="-2630560" ptsTypes="ffffffffffffA">
                                      <p:cBhvr>
                                        <p:cTn id="59" dur="2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1850"/>
            <a:ext cx="8893175" cy="602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877-514C-4520-A4C9-3A8979899645}" type="slidenum">
              <a:rPr lang="en-US"/>
              <a:pPr/>
              <a:t>6</a:t>
            </a:fld>
            <a:endParaRPr lang="en-US"/>
          </a:p>
        </p:txBody>
      </p:sp>
      <p:pic>
        <p:nvPicPr>
          <p:cNvPr id="657411" name="Picture 3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512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932363" y="2565400"/>
            <a:ext cx="2802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“d* </a:t>
            </a:r>
            <a:r>
              <a:rPr lang="en-US" sz="2800" b="1" dirty="0"/>
              <a:t>resonance”</a:t>
            </a:r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3908425" y="394811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4368800" y="1427163"/>
            <a:ext cx="0" cy="44640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1908175" y="3500438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70 MeV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>
                <a:solidFill>
                  <a:schemeClr val="tx2"/>
                </a:solidFill>
              </a:rPr>
              <a:t>pn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 d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6567488" y="48863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</a:t>
            </a: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3543300" y="53213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NN*(1440)</a:t>
            </a: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 flipH="1">
            <a:off x="3492500" y="5589588"/>
            <a:ext cx="5032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 flipH="1">
            <a:off x="6588125" y="5157788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8" name="Picture 2" descr="ang_1200_peak_errors_legF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8569325" cy="5811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DC70-2E7F-4927-8B3C-A39AF1DBE5B7}" type="slidenum">
              <a:rPr lang="en-US"/>
              <a:pPr/>
              <a:t>7</a:t>
            </a:fld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292100"/>
            <a:ext cx="8604448" cy="688975"/>
          </a:xfrm>
        </p:spPr>
        <p:txBody>
          <a:bodyPr/>
          <a:lstStyle/>
          <a:p>
            <a:r>
              <a:rPr lang="en-US" sz="3600" dirty="0"/>
              <a:t>Angular distribution in the peak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3759200" y="22066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600">
              <a:latin typeface="Tahoma" pitchFamily="34" charset="0"/>
            </a:endParaRPr>
          </a:p>
        </p:txBody>
      </p:sp>
      <p:graphicFrame>
        <p:nvGraphicFramePr>
          <p:cNvPr id="664581" name="Object 5"/>
          <p:cNvGraphicFramePr>
            <a:graphicFrameLocks noChangeAspect="1"/>
          </p:cNvGraphicFramePr>
          <p:nvPr/>
        </p:nvGraphicFramePr>
        <p:xfrm>
          <a:off x="2376488" y="1557338"/>
          <a:ext cx="408146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51" name="Формула" r:id="rId4" imgW="1295280" imgH="431640" progId="Equation.3">
                  <p:embed/>
                </p:oleObj>
              </mc:Choice>
              <mc:Fallback>
                <p:oleObj name="Формула" r:id="rId4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557338"/>
                        <a:ext cx="4081462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7864475" y="3973513"/>
            <a:ext cx="788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J=1</a:t>
            </a:r>
          </a:p>
        </p:txBody>
      </p:sp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7956550" y="27813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J=3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</p:spTree>
    <p:extLst>
      <p:ext uri="{BB962C8B-B14F-4D97-AF65-F5344CB8AC3E}">
        <p14:creationId xmlns:p14="http://schemas.microsoft.com/office/powerpoint/2010/main" val="25986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8</a:t>
            </a:fld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The </a:t>
            </a:r>
            <a:r>
              <a:rPr lang="de-DE" sz="4000" dirty="0" err="1" smtClean="0"/>
              <a:t>extracted</a:t>
            </a:r>
            <a:r>
              <a:rPr lang="de-DE" sz="4000" dirty="0" smtClean="0"/>
              <a:t> </a:t>
            </a:r>
            <a:r>
              <a:rPr lang="de-DE" sz="4000" dirty="0" err="1" smtClean="0"/>
              <a:t>properties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new</a:t>
            </a:r>
            <a:r>
              <a:rPr lang="de-DE" sz="4000" dirty="0" smtClean="0"/>
              <a:t> </a:t>
            </a:r>
            <a:r>
              <a:rPr lang="de-DE" sz="4000" dirty="0" err="1" smtClean="0"/>
              <a:t>particle</a:t>
            </a:r>
            <a:endParaRPr lang="de-DE" sz="4000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397" y="1916832"/>
            <a:ext cx="6984776" cy="79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 err="1"/>
              <a:t>pn</a:t>
            </a:r>
            <a:r>
              <a:rPr lang="de-DE" sz="3600" dirty="0"/>
              <a:t> </a:t>
            </a:r>
            <a:r>
              <a:rPr lang="de-DE" sz="3600" dirty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dibaryon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r>
              <a:rPr lang="de-DE" sz="3600" dirty="0">
                <a:sym typeface="Symbol" pitchFamily="18" charset="2"/>
              </a:rPr>
              <a:t> 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DD</a:t>
            </a:r>
            <a:r>
              <a:rPr lang="de-DE" sz="3600" dirty="0">
                <a:sym typeface="Symbol" pitchFamily="18" charset="2"/>
              </a:rPr>
              <a:t>  d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>
                <a:latin typeface="Symbol" pitchFamily="18" charset="2"/>
                <a:sym typeface="Symbol" pitchFamily="18" charset="2"/>
              </a:rPr>
              <a:t>0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>
                <a:latin typeface="Symbol" pitchFamily="18" charset="2"/>
                <a:sym typeface="Symbol" pitchFamily="18" charset="2"/>
              </a:rPr>
              <a:t>0</a:t>
            </a:r>
          </a:p>
          <a:p>
            <a:endParaRPr lang="de-DE" sz="3600" baseline="30000" dirty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644127" name="Group 31"/>
          <p:cNvGrpSpPr>
            <a:grpSpLocks/>
          </p:cNvGrpSpPr>
          <p:nvPr/>
        </p:nvGrpSpPr>
        <p:grpSpPr bwMode="auto">
          <a:xfrm>
            <a:off x="2817560" y="2564780"/>
            <a:ext cx="3529012" cy="1392237"/>
            <a:chOff x="3242" y="890"/>
            <a:chExt cx="2223" cy="877"/>
          </a:xfrm>
        </p:grpSpPr>
        <p:grpSp>
          <p:nvGrpSpPr>
            <p:cNvPr id="644100" name="Group 4"/>
            <p:cNvGrpSpPr>
              <a:grpSpLocks/>
            </p:cNvGrpSpPr>
            <p:nvPr/>
          </p:nvGrpSpPr>
          <p:grpSpPr bwMode="auto">
            <a:xfrm>
              <a:off x="3442" y="890"/>
              <a:ext cx="2023" cy="877"/>
              <a:chOff x="3379" y="845"/>
              <a:chExt cx="2023" cy="877"/>
            </a:xfrm>
          </p:grpSpPr>
          <p:grpSp>
            <p:nvGrpSpPr>
              <p:cNvPr id="644101" name="Group 5"/>
              <p:cNvGrpSpPr>
                <a:grpSpLocks/>
              </p:cNvGrpSpPr>
              <p:nvPr/>
            </p:nvGrpSpPr>
            <p:grpSpPr bwMode="auto">
              <a:xfrm>
                <a:off x="3379" y="981"/>
                <a:ext cx="1859" cy="589"/>
                <a:chOff x="3334" y="2478"/>
                <a:chExt cx="1859" cy="589"/>
              </a:xfrm>
            </p:grpSpPr>
            <p:sp>
              <p:nvSpPr>
                <p:cNvPr id="644102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536" cy="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478"/>
                  <a:ext cx="490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4" name="Line 8"/>
                <p:cNvSpPr>
                  <a:spLocks noChangeShapeType="1"/>
                </p:cNvSpPr>
                <p:nvPr/>
              </p:nvSpPr>
              <p:spPr bwMode="auto">
                <a:xfrm>
                  <a:off x="4513" y="2568"/>
                  <a:ext cx="227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513" y="2750"/>
                  <a:ext cx="317" cy="2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6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Oval 15"/>
                <p:cNvSpPr>
                  <a:spLocks noChangeArrowheads="1"/>
                </p:cNvSpPr>
                <p:nvPr/>
              </p:nvSpPr>
              <p:spPr bwMode="auto">
                <a:xfrm>
                  <a:off x="4694" y="2704"/>
                  <a:ext cx="181" cy="1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2" name="Line 16"/>
                <p:cNvSpPr>
                  <a:spLocks noChangeShapeType="1"/>
                </p:cNvSpPr>
                <p:nvPr/>
              </p:nvSpPr>
              <p:spPr bwMode="auto">
                <a:xfrm>
                  <a:off x="4830" y="2795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113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4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5" name="Text Box 19"/>
              <p:cNvSpPr txBox="1">
                <a:spLocks noChangeArrowheads="1"/>
              </p:cNvSpPr>
              <p:nvPr/>
            </p:nvSpPr>
            <p:spPr bwMode="auto">
              <a:xfrm>
                <a:off x="5220" y="1144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644116" name="Text Box 20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644117" name="Text Box 21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644118" name="Text Box 22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644119" name="Text Box 23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644128" name="Text Box 32"/>
          <p:cNvSpPr txBox="1">
            <a:spLocks noChangeArrowheads="1"/>
          </p:cNvSpPr>
          <p:nvPr/>
        </p:nvSpPr>
        <p:spPr bwMode="auto">
          <a:xfrm>
            <a:off x="3235061" y="3957017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1594022" y="4690009"/>
                <a:ext cx="748897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.</m:t>
                      </m:r>
                      <m:r>
                        <a:rPr lang="en-US" sz="3600" b="1" i="1" smtClean="0">
                          <a:latin typeface="Cambria Math"/>
                        </a:rPr>
                        <m:t>𝟑𝟖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𝑮𝒆𝑽</m:t>
                      </m:r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𝟖𝟎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4022" y="4690009"/>
                <a:ext cx="7488973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1581875" y="5597972"/>
                <a:ext cx="714804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𝟕𝟎</m:t>
                      </m:r>
                      <m:r>
                        <a:rPr lang="en-US" sz="3600" b="1" i="0" smtClean="0">
                          <a:latin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</a:rPr>
                        <m:t>𝐌𝐞𝐕</m:t>
                      </m:r>
                      <m:r>
                        <a:rPr lang="en-US" sz="36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𝟐𝟒𝟎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1875" y="5597972"/>
                <a:ext cx="714804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483217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158" y="971993"/>
                <a:ext cx="384541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6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(2380)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58" y="971993"/>
                <a:ext cx="3845412" cy="11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6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7767-358C-4A6C-A307-B0FDD95E144F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 smtClean="0">
                <a:solidFill>
                  <a:schemeClr val="tx2"/>
                </a:solidFill>
                <a:latin typeface="+mj-lt"/>
              </a:rPr>
              <a:t>pN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 </a:t>
            </a:r>
            <a:endParaRPr lang="en-US" sz="40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247981" y="6417479"/>
            <a:ext cx="483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P. </a:t>
            </a:r>
            <a:r>
              <a:rPr lang="en-US" dirty="0" err="1">
                <a:solidFill>
                  <a:srgbClr val="000000"/>
                </a:solidFill>
              </a:rPr>
              <a:t>Adlarson</a:t>
            </a:r>
            <a:r>
              <a:rPr lang="en-US" dirty="0">
                <a:solidFill>
                  <a:srgbClr val="000000"/>
                </a:solidFill>
              </a:rPr>
              <a:t> et. a</a:t>
            </a:r>
            <a:r>
              <a:rPr lang="en-US" dirty="0" smtClean="0">
                <a:solidFill>
                  <a:srgbClr val="000000"/>
                </a:solidFill>
              </a:rPr>
              <a:t>l Phys. </a:t>
            </a:r>
            <a:r>
              <a:rPr lang="en-US" dirty="0" err="1" smtClean="0">
                <a:solidFill>
                  <a:srgbClr val="000000"/>
                </a:solidFill>
              </a:rPr>
              <a:t>Lett</a:t>
            </a:r>
            <a:r>
              <a:rPr lang="en-US" dirty="0" smtClean="0">
                <a:solidFill>
                  <a:srgbClr val="000000"/>
                </a:solidFill>
              </a:rPr>
              <a:t>. B721 (2013) 229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9612"/>
            <a:ext cx="8428023" cy="5707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>
            <a:stCxn id="8" idx="2"/>
          </p:cNvCxnSpPr>
          <p:nvPr/>
        </p:nvCxnSpPr>
        <p:spPr>
          <a:xfrm flipH="1">
            <a:off x="4465531" y="2285583"/>
            <a:ext cx="798680" cy="693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2" idx="1"/>
          </p:cNvCxnSpPr>
          <p:nvPr/>
        </p:nvCxnSpPr>
        <p:spPr>
          <a:xfrm flipH="1">
            <a:off x="4465531" y="3485929"/>
            <a:ext cx="394501" cy="3031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3" idx="1"/>
          </p:cNvCxnSpPr>
          <p:nvPr/>
        </p:nvCxnSpPr>
        <p:spPr>
          <a:xfrm flipH="1">
            <a:off x="4662781" y="4735078"/>
            <a:ext cx="995931" cy="29796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4024</TotalTime>
  <Words>2470</Words>
  <Application>Microsoft Office PowerPoint</Application>
  <PresentationFormat>Экран (4:3)</PresentationFormat>
  <Paragraphs>583</Paragraphs>
  <Slides>48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Поток</vt:lpstr>
      <vt:lpstr>Формула</vt:lpstr>
      <vt:lpstr>Презентация PowerPoint</vt:lpstr>
      <vt:lpstr>Types of particles/resonances</vt:lpstr>
      <vt:lpstr>Possible particles</vt:lpstr>
      <vt:lpstr>Deuteron to Deltaron</vt:lpstr>
      <vt:lpstr>WASA 4 Detector </vt:lpstr>
      <vt:lpstr>Презентация PowerPoint</vt:lpstr>
      <vt:lpstr>Angular distribution in the peak</vt:lpstr>
      <vt:lpstr>The extracted properties of the new particle</vt:lpstr>
      <vt:lpstr>Презентация PowerPoint</vt:lpstr>
      <vt:lpstr>Non-fusion channels</vt:lpstr>
      <vt:lpstr>From fusion to free case  </vt:lpstr>
      <vt:lpstr>pn  pn00</vt:lpstr>
      <vt:lpstr>Dibaryon non-fusion decays</vt:lpstr>
      <vt:lpstr>Dibaryon hadronic decays</vt:lpstr>
      <vt:lpstr>The decay modes of the dibaryon</vt:lpstr>
      <vt:lpstr>Elastic channel</vt:lpstr>
      <vt:lpstr>From ΔΔ to pn decay  </vt:lpstr>
      <vt:lpstr>Expectations</vt:lpstr>
      <vt:lpstr>A_y energy dependence at 83°</vt:lpstr>
      <vt:lpstr>A_y energy dependence at 83°</vt:lpstr>
      <vt:lpstr>Dimensionless partial wave amplitudes</vt:lpstr>
      <vt:lpstr>Argand plot</vt:lpstr>
      <vt:lpstr>Argand plots</vt:lpstr>
      <vt:lpstr>Molecule vs Hexaquark</vt:lpstr>
      <vt:lpstr>Deuteron</vt:lpstr>
      <vt:lpstr>Deltaron vs Hexaquark</vt:lpstr>
      <vt:lpstr>d*(2380) internal structure and  the ABC effect </vt:lpstr>
      <vt:lpstr>The family of dibaryons</vt:lpstr>
      <vt:lpstr>Mirror dibaryon</vt:lpstr>
      <vt:lpstr>How many ways can you combine 6q?</vt:lpstr>
      <vt:lpstr>Z=+4 dibaryon isospin coefficients</vt:lpstr>
      <vt:lpstr>pp→ppπ^+ π^+ π^- π^-  dibaryon</vt:lpstr>
      <vt:lpstr>pp→ppπ^+ π^+ π^- π^-  data</vt:lpstr>
      <vt:lpstr>pp→ppπ^+ π^+ π^- π^-   background+resonance</vt:lpstr>
      <vt:lpstr>pp→ppπ^+ π^+ π^- π^-  data</vt:lpstr>
      <vt:lpstr>Charge Z=+4 dibaryon upper limit</vt:lpstr>
      <vt:lpstr>NN vs ΔΔ</vt:lpstr>
      <vt:lpstr>How many ways can you combine 6q?</vt:lpstr>
      <vt:lpstr>d*(2380) SU(3) multiplet</vt:lpstr>
      <vt:lpstr>Strange Dibaryon</vt:lpstr>
      <vt:lpstr>d*(2380) in photoproduction?</vt:lpstr>
      <vt:lpstr>The benchmark measurement</vt:lpstr>
      <vt:lpstr>Conclusion</vt:lpstr>
      <vt:lpstr>Презентация PowerPoint</vt:lpstr>
      <vt:lpstr>γd→dπ^0 π^0</vt:lpstr>
      <vt:lpstr>Z=+4 dibaryon</vt:lpstr>
      <vt:lpstr>pp→ppπ^+ π^+ π^- π^-  dibaryon</vt:lpstr>
      <vt:lpstr>Model calculations of the d^∗and d^(4+)</vt:lpstr>
    </vt:vector>
  </TitlesOfParts>
  <Company>Uni 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Two-pion program at WASA</dc:title>
  <dc:creator>PIT</dc:creator>
  <cp:lastModifiedBy>mabash</cp:lastModifiedBy>
  <cp:revision>754</cp:revision>
  <dcterms:created xsi:type="dcterms:W3CDTF">2005-12-14T10:51:54Z</dcterms:created>
  <dcterms:modified xsi:type="dcterms:W3CDTF">2015-05-25T05:08:57Z</dcterms:modified>
</cp:coreProperties>
</file>