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8"/>
  </p:notesMasterIdLst>
  <p:sldIdLst>
    <p:sldId id="258" r:id="rId4"/>
    <p:sldId id="461" r:id="rId5"/>
    <p:sldId id="398" r:id="rId6"/>
    <p:sldId id="416" r:id="rId7"/>
    <p:sldId id="420" r:id="rId8"/>
    <p:sldId id="418" r:id="rId9"/>
    <p:sldId id="421" r:id="rId10"/>
    <p:sldId id="422" r:id="rId11"/>
    <p:sldId id="425" r:id="rId12"/>
    <p:sldId id="427" r:id="rId13"/>
    <p:sldId id="429" r:id="rId14"/>
    <p:sldId id="431" r:id="rId15"/>
    <p:sldId id="432" r:id="rId16"/>
    <p:sldId id="433" r:id="rId17"/>
    <p:sldId id="430" r:id="rId18"/>
    <p:sldId id="423" r:id="rId19"/>
    <p:sldId id="434" r:id="rId20"/>
    <p:sldId id="435" r:id="rId21"/>
    <p:sldId id="436" r:id="rId22"/>
    <p:sldId id="437" r:id="rId23"/>
    <p:sldId id="439" r:id="rId24"/>
    <p:sldId id="440" r:id="rId25"/>
    <p:sldId id="381" r:id="rId26"/>
    <p:sldId id="383" r:id="rId27"/>
    <p:sldId id="442" r:id="rId28"/>
    <p:sldId id="445" r:id="rId29"/>
    <p:sldId id="446" r:id="rId30"/>
    <p:sldId id="447" r:id="rId31"/>
    <p:sldId id="443" r:id="rId32"/>
    <p:sldId id="444" r:id="rId33"/>
    <p:sldId id="448" r:id="rId34"/>
    <p:sldId id="399" r:id="rId35"/>
    <p:sldId id="449" r:id="rId36"/>
    <p:sldId id="450" r:id="rId37"/>
    <p:sldId id="406" r:id="rId38"/>
    <p:sldId id="451" r:id="rId39"/>
    <p:sldId id="455" r:id="rId40"/>
    <p:sldId id="453" r:id="rId41"/>
    <p:sldId id="454" r:id="rId42"/>
    <p:sldId id="456" r:id="rId43"/>
    <p:sldId id="458" r:id="rId44"/>
    <p:sldId id="459" r:id="rId45"/>
    <p:sldId id="457" r:id="rId46"/>
    <p:sldId id="460" r:id="rId4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03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4E9BA-FB10-4165-9277-16C532DCC06A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52335-D90E-41BD-BC52-89592DAB63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93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B94FB-9891-41C5-A321-940C42BC6F53}" type="slidenum">
              <a:rPr lang="en-US" altLang="ja-JP">
                <a:solidFill>
                  <a:prstClr val="black"/>
                </a:solidFill>
              </a:rPr>
              <a:pPr/>
              <a:t>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 anchor="b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685800" indent="-2635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055688" indent="-211138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476375" indent="-2095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1898650" indent="-211138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3558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8130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2702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7274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0F41DC73-8E3A-43D6-BB36-1B2B9FA423B4}" type="slidenum">
              <a:rPr lang="en-US" altLang="ja-JP" sz="1200">
                <a:solidFill>
                  <a:prstClr val="black"/>
                </a:solidFill>
              </a:rPr>
              <a:pPr algn="r"/>
              <a:t>7</a:t>
            </a:fld>
            <a:endParaRPr lang="en-US" altLang="ja-JP" sz="1200">
              <a:solidFill>
                <a:prstClr val="black"/>
              </a:solidFill>
            </a:endParaRPr>
          </a:p>
        </p:txBody>
      </p:sp>
      <p:sp>
        <p:nvSpPr>
          <p:cNvPr id="1331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316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531813" y="4275138"/>
            <a:ext cx="5819775" cy="4487862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lIns="93789" tIns="46099" rIns="93789" bIns="46099"/>
          <a:lstStyle/>
          <a:p>
            <a:pPr defTabSz="908050">
              <a:spcBef>
                <a:spcPct val="0"/>
              </a:spcBef>
            </a:pPr>
            <a:r>
              <a:rPr lang="en-US" altLang="ja-JP" sz="1800">
                <a:latin typeface="Helvetica" pitchFamily="34" charset="0"/>
              </a:rPr>
              <a:t>On the other hand, the hadron experimental hall looks like this.</a:t>
            </a:r>
          </a:p>
          <a:p>
            <a:pPr defTabSz="908050">
              <a:spcBef>
                <a:spcPct val="0"/>
              </a:spcBef>
            </a:pPr>
            <a:r>
              <a:rPr lang="en-US" altLang="ja-JP" sz="18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>
                <a:latin typeface="Helvetica" pitchFamily="34" charset="0"/>
              </a:rPr>
              <a:t>Proton beam comes here and various kaon beam lines are prepared, where K=1.8 means kaons with momentum of 1.8 GeV/c.</a:t>
            </a:r>
          </a:p>
          <a:p>
            <a:pPr defTabSz="908050">
              <a:spcBef>
                <a:spcPct val="0"/>
              </a:spcBef>
            </a:pPr>
            <a:r>
              <a:rPr lang="en-US" altLang="ja-JP" sz="18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>
                <a:latin typeface="Helvetica" pitchFamily="34" charset="0"/>
              </a:rPr>
              <a:t>At SKS, hypernuclear spectroscopy will be performed for a variety of nuclei. </a:t>
            </a:r>
            <a:r>
              <a:rPr lang="en-US" altLang="ja-JP" sz="18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>
                <a:latin typeface="Helvetica" pitchFamily="34" charset="0"/>
              </a:rPr>
              <a:t>In particular, searches for double hypernucleus and pentaquark are the highlights in here.</a:t>
            </a:r>
          </a:p>
          <a:p>
            <a:pPr defTabSz="908050">
              <a:spcBef>
                <a:spcPct val="0"/>
              </a:spcBef>
            </a:pPr>
            <a:r>
              <a:rPr lang="en-US" altLang="ja-JP" sz="18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>
                <a:latin typeface="Helvetica" pitchFamily="34" charset="0"/>
              </a:rPr>
              <a:t>In this beamline, kaon implantation is planned.  When kaon is implanted inside the nucleus, there is a possibility that high density matter is created. </a:t>
            </a:r>
            <a:r>
              <a:rPr lang="en-US" altLang="ja-JP" sz="18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>
                <a:latin typeface="Helvetica" pitchFamily="34" charset="0"/>
              </a:rPr>
              <a:t>Kaonic atom and kaonic nucleus will be studied.</a:t>
            </a:r>
          </a:p>
          <a:p>
            <a:pPr defTabSz="908050">
              <a:spcBef>
                <a:spcPct val="0"/>
              </a:spcBef>
            </a:pPr>
            <a:r>
              <a:rPr lang="en-US" altLang="ja-JP" sz="18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>
                <a:latin typeface="Helvetica" pitchFamily="34" charset="0"/>
              </a:rPr>
              <a:t>This beam line is the neutral kaon line to study CP violation, and </a:t>
            </a:r>
            <a:r>
              <a:rPr lang="en-US" altLang="ja-JP" sz="18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>
                <a:latin typeface="Helvetica" pitchFamily="34" charset="0"/>
              </a:rPr>
              <a:t>this line is for T-violation experiment.</a:t>
            </a:r>
          </a:p>
          <a:p>
            <a:pPr defTabSz="908050">
              <a:spcBef>
                <a:spcPct val="0"/>
              </a:spcBef>
            </a:pPr>
            <a:r>
              <a:rPr lang="en-US" altLang="ja-JP" sz="18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>
                <a:latin typeface="Helvetica" pitchFamily="34" charset="0"/>
              </a:rPr>
              <a:t>Finally, this line, which is not yet completed, is dedicated to the study of chiral symmetry, namely, the mass generation mechanism of bound quarks.</a:t>
            </a:r>
          </a:p>
          <a:p>
            <a:pPr defTabSz="908050">
              <a:spcBef>
                <a:spcPct val="0"/>
              </a:spcBef>
            </a:pPr>
            <a:endParaRPr lang="en-US" altLang="ja-JP" sz="1800"/>
          </a:p>
        </p:txBody>
      </p:sp>
      <p:sp>
        <p:nvSpPr>
          <p:cNvPr id="13317" name="スライド番号プレースホルダ 3"/>
          <p:cNvSpPr txBox="1">
            <a:spLocks noGrp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4" rIns="91406" bIns="45704" anchor="b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685800" indent="-2635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055688" indent="-211138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476375" indent="-2095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1898650" indent="-211138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3558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8130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2702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7274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87B3243C-20E0-4B4A-9701-9D502DBAEB82}" type="slidenum">
              <a:rPr lang="en-US" altLang="ja-JP" sz="1200">
                <a:solidFill>
                  <a:prstClr val="black"/>
                </a:solidFill>
                <a:latin typeface="Calibri" pitchFamily="34" charset="0"/>
                <a:ea typeface="Osaka" charset="-128"/>
              </a:rPr>
              <a:pPr algn="r"/>
              <a:t>7</a:t>
            </a:fld>
            <a:endParaRPr lang="en-US" altLang="ja-JP" sz="1200">
              <a:solidFill>
                <a:prstClr val="black"/>
              </a:solidFill>
              <a:latin typeface="Calibri" pitchFamily="34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942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8D057-2758-4E86-B53B-444773CF6606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5800" indent="-263525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055688" indent="-211138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476375" indent="-2095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1898650" indent="-211138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3558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8130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2702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7274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DE0E51C5-AB27-4C3F-81B8-1C62080BFEFD}" type="slidenum">
              <a:rPr lang="en-US" altLang="ja-JP" sz="1200"/>
              <a:pPr algn="r"/>
              <a:t>9</a:t>
            </a:fld>
            <a:endParaRPr lang="en-US" altLang="ja-JP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1" tIns="45716" rIns="91431" bIns="45716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09065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456459" y="4224130"/>
            <a:ext cx="6210688" cy="4396604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z="1700" smtClean="0">
                <a:latin typeface="Helvetica" pitchFamily="34" charset="0"/>
                <a:ea typeface="細明朝体" charset="-128"/>
              </a:rPr>
              <a:t>Let me summarize my talk.</a:t>
            </a:r>
          </a:p>
          <a:p>
            <a:r>
              <a:rPr lang="ja-JP" altLang="en-US" sz="1700" smtClean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</a:t>
            </a:r>
            <a:r>
              <a:rPr lang="en-US" altLang="ja-JP" sz="1700" smtClean="0">
                <a:latin typeface="Helvetica" pitchFamily="34" charset="0"/>
                <a:ea typeface="細明朝体" charset="-128"/>
              </a:rPr>
              <a:t> Concerning J-PARC, the facility was completed in JFY2009, the last year.  </a:t>
            </a:r>
          </a:p>
          <a:p>
            <a:r>
              <a:rPr lang="en-US" altLang="ja-JP" sz="1700" smtClean="0">
                <a:latin typeface="Helvetica" pitchFamily="34" charset="0"/>
                <a:ea typeface="細明朝体" charset="-128"/>
              </a:rPr>
              <a:t>Neutrino facility started to take data at Superkamiokande. </a:t>
            </a:r>
          </a:p>
          <a:p>
            <a:r>
              <a:rPr lang="en-US" altLang="ja-JP" sz="1700" smtClean="0">
                <a:latin typeface="Helvetica" pitchFamily="34" charset="0"/>
                <a:ea typeface="細明朝体" charset="-128"/>
              </a:rPr>
              <a:t>Hadron facility is about ready to run many experiments. </a:t>
            </a:r>
          </a:p>
          <a:p>
            <a:r>
              <a:rPr lang="en-US" altLang="ja-JP" sz="1700" smtClean="0">
                <a:latin typeface="Helvetica" pitchFamily="34" charset="0"/>
                <a:ea typeface="細明朝体" charset="-128"/>
              </a:rPr>
              <a:t>Materials and Life Facility.  Neutron and muons beams already started to produce many data and results are being published. </a:t>
            </a:r>
          </a:p>
          <a:p>
            <a:r>
              <a:rPr lang="ja-JP" altLang="en-US" sz="1700" smtClean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700" smtClean="0">
                <a:latin typeface="Helvetica" pitchFamily="34" charset="0"/>
                <a:ea typeface="細明朝体" charset="-128"/>
              </a:rPr>
              <a:t>In all the areas, we are waiting for more international users to come and use it, in particular from Asian countries.</a:t>
            </a:r>
          </a:p>
          <a:p>
            <a:endParaRPr lang="en-US" altLang="ja-JP" sz="1700" smtClean="0">
              <a:latin typeface="Helvetica" pitchFamily="34" charset="0"/>
              <a:ea typeface="細明朝体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37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D8D50BE-99EA-4D8C-88A1-2AD76F36FB78}" type="slidenum">
              <a:rPr lang="en-US" altLang="ja-JP" smtClean="0"/>
              <a:pPr eaLnBrk="1" hangingPunct="1"/>
              <a:t>35</a:t>
            </a:fld>
            <a:endParaRPr lang="en-US" altLang="ja-JP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mtClean="0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834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To study these states, a missing mass spectroscopy</a:t>
            </a:r>
            <a:r>
              <a:rPr kumimoji="1" lang="en-US" altLang="ja-JP" baseline="0" dirty="0" smtClean="0"/>
              <a:t> via the (pi-,D</a:t>
            </a:r>
            <a:r>
              <a:rPr kumimoji="1" lang="en-US" altLang="ja-JP" baseline="0" dirty="0" smtClean="0">
                <a:sym typeface="Wingdings" pitchFamily="2" charset="2"/>
              </a:rPr>
              <a:t>*-) is vital.</a:t>
            </a:r>
          </a:p>
          <a:p>
            <a:r>
              <a:rPr kumimoji="1" lang="en-US" altLang="ja-JP" baseline="0" dirty="0" err="1" smtClean="0">
                <a:sym typeface="Wingdings" pitchFamily="2" charset="2"/>
              </a:rPr>
              <a:t>Inaddition</a:t>
            </a:r>
            <a:r>
              <a:rPr kumimoji="1" lang="en-US" altLang="ja-JP" baseline="0" dirty="0" smtClean="0">
                <a:sym typeface="Wingdings" pitchFamily="2" charset="2"/>
              </a:rPr>
              <a:t> to mass and width, Production rate gives us valuable information on the structure of the states…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4A141-7640-469C-B217-99EC4E61B3F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83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smtClean="0"/>
              <a:t>高運動量ビームライン</a:t>
            </a:r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770578-30AC-45B8-872E-035E939AF292}" type="slidenum">
              <a:rPr lang="ja-JP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ja-JP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0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45D0-195F-4C10-8CF2-BAD9C6B4A13A}" type="slidenum">
              <a:rPr lang="ja-JP" altLang="en-US" smtClean="0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5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094729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C0B1A-C03E-4BEA-A345-BB8765369B0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71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CB275-1AED-453D-BB19-3DC2016E43B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3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A7EBF-0518-448C-8154-891B05FCF1D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94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0BA46-60A8-498F-8DD5-4E963FD1B4D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41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4B525-554E-43AE-8E6E-C4D5E4E9CB1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8A00-DF65-4C07-942E-63130DCB9BC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64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A6A0-1935-4145-849A-7729BCCB242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8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B3A32-596D-40F3-8C24-9984DB1BDE4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94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5880D-713F-4F8C-B25F-D24373A1A4B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90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C0D73-EB19-4F89-9DD6-09F0CBC94B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90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0B7B9-1BB7-4B50-9FDA-4B7B48B72D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04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BAAB2-AAF7-41EF-A52B-CB4835DED5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79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397324" name="Rectangle 12"/>
          <p:cNvSpPr>
            <a:spLocks noGrp="1" noChangeArrowheads="1"/>
          </p:cNvSpPr>
          <p:nvPr>
            <p:ph type="ctrTitle"/>
          </p:nvPr>
        </p:nvSpPr>
        <p:spPr bwMode="auto">
          <a:xfrm>
            <a:off x="1295400" y="1447800"/>
            <a:ext cx="7086600" cy="16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B1B4A-5E2F-45D9-B95A-6090C74D6AE0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3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567E6-B555-46E0-B176-44525A017F7F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60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A4DDB-C6C0-4336-A01D-67520C1166E8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32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B80B3-3685-40B2-A1DA-1DC1C2D023F0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4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5C203-6658-424A-9CFB-A15DFC373DB6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F45A2-7416-4A8F-A79C-494C2A5443E6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4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1CACF-9AF7-41EB-811A-6ACAD13C417B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97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956B-784D-4937-A2C3-7E32932FB4AD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75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469C6-6088-42FC-A27A-5409BB908817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47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E2967-7C2B-4CE0-892E-CD3B3E8F4C35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64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F60E2-FC18-4909-BA8C-950883053866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11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2AE7A-DFF2-4E04-A300-6994B6F3FEA1}" type="slidenum">
              <a:rPr lang="en-US" altLang="ja-JP">
                <a:solidFill>
                  <a:srgbClr val="F8F8F8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5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2015/5/28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F9BEA2-E692-4A90-A5BE-CC9885C51807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4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9629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3962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8F8F8"/>
              </a:solidFill>
            </a:endParaRPr>
          </a:p>
        </p:txBody>
      </p:sp>
      <p:sp>
        <p:nvSpPr>
          <p:cNvPr id="39629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7EE92-C815-4FAD-97E3-39B104E6B57C}" type="slidenum">
              <a:rPr lang="en-US" altLang="ja-JP">
                <a:solidFill>
                  <a:srgbClr val="F8F8F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863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kumimoji="1" sz="2800">
          <a:solidFill>
            <a:schemeClr val="tx1"/>
          </a:solidFill>
          <a:latin typeface="+mn-lt"/>
          <a:ea typeface="+mn-ea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kumimoji="1" sz="2000">
          <a:solidFill>
            <a:schemeClr val="tx1"/>
          </a:solidFill>
          <a:latin typeface="+mn-lt"/>
          <a:ea typeface="+mn-ea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emf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wmf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tanida\My Documents\Hyper\J-PARCって？\airpic\2008-4-4.jpg"/>
          <p:cNvPicPr>
            <a:picLocks noChangeAspect="1" noChangeArrowheads="1"/>
          </p:cNvPicPr>
          <p:nvPr/>
        </p:nvPicPr>
        <p:blipFill>
          <a:blip r:embed="rId2">
            <a:lum bright="18000" contrast="-20000"/>
          </a:blip>
          <a:srcRect/>
          <a:stretch>
            <a:fillRect/>
          </a:stretch>
        </p:blipFill>
        <p:spPr bwMode="auto">
          <a:xfrm>
            <a:off x="0" y="-1"/>
            <a:ext cx="9144000" cy="720052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28083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ja-JP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Hadro</a:t>
            </a:r>
            <a:r>
              <a:rPr lang="en-US" altLang="ja-JP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 at </a:t>
            </a:r>
            <a:r>
              <a:rPr lang="en-US" altLang="ja-JP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J-PARC</a:t>
            </a:r>
            <a:r>
              <a:rPr lang="en-US" altLang="ja-JP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ja-JP" altLang="en-US" b="1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9512" y="3789041"/>
            <a:ext cx="8424936" cy="26642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Kiyoshi Tanida</a:t>
            </a:r>
            <a:r>
              <a:rPr lang="ko-KR" altLang="en-U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ko-KR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(Japan Atomic Energy Agency)</a:t>
            </a:r>
            <a:endParaRPr lang="en-US" altLang="ko-KR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28/May/2015</a:t>
            </a:r>
          </a:p>
          <a:p>
            <a:pPr>
              <a:defRPr/>
            </a:pPr>
            <a:r>
              <a:rPr lang="en-US" altLang="ko-KR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NSTAR2015 workshop</a:t>
            </a:r>
            <a:br>
              <a:rPr lang="en-US" altLang="ko-KR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altLang="ko-KR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@Osaka U.</a:t>
            </a:r>
            <a:endParaRPr lang="ko-KR" altLang="en-US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-16395" y="4725144"/>
            <a:ext cx="1924591" cy="2116537"/>
            <a:chOff x="-16395" y="4725144"/>
            <a:chExt cx="1924591" cy="2116537"/>
          </a:xfrm>
        </p:grpSpPr>
        <p:pic>
          <p:nvPicPr>
            <p:cNvPr id="8" name="Picture 4" descr="マークカラー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394" y="4725144"/>
              <a:ext cx="1924590" cy="171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ロゴＢ青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395" y="6453336"/>
              <a:ext cx="1924591" cy="388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04"/>
          <a:stretch/>
        </p:blipFill>
        <p:spPr>
          <a:xfrm>
            <a:off x="6408585" y="5589240"/>
            <a:ext cx="269991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December 9, 2011</a:t>
            </a:r>
            <a:endParaRPr lang="ja-JP" altLang="en-US" dirty="0" smtClean="0">
              <a:solidFill>
                <a:schemeClr val="accent1"/>
              </a:solidFill>
            </a:endParaRPr>
          </a:p>
        </p:txBody>
      </p:sp>
      <p:pic>
        <p:nvPicPr>
          <p:cNvPr id="19459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327150"/>
            <a:ext cx="288607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テキスト ボックス 2"/>
          <p:cNvSpPr txBox="1">
            <a:spLocks noChangeArrowheads="1"/>
          </p:cNvSpPr>
          <p:nvPr/>
        </p:nvSpPr>
        <p:spPr bwMode="auto">
          <a:xfrm>
            <a:off x="704850" y="3532188"/>
            <a:ext cx="2065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09:30 Key was on.</a:t>
            </a: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9461" name="テキスト ボックス 9"/>
          <p:cNvSpPr txBox="1">
            <a:spLocks noChangeArrowheads="1"/>
          </p:cNvSpPr>
          <p:nvPr/>
        </p:nvSpPr>
        <p:spPr bwMode="auto">
          <a:xfrm>
            <a:off x="4167188" y="1760538"/>
            <a:ext cx="4111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14:00 Beam went throughout the Linac</a:t>
            </a:r>
          </a:p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        at 3 MeV with RFQ acceleration.</a:t>
            </a:r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19462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401888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6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Accidents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822722"/>
            <a:ext cx="8928992" cy="5702622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Construction started in 2002</a:t>
            </a:r>
          </a:p>
          <a:p>
            <a:r>
              <a:rPr lang="en-US" altLang="ja-JP" sz="2800" dirty="0" smtClean="0"/>
              <a:t>Construction of MR finished in 2008</a:t>
            </a:r>
          </a:p>
          <a:p>
            <a:r>
              <a:rPr lang="en-US" altLang="ja-JP" sz="2800" dirty="0" smtClean="0"/>
              <a:t>First </a:t>
            </a:r>
            <a:r>
              <a:rPr lang="en-US" altLang="ja-JP" sz="2800" dirty="0"/>
              <a:t>physics beam time in Nov. 2010</a:t>
            </a:r>
          </a:p>
          <a:p>
            <a:r>
              <a:rPr lang="en-US" altLang="ja-JP" sz="2800" dirty="0" smtClean="0">
                <a:solidFill>
                  <a:srgbClr val="00B0F0"/>
                </a:solidFill>
              </a:rPr>
              <a:t>Lost </a:t>
            </a:r>
            <a:r>
              <a:rPr lang="ja-JP" altLang="en-US" sz="2800" dirty="0" smtClean="0">
                <a:solidFill>
                  <a:srgbClr val="00B0F0"/>
                </a:solidFill>
              </a:rPr>
              <a:t>～</a:t>
            </a:r>
            <a:r>
              <a:rPr lang="en-US" altLang="ja-JP" sz="2800" dirty="0" smtClean="0">
                <a:solidFill>
                  <a:srgbClr val="00B0F0"/>
                </a:solidFill>
              </a:rPr>
              <a:t>1year due to the earthquake on Mar. 11, 2011</a:t>
            </a:r>
          </a:p>
          <a:p>
            <a:pPr lvl="1"/>
            <a:r>
              <a:rPr lang="en-US" altLang="ja-JP" sz="2400" dirty="0" smtClean="0"/>
              <a:t>Experiments ran again from Feb. 2012</a:t>
            </a:r>
          </a:p>
          <a:p>
            <a:r>
              <a:rPr lang="en-US" altLang="ja-JP" sz="2800" dirty="0" smtClean="0">
                <a:solidFill>
                  <a:srgbClr val="00B0F0"/>
                </a:solidFill>
              </a:rPr>
              <a:t>Radioactivity leak accident on May 23, 2013</a:t>
            </a:r>
          </a:p>
          <a:p>
            <a:pPr lvl="1"/>
            <a:r>
              <a:rPr lang="en-US" altLang="ja-JP" sz="2400" dirty="0" smtClean="0"/>
              <a:t>Abnormally short beam hit the gold target, which melted</a:t>
            </a:r>
          </a:p>
          <a:p>
            <a:pPr lvl="1"/>
            <a:r>
              <a:rPr lang="en-US" altLang="ja-JP" sz="2400" dirty="0" smtClean="0"/>
              <a:t>Took almost 2 years for renovation</a:t>
            </a:r>
          </a:p>
          <a:p>
            <a:endParaRPr lang="en-US" altLang="ja-JP" dirty="0"/>
          </a:p>
          <a:p>
            <a:endParaRPr kumimoji="1" lang="en-US" altLang="ja-JP" sz="2800" dirty="0" smtClean="0"/>
          </a:p>
          <a:p>
            <a:pPr marL="0" indent="0">
              <a:buNone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921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843252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The gold target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4647" t="21001" r="31016" b="3188"/>
          <a:stretch/>
        </p:blipFill>
        <p:spPr>
          <a:xfrm>
            <a:off x="457200" y="829858"/>
            <a:ext cx="7730055" cy="606664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9512" y="5517232"/>
            <a:ext cx="2749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Hole in </a:t>
            </a:r>
            <a:r>
              <a:rPr kumimoji="1" lang="ja-JP" altLang="en-US" sz="2400" dirty="0" smtClean="0"/>
              <a:t>①</a:t>
            </a:r>
            <a:r>
              <a:rPr kumimoji="1" lang="en-US" altLang="ja-JP" sz="2400" dirty="0" smtClean="0"/>
              <a:t>, scattered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2400" dirty="0" smtClean="0"/>
              <a:t>gold seen in </a:t>
            </a:r>
            <a:r>
              <a:rPr lang="ja-JP" altLang="en-US" sz="2400" dirty="0" smtClean="0"/>
              <a:t>②③④</a:t>
            </a:r>
            <a:endParaRPr kumimoji="1" lang="en-US" altLang="ja-JP" sz="2400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16714" r="11656"/>
          <a:stretch/>
        </p:blipFill>
        <p:spPr>
          <a:xfrm>
            <a:off x="6056583" y="952236"/>
            <a:ext cx="3063699" cy="20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Hadron</a:t>
            </a:r>
            <a:r>
              <a:rPr kumimoji="1" lang="ja-JP" altLang="en-US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dirty="0" smtClean="0">
                <a:solidFill>
                  <a:srgbClr val="00B050"/>
                </a:solidFill>
              </a:rPr>
              <a:t>hall</a:t>
            </a:r>
            <a:r>
              <a:rPr kumimoji="1" lang="ja-JP" altLang="en-US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dirty="0" smtClean="0">
                <a:solidFill>
                  <a:srgbClr val="00B050"/>
                </a:solidFill>
              </a:rPr>
              <a:t>renovation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179512" y="980728"/>
            <a:ext cx="8507288" cy="5145435"/>
          </a:xfrm>
        </p:spPr>
        <p:txBody>
          <a:bodyPr/>
          <a:lstStyle/>
          <a:p>
            <a:r>
              <a:rPr kumimoji="1" lang="en-US" altLang="ja-JP" sz="2800" dirty="0" smtClean="0"/>
              <a:t>Make things air-tight</a:t>
            </a:r>
          </a:p>
          <a:p>
            <a:pPr lvl="1"/>
            <a:r>
              <a:rPr lang="en-US" altLang="ja-JP" sz="2400" dirty="0" smtClean="0"/>
              <a:t>Target vessel, primary </a:t>
            </a:r>
            <a:r>
              <a:rPr lang="en-US" altLang="ja-JP" sz="2400" dirty="0" err="1" smtClean="0"/>
              <a:t>beamline</a:t>
            </a:r>
            <a:endParaRPr lang="en-US" altLang="ja-JP" sz="2400" dirty="0" smtClean="0"/>
          </a:p>
          <a:p>
            <a:pPr lvl="1"/>
            <a:r>
              <a:rPr kumimoji="1" lang="en-US" altLang="ja-JP" sz="2400" dirty="0" smtClean="0"/>
              <a:t>Exhaust lines are monitored for </a:t>
            </a:r>
            <a:r>
              <a:rPr kumimoji="1" lang="en-US" altLang="ja-JP" sz="2400" dirty="0" err="1" smtClean="0"/>
              <a:t>radioactivities</a:t>
            </a:r>
            <a:endParaRPr kumimoji="1" lang="en-US" altLang="ja-JP" sz="2400" dirty="0" smtClean="0"/>
          </a:p>
          <a:p>
            <a:r>
              <a:rPr lang="en-US" altLang="ja-JP" sz="2800" dirty="0" smtClean="0"/>
              <a:t>New target</a:t>
            </a:r>
          </a:p>
          <a:p>
            <a:pPr lvl="1"/>
            <a:r>
              <a:rPr kumimoji="1" lang="en-US" altLang="ja-JP" sz="2400" dirty="0" smtClean="0"/>
              <a:t>More efficiently cooled </a:t>
            </a:r>
          </a:p>
          <a:p>
            <a:r>
              <a:rPr lang="en-US" altLang="ja-JP" sz="2800" dirty="0" smtClean="0"/>
              <a:t>Radiation monitor is</a:t>
            </a:r>
            <a:br>
              <a:rPr lang="en-US" altLang="ja-JP" sz="2800" dirty="0" smtClean="0"/>
            </a:br>
            <a:r>
              <a:rPr lang="en-US" altLang="ja-JP" sz="2800" dirty="0" smtClean="0"/>
              <a:t>strengthened</a:t>
            </a: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17477" t="11905" r="12617"/>
          <a:stretch/>
        </p:blipFill>
        <p:spPr>
          <a:xfrm>
            <a:off x="5004048" y="2458691"/>
            <a:ext cx="4032448" cy="37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36104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Beam came back in April, 2015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836712"/>
            <a:ext cx="8844463" cy="5904656"/>
          </a:xfrm>
        </p:spPr>
      </p:pic>
    </p:spTree>
    <p:extLst>
      <p:ext uri="{BB962C8B-B14F-4D97-AF65-F5344CB8AC3E}">
        <p14:creationId xmlns:p14="http://schemas.microsoft.com/office/powerpoint/2010/main" val="8194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Accidents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822722"/>
            <a:ext cx="8928992" cy="5702622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Construction started in 2002</a:t>
            </a:r>
          </a:p>
          <a:p>
            <a:r>
              <a:rPr lang="en-US" altLang="ja-JP" sz="2800" dirty="0" smtClean="0"/>
              <a:t>Construction of MR finished in 2008</a:t>
            </a:r>
          </a:p>
          <a:p>
            <a:r>
              <a:rPr lang="en-US" altLang="ja-JP" sz="2800" dirty="0" smtClean="0"/>
              <a:t>First </a:t>
            </a:r>
            <a:r>
              <a:rPr lang="en-US" altLang="ja-JP" sz="2800" dirty="0"/>
              <a:t>physics beam time in Nov. 2010</a:t>
            </a:r>
          </a:p>
          <a:p>
            <a:r>
              <a:rPr lang="en-US" altLang="ja-JP" sz="2800" dirty="0" smtClean="0">
                <a:solidFill>
                  <a:srgbClr val="00B0F0"/>
                </a:solidFill>
              </a:rPr>
              <a:t>Lost </a:t>
            </a:r>
            <a:r>
              <a:rPr lang="ja-JP" altLang="en-US" sz="2800" dirty="0" smtClean="0">
                <a:solidFill>
                  <a:srgbClr val="00B0F0"/>
                </a:solidFill>
              </a:rPr>
              <a:t>～</a:t>
            </a:r>
            <a:r>
              <a:rPr lang="en-US" altLang="ja-JP" sz="2800" dirty="0" smtClean="0">
                <a:solidFill>
                  <a:srgbClr val="00B0F0"/>
                </a:solidFill>
              </a:rPr>
              <a:t>1year due to the earthquake on Mar. 11, 2011</a:t>
            </a:r>
          </a:p>
          <a:p>
            <a:r>
              <a:rPr lang="en-US" altLang="ja-JP" sz="2800" dirty="0">
                <a:solidFill>
                  <a:srgbClr val="00B0F0"/>
                </a:solidFill>
              </a:rPr>
              <a:t>Radioactivity leak accident on May 23, 2013</a:t>
            </a:r>
          </a:p>
          <a:p>
            <a:pPr lvl="1"/>
            <a:r>
              <a:rPr lang="en-US" altLang="ja-JP" sz="2400" dirty="0"/>
              <a:t>Abnormally short beam hit the gold target, which melted</a:t>
            </a:r>
          </a:p>
          <a:p>
            <a:pPr lvl="1"/>
            <a:r>
              <a:rPr lang="en-US" altLang="ja-JP" sz="2400" dirty="0"/>
              <a:t>Took almost 2 years for </a:t>
            </a:r>
            <a:r>
              <a:rPr lang="en-US" altLang="ja-JP" sz="2400" dirty="0" smtClean="0"/>
              <a:t>renovation</a:t>
            </a:r>
            <a:endParaRPr lang="en-US" altLang="ja-JP" sz="2800" dirty="0" smtClean="0">
              <a:solidFill>
                <a:srgbClr val="00B0F0"/>
              </a:solidFill>
            </a:endParaRP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We were not able to take data for these periods.</a:t>
            </a:r>
            <a:br>
              <a:rPr lang="en-US" altLang="ja-JP" sz="2800" dirty="0" smtClean="0"/>
            </a:br>
            <a:r>
              <a:rPr lang="en-US" altLang="ja-JP" b="1" dirty="0" smtClean="0">
                <a:solidFill>
                  <a:srgbClr val="FF0000"/>
                </a:solidFill>
              </a:rPr>
              <a:t>Still we have interesting results!</a:t>
            </a:r>
            <a:r>
              <a:rPr lang="en-US" altLang="ja-JP" sz="2800" dirty="0" smtClean="0">
                <a:solidFill>
                  <a:srgbClr val="FF0000"/>
                </a:solidFill>
              </a:rPr>
              <a:t> 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endParaRPr kumimoji="1" lang="en-US" altLang="ja-JP" sz="2800" dirty="0" smtClean="0"/>
          </a:p>
          <a:p>
            <a:pPr marL="0" indent="0">
              <a:buNone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994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kumimoji="1" lang="en-US" altLang="ja-JP" dirty="0" smtClean="0"/>
              <a:t>Part II.</a:t>
            </a:r>
            <a:br>
              <a:rPr kumimoji="1" lang="en-US" altLang="ja-JP" dirty="0" smtClean="0"/>
            </a:br>
            <a:r>
              <a:rPr kumimoji="1" lang="en-US" altLang="ja-JP" dirty="0" smtClean="0"/>
              <a:t>Results of initial experiments</a:t>
            </a:r>
            <a:br>
              <a:rPr kumimoji="1" lang="en-US" altLang="ja-JP" dirty="0" smtClean="0"/>
            </a:br>
            <a:r>
              <a:rPr lang="en-US" altLang="ja-JP" sz="3200" dirty="0" smtClean="0"/>
              <a:t>related to baryon spectroscopy</a:t>
            </a:r>
            <a:br>
              <a:rPr lang="en-US" altLang="ja-JP" sz="3200" dirty="0" smtClean="0"/>
            </a:br>
            <a:r>
              <a:rPr lang="en-US" altLang="ja-JP" sz="3200" dirty="0" smtClean="0"/>
              <a:t> </a:t>
            </a:r>
            <a:br>
              <a:rPr lang="en-US" altLang="ja-JP" sz="3200" dirty="0" smtClean="0"/>
            </a:br>
            <a:r>
              <a:rPr lang="en-US" altLang="ja-JP" sz="3200" dirty="0" smtClean="0"/>
              <a:t>E19 – </a:t>
            </a:r>
            <a:r>
              <a:rPr lang="en-US" altLang="ja-JP" sz="3200" dirty="0" err="1" smtClean="0"/>
              <a:t>pentaquark</a:t>
            </a:r>
            <a:r>
              <a:rPr lang="en-US" altLang="ja-JP" sz="3200" dirty="0" smtClean="0"/>
              <a:t> search</a:t>
            </a:r>
            <a:r>
              <a:rPr lang="en-US" altLang="ja-JP" sz="3200" dirty="0"/>
              <a:t>	</a:t>
            </a:r>
            <a:r>
              <a:rPr lang="en-US" altLang="ja-JP" sz="3200" dirty="0" smtClean="0"/>
              <a:t>	</a:t>
            </a:r>
            <a:br>
              <a:rPr lang="en-US" altLang="ja-JP" sz="3200" dirty="0" smtClean="0"/>
            </a:br>
            <a:r>
              <a:rPr lang="en-US" altLang="ja-JP" sz="3200" dirty="0" smtClean="0"/>
              <a:t>E27 – spectroscopy with d(</a:t>
            </a:r>
            <a:r>
              <a:rPr lang="en-US" altLang="ja-JP" sz="3200" dirty="0" err="1" smtClean="0">
                <a:latin typeface="Symbol" panose="05050102010706020507" pitchFamily="18" charset="2"/>
              </a:rPr>
              <a:t>p</a:t>
            </a:r>
            <a:r>
              <a:rPr lang="en-US" altLang="ja-JP" sz="3200" baseline="30000" dirty="0" err="1" smtClean="0">
                <a:latin typeface="Symbol" panose="05050102010706020507" pitchFamily="18" charset="2"/>
              </a:rPr>
              <a:t>+</a:t>
            </a:r>
            <a:r>
              <a:rPr lang="en-US" altLang="ja-JP" sz="3200" dirty="0" err="1" smtClean="0"/>
              <a:t>,K</a:t>
            </a:r>
            <a:r>
              <a:rPr lang="en-US" altLang="ja-JP" sz="3200" baseline="30000" dirty="0" smtClean="0"/>
              <a:t>+</a:t>
            </a:r>
            <a:r>
              <a:rPr lang="en-US" altLang="ja-JP" sz="3200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05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E19 Experiment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877272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Search for </a:t>
            </a:r>
            <a:r>
              <a:rPr lang="en-US" altLang="ja-JP" dirty="0" err="1">
                <a:solidFill>
                  <a:srgbClr val="FF0000"/>
                </a:solidFill>
              </a:rPr>
              <a:t>p</a:t>
            </a:r>
            <a:r>
              <a:rPr lang="en-US" altLang="ja-JP" dirty="0" err="1" smtClean="0">
                <a:solidFill>
                  <a:srgbClr val="FF0000"/>
                </a:solidFill>
              </a:rPr>
              <a:t>entaquark</a:t>
            </a:r>
            <a:r>
              <a:rPr lang="en-US" altLang="ja-JP" dirty="0" smtClean="0">
                <a:solidFill>
                  <a:srgbClr val="FF0000"/>
                </a:solidFill>
              </a:rPr>
              <a:t>, </a:t>
            </a:r>
            <a:r>
              <a:rPr lang="en-US" altLang="ja-JP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altLang="ja-JP" baseline="30000" dirty="0" smtClean="0">
                <a:solidFill>
                  <a:srgbClr val="FF0000"/>
                </a:solidFill>
                <a:latin typeface="Symbol" pitchFamily="18" charset="2"/>
              </a:rPr>
              <a:t>+</a:t>
            </a:r>
            <a:endParaRPr lang="en-US" altLang="ja-JP" sz="1100" dirty="0" smtClean="0">
              <a:solidFill>
                <a:srgbClr val="FF0000"/>
              </a:solidFill>
            </a:endParaRPr>
          </a:p>
          <a:p>
            <a:r>
              <a:rPr lang="en-US" altLang="ja-JP" sz="2800" dirty="0" smtClean="0"/>
              <a:t>There are two kinds of usual hadrons (= feel strong force)</a:t>
            </a:r>
          </a:p>
          <a:p>
            <a:pPr lvl="1"/>
            <a:r>
              <a:rPr lang="en-US" altLang="ja-JP" sz="2400" dirty="0" smtClean="0"/>
              <a:t>Baryon (Fermion):                           Meson (Boson): </a:t>
            </a:r>
          </a:p>
          <a:p>
            <a:pPr lvl="1"/>
            <a:endParaRPr lang="en-US" altLang="ja-JP" sz="2400" dirty="0"/>
          </a:p>
          <a:p>
            <a:pPr lvl="1"/>
            <a:endParaRPr lang="en-US" altLang="ja-JP" sz="2400" dirty="0" smtClean="0"/>
          </a:p>
          <a:p>
            <a:pPr lvl="1"/>
            <a:endParaRPr lang="en-US" altLang="ja-JP" sz="2400" dirty="0"/>
          </a:p>
          <a:p>
            <a:pPr lvl="1"/>
            <a:endParaRPr lang="en-US" altLang="ja-JP" sz="2400" dirty="0" smtClean="0"/>
          </a:p>
          <a:p>
            <a:pPr lvl="1"/>
            <a:r>
              <a:rPr lang="en-US" altLang="ja-JP" sz="2400" dirty="0" smtClean="0"/>
              <a:t>Color neutrality required from QCD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>
                <a:sym typeface="Wingdings" pitchFamily="2" charset="2"/>
              </a:rPr>
              <a:t>But they are not the only cases </a:t>
            </a:r>
            <a:br>
              <a:rPr lang="en-US" altLang="ja-JP" sz="2400" dirty="0" smtClean="0">
                <a:sym typeface="Wingdings" pitchFamily="2" charset="2"/>
              </a:rPr>
            </a:br>
            <a:r>
              <a:rPr lang="en-US" altLang="ja-JP" sz="2400" dirty="0" smtClean="0">
                <a:sym typeface="Wingdings" pitchFamily="2" charset="2"/>
              </a:rPr>
              <a:t> </a:t>
            </a:r>
            <a:r>
              <a:rPr lang="en-US" altLang="ja-JP" sz="2400" dirty="0" smtClean="0">
                <a:solidFill>
                  <a:srgbClr val="FF0000"/>
                </a:solidFill>
                <a:sym typeface="Wingdings" pitchFamily="2" charset="2"/>
              </a:rPr>
              <a:t>Exotic hadrons</a:t>
            </a:r>
          </a:p>
          <a:p>
            <a:pPr lvl="1"/>
            <a:r>
              <a:rPr lang="en-US" altLang="ja-JP" sz="2400" dirty="0" err="1" smtClean="0">
                <a:sym typeface="Wingdings" pitchFamily="2" charset="2"/>
              </a:rPr>
              <a:t>Pentaquark</a:t>
            </a:r>
            <a:r>
              <a:rPr lang="en-US" altLang="ja-JP" sz="2400" dirty="0" smtClean="0">
                <a:sym typeface="Wingdings" pitchFamily="2" charset="2"/>
              </a:rPr>
              <a:t> = 5 quarks</a:t>
            </a:r>
            <a:endParaRPr lang="en-US" altLang="ja-JP" sz="2400" dirty="0" smtClean="0"/>
          </a:p>
          <a:p>
            <a:endParaRPr kumimoji="1" lang="ja-JP" altLang="en-US" dirty="0"/>
          </a:p>
        </p:txBody>
      </p:sp>
      <p:sp>
        <p:nvSpPr>
          <p:cNvPr id="16" name="AutoShape 2" descr="data:image/jpeg;base64,/9j/4AAQSkZJRgABAQAAAQABAAD/2wCEAAkGBhIRERUTEhQQFRUVGRgRFxIWFBMXFhIVFBIVFBgSGBIaGyYhFyUjHhUWIC8iIycpLCwuFh4xNTAqNSYrLCkBCQoKDgwOGg8PGjIhHyU0LTQ0LTAxMjQ0NDU0Miw1NC8yLDQ0Lyw1LzI0LDEwNTQtMDU0LSwvLiksLDUsLDQsLP/AABEIAMgAyAMBIgACEQEDEQH/xAAcAAEAAgMBAQEAAAAAAAAAAAAABQYDBAcCAQj/xABGEAABAwEFAwgGBwYFBQEAAAABAAIDEQQFEiExBkFREyIyYXGBkaEHQlKxwdEjYnJzkrLwFFOCorO0MzRjwuEkNZPi8Rb/xAAbAQEAAgMBAQAAAAAAAAAAAAAABAUBAwYCB//EAC8RAAICAgAEBAUEAgMAAAAAAAABAgMEERIhMUEFUWFxBhMiMpEUgcHwodEjQlL/2gAMAwEAAhEDEQA/AO4oiIAiIgCIiAIiIAiIgCIiAIiIAiIgCIiAIiIAiIgCIiAIiIAiIgCIiAIiIAiIgCLXtVujj6bgOA1J7GjNRc+0f7tne80/lGfmEBOIqtJfEzvXp1NaB5mpWB1rkOskn4iPcgLgipwnf7cn43/NZGXhKNJH99D7wgLairkN/wAo6QY/xafEVHkpCz3/ABOydVh+tp+IZeKAk0XwGui+oAiIgCIiAIiIAiIgCIiAIiIAiLBbLY2JuJ3YBvJ4AIDJNM1jS5xAA1JUDbr+c7KOrW+0ekewer7+xaVstrpXVdoOi0aN+Z61gQDfXUnUnMntO9ERAEREAREQBERAZrLa3xdA0HsnNp/h3d1FP3ffDZeaea/2Sdfsnf71WkI/XxruQF1RQt03zUhkhz0a/wBr6ruvr3++aQBERAEREAREQBERAEREB4mmDGlzjQDMlVS22x0rsRyGjW+yPmd63b9t2J3Jjot163cO739ihbbbGQxukkIaxgLnHgAspOT0gZXvDQSSABmSTQAcSdyrV4ekewxGnKGQ/wCm0uH4sgufX1fttvaUxwRzOjB5sMbXOoK0DpCMq9uQUV/+VnDnNe0scwlrmnVrhuNF1+F4BR0yrNS/8pra9+v97keVr/6o6ZD6VbC40PLN6yzLyJVku2+ILS3FDIyQb8JzHa3Ud64ZZNlbVM/BDDLKQaHA0uDTwc7RveQtSz2qayzVY58ckZLTTIgtNC08cxpopN3w9iWbjjWfUu20/wA90YVsl1R+ikVZ2I2xbboyHUbMzptGjhpyjRw4jce5WZcZfRPHsddi00SE01tBERaTIRal6XrHZ2Y5DQaADVx4AKi3ltjaJTRh5Ju4N6Xe75LTZfGvr1LPC8LvzOcOUfN9Doy+LkT7RKcy+SvEud81s2PaS0wnmyOI9l5xA+KjrNXdFvL4Zs19Fib9tf55nVCFPXJeeL6N55w0PtAfEeevFUTZ3aplq5pGCUerXJ3W0/BTzXEEEGhBqDwIUyE4zW4nOZGPZj2Ou1aaLoi17BaxKwOHYRwI1C2F6NAREQBERAEREAWteFr5ONzt+gHFxyHmtlQW0doq5jOHPP5W/wC7yQEP57yeJOpXOfS9fJa2KzNPSrK/rAOFg8cR7gujLj3par+3D7plPFyvfAKo2ZseLttmq16ibXogvu0C8LPZxNKISXkwhxwEmNzs26a5rplku6KS02ovIB5aT4Lkvoj/AO72btf/AEXqa2m2tNmvG2Mz/wAZx8Q1Xedhu3xGUKeT4N8vc1xlqHMvuzGKK8GQskk5LBKeSxuLAah1Q0mgzJ8VwjaP/N2j76b+s9dN9Fl/G03oNcopD5sC5ltH/m7R99N/Wet/hVDoz7IPrwr+DE3uKZZPRDdz5byaQ7CyNj5JDxZTDhPaXNXb7fZ2YWyR9F2XeuF7D7UQWKzW8PxCaaIRQkNrqJA7P1ek0/wruFxWhvItjlNMmOr1hoqPL3rnviaNv6r5rX0rSXryTb9ectfsbadcOjalutojyJxgBxHVwp3HwWOz3ViYHYqONS0caL0LxHLFx6JGHu40WltDfogZyrM2wgZcauaCPBcru1Ln77/glQg7JKEerejlW0d5vntD8VQGExtYfVDTQ1HEkZqZ2V2UltADmNjNc6ukYMgaVwjE7XLoqM2xtkEtskks7sTH4Xk0I55bzsj+tVZ/RPKDaXCgqIXbuMsPyUWjVln1c9nc+ISsx8CMqVwJJcmufPX9fLmYrZcDf2Zs5GFro2zZ+qHMD9eqqgLbsdaGWeS0kRiOOlRyjS81cG0ozEARiBoSFaYtpGuscLCRlDE3wiaFrQSB1y3iRSnKt0+zZlvddcm0V0MvMphGW9baXTz/AL5FAjlcxwc0kOBqCNxG9dWuG9BaIGybzk4cHDX5965M9Xf0cT82Zm4Frh3hwP5Qo+HNqzh8y4+JMWNmJ87vHX4fLR0S4rVhkwnR/wCYDLxGXcFY1S8RGY1BDh2g1CuMMoe0OGjgHDsIqrc+dHtERAEREAREQBVS9JMUzzwIb+ED41VrVNldVzjxc8/zlAeFzn0vXMXNitLR0KxP6gTiafHEO8Loyw22xsmjdHIA5jwWuad4Km4GU8TIjcu3X27nmUeJaOFbEX22x2+z2h9cDH86muFwLCeugdXuXQ9uNg4LdaHWyyW+wNbNRz2yzBoDsIFQ4V1ArQgEddcqJtbsTNYnk0L4SebKBp9V/snyKra76WP+rsjmYtvC9a3rfLy15kXfCuGSOnejSWxXfeNZLZE88m9pkaC2BpJacIlfQvJpuaB1nRU3a+wiO0yPbLZ5WyySyNdDK2TmmQuGIDNuThkeB4KEArkFvRXFaHTcgIpeV/dljmuFd5BAwjMZle68J0ZDyJ27bXPaXRfjRhy2taNjZS5zarXFEBUFwc/qY3NxPdl3r9AKtbEbHNsMRLqOmf03DRo15NvVxO89ysq43xvxCOZf9H2x5L182SK4cK5haN+2YyWaVgzJYado5w9y3kVE1taJFc3XNTXVNP8ABxUFX/0PGtrl+5P9WNV/a+4DBKXtH0TzUH2XHMsPwWHZHaV1gtAlAxNILHsrTE09fUQD3Klq/wCG5KZ9NzkvEvDpSx+bkk9ezTa9+RF2a0O5NgJOTWinY0BXW5jW4bf9633Wdal9XxdErnSss1s5R5LzGJWxR4iakkguw1zPNGpWC69r4m2OeySwHBM7EDC9rMADYwM3hxcasrVxNfJb4cMJPcl0ZV5SvyaIKFElqUW9pdt9FvbKsSr76OrLSOST2nBo/hBJ/MqbY7vM83JwhxBPNxEEtbxeWgDLqC6vdtgbBE2NujRSvE73d5XnDqfHxdkbfiTOisZULlKWnrul15/v/JsqyXBJWED2SW+By8iq2p3Zt3NkH1q+LG/8q2PnxMIiIAiIgCIiAKlu1P2nfmKuip9pZSR44Pd5uLvigMSIiA+PYCCCAQciCKg9RG9Vq8PRzYJTXkjGf9NxaPw6eSsyLfTkW0vdUnH2ZhpPqRGyvowsVnk/acMshiNWNccQx7nYQMyMqdee5WC02B5c+Yx0LqYnUFSAKAE6mgX2x2yRvNYdTpQHM5KTtTnhnJjE97ukaZNB3cAtN+TdbPitlxPpzfYykl0IJFlnszmZOBFViWOoCIiA8T2VsjSxzQ5pyLSKrHfGy8NuhEYDY5424Y3gUBDRQMdTUe7Ubwpy6bQMJYCA/UE7+pfJL0e11HsZiG/4qFdH5rceHmScfJtx5KdcmtczjsuxNsaSDFmMukzd3rbsPo/ncfpCyMduJ3gMvNdGmlLnFx1Oa8JHCrXNl7Z8T5so6XCvVL/baNC6LkiszcMYzPSeek7tPwW+iKYoqK0jnbLZ2yc5vbfdhTezYyk+0PyhQin9nGfRuPF58mtb8Fk1ksiIgCIiAIiIAqxfcWGY/WAd/tPuHirOonaKz1YHj1Dn9l1AfPCe5AQCIiAIiID1G8tII1GYUpZrbNM7CCGgZkgaBRKzx30yzxv5RpLTwOZNKYf11rVbpRcn2MSkoJyk9JGe97cHGgPNYDzideJr3KvT7RwN9Yu+yCfNZ5dtXkUs8LI92I84+4DxqqtLd5GoVLd4qo6VK36s5zM8bUWlj8/NtMn4tqbOTQuc37TTTxCmbvtEZc11WuZXUZhVnZGwwTTthmgD8QeeUMzqc0VH0IjAH4j3r7de09nshkhdZgQ2WZoe13OLRPIGgg60AAGegUuGY/lqdjTT8tk7Hzn8uNlso6fdbL9bJWsoTG0tOYe2g/Xio28LYJHAgUoKdZWOzbRQ2iCkLXAVoQ6lWmtdKlYVKx4ppTLWM1NKUXtMIiKUZCIiAEq03RDhhYN5GI9rud8VW7NZ+Ue1ntHP7Izd5Zd6uCAIiIAiIgCIiALzLGHAtOYIoR1FekQFOngMbiw6tyrxG53eFjVhvu78bcbRVzd3tN3ju1HfxVeBQBERAFWtobVilDNzB/Mf+KKyqk3pJ/1ElfaVT4tJqjS7spPHJyjjcK7ssdw2NrqVW/ecLA0EYQ09F7zha8j2GgOe/ta0juzUbsgzlphGc2gF7xxa2gw9YJLQRwK9P2iEoMpOcnOH1YyasYOHNoSOJKg0OqvGU7F16fsVmM6KsRWWrrvX7GTZKyD9tY4SWc0D6sa54fm2lQyRjS7urRUm9x9NN99P/cSK4bJT47fGeqT8hVPvY/TzffT/ANxIsWSjLFg4LS2/5MWyhPCg4R4VxPl+fM3dlbcY5w31ZOae3cf1xV5XNrtry0dNcbfzBdKVj4ZNutxfZlt4PNupxfZnxERWhchEWxYbGZX4Rpq48G/M6Dv4ICU2eseRkO/mt+yDme8+4KZXljAAAMgMgOAG5ekAREQBERAEREAREQBV++brwkyMHNObmj1TveOrj4qwIgKUimbyuPV0Q6zH8W8OxQ1fLIjeDwI3IAqbtbZSyYSDR4/mbkR7lclq3ld7Z4yx3aDvadxUXLo+dW49yHm436ilwXXsRXo3trRa8JOb43NHaHMf7mlQNohdZ3GB9Q6L6M9Ybk13Y5tHd6wz2aayStObXMIcx40JGhB39inrZtpZrUwftdjL5Wigkhka2vaXEFo6udSp4qk4IWVKmx8Mot9fU5z5ddtCx7XwSg3rfqfdgJa29n2ZPyqtXn/jzffT/wBxIpO7NqzZp2yxWeJrAC3kuUdidUUxOtBjcTTg1rRxrSq0pWOtU5MMJZjL3ubyvKgOe/FixGJhaKl+pOo0ovUow+RGqEttP1/wepxreNGmuW2n68/Y2Nl7EZJ2ncznn4Dx9yva0bnuptnjwjMnNzuJ+S3lcYdHya9PqX+BjPHq4X1fNhEWex2J8powZb3not+Z6h5KWTjHBC57g1oqT4Ae0TuCtNgsTYmYRnvLt7jxSw2BsTaN1Orjq49fyWygCIiAIiIAiIgCIiAIiIAiIgC07ddTJcyKO9sa9/HvW4iAq9queVm7GOLde9mvhVaQd/8AN47RuV1WG0WJknTa13WRmOw6hAU2ezteML2hw4EVUPPshA7TG3sOXmCr5Js7EdC9vY6o8HVWB2zXCQ97AfcQtU6oWfctmmyiu374plJh2PgGpkd1Ege4KXs1lZGMLGho4Ae/ip0bNO/ej/x/+6ys2bb60jz2Bo+FUhTXX9q0K8eqr7IpEEvcELpMmNLuzQdrtFY4bkhb6uLrcS7yOS3gKaLabiFsez2+U1+o2tO92p7qd6mY4w0ANAAGgGQHcvSIAiIgCIiAIiIAiIgCIiAIiIAiIgCIiAIiIAiIgCIiAIiIAiIgCIiAIiIAiIgCIiA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63500" y="-9271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4579" name="Picture 3" descr="http://www.ipodphysics.com/resources/250px-Quark_structure_prot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22" y="219987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ipodphysics.com/resources/250px-Quark_structure_p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www2.slac.stanford.edu/tip/2005/may6/pentaquark-thumb-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13" y="4167465"/>
            <a:ext cx="2265759" cy="257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84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en-US" altLang="ja-JP" dirty="0" err="1" smtClean="0">
                <a:solidFill>
                  <a:srgbClr val="00B050"/>
                </a:solidFill>
              </a:rPr>
              <a:t>Pentaquark</a:t>
            </a:r>
            <a:r>
              <a:rPr lang="en-US" altLang="ja-JP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altLang="ja-JP" baseline="30000" dirty="0" smtClean="0">
                <a:solidFill>
                  <a:srgbClr val="00B050"/>
                </a:solidFill>
                <a:latin typeface="Symbol" pitchFamily="18" charset="2"/>
              </a:rPr>
              <a:t>+</a:t>
            </a:r>
            <a:endParaRPr kumimoji="1" lang="ja-JP" altLang="en-US" baseline="30000" dirty="0">
              <a:solidFill>
                <a:srgbClr val="00B050"/>
              </a:solidFill>
              <a:latin typeface="Symbol" pitchFamily="18" charset="2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107503" y="908719"/>
            <a:ext cx="3240361" cy="5755605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First reported in 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2003 by LEPS collaboration</a:t>
            </a:r>
          </a:p>
          <a:p>
            <a:r>
              <a:rPr lang="en-US" altLang="ja-JP" sz="2800" dirty="0" smtClean="0"/>
              <a:t>Both positive and negative results</a:t>
            </a:r>
          </a:p>
          <a:p>
            <a:pPr lvl="1"/>
            <a:r>
              <a:rPr kumimoji="1" lang="en-US" altLang="ja-JP" sz="2400" dirty="0" smtClean="0"/>
              <a:t>Still controversial</a:t>
            </a:r>
          </a:p>
          <a:p>
            <a:r>
              <a:rPr lang="en-US" altLang="ja-JP" sz="2800" dirty="0" smtClean="0"/>
              <a:t>Mysteries</a:t>
            </a:r>
          </a:p>
          <a:p>
            <a:pPr lvl="1"/>
            <a:r>
              <a:rPr kumimoji="1" lang="en-US" altLang="ja-JP" sz="2400" dirty="0" smtClean="0"/>
              <a:t>Why so narrow?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>
                <a:latin typeface="Symbol" pitchFamily="18" charset="2"/>
              </a:rPr>
              <a:t>G</a:t>
            </a:r>
            <a:r>
              <a:rPr lang="en-US" altLang="ja-JP" sz="2400" dirty="0" smtClean="0"/>
              <a:t> &lt; 1 MeV</a:t>
            </a:r>
          </a:p>
          <a:p>
            <a:pPr lvl="1"/>
            <a:r>
              <a:rPr lang="en-US" altLang="ja-JP" sz="2400" dirty="0" smtClean="0"/>
              <a:t>S</a:t>
            </a:r>
            <a:r>
              <a:rPr kumimoji="1" lang="en-US" altLang="ja-JP" sz="2400" dirty="0" smtClean="0"/>
              <a:t>pin-parity?</a:t>
            </a:r>
          </a:p>
          <a:p>
            <a:pPr lvl="1"/>
            <a:r>
              <a:rPr lang="en-US" altLang="ja-JP" sz="2400" dirty="0" smtClean="0"/>
              <a:t>What’s that</a:t>
            </a:r>
            <a:br>
              <a:rPr lang="en-US" altLang="ja-JP" sz="2400" dirty="0" smtClean="0"/>
            </a:br>
            <a:r>
              <a:rPr lang="en-US" altLang="ja-JP" sz="2400" dirty="0" smtClean="0"/>
              <a:t>eventually?</a:t>
            </a:r>
            <a:endParaRPr kumimoji="1" lang="en-US" altLang="ja-JP" sz="2400" dirty="0" smtClean="0"/>
          </a:p>
        </p:txBody>
      </p:sp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57" y="1663343"/>
            <a:ext cx="5970438" cy="500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4788024" y="1495068"/>
            <a:ext cx="382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i="1" dirty="0">
                <a:latin typeface="Helvetica" pitchFamily="34" charset="0"/>
              </a:rPr>
              <a:t>T. Nakano et al.,PRC79 (2009) 025210</a:t>
            </a:r>
            <a:r>
              <a:rPr lang="en-US" altLang="ja-JP" sz="1600" b="1" i="1" dirty="0">
                <a:solidFill>
                  <a:schemeClr val="bg2"/>
                </a:solidFill>
                <a:latin typeface="Helvetic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75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8991600" cy="923925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High resolution search by </a:t>
            </a:r>
            <a:r>
              <a:rPr lang="en-US" altLang="ja-JP" dirty="0">
                <a:solidFill>
                  <a:srgbClr val="00B050"/>
                </a:solidFill>
              </a:rPr>
              <a:t>p(</a:t>
            </a:r>
            <a:r>
              <a:rPr lang="en-US" altLang="ja-JP" dirty="0">
                <a:solidFill>
                  <a:srgbClr val="00B050"/>
                </a:solidFill>
                <a:latin typeface="Symbol" pitchFamily="18" charset="2"/>
              </a:rPr>
              <a:t>p</a:t>
            </a:r>
            <a:r>
              <a:rPr lang="en-US" altLang="ja-JP" baseline="30000" dirty="0">
                <a:solidFill>
                  <a:srgbClr val="00B050"/>
                </a:solidFill>
                <a:latin typeface="Symbol" pitchFamily="18" charset="2"/>
              </a:rPr>
              <a:t>-</a:t>
            </a:r>
            <a:r>
              <a:rPr lang="en-US" altLang="ja-JP" dirty="0">
                <a:solidFill>
                  <a:srgbClr val="00B050"/>
                </a:solidFill>
              </a:rPr>
              <a:t>,K</a:t>
            </a:r>
            <a:r>
              <a:rPr lang="en-US" altLang="ja-JP" baseline="30000" dirty="0">
                <a:solidFill>
                  <a:srgbClr val="00B050"/>
                </a:solidFill>
                <a:latin typeface="Symbol" pitchFamily="18" charset="2"/>
              </a:rPr>
              <a:t>-</a:t>
            </a:r>
            <a:r>
              <a:rPr lang="en-US" altLang="ja-JP" dirty="0">
                <a:solidFill>
                  <a:srgbClr val="00B050"/>
                </a:solidFill>
              </a:rPr>
              <a:t>)</a:t>
            </a:r>
            <a:r>
              <a:rPr lang="en-US" altLang="ja-JP" dirty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altLang="ja-JP" dirty="0" smtClean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5334000"/>
          </a:xfrm>
        </p:spPr>
        <p:txBody>
          <a:bodyPr/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A good resolution:</a:t>
            </a:r>
            <a:br>
              <a:rPr lang="en-US" altLang="ja-JP" sz="2800" dirty="0" smtClean="0">
                <a:solidFill>
                  <a:srgbClr val="FF0000"/>
                </a:solidFill>
              </a:rPr>
            </a:br>
            <a:r>
              <a:rPr lang="en-US" altLang="ja-JP" sz="2800" dirty="0" smtClean="0">
                <a:solidFill>
                  <a:srgbClr val="FF0000"/>
                </a:solidFill>
              </a:rPr>
              <a:t>~2 MeV (FWHM)</a:t>
            </a:r>
          </a:p>
          <a:p>
            <a:pPr lvl="1"/>
            <a:r>
              <a:rPr lang="en-US" altLang="ja-JP" sz="2400" dirty="0" smtClean="0"/>
              <a:t>thanks to SKS</a:t>
            </a:r>
          </a:p>
          <a:p>
            <a:r>
              <a:rPr lang="en-US" altLang="ja-JP" sz="2800" dirty="0" smtClean="0"/>
              <a:t>Why high resolution?</a:t>
            </a:r>
          </a:p>
          <a:p>
            <a:pPr lvl="1"/>
            <a:r>
              <a:rPr lang="en-US" altLang="ja-JP" sz="2400" dirty="0"/>
              <a:t>G</a:t>
            </a:r>
            <a:r>
              <a:rPr lang="en-US" altLang="ja-JP" sz="2400" dirty="0" smtClean="0"/>
              <a:t>ood S/N ratio</a:t>
            </a:r>
          </a:p>
          <a:p>
            <a:pPr lvl="1"/>
            <a:r>
              <a:rPr lang="en-US" altLang="ja-JP" sz="2400" dirty="0"/>
              <a:t>Width </a:t>
            </a:r>
            <a:r>
              <a:rPr lang="en-US" altLang="ja-JP" sz="2400" dirty="0" smtClean="0"/>
              <a:t>measurement</a:t>
            </a:r>
            <a:br>
              <a:rPr lang="en-US" altLang="ja-JP" sz="2400" dirty="0" smtClean="0"/>
            </a:br>
            <a:r>
              <a:rPr lang="en-US" altLang="ja-JP" sz="2400" dirty="0" smtClean="0"/>
              <a:t>Almost certainly </a:t>
            </a:r>
            <a:r>
              <a:rPr lang="en-US" altLang="ja-JP" sz="2400" dirty="0" smtClean="0">
                <a:latin typeface="Symbol" pitchFamily="18" charset="2"/>
              </a:rPr>
              <a:t>G</a:t>
            </a:r>
            <a:r>
              <a:rPr lang="en-US" altLang="ja-JP" sz="2400" dirty="0" smtClean="0"/>
              <a:t> &lt; </a:t>
            </a:r>
            <a:r>
              <a:rPr lang="en-US" altLang="ja-JP" sz="2400" dirty="0"/>
              <a:t>1 </a:t>
            </a:r>
            <a:r>
              <a:rPr lang="en-US" altLang="ja-JP" sz="2400" dirty="0" smtClean="0"/>
              <a:t>MeV</a:t>
            </a:r>
          </a:p>
          <a:p>
            <a:r>
              <a:rPr lang="en-US" altLang="ja-JP" sz="2800" dirty="0"/>
              <a:t>Typical resolution 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in the past ~ </a:t>
            </a:r>
            <a:r>
              <a:rPr lang="en-US" altLang="ja-JP" sz="2800" dirty="0"/>
              <a:t>10 MeV</a:t>
            </a:r>
          </a:p>
          <a:p>
            <a:pPr lvl="1"/>
            <a:r>
              <a:rPr lang="en-US" altLang="ja-JP" sz="2400" dirty="0"/>
              <a:t>No high resolution search</a:t>
            </a:r>
          </a:p>
          <a:p>
            <a:pPr lvl="1"/>
            <a:r>
              <a:rPr lang="en-US" altLang="ja-JP" sz="2400" dirty="0"/>
              <a:t>There is a good chance</a:t>
            </a:r>
          </a:p>
          <a:p>
            <a:endParaRPr lang="en-US" altLang="ja-JP" sz="2800" dirty="0"/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46163"/>
            <a:ext cx="43434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8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Contents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altLang="ja-JP" dirty="0" smtClean="0"/>
              <a:t>Introduction to J-PARC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ja-JP" dirty="0"/>
              <a:t>Results of initial </a:t>
            </a:r>
            <a:r>
              <a:rPr lang="en-US" altLang="ja-JP" dirty="0" smtClean="0"/>
              <a:t>experiments related </a:t>
            </a:r>
            <a:r>
              <a:rPr lang="en-US" altLang="ja-JP" dirty="0"/>
              <a:t>to baryon </a:t>
            </a:r>
            <a:r>
              <a:rPr lang="en-US" altLang="ja-JP" dirty="0" smtClean="0"/>
              <a:t>spectroscopy</a:t>
            </a:r>
          </a:p>
          <a:p>
            <a:pPr lvl="1"/>
            <a:r>
              <a:rPr lang="en-US" altLang="ja-JP" dirty="0" smtClean="0"/>
              <a:t>E19 (</a:t>
            </a:r>
            <a:r>
              <a:rPr lang="en-US" altLang="ja-JP" dirty="0" err="1" smtClean="0"/>
              <a:t>pentaquark</a:t>
            </a:r>
            <a:r>
              <a:rPr lang="en-US" altLang="ja-JP" dirty="0" smtClean="0"/>
              <a:t> search) </a:t>
            </a:r>
          </a:p>
          <a:p>
            <a:pPr lvl="1"/>
            <a:r>
              <a:rPr lang="en-US" altLang="ja-JP" dirty="0" smtClean="0"/>
              <a:t>E27 (</a:t>
            </a:r>
            <a:r>
              <a:rPr lang="en-US" altLang="ja-JP" dirty="0" err="1" smtClean="0"/>
              <a:t>Kpp</a:t>
            </a:r>
            <a:r>
              <a:rPr lang="en-US" altLang="ja-JP" dirty="0" smtClean="0"/>
              <a:t> search)</a:t>
            </a:r>
          </a:p>
          <a:p>
            <a:pPr marL="857250" indent="-857250">
              <a:buFont typeface="+mj-lt"/>
              <a:buAutoNum type="romanUcPeriod"/>
            </a:pPr>
            <a:r>
              <a:rPr lang="en-US" altLang="ja-JP" dirty="0" smtClean="0"/>
              <a:t>Some of experiments in near f</a:t>
            </a:r>
            <a:r>
              <a:rPr kumimoji="1" lang="en-US" altLang="ja-JP" dirty="0" smtClean="0"/>
              <a:t>uture </a:t>
            </a:r>
          </a:p>
          <a:p>
            <a:pPr lvl="1"/>
            <a:r>
              <a:rPr lang="en-US" altLang="ja-JP" dirty="0" smtClean="0"/>
              <a:t>E45 (N</a:t>
            </a:r>
            <a:r>
              <a:rPr lang="en-US" altLang="ja-JP" baseline="30000" dirty="0" smtClean="0"/>
              <a:t>*</a:t>
            </a:r>
            <a:r>
              <a:rPr lang="en-US" altLang="ja-JP" dirty="0"/>
              <a:t>/</a:t>
            </a:r>
            <a:r>
              <a:rPr lang="en-US" altLang="ja-JP" dirty="0" smtClean="0"/>
              <a:t>Y</a:t>
            </a:r>
            <a:r>
              <a:rPr lang="en-US" altLang="ja-JP" baseline="30000" dirty="0" smtClean="0"/>
              <a:t>*</a:t>
            </a:r>
            <a:r>
              <a:rPr lang="en-US" altLang="ja-JP" dirty="0" smtClean="0"/>
              <a:t> spectroscopy)</a:t>
            </a:r>
          </a:p>
          <a:p>
            <a:pPr lvl="1"/>
            <a:r>
              <a:rPr kumimoji="1" lang="en-US" altLang="ja-JP" dirty="0" smtClean="0"/>
              <a:t>E42 (H </a:t>
            </a:r>
            <a:r>
              <a:rPr kumimoji="1" lang="en-US" altLang="ja-JP" dirty="0" err="1" smtClean="0"/>
              <a:t>dibaryon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en-US" altLang="ja-JP" dirty="0" smtClean="0"/>
              <a:t>E50</a:t>
            </a:r>
            <a:r>
              <a:rPr lang="ja-JP" altLang="en-US" dirty="0" smtClean="0"/>
              <a:t> </a:t>
            </a:r>
            <a:r>
              <a:rPr lang="en-US" altLang="ja-JP" dirty="0" smtClean="0"/>
              <a:t>(charm baryon spectroscopy)</a:t>
            </a:r>
          </a:p>
        </p:txBody>
      </p:sp>
    </p:spTree>
    <p:extLst>
      <p:ext uri="{BB962C8B-B14F-4D97-AF65-F5344CB8AC3E}">
        <p14:creationId xmlns:p14="http://schemas.microsoft.com/office/powerpoint/2010/main" val="11644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5551"/>
            <a:ext cx="9133402" cy="68324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412776"/>
            <a:ext cx="4655132" cy="320061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538359" y="4571836"/>
            <a:ext cx="357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Moritsu</a:t>
            </a:r>
            <a:r>
              <a:rPr kumimoji="1" lang="en-US" altLang="ja-JP" dirty="0" smtClean="0"/>
              <a:t> et al., PRC90 (2014) 035205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8686800" y="3838073"/>
            <a:ext cx="457200" cy="599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9592" y="6126163"/>
            <a:ext cx="6586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Spectra well represented by known backgrounds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62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7558" cy="6858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-10604" y="1124744"/>
            <a:ext cx="9191116" cy="4320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20" y="878414"/>
            <a:ext cx="7020272" cy="445731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00192" y="5733256"/>
            <a:ext cx="2219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at both energies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38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Upper</a:t>
            </a:r>
            <a:r>
              <a:rPr kumimoji="1" lang="ja-JP" altLang="en-US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dirty="0" smtClean="0">
                <a:solidFill>
                  <a:srgbClr val="00B050"/>
                </a:solidFill>
              </a:rPr>
              <a:t>limit</a:t>
            </a:r>
            <a:r>
              <a:rPr kumimoji="1" lang="ja-JP" altLang="en-US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dirty="0" smtClean="0">
                <a:solidFill>
                  <a:srgbClr val="00B050"/>
                </a:solidFill>
              </a:rPr>
              <a:t>on</a:t>
            </a:r>
            <a:r>
              <a:rPr kumimoji="1" lang="ja-JP" altLang="en-US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dirty="0" smtClean="0">
                <a:solidFill>
                  <a:srgbClr val="00B050"/>
                </a:solidFill>
              </a:rPr>
              <a:t>decay</a:t>
            </a:r>
            <a:r>
              <a:rPr kumimoji="1" lang="ja-JP" altLang="en-US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dirty="0" smtClean="0">
                <a:solidFill>
                  <a:srgbClr val="00B050"/>
                </a:solidFill>
              </a:rPr>
              <a:t>width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436096" y="1196752"/>
            <a:ext cx="2664296" cy="403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88624" y="1139260"/>
            <a:ext cx="4163832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Based on an effective </a:t>
            </a:r>
            <a:br>
              <a:rPr kumimoji="1" lang="en-US" altLang="ja-JP" sz="2400" dirty="0" smtClean="0"/>
            </a:br>
            <a:r>
              <a:rPr kumimoji="1" lang="en-US" altLang="ja-JP" sz="2400" dirty="0" err="1" smtClean="0"/>
              <a:t>Lagrangian</a:t>
            </a:r>
            <a:r>
              <a:rPr kumimoji="1" lang="en-US" altLang="ja-JP" sz="2400" dirty="0" smtClean="0"/>
              <a:t> approach:</a:t>
            </a:r>
            <a:br>
              <a:rPr kumimoji="1" lang="en-US" altLang="ja-JP" sz="2400" dirty="0" smtClean="0"/>
            </a:br>
            <a:r>
              <a:rPr kumimoji="1" lang="en-US" altLang="ja-JP" sz="2400" dirty="0" err="1" smtClean="0"/>
              <a:t>Hyodo</a:t>
            </a:r>
            <a:r>
              <a:rPr kumimoji="1" lang="en-US" altLang="ja-JP" sz="2400" dirty="0" smtClean="0"/>
              <a:t> et al.,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PTP128 (2012) 523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Upper limit:</a:t>
            </a:r>
            <a:br>
              <a:rPr lang="en-US" altLang="ja-JP" sz="2400" dirty="0" smtClean="0"/>
            </a:b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3200" b="1" dirty="0" smtClean="0">
                <a:solidFill>
                  <a:srgbClr val="FF0000"/>
                </a:solidFill>
              </a:rPr>
              <a:t>0.36 MeV for ½</a:t>
            </a:r>
            <a:r>
              <a:rPr lang="en-US" altLang="ja-JP" sz="3200" b="1" baseline="30000" dirty="0" smtClean="0">
                <a:solidFill>
                  <a:srgbClr val="FF0000"/>
                </a:solidFill>
              </a:rPr>
              <a:t>+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/>
            </a:r>
            <a:br>
              <a:rPr lang="en-US" altLang="ja-JP" sz="3200" b="1" dirty="0" smtClean="0">
                <a:solidFill>
                  <a:srgbClr val="FF0000"/>
                </a:solidFill>
              </a:rPr>
            </a:br>
            <a:r>
              <a:rPr lang="en-US" altLang="ja-JP" sz="3200" b="1" dirty="0" smtClean="0">
                <a:solidFill>
                  <a:srgbClr val="FF0000"/>
                </a:solidFill>
              </a:rPr>
              <a:t>1.9 MeV for ½</a:t>
            </a:r>
            <a:r>
              <a:rPr lang="en-US" altLang="ja-JP" sz="3200" b="1" baseline="30000" dirty="0" smtClean="0">
                <a:solidFill>
                  <a:srgbClr val="FF0000"/>
                </a:solidFill>
              </a:rPr>
              <a:t>-</a:t>
            </a:r>
            <a:br>
              <a:rPr lang="en-US" altLang="ja-JP" sz="3200" b="1" baseline="30000" dirty="0" smtClean="0">
                <a:solidFill>
                  <a:srgbClr val="FF0000"/>
                </a:solidFill>
              </a:rPr>
            </a:br>
            <a:r>
              <a:rPr lang="en-US" altLang="ja-JP" sz="2400" baseline="30000" dirty="0" smtClean="0"/>
              <a:t/>
            </a:r>
            <a:br>
              <a:rPr lang="en-US" altLang="ja-JP" sz="2400" baseline="30000" dirty="0" smtClean="0"/>
            </a:br>
            <a:r>
              <a:rPr lang="en-US" altLang="ja-JP" sz="2400" dirty="0" smtClean="0"/>
              <a:t>For most </a:t>
            </a:r>
            <a:r>
              <a:rPr lang="en-US" altLang="ja-JP" sz="2400" dirty="0"/>
              <a:t>conservative cases, </a:t>
            </a:r>
            <a:br>
              <a:rPr lang="en-US" altLang="ja-JP" sz="2400" dirty="0"/>
            </a:br>
            <a:r>
              <a:rPr lang="en-US" altLang="ja-JP" sz="2400" dirty="0" smtClean="0"/>
              <a:t>taking </a:t>
            </a:r>
            <a:r>
              <a:rPr lang="en-US" altLang="ja-JP" sz="2400" dirty="0"/>
              <a:t>theoretical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uncertainties </a:t>
            </a:r>
            <a:r>
              <a:rPr lang="en-US" altLang="ja-JP" sz="2400" dirty="0"/>
              <a:t>into </a:t>
            </a:r>
            <a:r>
              <a:rPr lang="en-US" altLang="ja-JP" sz="2400" dirty="0" smtClean="0"/>
              <a:t>account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Comparable to DIANA result</a:t>
            </a:r>
            <a:endParaRPr lang="ja-JP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0" y="922114"/>
            <a:ext cx="4820020" cy="589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8296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E27: Deeply bound </a:t>
            </a:r>
            <a:r>
              <a:rPr kumimoji="1" lang="en-US" altLang="ja-JP" dirty="0" err="1" smtClean="0">
                <a:solidFill>
                  <a:srgbClr val="0070C0"/>
                </a:solidFill>
              </a:rPr>
              <a:t>Kaonic</a:t>
            </a:r>
            <a:r>
              <a:rPr kumimoji="1" lang="en-US" altLang="ja-JP" dirty="0" smtClean="0">
                <a:solidFill>
                  <a:srgbClr val="0070C0"/>
                </a:solidFill>
              </a:rPr>
              <a:t> nuclei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grpSp>
        <p:nvGrpSpPr>
          <p:cNvPr id="4" name="グループ化 4"/>
          <p:cNvGrpSpPr>
            <a:grpSpLocks noChangeAspect="1"/>
          </p:cNvGrpSpPr>
          <p:nvPr/>
        </p:nvGrpSpPr>
        <p:grpSpPr bwMode="auto">
          <a:xfrm>
            <a:off x="395536" y="1958920"/>
            <a:ext cx="5050950" cy="3774336"/>
            <a:chOff x="0" y="2637693"/>
            <a:chExt cx="4821669" cy="27315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98349" y="2637693"/>
              <a:ext cx="3223320" cy="273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637693"/>
              <a:ext cx="1447375" cy="2686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860683" y="5670446"/>
            <a:ext cx="4587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Akaishi &amp; Yamazaki, PRC 65 (2002) 044005</a:t>
            </a:r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145432" y="244259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33564" y="6279703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B</a:t>
            </a:r>
            <a:r>
              <a:rPr kumimoji="1" lang="en-US" altLang="ja-JP" sz="2400" baseline="-25000" dirty="0" smtClean="0">
                <a:solidFill>
                  <a:srgbClr val="FF0000"/>
                </a:solidFill>
              </a:rPr>
              <a:t>K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&gt; 100 MeV??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3813282" y="1030076"/>
            <a:ext cx="5223214" cy="5262823"/>
            <a:chOff x="3995936" y="974490"/>
            <a:chExt cx="5223214" cy="52628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1343822"/>
              <a:ext cx="4968552" cy="4893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正方形/長方形 13"/>
            <p:cNvSpPr/>
            <p:nvPr/>
          </p:nvSpPr>
          <p:spPr>
            <a:xfrm>
              <a:off x="7452320" y="974490"/>
              <a:ext cx="176683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/>
                <a:t>DISTO</a:t>
              </a:r>
              <a:r>
                <a:rPr lang="en-US" altLang="ja-JP" dirty="0"/>
                <a:t> </a:t>
              </a:r>
              <a:r>
                <a:rPr lang="en-US" altLang="ja-JP" dirty="0" smtClean="0"/>
                <a:t/>
              </a:r>
              <a:br>
                <a:rPr lang="en-US" altLang="ja-JP" dirty="0" smtClean="0"/>
              </a:br>
              <a:r>
                <a:rPr lang="en-US" altLang="ja-JP" dirty="0" smtClean="0"/>
                <a:t>(</a:t>
              </a:r>
              <a:r>
                <a:rPr lang="en-US" altLang="ja-JP" dirty="0"/>
                <a:t>PRL 94, 212303)</a:t>
              </a:r>
              <a:endParaRPr lang="ja-JP" altLang="en-US" sz="2400" dirty="0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779912" y="2093374"/>
            <a:ext cx="5220122" cy="3783898"/>
            <a:chOff x="3923878" y="2124075"/>
            <a:chExt cx="5220122" cy="378389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878" y="2124075"/>
              <a:ext cx="5220122" cy="3783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正方形/長方形 10"/>
            <p:cNvSpPr/>
            <p:nvPr/>
          </p:nvSpPr>
          <p:spPr>
            <a:xfrm>
              <a:off x="4499942" y="2883637"/>
              <a:ext cx="1689886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dirty="0" smtClean="0"/>
                <a:t>FINUDA</a:t>
              </a:r>
              <a:br>
                <a:rPr lang="en-US" altLang="ja-JP" sz="2400" dirty="0" smtClean="0"/>
              </a:br>
              <a:r>
                <a:rPr lang="en-US" altLang="ja-JP" dirty="0" smtClean="0"/>
                <a:t>PRL104, 132502</a:t>
              </a:r>
              <a:endParaRPr lang="ja-JP" altLang="en-US" sz="2400" dirty="0"/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836712"/>
            <a:ext cx="8784976" cy="932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 smtClean="0">
                <a:latin typeface="Symbol" pitchFamily="18" charset="2"/>
              </a:rPr>
              <a:t>L</a:t>
            </a:r>
            <a:r>
              <a:rPr lang="en-US" altLang="ja-JP" sz="2400" dirty="0" smtClean="0"/>
              <a:t>(1405) = K</a:t>
            </a:r>
            <a:r>
              <a:rPr lang="en-US" altLang="ja-JP" sz="2400" baseline="30000" dirty="0" smtClean="0">
                <a:latin typeface="Symbol" pitchFamily="18" charset="2"/>
              </a:rPr>
              <a:t>-</a:t>
            </a:r>
            <a:r>
              <a:rPr lang="en-US" altLang="ja-JP" sz="2400" dirty="0" smtClean="0"/>
              <a:t>p bound state </a:t>
            </a:r>
            <a:r>
              <a:rPr lang="en-US" altLang="ja-JP" sz="2400" dirty="0" smtClean="0">
                <a:sym typeface="Wingdings" pitchFamily="2" charset="2"/>
              </a:rPr>
              <a:t> deeply bound nuclei?</a:t>
            </a:r>
            <a:br>
              <a:rPr lang="en-US" altLang="ja-JP" sz="2400" dirty="0" smtClean="0">
                <a:sym typeface="Wingdings" pitchFamily="2" charset="2"/>
              </a:rPr>
            </a:br>
            <a:r>
              <a:rPr lang="en-US" altLang="ja-JP" sz="2400" dirty="0" err="1" smtClean="0">
                <a:sym typeface="Wingdings" pitchFamily="2" charset="2"/>
              </a:rPr>
              <a:t>Kaon</a:t>
            </a:r>
            <a:r>
              <a:rPr lang="en-US" altLang="ja-JP" sz="2400" dirty="0" smtClean="0">
                <a:sym typeface="Wingdings" pitchFamily="2" charset="2"/>
              </a:rPr>
              <a:t> condensation in neutron stars?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9435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6419056" cy="850106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E27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904656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Search for K</a:t>
            </a:r>
            <a:r>
              <a:rPr kumimoji="1" lang="en-US" altLang="ja-JP" sz="2800" baseline="30000" dirty="0" smtClean="0">
                <a:latin typeface="Symbol" pitchFamily="18" charset="2"/>
              </a:rPr>
              <a:t>-</a:t>
            </a:r>
            <a:r>
              <a:rPr kumimoji="1" lang="en-US" altLang="ja-JP" sz="2800" dirty="0" err="1" smtClean="0"/>
              <a:t>pp</a:t>
            </a:r>
            <a:r>
              <a:rPr kumimoji="1" lang="en-US" altLang="ja-JP" sz="2800" dirty="0" smtClean="0"/>
              <a:t> by d(</a:t>
            </a:r>
            <a:r>
              <a:rPr kumimoji="1" lang="en-US" altLang="ja-JP" sz="2800" dirty="0" err="1" smtClean="0">
                <a:latin typeface="Symbol" pitchFamily="18" charset="2"/>
              </a:rPr>
              <a:t>p</a:t>
            </a:r>
            <a:r>
              <a:rPr kumimoji="1" lang="en-US" altLang="ja-JP" sz="2800" dirty="0" err="1" smtClean="0"/>
              <a:t>,K</a:t>
            </a:r>
            <a:r>
              <a:rPr kumimoji="1" lang="en-US" altLang="ja-JP" sz="2800" baseline="30000" dirty="0" smtClean="0"/>
              <a:t>+</a:t>
            </a:r>
            <a:r>
              <a:rPr kumimoji="1" lang="en-US" altLang="ja-JP" sz="2800" dirty="0" smtClean="0"/>
              <a:t>) reaction</a:t>
            </a:r>
          </a:p>
          <a:p>
            <a:pPr lvl="1"/>
            <a:r>
              <a:rPr kumimoji="1" lang="en-US" altLang="ja-JP" sz="2400" dirty="0" smtClean="0"/>
              <a:t>missing mass spectroscopy</a:t>
            </a:r>
            <a:endParaRPr kumimoji="1" lang="ja-JP" alt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44824"/>
            <a:ext cx="5904656" cy="415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73" y="0"/>
            <a:ext cx="3172328" cy="392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600400" cy="367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1775288" y="5982379"/>
            <a:ext cx="3804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</a:rPr>
              <a:t>Decay counter to detect </a:t>
            </a:r>
            <a:r>
              <a:rPr kumimoji="1" lang="en-US" altLang="ja-JP" sz="2400" dirty="0" err="1" smtClean="0">
                <a:solidFill>
                  <a:srgbClr val="0070C0"/>
                </a:solidFill>
              </a:rPr>
              <a:t>pp</a:t>
            </a:r>
            <a:r>
              <a:rPr kumimoji="1" lang="en-US" altLang="ja-JP" sz="2400" dirty="0" err="1" smtClean="0">
                <a:solidFill>
                  <a:srgbClr val="0070C0"/>
                </a:solidFill>
                <a:latin typeface="Symbol" pitchFamily="18" charset="2"/>
              </a:rPr>
              <a:t>p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kumimoji="1" lang="en-US" altLang="ja-JP" sz="2400" dirty="0" smtClean="0">
                <a:solidFill>
                  <a:srgbClr val="0070C0"/>
                </a:solidFill>
              </a:rPr>
              <a:t>from </a:t>
            </a:r>
            <a:r>
              <a:rPr kumimoji="1" lang="en-US" altLang="ja-JP" sz="2400" dirty="0" err="1" smtClean="0">
                <a:solidFill>
                  <a:srgbClr val="0070C0"/>
                </a:solidFill>
              </a:rPr>
              <a:t>Kpp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kumimoji="1" lang="en-US" altLang="ja-JP" sz="2400" dirty="0" err="1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kumimoji="1" lang="en-US" altLang="ja-JP" sz="2400" dirty="0" err="1" smtClean="0">
                <a:solidFill>
                  <a:srgbClr val="0070C0"/>
                </a:solidFill>
                <a:sym typeface="Wingdings" pitchFamily="2" charset="2"/>
              </a:rPr>
              <a:t>p</a:t>
            </a:r>
            <a:r>
              <a:rPr lang="ja-JP" altLang="en-US" sz="2400" dirty="0" smtClean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altLang="ja-JP" sz="2400" dirty="0" err="1">
                <a:solidFill>
                  <a:srgbClr val="0070C0"/>
                </a:solidFill>
              </a:rPr>
              <a:t>pp</a:t>
            </a:r>
            <a:r>
              <a:rPr lang="en-US" altLang="ja-JP" sz="2400" dirty="0" err="1">
                <a:solidFill>
                  <a:srgbClr val="0070C0"/>
                </a:solidFill>
                <a:latin typeface="Symbol" pitchFamily="18" charset="2"/>
              </a:rPr>
              <a:t>p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900511" cy="302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3396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Calibration: p(π</a:t>
            </a:r>
            <a:r>
              <a:rPr lang="en-US" altLang="ja-JP" baseline="30000" dirty="0" smtClean="0">
                <a:solidFill>
                  <a:srgbClr val="00B050"/>
                </a:solidFill>
              </a:rPr>
              <a:t>+</a:t>
            </a:r>
            <a:r>
              <a:rPr lang="en-US" altLang="ja-JP" dirty="0" smtClean="0">
                <a:solidFill>
                  <a:srgbClr val="00B050"/>
                </a:solidFill>
              </a:rPr>
              <a:t>, K</a:t>
            </a:r>
            <a:r>
              <a:rPr lang="en-US" altLang="ja-JP" baseline="30000" dirty="0" smtClean="0">
                <a:solidFill>
                  <a:srgbClr val="00B050"/>
                </a:solidFill>
              </a:rPr>
              <a:t>+</a:t>
            </a:r>
            <a:r>
              <a:rPr lang="en-US" altLang="ja-JP" dirty="0" smtClean="0">
                <a:solidFill>
                  <a:srgbClr val="00B050"/>
                </a:solidFill>
              </a:rPr>
              <a:t>)Σ</a:t>
            </a:r>
            <a:r>
              <a:rPr lang="en-US" altLang="ja-JP" baseline="30000" dirty="0" smtClean="0">
                <a:solidFill>
                  <a:srgbClr val="00B050"/>
                </a:solidFill>
              </a:rPr>
              <a:t>+</a:t>
            </a:r>
            <a:r>
              <a:rPr lang="en-US" altLang="ja-JP" dirty="0" smtClean="0">
                <a:solidFill>
                  <a:srgbClr val="00B050"/>
                </a:solidFill>
              </a:rPr>
              <a:t> at 1.69 GeV/</a:t>
            </a:r>
            <a:r>
              <a:rPr lang="en-US" altLang="ja-JP" i="1" dirty="0" smtClean="0">
                <a:solidFill>
                  <a:srgbClr val="00B050"/>
                </a:solidFill>
              </a:rPr>
              <a:t>c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25</a:t>
            </a:fld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136509" y="1484784"/>
            <a:ext cx="3859427" cy="3251820"/>
            <a:chOff x="35496" y="1556792"/>
            <a:chExt cx="3859427" cy="3251820"/>
          </a:xfrm>
        </p:grpSpPr>
        <p:pic>
          <p:nvPicPr>
            <p:cNvPr id="5" name="Picture 3" descr="C:\Users\ichikawa\Desktop\Fig_print\20140710\diff_cross_p_17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556792"/>
              <a:ext cx="3859427" cy="3251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1043608" y="1772816"/>
              <a:ext cx="4683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/>
                <a:t>Σ</a:t>
              </a:r>
              <a:r>
                <a:rPr lang="en-US" altLang="ja-JP" sz="2800" baseline="30000" dirty="0" smtClean="0"/>
                <a:t>+</a:t>
              </a:r>
              <a:endParaRPr kumimoji="1" lang="ja-JP" altLang="en-US" sz="2800" baseline="300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263532" y="3645024"/>
              <a:ext cx="14173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/>
                <a:t>Σ(1385)</a:t>
              </a:r>
              <a:r>
                <a:rPr lang="en-US" altLang="ja-JP" sz="2800" baseline="30000" dirty="0" smtClean="0"/>
                <a:t>+</a:t>
              </a:r>
              <a:endParaRPr kumimoji="1" lang="ja-JP" altLang="en-US" sz="2800" baseline="30000" dirty="0"/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45" y="878584"/>
            <a:ext cx="4295355" cy="298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 flipV="1">
            <a:off x="1144621" y="1962418"/>
            <a:ext cx="3704024" cy="6024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矢印 10"/>
          <p:cNvSpPr/>
          <p:nvPr/>
        </p:nvSpPr>
        <p:spPr>
          <a:xfrm rot="1599517">
            <a:off x="3658637" y="4034748"/>
            <a:ext cx="1512168" cy="78062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 smtClean="0"/>
              <a:t>Zoom</a:t>
            </a:r>
            <a:endParaRPr kumimoji="1" lang="ja-JP" altLang="en-US" sz="28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8433" y="5099700"/>
            <a:ext cx="422077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M = 1381.1</a:t>
            </a:r>
            <a:r>
              <a:rPr lang="ja-JP" altLang="en-US" sz="2800" dirty="0">
                <a:solidFill>
                  <a:srgbClr val="FF0000"/>
                </a:solidFill>
              </a:rPr>
              <a:t>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± 3.6 MeV/c</a:t>
            </a:r>
            <a:r>
              <a:rPr kumimoji="1" lang="en-US" altLang="ja-JP" sz="2800" baseline="30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Γ</a:t>
            </a:r>
            <a:r>
              <a:rPr lang="ja-JP" altLang="en-US" sz="2800" dirty="0">
                <a:solidFill>
                  <a:srgbClr val="FF0000"/>
                </a:solidFill>
              </a:rPr>
              <a:t> </a:t>
            </a:r>
            <a:r>
              <a:rPr lang="ja-JP" altLang="en-US" sz="2800" dirty="0" smtClean="0">
                <a:solidFill>
                  <a:srgbClr val="FF0000"/>
                </a:solidFill>
              </a:rPr>
              <a:t> </a:t>
            </a:r>
            <a:r>
              <a:rPr lang="ja-JP" altLang="en-US" sz="11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= 42 ± 13 MeV</a:t>
            </a:r>
          </a:p>
          <a:p>
            <a:r>
              <a:rPr kumimoji="1" lang="en-US" altLang="ja-JP" sz="2400" dirty="0" smtClean="0"/>
              <a:t>PDG: M = 1382.8 ± 0.35 MeV/c</a:t>
            </a:r>
            <a:r>
              <a:rPr kumimoji="1" lang="en-US" altLang="ja-JP" sz="2400" baseline="30000" dirty="0" smtClean="0"/>
              <a:t>2</a:t>
            </a:r>
            <a:r>
              <a:rPr kumimoji="1" lang="en-US" altLang="ja-JP" sz="2400" dirty="0" smtClean="0"/>
              <a:t>,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    Γ  </a:t>
            </a:r>
            <a:r>
              <a:rPr lang="en-US" altLang="ja-JP" sz="1200" dirty="0" smtClean="0"/>
              <a:t> </a:t>
            </a:r>
            <a:r>
              <a:rPr lang="en-US" altLang="ja-JP" sz="2400" dirty="0" smtClean="0"/>
              <a:t>=</a:t>
            </a:r>
            <a:r>
              <a:rPr kumimoji="1" lang="en-US" altLang="ja-JP" sz="2400" dirty="0" smtClean="0"/>
              <a:t> 36.1 ± 0.7 MeV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5536" y="4797152"/>
            <a:ext cx="846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Data: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074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360040" y="332656"/>
            <a:ext cx="8532440" cy="2246769"/>
            <a:chOff x="576064" y="-1559566"/>
            <a:chExt cx="8532440" cy="1994049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76064" y="-1559566"/>
              <a:ext cx="8532440" cy="19940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en-US" altLang="ja-JP" sz="2000" i="1" dirty="0" smtClean="0"/>
            </a:p>
            <a:p>
              <a:r>
                <a:rPr kumimoji="1" lang="en-US" altLang="ja-JP" sz="2800" i="1" dirty="0" smtClean="0"/>
                <a:t>Y* </a:t>
              </a:r>
              <a:r>
                <a:rPr kumimoji="1" lang="en-US" altLang="ja-JP" sz="2800" dirty="0" smtClean="0"/>
                <a:t>peak</a:t>
              </a:r>
              <a:r>
                <a:rPr lang="en-US" altLang="ja-JP" sz="2800" dirty="0"/>
                <a:t>;</a:t>
              </a:r>
              <a:r>
                <a:rPr kumimoji="1" lang="en-US" altLang="ja-JP" sz="2800" dirty="0" smtClean="0"/>
                <a:t> data = 2400.6 ± 0.5(stat.) ± 0.6(syst.) MeV/c</a:t>
              </a:r>
              <a:r>
                <a:rPr kumimoji="1" lang="en-US" altLang="ja-JP" sz="2800" baseline="30000" dirty="0" smtClean="0"/>
                <a:t>2</a:t>
              </a:r>
            </a:p>
            <a:p>
              <a:r>
                <a:rPr lang="en-US" altLang="ja-JP" sz="2800" dirty="0"/>
                <a:t> </a:t>
              </a:r>
              <a:r>
                <a:rPr lang="en-US" altLang="ja-JP" sz="2800" dirty="0" smtClean="0"/>
                <a:t>               </a:t>
              </a:r>
              <a:r>
                <a:rPr lang="en-US" altLang="ja-JP" sz="2800" dirty="0" err="1" smtClean="0"/>
                <a:t>sim</a:t>
              </a:r>
              <a:r>
                <a:rPr lang="en-US" altLang="ja-JP" sz="2800" dirty="0" smtClean="0"/>
                <a:t>  =</a:t>
              </a:r>
              <a:r>
                <a:rPr kumimoji="1" lang="en-US" altLang="ja-JP" sz="2800" dirty="0" smtClean="0"/>
                <a:t> 2433.0       (syst.) </a:t>
              </a:r>
              <a:r>
                <a:rPr lang="en-US" altLang="ja-JP" sz="2800" dirty="0" smtClean="0"/>
                <a:t>MeV/c</a:t>
              </a:r>
              <a:r>
                <a:rPr lang="en-US" altLang="ja-JP" sz="2800" baseline="30000" dirty="0" smtClean="0"/>
                <a:t>2</a:t>
              </a:r>
              <a:endParaRPr kumimoji="1" lang="en-US" altLang="ja-JP" sz="2800" dirty="0" smtClean="0"/>
            </a:p>
            <a:p>
              <a:r>
                <a:rPr lang="en-US" altLang="ja-JP" sz="2800" dirty="0"/>
                <a:t> </a:t>
              </a:r>
              <a:r>
                <a:rPr lang="en-US" altLang="ja-JP" sz="2800" dirty="0" smtClean="0"/>
                <a:t>        </a:t>
              </a:r>
              <a:r>
                <a:rPr lang="en-US" altLang="ja-JP" sz="1800" dirty="0" smtClean="0"/>
                <a:t>  </a:t>
              </a:r>
              <a:r>
                <a:rPr lang="en-US" altLang="ja-JP" sz="2800" dirty="0" smtClean="0"/>
                <a:t> ``shift” = </a:t>
              </a:r>
              <a:r>
                <a:rPr lang="ja-JP" altLang="en-US" sz="2800" dirty="0" smtClean="0"/>
                <a:t>－</a:t>
              </a:r>
              <a:r>
                <a:rPr lang="en-US" altLang="ja-JP" sz="2800" dirty="0" smtClean="0"/>
                <a:t>32.4 ± 0.5(stat.)      (</a:t>
              </a:r>
              <a:r>
                <a:rPr lang="en-US" altLang="ja-JP" sz="2800" dirty="0"/>
                <a:t>syst.) </a:t>
              </a:r>
              <a:r>
                <a:rPr lang="en-US" altLang="ja-JP" sz="2800" dirty="0" smtClean="0"/>
                <a:t>MeV/c</a:t>
              </a:r>
              <a:r>
                <a:rPr lang="en-US" altLang="ja-JP" sz="2800" baseline="30000" dirty="0" smtClean="0"/>
                <a:t>2</a:t>
              </a:r>
            </a:p>
            <a:p>
              <a:endParaRPr lang="en-US" altLang="ja-JP" sz="2400" dirty="0" smtClean="0"/>
            </a:p>
            <a:p>
              <a:endParaRPr lang="en-US" altLang="ja-JP" sz="12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875540" y="-932434"/>
              <a:ext cx="510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+2.8</a:t>
              </a:r>
            </a:p>
            <a:p>
              <a:r>
                <a:rPr lang="en-US" altLang="ja-JP" sz="1400" dirty="0" smtClean="0"/>
                <a:t>-1.6</a:t>
              </a:r>
              <a:endParaRPr kumimoji="1" lang="ja-JP" altLang="en-US" sz="14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654115" y="-537031"/>
              <a:ext cx="5020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+2.9</a:t>
              </a:r>
            </a:p>
            <a:p>
              <a:r>
                <a:rPr lang="en-US" altLang="ja-JP" sz="1400" dirty="0" smtClean="0"/>
                <a:t>-1.7</a:t>
              </a:r>
              <a:endParaRPr kumimoji="1" lang="ja-JP" altLang="en-US" sz="1400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ja-JP" sz="3800" dirty="0">
                <a:solidFill>
                  <a:srgbClr val="FF0000"/>
                </a:solidFill>
              </a:rPr>
              <a:t>d</a:t>
            </a:r>
            <a:r>
              <a:rPr lang="en-US" altLang="ja-JP" sz="3800" dirty="0" smtClean="0"/>
              <a:t>(π</a:t>
            </a:r>
            <a:r>
              <a:rPr lang="en-US" altLang="ja-JP" sz="3800" baseline="30000" dirty="0" smtClean="0"/>
              <a:t>+</a:t>
            </a:r>
            <a:r>
              <a:rPr lang="en-US" altLang="ja-JP" sz="3800" dirty="0" smtClean="0"/>
              <a:t>, K</a:t>
            </a:r>
            <a:r>
              <a:rPr lang="en-US" altLang="ja-JP" sz="3800" baseline="30000" dirty="0" smtClean="0"/>
              <a:t>+</a:t>
            </a:r>
            <a:r>
              <a:rPr lang="en-US" altLang="ja-JP" sz="3800" dirty="0" smtClean="0"/>
              <a:t>) at 1.69 GeV/</a:t>
            </a:r>
            <a:r>
              <a:rPr lang="en-US" altLang="ja-JP" sz="3800" i="1" dirty="0" smtClean="0"/>
              <a:t>c </a:t>
            </a:r>
            <a:r>
              <a:rPr lang="en-US" altLang="ja-JP" sz="3800" dirty="0" smtClean="0"/>
              <a:t>(</a:t>
            </a:r>
            <a:r>
              <a:rPr lang="en-US" altLang="ja-JP" sz="3800" dirty="0" smtClean="0">
                <a:solidFill>
                  <a:srgbClr val="0070C0"/>
                </a:solidFill>
              </a:rPr>
              <a:t>Inclusive spectrum</a:t>
            </a:r>
            <a:r>
              <a:rPr lang="en-US" altLang="ja-JP" sz="3800" dirty="0" smtClean="0"/>
              <a:t>)</a:t>
            </a:r>
            <a:endParaRPr kumimoji="1" lang="ja-JP" altLang="en-US" sz="3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44007"/>
            <a:ext cx="5184576" cy="384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308304" y="5127575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Gaussian fit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>
            <a:stCxn id="5" idx="1"/>
          </p:cNvCxnSpPr>
          <p:nvPr/>
        </p:nvCxnSpPr>
        <p:spPr>
          <a:xfrm flipH="1">
            <a:off x="6372200" y="5358408"/>
            <a:ext cx="936104" cy="4172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619672" y="2132856"/>
            <a:ext cx="6053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Mass shift of 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2800" baseline="30000" dirty="0" smtClean="0">
                <a:solidFill>
                  <a:srgbClr val="FF0000"/>
                </a:solidFill>
              </a:rPr>
              <a:t>*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(1405) and/or 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sz="2800" baseline="30000" dirty="0" smtClean="0">
                <a:solidFill>
                  <a:srgbClr val="FF0000"/>
                </a:solidFill>
              </a:rPr>
              <a:t>*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(1385)?</a:t>
            </a:r>
          </a:p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due to final state interaction?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339" y="6423719"/>
            <a:ext cx="2714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PTEP 101D03 </a:t>
            </a:r>
            <a:r>
              <a:rPr lang="en-US" altLang="ja-JP" sz="2400" dirty="0" smtClean="0"/>
              <a:t>(2014)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8497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3312368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3200" dirty="0" smtClean="0"/>
              <a:t>θ</a:t>
            </a:r>
            <a:r>
              <a:rPr lang="en-US" altLang="ja-JP" sz="3200" baseline="-25000" dirty="0" smtClean="0"/>
              <a:t>πK</a:t>
            </a:r>
            <a:r>
              <a:rPr lang="ja-JP" altLang="en-US" sz="3200" dirty="0"/>
              <a:t> </a:t>
            </a:r>
            <a:r>
              <a:rPr lang="en-US" altLang="ja-JP" sz="3200" dirty="0" smtClean="0"/>
              <a:t>dependence</a:t>
            </a:r>
            <a:br>
              <a:rPr lang="en-US" altLang="ja-JP" sz="3200" dirty="0" smtClean="0"/>
            </a:br>
            <a:r>
              <a:rPr lang="en-US" altLang="ja-JP" sz="3200" dirty="0" smtClean="0"/>
              <a:t>(</a:t>
            </a:r>
            <a:r>
              <a:rPr lang="ja-JP" altLang="en-US" sz="3200" dirty="0" smtClean="0"/>
              <a:t>＋</a:t>
            </a:r>
            <a:r>
              <a:rPr lang="en-US" altLang="ja-JP" sz="3200" dirty="0" smtClean="0"/>
              <a:t>data, ―</a:t>
            </a:r>
            <a:r>
              <a:rPr lang="en-US" altLang="ja-JP" sz="3200" dirty="0" err="1" smtClean="0"/>
              <a:t>sim</a:t>
            </a:r>
            <a:r>
              <a:rPr lang="en-US" altLang="ja-JP" sz="3200" dirty="0" smtClean="0"/>
              <a:t>)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11" y="25318"/>
            <a:ext cx="5472608" cy="686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5660" y="4047455"/>
            <a:ext cx="230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&lt; Peak position &gt;</a:t>
            </a:r>
            <a:endParaRPr kumimoji="1" lang="ja-JP" altLang="en-US" sz="24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0827"/>
            <a:ext cx="3554288" cy="245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255775" y="3934797"/>
            <a:ext cx="14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＋</a:t>
            </a:r>
            <a:r>
              <a:rPr lang="en-US" altLang="ja-JP" dirty="0" smtClean="0">
                <a:solidFill>
                  <a:srgbClr val="FF0000"/>
                </a:solidFill>
              </a:rPr>
              <a:t> data</a:t>
            </a:r>
          </a:p>
          <a:p>
            <a:r>
              <a:rPr lang="ja-JP" altLang="en-US" dirty="0"/>
              <a:t>＋</a:t>
            </a:r>
            <a:r>
              <a:rPr kumimoji="1" lang="en-US" altLang="ja-JP" dirty="0" smtClean="0"/>
              <a:t> simulation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9594" y="1916832"/>
            <a:ext cx="330027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/>
              <a:t>Y* </a:t>
            </a:r>
            <a:r>
              <a:rPr kumimoji="1" lang="en-US" altLang="ja-JP" sz="2800" dirty="0" smtClean="0"/>
              <a:t>peak positions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are </a:t>
            </a:r>
          </a:p>
          <a:p>
            <a:r>
              <a:rPr lang="en-US" altLang="ja-JP" sz="2800" dirty="0">
                <a:solidFill>
                  <a:srgbClr val="FF0000"/>
                </a:solidFill>
              </a:rPr>
              <a:t>s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hifted</a:t>
            </a:r>
            <a:r>
              <a:rPr kumimoji="1" lang="en-US" altLang="ja-JP" sz="2800" dirty="0" smtClean="0"/>
              <a:t> </a:t>
            </a:r>
            <a:r>
              <a:rPr lang="en-US" altLang="ja-JP" sz="2800" dirty="0" smtClean="0"/>
              <a:t>to the low </a:t>
            </a:r>
          </a:p>
          <a:p>
            <a:r>
              <a:rPr lang="en-US" altLang="ja-JP" sz="2800" dirty="0" smtClean="0"/>
              <a:t>mass side for </a:t>
            </a:r>
            <a:r>
              <a:rPr lang="en-US" altLang="ja-JP" sz="2800" dirty="0" smtClean="0">
                <a:solidFill>
                  <a:srgbClr val="FF0000"/>
                </a:solidFill>
              </a:rPr>
              <a:t>a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ll </a:t>
            </a:r>
            <a:endParaRPr lang="en-US" altLang="ja-JP" sz="2800" dirty="0">
              <a:solidFill>
                <a:srgbClr val="FF0000"/>
              </a:solidFill>
            </a:endParaRPr>
          </a:p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scattering angles</a:t>
            </a:r>
            <a:r>
              <a:rPr kumimoji="1" lang="en-US" altLang="ja-JP" sz="2800" dirty="0" smtClean="0"/>
              <a:t>. </a:t>
            </a:r>
            <a:endParaRPr kumimoji="1" lang="ja-JP" altLang="en-US" sz="2800" dirty="0"/>
          </a:p>
        </p:txBody>
      </p:sp>
      <p:sp>
        <p:nvSpPr>
          <p:cNvPr id="8" name="正方形/長方形 7"/>
          <p:cNvSpPr/>
          <p:nvPr/>
        </p:nvSpPr>
        <p:spPr>
          <a:xfrm>
            <a:off x="731825" y="4593004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417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HADES experiment for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(1405)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312" y="844282"/>
            <a:ext cx="3195072" cy="604110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" y="1340768"/>
            <a:ext cx="4274023" cy="144016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3528" y="4676944"/>
            <a:ext cx="38446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 = 1385 MeV/c</a:t>
            </a:r>
            <a:r>
              <a:rPr kumimoji="1" lang="en-US" altLang="ja-JP" sz="2400" baseline="30000" dirty="0" smtClean="0"/>
              <a:t>2</a:t>
            </a:r>
            <a:r>
              <a:rPr kumimoji="1" lang="en-US" altLang="ja-JP" sz="2400" dirty="0" smtClean="0"/>
              <a:t>,</a:t>
            </a:r>
          </a:p>
          <a:p>
            <a:r>
              <a:rPr lang="en-US" altLang="ja-JP" sz="2400" dirty="0" err="1" smtClean="0"/>
              <a:t>Γ</a:t>
            </a:r>
            <a:r>
              <a:rPr lang="en-US" altLang="ja-JP" sz="2400" dirty="0" smtClean="0"/>
              <a:t> = 50 MeV</a:t>
            </a:r>
          </a:p>
          <a:p>
            <a:r>
              <a:rPr kumimoji="1" lang="en-US" altLang="ja-JP" sz="2400" dirty="0" smtClean="0"/>
              <a:t>S-wave </a:t>
            </a:r>
            <a:r>
              <a:rPr kumimoji="1" lang="en-US" altLang="ja-JP" sz="2400" dirty="0" err="1" smtClean="0"/>
              <a:t>Breit</a:t>
            </a:r>
            <a:r>
              <a:rPr kumimoji="1" lang="en-US" altLang="ja-JP" sz="2400" dirty="0" smtClean="0"/>
              <a:t> Wigner function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8569" y="3284984"/>
            <a:ext cx="4383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The peak position of </a:t>
            </a:r>
            <a:r>
              <a:rPr kumimoji="1" lang="en-US" altLang="ja-JP" sz="2800" dirty="0" err="1" smtClean="0">
                <a:solidFill>
                  <a:srgbClr val="FF0000"/>
                </a:solidFill>
              </a:rPr>
              <a:t>Λ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(1405)</a:t>
            </a:r>
          </a:p>
          <a:p>
            <a:r>
              <a:rPr lang="en-US" altLang="ja-JP" sz="2800" dirty="0">
                <a:solidFill>
                  <a:srgbClr val="FF0000"/>
                </a:solidFill>
              </a:rPr>
              <a:t>i</a:t>
            </a:r>
            <a:r>
              <a:rPr lang="en-US" altLang="ja-JP" sz="2800" dirty="0" smtClean="0">
                <a:solidFill>
                  <a:srgbClr val="FF0000"/>
                </a:solidFill>
              </a:rPr>
              <a:t>s shifted to low-mass side.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Range </a:t>
            </a:r>
            <a:r>
              <a:rPr lang="en-US" altLang="ja-JP" dirty="0">
                <a:solidFill>
                  <a:srgbClr val="00B050"/>
                </a:solidFill>
              </a:rPr>
              <a:t>c</a:t>
            </a:r>
            <a:r>
              <a:rPr kumimoji="1" lang="en-US" altLang="ja-JP" dirty="0" smtClean="0">
                <a:solidFill>
                  <a:srgbClr val="00B050"/>
                </a:solidFill>
              </a:rPr>
              <a:t>ounter array(RCA)                   for the coincidence measurement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412776"/>
            <a:ext cx="8686800" cy="2304256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kumimoji="1" lang="en-US" altLang="ja-JP" sz="2800" dirty="0" smtClean="0"/>
              <a:t>RCA is installed to measure the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proton</a:t>
            </a:r>
            <a:r>
              <a:rPr kumimoji="1" lang="en-US" altLang="ja-JP" sz="2800" dirty="0" smtClean="0"/>
              <a:t> from the K</a:t>
            </a:r>
            <a:r>
              <a:rPr kumimoji="1" lang="en-US" altLang="ja-JP" sz="2800" baseline="30000" dirty="0" smtClean="0"/>
              <a:t>-</a:t>
            </a:r>
            <a:r>
              <a:rPr kumimoji="1" lang="en-US" altLang="ja-JP" sz="2800" dirty="0" smtClean="0"/>
              <a:t>pp.</a:t>
            </a:r>
          </a:p>
          <a:p>
            <a:pPr lvl="1"/>
            <a:r>
              <a:rPr lang="en-US" altLang="ja-JP" sz="2400" dirty="0" smtClean="0">
                <a:solidFill>
                  <a:srgbClr val="0070C0"/>
                </a:solidFill>
              </a:rPr>
              <a:t>K</a:t>
            </a:r>
            <a:r>
              <a:rPr lang="en-US" altLang="ja-JP" sz="2400" baseline="30000" dirty="0" smtClean="0">
                <a:solidFill>
                  <a:srgbClr val="0070C0"/>
                </a:solidFill>
              </a:rPr>
              <a:t>-</a:t>
            </a:r>
            <a:r>
              <a:rPr lang="en-US" altLang="ja-JP" sz="2400" dirty="0" smtClean="0">
                <a:solidFill>
                  <a:srgbClr val="0070C0"/>
                </a:solidFill>
              </a:rPr>
              <a:t>pp</a:t>
            </a:r>
            <a:r>
              <a:rPr lang="ja-JP" altLang="en-US" sz="2400" dirty="0" smtClean="0">
                <a:solidFill>
                  <a:srgbClr val="0070C0"/>
                </a:solidFill>
              </a:rPr>
              <a:t>→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Λ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p</a:t>
            </a:r>
            <a:r>
              <a:rPr lang="ja-JP" altLang="en-US" sz="2400" dirty="0" smtClean="0">
                <a:solidFill>
                  <a:srgbClr val="0070C0"/>
                </a:solidFill>
              </a:rPr>
              <a:t>→</a:t>
            </a:r>
            <a:r>
              <a:rPr lang="en-US" altLang="ja-JP" sz="2400" dirty="0" smtClean="0">
                <a:solidFill>
                  <a:srgbClr val="FF0000"/>
                </a:solidFill>
              </a:rPr>
              <a:t>p</a:t>
            </a:r>
            <a:r>
              <a:rPr lang="en-US" altLang="ja-JP" sz="2400" dirty="0" smtClean="0">
                <a:solidFill>
                  <a:srgbClr val="0070C0"/>
                </a:solidFill>
              </a:rPr>
              <a:t>π</a:t>
            </a:r>
            <a:r>
              <a:rPr lang="en-US" altLang="ja-JP" sz="2400" baseline="30000" dirty="0" smtClean="0">
                <a:solidFill>
                  <a:srgbClr val="0070C0"/>
                </a:solidFill>
              </a:rPr>
              <a:t>-</a:t>
            </a:r>
            <a:r>
              <a:rPr lang="en-US" altLang="ja-JP" sz="2400" dirty="0" smtClean="0">
                <a:solidFill>
                  <a:srgbClr val="FF0000"/>
                </a:solidFill>
              </a:rPr>
              <a:t>p</a:t>
            </a:r>
            <a:r>
              <a:rPr lang="en-US" altLang="ja-JP" sz="2400" dirty="0" smtClean="0">
                <a:solidFill>
                  <a:srgbClr val="0070C0"/>
                </a:solidFill>
              </a:rPr>
              <a:t>;  </a:t>
            </a:r>
            <a:r>
              <a:rPr lang="ja-JP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K</a:t>
            </a:r>
            <a:r>
              <a:rPr lang="en-US" altLang="ja-JP" sz="2400" baseline="30000" dirty="0" smtClean="0">
                <a:solidFill>
                  <a:srgbClr val="0070C0"/>
                </a:solidFill>
              </a:rPr>
              <a:t>-</a:t>
            </a:r>
            <a:r>
              <a:rPr lang="en-US" altLang="ja-JP" sz="2400" dirty="0" smtClean="0">
                <a:solidFill>
                  <a:srgbClr val="0070C0"/>
                </a:solidFill>
              </a:rPr>
              <a:t>pp</a:t>
            </a:r>
            <a:r>
              <a:rPr lang="ja-JP" altLang="en-US" sz="2400" dirty="0" smtClean="0">
                <a:solidFill>
                  <a:srgbClr val="0070C0"/>
                </a:solidFill>
              </a:rPr>
              <a:t>→</a:t>
            </a:r>
            <a:r>
              <a:rPr lang="en-US" altLang="ja-JP" sz="2400" dirty="0" smtClean="0">
                <a:solidFill>
                  <a:srgbClr val="0070C0"/>
                </a:solidFill>
              </a:rPr>
              <a:t>Σ</a:t>
            </a:r>
            <a:r>
              <a:rPr lang="en-US" altLang="ja-JP" sz="2400" baseline="30000" dirty="0" smtClean="0">
                <a:solidFill>
                  <a:srgbClr val="0070C0"/>
                </a:solidFill>
              </a:rPr>
              <a:t>0</a:t>
            </a:r>
            <a:r>
              <a:rPr lang="en-US" altLang="ja-JP" sz="2400" dirty="0" smtClean="0">
                <a:solidFill>
                  <a:srgbClr val="FF0000"/>
                </a:solidFill>
              </a:rPr>
              <a:t>p</a:t>
            </a:r>
            <a:r>
              <a:rPr lang="ja-JP" altLang="en-US" sz="2400" dirty="0" smtClean="0">
                <a:solidFill>
                  <a:srgbClr val="0070C0"/>
                </a:solidFill>
              </a:rPr>
              <a:t>→</a:t>
            </a:r>
            <a:r>
              <a:rPr lang="en-US" altLang="ja-JP" sz="2400" dirty="0" smtClean="0">
                <a:solidFill>
                  <a:srgbClr val="FF0000"/>
                </a:solidFill>
              </a:rPr>
              <a:t>p</a:t>
            </a:r>
            <a:r>
              <a:rPr lang="en-US" altLang="ja-JP" sz="2400" dirty="0" smtClean="0">
                <a:solidFill>
                  <a:srgbClr val="0070C0"/>
                </a:solidFill>
              </a:rPr>
              <a:t>π</a:t>
            </a:r>
            <a:r>
              <a:rPr lang="en-US" altLang="ja-JP" sz="2400" baseline="30000" dirty="0" smtClean="0">
                <a:solidFill>
                  <a:srgbClr val="0070C0"/>
                </a:solidFill>
              </a:rPr>
              <a:t>-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γ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2400" dirty="0" smtClean="0">
                <a:solidFill>
                  <a:srgbClr val="0070C0"/>
                </a:solidFill>
              </a:rPr>
              <a:t>;   K</a:t>
            </a:r>
            <a:r>
              <a:rPr lang="en-US" altLang="ja-JP" sz="2400" baseline="30000" dirty="0" smtClean="0">
                <a:solidFill>
                  <a:srgbClr val="0070C0"/>
                </a:solidFill>
              </a:rPr>
              <a:t>-</a:t>
            </a:r>
            <a:r>
              <a:rPr lang="en-US" altLang="ja-JP" sz="2400" dirty="0" smtClean="0">
                <a:solidFill>
                  <a:srgbClr val="0070C0"/>
                </a:solidFill>
              </a:rPr>
              <a:t>pp</a:t>
            </a:r>
            <a:r>
              <a:rPr lang="ja-JP" altLang="en-US" sz="2400" dirty="0" smtClean="0">
                <a:solidFill>
                  <a:srgbClr val="0070C0"/>
                </a:solidFill>
              </a:rPr>
              <a:t>→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Y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2400" dirty="0" smtClean="0">
                <a:solidFill>
                  <a:srgbClr val="0070C0"/>
                </a:solidFill>
              </a:rPr>
              <a:t>π</a:t>
            </a:r>
            <a:r>
              <a:rPr lang="ja-JP" altLang="en-US" sz="2400" dirty="0" smtClean="0">
                <a:solidFill>
                  <a:srgbClr val="0070C0"/>
                </a:solidFill>
              </a:rPr>
              <a:t>→</a:t>
            </a:r>
            <a:r>
              <a:rPr lang="en-US" altLang="ja-JP" sz="2400" dirty="0" smtClean="0">
                <a:solidFill>
                  <a:srgbClr val="FF0000"/>
                </a:solidFill>
              </a:rPr>
              <a:t>p</a:t>
            </a:r>
            <a:r>
              <a:rPr lang="en-US" altLang="ja-JP" sz="2400" dirty="0" smtClean="0">
                <a:solidFill>
                  <a:srgbClr val="0070C0"/>
                </a:solidFill>
              </a:rPr>
              <a:t>π</a:t>
            </a:r>
            <a:r>
              <a:rPr lang="en-US" altLang="ja-JP" sz="2400" dirty="0" smtClean="0">
                <a:solidFill>
                  <a:srgbClr val="FF0000"/>
                </a:solidFill>
              </a:rPr>
              <a:t>p</a:t>
            </a:r>
            <a:r>
              <a:rPr lang="en-US" altLang="ja-JP" sz="2400" dirty="0" smtClean="0">
                <a:solidFill>
                  <a:srgbClr val="0070C0"/>
                </a:solidFill>
              </a:rPr>
              <a:t>+(etc.)</a:t>
            </a:r>
          </a:p>
          <a:p>
            <a:r>
              <a:rPr lang="en-US" altLang="ja-JP" sz="2800" dirty="0"/>
              <a:t>Proton is also produced from the QF processes.</a:t>
            </a:r>
          </a:p>
          <a:p>
            <a:pPr lvl="1"/>
            <a:r>
              <a:rPr lang="en-US" altLang="ja-JP" sz="2400" dirty="0">
                <a:solidFill>
                  <a:srgbClr val="0070C0"/>
                </a:solidFill>
              </a:rPr>
              <a:t>π</a:t>
            </a:r>
            <a:r>
              <a:rPr lang="en-US" altLang="ja-JP" sz="2400" baseline="30000" dirty="0">
                <a:solidFill>
                  <a:srgbClr val="0070C0"/>
                </a:solidFill>
              </a:rPr>
              <a:t>+</a:t>
            </a:r>
            <a:r>
              <a:rPr lang="en-US" altLang="ja-JP" sz="2400" dirty="0">
                <a:solidFill>
                  <a:srgbClr val="0070C0"/>
                </a:solidFill>
              </a:rPr>
              <a:t>``n’’</a:t>
            </a:r>
            <a:r>
              <a:rPr lang="ja-JP" altLang="en-US" sz="2400" dirty="0">
                <a:solidFill>
                  <a:srgbClr val="0070C0"/>
                </a:solidFill>
              </a:rPr>
              <a:t>→</a:t>
            </a:r>
            <a:r>
              <a:rPr lang="en-US" altLang="ja-JP" sz="2400" dirty="0">
                <a:solidFill>
                  <a:srgbClr val="0070C0"/>
                </a:solidFill>
              </a:rPr>
              <a:t>K</a:t>
            </a:r>
            <a:r>
              <a:rPr lang="en-US" altLang="ja-JP" sz="2400" baseline="30000" dirty="0">
                <a:solidFill>
                  <a:srgbClr val="0070C0"/>
                </a:solidFill>
              </a:rPr>
              <a:t>+</a:t>
            </a:r>
            <a:r>
              <a:rPr lang="en-US" altLang="ja-JP" sz="2400" dirty="0">
                <a:solidFill>
                  <a:srgbClr val="0070C0"/>
                </a:solidFill>
              </a:rPr>
              <a:t>Λπ</a:t>
            </a:r>
            <a:r>
              <a:rPr lang="en-US" altLang="ja-JP" sz="2400" baseline="30000" dirty="0">
                <a:solidFill>
                  <a:srgbClr val="0070C0"/>
                </a:solidFill>
              </a:rPr>
              <a:t>0</a:t>
            </a:r>
            <a:r>
              <a:rPr lang="en-US" altLang="ja-JP" sz="2400" dirty="0">
                <a:solidFill>
                  <a:srgbClr val="0070C0"/>
                </a:solidFill>
              </a:rPr>
              <a:t>, </a:t>
            </a:r>
            <a:r>
              <a:rPr lang="en-US" altLang="ja-JP" sz="2400" dirty="0" err="1">
                <a:solidFill>
                  <a:srgbClr val="0070C0"/>
                </a:solidFill>
              </a:rPr>
              <a:t>Λ</a:t>
            </a:r>
            <a:r>
              <a:rPr lang="ja-JP" altLang="en-US" sz="2400" dirty="0">
                <a:solidFill>
                  <a:srgbClr val="0070C0"/>
                </a:solidFill>
              </a:rPr>
              <a:t>→</a:t>
            </a:r>
            <a:r>
              <a:rPr lang="en-US" altLang="ja-JP" sz="2400" dirty="0">
                <a:solidFill>
                  <a:srgbClr val="FF0000"/>
                </a:solidFill>
              </a:rPr>
              <a:t>p</a:t>
            </a:r>
            <a:r>
              <a:rPr lang="en-US" altLang="ja-JP" sz="2400" dirty="0">
                <a:solidFill>
                  <a:srgbClr val="0070C0"/>
                </a:solidFill>
              </a:rPr>
              <a:t>π</a:t>
            </a:r>
            <a:r>
              <a:rPr lang="en-US" altLang="ja-JP" sz="2400" baseline="30000" dirty="0">
                <a:solidFill>
                  <a:srgbClr val="0070C0"/>
                </a:solidFill>
              </a:rPr>
              <a:t>-</a:t>
            </a:r>
          </a:p>
          <a:p>
            <a:r>
              <a:rPr lang="en-US" altLang="ja-JP" u="sng" dirty="0"/>
              <a:t>However, these proton’s kinematics is different. </a:t>
            </a:r>
            <a:endParaRPr lang="ja-JP" altLang="en-US" u="sng" dirty="0"/>
          </a:p>
          <a:p>
            <a:endParaRPr lang="en-US" altLang="ja-JP" dirty="0" smtClean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29</a:t>
            </a:fld>
            <a:endParaRPr kumimoji="1" lang="ja-JP" altLang="en-US"/>
          </a:p>
        </p:txBody>
      </p:sp>
      <p:grpSp>
        <p:nvGrpSpPr>
          <p:cNvPr id="5" name="図形グループ 5"/>
          <p:cNvGrpSpPr/>
          <p:nvPr/>
        </p:nvGrpSpPr>
        <p:grpSpPr>
          <a:xfrm>
            <a:off x="0" y="3775132"/>
            <a:ext cx="3312368" cy="2894228"/>
            <a:chOff x="50093" y="2876993"/>
            <a:chExt cx="4161867" cy="393638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93" y="3429000"/>
              <a:ext cx="4161867" cy="3384376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 bwMode="auto">
            <a:xfrm>
              <a:off x="2339752" y="6377407"/>
              <a:ext cx="792088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1213688" y="2876993"/>
              <a:ext cx="2206184" cy="3936383"/>
              <a:chOff x="5680516" y="415916"/>
              <a:chExt cx="2206184" cy="3936383"/>
            </a:xfrm>
            <a:noFill/>
          </p:grpSpPr>
          <p:cxnSp>
            <p:nvCxnSpPr>
              <p:cNvPr id="11" name="直線矢印コネクタ 10"/>
              <p:cNvCxnSpPr/>
              <p:nvPr/>
            </p:nvCxnSpPr>
            <p:spPr bwMode="auto">
              <a:xfrm flipV="1">
                <a:off x="6734572" y="967923"/>
                <a:ext cx="15416" cy="2016224"/>
              </a:xfrm>
              <a:prstGeom prst="straightConnector1">
                <a:avLst/>
              </a:prstGeom>
              <a:grpFill/>
              <a:ln w="57150" cap="flat" cmpd="sng" algn="ctr">
                <a:solidFill>
                  <a:srgbClr val="012BFD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直線矢印コネクタ 11"/>
              <p:cNvCxnSpPr/>
              <p:nvPr/>
            </p:nvCxnSpPr>
            <p:spPr bwMode="auto">
              <a:xfrm flipH="1" flipV="1">
                <a:off x="5757929" y="2284773"/>
                <a:ext cx="976645" cy="627367"/>
              </a:xfrm>
              <a:prstGeom prst="straightConnector1">
                <a:avLst/>
              </a:prstGeom>
              <a:grpFill/>
              <a:ln w="5715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直線矢印コネクタ 12"/>
              <p:cNvCxnSpPr/>
              <p:nvPr/>
            </p:nvCxnSpPr>
            <p:spPr bwMode="auto">
              <a:xfrm flipV="1">
                <a:off x="6749988" y="2624107"/>
                <a:ext cx="1136712" cy="288031"/>
              </a:xfrm>
              <a:prstGeom prst="straightConnector1">
                <a:avLst/>
              </a:prstGeom>
              <a:grpFill/>
              <a:ln w="5715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直線矢印コネクタ 13"/>
              <p:cNvCxnSpPr/>
              <p:nvPr/>
            </p:nvCxnSpPr>
            <p:spPr bwMode="auto">
              <a:xfrm flipH="1" flipV="1">
                <a:off x="6734572" y="2912139"/>
                <a:ext cx="30832" cy="1380957"/>
              </a:xfrm>
              <a:prstGeom prst="straightConnector1">
                <a:avLst/>
              </a:prstGeom>
              <a:grpFill/>
              <a:ln w="57150" cap="flat" cmpd="sng" algn="ctr">
                <a:solidFill>
                  <a:schemeClr val="accent6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" name="テキスト ボックス 14"/>
              <p:cNvSpPr txBox="1"/>
              <p:nvPr/>
            </p:nvSpPr>
            <p:spPr>
              <a:xfrm>
                <a:off x="5680516" y="2336075"/>
                <a:ext cx="412292" cy="5847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b="1" dirty="0">
                    <a:solidFill>
                      <a:srgbClr val="FF0000"/>
                    </a:solidFill>
                  </a:rPr>
                  <a:t>p</a:t>
                </a:r>
                <a:endParaRPr kumimoji="1" lang="ja-JP" altLang="en-US" sz="3200" b="1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7382644" y="2624107"/>
                <a:ext cx="412292" cy="5847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b="1" dirty="0">
                    <a:solidFill>
                      <a:srgbClr val="FF0000"/>
                    </a:solidFill>
                  </a:rPr>
                  <a:t>p</a:t>
                </a:r>
                <a:endParaRPr kumimoji="1" lang="ja-JP" altLang="en-US" sz="3200" b="1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6766540" y="415916"/>
                <a:ext cx="545343" cy="5847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b="1" dirty="0" smtClean="0">
                    <a:solidFill>
                      <a:srgbClr val="012BFD"/>
                    </a:solidFill>
                  </a:rPr>
                  <a:t>K</a:t>
                </a:r>
                <a:r>
                  <a:rPr kumimoji="1" lang="en-US" altLang="ja-JP" sz="3200" b="1" baseline="30000" dirty="0" smtClean="0">
                    <a:solidFill>
                      <a:srgbClr val="012BFD"/>
                    </a:solidFill>
                  </a:rPr>
                  <a:t>+</a:t>
                </a:r>
                <a:endParaRPr kumimoji="1" lang="ja-JP" altLang="en-US" sz="3200" b="1" baseline="30000" dirty="0">
                  <a:solidFill>
                    <a:srgbClr val="012BFD"/>
                  </a:solidFill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6806580" y="3767524"/>
                <a:ext cx="564578" cy="5847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b="1" dirty="0">
                    <a:solidFill>
                      <a:schemeClr val="accent6"/>
                    </a:solidFill>
                  </a:rPr>
                  <a:t>π</a:t>
                </a:r>
                <a:r>
                  <a:rPr kumimoji="1" lang="en-US" altLang="ja-JP" sz="3200" b="1" baseline="30000" dirty="0" smtClean="0">
                    <a:solidFill>
                      <a:schemeClr val="accent6"/>
                    </a:solidFill>
                  </a:rPr>
                  <a:t>+</a:t>
                </a:r>
                <a:endParaRPr kumimoji="1" lang="ja-JP" altLang="en-US" sz="3200" b="1" baseline="30000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9" name="正方形/長方形 8"/>
            <p:cNvSpPr/>
            <p:nvPr/>
          </p:nvSpPr>
          <p:spPr bwMode="auto">
            <a:xfrm>
              <a:off x="2339752" y="3861048"/>
              <a:ext cx="72008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 bwMode="auto">
            <a:xfrm>
              <a:off x="3419872" y="3573016"/>
              <a:ext cx="648072" cy="576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60318"/>
            <a:ext cx="5811972" cy="265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683568" y="2276872"/>
            <a:ext cx="8280920" cy="138499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sz="2800" dirty="0"/>
              <a:t>We suppress the QF background by tagging a proton. </a:t>
            </a:r>
            <a:r>
              <a:rPr lang="en-US" altLang="ja-JP" sz="2800" dirty="0" smtClean="0"/>
              <a:t>  </a:t>
            </a:r>
          </a:p>
          <a:p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 ☆ </a:t>
            </a:r>
            <a:r>
              <a:rPr lang="en-US" altLang="ja-JP" sz="2400" dirty="0" smtClean="0">
                <a:solidFill>
                  <a:srgbClr val="FF0000"/>
                </a:solidFill>
              </a:rPr>
              <a:t>Seg2 </a:t>
            </a:r>
            <a:r>
              <a:rPr lang="en-US" altLang="ja-JP" sz="2400" dirty="0">
                <a:solidFill>
                  <a:srgbClr val="FF0000"/>
                </a:solidFill>
              </a:rPr>
              <a:t>and 5 </a:t>
            </a:r>
            <a:r>
              <a:rPr lang="en-US" altLang="ja-JP" sz="2400" dirty="0"/>
              <a:t>are free from QF background.</a:t>
            </a:r>
          </a:p>
          <a:p>
            <a:r>
              <a:rPr lang="en-US" altLang="ja-JP" sz="2800" dirty="0"/>
              <a:t>More strongly suppress by tagging </a:t>
            </a:r>
            <a:r>
              <a:rPr lang="en-US" altLang="ja-JP" sz="2800" dirty="0">
                <a:solidFill>
                  <a:srgbClr val="FF0000"/>
                </a:solidFill>
              </a:rPr>
              <a:t>two protons</a:t>
            </a:r>
            <a:r>
              <a:rPr lang="en-US" altLang="ja-JP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83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kumimoji="1" lang="en-US" altLang="ja-JP" dirty="0" smtClean="0"/>
              <a:t>Part I.</a:t>
            </a:r>
            <a:br>
              <a:rPr kumimoji="1" lang="en-US" altLang="ja-JP" dirty="0" smtClean="0"/>
            </a:br>
            <a:r>
              <a:rPr kumimoji="1" lang="en-US" altLang="ja-JP" dirty="0" smtClean="0"/>
              <a:t>Introduction of J-PARC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35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``K</a:t>
            </a:r>
            <a:r>
              <a:rPr kumimoji="1" lang="en-US" altLang="ja-JP" baseline="30000" dirty="0" smtClean="0">
                <a:solidFill>
                  <a:srgbClr val="00B050"/>
                </a:solidFill>
              </a:rPr>
              <a:t>-</a:t>
            </a:r>
            <a:r>
              <a:rPr kumimoji="1" lang="en-US" altLang="ja-JP" dirty="0" smtClean="0">
                <a:solidFill>
                  <a:srgbClr val="00B050"/>
                </a:solidFill>
              </a:rPr>
              <a:t>pp’’-like </a:t>
            </a:r>
            <a:r>
              <a:rPr lang="en-US" altLang="ja-JP" dirty="0" smtClean="0">
                <a:solidFill>
                  <a:srgbClr val="00B050"/>
                </a:solidFill>
              </a:rPr>
              <a:t>structure(coincidence</a:t>
            </a:r>
            <a:r>
              <a:rPr lang="en-US" altLang="ja-JP" dirty="0">
                <a:solidFill>
                  <a:srgbClr val="00B050"/>
                </a:solidFill>
              </a:rPr>
              <a:t>) 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692696"/>
            <a:ext cx="8686800" cy="4525963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Broad enhancement ~2.28 GeV/c</a:t>
            </a:r>
            <a:r>
              <a:rPr kumimoji="1" lang="en-US" altLang="ja-JP" sz="2800" baseline="30000" dirty="0" smtClean="0"/>
              <a:t>2</a:t>
            </a:r>
            <a:r>
              <a:rPr kumimoji="1" lang="en-US" altLang="ja-JP" sz="2800" dirty="0" smtClean="0"/>
              <a:t> has been observed in the </a:t>
            </a:r>
            <a:r>
              <a:rPr kumimoji="1" lang="en-US" altLang="ja-JP" sz="2800" b="1" dirty="0" smtClean="0">
                <a:solidFill>
                  <a:srgbClr val="FF00FF"/>
                </a:solidFill>
              </a:rPr>
              <a:t>Σ</a:t>
            </a:r>
            <a:r>
              <a:rPr kumimoji="1" lang="en-US" altLang="ja-JP" sz="2800" b="1" baseline="30000" dirty="0" smtClean="0">
                <a:solidFill>
                  <a:srgbClr val="FF00FF"/>
                </a:solidFill>
              </a:rPr>
              <a:t>0</a:t>
            </a:r>
            <a:r>
              <a:rPr kumimoji="1" lang="en-US" altLang="ja-JP" sz="2800" b="1" dirty="0" smtClean="0">
                <a:solidFill>
                  <a:srgbClr val="FF00FF"/>
                </a:solidFill>
              </a:rPr>
              <a:t>p</a:t>
            </a:r>
            <a:r>
              <a:rPr kumimoji="1" lang="en-US" altLang="ja-JP" sz="2800" dirty="0" smtClean="0"/>
              <a:t> spectrum.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Mass: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(BE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ja-JP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dσ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/dΩ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``K</a:t>
            </a:r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‐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pp’’</a:t>
            </a:r>
            <a:r>
              <a:rPr lang="ja-JP" alt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ja-JP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ja-JP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[Theoretical value: ~1.2]</a:t>
            </a:r>
          </a:p>
          <a:p>
            <a:pPr lvl="1"/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267904" y="3945782"/>
            <a:ext cx="1007952" cy="24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594042" y="3977680"/>
            <a:ext cx="1354222" cy="24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65" y="1744230"/>
            <a:ext cx="33051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79" y="2165422"/>
            <a:ext cx="28765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44230"/>
            <a:ext cx="27241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85" y="2586615"/>
            <a:ext cx="3289610" cy="32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線コネクタ 16"/>
          <p:cNvCxnSpPr/>
          <p:nvPr/>
        </p:nvCxnSpPr>
        <p:spPr>
          <a:xfrm flipV="1">
            <a:off x="755576" y="2960948"/>
            <a:ext cx="8388424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23" y="3129760"/>
            <a:ext cx="5044899" cy="43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5372932" y="2959060"/>
            <a:ext cx="38795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ja-JP" sz="1050" dirty="0" smtClean="0"/>
              <a:t>T. Sekihara, D. Jido and Y. Kanada-En’yo, PRC </a:t>
            </a:r>
            <a:r>
              <a:rPr lang="nb-NO" altLang="ja-JP" sz="1050" b="1" dirty="0" smtClean="0"/>
              <a:t>79</a:t>
            </a:r>
            <a:r>
              <a:rPr lang="nb-NO" altLang="ja-JP" sz="1050" dirty="0" smtClean="0"/>
              <a:t>, 062201(R)  (2009).</a:t>
            </a:r>
            <a:endParaRPr lang="ja-JP" altLang="en-US" sz="1050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19" y="4125720"/>
            <a:ext cx="3412560" cy="26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5382608" y="3996045"/>
            <a:ext cx="35098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b="1" dirty="0" smtClean="0"/>
              <a:t>&lt;</a:t>
            </a:r>
            <a:r>
              <a:rPr lang="en-US" altLang="ja-JP" b="1" dirty="0"/>
              <a:t>1</a:t>
            </a:r>
            <a:r>
              <a:rPr kumimoji="1" lang="en-US" altLang="ja-JP" sz="1800" b="1" dirty="0" smtClean="0"/>
              <a:t> proton </a:t>
            </a:r>
            <a:r>
              <a:rPr lang="en-US" altLang="ja-JP" b="1" dirty="0" smtClean="0"/>
              <a:t>coincidence probability</a:t>
            </a:r>
            <a:r>
              <a:rPr kumimoji="1" lang="en-US" altLang="ja-JP" sz="1800" b="1" dirty="0" smtClean="0"/>
              <a:t>&gt;</a:t>
            </a:r>
            <a:endParaRPr kumimoji="1" lang="ja-JP" altLang="en-US" sz="1800" b="1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52521"/>
            <a:ext cx="3672408" cy="28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テキスト ボックス 39"/>
          <p:cNvSpPr txBox="1"/>
          <p:nvPr/>
        </p:nvSpPr>
        <p:spPr>
          <a:xfrm>
            <a:off x="1331640" y="4030191"/>
            <a:ext cx="275801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π</a:t>
            </a:r>
            <a:r>
              <a:rPr kumimoji="1" lang="en-US" altLang="ja-JP" sz="2400" baseline="30000" dirty="0" smtClean="0"/>
              <a:t>+</a:t>
            </a:r>
            <a:r>
              <a:rPr kumimoji="1" lang="en-US" altLang="ja-JP" sz="2400" dirty="0" smtClean="0"/>
              <a:t>d</a:t>
            </a:r>
            <a:r>
              <a:rPr kumimoji="1" lang="ja-JP" altLang="en-US" sz="2400" dirty="0" smtClean="0"/>
              <a:t>→</a:t>
            </a:r>
            <a:r>
              <a:rPr lang="en-US" altLang="ja-JP" sz="2400" dirty="0" smtClean="0"/>
              <a:t>K</a:t>
            </a:r>
            <a:r>
              <a:rPr lang="en-US" altLang="ja-JP" sz="2400" baseline="30000" dirty="0" smtClean="0"/>
              <a:t>+</a:t>
            </a:r>
            <a:r>
              <a:rPr lang="en-US" altLang="ja-JP" sz="2400" dirty="0" smtClean="0"/>
              <a:t>X, X</a:t>
            </a:r>
            <a:r>
              <a:rPr lang="ja-JP" altLang="en-US" sz="2400" dirty="0" smtClean="0"/>
              <a:t>→</a:t>
            </a:r>
            <a:r>
              <a:rPr lang="en-US" altLang="ja-JP" sz="2400" dirty="0" smtClean="0">
                <a:solidFill>
                  <a:srgbClr val="FF00FF"/>
                </a:solidFill>
              </a:rPr>
              <a:t>Σ</a:t>
            </a:r>
            <a:r>
              <a:rPr lang="en-US" altLang="ja-JP" sz="2400" baseline="30000" dirty="0" smtClean="0">
                <a:solidFill>
                  <a:srgbClr val="FF00FF"/>
                </a:solidFill>
              </a:rPr>
              <a:t>0</a:t>
            </a:r>
            <a:r>
              <a:rPr lang="en-US" altLang="ja-JP" sz="2400" dirty="0" smtClean="0">
                <a:solidFill>
                  <a:srgbClr val="FF00FF"/>
                </a:solidFill>
              </a:rPr>
              <a:t>p </a:t>
            </a:r>
            <a:endParaRPr kumimoji="1" lang="ja-JP" altLang="en-US" sz="24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000186" y="3676962"/>
            <a:ext cx="3427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&lt;</a:t>
            </a:r>
            <a:r>
              <a:rPr lang="en-US" altLang="ja-JP" sz="2000" dirty="0"/>
              <a:t>2</a:t>
            </a:r>
            <a:r>
              <a:rPr lang="en-US" altLang="ja-JP" sz="2000" dirty="0" smtClean="0"/>
              <a:t>proton coincidence analysis</a:t>
            </a:r>
            <a:r>
              <a:rPr kumimoji="1" lang="en-US" altLang="ja-JP" sz="2000" dirty="0" smtClean="0"/>
              <a:t>&gt;</a:t>
            </a:r>
            <a:endParaRPr kumimoji="1" lang="ja-JP" altLang="en-US" sz="2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35322" y="1168176"/>
            <a:ext cx="2714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PTEP 021D01 </a:t>
            </a:r>
            <a:r>
              <a:rPr lang="en-US" altLang="ja-JP" sz="2400" dirty="0" smtClean="0"/>
              <a:t>(2015)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2326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96944" cy="1143000"/>
          </a:xfrm>
        </p:spPr>
        <p:txBody>
          <a:bodyPr>
            <a:normAutofit/>
          </a:bodyPr>
          <a:lstStyle/>
          <a:p>
            <a:r>
              <a:rPr kumimoji="1" lang="en-US" altLang="ja-JP" sz="3800" dirty="0" smtClean="0"/>
              <a:t>Discussion on the ``K</a:t>
            </a:r>
            <a:r>
              <a:rPr kumimoji="1" lang="en-US" altLang="ja-JP" sz="3800" baseline="30000" dirty="0" smtClean="0"/>
              <a:t>-</a:t>
            </a:r>
            <a:r>
              <a:rPr kumimoji="1" lang="en-US" altLang="ja-JP" sz="3800" dirty="0" smtClean="0"/>
              <a:t>pp’’-like structure </a:t>
            </a:r>
            <a:endParaRPr kumimoji="1" lang="ja-JP" altLang="en-US" sz="3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1312168"/>
            <a:ext cx="9001000" cy="5213176"/>
          </a:xfrm>
        </p:spPr>
        <p:txBody>
          <a:bodyPr>
            <a:normAutofit lnSpcReduction="10000"/>
          </a:bodyPr>
          <a:lstStyle/>
          <a:p>
            <a:r>
              <a:rPr lang="en-US" altLang="ja-JP" sz="3000" dirty="0"/>
              <a:t>O</a:t>
            </a:r>
            <a:r>
              <a:rPr kumimoji="1" lang="en-US" altLang="ja-JP" sz="3000" dirty="0" smtClean="0"/>
              <a:t>btained mass (BE ~ 100 MeV) and broad width are not inconsistent with the FINUDA and DISTO values. </a:t>
            </a:r>
          </a:p>
          <a:p>
            <a:pPr lvl="1"/>
            <a:r>
              <a:rPr lang="en-US" altLang="ja-JP" dirty="0" smtClean="0">
                <a:solidFill>
                  <a:srgbClr val="0070C0"/>
                </a:solidFill>
              </a:rPr>
              <a:t>Theoretical calculation</a:t>
            </a:r>
            <a:r>
              <a:rPr lang="en-US" altLang="ja-JP" dirty="0" smtClean="0"/>
              <a:t> for the 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pp is </a:t>
            </a:r>
            <a:r>
              <a:rPr lang="en-US" altLang="ja-JP" dirty="0" smtClean="0">
                <a:solidFill>
                  <a:srgbClr val="0070C0"/>
                </a:solidFill>
              </a:rPr>
              <a:t>difficult to reproduce </a:t>
            </a:r>
            <a:r>
              <a:rPr lang="en-US" altLang="ja-JP" dirty="0" smtClean="0"/>
              <a:t>such a deep binding energy about 100 MeV.</a:t>
            </a:r>
            <a:endParaRPr lang="en-US" altLang="ja-JP" sz="2400" dirty="0" smtClean="0"/>
          </a:p>
          <a:p>
            <a:pPr lvl="1"/>
            <a:r>
              <a:rPr lang="en-US" altLang="ja-JP" dirty="0" smtClean="0">
                <a:solidFill>
                  <a:srgbClr val="0070C0"/>
                </a:solidFill>
              </a:rPr>
              <a:t>The other possibilities?</a:t>
            </a:r>
          </a:p>
          <a:p>
            <a:pPr lvl="2"/>
            <a:r>
              <a:rPr lang="en-US" altLang="ja-JP" dirty="0" smtClean="0"/>
              <a:t>A </a:t>
            </a:r>
            <a:r>
              <a:rPr lang="en-US" altLang="ja-JP" dirty="0" err="1" smtClean="0"/>
              <a:t>dibaryon</a:t>
            </a:r>
            <a:r>
              <a:rPr lang="en-US" altLang="ja-JP" dirty="0" smtClean="0"/>
              <a:t> as πΛN – πΣN bound states?</a:t>
            </a:r>
          </a:p>
          <a:p>
            <a:pPr marL="914400" lvl="2" indent="0">
              <a:buNone/>
            </a:pPr>
            <a:r>
              <a:rPr lang="en-US" altLang="ja-JP" dirty="0" smtClean="0"/>
              <a:t>    (It should not decay to the </a:t>
            </a:r>
            <a:r>
              <a:rPr lang="en-US" altLang="ja-JP" dirty="0" err="1" smtClean="0">
                <a:solidFill>
                  <a:srgbClr val="FF0000"/>
                </a:solidFill>
              </a:rPr>
              <a:t>Λp</a:t>
            </a:r>
            <a:r>
              <a:rPr lang="en-US" altLang="ja-JP" dirty="0" smtClean="0"/>
              <a:t> mode because of </a:t>
            </a:r>
            <a:r>
              <a:rPr lang="en-US" altLang="ja-JP" i="1" dirty="0" smtClean="0"/>
              <a:t>I</a:t>
            </a:r>
            <a:r>
              <a:rPr lang="en-US" altLang="ja-JP" dirty="0" smtClean="0"/>
              <a:t> = 3/2.) </a:t>
            </a:r>
            <a:endParaRPr lang="en-US" altLang="ja-JP" dirty="0"/>
          </a:p>
          <a:p>
            <a:pPr lvl="2"/>
            <a:r>
              <a:rPr lang="en-US" altLang="ja-JP" dirty="0" smtClean="0"/>
              <a:t>Λ*N bound state? </a:t>
            </a:r>
          </a:p>
          <a:p>
            <a:pPr lvl="2"/>
            <a:r>
              <a:rPr lang="en-US" altLang="ja-JP" dirty="0" smtClean="0"/>
              <a:t>A lower πΣN pole of the 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pp?</a:t>
            </a:r>
          </a:p>
          <a:p>
            <a:pPr marL="914400" lvl="2" indent="0">
              <a:buNone/>
            </a:pPr>
            <a:r>
              <a:rPr lang="en-US" altLang="ja-JP" dirty="0" smtClean="0"/>
              <a:t>    (The 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pp might have the double pole structure like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(1405).)</a:t>
            </a:r>
          </a:p>
          <a:p>
            <a:pPr lvl="2"/>
            <a:endParaRPr lang="en-US" altLang="ja-JP" dirty="0" smtClean="0"/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artial restoration of chiral symmetry on the KN interaction?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57854" y="3584049"/>
            <a:ext cx="299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H. </a:t>
            </a:r>
            <a:r>
              <a:rPr kumimoji="1" lang="en-US" altLang="ja-JP" sz="1200" dirty="0" err="1" smtClean="0"/>
              <a:t>Garcilazo</a:t>
            </a:r>
            <a:r>
              <a:rPr kumimoji="1" lang="en-US" altLang="ja-JP" sz="1200" dirty="0" smtClean="0"/>
              <a:t> and A. Gal, NPA </a:t>
            </a:r>
            <a:r>
              <a:rPr kumimoji="1" lang="en-US" altLang="ja-JP" sz="1200" b="1" dirty="0" smtClean="0"/>
              <a:t>897</a:t>
            </a:r>
            <a:r>
              <a:rPr kumimoji="1" lang="en-US" altLang="ja-JP" sz="1200" dirty="0" smtClean="0"/>
              <a:t>, 167 (2013).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86238" y="4376137"/>
            <a:ext cx="242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T. Uchino </a:t>
            </a:r>
            <a:r>
              <a:rPr lang="en-US" altLang="ja-JP" sz="1200" i="1" dirty="0" smtClean="0"/>
              <a:t>et al</a:t>
            </a:r>
            <a:r>
              <a:rPr lang="en-US" altLang="ja-JP" sz="1200" dirty="0" smtClean="0"/>
              <a:t>.</a:t>
            </a:r>
            <a:r>
              <a:rPr kumimoji="1" lang="en-US" altLang="ja-JP" sz="1200" dirty="0" smtClean="0"/>
              <a:t>, NPA </a:t>
            </a:r>
            <a:r>
              <a:rPr kumimoji="1" lang="en-US" altLang="ja-JP" sz="1200" b="1" dirty="0" smtClean="0"/>
              <a:t>868</a:t>
            </a:r>
            <a:r>
              <a:rPr kumimoji="1" lang="en-US" altLang="ja-JP" sz="1200" dirty="0" smtClean="0"/>
              <a:t>, 53 (2011).</a:t>
            </a:r>
            <a:endParaRPr kumimoji="1" lang="ja-JP" altLang="en-US" sz="1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36096" y="4797152"/>
            <a:ext cx="3845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A. Dote, T. Inoue and T. </a:t>
            </a:r>
            <a:r>
              <a:rPr lang="en-US" altLang="ja-JP" sz="1200" dirty="0" err="1" smtClean="0"/>
              <a:t>Myo</a:t>
            </a:r>
            <a:r>
              <a:rPr lang="en-US" altLang="ja-JP" sz="1200" dirty="0" smtClean="0"/>
              <a:t>, PTEP 2015 4, 043D02 (2015).</a:t>
            </a:r>
            <a:endParaRPr kumimoji="1" lang="ja-JP" altLang="en-US" sz="1200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611560" y="57332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907867" y="6320353"/>
            <a:ext cx="4200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S. Maeda, Y. Akaishi and T. Yamazaki, Proc. </a:t>
            </a:r>
            <a:r>
              <a:rPr kumimoji="1" lang="en-US" altLang="ja-JP" sz="1200" dirty="0" err="1" smtClean="0"/>
              <a:t>Jpn</a:t>
            </a:r>
            <a:r>
              <a:rPr kumimoji="1" lang="en-US" altLang="ja-JP" sz="1200" dirty="0" smtClean="0"/>
              <a:t>. B </a:t>
            </a:r>
            <a:r>
              <a:rPr kumimoji="1" lang="en-US" altLang="ja-JP" sz="1200" b="1" dirty="0" smtClean="0"/>
              <a:t>89</a:t>
            </a:r>
            <a:r>
              <a:rPr kumimoji="1" lang="en-US" altLang="ja-JP" sz="1200" dirty="0" smtClean="0"/>
              <a:t>, 418 (2013).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32240" y="5795972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―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59" y="2335987"/>
            <a:ext cx="6552728" cy="440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6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kumimoji="1" lang="en-US" altLang="ja-JP" dirty="0" smtClean="0"/>
              <a:t>Part III.</a:t>
            </a:r>
            <a:br>
              <a:rPr kumimoji="1" lang="en-US" altLang="ja-JP" dirty="0" smtClean="0"/>
            </a:br>
            <a:r>
              <a:rPr kumimoji="1" lang="en-US" altLang="ja-JP" dirty="0" smtClean="0"/>
              <a:t>(some of ) experiments </a:t>
            </a:r>
            <a:r>
              <a:rPr kumimoji="1" lang="en-US" altLang="ja-JP" dirty="0" smtClean="0"/>
              <a:t>in (near) future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45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08" y="2350510"/>
            <a:ext cx="6954809" cy="450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23"/>
          <p:cNvSpPr>
            <a:spLocks noChangeArrowheads="1"/>
          </p:cNvSpPr>
          <p:nvPr/>
        </p:nvSpPr>
        <p:spPr bwMode="auto">
          <a:xfrm>
            <a:off x="76200" y="1295400"/>
            <a:ext cx="9144000" cy="415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/>
              <a:t>Measure (</a:t>
            </a:r>
            <a:r>
              <a:rPr lang="en-US" altLang="ja-JP" sz="2400" dirty="0">
                <a:latin typeface="Symbol" pitchFamily="18" charset="2"/>
              </a:rPr>
              <a:t>p</a:t>
            </a:r>
            <a:r>
              <a:rPr lang="en-US" altLang="ja-JP" sz="2400" dirty="0"/>
              <a:t>,2</a:t>
            </a:r>
            <a:r>
              <a:rPr lang="en-US" altLang="ja-JP" sz="2400" dirty="0">
                <a:latin typeface="Symbol" pitchFamily="18" charset="2"/>
              </a:rPr>
              <a:t>p</a:t>
            </a:r>
            <a:r>
              <a:rPr lang="en-US" altLang="ja-JP" sz="2400" dirty="0"/>
              <a:t>) in large acceptance TPC in dipole magnetic field</a:t>
            </a:r>
          </a:p>
          <a:p>
            <a:pPr eaLnBrk="1" hangingPunct="1"/>
            <a:r>
              <a:rPr lang="en-US" altLang="ja-JP" i="1" dirty="0" smtClean="0">
                <a:latin typeface="Symbol" pitchFamily="18" charset="2"/>
              </a:rPr>
              <a:t>  </a:t>
            </a:r>
            <a:r>
              <a:rPr lang="en-US" altLang="ja-JP" i="1" dirty="0" err="1" smtClean="0">
                <a:latin typeface="Symbol" pitchFamily="18" charset="2"/>
              </a:rPr>
              <a:t>p</a:t>
            </a:r>
            <a:r>
              <a:rPr lang="en-US" altLang="ja-JP" i="1" baseline="30000" dirty="0" err="1" smtClean="0"/>
              <a:t>-</a:t>
            </a:r>
            <a:r>
              <a:rPr lang="en-US" altLang="ja-JP" i="1" dirty="0" err="1" smtClean="0"/>
              <a:t>p</a:t>
            </a:r>
            <a:r>
              <a:rPr lang="en-US" altLang="ja-JP" i="1" dirty="0" err="1"/>
              <a:t>→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+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-</a:t>
            </a:r>
            <a:r>
              <a:rPr lang="en-US" altLang="ja-JP" i="1" dirty="0" err="1"/>
              <a:t>n</a:t>
            </a:r>
            <a:r>
              <a:rPr lang="en-US" altLang="ja-JP" i="1" dirty="0"/>
              <a:t>, 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0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-</a:t>
            </a:r>
            <a:r>
              <a:rPr lang="en-US" altLang="ja-JP" i="1" dirty="0"/>
              <a:t>p           </a:t>
            </a:r>
            <a:r>
              <a:rPr lang="en-US" altLang="ja-JP" i="1" dirty="0">
                <a:solidFill>
                  <a:srgbClr val="FF3C37"/>
                </a:solidFill>
              </a:rPr>
              <a:t>2 charged particles</a:t>
            </a:r>
            <a:r>
              <a:rPr lang="en-US" altLang="ja-JP" i="1" dirty="0"/>
              <a:t> + </a:t>
            </a:r>
            <a:r>
              <a:rPr lang="en-US" altLang="ja-JP" i="1" dirty="0">
                <a:solidFill>
                  <a:srgbClr val="0000FF"/>
                </a:solidFill>
              </a:rPr>
              <a:t>1 neutral particle</a:t>
            </a:r>
          </a:p>
          <a:p>
            <a:pPr eaLnBrk="1" hangingPunct="1"/>
            <a:r>
              <a:rPr lang="en-US" altLang="ja-JP" i="1" dirty="0"/>
              <a:t>  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+</a:t>
            </a:r>
            <a:r>
              <a:rPr lang="en-US" altLang="ja-JP" i="1" dirty="0"/>
              <a:t>p→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0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+</a:t>
            </a:r>
            <a:r>
              <a:rPr lang="en-US" altLang="ja-JP" i="1" dirty="0"/>
              <a:t>p, 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+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+</a:t>
            </a:r>
            <a:r>
              <a:rPr lang="en-US" altLang="ja-JP" i="1" dirty="0" err="1"/>
              <a:t>n</a:t>
            </a:r>
            <a:r>
              <a:rPr lang="en-US" altLang="ja-JP" i="1" dirty="0"/>
              <a:t>                                          →</a:t>
            </a:r>
            <a:r>
              <a:rPr lang="en-US" altLang="ja-JP" i="1" dirty="0">
                <a:solidFill>
                  <a:srgbClr val="0000FF"/>
                </a:solidFill>
              </a:rPr>
              <a:t>missing mass technique</a:t>
            </a:r>
          </a:p>
          <a:p>
            <a:pPr eaLnBrk="1" hangingPunct="1"/>
            <a:r>
              <a:rPr lang="ja-JP" altLang="en-US" i="1" dirty="0"/>
              <a:t>　</a:t>
            </a:r>
          </a:p>
          <a:p>
            <a:pPr eaLnBrk="1" hangingPunct="1"/>
            <a:r>
              <a:rPr lang="ja-JP" altLang="en-US" i="1" dirty="0"/>
              <a:t>　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dirty="0" err="1"/>
              <a:t>N→KY</a:t>
            </a:r>
            <a:r>
              <a:rPr lang="en-US" altLang="ja-JP" i="1" dirty="0"/>
              <a:t> (2-body reaction)</a:t>
            </a:r>
          </a:p>
          <a:p>
            <a:pPr eaLnBrk="1" hangingPunct="1"/>
            <a:r>
              <a:rPr lang="en-US" altLang="ja-JP" i="1" dirty="0"/>
              <a:t>    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-</a:t>
            </a:r>
            <a:r>
              <a:rPr lang="en-US" altLang="ja-JP" i="1" dirty="0"/>
              <a:t>p→K</a:t>
            </a:r>
            <a:r>
              <a:rPr lang="en-US" altLang="ja-JP" i="1" baseline="30000" dirty="0"/>
              <a:t>0</a:t>
            </a:r>
            <a:r>
              <a:rPr lang="en-US" altLang="ja-JP" i="1" dirty="0">
                <a:latin typeface="Symbol" pitchFamily="18" charset="2"/>
              </a:rPr>
              <a:t>L</a:t>
            </a:r>
            <a:r>
              <a:rPr lang="en-US" altLang="ja-JP" i="1" dirty="0"/>
              <a:t>, </a:t>
            </a:r>
          </a:p>
          <a:p>
            <a:pPr eaLnBrk="1" hangingPunct="1"/>
            <a:r>
              <a:rPr lang="en-US" altLang="ja-JP" i="1" dirty="0"/>
              <a:t>    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+</a:t>
            </a:r>
            <a:r>
              <a:rPr lang="en-US" altLang="ja-JP" i="1" dirty="0" err="1"/>
              <a:t>p→K</a:t>
            </a:r>
            <a:r>
              <a:rPr lang="en-US" altLang="ja-JP" i="1" baseline="30000" dirty="0" err="1"/>
              <a:t>+</a:t>
            </a:r>
            <a:r>
              <a:rPr lang="en-US" altLang="ja-JP" i="1" dirty="0" err="1">
                <a:latin typeface="Symbol" pitchFamily="18" charset="2"/>
              </a:rPr>
              <a:t>S</a:t>
            </a:r>
            <a:r>
              <a:rPr lang="en-US" altLang="ja-JP" i="1" baseline="30000" dirty="0"/>
              <a:t>+ </a:t>
            </a:r>
            <a:r>
              <a:rPr lang="en-US" altLang="ja-JP" i="1" dirty="0"/>
              <a:t> (I=3/2, 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/>
              <a:t>*)</a:t>
            </a:r>
          </a:p>
          <a:p>
            <a:pPr eaLnBrk="1" hangingPunct="1"/>
            <a:endParaRPr lang="en-US" altLang="ja-JP" i="1" dirty="0">
              <a:latin typeface="Symbol" pitchFamily="18" charset="2"/>
            </a:endParaRPr>
          </a:p>
          <a:p>
            <a:pPr eaLnBrk="1" hangingPunct="1"/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+-</a:t>
            </a:r>
            <a:r>
              <a:rPr lang="en-US" altLang="ja-JP" i="1" dirty="0"/>
              <a:t> </a:t>
            </a:r>
            <a:r>
              <a:rPr lang="en-US" altLang="ja-JP" dirty="0"/>
              <a:t>beam on</a:t>
            </a:r>
            <a:r>
              <a:rPr lang="en-US" altLang="ja-JP" i="1" dirty="0"/>
              <a:t> </a:t>
            </a:r>
            <a:r>
              <a:rPr lang="en-US" altLang="ja-JP" dirty="0" smtClean="0"/>
              <a:t>liquid-H </a:t>
            </a:r>
            <a:r>
              <a:rPr lang="en-US" altLang="ja-JP" dirty="0"/>
              <a:t>target</a:t>
            </a:r>
          </a:p>
          <a:p>
            <a:pPr eaLnBrk="1" hangingPunct="1"/>
            <a:r>
              <a:rPr lang="en-US" altLang="ja-JP" dirty="0"/>
              <a:t>(p= 0.73 – 2.0 GeV/c</a:t>
            </a:r>
          </a:p>
          <a:p>
            <a:pPr eaLnBrk="1" hangingPunct="1"/>
            <a:r>
              <a:rPr lang="en-US" altLang="ja-JP" dirty="0"/>
              <a:t>W=1.5-2.15 GeV</a:t>
            </a:r>
            <a:r>
              <a:rPr lang="en-US" altLang="ja-JP" dirty="0" smtClean="0"/>
              <a:t>)</a:t>
            </a:r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 smtClean="0"/>
              <a:t>LH target: Φ5cm</a:t>
            </a:r>
            <a:endParaRPr lang="en-US" altLang="ja-JP" dirty="0"/>
          </a:p>
        </p:txBody>
      </p:sp>
      <p:sp>
        <p:nvSpPr>
          <p:cNvPr id="19" name="Shape 146"/>
          <p:cNvSpPr/>
          <p:nvPr/>
        </p:nvSpPr>
        <p:spPr>
          <a:xfrm>
            <a:off x="4931062" y="4214415"/>
            <a:ext cx="1003077" cy="331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 algn="ctr" defTabSz="584200">
              <a:defRPr sz="2200"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00" dirty="0" smtClean="0">
                <a:solidFill>
                  <a:schemeClr val="bg1"/>
                </a:solidFill>
                <a:latin typeface="+mn-lt"/>
              </a:rPr>
              <a:t>LH </a:t>
            </a:r>
            <a:r>
              <a:rPr sz="1800" dirty="0">
                <a:solidFill>
                  <a:schemeClr val="bg1"/>
                </a:solidFill>
                <a:latin typeface="+mn-lt"/>
              </a:rPr>
              <a:t>target</a:t>
            </a:r>
          </a:p>
        </p:txBody>
      </p:sp>
      <p:cxnSp>
        <p:nvCxnSpPr>
          <p:cNvPr id="22" name="直線矢印コネクタ 21"/>
          <p:cNvCxnSpPr>
            <a:stCxn id="19" idx="3"/>
          </p:cNvCxnSpPr>
          <p:nvPr/>
        </p:nvCxnSpPr>
        <p:spPr>
          <a:xfrm>
            <a:off x="5934139" y="4379964"/>
            <a:ext cx="314261" cy="2242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5715000" y="2834335"/>
            <a:ext cx="152400" cy="10518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3505201" y="4834829"/>
            <a:ext cx="2743199" cy="42296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3C46DFDF-92D8-4036-93C3-772217B1E419}" type="slidenum">
              <a:rPr kumimoji="0" lang="en-US" altLang="ja-JP" sz="1400"/>
              <a:pPr eaLnBrk="1" hangingPunct="1"/>
              <a:t>33</a:t>
            </a:fld>
            <a:endParaRPr kumimoji="0" lang="en-US" altLang="ja-JP" sz="140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00FF"/>
                </a:solidFill>
              </a:rPr>
              <a:t>E45 </a:t>
            </a:r>
            <a:r>
              <a:rPr lang="en-US" altLang="ja-JP" sz="4000" dirty="0" err="1" smtClean="0">
                <a:solidFill>
                  <a:srgbClr val="0000FF"/>
                </a:solidFill>
              </a:rPr>
              <a:t>HypTPC</a:t>
            </a:r>
            <a:r>
              <a:rPr lang="en-US" altLang="ja-JP" sz="4000" dirty="0" smtClean="0">
                <a:solidFill>
                  <a:srgbClr val="0000FF"/>
                </a:solidFill>
              </a:rPr>
              <a:t> Spectrometer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867400" y="5867400"/>
            <a:ext cx="147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b="1" dirty="0" err="1">
                <a:solidFill>
                  <a:srgbClr val="FF3C37"/>
                </a:solidFill>
              </a:rPr>
              <a:t>Hyp</a:t>
            </a:r>
            <a:r>
              <a:rPr lang="en-US" altLang="ja-JP" sz="2400" b="1" dirty="0">
                <a:solidFill>
                  <a:srgbClr val="FF3C37"/>
                </a:solidFill>
              </a:rPr>
              <a:t>-TPC</a:t>
            </a: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85750" y="5761523"/>
            <a:ext cx="3219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rgbClr val="0000FF"/>
                </a:solidFill>
              </a:rPr>
              <a:t>Superconducting Helmholtz</a:t>
            </a:r>
          </a:p>
          <a:p>
            <a:pPr eaLnBrk="1" hangingPunct="1"/>
            <a:r>
              <a:rPr lang="en-US" altLang="ja-JP" sz="1800" b="1" dirty="0">
                <a:solidFill>
                  <a:srgbClr val="0000FF"/>
                </a:solidFill>
              </a:rPr>
              <a:t>Dipole 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magnet (1.5 T)</a:t>
            </a:r>
            <a:endParaRPr lang="en-US" altLang="ja-JP" sz="1800" b="1" dirty="0">
              <a:solidFill>
                <a:srgbClr val="0000FF"/>
              </a:solidFill>
            </a:endParaRPr>
          </a:p>
        </p:txBody>
      </p:sp>
      <p:sp>
        <p:nvSpPr>
          <p:cNvPr id="11274" name="Line 24"/>
          <p:cNvSpPr>
            <a:spLocks noChangeShapeType="1"/>
          </p:cNvSpPr>
          <p:nvPr/>
        </p:nvSpPr>
        <p:spPr bwMode="auto">
          <a:xfrm flipV="1">
            <a:off x="6553200" y="5142607"/>
            <a:ext cx="76200" cy="8009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75" name="Text Box 25"/>
          <p:cNvSpPr txBox="1">
            <a:spLocks noChangeArrowheads="1"/>
          </p:cNvSpPr>
          <p:nvPr/>
        </p:nvSpPr>
        <p:spPr bwMode="auto">
          <a:xfrm>
            <a:off x="3810000" y="2423276"/>
            <a:ext cx="2824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Trigger with </a:t>
            </a:r>
            <a:r>
              <a:rPr lang="en-US" altLang="ja-JP" dirty="0" err="1">
                <a:solidFill>
                  <a:schemeClr val="bg1"/>
                </a:solidFill>
              </a:rPr>
              <a:t>hodoscope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11276" name="Line 30"/>
          <p:cNvSpPr>
            <a:spLocks noChangeShapeType="1"/>
          </p:cNvSpPr>
          <p:nvPr/>
        </p:nvSpPr>
        <p:spPr bwMode="auto">
          <a:xfrm flipV="1">
            <a:off x="3402345" y="5729390"/>
            <a:ext cx="1245855" cy="1862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78" name="Line 32"/>
          <p:cNvSpPr>
            <a:spLocks noChangeShapeType="1"/>
          </p:cNvSpPr>
          <p:nvPr/>
        </p:nvSpPr>
        <p:spPr bwMode="auto">
          <a:xfrm>
            <a:off x="6096000" y="2895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81" name="Freeform 37"/>
          <p:cNvSpPr>
            <a:spLocks/>
          </p:cNvSpPr>
          <p:nvPr/>
        </p:nvSpPr>
        <p:spPr bwMode="auto">
          <a:xfrm>
            <a:off x="3505200" y="1981200"/>
            <a:ext cx="304800" cy="533400"/>
          </a:xfrm>
          <a:custGeom>
            <a:avLst/>
            <a:gdLst>
              <a:gd name="T0" fmla="*/ 0 w 192"/>
              <a:gd name="T1" fmla="*/ 0 h 336"/>
              <a:gd name="T2" fmla="*/ 0 w 192"/>
              <a:gd name="T3" fmla="*/ 533400 h 336"/>
              <a:gd name="T4" fmla="*/ 304800 w 192"/>
              <a:gd name="T5" fmla="*/ 533400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" h="336">
                <a:moveTo>
                  <a:pt x="0" y="0"/>
                </a:moveTo>
                <a:lnTo>
                  <a:pt x="0" y="336"/>
                </a:lnTo>
                <a:lnTo>
                  <a:pt x="192" y="3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178300" y="4572000"/>
            <a:ext cx="123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b="1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altLang="ja-JP" sz="2400" b="1" dirty="0">
                <a:solidFill>
                  <a:srgbClr val="FF0000"/>
                </a:solidFill>
              </a:rPr>
              <a:t> beam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308304" y="764704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27A2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Hosomi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Importance</a:t>
            </a:r>
            <a:r>
              <a:rPr kumimoji="1" lang="ja-JP" alt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kumimoji="1" lang="ja-JP" alt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π</a:t>
            </a:r>
            <a: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πN</a:t>
            </a:r>
            <a:b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(Width of </a:t>
            </a:r>
            <a:r>
              <a:rPr lang="en-US" altLang="ja-JP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* resonances)</a:t>
            </a:r>
            <a:endParaRPr kumimoji="1" lang="ja-JP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NSTAR2015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6322-D7DA-A74D-9F1E-747DE580D731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50" y="2131873"/>
            <a:ext cx="6373538" cy="422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80440" y="1630244"/>
            <a:ext cx="7817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/>
                <a:cs typeface="Times New Roman"/>
              </a:rPr>
              <a:t>Over half of the decay branchig fraction goes into 2π channel.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6305413"/>
            <a:ext cx="3227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Kamano, Nakamura, Lee, Sato, 2012</a:t>
            </a:r>
            <a:endParaRPr kumimoji="1" lang="ja-JP" alt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93814" y="1226769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27A2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Hosomi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556625" cy="762000"/>
          </a:xfrm>
        </p:spPr>
        <p:txBody>
          <a:bodyPr/>
          <a:lstStyle/>
          <a:p>
            <a:r>
              <a:rPr kumimoji="0" lang="en-US" altLang="ja-JP" sz="4000" dirty="0" smtClean="0">
                <a:solidFill>
                  <a:srgbClr val="00B050"/>
                </a:solidFill>
              </a:rPr>
              <a:t>H </a:t>
            </a:r>
            <a:r>
              <a:rPr kumimoji="0" lang="en-US" altLang="ja-JP" sz="4000" dirty="0" err="1" smtClean="0">
                <a:solidFill>
                  <a:srgbClr val="00B050"/>
                </a:solidFill>
              </a:rPr>
              <a:t>dibaryon</a:t>
            </a:r>
            <a:endParaRPr lang="en-US" altLang="ja-JP" dirty="0" smtClean="0">
              <a:solidFill>
                <a:srgbClr val="00B050"/>
              </a:solidFill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03238" y="3321050"/>
            <a:ext cx="795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ja-JP" altLang="ja-JP" sz="3200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7812088" y="4005263"/>
            <a:ext cx="4683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6840538" y="39687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7885113" y="39687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 baseline="30000">
              <a:solidFill>
                <a:schemeClr val="tx2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800225" y="4041874"/>
            <a:ext cx="1331913" cy="1403350"/>
            <a:chOff x="1800225" y="4041874"/>
            <a:chExt cx="1331913" cy="1403350"/>
          </a:xfrm>
        </p:grpSpPr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2087563" y="4330799"/>
              <a:ext cx="3238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u</a:t>
              </a:r>
            </a:p>
          </p:txBody>
        </p:sp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2484438" y="4941987"/>
              <a:ext cx="288925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u</a:t>
              </a:r>
            </a:p>
          </p:txBody>
        </p:sp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2411413" y="4689574"/>
              <a:ext cx="396875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d</a:t>
              </a:r>
            </a:p>
          </p:txBody>
        </p:sp>
        <p:sp>
          <p:nvSpPr>
            <p:cNvPr id="13319" name="Rectangle 7"/>
            <p:cNvSpPr>
              <a:spLocks noChangeArrowheads="1"/>
            </p:cNvSpPr>
            <p:nvPr/>
          </p:nvSpPr>
          <p:spPr bwMode="auto">
            <a:xfrm>
              <a:off x="2051050" y="4907062"/>
              <a:ext cx="396875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d</a:t>
              </a:r>
              <a:endParaRPr lang="en-US" altLang="ja-JP" sz="2000" baseline="30000">
                <a:solidFill>
                  <a:schemeClr val="tx2"/>
                </a:solidFill>
              </a:endParaRPr>
            </a:p>
          </p:txBody>
        </p:sp>
        <p:sp>
          <p:nvSpPr>
            <p:cNvPr id="13321" name="Rectangle 9"/>
            <p:cNvSpPr>
              <a:spLocks noChangeArrowheads="1"/>
            </p:cNvSpPr>
            <p:nvPr/>
          </p:nvSpPr>
          <p:spPr bwMode="auto">
            <a:xfrm>
              <a:off x="2159000" y="4546699"/>
              <a:ext cx="323850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s</a:t>
              </a:r>
              <a:endParaRPr lang="en-US" altLang="ja-JP" sz="2000" baseline="30000">
                <a:solidFill>
                  <a:schemeClr val="tx2"/>
                </a:solidFill>
              </a:endParaRPr>
            </a:p>
          </p:txBody>
        </p:sp>
        <p:sp>
          <p:nvSpPr>
            <p:cNvPr id="13322" name="Rectangle 10"/>
            <p:cNvSpPr>
              <a:spLocks noChangeArrowheads="1"/>
            </p:cNvSpPr>
            <p:nvPr/>
          </p:nvSpPr>
          <p:spPr bwMode="auto">
            <a:xfrm>
              <a:off x="2519363" y="4365724"/>
              <a:ext cx="323850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s</a:t>
              </a:r>
              <a:endParaRPr lang="en-US" altLang="ja-JP" sz="2000" baseline="30000">
                <a:solidFill>
                  <a:schemeClr val="tx2"/>
                </a:solidFill>
              </a:endParaRPr>
            </a:p>
          </p:txBody>
        </p:sp>
        <p:sp>
          <p:nvSpPr>
            <p:cNvPr id="13325" name="Oval 13"/>
            <p:cNvSpPr>
              <a:spLocks noChangeArrowheads="1"/>
            </p:cNvSpPr>
            <p:nvPr/>
          </p:nvSpPr>
          <p:spPr bwMode="auto">
            <a:xfrm>
              <a:off x="1800225" y="4041874"/>
              <a:ext cx="1331913" cy="140335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26" name="Oval 14"/>
            <p:cNvSpPr>
              <a:spLocks noChangeArrowheads="1"/>
            </p:cNvSpPr>
            <p:nvPr/>
          </p:nvSpPr>
          <p:spPr bwMode="auto">
            <a:xfrm>
              <a:off x="2411413" y="4834037"/>
              <a:ext cx="468312" cy="466725"/>
            </a:xfrm>
            <a:prstGeom prst="ellipse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27" name="Oval 15"/>
            <p:cNvSpPr>
              <a:spLocks noChangeArrowheads="1"/>
            </p:cNvSpPr>
            <p:nvPr/>
          </p:nvSpPr>
          <p:spPr bwMode="auto">
            <a:xfrm>
              <a:off x="2374900" y="4581624"/>
              <a:ext cx="468313" cy="466725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28" name="Oval 16"/>
            <p:cNvSpPr>
              <a:spLocks noChangeArrowheads="1"/>
            </p:cNvSpPr>
            <p:nvPr/>
          </p:nvSpPr>
          <p:spPr bwMode="auto">
            <a:xfrm>
              <a:off x="2447925" y="4294287"/>
              <a:ext cx="468313" cy="466725"/>
            </a:xfrm>
            <a:prstGeom prst="ellipse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29" name="Oval 17"/>
            <p:cNvSpPr>
              <a:spLocks noChangeArrowheads="1"/>
            </p:cNvSpPr>
            <p:nvPr/>
          </p:nvSpPr>
          <p:spPr bwMode="auto">
            <a:xfrm>
              <a:off x="2051050" y="4186337"/>
              <a:ext cx="468313" cy="466725"/>
            </a:xfrm>
            <a:prstGeom prst="ellipse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30" name="Oval 18"/>
            <p:cNvSpPr>
              <a:spLocks noChangeArrowheads="1"/>
            </p:cNvSpPr>
            <p:nvPr/>
          </p:nvSpPr>
          <p:spPr bwMode="auto">
            <a:xfrm>
              <a:off x="2087563" y="4473674"/>
              <a:ext cx="468312" cy="466725"/>
            </a:xfrm>
            <a:prstGeom prst="ellipse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31" name="Oval 19"/>
            <p:cNvSpPr>
              <a:spLocks noChangeArrowheads="1"/>
            </p:cNvSpPr>
            <p:nvPr/>
          </p:nvSpPr>
          <p:spPr bwMode="auto">
            <a:xfrm>
              <a:off x="2016125" y="4797524"/>
              <a:ext cx="468313" cy="466725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755650" y="4473575"/>
            <a:ext cx="7556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358775" y="764704"/>
            <a:ext cx="8534400" cy="10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ja-JP" sz="2400" dirty="0"/>
              <a:t>Flavor-singlet (00) state </a:t>
            </a:r>
            <a:r>
              <a:rPr lang="en-US" altLang="ja-JP" sz="2400" dirty="0" smtClean="0"/>
              <a:t>(strangeness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-2, </a:t>
            </a:r>
            <a:r>
              <a:rPr lang="en-US" altLang="ja-JP" sz="2400" dirty="0" err="1"/>
              <a:t>isospin</a:t>
            </a:r>
            <a:r>
              <a:rPr lang="en-US" altLang="ja-JP" sz="2400" dirty="0"/>
              <a:t> 0,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or </a:t>
            </a:r>
            <a:r>
              <a:rPr lang="en-US" altLang="ja-JP" sz="2400" baseline="30000" dirty="0" smtClean="0"/>
              <a:t>1</a:t>
            </a:r>
            <a:r>
              <a:rPr lang="en-US" altLang="ja-JP" sz="2400" dirty="0" smtClean="0"/>
              <a:t>S</a:t>
            </a:r>
            <a:r>
              <a:rPr lang="en-US" altLang="ja-JP" sz="2400" baseline="-25000" dirty="0" smtClean="0"/>
              <a:t>0 </a:t>
            </a:r>
            <a:r>
              <a:rPr lang="en-US" altLang="ja-JP" sz="2400" dirty="0" smtClean="0"/>
              <a:t>state in </a:t>
            </a:r>
            <a:r>
              <a:rPr lang="en-US" altLang="ja-JP" sz="2400" dirty="0">
                <a:solidFill>
                  <a:srgbClr val="0033CC"/>
                </a:solidFill>
                <a:latin typeface="ＭＳ 明朝" pitchFamily="17" charset="-128"/>
                <a:ea typeface="ＭＳ 明朝" pitchFamily="17" charset="-128"/>
              </a:rPr>
              <a:t>ΛΛ-Ξ</a:t>
            </a:r>
            <a:r>
              <a:rPr lang="ja-JP" altLang="en-US" sz="2400" dirty="0">
                <a:solidFill>
                  <a:srgbClr val="0033CC"/>
                </a:solidFill>
                <a:latin typeface="ＭＳ 明朝" pitchFamily="17" charset="-128"/>
                <a:ea typeface="ＭＳ 明朝" pitchFamily="17" charset="-128"/>
              </a:rPr>
              <a:t>Ｎ</a:t>
            </a:r>
            <a:r>
              <a:rPr lang="en-US" altLang="ja-JP" sz="2400" dirty="0">
                <a:solidFill>
                  <a:srgbClr val="0033CC"/>
                </a:solidFill>
                <a:latin typeface="ＭＳ 明朝" pitchFamily="17" charset="-128"/>
                <a:ea typeface="ＭＳ 明朝" pitchFamily="17" charset="-128"/>
              </a:rPr>
              <a:t>-</a:t>
            </a:r>
            <a:r>
              <a:rPr lang="en-US" altLang="ja-JP" sz="2400" dirty="0" smtClean="0">
                <a:solidFill>
                  <a:srgbClr val="0033CC"/>
                </a:solidFill>
                <a:latin typeface="ＭＳ 明朝" pitchFamily="17" charset="-128"/>
                <a:ea typeface="ＭＳ 明朝" pitchFamily="17" charset="-128"/>
              </a:rPr>
              <a:t>ΣΣ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system</a:t>
            </a:r>
            <a:r>
              <a:rPr lang="en-US" altLang="ja-JP" sz="2400" dirty="0" smtClean="0"/>
              <a:t>)</a:t>
            </a:r>
            <a:endParaRPr lang="ja-JP" altLang="en-US" sz="2400" dirty="0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358775" y="908050"/>
            <a:ext cx="8534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ja-JP" altLang="ja-JP" sz="2400">
              <a:solidFill>
                <a:srgbClr val="FF0000"/>
              </a:solidFill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3598863" y="2532063"/>
            <a:ext cx="323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u</a:t>
            </a: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3995738" y="3143250"/>
            <a:ext cx="288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3922713" y="2890838"/>
            <a:ext cx="3968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3562350" y="3108325"/>
            <a:ext cx="396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d</a:t>
            </a:r>
            <a:endParaRPr lang="en-US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4067175" y="2817813"/>
            <a:ext cx="323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s</a:t>
            </a:r>
            <a:endParaRPr lang="en-US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4030663" y="2566988"/>
            <a:ext cx="323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41" name="Oval 29"/>
          <p:cNvSpPr>
            <a:spLocks noChangeArrowheads="1"/>
          </p:cNvSpPr>
          <p:nvPr/>
        </p:nvSpPr>
        <p:spPr bwMode="auto">
          <a:xfrm>
            <a:off x="3275013" y="2243138"/>
            <a:ext cx="1331912" cy="140335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42" name="Oval 30"/>
          <p:cNvSpPr>
            <a:spLocks noChangeArrowheads="1"/>
          </p:cNvSpPr>
          <p:nvPr/>
        </p:nvSpPr>
        <p:spPr bwMode="auto">
          <a:xfrm>
            <a:off x="3995738" y="2709863"/>
            <a:ext cx="468312" cy="466725"/>
          </a:xfrm>
          <a:prstGeom prst="ellipse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43" name="Oval 31"/>
          <p:cNvSpPr>
            <a:spLocks noChangeArrowheads="1"/>
          </p:cNvSpPr>
          <p:nvPr/>
        </p:nvSpPr>
        <p:spPr bwMode="auto">
          <a:xfrm>
            <a:off x="3562350" y="2387600"/>
            <a:ext cx="468313" cy="466725"/>
          </a:xfrm>
          <a:prstGeom prst="ellipse">
            <a:avLst/>
          </a:prstGeom>
          <a:solidFill>
            <a:srgbClr val="00CCFF">
              <a:alpha val="50195"/>
            </a:srgbClr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44" name="Oval 32"/>
          <p:cNvSpPr>
            <a:spLocks noChangeArrowheads="1"/>
          </p:cNvSpPr>
          <p:nvPr/>
        </p:nvSpPr>
        <p:spPr bwMode="auto">
          <a:xfrm>
            <a:off x="3527425" y="2998788"/>
            <a:ext cx="468313" cy="466725"/>
          </a:xfrm>
          <a:prstGeom prst="ellipse">
            <a:avLst/>
          </a:prstGeom>
          <a:solidFill>
            <a:srgbClr val="FF9900">
              <a:alpha val="50195"/>
            </a:srgbClr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611188" y="2566988"/>
            <a:ext cx="323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u</a:t>
            </a:r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1008063" y="3178175"/>
            <a:ext cx="288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47" name="Rectangle 35"/>
          <p:cNvSpPr>
            <a:spLocks noChangeArrowheads="1"/>
          </p:cNvSpPr>
          <p:nvPr/>
        </p:nvSpPr>
        <p:spPr bwMode="auto">
          <a:xfrm>
            <a:off x="935038" y="2925763"/>
            <a:ext cx="3968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48" name="Rectangle 36"/>
          <p:cNvSpPr>
            <a:spLocks noChangeArrowheads="1"/>
          </p:cNvSpPr>
          <p:nvPr/>
        </p:nvSpPr>
        <p:spPr bwMode="auto">
          <a:xfrm>
            <a:off x="574675" y="3143250"/>
            <a:ext cx="396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d</a:t>
            </a:r>
            <a:endParaRPr lang="en-US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1079500" y="2852738"/>
            <a:ext cx="323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s</a:t>
            </a:r>
            <a:endParaRPr lang="en-US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50" name="Rectangle 38"/>
          <p:cNvSpPr>
            <a:spLocks noChangeArrowheads="1"/>
          </p:cNvSpPr>
          <p:nvPr/>
        </p:nvSpPr>
        <p:spPr bwMode="auto">
          <a:xfrm>
            <a:off x="1042988" y="2601913"/>
            <a:ext cx="323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51" name="Oval 39"/>
          <p:cNvSpPr>
            <a:spLocks noChangeArrowheads="1"/>
          </p:cNvSpPr>
          <p:nvPr/>
        </p:nvSpPr>
        <p:spPr bwMode="auto">
          <a:xfrm>
            <a:off x="287338" y="2278063"/>
            <a:ext cx="1331912" cy="140335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52" name="Oval 40"/>
          <p:cNvSpPr>
            <a:spLocks noChangeArrowheads="1"/>
          </p:cNvSpPr>
          <p:nvPr/>
        </p:nvSpPr>
        <p:spPr bwMode="auto">
          <a:xfrm>
            <a:off x="1008063" y="2744788"/>
            <a:ext cx="468312" cy="466725"/>
          </a:xfrm>
          <a:prstGeom prst="ellipse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53" name="Oval 41"/>
          <p:cNvSpPr>
            <a:spLocks noChangeArrowheads="1"/>
          </p:cNvSpPr>
          <p:nvPr/>
        </p:nvSpPr>
        <p:spPr bwMode="auto">
          <a:xfrm>
            <a:off x="574675" y="2422525"/>
            <a:ext cx="468313" cy="466725"/>
          </a:xfrm>
          <a:prstGeom prst="ellipse">
            <a:avLst/>
          </a:prstGeom>
          <a:solidFill>
            <a:srgbClr val="00CCFF">
              <a:alpha val="50195"/>
            </a:srgbClr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54" name="Oval 42"/>
          <p:cNvSpPr>
            <a:spLocks noChangeArrowheads="1"/>
          </p:cNvSpPr>
          <p:nvPr/>
        </p:nvSpPr>
        <p:spPr bwMode="auto">
          <a:xfrm>
            <a:off x="539750" y="3033713"/>
            <a:ext cx="468313" cy="46672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55" name="Line 43"/>
          <p:cNvSpPr>
            <a:spLocks noChangeShapeType="1"/>
          </p:cNvSpPr>
          <p:nvPr/>
        </p:nvSpPr>
        <p:spPr bwMode="auto">
          <a:xfrm>
            <a:off x="1619250" y="29622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56" name="Line 44"/>
          <p:cNvSpPr>
            <a:spLocks noChangeShapeType="1"/>
          </p:cNvSpPr>
          <p:nvPr/>
        </p:nvSpPr>
        <p:spPr bwMode="auto">
          <a:xfrm flipH="1">
            <a:off x="2698750" y="29622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57" name="Line 45"/>
          <p:cNvSpPr>
            <a:spLocks noChangeShapeType="1"/>
          </p:cNvSpPr>
          <p:nvPr/>
        </p:nvSpPr>
        <p:spPr bwMode="auto">
          <a:xfrm>
            <a:off x="2446338" y="3284984"/>
            <a:ext cx="0" cy="684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58" name="Rectangle 46"/>
          <p:cNvSpPr>
            <a:spLocks noChangeArrowheads="1"/>
          </p:cNvSpPr>
          <p:nvPr/>
        </p:nvSpPr>
        <p:spPr bwMode="auto">
          <a:xfrm>
            <a:off x="4932363" y="1916113"/>
            <a:ext cx="3906837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ja-JP" sz="2400"/>
              <a:t>Color-magnetic force is not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ja-JP" sz="2400"/>
              <a:t>repulsive, but attractive</a:t>
            </a:r>
            <a:r>
              <a:rPr lang="en-US" altLang="ja-JP" sz="2000"/>
              <a:t> </a:t>
            </a:r>
            <a:endParaRPr lang="en-US" altLang="ja-JP" sz="2400"/>
          </a:p>
        </p:txBody>
      </p:sp>
      <p:sp>
        <p:nvSpPr>
          <p:cNvPr id="13359" name="Rectangle 47"/>
          <p:cNvSpPr>
            <a:spLocks noChangeArrowheads="1"/>
          </p:cNvSpPr>
          <p:nvPr/>
        </p:nvSpPr>
        <p:spPr bwMode="auto">
          <a:xfrm>
            <a:off x="3200400" y="3506788"/>
            <a:ext cx="59436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ja-JP" sz="2400" dirty="0"/>
              <a:t>6 quark state may </a:t>
            </a:r>
            <a:r>
              <a:rPr lang="en-US" altLang="ja-JP" sz="2400" dirty="0" smtClean="0"/>
              <a:t>exist</a:t>
            </a:r>
            <a:br>
              <a:rPr lang="en-US" altLang="ja-JP" sz="2400" dirty="0" smtClean="0"/>
            </a:br>
            <a:r>
              <a:rPr lang="en-US" altLang="ja-JP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H </a:t>
            </a:r>
            <a:r>
              <a:rPr lang="en-US" altLang="ja-JP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dibaryon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0" lang="en-US" altLang="ja-JP" sz="2400" dirty="0">
                <a:ea typeface="ＭＳ 明朝" pitchFamily="17" charset="-128"/>
              </a:rPr>
              <a:t>but not found so far</a:t>
            </a:r>
          </a:p>
          <a:p>
            <a:pPr algn="ctr" eaLnBrk="1" hangingPunct="1">
              <a:spcBef>
                <a:spcPct val="20000"/>
              </a:spcBef>
            </a:pPr>
            <a:endParaRPr kumimoji="0" lang="en-US" altLang="ja-JP" sz="2000" dirty="0">
              <a:ea typeface="ＭＳ 明朝" pitchFamily="17" charset="-128"/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0" lang="en-US" altLang="ja-JP" sz="2400" dirty="0">
                <a:ea typeface="ＭＳ 明朝" pitchFamily="17" charset="-128"/>
              </a:rPr>
              <a:t>A resonant state just above </a:t>
            </a:r>
            <a:r>
              <a:rPr kumimoji="0" lang="en-US" altLang="ja-JP" sz="2400" dirty="0">
                <a:latin typeface="Symbol" pitchFamily="18" charset="2"/>
                <a:ea typeface="ＭＳ 明朝" pitchFamily="17" charset="-128"/>
              </a:rPr>
              <a:t>LL</a:t>
            </a:r>
            <a:r>
              <a:rPr kumimoji="0" lang="en-US" altLang="ja-JP" sz="2400" dirty="0">
                <a:ea typeface="ＭＳ 明朝" pitchFamily="17" charset="-128"/>
              </a:rPr>
              <a:t> threshold?</a:t>
            </a:r>
            <a:endParaRPr kumimoji="0" lang="ja-JP" altLang="en-US" sz="2400" dirty="0"/>
          </a:p>
          <a:p>
            <a:pPr algn="ctr" eaLnBrk="1" hangingPunct="1">
              <a:spcBef>
                <a:spcPct val="20000"/>
              </a:spcBef>
            </a:pPr>
            <a:r>
              <a:rPr kumimoji="0" lang="ja-JP" altLang="en-US" sz="2400" dirty="0">
                <a:solidFill>
                  <a:srgbClr val="0070C0"/>
                </a:solidFill>
              </a:rPr>
              <a:t>⇒　</a:t>
            </a:r>
            <a:r>
              <a:rPr kumimoji="0" lang="en-US" altLang="ja-JP" sz="2400" dirty="0">
                <a:solidFill>
                  <a:srgbClr val="0070C0"/>
                </a:solidFill>
              </a:rPr>
              <a:t>Still an open and important question</a:t>
            </a:r>
            <a:endParaRPr kumimoji="0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2719" y="5301208"/>
            <a:ext cx="1879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All 6 quarks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in s-state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9432527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0" y="76200"/>
            <a:ext cx="94488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lang="en-US" sz="4800" dirty="0" err="1" smtClean="0"/>
              <a:t>HypTPC</a:t>
            </a:r>
            <a:r>
              <a:rPr lang="en-US" sz="4800" dirty="0" smtClean="0"/>
              <a:t> test</a:t>
            </a:r>
            <a:br>
              <a:rPr lang="en-US" sz="4800" dirty="0" smtClean="0"/>
            </a:br>
            <a:r>
              <a:rPr lang="en-US" sz="4800" dirty="0" smtClean="0"/>
              <a:t>with </a:t>
            </a:r>
            <a:r>
              <a:rPr lang="en-US" sz="4800" baseline="30000" dirty="0" smtClean="0"/>
              <a:t>55</a:t>
            </a:r>
            <a:r>
              <a:rPr lang="en-US" sz="4800" dirty="0" smtClean="0"/>
              <a:t>Fe (x</a:t>
            </a:r>
            <a:r>
              <a:rPr sz="4800" dirty="0" smtClean="0"/>
              <a:t>-ray</a:t>
            </a:r>
            <a:r>
              <a:rPr lang="en-US" sz="4800" dirty="0"/>
              <a:t>)</a:t>
            </a:r>
            <a:r>
              <a:rPr sz="4800" dirty="0" smtClean="0"/>
              <a:t> </a:t>
            </a:r>
            <a:r>
              <a:rPr lang="en-US" sz="4800" dirty="0" smtClean="0"/>
              <a:t>source</a:t>
            </a:r>
            <a:endParaRPr sz="4800" dirty="0"/>
          </a:p>
        </p:txBody>
      </p:sp>
      <p:pic>
        <p:nvPicPr>
          <p:cNvPr id="173" name="diffusio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0800" y="1761574"/>
            <a:ext cx="4911329" cy="3334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r_x-ray_gen315_log_10.pdf"/>
          <p:cNvPicPr/>
          <p:nvPr/>
        </p:nvPicPr>
        <p:blipFill>
          <a:blip r:embed="rId3">
            <a:extLst/>
          </a:blip>
          <a:srcRect r="6410"/>
          <a:stretch>
            <a:fillRect/>
          </a:stretch>
        </p:blipFill>
        <p:spPr>
          <a:xfrm>
            <a:off x="-71438" y="1761574"/>
            <a:ext cx="4596511" cy="333485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522992" y="5103463"/>
            <a:ext cx="231020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100" b="1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 b="0"/>
            </a:pPr>
            <a:r>
              <a:rPr sz="2200"/>
              <a:t>ΔE/E :14.3 ± 0.2 %</a:t>
            </a:r>
          </a:p>
        </p:txBody>
      </p:sp>
      <p:sp>
        <p:nvSpPr>
          <p:cNvPr id="176" name="Shape 176"/>
          <p:cNvSpPr/>
          <p:nvPr/>
        </p:nvSpPr>
        <p:spPr>
          <a:xfrm>
            <a:off x="2658800" y="2364992"/>
            <a:ext cx="11579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 b="1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 b="0"/>
            </a:pPr>
            <a:r>
              <a:rPr sz="1600"/>
              <a:t>5.9 keV peak</a:t>
            </a:r>
          </a:p>
        </p:txBody>
      </p:sp>
      <p:sp>
        <p:nvSpPr>
          <p:cNvPr id="177" name="Shape 177"/>
          <p:cNvSpPr/>
          <p:nvPr/>
        </p:nvSpPr>
        <p:spPr>
          <a:xfrm>
            <a:off x="730111" y="2269742"/>
            <a:ext cx="11579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 b="1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 b="0"/>
            </a:pPr>
            <a:r>
              <a:rPr sz="1600"/>
              <a:t>2.7 keV peak</a:t>
            </a:r>
          </a:p>
        </p:txBody>
      </p:sp>
      <p:sp>
        <p:nvSpPr>
          <p:cNvPr id="178" name="Shape 178"/>
          <p:cNvSpPr/>
          <p:nvPr/>
        </p:nvSpPr>
        <p:spPr>
          <a:xfrm>
            <a:off x="151361" y="1664433"/>
            <a:ext cx="5258839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342900" indent="-342900" defTabSz="457200"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 b="0"/>
            </a:pPr>
            <a:r>
              <a:rPr sz="1500" dirty="0"/>
              <a:t>Gain : 120fC, </a:t>
            </a:r>
            <a:r>
              <a:rPr sz="1500" dirty="0" err="1"/>
              <a:t>Shap</a:t>
            </a:r>
            <a:r>
              <a:rPr sz="1500" dirty="0"/>
              <a:t> T: 70ns, GEM </a:t>
            </a:r>
            <a:r>
              <a:rPr sz="1500" dirty="0" err="1"/>
              <a:t>Curr</a:t>
            </a:r>
            <a:r>
              <a:rPr sz="1500" dirty="0"/>
              <a:t>.: 315 </a:t>
            </a:r>
            <a:r>
              <a:rPr lang="en-US" sz="1500" dirty="0" smtClean="0">
                <a:latin typeface="Symbol" panose="05050102010706020507" pitchFamily="18" charset="2"/>
              </a:rPr>
              <a:t>m</a:t>
            </a:r>
            <a:r>
              <a:rPr sz="1500" dirty="0" smtClean="0"/>
              <a:t>A</a:t>
            </a:r>
            <a:endParaRPr sz="1500" dirty="0"/>
          </a:p>
        </p:txBody>
      </p:sp>
      <p:sp>
        <p:nvSpPr>
          <p:cNvPr id="179" name="Shape 179"/>
          <p:cNvSpPr/>
          <p:nvPr/>
        </p:nvSpPr>
        <p:spPr>
          <a:xfrm>
            <a:off x="435969" y="5428295"/>
            <a:ext cx="378077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100" b="1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 b="0"/>
            </a:pPr>
            <a:r>
              <a:rPr sz="2200" dirty="0"/>
              <a:t>(Peak)/(Esp. Peak): 0.52 ± 0.01  </a:t>
            </a:r>
          </a:p>
        </p:txBody>
      </p:sp>
      <p:sp>
        <p:nvSpPr>
          <p:cNvPr id="180" name="Shape 180"/>
          <p:cNvSpPr/>
          <p:nvPr/>
        </p:nvSpPr>
        <p:spPr>
          <a:xfrm>
            <a:off x="4987721" y="5103463"/>
            <a:ext cx="379591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100" b="1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 b="0"/>
            </a:pPr>
            <a:r>
              <a:rPr sz="2200"/>
              <a:t>Diffusion size : 1.87 ± 0.02 mm </a:t>
            </a:r>
          </a:p>
        </p:txBody>
      </p:sp>
      <p:sp>
        <p:nvSpPr>
          <p:cNvPr id="181" name="Shape 181"/>
          <p:cNvSpPr/>
          <p:nvPr/>
        </p:nvSpPr>
        <p:spPr>
          <a:xfrm>
            <a:off x="5533343" y="5366686"/>
            <a:ext cx="283722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1500" b="1">
                <a:latin typeface="Book Antiqua"/>
                <a:ea typeface="Book Antiqua"/>
                <a:cs typeface="Book Antiqua"/>
                <a:sym typeface="Book Antiqua"/>
              </a:rPr>
              <a:t>cf. prototype TPC(5 cm to 10 cm) </a:t>
            </a:r>
            <a:br>
              <a:rPr sz="1500" b="1"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sz="1500" b="1">
                <a:latin typeface="Book Antiqua"/>
                <a:ea typeface="Book Antiqua"/>
                <a:cs typeface="Book Antiqua"/>
                <a:sym typeface="Book Antiqua"/>
              </a:rPr>
              <a:t>: 1.7 ~ 2.0 mm </a:t>
            </a:r>
          </a:p>
        </p:txBody>
      </p:sp>
      <p:sp>
        <p:nvSpPr>
          <p:cNvPr id="182" name="Shape 182"/>
          <p:cNvSpPr/>
          <p:nvPr/>
        </p:nvSpPr>
        <p:spPr>
          <a:xfrm>
            <a:off x="1052891" y="6134717"/>
            <a:ext cx="712534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100" b="1">
                <a:solidFill>
                  <a:srgbClr val="FF2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dirty="0"/>
              <a:t>The TPC operation is </a:t>
            </a:r>
            <a:r>
              <a:rPr sz="2200" dirty="0" smtClean="0"/>
              <a:t>consis</a:t>
            </a:r>
            <a:r>
              <a:rPr lang="en-US" sz="2200" dirty="0" smtClean="0"/>
              <a:t>ten</a:t>
            </a:r>
            <a:r>
              <a:rPr sz="2200" dirty="0" smtClean="0"/>
              <a:t>t </a:t>
            </a:r>
            <a:r>
              <a:rPr sz="2200" dirty="0"/>
              <a:t>with the prototype TPC!!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タイトル 1"/>
          <p:cNvSpPr txBox="1">
            <a:spLocks/>
          </p:cNvSpPr>
          <p:nvPr/>
        </p:nvSpPr>
        <p:spPr>
          <a:xfrm>
            <a:off x="194814" y="371088"/>
            <a:ext cx="6203981" cy="6255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J-PARC</a:t>
            </a:r>
            <a:r>
              <a:rPr lang="ja-JP" alt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E42: Search</a:t>
            </a:r>
            <a:r>
              <a:rPr lang="ja-JP" alt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lang="ja-JP" alt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H-dibaryon</a:t>
            </a:r>
            <a:endParaRPr lang="ja-JP" altLang="en-US" sz="3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4409" y="3150702"/>
            <a:ext cx="27769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12</a:t>
            </a:r>
            <a:r>
              <a:rPr kumimoji="1" lang="en-US" altLang="ja-JP" dirty="0" smtClean="0">
                <a:solidFill>
                  <a:srgbClr val="FF6600"/>
                </a:solidFill>
                <a:latin typeface="Times New Roman"/>
                <a:cs typeface="Times New Roman"/>
              </a:rPr>
              <a:t>C(K-,K+)X</a:t>
            </a:r>
            <a:r>
              <a:rPr kumimoji="1" lang="ja-JP" alt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ja-JP" dirty="0" smtClean="0">
                <a:solidFill>
                  <a:srgbClr val="FF6600"/>
                </a:solidFill>
                <a:latin typeface="Times New Roman"/>
                <a:cs typeface="Times New Roman"/>
              </a:rPr>
              <a:t>at</a:t>
            </a:r>
            <a:r>
              <a:rPr kumimoji="1" lang="ja-JP" alt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ja-JP" dirty="0" smtClean="0">
                <a:solidFill>
                  <a:srgbClr val="FF6600"/>
                </a:solidFill>
                <a:latin typeface="Times New Roman"/>
                <a:cs typeface="Times New Roman"/>
              </a:rPr>
              <a:t>1.6</a:t>
            </a:r>
            <a:r>
              <a:rPr kumimoji="1" lang="ja-JP" alt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ja-JP" dirty="0" smtClean="0">
                <a:solidFill>
                  <a:srgbClr val="FF6600"/>
                </a:solidFill>
                <a:latin typeface="Times New Roman"/>
                <a:cs typeface="Times New Roman"/>
              </a:rPr>
              <a:t>GeV/c</a:t>
            </a:r>
          </a:p>
          <a:p>
            <a:r>
              <a:rPr lang="en-US" altLang="ja-JP" dirty="0" smtClean="0">
                <a:solidFill>
                  <a:srgbClr val="FF6600"/>
                </a:solidFill>
                <a:latin typeface="Times New Roman"/>
                <a:cs typeface="Times New Roman"/>
              </a:rPr>
              <a:t>H→2Λ→ppπ-π-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87721" y="-7188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27A2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Hosomi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78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78098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E50: Charmed Baryon Spectroscopy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76064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Charm quark in Baryon</a:t>
            </a:r>
          </a:p>
          <a:p>
            <a:pPr lvl="1"/>
            <a:r>
              <a:rPr lang="en-US" altLang="ja-JP" sz="2400" dirty="0"/>
              <a:t>B</a:t>
            </a:r>
            <a:r>
              <a:rPr lang="en-US" altLang="ja-JP" sz="2400" dirty="0" smtClean="0"/>
              <a:t>are quark </a:t>
            </a:r>
            <a:r>
              <a:rPr lang="ja-JP" altLang="en-US" sz="2400" dirty="0" smtClean="0"/>
              <a:t>≒ </a:t>
            </a:r>
            <a:r>
              <a:rPr lang="en-US" altLang="ja-JP" sz="2400" dirty="0" smtClean="0"/>
              <a:t>constituent quark</a:t>
            </a:r>
          </a:p>
          <a:p>
            <a:pPr lvl="1"/>
            <a:r>
              <a:rPr lang="en-US" altLang="ja-JP" sz="2400" dirty="0" smtClean="0"/>
              <a:t>Heavy enough to make a “static core”, </a:t>
            </a:r>
            <a:br>
              <a:rPr lang="en-US" altLang="ja-JP" sz="2400" dirty="0" smtClean="0"/>
            </a:br>
            <a:r>
              <a:rPr lang="en-US" altLang="ja-JP" sz="2400" dirty="0" smtClean="0"/>
              <a:t>light quarks play around</a:t>
            </a:r>
          </a:p>
          <a:p>
            <a:pPr lvl="1"/>
            <a:r>
              <a:rPr lang="en-US" altLang="ja-JP" sz="2400" dirty="0" smtClean="0"/>
              <a:t>New symmetry – heavy quark symmetry</a:t>
            </a:r>
          </a:p>
          <a:p>
            <a:pPr lvl="1"/>
            <a:r>
              <a:rPr lang="en-US" altLang="ja-JP" sz="2400" dirty="0" err="1" smtClean="0"/>
              <a:t>Diquark</a:t>
            </a:r>
            <a:r>
              <a:rPr lang="en-US" altLang="ja-JP" sz="2400" dirty="0" smtClean="0"/>
              <a:t> correlation?</a:t>
            </a:r>
            <a:endParaRPr kumimoji="1" lang="en-US" altLang="ja-JP" sz="2400" dirty="0"/>
          </a:p>
          <a:p>
            <a:r>
              <a:rPr lang="en-US" altLang="ja-JP" sz="2800" dirty="0" smtClean="0"/>
              <a:t>How analog states appear?</a:t>
            </a:r>
          </a:p>
          <a:p>
            <a:pPr lvl="1"/>
            <a:r>
              <a:rPr lang="en-US" altLang="ja-JP" sz="2400" dirty="0" smtClean="0">
                <a:latin typeface="Symbol" pitchFamily="18" charset="2"/>
              </a:rPr>
              <a:t>L</a:t>
            </a:r>
            <a:r>
              <a:rPr lang="en-US" altLang="ja-JP" sz="2400" dirty="0" smtClean="0"/>
              <a:t>(1405) </a:t>
            </a:r>
            <a:r>
              <a:rPr lang="en-US" altLang="ja-JP" sz="2400" dirty="0" smtClean="0">
                <a:sym typeface="Wingdings" pitchFamily="2" charset="2"/>
              </a:rPr>
              <a:t> </a:t>
            </a:r>
            <a:r>
              <a:rPr lang="en-US" altLang="ja-JP" sz="2400" dirty="0" smtClean="0"/>
              <a:t>?,  Roper resonance </a:t>
            </a:r>
            <a:r>
              <a:rPr lang="en-US" altLang="ja-JP" sz="2400" dirty="0" smtClean="0">
                <a:sym typeface="Wingdings" pitchFamily="2" charset="2"/>
              </a:rPr>
              <a:t> ?</a:t>
            </a:r>
          </a:p>
          <a:p>
            <a:pPr lvl="1"/>
            <a:r>
              <a:rPr lang="en-US" altLang="ja-JP" sz="2400" dirty="0" smtClean="0">
                <a:sym typeface="Wingdings" pitchFamily="2" charset="2"/>
              </a:rPr>
              <a:t>Helps to understand the nature of those states.</a:t>
            </a:r>
            <a:r>
              <a:rPr lang="en-US" altLang="ja-JP" sz="2400" dirty="0" smtClean="0"/>
              <a:t> </a:t>
            </a:r>
          </a:p>
          <a:p>
            <a:r>
              <a:rPr lang="en-US" altLang="ja-JP" sz="2800" dirty="0" smtClean="0"/>
              <a:t>Missing resonances?</a:t>
            </a:r>
          </a:p>
          <a:p>
            <a:r>
              <a:rPr lang="en-US" altLang="ja-JP" sz="2800" dirty="0" smtClean="0"/>
              <a:t>New exotic states? </a:t>
            </a:r>
            <a:r>
              <a:rPr lang="en-US" altLang="ja-JP" sz="2800" dirty="0"/>
              <a:t>E</a:t>
            </a:r>
            <a:r>
              <a:rPr lang="en-US" altLang="ja-JP" sz="2800" dirty="0" smtClean="0"/>
              <a:t>.g., DN bound state, </a:t>
            </a:r>
            <a:r>
              <a:rPr lang="en-US" altLang="ja-JP" sz="2800" dirty="0" err="1" smtClean="0"/>
              <a:t>pentaquarks</a:t>
            </a:r>
            <a:r>
              <a:rPr lang="en-US" altLang="ja-JP" sz="2800" dirty="0" smtClean="0"/>
              <a:t>, ....</a:t>
            </a:r>
          </a:p>
          <a:p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8760"/>
            <a:ext cx="2376264" cy="216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5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36104"/>
          </a:xfrm>
        </p:spPr>
        <p:txBody>
          <a:bodyPr/>
          <a:lstStyle/>
          <a:p>
            <a:r>
              <a:rPr lang="en-US" altLang="ja-JP" sz="4000" dirty="0" smtClean="0">
                <a:solidFill>
                  <a:srgbClr val="00B050"/>
                </a:solidFill>
              </a:rPr>
              <a:t>Missing mass </a:t>
            </a:r>
            <a:r>
              <a:rPr lang="en-US" altLang="ja-JP" sz="4000" dirty="0">
                <a:solidFill>
                  <a:srgbClr val="00B050"/>
                </a:solidFill>
              </a:rPr>
              <a:t>s</a:t>
            </a:r>
            <a:r>
              <a:rPr lang="en-US" altLang="ja-JP" sz="4000" dirty="0" smtClean="0">
                <a:solidFill>
                  <a:srgbClr val="00B050"/>
                </a:solidFill>
              </a:rPr>
              <a:t>pectroscopy by </a:t>
            </a:r>
            <a:r>
              <a:rPr lang="en-US" altLang="ja-JP" sz="4000" i="1" dirty="0" smtClean="0">
                <a:solidFill>
                  <a:srgbClr val="00B050"/>
                </a:solidFill>
                <a:latin typeface="+mn-lt"/>
              </a:rPr>
              <a:t>p</a:t>
            </a:r>
            <a:r>
              <a:rPr lang="en-US" altLang="ja-JP" sz="4000" dirty="0" smtClean="0">
                <a:solidFill>
                  <a:srgbClr val="00B050"/>
                </a:solidFill>
              </a:rPr>
              <a:t>(</a:t>
            </a:r>
            <a:r>
              <a:rPr lang="en-US" altLang="ja-JP" sz="4000" i="1" dirty="0" smtClean="0">
                <a:solidFill>
                  <a:srgbClr val="00B050"/>
                </a:solidFill>
                <a:latin typeface="Symbol" pitchFamily="18" charset="2"/>
              </a:rPr>
              <a:t>p</a:t>
            </a:r>
            <a:r>
              <a:rPr lang="en-US" altLang="ja-JP" sz="4000" i="1" baseline="30000" dirty="0" smtClean="0">
                <a:solidFill>
                  <a:srgbClr val="00B050"/>
                </a:solidFill>
                <a:latin typeface="Symbol" pitchFamily="18" charset="2"/>
              </a:rPr>
              <a:t>-</a:t>
            </a:r>
            <a:r>
              <a:rPr lang="en-US" altLang="ja-JP" sz="4000" dirty="0" smtClean="0">
                <a:solidFill>
                  <a:srgbClr val="00B050"/>
                </a:solidFill>
              </a:rPr>
              <a:t>,</a:t>
            </a:r>
            <a:r>
              <a:rPr lang="en-US" altLang="ja-JP" sz="4000" i="1" dirty="0" smtClean="0">
                <a:solidFill>
                  <a:srgbClr val="00B050"/>
                </a:solidFill>
              </a:rPr>
              <a:t>D</a:t>
            </a:r>
            <a:r>
              <a:rPr lang="en-US" altLang="ja-JP" sz="4000" dirty="0" smtClean="0">
                <a:solidFill>
                  <a:srgbClr val="00B050"/>
                </a:solidFill>
              </a:rPr>
              <a:t>*</a:t>
            </a:r>
            <a:r>
              <a:rPr lang="en-US" altLang="ja-JP" sz="4000" i="1" baseline="30000" dirty="0" smtClean="0">
                <a:solidFill>
                  <a:srgbClr val="00B050"/>
                </a:solidFill>
                <a:latin typeface="Symbol" pitchFamily="18" charset="2"/>
              </a:rPr>
              <a:t>-</a:t>
            </a:r>
            <a:r>
              <a:rPr lang="en-US" altLang="ja-JP" sz="4000" dirty="0" smtClean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908720"/>
            <a:ext cx="8568952" cy="5760640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Analogous to p(</a:t>
            </a:r>
            <a:r>
              <a:rPr lang="en-US" altLang="ja-JP" sz="2800" dirty="0" err="1" smtClean="0">
                <a:latin typeface="Symbol" pitchFamily="18" charset="2"/>
              </a:rPr>
              <a:t>p</a:t>
            </a:r>
            <a:r>
              <a:rPr lang="en-US" altLang="ja-JP" sz="2800" dirty="0" err="1" smtClean="0"/>
              <a:t>,K</a:t>
            </a:r>
            <a:r>
              <a:rPr lang="en-US" altLang="ja-JP" sz="2800" dirty="0" smtClean="0"/>
              <a:t>)Y reaction </a:t>
            </a:r>
          </a:p>
          <a:p>
            <a:r>
              <a:rPr lang="en-US" altLang="ja-JP" sz="2800" dirty="0" smtClean="0"/>
              <a:t>Direct reaction – possibility to produce resonances not made in fragmentation</a:t>
            </a:r>
          </a:p>
          <a:p>
            <a:r>
              <a:rPr lang="en-US" altLang="ja-JP" sz="2800" dirty="0" smtClean="0"/>
              <a:t>Production </a:t>
            </a:r>
            <a:r>
              <a:rPr lang="en-US" altLang="ja-JP" sz="2800" dirty="0"/>
              <a:t>r</a:t>
            </a:r>
            <a:r>
              <a:rPr lang="en-US" altLang="ja-JP" sz="2800" dirty="0" smtClean="0"/>
              <a:t>ate gives valuable information</a:t>
            </a:r>
          </a:p>
          <a:p>
            <a:r>
              <a:rPr lang="en-US" altLang="ja-JP" sz="2800" dirty="0" smtClean="0"/>
              <a:t>No bias on decays</a:t>
            </a:r>
          </a:p>
          <a:p>
            <a:pPr lvl="1"/>
            <a:r>
              <a:rPr lang="en-US" altLang="ja-JP" sz="2400" dirty="0" smtClean="0"/>
              <a:t>Absolute branching ratio can be measured</a:t>
            </a:r>
          </a:p>
          <a:p>
            <a:pPr lvl="1"/>
            <a:r>
              <a:rPr lang="en-US" altLang="ja-JP" sz="2400" dirty="0" smtClean="0"/>
              <a:t>Shape analysis for </a:t>
            </a:r>
            <a:r>
              <a:rPr lang="en-US" altLang="ja-JP" sz="2400" dirty="0" err="1" smtClean="0">
                <a:latin typeface="Symbol" pitchFamily="18" charset="2"/>
              </a:rPr>
              <a:t>L</a:t>
            </a:r>
            <a:r>
              <a:rPr lang="en-US" altLang="ja-JP" sz="2400" baseline="-25000" dirty="0" err="1" smtClean="0"/>
              <a:t>c</a:t>
            </a:r>
            <a:r>
              <a:rPr lang="en-US" altLang="ja-JP" sz="2400" dirty="0" smtClean="0"/>
              <a:t>(2595)</a:t>
            </a:r>
          </a:p>
          <a:p>
            <a:r>
              <a:rPr lang="en-US" altLang="ja-JP" sz="2800" dirty="0" smtClean="0"/>
              <a:t>Cross Section: </a:t>
            </a:r>
            <a:r>
              <a:rPr lang="en-US" altLang="ja-JP" sz="2400" dirty="0" smtClean="0">
                <a:latin typeface="Symbol" pitchFamily="18" charset="2"/>
              </a:rPr>
              <a:t>s ~ 1 </a:t>
            </a:r>
            <a:r>
              <a:rPr lang="en-US" altLang="ja-JP" sz="2400" dirty="0" err="1" smtClean="0"/>
              <a:t>nb</a:t>
            </a:r>
            <a:r>
              <a:rPr lang="en-US" altLang="ja-JP" sz="2400" dirty="0" smtClean="0"/>
              <a:t> </a:t>
            </a:r>
          </a:p>
          <a:p>
            <a:r>
              <a:rPr lang="en-US" altLang="ja-JP" sz="2800" dirty="0" smtClean="0"/>
              <a:t>Intense Beam at J-PARC is indispensable.</a:t>
            </a:r>
            <a:r>
              <a:rPr lang="en-US" altLang="ja-JP" sz="2800" i="1" dirty="0" smtClean="0">
                <a:latin typeface="Symbol" pitchFamily="18" charset="2"/>
              </a:rPr>
              <a:t> </a:t>
            </a:r>
          </a:p>
          <a:p>
            <a:pPr lvl="1"/>
            <a:r>
              <a:rPr lang="en-US" altLang="ja-JP" sz="2400" i="1" dirty="0" smtClean="0">
                <a:latin typeface="Symbol" pitchFamily="18" charset="2"/>
              </a:rPr>
              <a:t> </a:t>
            </a:r>
            <a:r>
              <a:rPr lang="en-US" altLang="ja-JP" sz="2400" dirty="0" smtClean="0">
                <a:latin typeface="Symbol" pitchFamily="18" charset="2"/>
              </a:rPr>
              <a:t>&gt; </a:t>
            </a:r>
            <a:r>
              <a:rPr lang="en-US" altLang="ja-JP" sz="2400" dirty="0" smtClean="0"/>
              <a:t>10</a:t>
            </a:r>
            <a:r>
              <a:rPr lang="en-US" altLang="ja-JP" sz="2400" baseline="30000" dirty="0" smtClean="0"/>
              <a:t>7</a:t>
            </a:r>
            <a:r>
              <a:rPr lang="en-US" altLang="ja-JP" sz="2400" dirty="0" smtClean="0"/>
              <a:t> Hz at 15 GeV/c </a:t>
            </a:r>
            <a:r>
              <a:rPr lang="en-US" altLang="ja-JP" sz="2400" dirty="0" err="1" smtClean="0"/>
              <a:t>pions</a:t>
            </a:r>
            <a:endParaRPr lang="en-US" altLang="ja-JP" sz="2400" i="1" dirty="0" smtClean="0">
              <a:latin typeface="Symbol" pitchFamily="18" charset="2"/>
            </a:endParaRPr>
          </a:p>
        </p:txBody>
      </p:sp>
      <p:sp>
        <p:nvSpPr>
          <p:cNvPr id="39" name="スライド番号プレースホルダ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EEB9A-094D-4D65-8868-4E3114C651C9}" type="slidenum">
              <a:rPr lang="ja-JP" altLang="en-US" sz="1600" smtClean="0">
                <a:solidFill>
                  <a:schemeClr val="tx1"/>
                </a:solidFill>
              </a:rPr>
              <a:pPr>
                <a:defRPr/>
              </a:pPr>
              <a:t>38</a:t>
            </a:fld>
            <a:endParaRPr lang="ja-JP" alt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t="5898"/>
          <a:stretch>
            <a:fillRect/>
          </a:stretch>
        </p:blipFill>
        <p:spPr bwMode="auto">
          <a:xfrm>
            <a:off x="21654" y="3356992"/>
            <a:ext cx="9086850" cy="345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テキスト ボックス 8"/>
          <p:cNvSpPr txBox="1">
            <a:spLocks noChangeArrowheads="1"/>
          </p:cNvSpPr>
          <p:nvPr/>
        </p:nvSpPr>
        <p:spPr bwMode="auto">
          <a:xfrm>
            <a:off x="5424231" y="5734497"/>
            <a:ext cx="256794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/>
              <a:t>Dispersive Focal Point</a:t>
            </a:r>
            <a:r>
              <a:rPr lang="ja-JP" altLang="en-US" dirty="0" smtClean="0"/>
              <a:t>（</a:t>
            </a:r>
            <a:r>
              <a:rPr lang="en-US" altLang="ja-JP" dirty="0" smtClean="0"/>
              <a:t>IF</a:t>
            </a:r>
            <a:r>
              <a:rPr lang="en-US" altLang="ja-JP" dirty="0"/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 err="1">
                <a:latin typeface="Symbol" pitchFamily="18" charset="2"/>
              </a:rPr>
              <a:t>D</a:t>
            </a:r>
            <a:r>
              <a:rPr lang="en-US" altLang="ja-JP" dirty="0" err="1"/>
              <a:t>p</a:t>
            </a:r>
            <a:r>
              <a:rPr lang="en-US" altLang="ja-JP" dirty="0"/>
              <a:t>/p~0.1%</a:t>
            </a:r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 bwMode="auto">
          <a:xfrm flipH="1" flipV="1">
            <a:off x="6317679" y="4508947"/>
            <a:ext cx="450850" cy="12557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 bwMode="auto">
          <a:xfrm flipH="1" flipV="1">
            <a:off x="3960242" y="4148584"/>
            <a:ext cx="557212" cy="11922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4" name="テキスト ボックス 11"/>
          <p:cNvSpPr txBox="1">
            <a:spLocks noChangeArrowheads="1"/>
          </p:cNvSpPr>
          <p:nvPr/>
        </p:nvSpPr>
        <p:spPr bwMode="auto">
          <a:xfrm>
            <a:off x="3888804" y="5301109"/>
            <a:ext cx="1157288" cy="36988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/>
              <a:t>Collimator</a:t>
            </a:r>
          </a:p>
        </p:txBody>
      </p:sp>
      <p:cxnSp>
        <p:nvCxnSpPr>
          <p:cNvPr id="15" name="直線矢印コネクタ 14"/>
          <p:cNvCxnSpPr/>
          <p:nvPr/>
        </p:nvCxnSpPr>
        <p:spPr bwMode="auto">
          <a:xfrm flipH="1" flipV="1">
            <a:off x="896367" y="3932684"/>
            <a:ext cx="704850" cy="18669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6" name="テキスト ボックス 15"/>
          <p:cNvSpPr txBox="1">
            <a:spLocks noChangeArrowheads="1"/>
          </p:cNvSpPr>
          <p:nvPr/>
        </p:nvSpPr>
        <p:spPr bwMode="auto">
          <a:xfrm>
            <a:off x="1278093" y="5805934"/>
            <a:ext cx="18130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/>
              <a:t>15kW Loss Target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/>
              <a:t>(SM)</a:t>
            </a:r>
            <a:endParaRPr lang="ja-JP" altLang="en-US" dirty="0"/>
          </a:p>
        </p:txBody>
      </p:sp>
      <p:sp>
        <p:nvSpPr>
          <p:cNvPr id="45065" name="タイトル 1"/>
          <p:cNvSpPr>
            <a:spLocks noGrp="1"/>
          </p:cNvSpPr>
          <p:nvPr>
            <p:ph type="title"/>
          </p:nvPr>
        </p:nvSpPr>
        <p:spPr>
          <a:xfrm>
            <a:off x="21654" y="44624"/>
            <a:ext cx="9086850" cy="864096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High momentum beam line</a:t>
            </a:r>
            <a:endParaRPr lang="ja-JP" altLang="en-US" dirty="0" smtClean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1" y="1052736"/>
            <a:ext cx="8640960" cy="208823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2800" dirty="0" smtClean="0"/>
              <a:t>High-intensity  secondary beam</a:t>
            </a:r>
            <a:r>
              <a:rPr lang="ja-JP" altLang="en-US" sz="2800" dirty="0" smtClean="0"/>
              <a:t>（</a:t>
            </a:r>
            <a:r>
              <a:rPr lang="en-US" altLang="ja-JP" sz="2800" dirty="0" err="1" smtClean="0"/>
              <a:t>unseparated</a:t>
            </a:r>
            <a:r>
              <a:rPr lang="ja-JP" altLang="en-US" sz="2800" dirty="0" smtClean="0"/>
              <a:t>）</a:t>
            </a:r>
            <a:endParaRPr lang="ja-JP" altLang="ja-JP" sz="28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ja-JP" sz="2400" dirty="0" smtClean="0"/>
              <a:t>2 </a:t>
            </a:r>
            <a:r>
              <a:rPr lang="en-US" altLang="ja-JP" sz="2400" dirty="0" err="1"/>
              <a:t>msr</a:t>
            </a:r>
            <a:r>
              <a:rPr lang="ja-JP" altLang="ja-JP" sz="2400" dirty="0"/>
              <a:t>・</a:t>
            </a:r>
            <a:r>
              <a:rPr lang="en-US" altLang="ja-JP" sz="2400" dirty="0" smtClean="0"/>
              <a:t>%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1.0 </a:t>
            </a:r>
            <a:r>
              <a:rPr lang="en-US" altLang="ja-JP" sz="2400" dirty="0"/>
              <a:t>x </a:t>
            </a:r>
            <a:r>
              <a:rPr lang="en-US" altLang="ja-JP" sz="2400" dirty="0" smtClean="0"/>
              <a:t>10</a:t>
            </a:r>
            <a:r>
              <a:rPr lang="en-US" altLang="ja-JP" sz="2400" baseline="30000" dirty="0" smtClean="0"/>
              <a:t>7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Hz </a:t>
            </a:r>
            <a:r>
              <a:rPr lang="en-US" altLang="ja-JP" sz="2400" dirty="0" smtClean="0"/>
              <a:t>@ 15GeV/c  </a:t>
            </a:r>
            <a:r>
              <a:rPr lang="en-US" altLang="ja-JP" sz="2400" dirty="0" smtClean="0">
                <a:latin typeface="Symbol" pitchFamily="18" charset="2"/>
              </a:rPr>
              <a:t>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2800" dirty="0" smtClean="0"/>
              <a:t>High-resolution beam: </a:t>
            </a:r>
            <a:r>
              <a:rPr lang="en-US" altLang="ja-JP" sz="2800" dirty="0" err="1" smtClean="0">
                <a:latin typeface="Symbol" pitchFamily="18" charset="2"/>
              </a:rPr>
              <a:t>D</a:t>
            </a:r>
            <a:r>
              <a:rPr lang="en-US" altLang="ja-JP" sz="2800" dirty="0" err="1" smtClean="0"/>
              <a:t>p</a:t>
            </a:r>
            <a:r>
              <a:rPr lang="en-US" altLang="ja-JP" sz="2800" dirty="0" smtClean="0"/>
              <a:t>/p~0.1%</a:t>
            </a:r>
            <a:endParaRPr lang="ja-JP" altLang="ja-JP" sz="28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ja-JP" sz="2400" dirty="0" smtClean="0"/>
              <a:t>Momentum dispersion and eliminate 2</a:t>
            </a:r>
            <a:r>
              <a:rPr lang="en-US" altLang="ja-JP" sz="2400" baseline="30000" dirty="0" smtClean="0"/>
              <a:t>nd</a:t>
            </a:r>
            <a:r>
              <a:rPr lang="en-US" altLang="ja-JP" sz="2400" dirty="0" smtClean="0"/>
              <a:t> order aberrations</a:t>
            </a:r>
            <a:endParaRPr lang="ja-JP" altLang="ja-JP" sz="2400" dirty="0">
              <a:latin typeface="Symbol" pitchFamily="18" charset="2"/>
            </a:endParaRPr>
          </a:p>
        </p:txBody>
      </p:sp>
      <p:pic>
        <p:nvPicPr>
          <p:cNvPr id="45067" name="図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74040">
            <a:off x="7952804" y="4753422"/>
            <a:ext cx="6794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8"/>
          <p:cNvSpPr txBox="1">
            <a:spLocks noChangeArrowheads="1"/>
          </p:cNvSpPr>
          <p:nvPr/>
        </p:nvSpPr>
        <p:spPr bwMode="auto">
          <a:xfrm>
            <a:off x="7165670" y="3501008"/>
            <a:ext cx="138871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 smtClean="0"/>
              <a:t>Exp. TGT</a:t>
            </a:r>
            <a:r>
              <a:rPr lang="ja-JP" altLang="en-US" dirty="0" smtClean="0"/>
              <a:t>（</a:t>
            </a:r>
            <a:r>
              <a:rPr lang="en-US" altLang="ja-JP" dirty="0" smtClean="0"/>
              <a:t>FF)</a:t>
            </a:r>
            <a:endParaRPr lang="en-US" altLang="ja-JP" dirty="0"/>
          </a:p>
        </p:txBody>
      </p:sp>
      <p:cxnSp>
        <p:nvCxnSpPr>
          <p:cNvPr id="13" name="直線矢印コネクタ 12"/>
          <p:cNvCxnSpPr>
            <a:stCxn id="12" idx="2"/>
          </p:cNvCxnSpPr>
          <p:nvPr/>
        </p:nvCxnSpPr>
        <p:spPr bwMode="auto">
          <a:xfrm>
            <a:off x="7860027" y="3870340"/>
            <a:ext cx="240365" cy="10708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EEB9A-094D-4D65-8868-4E3114C651C9}" type="slidenum">
              <a:rPr lang="ja-JP" altLang="en-US" sz="1600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-428625" y="4229100"/>
            <a:ext cx="9839325" cy="284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pic>
        <p:nvPicPr>
          <p:cNvPr id="21507" name="Picture 3" descr="J-PARC-2006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161925"/>
            <a:ext cx="946150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746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29600" cy="1143000"/>
          </a:xfrm>
          <a:ln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ja-JP" sz="3600" b="1" u="sng" smtClean="0">
                <a:solidFill>
                  <a:schemeClr val="tx1"/>
                </a:solidFill>
              </a:rPr>
              <a:t>J-PARC </a:t>
            </a:r>
            <a:br>
              <a:rPr lang="en-US" altLang="ja-JP" sz="3600" b="1" u="sng" smtClean="0">
                <a:solidFill>
                  <a:schemeClr val="tx1"/>
                </a:solidFill>
              </a:rPr>
            </a:br>
            <a:r>
              <a:rPr lang="en-US" altLang="ja-JP" sz="2400" b="1" smtClean="0">
                <a:solidFill>
                  <a:schemeClr val="tx1"/>
                </a:solidFill>
              </a:rPr>
              <a:t>(Japan Proton Accelerator Research Complex)</a:t>
            </a:r>
            <a:endParaRPr lang="en-US" altLang="ja-JP" sz="4400" b="1" u="sng" smtClean="0">
              <a:solidFill>
                <a:schemeClr val="tx1"/>
              </a:solidFill>
            </a:endParaRPr>
          </a:p>
        </p:txBody>
      </p:sp>
      <p:sp>
        <p:nvSpPr>
          <p:cNvPr id="1427461" name="Rectangle 5"/>
          <p:cNvSpPr>
            <a:spLocks noChangeArrowheads="1"/>
          </p:cNvSpPr>
          <p:nvPr/>
        </p:nvSpPr>
        <p:spPr bwMode="auto">
          <a:xfrm>
            <a:off x="6315075" y="0"/>
            <a:ext cx="2028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>
                <a:solidFill>
                  <a:srgbClr val="F8F8F8"/>
                </a:solidFill>
                <a:ea typeface="ＭＳ Ｐ明朝" pitchFamily="18" charset="-128"/>
              </a:rPr>
              <a:t>Tokai, Japan</a:t>
            </a:r>
          </a:p>
        </p:txBody>
      </p:sp>
      <p:sp>
        <p:nvSpPr>
          <p:cNvPr id="1427462" name="Line 6"/>
          <p:cNvSpPr>
            <a:spLocks noChangeShapeType="1"/>
          </p:cNvSpPr>
          <p:nvPr/>
        </p:nvSpPr>
        <p:spPr bwMode="auto">
          <a:xfrm flipV="1">
            <a:off x="552450" y="3343275"/>
            <a:ext cx="2428875" cy="238125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419600" y="2006600"/>
            <a:ext cx="3440113" cy="1874838"/>
            <a:chOff x="2778" y="1234"/>
            <a:chExt cx="2167" cy="1229"/>
          </a:xfrm>
        </p:grpSpPr>
        <p:sp>
          <p:nvSpPr>
            <p:cNvPr id="21544" name="Line 8"/>
            <p:cNvSpPr>
              <a:spLocks noChangeShapeType="1"/>
            </p:cNvSpPr>
            <p:nvPr/>
          </p:nvSpPr>
          <p:spPr bwMode="auto">
            <a:xfrm flipH="1" flipV="1">
              <a:off x="3612" y="2430"/>
              <a:ext cx="168" cy="24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FFFFFF"/>
                </a:solidFill>
              </a:endParaRPr>
            </a:p>
          </p:txBody>
        </p:sp>
        <p:grpSp>
          <p:nvGrpSpPr>
            <p:cNvPr id="21545" name="Group 9"/>
            <p:cNvGrpSpPr>
              <a:grpSpLocks/>
            </p:cNvGrpSpPr>
            <p:nvPr/>
          </p:nvGrpSpPr>
          <p:grpSpPr bwMode="auto">
            <a:xfrm>
              <a:off x="2778" y="1234"/>
              <a:ext cx="2167" cy="1229"/>
              <a:chOff x="2778" y="1234"/>
              <a:chExt cx="2167" cy="1229"/>
            </a:xfrm>
          </p:grpSpPr>
          <p:sp>
            <p:nvSpPr>
              <p:cNvPr id="21546" name="Line 10"/>
              <p:cNvSpPr>
                <a:spLocks noChangeShapeType="1"/>
              </p:cNvSpPr>
              <p:nvPr/>
            </p:nvSpPr>
            <p:spPr bwMode="auto">
              <a:xfrm flipH="1">
                <a:off x="4590" y="1824"/>
                <a:ext cx="306" cy="414"/>
              </a:xfrm>
              <a:prstGeom prst="line">
                <a:avLst/>
              </a:prstGeom>
              <a:noFill/>
              <a:ln w="76200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47" name="Freeform 11"/>
              <p:cNvSpPr>
                <a:spLocks/>
              </p:cNvSpPr>
              <p:nvPr/>
            </p:nvSpPr>
            <p:spPr bwMode="auto">
              <a:xfrm>
                <a:off x="3696" y="2208"/>
                <a:ext cx="912" cy="255"/>
              </a:xfrm>
              <a:custGeom>
                <a:avLst/>
                <a:gdLst>
                  <a:gd name="T0" fmla="*/ 912 w 1002"/>
                  <a:gd name="T1" fmla="*/ 0 h 237"/>
                  <a:gd name="T2" fmla="*/ 825 w 1002"/>
                  <a:gd name="T3" fmla="*/ 90 h 237"/>
                  <a:gd name="T4" fmla="*/ 677 w 1002"/>
                  <a:gd name="T5" fmla="*/ 181 h 237"/>
                  <a:gd name="T6" fmla="*/ 541 w 1002"/>
                  <a:gd name="T7" fmla="*/ 219 h 237"/>
                  <a:gd name="T8" fmla="*/ 382 w 1002"/>
                  <a:gd name="T9" fmla="*/ 245 h 237"/>
                  <a:gd name="T10" fmla="*/ 262 w 1002"/>
                  <a:gd name="T11" fmla="*/ 252 h 237"/>
                  <a:gd name="T12" fmla="*/ 158 w 1002"/>
                  <a:gd name="T13" fmla="*/ 252 h 237"/>
                  <a:gd name="T14" fmla="*/ 0 w 1002"/>
                  <a:gd name="T15" fmla="*/ 232 h 2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02"/>
                  <a:gd name="T25" fmla="*/ 0 h 237"/>
                  <a:gd name="T26" fmla="*/ 1002 w 1002"/>
                  <a:gd name="T27" fmla="*/ 237 h 2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02" h="237">
                    <a:moveTo>
                      <a:pt x="1002" y="0"/>
                    </a:moveTo>
                    <a:cubicBezTo>
                      <a:pt x="975" y="28"/>
                      <a:pt x="949" y="56"/>
                      <a:pt x="906" y="84"/>
                    </a:cubicBezTo>
                    <a:cubicBezTo>
                      <a:pt x="863" y="112"/>
                      <a:pt x="796" y="148"/>
                      <a:pt x="744" y="168"/>
                    </a:cubicBezTo>
                    <a:cubicBezTo>
                      <a:pt x="692" y="188"/>
                      <a:pt x="648" y="194"/>
                      <a:pt x="594" y="204"/>
                    </a:cubicBezTo>
                    <a:cubicBezTo>
                      <a:pt x="540" y="214"/>
                      <a:pt x="471" y="223"/>
                      <a:pt x="420" y="228"/>
                    </a:cubicBezTo>
                    <a:cubicBezTo>
                      <a:pt x="369" y="233"/>
                      <a:pt x="329" y="233"/>
                      <a:pt x="288" y="234"/>
                    </a:cubicBezTo>
                    <a:cubicBezTo>
                      <a:pt x="247" y="235"/>
                      <a:pt x="222" y="237"/>
                      <a:pt x="174" y="234"/>
                    </a:cubicBezTo>
                    <a:cubicBezTo>
                      <a:pt x="126" y="231"/>
                      <a:pt x="28" y="219"/>
                      <a:pt x="0" y="216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48" name="Freeform 12"/>
              <p:cNvSpPr>
                <a:spLocks/>
              </p:cNvSpPr>
              <p:nvPr/>
            </p:nvSpPr>
            <p:spPr bwMode="auto">
              <a:xfrm>
                <a:off x="2814" y="1794"/>
                <a:ext cx="816" cy="632"/>
              </a:xfrm>
              <a:custGeom>
                <a:avLst/>
                <a:gdLst>
                  <a:gd name="T0" fmla="*/ 816 w 852"/>
                  <a:gd name="T1" fmla="*/ 618 h 638"/>
                  <a:gd name="T2" fmla="*/ 667 w 852"/>
                  <a:gd name="T3" fmla="*/ 577 h 638"/>
                  <a:gd name="T4" fmla="*/ 241 w 852"/>
                  <a:gd name="T5" fmla="*/ 285 h 638"/>
                  <a:gd name="T6" fmla="*/ 57 w 852"/>
                  <a:gd name="T7" fmla="*/ 101 h 638"/>
                  <a:gd name="T8" fmla="*/ 0 w 852"/>
                  <a:gd name="T9" fmla="*/ 0 h 6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2"/>
                  <a:gd name="T16" fmla="*/ 0 h 638"/>
                  <a:gd name="T17" fmla="*/ 852 w 852"/>
                  <a:gd name="T18" fmla="*/ 638 h 6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2" h="638">
                    <a:moveTo>
                      <a:pt x="852" y="624"/>
                    </a:moveTo>
                    <a:cubicBezTo>
                      <a:pt x="824" y="631"/>
                      <a:pt x="796" y="638"/>
                      <a:pt x="696" y="582"/>
                    </a:cubicBezTo>
                    <a:cubicBezTo>
                      <a:pt x="596" y="526"/>
                      <a:pt x="358" y="368"/>
                      <a:pt x="252" y="288"/>
                    </a:cubicBezTo>
                    <a:cubicBezTo>
                      <a:pt x="146" y="208"/>
                      <a:pt x="102" y="150"/>
                      <a:pt x="60" y="102"/>
                    </a:cubicBezTo>
                    <a:cubicBezTo>
                      <a:pt x="18" y="54"/>
                      <a:pt x="9" y="27"/>
                      <a:pt x="0" y="0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49" name="Freeform 13"/>
              <p:cNvSpPr>
                <a:spLocks/>
              </p:cNvSpPr>
              <p:nvPr/>
            </p:nvSpPr>
            <p:spPr bwMode="auto">
              <a:xfrm>
                <a:off x="2778" y="1566"/>
                <a:ext cx="39" cy="234"/>
              </a:xfrm>
              <a:custGeom>
                <a:avLst/>
                <a:gdLst>
                  <a:gd name="T0" fmla="*/ 39 w 66"/>
                  <a:gd name="T1" fmla="*/ 234 h 294"/>
                  <a:gd name="T2" fmla="*/ 7 w 66"/>
                  <a:gd name="T3" fmla="*/ 129 h 294"/>
                  <a:gd name="T4" fmla="*/ 4 w 66"/>
                  <a:gd name="T5" fmla="*/ 43 h 294"/>
                  <a:gd name="T6" fmla="*/ 28 w 66"/>
                  <a:gd name="T7" fmla="*/ 0 h 2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294"/>
                  <a:gd name="T14" fmla="*/ 66 w 66"/>
                  <a:gd name="T15" fmla="*/ 294 h 2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294">
                    <a:moveTo>
                      <a:pt x="66" y="294"/>
                    </a:moveTo>
                    <a:cubicBezTo>
                      <a:pt x="44" y="248"/>
                      <a:pt x="22" y="202"/>
                      <a:pt x="12" y="162"/>
                    </a:cubicBezTo>
                    <a:cubicBezTo>
                      <a:pt x="2" y="122"/>
                      <a:pt x="0" y="81"/>
                      <a:pt x="6" y="54"/>
                    </a:cubicBezTo>
                    <a:cubicBezTo>
                      <a:pt x="12" y="27"/>
                      <a:pt x="39" y="13"/>
                      <a:pt x="48" y="0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50" name="Freeform 14"/>
              <p:cNvSpPr>
                <a:spLocks/>
              </p:cNvSpPr>
              <p:nvPr/>
            </p:nvSpPr>
            <p:spPr bwMode="auto">
              <a:xfrm>
                <a:off x="2790" y="1234"/>
                <a:ext cx="2155" cy="620"/>
              </a:xfrm>
              <a:custGeom>
                <a:avLst/>
                <a:gdLst>
                  <a:gd name="T0" fmla="*/ 2090 w 2233"/>
                  <a:gd name="T1" fmla="*/ 620 h 590"/>
                  <a:gd name="T2" fmla="*/ 2148 w 2233"/>
                  <a:gd name="T3" fmla="*/ 500 h 590"/>
                  <a:gd name="T4" fmla="*/ 2131 w 2233"/>
                  <a:gd name="T5" fmla="*/ 361 h 590"/>
                  <a:gd name="T6" fmla="*/ 2061 w 2233"/>
                  <a:gd name="T7" fmla="*/ 267 h 590"/>
                  <a:gd name="T8" fmla="*/ 1975 w 2233"/>
                  <a:gd name="T9" fmla="*/ 191 h 590"/>
                  <a:gd name="T10" fmla="*/ 1801 w 2233"/>
                  <a:gd name="T11" fmla="*/ 103 h 590"/>
                  <a:gd name="T12" fmla="*/ 1598 w 2233"/>
                  <a:gd name="T13" fmla="*/ 46 h 590"/>
                  <a:gd name="T14" fmla="*/ 1448 w 2233"/>
                  <a:gd name="T15" fmla="*/ 21 h 590"/>
                  <a:gd name="T16" fmla="*/ 1251 w 2233"/>
                  <a:gd name="T17" fmla="*/ 2 h 590"/>
                  <a:gd name="T18" fmla="*/ 614 w 2233"/>
                  <a:gd name="T19" fmla="*/ 34 h 590"/>
                  <a:gd name="T20" fmla="*/ 440 w 2233"/>
                  <a:gd name="T21" fmla="*/ 71 h 590"/>
                  <a:gd name="T22" fmla="*/ 255 w 2233"/>
                  <a:gd name="T23" fmla="*/ 141 h 590"/>
                  <a:gd name="T24" fmla="*/ 133 w 2233"/>
                  <a:gd name="T25" fmla="*/ 204 h 590"/>
                  <a:gd name="T26" fmla="*/ 46 w 2233"/>
                  <a:gd name="T27" fmla="*/ 280 h 590"/>
                  <a:gd name="T28" fmla="*/ 0 w 2233"/>
                  <a:gd name="T29" fmla="*/ 349 h 59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33"/>
                  <a:gd name="T46" fmla="*/ 0 h 590"/>
                  <a:gd name="T47" fmla="*/ 2233 w 2233"/>
                  <a:gd name="T48" fmla="*/ 590 h 59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33" h="590">
                    <a:moveTo>
                      <a:pt x="2166" y="590"/>
                    </a:moveTo>
                    <a:cubicBezTo>
                      <a:pt x="2192" y="553"/>
                      <a:pt x="2219" y="517"/>
                      <a:pt x="2226" y="476"/>
                    </a:cubicBezTo>
                    <a:cubicBezTo>
                      <a:pt x="2233" y="435"/>
                      <a:pt x="2223" y="381"/>
                      <a:pt x="2208" y="344"/>
                    </a:cubicBezTo>
                    <a:cubicBezTo>
                      <a:pt x="2193" y="307"/>
                      <a:pt x="2163" y="281"/>
                      <a:pt x="2136" y="254"/>
                    </a:cubicBezTo>
                    <a:cubicBezTo>
                      <a:pt x="2109" y="227"/>
                      <a:pt x="2091" y="208"/>
                      <a:pt x="2046" y="182"/>
                    </a:cubicBezTo>
                    <a:cubicBezTo>
                      <a:pt x="2001" y="156"/>
                      <a:pt x="1931" y="121"/>
                      <a:pt x="1866" y="98"/>
                    </a:cubicBezTo>
                    <a:cubicBezTo>
                      <a:pt x="1801" y="75"/>
                      <a:pt x="1717" y="57"/>
                      <a:pt x="1656" y="44"/>
                    </a:cubicBezTo>
                    <a:cubicBezTo>
                      <a:pt x="1595" y="31"/>
                      <a:pt x="1560" y="27"/>
                      <a:pt x="1500" y="20"/>
                    </a:cubicBezTo>
                    <a:cubicBezTo>
                      <a:pt x="1440" y="13"/>
                      <a:pt x="1440" y="0"/>
                      <a:pt x="1296" y="2"/>
                    </a:cubicBezTo>
                    <a:cubicBezTo>
                      <a:pt x="1152" y="4"/>
                      <a:pt x="776" y="21"/>
                      <a:pt x="636" y="32"/>
                    </a:cubicBezTo>
                    <a:cubicBezTo>
                      <a:pt x="496" y="43"/>
                      <a:pt x="518" y="51"/>
                      <a:pt x="456" y="68"/>
                    </a:cubicBezTo>
                    <a:cubicBezTo>
                      <a:pt x="394" y="85"/>
                      <a:pt x="317" y="113"/>
                      <a:pt x="264" y="134"/>
                    </a:cubicBezTo>
                    <a:cubicBezTo>
                      <a:pt x="211" y="155"/>
                      <a:pt x="174" y="172"/>
                      <a:pt x="138" y="194"/>
                    </a:cubicBezTo>
                    <a:cubicBezTo>
                      <a:pt x="102" y="216"/>
                      <a:pt x="71" y="243"/>
                      <a:pt x="48" y="266"/>
                    </a:cubicBezTo>
                    <a:cubicBezTo>
                      <a:pt x="25" y="289"/>
                      <a:pt x="12" y="310"/>
                      <a:pt x="0" y="332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1512" name="Line 15"/>
          <p:cNvSpPr>
            <a:spLocks noChangeShapeType="1"/>
          </p:cNvSpPr>
          <p:nvPr/>
        </p:nvSpPr>
        <p:spPr bwMode="auto">
          <a:xfrm>
            <a:off x="3810000" y="265747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sp>
        <p:nvSpPr>
          <p:cNvPr id="1427472" name="Line 16"/>
          <p:cNvSpPr>
            <a:spLocks noChangeShapeType="1"/>
          </p:cNvSpPr>
          <p:nvPr/>
        </p:nvSpPr>
        <p:spPr bwMode="auto">
          <a:xfrm>
            <a:off x="3762375" y="2619375"/>
            <a:ext cx="1190625" cy="752475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sp>
        <p:nvSpPr>
          <p:cNvPr id="1427473" name="Freeform 17"/>
          <p:cNvSpPr>
            <a:spLocks/>
          </p:cNvSpPr>
          <p:nvPr/>
        </p:nvSpPr>
        <p:spPr bwMode="auto">
          <a:xfrm>
            <a:off x="2943225" y="2924175"/>
            <a:ext cx="228600" cy="420688"/>
          </a:xfrm>
          <a:custGeom>
            <a:avLst/>
            <a:gdLst>
              <a:gd name="T0" fmla="*/ 0 w 156"/>
              <a:gd name="T1" fmla="*/ 408766 h 247"/>
              <a:gd name="T2" fmla="*/ 123092 w 156"/>
              <a:gd name="T3" fmla="*/ 408766 h 247"/>
              <a:gd name="T4" fmla="*/ 211015 w 156"/>
              <a:gd name="T5" fmla="*/ 337232 h 247"/>
              <a:gd name="T6" fmla="*/ 228600 w 156"/>
              <a:gd name="T7" fmla="*/ 173725 h 247"/>
              <a:gd name="T8" fmla="*/ 211015 w 156"/>
              <a:gd name="T9" fmla="*/ 0 h 2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"/>
              <a:gd name="T16" fmla="*/ 0 h 247"/>
              <a:gd name="T17" fmla="*/ 156 w 156"/>
              <a:gd name="T18" fmla="*/ 247 h 2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" h="247">
                <a:moveTo>
                  <a:pt x="0" y="240"/>
                </a:moveTo>
                <a:cubicBezTo>
                  <a:pt x="30" y="243"/>
                  <a:pt x="60" y="247"/>
                  <a:pt x="84" y="240"/>
                </a:cubicBezTo>
                <a:cubicBezTo>
                  <a:pt x="108" y="233"/>
                  <a:pt x="132" y="221"/>
                  <a:pt x="144" y="198"/>
                </a:cubicBezTo>
                <a:cubicBezTo>
                  <a:pt x="156" y="175"/>
                  <a:pt x="156" y="135"/>
                  <a:pt x="156" y="102"/>
                </a:cubicBezTo>
                <a:cubicBezTo>
                  <a:pt x="156" y="69"/>
                  <a:pt x="150" y="34"/>
                  <a:pt x="144" y="0"/>
                </a:cubicBezTo>
              </a:path>
            </a:pathLst>
          </a:custGeom>
          <a:noFill/>
          <a:ln w="76200" cap="flat" cmpd="sng">
            <a:solidFill>
              <a:srgbClr val="FF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75403">
            <a:off x="3133725" y="2554288"/>
            <a:ext cx="725488" cy="512762"/>
            <a:chOff x="1980" y="1603"/>
            <a:chExt cx="463" cy="305"/>
          </a:xfrm>
        </p:grpSpPr>
        <p:sp>
          <p:nvSpPr>
            <p:cNvPr id="21542" name="Freeform 19"/>
            <p:cNvSpPr>
              <a:spLocks/>
            </p:cNvSpPr>
            <p:nvPr/>
          </p:nvSpPr>
          <p:spPr bwMode="auto">
            <a:xfrm>
              <a:off x="1980" y="1603"/>
              <a:ext cx="437" cy="245"/>
            </a:xfrm>
            <a:custGeom>
              <a:avLst/>
              <a:gdLst>
                <a:gd name="T0" fmla="*/ 12 w 437"/>
                <a:gd name="T1" fmla="*/ 245 h 245"/>
                <a:gd name="T2" fmla="*/ 6 w 437"/>
                <a:gd name="T3" fmla="*/ 107 h 245"/>
                <a:gd name="T4" fmla="*/ 48 w 437"/>
                <a:gd name="T5" fmla="*/ 35 h 245"/>
                <a:gd name="T6" fmla="*/ 132 w 437"/>
                <a:gd name="T7" fmla="*/ 5 h 245"/>
                <a:gd name="T8" fmla="*/ 186 w 437"/>
                <a:gd name="T9" fmla="*/ 5 h 245"/>
                <a:gd name="T10" fmla="*/ 396 w 437"/>
                <a:gd name="T11" fmla="*/ 35 h 245"/>
                <a:gd name="T12" fmla="*/ 432 w 437"/>
                <a:gd name="T13" fmla="*/ 71 h 2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7"/>
                <a:gd name="T22" fmla="*/ 0 h 245"/>
                <a:gd name="T23" fmla="*/ 437 w 437"/>
                <a:gd name="T24" fmla="*/ 245 h 2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7" h="245">
                  <a:moveTo>
                    <a:pt x="12" y="245"/>
                  </a:moveTo>
                  <a:cubicBezTo>
                    <a:pt x="6" y="193"/>
                    <a:pt x="0" y="142"/>
                    <a:pt x="6" y="107"/>
                  </a:cubicBezTo>
                  <a:cubicBezTo>
                    <a:pt x="12" y="72"/>
                    <a:pt x="27" y="52"/>
                    <a:pt x="48" y="35"/>
                  </a:cubicBezTo>
                  <a:cubicBezTo>
                    <a:pt x="69" y="18"/>
                    <a:pt x="109" y="10"/>
                    <a:pt x="132" y="5"/>
                  </a:cubicBezTo>
                  <a:cubicBezTo>
                    <a:pt x="155" y="0"/>
                    <a:pt x="142" y="0"/>
                    <a:pt x="186" y="5"/>
                  </a:cubicBezTo>
                  <a:cubicBezTo>
                    <a:pt x="230" y="10"/>
                    <a:pt x="355" y="24"/>
                    <a:pt x="396" y="35"/>
                  </a:cubicBezTo>
                  <a:cubicBezTo>
                    <a:pt x="437" y="46"/>
                    <a:pt x="425" y="66"/>
                    <a:pt x="432" y="71"/>
                  </a:cubicBezTo>
                </a:path>
              </a:pathLst>
            </a:custGeom>
            <a:noFill/>
            <a:ln w="76200" cap="flat" cmpd="sng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FFFFFF"/>
                </a:solidFill>
              </a:endParaRPr>
            </a:p>
          </p:txBody>
        </p:sp>
        <p:sp>
          <p:nvSpPr>
            <p:cNvPr id="21543" name="Freeform 20"/>
            <p:cNvSpPr>
              <a:spLocks/>
            </p:cNvSpPr>
            <p:nvPr/>
          </p:nvSpPr>
          <p:spPr bwMode="auto">
            <a:xfrm>
              <a:off x="1998" y="1650"/>
              <a:ext cx="445" cy="258"/>
            </a:xfrm>
            <a:custGeom>
              <a:avLst/>
              <a:gdLst>
                <a:gd name="T0" fmla="*/ 390 w 445"/>
                <a:gd name="T1" fmla="*/ 0 h 258"/>
                <a:gd name="T2" fmla="*/ 426 w 445"/>
                <a:gd name="T3" fmla="*/ 24 h 258"/>
                <a:gd name="T4" fmla="*/ 444 w 445"/>
                <a:gd name="T5" fmla="*/ 66 h 258"/>
                <a:gd name="T6" fmla="*/ 420 w 445"/>
                <a:gd name="T7" fmla="*/ 108 h 258"/>
                <a:gd name="T8" fmla="*/ 378 w 445"/>
                <a:gd name="T9" fmla="*/ 144 h 258"/>
                <a:gd name="T10" fmla="*/ 198 w 445"/>
                <a:gd name="T11" fmla="*/ 240 h 258"/>
                <a:gd name="T12" fmla="*/ 138 w 445"/>
                <a:gd name="T13" fmla="*/ 252 h 258"/>
                <a:gd name="T14" fmla="*/ 60 w 445"/>
                <a:gd name="T15" fmla="*/ 246 h 258"/>
                <a:gd name="T16" fmla="*/ 18 w 445"/>
                <a:gd name="T17" fmla="*/ 216 h 258"/>
                <a:gd name="T18" fmla="*/ 0 w 445"/>
                <a:gd name="T19" fmla="*/ 150 h 2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5"/>
                <a:gd name="T31" fmla="*/ 0 h 258"/>
                <a:gd name="T32" fmla="*/ 445 w 445"/>
                <a:gd name="T33" fmla="*/ 258 h 2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5" h="258">
                  <a:moveTo>
                    <a:pt x="390" y="0"/>
                  </a:moveTo>
                  <a:cubicBezTo>
                    <a:pt x="403" y="6"/>
                    <a:pt x="417" y="13"/>
                    <a:pt x="426" y="24"/>
                  </a:cubicBezTo>
                  <a:cubicBezTo>
                    <a:pt x="435" y="35"/>
                    <a:pt x="445" y="52"/>
                    <a:pt x="444" y="66"/>
                  </a:cubicBezTo>
                  <a:cubicBezTo>
                    <a:pt x="443" y="80"/>
                    <a:pt x="431" y="95"/>
                    <a:pt x="420" y="108"/>
                  </a:cubicBezTo>
                  <a:cubicBezTo>
                    <a:pt x="409" y="121"/>
                    <a:pt x="415" y="122"/>
                    <a:pt x="378" y="144"/>
                  </a:cubicBezTo>
                  <a:cubicBezTo>
                    <a:pt x="341" y="166"/>
                    <a:pt x="238" y="222"/>
                    <a:pt x="198" y="240"/>
                  </a:cubicBezTo>
                  <a:cubicBezTo>
                    <a:pt x="158" y="258"/>
                    <a:pt x="161" y="251"/>
                    <a:pt x="138" y="252"/>
                  </a:cubicBezTo>
                  <a:cubicBezTo>
                    <a:pt x="115" y="253"/>
                    <a:pt x="80" y="252"/>
                    <a:pt x="60" y="246"/>
                  </a:cubicBezTo>
                  <a:cubicBezTo>
                    <a:pt x="40" y="240"/>
                    <a:pt x="28" y="232"/>
                    <a:pt x="18" y="216"/>
                  </a:cubicBezTo>
                  <a:cubicBezTo>
                    <a:pt x="8" y="200"/>
                    <a:pt x="3" y="161"/>
                    <a:pt x="0" y="150"/>
                  </a:cubicBezTo>
                </a:path>
              </a:pathLst>
            </a:custGeom>
            <a:noFill/>
            <a:ln w="76200" cap="flat" cmpd="sng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27477" name="Line 21"/>
          <p:cNvSpPr>
            <a:spLocks noChangeShapeType="1"/>
          </p:cNvSpPr>
          <p:nvPr/>
        </p:nvSpPr>
        <p:spPr bwMode="auto">
          <a:xfrm flipV="1">
            <a:off x="7515225" y="2419350"/>
            <a:ext cx="733425" cy="8763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486525" y="1235075"/>
            <a:ext cx="2303463" cy="1089025"/>
            <a:chOff x="4086" y="778"/>
            <a:chExt cx="1451" cy="686"/>
          </a:xfrm>
        </p:grpSpPr>
        <p:sp>
          <p:nvSpPr>
            <p:cNvPr id="21540" name="Line 23"/>
            <p:cNvSpPr>
              <a:spLocks noChangeShapeType="1"/>
            </p:cNvSpPr>
            <p:nvPr/>
          </p:nvSpPr>
          <p:spPr bwMode="auto">
            <a:xfrm flipH="1">
              <a:off x="4830" y="1144"/>
              <a:ext cx="305" cy="32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FFFFFF"/>
                </a:solidFill>
              </a:endParaRPr>
            </a:p>
          </p:txBody>
        </p:sp>
        <p:sp>
          <p:nvSpPr>
            <p:cNvPr id="21541" name="Text Box 24"/>
            <p:cNvSpPr txBox="1">
              <a:spLocks noChangeArrowheads="1"/>
            </p:cNvSpPr>
            <p:nvPr/>
          </p:nvSpPr>
          <p:spPr bwMode="auto">
            <a:xfrm>
              <a:off x="4086" y="778"/>
              <a:ext cx="1451" cy="3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080808"/>
                  </a:solidFill>
                  <a:ea typeface="ＭＳ ゴシック" pitchFamily="49" charset="-128"/>
                </a:rPr>
                <a:t>50 GeV Synchrotron (15 </a:t>
              </a:r>
              <a:r>
                <a:rPr lang="en-US" altLang="ja-JP" sz="1600" b="1" dirty="0" smtClean="0">
                  <a:solidFill>
                    <a:srgbClr val="080808"/>
                  </a:solidFill>
                  <a:latin typeface="Symbol" pitchFamily="18" charset="2"/>
                  <a:ea typeface="ＭＳ ゴシック" pitchFamily="49" charset="-128"/>
                </a:rPr>
                <a:t>m</a:t>
              </a:r>
              <a:r>
                <a:rPr lang="en-US" altLang="ja-JP" sz="1600" b="1" dirty="0" smtClean="0">
                  <a:solidFill>
                    <a:srgbClr val="080808"/>
                  </a:solidFill>
                  <a:ea typeface="ＭＳ ゴシック" pitchFamily="49" charset="-128"/>
                </a:rPr>
                <a:t>A)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763" y="3578225"/>
            <a:ext cx="1924050" cy="1447800"/>
            <a:chOff x="3" y="2254"/>
            <a:chExt cx="1212" cy="912"/>
          </a:xfrm>
        </p:grpSpPr>
        <p:sp>
          <p:nvSpPr>
            <p:cNvPr id="21538" name="Line 26"/>
            <p:cNvSpPr>
              <a:spLocks noChangeShapeType="1"/>
            </p:cNvSpPr>
            <p:nvPr/>
          </p:nvSpPr>
          <p:spPr bwMode="auto">
            <a:xfrm flipV="1">
              <a:off x="627" y="2254"/>
              <a:ext cx="261" cy="672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FFFFFF"/>
                </a:solidFill>
              </a:endParaRPr>
            </a:p>
          </p:txBody>
        </p:sp>
        <p:sp>
          <p:nvSpPr>
            <p:cNvPr id="21539" name="Text Box 27"/>
            <p:cNvSpPr txBox="1">
              <a:spLocks noChangeArrowheads="1"/>
            </p:cNvSpPr>
            <p:nvPr/>
          </p:nvSpPr>
          <p:spPr bwMode="auto">
            <a:xfrm>
              <a:off x="3" y="2800"/>
              <a:ext cx="1212" cy="36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080808"/>
                  </a:solidFill>
                  <a:ea typeface="ＭＳ ゴシック" pitchFamily="49" charset="-128"/>
                </a:rPr>
                <a:t>400 MeV </a:t>
              </a:r>
              <a:r>
                <a:rPr lang="en-US" altLang="ja-JP" sz="1600" b="1" dirty="0" err="1" smtClean="0">
                  <a:solidFill>
                    <a:srgbClr val="080808"/>
                  </a:solidFill>
                  <a:ea typeface="ＭＳ ゴシック" pitchFamily="49" charset="-128"/>
                </a:rPr>
                <a:t>Linac</a:t>
              </a:r>
              <a:r>
                <a:rPr lang="en-US" altLang="ja-JP" sz="1600" b="1" dirty="0" smtClean="0">
                  <a:solidFill>
                    <a:srgbClr val="080808"/>
                  </a:solidFill>
                  <a:ea typeface="ＭＳ ゴシック" pitchFamily="49" charset="-128"/>
                </a:rPr>
                <a:t> (350m)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238375" y="3028950"/>
            <a:ext cx="2179638" cy="1651000"/>
            <a:chOff x="1410" y="1908"/>
            <a:chExt cx="1373" cy="1040"/>
          </a:xfrm>
        </p:grpSpPr>
        <p:sp>
          <p:nvSpPr>
            <p:cNvPr id="21536" name="Line 29"/>
            <p:cNvSpPr>
              <a:spLocks noChangeShapeType="1"/>
            </p:cNvSpPr>
            <p:nvPr/>
          </p:nvSpPr>
          <p:spPr bwMode="auto">
            <a:xfrm flipV="1">
              <a:off x="2128" y="1908"/>
              <a:ext cx="72" cy="854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FFFFFF"/>
                </a:solidFill>
              </a:endParaRPr>
            </a:p>
          </p:txBody>
        </p:sp>
        <p:sp>
          <p:nvSpPr>
            <p:cNvPr id="21537" name="Text Box 30"/>
            <p:cNvSpPr txBox="1">
              <a:spLocks noChangeArrowheads="1"/>
            </p:cNvSpPr>
            <p:nvPr/>
          </p:nvSpPr>
          <p:spPr bwMode="auto">
            <a:xfrm>
              <a:off x="1410" y="2552"/>
              <a:ext cx="1373" cy="3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080808"/>
                  </a:solidFill>
                  <a:ea typeface="ＭＳ ゴシック" pitchFamily="49" charset="-128"/>
                </a:rPr>
                <a:t>3 GeV Synchrotron (333 </a:t>
              </a:r>
              <a:r>
                <a:rPr lang="en-US" altLang="ja-JP" sz="1600" b="1" dirty="0" smtClean="0">
                  <a:solidFill>
                    <a:srgbClr val="080808"/>
                  </a:solidFill>
                  <a:latin typeface="Symbol" pitchFamily="18" charset="2"/>
                  <a:ea typeface="ＭＳ ゴシック" pitchFamily="49" charset="-128"/>
                </a:rPr>
                <a:t>m</a:t>
              </a:r>
              <a:r>
                <a:rPr lang="en-US" altLang="ja-JP" sz="1600" b="1" dirty="0" smtClean="0">
                  <a:solidFill>
                    <a:srgbClr val="080808"/>
                  </a:solidFill>
                  <a:ea typeface="ＭＳ ゴシック" pitchFamily="49" charset="-128"/>
                </a:rPr>
                <a:t>A)</a:t>
              </a:r>
              <a:endParaRPr lang="en-US" altLang="ja-JP" sz="1600" b="1" dirty="0" smtClean="0">
                <a:solidFill>
                  <a:srgbClr val="080808"/>
                </a:solidFill>
                <a:latin typeface="ＭＳ ゴシック" pitchFamily="49" charset="-128"/>
                <a:ea typeface="ＭＳ ゴシック" pitchFamily="49" charset="-128"/>
              </a:endParaRP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1752600" y="1295400"/>
            <a:ext cx="3502025" cy="1397000"/>
            <a:chOff x="1536" y="1008"/>
            <a:chExt cx="2206" cy="880"/>
          </a:xfrm>
        </p:grpSpPr>
        <p:sp>
          <p:nvSpPr>
            <p:cNvPr id="21534" name="Line 32"/>
            <p:cNvSpPr>
              <a:spLocks noChangeShapeType="1"/>
            </p:cNvSpPr>
            <p:nvPr/>
          </p:nvSpPr>
          <p:spPr bwMode="auto">
            <a:xfrm>
              <a:off x="2544" y="1200"/>
              <a:ext cx="1198" cy="688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FFFFFF"/>
                </a:solidFill>
              </a:endParaRPr>
            </a:p>
          </p:txBody>
        </p:sp>
        <p:sp>
          <p:nvSpPr>
            <p:cNvPr id="21535" name="Text Box 33"/>
            <p:cNvSpPr txBox="1">
              <a:spLocks noChangeArrowheads="1"/>
            </p:cNvSpPr>
            <p:nvPr/>
          </p:nvSpPr>
          <p:spPr bwMode="auto">
            <a:xfrm>
              <a:off x="1536" y="1008"/>
              <a:ext cx="1872" cy="30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080808"/>
                  </a:solidFill>
                  <a:ea typeface="ＭＳ ゴシック" pitchFamily="49" charset="-128"/>
                </a:rPr>
                <a:t>Material and Biological Science Facility</a:t>
              </a:r>
              <a:endParaRPr lang="en-US" altLang="ja-JP" sz="1200" b="1" dirty="0" smtClean="0">
                <a:solidFill>
                  <a:srgbClr val="080808"/>
                </a:solidFill>
                <a:ea typeface="ＭＳ ゴシック" pitchFamily="49" charset="-128"/>
              </a:endParaRPr>
            </a:p>
          </p:txBody>
        </p:sp>
      </p:grpSp>
      <p:sp>
        <p:nvSpPr>
          <p:cNvPr id="1427490" name="Freeform 34"/>
          <p:cNvSpPr>
            <a:spLocks/>
          </p:cNvSpPr>
          <p:nvPr/>
        </p:nvSpPr>
        <p:spPr bwMode="auto">
          <a:xfrm>
            <a:off x="3829050" y="2638425"/>
            <a:ext cx="1371600" cy="177800"/>
          </a:xfrm>
          <a:custGeom>
            <a:avLst/>
            <a:gdLst>
              <a:gd name="T0" fmla="*/ 0 w 900"/>
              <a:gd name="T1" fmla="*/ 0 h 106"/>
              <a:gd name="T2" fmla="*/ 768096 w 900"/>
              <a:gd name="T3" fmla="*/ 150962 h 106"/>
              <a:gd name="T4" fmla="*/ 914400 w 900"/>
              <a:gd name="T5" fmla="*/ 161026 h 106"/>
              <a:gd name="T6" fmla="*/ 1014984 w 900"/>
              <a:gd name="T7" fmla="*/ 161026 h 106"/>
              <a:gd name="T8" fmla="*/ 1371600 w 900"/>
              <a:gd name="T9" fmla="*/ 140898 h 1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0"/>
              <a:gd name="T16" fmla="*/ 0 h 106"/>
              <a:gd name="T17" fmla="*/ 900 w 900"/>
              <a:gd name="T18" fmla="*/ 106 h 1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0" h="106">
                <a:moveTo>
                  <a:pt x="0" y="0"/>
                </a:moveTo>
                <a:cubicBezTo>
                  <a:pt x="202" y="37"/>
                  <a:pt x="404" y="74"/>
                  <a:pt x="504" y="90"/>
                </a:cubicBezTo>
                <a:cubicBezTo>
                  <a:pt x="604" y="106"/>
                  <a:pt x="573" y="95"/>
                  <a:pt x="600" y="96"/>
                </a:cubicBezTo>
                <a:cubicBezTo>
                  <a:pt x="627" y="97"/>
                  <a:pt x="616" y="98"/>
                  <a:pt x="666" y="96"/>
                </a:cubicBezTo>
                <a:cubicBezTo>
                  <a:pt x="716" y="94"/>
                  <a:pt x="860" y="87"/>
                  <a:pt x="900" y="84"/>
                </a:cubicBezTo>
              </a:path>
            </a:pathLst>
          </a:custGeom>
          <a:noFill/>
          <a:ln w="76200" cap="flat" cmpd="sng">
            <a:solidFill>
              <a:srgbClr val="FF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sp>
        <p:nvSpPr>
          <p:cNvPr id="1427491" name="Text Box 35"/>
          <p:cNvSpPr txBox="1">
            <a:spLocks noChangeArrowheads="1"/>
          </p:cNvSpPr>
          <p:nvPr/>
        </p:nvSpPr>
        <p:spPr bwMode="auto">
          <a:xfrm>
            <a:off x="0" y="5548313"/>
            <a:ext cx="5754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chemeClr val="accent1">
                    <a:lumMod val="75000"/>
                  </a:schemeClr>
                </a:solidFill>
              </a:rPr>
              <a:t>World-highest beam intensity : ~1 MW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chemeClr val="accent1">
                    <a:lumMod val="75000"/>
                  </a:schemeClr>
                </a:solidFill>
              </a:rPr>
              <a:t>x10 of BNL-AGS,  x100 of KEK-PS</a:t>
            </a:r>
          </a:p>
        </p:txBody>
      </p:sp>
      <p:sp>
        <p:nvSpPr>
          <p:cNvPr id="1427492" name="Freeform 36"/>
          <p:cNvSpPr>
            <a:spLocks/>
          </p:cNvSpPr>
          <p:nvPr/>
        </p:nvSpPr>
        <p:spPr bwMode="auto">
          <a:xfrm rot="1830279">
            <a:off x="4310063" y="2536825"/>
            <a:ext cx="1263650" cy="1036638"/>
          </a:xfrm>
          <a:custGeom>
            <a:avLst/>
            <a:gdLst>
              <a:gd name="T0" fmla="*/ 67586 w 1234"/>
              <a:gd name="T1" fmla="*/ 54495 h 837"/>
              <a:gd name="T2" fmla="*/ 79874 w 1234"/>
              <a:gd name="T3" fmla="*/ 131283 h 837"/>
              <a:gd name="T4" fmla="*/ 101379 w 1234"/>
              <a:gd name="T5" fmla="*/ 204355 h 837"/>
              <a:gd name="T6" fmla="*/ 128003 w 1234"/>
              <a:gd name="T7" fmla="*/ 271235 h 837"/>
              <a:gd name="T8" fmla="*/ 162820 w 1234"/>
              <a:gd name="T9" fmla="*/ 333161 h 837"/>
              <a:gd name="T10" fmla="*/ 203781 w 1234"/>
              <a:gd name="T11" fmla="*/ 391371 h 837"/>
              <a:gd name="T12" fmla="*/ 253959 w 1234"/>
              <a:gd name="T13" fmla="*/ 443389 h 837"/>
              <a:gd name="T14" fmla="*/ 307208 w 1234"/>
              <a:gd name="T15" fmla="*/ 495406 h 837"/>
              <a:gd name="T16" fmla="*/ 366602 w 1234"/>
              <a:gd name="T17" fmla="*/ 539993 h 837"/>
              <a:gd name="T18" fmla="*/ 431116 w 1234"/>
              <a:gd name="T19" fmla="*/ 585818 h 837"/>
              <a:gd name="T20" fmla="*/ 496653 w 1234"/>
              <a:gd name="T21" fmla="*/ 625451 h 837"/>
              <a:gd name="T22" fmla="*/ 638993 w 1234"/>
              <a:gd name="T23" fmla="*/ 699762 h 837"/>
              <a:gd name="T24" fmla="*/ 789525 w 1234"/>
              <a:gd name="T25" fmla="*/ 764165 h 837"/>
              <a:gd name="T26" fmla="*/ 940057 w 1234"/>
              <a:gd name="T27" fmla="*/ 824852 h 837"/>
              <a:gd name="T28" fmla="*/ 1039388 w 1234"/>
              <a:gd name="T29" fmla="*/ 864484 h 837"/>
              <a:gd name="T30" fmla="*/ 1086493 w 1234"/>
              <a:gd name="T31" fmla="*/ 884301 h 837"/>
              <a:gd name="T32" fmla="*/ 1176608 w 1234"/>
              <a:gd name="T33" fmla="*/ 921456 h 837"/>
              <a:gd name="T34" fmla="*/ 1200160 w 1234"/>
              <a:gd name="T35" fmla="*/ 931364 h 837"/>
              <a:gd name="T36" fmla="*/ 1243169 w 1234"/>
              <a:gd name="T37" fmla="*/ 951180 h 837"/>
              <a:gd name="T38" fmla="*/ 1239073 w 1234"/>
              <a:gd name="T39" fmla="*/ 1036638 h 837"/>
              <a:gd name="T40" fmla="*/ 1176608 w 1234"/>
              <a:gd name="T41" fmla="*/ 1006914 h 837"/>
              <a:gd name="T42" fmla="*/ 1066013 w 1234"/>
              <a:gd name="T43" fmla="*/ 958612 h 837"/>
              <a:gd name="T44" fmla="*/ 919577 w 1234"/>
              <a:gd name="T45" fmla="*/ 901640 h 837"/>
              <a:gd name="T46" fmla="*/ 869399 w 1234"/>
              <a:gd name="T47" fmla="*/ 881824 h 837"/>
              <a:gd name="T48" fmla="*/ 769045 w 1234"/>
              <a:gd name="T49" fmla="*/ 839714 h 837"/>
              <a:gd name="T50" fmla="*/ 716819 w 1234"/>
              <a:gd name="T51" fmla="*/ 819898 h 837"/>
              <a:gd name="T52" fmla="*/ 616465 w 1234"/>
              <a:gd name="T53" fmla="*/ 775311 h 837"/>
              <a:gd name="T54" fmla="*/ 567311 w 1234"/>
              <a:gd name="T55" fmla="*/ 749302 h 837"/>
              <a:gd name="T56" fmla="*/ 470029 w 1234"/>
              <a:gd name="T57" fmla="*/ 697285 h 837"/>
              <a:gd name="T58" fmla="*/ 445452 w 1234"/>
              <a:gd name="T59" fmla="*/ 684900 h 837"/>
              <a:gd name="T60" fmla="*/ 397323 w 1234"/>
              <a:gd name="T61" fmla="*/ 655175 h 837"/>
              <a:gd name="T62" fmla="*/ 374794 w 1234"/>
              <a:gd name="T63" fmla="*/ 640313 h 837"/>
              <a:gd name="T64" fmla="*/ 331785 w 1234"/>
              <a:gd name="T65" fmla="*/ 610588 h 837"/>
              <a:gd name="T66" fmla="*/ 311304 w 1234"/>
              <a:gd name="T67" fmla="*/ 593249 h 837"/>
              <a:gd name="T68" fmla="*/ 270343 w 1234"/>
              <a:gd name="T69" fmla="*/ 561048 h 837"/>
              <a:gd name="T70" fmla="*/ 249863 w 1234"/>
              <a:gd name="T71" fmla="*/ 542470 h 837"/>
              <a:gd name="T72" fmla="*/ 209926 w 1234"/>
              <a:gd name="T73" fmla="*/ 505315 h 837"/>
              <a:gd name="T74" fmla="*/ 191493 w 1234"/>
              <a:gd name="T75" fmla="*/ 485498 h 837"/>
              <a:gd name="T76" fmla="*/ 158724 w 1234"/>
              <a:gd name="T77" fmla="*/ 445866 h 837"/>
              <a:gd name="T78" fmla="*/ 140292 w 1234"/>
              <a:gd name="T79" fmla="*/ 426050 h 837"/>
              <a:gd name="T80" fmla="*/ 111619 w 1234"/>
              <a:gd name="T81" fmla="*/ 381463 h 837"/>
              <a:gd name="T82" fmla="*/ 97283 w 1234"/>
              <a:gd name="T83" fmla="*/ 359170 h 837"/>
              <a:gd name="T84" fmla="*/ 71682 w 1234"/>
              <a:gd name="T85" fmla="*/ 310868 h 837"/>
              <a:gd name="T86" fmla="*/ 59394 w 1234"/>
              <a:gd name="T87" fmla="*/ 286097 h 837"/>
              <a:gd name="T88" fmla="*/ 38913 w 1234"/>
              <a:gd name="T89" fmla="*/ 236557 h 837"/>
              <a:gd name="T90" fmla="*/ 30721 w 1234"/>
              <a:gd name="T91" fmla="*/ 206832 h 837"/>
              <a:gd name="T92" fmla="*/ 16384 w 1234"/>
              <a:gd name="T93" fmla="*/ 152337 h 837"/>
              <a:gd name="T94" fmla="*/ 10240 w 1234"/>
              <a:gd name="T95" fmla="*/ 121375 h 837"/>
              <a:gd name="T96" fmla="*/ 2048 w 1234"/>
              <a:gd name="T97" fmla="*/ 64403 h 837"/>
              <a:gd name="T98" fmla="*/ 0 w 1234"/>
              <a:gd name="T99" fmla="*/ 32201 h 83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34"/>
              <a:gd name="T151" fmla="*/ 0 h 837"/>
              <a:gd name="T152" fmla="*/ 1234 w 1234"/>
              <a:gd name="T153" fmla="*/ 837 h 83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34" h="837">
                <a:moveTo>
                  <a:pt x="64" y="0"/>
                </a:moveTo>
                <a:lnTo>
                  <a:pt x="64" y="22"/>
                </a:lnTo>
                <a:lnTo>
                  <a:pt x="66" y="44"/>
                </a:lnTo>
                <a:lnTo>
                  <a:pt x="70" y="66"/>
                </a:lnTo>
                <a:lnTo>
                  <a:pt x="74" y="86"/>
                </a:lnTo>
                <a:lnTo>
                  <a:pt x="78" y="106"/>
                </a:lnTo>
                <a:lnTo>
                  <a:pt x="85" y="127"/>
                </a:lnTo>
                <a:lnTo>
                  <a:pt x="91" y="147"/>
                </a:lnTo>
                <a:lnTo>
                  <a:pt x="99" y="165"/>
                </a:lnTo>
                <a:lnTo>
                  <a:pt x="107" y="183"/>
                </a:lnTo>
                <a:lnTo>
                  <a:pt x="115" y="201"/>
                </a:lnTo>
                <a:lnTo>
                  <a:pt x="125" y="219"/>
                </a:lnTo>
                <a:lnTo>
                  <a:pt x="135" y="235"/>
                </a:lnTo>
                <a:lnTo>
                  <a:pt x="147" y="253"/>
                </a:lnTo>
                <a:lnTo>
                  <a:pt x="159" y="269"/>
                </a:lnTo>
                <a:lnTo>
                  <a:pt x="173" y="286"/>
                </a:lnTo>
                <a:lnTo>
                  <a:pt x="185" y="300"/>
                </a:lnTo>
                <a:lnTo>
                  <a:pt x="199" y="316"/>
                </a:lnTo>
                <a:lnTo>
                  <a:pt x="215" y="330"/>
                </a:lnTo>
                <a:lnTo>
                  <a:pt x="231" y="344"/>
                </a:lnTo>
                <a:lnTo>
                  <a:pt x="248" y="358"/>
                </a:lnTo>
                <a:lnTo>
                  <a:pt x="264" y="372"/>
                </a:lnTo>
                <a:lnTo>
                  <a:pt x="282" y="386"/>
                </a:lnTo>
                <a:lnTo>
                  <a:pt x="300" y="400"/>
                </a:lnTo>
                <a:lnTo>
                  <a:pt x="318" y="412"/>
                </a:lnTo>
                <a:lnTo>
                  <a:pt x="338" y="424"/>
                </a:lnTo>
                <a:lnTo>
                  <a:pt x="358" y="436"/>
                </a:lnTo>
                <a:lnTo>
                  <a:pt x="378" y="448"/>
                </a:lnTo>
                <a:lnTo>
                  <a:pt x="399" y="461"/>
                </a:lnTo>
                <a:lnTo>
                  <a:pt x="421" y="473"/>
                </a:lnTo>
                <a:lnTo>
                  <a:pt x="441" y="483"/>
                </a:lnTo>
                <a:lnTo>
                  <a:pt x="463" y="495"/>
                </a:lnTo>
                <a:lnTo>
                  <a:pt x="485" y="505"/>
                </a:lnTo>
                <a:lnTo>
                  <a:pt x="531" y="525"/>
                </a:lnTo>
                <a:lnTo>
                  <a:pt x="578" y="545"/>
                </a:lnTo>
                <a:lnTo>
                  <a:pt x="624" y="565"/>
                </a:lnTo>
                <a:lnTo>
                  <a:pt x="672" y="583"/>
                </a:lnTo>
                <a:lnTo>
                  <a:pt x="723" y="601"/>
                </a:lnTo>
                <a:lnTo>
                  <a:pt x="771" y="617"/>
                </a:lnTo>
                <a:lnTo>
                  <a:pt x="819" y="634"/>
                </a:lnTo>
                <a:lnTo>
                  <a:pt x="870" y="652"/>
                </a:lnTo>
                <a:lnTo>
                  <a:pt x="918" y="666"/>
                </a:lnTo>
                <a:lnTo>
                  <a:pt x="966" y="682"/>
                </a:lnTo>
                <a:lnTo>
                  <a:pt x="1015" y="698"/>
                </a:lnTo>
                <a:lnTo>
                  <a:pt x="1061" y="714"/>
                </a:lnTo>
                <a:lnTo>
                  <a:pt x="1105" y="728"/>
                </a:lnTo>
                <a:lnTo>
                  <a:pt x="1149" y="744"/>
                </a:lnTo>
                <a:lnTo>
                  <a:pt x="1172" y="752"/>
                </a:lnTo>
                <a:lnTo>
                  <a:pt x="1194" y="760"/>
                </a:lnTo>
                <a:lnTo>
                  <a:pt x="1214" y="768"/>
                </a:lnTo>
                <a:lnTo>
                  <a:pt x="1234" y="776"/>
                </a:lnTo>
                <a:lnTo>
                  <a:pt x="1210" y="837"/>
                </a:lnTo>
                <a:lnTo>
                  <a:pt x="1190" y="829"/>
                </a:lnTo>
                <a:lnTo>
                  <a:pt x="1170" y="821"/>
                </a:lnTo>
                <a:lnTo>
                  <a:pt x="1149" y="813"/>
                </a:lnTo>
                <a:lnTo>
                  <a:pt x="1129" y="805"/>
                </a:lnTo>
                <a:lnTo>
                  <a:pt x="1085" y="790"/>
                </a:lnTo>
                <a:lnTo>
                  <a:pt x="1041" y="774"/>
                </a:lnTo>
                <a:lnTo>
                  <a:pt x="994" y="758"/>
                </a:lnTo>
                <a:lnTo>
                  <a:pt x="946" y="744"/>
                </a:lnTo>
                <a:lnTo>
                  <a:pt x="898" y="728"/>
                </a:lnTo>
                <a:lnTo>
                  <a:pt x="849" y="712"/>
                </a:lnTo>
                <a:lnTo>
                  <a:pt x="799" y="696"/>
                </a:lnTo>
                <a:lnTo>
                  <a:pt x="751" y="678"/>
                </a:lnTo>
                <a:lnTo>
                  <a:pt x="700" y="662"/>
                </a:lnTo>
                <a:lnTo>
                  <a:pt x="650" y="644"/>
                </a:lnTo>
                <a:lnTo>
                  <a:pt x="602" y="626"/>
                </a:lnTo>
                <a:lnTo>
                  <a:pt x="554" y="605"/>
                </a:lnTo>
                <a:lnTo>
                  <a:pt x="505" y="585"/>
                </a:lnTo>
                <a:lnTo>
                  <a:pt x="459" y="563"/>
                </a:lnTo>
                <a:lnTo>
                  <a:pt x="457" y="563"/>
                </a:lnTo>
                <a:lnTo>
                  <a:pt x="435" y="553"/>
                </a:lnTo>
                <a:lnTo>
                  <a:pt x="413" y="541"/>
                </a:lnTo>
                <a:lnTo>
                  <a:pt x="388" y="529"/>
                </a:lnTo>
                <a:lnTo>
                  <a:pt x="366" y="517"/>
                </a:lnTo>
                <a:lnTo>
                  <a:pt x="346" y="505"/>
                </a:lnTo>
                <a:lnTo>
                  <a:pt x="324" y="493"/>
                </a:lnTo>
                <a:lnTo>
                  <a:pt x="304" y="479"/>
                </a:lnTo>
                <a:lnTo>
                  <a:pt x="282" y="467"/>
                </a:lnTo>
                <a:lnTo>
                  <a:pt x="282" y="465"/>
                </a:lnTo>
                <a:lnTo>
                  <a:pt x="264" y="453"/>
                </a:lnTo>
                <a:lnTo>
                  <a:pt x="262" y="453"/>
                </a:lnTo>
                <a:lnTo>
                  <a:pt x="244" y="438"/>
                </a:lnTo>
                <a:lnTo>
                  <a:pt x="223" y="422"/>
                </a:lnTo>
                <a:lnTo>
                  <a:pt x="205" y="408"/>
                </a:lnTo>
                <a:lnTo>
                  <a:pt x="187" y="392"/>
                </a:lnTo>
                <a:lnTo>
                  <a:pt x="171" y="376"/>
                </a:lnTo>
                <a:lnTo>
                  <a:pt x="155" y="360"/>
                </a:lnTo>
                <a:lnTo>
                  <a:pt x="153" y="360"/>
                </a:lnTo>
                <a:lnTo>
                  <a:pt x="139" y="344"/>
                </a:lnTo>
                <a:lnTo>
                  <a:pt x="137" y="344"/>
                </a:lnTo>
                <a:lnTo>
                  <a:pt x="123" y="326"/>
                </a:lnTo>
                <a:lnTo>
                  <a:pt x="109" y="308"/>
                </a:lnTo>
                <a:lnTo>
                  <a:pt x="95" y="290"/>
                </a:lnTo>
                <a:lnTo>
                  <a:pt x="83" y="271"/>
                </a:lnTo>
                <a:lnTo>
                  <a:pt x="81" y="271"/>
                </a:lnTo>
                <a:lnTo>
                  <a:pt x="70" y="251"/>
                </a:lnTo>
                <a:lnTo>
                  <a:pt x="68" y="251"/>
                </a:lnTo>
                <a:lnTo>
                  <a:pt x="58" y="231"/>
                </a:lnTo>
                <a:lnTo>
                  <a:pt x="48" y="211"/>
                </a:lnTo>
                <a:lnTo>
                  <a:pt x="38" y="191"/>
                </a:lnTo>
                <a:lnTo>
                  <a:pt x="38" y="189"/>
                </a:lnTo>
                <a:lnTo>
                  <a:pt x="30" y="169"/>
                </a:lnTo>
                <a:lnTo>
                  <a:pt x="30" y="167"/>
                </a:lnTo>
                <a:lnTo>
                  <a:pt x="22" y="147"/>
                </a:lnTo>
                <a:lnTo>
                  <a:pt x="22" y="145"/>
                </a:lnTo>
                <a:lnTo>
                  <a:pt x="16" y="123"/>
                </a:lnTo>
                <a:lnTo>
                  <a:pt x="10" y="100"/>
                </a:lnTo>
                <a:lnTo>
                  <a:pt x="10" y="98"/>
                </a:lnTo>
                <a:lnTo>
                  <a:pt x="6" y="76"/>
                </a:lnTo>
                <a:lnTo>
                  <a:pt x="2" y="52"/>
                </a:lnTo>
                <a:lnTo>
                  <a:pt x="2" y="50"/>
                </a:lnTo>
                <a:lnTo>
                  <a:pt x="0" y="26"/>
                </a:lnTo>
                <a:lnTo>
                  <a:pt x="0" y="2"/>
                </a:lnTo>
                <a:lnTo>
                  <a:pt x="64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sp>
        <p:nvSpPr>
          <p:cNvPr id="21524" name="Line 37"/>
          <p:cNvSpPr>
            <a:spLocks noChangeShapeType="1"/>
          </p:cNvSpPr>
          <p:nvPr/>
        </p:nvSpPr>
        <p:spPr bwMode="auto">
          <a:xfrm flipH="1" flipV="1">
            <a:off x="4024313" y="5324475"/>
            <a:ext cx="792162" cy="4302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2906713" y="3943350"/>
            <a:ext cx="2379662" cy="1374775"/>
            <a:chOff x="1831" y="2484"/>
            <a:chExt cx="1499" cy="866"/>
          </a:xfrm>
        </p:grpSpPr>
        <p:sp>
          <p:nvSpPr>
            <p:cNvPr id="21532" name="Text Box 39"/>
            <p:cNvSpPr txBox="1">
              <a:spLocks noChangeArrowheads="1"/>
            </p:cNvSpPr>
            <p:nvPr/>
          </p:nvSpPr>
          <p:spPr bwMode="auto">
            <a:xfrm>
              <a:off x="1831" y="3169"/>
              <a:ext cx="1440" cy="18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07" tIns="45704" rIns="91407" bIns="45704"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080808"/>
                  </a:solidFill>
                </a:rPr>
                <a:t>Neutrino Facility</a:t>
              </a:r>
            </a:p>
          </p:txBody>
        </p:sp>
        <p:sp>
          <p:nvSpPr>
            <p:cNvPr id="21533" name="Line 40"/>
            <p:cNvSpPr>
              <a:spLocks noChangeShapeType="1"/>
            </p:cNvSpPr>
            <p:nvPr/>
          </p:nvSpPr>
          <p:spPr bwMode="auto">
            <a:xfrm flipV="1">
              <a:off x="2718" y="2484"/>
              <a:ext cx="612" cy="678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27497" name="Line 41"/>
          <p:cNvSpPr>
            <a:spLocks noChangeShapeType="1"/>
          </p:cNvSpPr>
          <p:nvPr/>
        </p:nvSpPr>
        <p:spPr bwMode="auto">
          <a:xfrm>
            <a:off x="5311775" y="3911600"/>
            <a:ext cx="1143000" cy="1485900"/>
          </a:xfrm>
          <a:prstGeom prst="line">
            <a:avLst/>
          </a:prstGeom>
          <a:noFill/>
          <a:ln w="76200" cap="rnd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64" y="1548956"/>
            <a:ext cx="8477047" cy="529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9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正方形/長方形 116"/>
          <p:cNvSpPr/>
          <p:nvPr/>
        </p:nvSpPr>
        <p:spPr>
          <a:xfrm>
            <a:off x="3563888" y="2173990"/>
            <a:ext cx="67816" cy="606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3490035" y="2173990"/>
            <a:ext cx="274887" cy="6069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9" name="タイトル 1"/>
          <p:cNvSpPr>
            <a:spLocks noGrp="1"/>
          </p:cNvSpPr>
          <p:nvPr>
            <p:ph type="title"/>
          </p:nvPr>
        </p:nvSpPr>
        <p:spPr>
          <a:xfrm>
            <a:off x="2699792" y="44624"/>
            <a:ext cx="6552728" cy="90872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Concept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9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4888" y="4077072"/>
            <a:ext cx="5565304" cy="2592288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Large Acceptance, Multi-Particle</a:t>
            </a:r>
          </a:p>
          <a:p>
            <a:pPr lvl="1"/>
            <a:r>
              <a:rPr lang="en-US" altLang="ja-JP" i="1" dirty="0" smtClean="0"/>
              <a:t>K, </a:t>
            </a:r>
            <a:r>
              <a:rPr lang="en-US" altLang="ja-JP" i="1" dirty="0" smtClean="0">
                <a:latin typeface="Symbol" pitchFamily="18" charset="2"/>
              </a:rPr>
              <a:t>p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from </a:t>
            </a:r>
            <a:r>
              <a:rPr lang="en-US" altLang="ja-JP" i="1" dirty="0" smtClean="0"/>
              <a:t>D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decays</a:t>
            </a:r>
          </a:p>
          <a:p>
            <a:pPr lvl="1"/>
            <a:r>
              <a:rPr lang="en-US" altLang="ja-JP" dirty="0" smtClean="0"/>
              <a:t>Soft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dirty="0" smtClean="0"/>
              <a:t> from 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*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 decays</a:t>
            </a:r>
          </a:p>
          <a:p>
            <a:pPr lvl="1"/>
            <a:r>
              <a:rPr lang="en-US" altLang="ja-JP" dirty="0" smtClean="0"/>
              <a:t>(Decay products from </a:t>
            </a:r>
            <a:r>
              <a:rPr lang="en-US" altLang="ja-JP" i="1" dirty="0" err="1" smtClean="0"/>
              <a:t>Y</a:t>
            </a:r>
            <a:r>
              <a:rPr lang="en-US" altLang="ja-JP" i="1" baseline="-25000" dirty="0" err="1" smtClean="0"/>
              <a:t>c</a:t>
            </a:r>
            <a:r>
              <a:rPr lang="en-US" altLang="ja-JP" dirty="0" smtClean="0"/>
              <a:t>*)</a:t>
            </a:r>
          </a:p>
          <a:p>
            <a:r>
              <a:rPr lang="en-US" altLang="ja-JP" dirty="0" smtClean="0"/>
              <a:t>High Resolution</a:t>
            </a:r>
          </a:p>
          <a:p>
            <a:r>
              <a:rPr lang="en-US" altLang="ja-JP" dirty="0" smtClean="0"/>
              <a:t>High Rate</a:t>
            </a:r>
          </a:p>
          <a:p>
            <a:pPr lvl="1"/>
            <a:r>
              <a:rPr lang="en-US" altLang="ja-JP" dirty="0" smtClean="0"/>
              <a:t>SFT/SSD: &gt;10M/spill at</a:t>
            </a:r>
            <a:r>
              <a:rPr lang="ja-JP" altLang="en-US" dirty="0" smtClean="0"/>
              <a:t> </a:t>
            </a:r>
            <a:r>
              <a:rPr lang="en-US" altLang="ja-JP" dirty="0" smtClean="0"/>
              <a:t>K1.8</a:t>
            </a:r>
          </a:p>
          <a:p>
            <a:pPr lvl="1"/>
            <a:endParaRPr lang="en-US" altLang="ja-JP" dirty="0" smtClean="0"/>
          </a:p>
        </p:txBody>
      </p:sp>
      <p:sp>
        <p:nvSpPr>
          <p:cNvPr id="92" name="正方形/長方形 91"/>
          <p:cNvSpPr/>
          <p:nvPr/>
        </p:nvSpPr>
        <p:spPr>
          <a:xfrm>
            <a:off x="3923928" y="1412776"/>
            <a:ext cx="1224136" cy="20882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3720175" y="1043444"/>
            <a:ext cx="157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2.3 Tm Dipole</a:t>
            </a:r>
            <a:endParaRPr lang="ja-JP" alt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2726081" y="2420888"/>
            <a:ext cx="64807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2582065" y="1835532"/>
            <a:ext cx="1020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ja-JP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TGT</a:t>
            </a:r>
            <a:endParaRPr lang="ja-JP" alt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156445" y="230823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Beam </a:t>
            </a:r>
            <a:r>
              <a:rPr lang="en-US" altLang="ja-JP" b="1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altLang="ja-JP" b="1" baseline="30000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-</a:t>
            </a:r>
            <a:endParaRPr lang="ja-JP" alt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2582065" y="2348880"/>
            <a:ext cx="45719" cy="2880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8" name="正方形/長方形 97"/>
          <p:cNvSpPr/>
          <p:nvPr/>
        </p:nvSpPr>
        <p:spPr>
          <a:xfrm>
            <a:off x="2176306" y="2348880"/>
            <a:ext cx="45719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9" name="正方形/長方形 98"/>
          <p:cNvSpPr/>
          <p:nvPr/>
        </p:nvSpPr>
        <p:spPr>
          <a:xfrm>
            <a:off x="2438049" y="2348880"/>
            <a:ext cx="45719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1501945" y="2348880"/>
            <a:ext cx="549775" cy="2880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01" name="直線コネクタ 100"/>
          <p:cNvCxnSpPr/>
          <p:nvPr/>
        </p:nvCxnSpPr>
        <p:spPr>
          <a:xfrm flipH="1">
            <a:off x="1285921" y="2492896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テキスト ボックス 101"/>
          <p:cNvSpPr txBox="1"/>
          <p:nvPr/>
        </p:nvSpPr>
        <p:spPr>
          <a:xfrm>
            <a:off x="1514393" y="198884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PID</a:t>
            </a:r>
            <a:endParaRPr lang="ja-JP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308304" y="3243397"/>
            <a:ext cx="504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altLang="ja-JP" sz="2000" b="1" baseline="30000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-</a:t>
            </a:r>
            <a:endParaRPr lang="ja-JP" alt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348851" y="1061026"/>
            <a:ext cx="46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K</a:t>
            </a:r>
            <a:r>
              <a:rPr lang="en-US" altLang="ja-JP" sz="2000" b="1" baseline="30000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+</a:t>
            </a:r>
            <a:endParaRPr lang="ja-JP" alt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" name="Picture 1" descr="C:\data\lab\RCNP\Workshop\20120830_RCNPSemi01\pi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676"/>
            <a:ext cx="2375928" cy="1463161"/>
          </a:xfrm>
          <a:prstGeom prst="rect">
            <a:avLst/>
          </a:prstGeom>
          <a:noFill/>
        </p:spPr>
      </p:pic>
      <p:sp>
        <p:nvSpPr>
          <p:cNvPr id="106" name="円/楕円 105"/>
          <p:cNvSpPr/>
          <p:nvPr/>
        </p:nvSpPr>
        <p:spPr>
          <a:xfrm>
            <a:off x="2051384" y="260648"/>
            <a:ext cx="576064" cy="90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7" name="正方形/長方形 106"/>
          <p:cNvSpPr/>
          <p:nvPr/>
        </p:nvSpPr>
        <p:spPr>
          <a:xfrm>
            <a:off x="5292080" y="1569741"/>
            <a:ext cx="72008" cy="1733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8" name="正方形/長方形 107"/>
          <p:cNvSpPr/>
          <p:nvPr/>
        </p:nvSpPr>
        <p:spPr>
          <a:xfrm>
            <a:off x="5436096" y="1569741"/>
            <a:ext cx="108012" cy="173308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9" name="正方形/長方形 108"/>
          <p:cNvSpPr/>
          <p:nvPr/>
        </p:nvSpPr>
        <p:spPr>
          <a:xfrm>
            <a:off x="5652120" y="1556748"/>
            <a:ext cx="360040" cy="173308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5148064" y="1218238"/>
            <a:ext cx="479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endParaRPr lang="ja-JP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220072" y="3284984"/>
            <a:ext cx="602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TOF</a:t>
            </a:r>
            <a:endParaRPr lang="ja-JP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5580112" y="1218238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PID</a:t>
            </a:r>
            <a:endParaRPr lang="ja-JP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3" name="直線コネクタ 112"/>
          <p:cNvCxnSpPr>
            <a:endCxn id="119" idx="0"/>
          </p:cNvCxnSpPr>
          <p:nvPr/>
        </p:nvCxnSpPr>
        <p:spPr>
          <a:xfrm flipH="1">
            <a:off x="5442714" y="1228110"/>
            <a:ext cx="1865592" cy="7256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/>
          <p:cNvCxnSpPr>
            <a:endCxn id="120" idx="2"/>
          </p:cNvCxnSpPr>
          <p:nvPr/>
        </p:nvCxnSpPr>
        <p:spPr>
          <a:xfrm flipH="1" flipV="1">
            <a:off x="5355656" y="2885280"/>
            <a:ext cx="1993196" cy="568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/>
          <p:cNvSpPr txBox="1"/>
          <p:nvPr/>
        </p:nvSpPr>
        <p:spPr>
          <a:xfrm>
            <a:off x="4715580" y="3244914"/>
            <a:ext cx="504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altLang="ja-JP" sz="2000" b="1" baseline="30000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-</a:t>
            </a:r>
            <a:endParaRPr lang="ja-JP" alt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正方形/長方形 115"/>
          <p:cNvSpPr/>
          <p:nvPr/>
        </p:nvSpPr>
        <p:spPr>
          <a:xfrm>
            <a:off x="3836930" y="2066794"/>
            <a:ext cx="45719" cy="858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8" name="円/楕円 117"/>
          <p:cNvSpPr/>
          <p:nvPr/>
        </p:nvSpPr>
        <p:spPr>
          <a:xfrm>
            <a:off x="3995936" y="1988840"/>
            <a:ext cx="1008112" cy="9674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9" name="円弧 118"/>
          <p:cNvSpPr/>
          <p:nvPr/>
        </p:nvSpPr>
        <p:spPr>
          <a:xfrm rot="11415720">
            <a:off x="-753957" y="-3753310"/>
            <a:ext cx="8022989" cy="6011690"/>
          </a:xfrm>
          <a:prstGeom prst="arc">
            <a:avLst>
              <a:gd name="adj1" fmla="val 13246014"/>
              <a:gd name="adj2" fmla="val 14408665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0" name="円弧 119"/>
          <p:cNvSpPr/>
          <p:nvPr/>
        </p:nvSpPr>
        <p:spPr>
          <a:xfrm rot="2126961">
            <a:off x="456607" y="3113937"/>
            <a:ext cx="9294406" cy="6820917"/>
          </a:xfrm>
          <a:prstGeom prst="arc">
            <a:avLst>
              <a:gd name="adj1" fmla="val 13390723"/>
              <a:gd name="adj2" fmla="val 14310571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121" name="直線コネクタ 120"/>
          <p:cNvCxnSpPr>
            <a:stCxn id="119" idx="2"/>
          </p:cNvCxnSpPr>
          <p:nvPr/>
        </p:nvCxnSpPr>
        <p:spPr>
          <a:xfrm flipH="1">
            <a:off x="2942108" y="2252002"/>
            <a:ext cx="1383113" cy="24089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/>
          <p:cNvCxnSpPr>
            <a:stCxn id="120" idx="0"/>
          </p:cNvCxnSpPr>
          <p:nvPr/>
        </p:nvCxnSpPr>
        <p:spPr>
          <a:xfrm flipH="1" flipV="1">
            <a:off x="2942107" y="2492896"/>
            <a:ext cx="1387593" cy="1826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円弧 122"/>
          <p:cNvSpPr/>
          <p:nvPr/>
        </p:nvSpPr>
        <p:spPr>
          <a:xfrm>
            <a:off x="971600" y="2492896"/>
            <a:ext cx="4032448" cy="1716691"/>
          </a:xfrm>
          <a:prstGeom prst="arc">
            <a:avLst>
              <a:gd name="adj1" fmla="val 16160170"/>
              <a:gd name="adj2" fmla="val 91594"/>
            </a:avLst>
          </a:prstGeom>
          <a:ln>
            <a:solidFill>
              <a:srgbClr val="7030A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3419872" y="2931621"/>
            <a:ext cx="479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endParaRPr lang="ja-JP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2051720" y="295766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rate</a:t>
            </a:r>
            <a:r>
              <a:rPr lang="ja-JP" alt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Trackers</a:t>
            </a:r>
          </a:p>
          <a:p>
            <a:r>
              <a:rPr lang="en-US" altLang="ja-JP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(Fiber, SSD)</a:t>
            </a:r>
            <a:endParaRPr lang="ja-JP" alt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1" name="直線矢印コネクタ 130"/>
          <p:cNvCxnSpPr/>
          <p:nvPr/>
        </p:nvCxnSpPr>
        <p:spPr>
          <a:xfrm flipH="1" flipV="1">
            <a:off x="2454677" y="2780928"/>
            <a:ext cx="143138" cy="2452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矢印コネクタ 131"/>
          <p:cNvCxnSpPr/>
          <p:nvPr/>
        </p:nvCxnSpPr>
        <p:spPr>
          <a:xfrm flipV="1">
            <a:off x="3059832" y="2744242"/>
            <a:ext cx="307211" cy="3247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正方形/長方形 132"/>
          <p:cNvSpPr/>
          <p:nvPr/>
        </p:nvSpPr>
        <p:spPr>
          <a:xfrm>
            <a:off x="2238861" y="2274314"/>
            <a:ext cx="274887" cy="4346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grpSp>
        <p:nvGrpSpPr>
          <p:cNvPr id="2" name="グループ化 108"/>
          <p:cNvGrpSpPr>
            <a:grpSpLocks noChangeAspect="1"/>
          </p:cNvGrpSpPr>
          <p:nvPr/>
        </p:nvGrpSpPr>
        <p:grpSpPr bwMode="auto">
          <a:xfrm>
            <a:off x="5364088" y="4005064"/>
            <a:ext cx="2784036" cy="2627759"/>
            <a:chOff x="304800" y="1693277"/>
            <a:chExt cx="4089779" cy="3861362"/>
          </a:xfrm>
        </p:grpSpPr>
        <p:grpSp>
          <p:nvGrpSpPr>
            <p:cNvPr id="3" name="グループ化 90"/>
            <p:cNvGrpSpPr>
              <a:grpSpLocks/>
            </p:cNvGrpSpPr>
            <p:nvPr/>
          </p:nvGrpSpPr>
          <p:grpSpPr bwMode="auto">
            <a:xfrm>
              <a:off x="928048" y="1693277"/>
              <a:ext cx="3466531" cy="3861362"/>
              <a:chOff x="928048" y="1693277"/>
              <a:chExt cx="3466531" cy="3861362"/>
            </a:xfrm>
          </p:grpSpPr>
          <p:sp>
            <p:nvSpPr>
              <p:cNvPr id="49" name="フリーフォーム 48"/>
              <p:cNvSpPr/>
              <p:nvPr/>
            </p:nvSpPr>
            <p:spPr>
              <a:xfrm>
                <a:off x="928328" y="2455911"/>
                <a:ext cx="286257" cy="1692534"/>
              </a:xfrm>
              <a:custGeom>
                <a:avLst/>
                <a:gdLst>
                  <a:gd name="connsiteX0" fmla="*/ 0 w 286603"/>
                  <a:gd name="connsiteY0" fmla="*/ 13648 h 1692322"/>
                  <a:gd name="connsiteX1" fmla="*/ 136477 w 286603"/>
                  <a:gd name="connsiteY1" fmla="*/ 1665027 h 1692322"/>
                  <a:gd name="connsiteX2" fmla="*/ 286603 w 286603"/>
                  <a:gd name="connsiteY2" fmla="*/ 1692322 h 1692322"/>
                  <a:gd name="connsiteX3" fmla="*/ 150125 w 286603"/>
                  <a:gd name="connsiteY3" fmla="*/ 0 h 1692322"/>
                  <a:gd name="connsiteX4" fmla="*/ 0 w 286603"/>
                  <a:gd name="connsiteY4" fmla="*/ 13648 h 169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603" h="1692322">
                    <a:moveTo>
                      <a:pt x="0" y="13648"/>
                    </a:moveTo>
                    <a:lnTo>
                      <a:pt x="136477" y="1665027"/>
                    </a:lnTo>
                    <a:lnTo>
                      <a:pt x="286603" y="1692322"/>
                    </a:lnTo>
                    <a:lnTo>
                      <a:pt x="150125" y="0"/>
                    </a:lnTo>
                    <a:lnTo>
                      <a:pt x="0" y="13648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フリーフォーム 49"/>
              <p:cNvSpPr/>
              <p:nvPr/>
            </p:nvSpPr>
            <p:spPr>
              <a:xfrm>
                <a:off x="1075708" y="2447405"/>
                <a:ext cx="504491" cy="1678360"/>
              </a:xfrm>
              <a:custGeom>
                <a:avLst/>
                <a:gdLst>
                  <a:gd name="connsiteX0" fmla="*/ 0 w 504967"/>
                  <a:gd name="connsiteY0" fmla="*/ 0 h 1678674"/>
                  <a:gd name="connsiteX1" fmla="*/ 163773 w 504967"/>
                  <a:gd name="connsiteY1" fmla="*/ 1678674 h 1678674"/>
                  <a:gd name="connsiteX2" fmla="*/ 504967 w 504967"/>
                  <a:gd name="connsiteY2" fmla="*/ 1542197 h 1678674"/>
                  <a:gd name="connsiteX3" fmla="*/ 409433 w 504967"/>
                  <a:gd name="connsiteY3" fmla="*/ 0 h 1678674"/>
                  <a:gd name="connsiteX4" fmla="*/ 0 w 504967"/>
                  <a:gd name="connsiteY4" fmla="*/ 0 h 167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67" h="1678674">
                    <a:moveTo>
                      <a:pt x="0" y="0"/>
                    </a:moveTo>
                    <a:lnTo>
                      <a:pt x="163773" y="1678674"/>
                    </a:lnTo>
                    <a:lnTo>
                      <a:pt x="504967" y="1542197"/>
                    </a:lnTo>
                    <a:lnTo>
                      <a:pt x="409433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フリーフォーム 50"/>
              <p:cNvSpPr/>
              <p:nvPr/>
            </p:nvSpPr>
            <p:spPr>
              <a:xfrm>
                <a:off x="1486670" y="2467251"/>
                <a:ext cx="532833" cy="1542277"/>
              </a:xfrm>
              <a:custGeom>
                <a:avLst/>
                <a:gdLst>
                  <a:gd name="connsiteX0" fmla="*/ 0 w 532263"/>
                  <a:gd name="connsiteY0" fmla="*/ 13648 h 1542197"/>
                  <a:gd name="connsiteX1" fmla="*/ 109182 w 532263"/>
                  <a:gd name="connsiteY1" fmla="*/ 1542197 h 1542197"/>
                  <a:gd name="connsiteX2" fmla="*/ 532263 w 532263"/>
                  <a:gd name="connsiteY2" fmla="*/ 1378424 h 1542197"/>
                  <a:gd name="connsiteX3" fmla="*/ 491319 w 532263"/>
                  <a:gd name="connsiteY3" fmla="*/ 0 h 1542197"/>
                  <a:gd name="connsiteX4" fmla="*/ 0 w 532263"/>
                  <a:gd name="connsiteY4" fmla="*/ 13648 h 15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263" h="1542197">
                    <a:moveTo>
                      <a:pt x="0" y="13648"/>
                    </a:moveTo>
                    <a:lnTo>
                      <a:pt x="109182" y="1542197"/>
                    </a:lnTo>
                    <a:lnTo>
                      <a:pt x="532263" y="1378424"/>
                    </a:lnTo>
                    <a:lnTo>
                      <a:pt x="491319" y="0"/>
                    </a:lnTo>
                    <a:lnTo>
                      <a:pt x="0" y="13648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" name="グループ化 86"/>
              <p:cNvGrpSpPr>
                <a:grpSpLocks/>
              </p:cNvGrpSpPr>
              <p:nvPr/>
            </p:nvGrpSpPr>
            <p:grpSpPr bwMode="auto">
              <a:xfrm>
                <a:off x="2619375" y="2743200"/>
                <a:ext cx="1484111" cy="1447800"/>
                <a:chOff x="5257800" y="4518546"/>
                <a:chExt cx="696036" cy="586854"/>
              </a:xfrm>
            </p:grpSpPr>
            <p:sp>
              <p:nvSpPr>
                <p:cNvPr id="157" name="フリーフォーム 156"/>
                <p:cNvSpPr/>
                <p:nvPr/>
              </p:nvSpPr>
              <p:spPr>
                <a:xfrm>
                  <a:off x="5271554" y="4573322"/>
                  <a:ext cx="572896" cy="532067"/>
                </a:xfrm>
                <a:custGeom>
                  <a:avLst/>
                  <a:gdLst>
                    <a:gd name="connsiteX0" fmla="*/ 0 w 573206"/>
                    <a:gd name="connsiteY0" fmla="*/ 0 h 532263"/>
                    <a:gd name="connsiteX1" fmla="*/ 13647 w 573206"/>
                    <a:gd name="connsiteY1" fmla="*/ 368490 h 532263"/>
                    <a:gd name="connsiteX2" fmla="*/ 573206 w 573206"/>
                    <a:gd name="connsiteY2" fmla="*/ 532263 h 532263"/>
                    <a:gd name="connsiteX3" fmla="*/ 559558 w 573206"/>
                    <a:gd name="connsiteY3" fmla="*/ 81887 h 532263"/>
                    <a:gd name="connsiteX4" fmla="*/ 0 w 573206"/>
                    <a:gd name="connsiteY4" fmla="*/ 0 h 53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206" h="532263">
                      <a:moveTo>
                        <a:pt x="0" y="0"/>
                      </a:moveTo>
                      <a:lnTo>
                        <a:pt x="13647" y="368490"/>
                      </a:lnTo>
                      <a:lnTo>
                        <a:pt x="573206" y="532263"/>
                      </a:lnTo>
                      <a:lnTo>
                        <a:pt x="559558" y="818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" name="フリーフォーム 157"/>
                <p:cNvSpPr/>
                <p:nvPr/>
              </p:nvSpPr>
              <p:spPr>
                <a:xfrm>
                  <a:off x="5258261" y="4518162"/>
                  <a:ext cx="695184" cy="587227"/>
                </a:xfrm>
                <a:custGeom>
                  <a:avLst/>
                  <a:gdLst>
                    <a:gd name="connsiteX0" fmla="*/ 0 w 696036"/>
                    <a:gd name="connsiteY0" fmla="*/ 54591 h 586854"/>
                    <a:gd name="connsiteX1" fmla="*/ 95534 w 696036"/>
                    <a:gd name="connsiteY1" fmla="*/ 0 h 586854"/>
                    <a:gd name="connsiteX2" fmla="*/ 682388 w 696036"/>
                    <a:gd name="connsiteY2" fmla="*/ 81887 h 586854"/>
                    <a:gd name="connsiteX3" fmla="*/ 696036 w 696036"/>
                    <a:gd name="connsiteY3" fmla="*/ 559559 h 586854"/>
                    <a:gd name="connsiteX4" fmla="*/ 586854 w 696036"/>
                    <a:gd name="connsiteY4" fmla="*/ 586854 h 586854"/>
                    <a:gd name="connsiteX5" fmla="*/ 573206 w 696036"/>
                    <a:gd name="connsiteY5" fmla="*/ 122830 h 586854"/>
                    <a:gd name="connsiteX6" fmla="*/ 0 w 696036"/>
                    <a:gd name="connsiteY6" fmla="*/ 54591 h 58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6036" h="586854">
                      <a:moveTo>
                        <a:pt x="0" y="54591"/>
                      </a:moveTo>
                      <a:lnTo>
                        <a:pt x="95534" y="0"/>
                      </a:lnTo>
                      <a:lnTo>
                        <a:pt x="682388" y="81887"/>
                      </a:lnTo>
                      <a:lnTo>
                        <a:pt x="696036" y="559559"/>
                      </a:lnTo>
                      <a:lnTo>
                        <a:pt x="586854" y="586854"/>
                      </a:lnTo>
                      <a:lnTo>
                        <a:pt x="573206" y="122830"/>
                      </a:lnTo>
                      <a:lnTo>
                        <a:pt x="0" y="5459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59" name="直線コネクタ 158"/>
                <p:cNvCxnSpPr>
                  <a:stCxn id="158" idx="5"/>
                  <a:endCxn id="158" idx="2"/>
                </p:cNvCxnSpPr>
                <p:nvPr/>
              </p:nvCxnSpPr>
              <p:spPr>
                <a:xfrm flipV="1">
                  <a:off x="5831157" y="4599753"/>
                  <a:ext cx="108996" cy="4137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グループ化 85"/>
              <p:cNvGrpSpPr>
                <a:grpSpLocks/>
              </p:cNvGrpSpPr>
              <p:nvPr/>
            </p:nvGrpSpPr>
            <p:grpSpPr bwMode="auto">
              <a:xfrm>
                <a:off x="1502569" y="2787691"/>
                <a:ext cx="514350" cy="1022602"/>
                <a:chOff x="1502569" y="2787691"/>
                <a:chExt cx="514350" cy="1022602"/>
              </a:xfrm>
            </p:grpSpPr>
            <p:sp>
              <p:nvSpPr>
                <p:cNvPr id="84" name="円柱 83"/>
                <p:cNvSpPr/>
                <p:nvPr/>
              </p:nvSpPr>
              <p:spPr>
                <a:xfrm rot="21300000">
                  <a:off x="1571697" y="3694835"/>
                  <a:ext cx="45348" cy="116239"/>
                </a:xfrm>
                <a:prstGeom prst="can">
                  <a:avLst>
                    <a:gd name="adj" fmla="val 69915"/>
                  </a:avLst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円柱 84"/>
                <p:cNvSpPr/>
                <p:nvPr/>
              </p:nvSpPr>
              <p:spPr>
                <a:xfrm rot="21300000">
                  <a:off x="1625547" y="3694835"/>
                  <a:ext cx="45348" cy="113403"/>
                </a:xfrm>
                <a:prstGeom prst="can">
                  <a:avLst>
                    <a:gd name="adj" fmla="val 69915"/>
                  </a:avLst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円柱 85"/>
                <p:cNvSpPr/>
                <p:nvPr/>
              </p:nvSpPr>
              <p:spPr>
                <a:xfrm rot="21300000">
                  <a:off x="1673729" y="3683494"/>
                  <a:ext cx="45348" cy="116239"/>
                </a:xfrm>
                <a:prstGeom prst="can">
                  <a:avLst>
                    <a:gd name="adj" fmla="val 69915"/>
                  </a:avLst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円柱 86"/>
                <p:cNvSpPr/>
                <p:nvPr/>
              </p:nvSpPr>
              <p:spPr>
                <a:xfrm rot="21300000">
                  <a:off x="1724745" y="3677824"/>
                  <a:ext cx="45348" cy="113403"/>
                </a:xfrm>
                <a:prstGeom prst="can">
                  <a:avLst>
                    <a:gd name="adj" fmla="val 69915"/>
                  </a:avLst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円柱 87"/>
                <p:cNvSpPr/>
                <p:nvPr/>
              </p:nvSpPr>
              <p:spPr>
                <a:xfrm rot="21300000">
                  <a:off x="1772926" y="3663650"/>
                  <a:ext cx="45348" cy="116237"/>
                </a:xfrm>
                <a:prstGeom prst="can">
                  <a:avLst>
                    <a:gd name="adj" fmla="val 69915"/>
                  </a:avLst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円柱 90"/>
                <p:cNvSpPr/>
                <p:nvPr/>
              </p:nvSpPr>
              <p:spPr>
                <a:xfrm rot="21300000">
                  <a:off x="1821109" y="3655144"/>
                  <a:ext cx="45348" cy="116239"/>
                </a:xfrm>
                <a:prstGeom prst="can">
                  <a:avLst>
                    <a:gd name="adj" fmla="val 69915"/>
                  </a:avLst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円柱 133"/>
                <p:cNvSpPr/>
                <p:nvPr/>
              </p:nvSpPr>
              <p:spPr>
                <a:xfrm rot="21300000">
                  <a:off x="1869290" y="3646639"/>
                  <a:ext cx="45348" cy="113403"/>
                </a:xfrm>
                <a:prstGeom prst="can">
                  <a:avLst>
                    <a:gd name="adj" fmla="val 69915"/>
                  </a:avLst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" name="円柱 134"/>
                <p:cNvSpPr/>
                <p:nvPr/>
              </p:nvSpPr>
              <p:spPr>
                <a:xfrm rot="21300000">
                  <a:off x="1917472" y="3635299"/>
                  <a:ext cx="45348" cy="116237"/>
                </a:xfrm>
                <a:prstGeom prst="can">
                  <a:avLst>
                    <a:gd name="adj" fmla="val 69915"/>
                  </a:avLst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円柱 135"/>
                <p:cNvSpPr/>
                <p:nvPr/>
              </p:nvSpPr>
              <p:spPr>
                <a:xfrm rot="21300000">
                  <a:off x="1968488" y="3626793"/>
                  <a:ext cx="45348" cy="116239"/>
                </a:xfrm>
                <a:prstGeom prst="can">
                  <a:avLst>
                    <a:gd name="adj" fmla="val 69915"/>
                  </a:avLst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" name="グループ化 75"/>
                <p:cNvGrpSpPr>
                  <a:grpSpLocks/>
                </p:cNvGrpSpPr>
                <p:nvPr/>
              </p:nvGrpSpPr>
              <p:grpSpPr bwMode="auto">
                <a:xfrm>
                  <a:off x="1502569" y="2893219"/>
                  <a:ext cx="514350" cy="845344"/>
                  <a:chOff x="1502569" y="2893219"/>
                  <a:chExt cx="514350" cy="845344"/>
                </a:xfrm>
              </p:grpSpPr>
              <p:sp>
                <p:nvSpPr>
                  <p:cNvPr id="148" name="フリーフォーム 147"/>
                  <p:cNvSpPr/>
                  <p:nvPr/>
                </p:nvSpPr>
                <p:spPr>
                  <a:xfrm>
                    <a:off x="1503676" y="2892510"/>
                    <a:ext cx="512993" cy="847685"/>
                  </a:xfrm>
                  <a:custGeom>
                    <a:avLst/>
                    <a:gdLst>
                      <a:gd name="connsiteX0" fmla="*/ 0 w 514350"/>
                      <a:gd name="connsiteY0" fmla="*/ 28575 h 845344"/>
                      <a:gd name="connsiteX1" fmla="*/ 54769 w 514350"/>
                      <a:gd name="connsiteY1" fmla="*/ 845344 h 845344"/>
                      <a:gd name="connsiteX2" fmla="*/ 514350 w 514350"/>
                      <a:gd name="connsiteY2" fmla="*/ 745331 h 845344"/>
                      <a:gd name="connsiteX3" fmla="*/ 490537 w 514350"/>
                      <a:gd name="connsiteY3" fmla="*/ 0 h 845344"/>
                      <a:gd name="connsiteX4" fmla="*/ 0 w 514350"/>
                      <a:gd name="connsiteY4" fmla="*/ 28575 h 84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4350" h="845344">
                        <a:moveTo>
                          <a:pt x="0" y="28575"/>
                        </a:moveTo>
                        <a:lnTo>
                          <a:pt x="54769" y="845344"/>
                        </a:lnTo>
                        <a:lnTo>
                          <a:pt x="514350" y="745331"/>
                        </a:lnTo>
                        <a:lnTo>
                          <a:pt x="490537" y="0"/>
                        </a:lnTo>
                        <a:lnTo>
                          <a:pt x="0" y="28575"/>
                        </a:lnTo>
                        <a:close/>
                      </a:path>
                    </a:pathLst>
                  </a:custGeom>
                  <a:solidFill>
                    <a:srgbClr val="FFCCFF"/>
                  </a:solidFill>
                  <a:ln w="6350">
                    <a:solidFill>
                      <a:srgbClr val="FF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49" name="直線コネクタ 148"/>
                  <p:cNvCxnSpPr/>
                  <p:nvPr/>
                </p:nvCxnSpPr>
                <p:spPr>
                  <a:xfrm rot="120000">
                    <a:off x="1557525" y="2923695"/>
                    <a:ext cx="73690" cy="802326"/>
                  </a:xfrm>
                  <a:prstGeom prst="line">
                    <a:avLst/>
                  </a:prstGeom>
                  <a:ln w="6350">
                    <a:solidFill>
                      <a:srgbClr val="FF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直線コネクタ 149"/>
                  <p:cNvCxnSpPr/>
                  <p:nvPr/>
                </p:nvCxnSpPr>
                <p:spPr>
                  <a:xfrm rot="120000">
                    <a:off x="1614210" y="2918025"/>
                    <a:ext cx="68021" cy="793820"/>
                  </a:xfrm>
                  <a:prstGeom prst="line">
                    <a:avLst/>
                  </a:prstGeom>
                  <a:ln w="6350">
                    <a:solidFill>
                      <a:srgbClr val="FF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直線コネクタ 150"/>
                  <p:cNvCxnSpPr/>
                  <p:nvPr/>
                </p:nvCxnSpPr>
                <p:spPr>
                  <a:xfrm rot="120000">
                    <a:off x="1665226" y="2915191"/>
                    <a:ext cx="65188" cy="793820"/>
                  </a:xfrm>
                  <a:prstGeom prst="line">
                    <a:avLst/>
                  </a:prstGeom>
                  <a:ln w="6350">
                    <a:solidFill>
                      <a:srgbClr val="FF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直線コネクタ 151"/>
                  <p:cNvCxnSpPr/>
                  <p:nvPr/>
                </p:nvCxnSpPr>
                <p:spPr>
                  <a:xfrm rot="120000">
                    <a:off x="1716242" y="2915191"/>
                    <a:ext cx="65188" cy="773973"/>
                  </a:xfrm>
                  <a:prstGeom prst="line">
                    <a:avLst/>
                  </a:prstGeom>
                  <a:ln w="6350">
                    <a:solidFill>
                      <a:srgbClr val="FF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直線コネクタ 152"/>
                  <p:cNvCxnSpPr/>
                  <p:nvPr/>
                </p:nvCxnSpPr>
                <p:spPr>
                  <a:xfrm rot="120000">
                    <a:off x="1761589" y="2906684"/>
                    <a:ext cx="68021" cy="776809"/>
                  </a:xfrm>
                  <a:prstGeom prst="line">
                    <a:avLst/>
                  </a:prstGeom>
                  <a:ln w="6350">
                    <a:solidFill>
                      <a:srgbClr val="FF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線コネクタ 153"/>
                  <p:cNvCxnSpPr/>
                  <p:nvPr/>
                </p:nvCxnSpPr>
                <p:spPr>
                  <a:xfrm rot="120000">
                    <a:off x="1809772" y="2901014"/>
                    <a:ext cx="65186" cy="776809"/>
                  </a:xfrm>
                  <a:prstGeom prst="line">
                    <a:avLst/>
                  </a:prstGeom>
                  <a:ln w="6350">
                    <a:solidFill>
                      <a:srgbClr val="FF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直線コネクタ 154"/>
                  <p:cNvCxnSpPr/>
                  <p:nvPr/>
                </p:nvCxnSpPr>
                <p:spPr>
                  <a:xfrm rot="120000">
                    <a:off x="1855119" y="2898180"/>
                    <a:ext cx="68021" cy="765469"/>
                  </a:xfrm>
                  <a:prstGeom prst="line">
                    <a:avLst/>
                  </a:prstGeom>
                  <a:ln w="6350">
                    <a:solidFill>
                      <a:srgbClr val="FF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線コネクタ 155"/>
                  <p:cNvCxnSpPr/>
                  <p:nvPr/>
                </p:nvCxnSpPr>
                <p:spPr>
                  <a:xfrm rot="180000">
                    <a:off x="1914637" y="2895344"/>
                    <a:ext cx="65188" cy="759799"/>
                  </a:xfrm>
                  <a:prstGeom prst="line">
                    <a:avLst/>
                  </a:prstGeom>
                  <a:ln w="6350">
                    <a:solidFill>
                      <a:srgbClr val="FF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グループ化 84"/>
                <p:cNvGrpSpPr>
                  <a:grpSpLocks/>
                </p:cNvGrpSpPr>
                <p:nvPr/>
              </p:nvGrpSpPr>
              <p:grpSpPr bwMode="auto">
                <a:xfrm>
                  <a:off x="1506357" y="2787691"/>
                  <a:ext cx="473159" cy="134849"/>
                  <a:chOff x="1506357" y="2787691"/>
                  <a:chExt cx="473159" cy="134849"/>
                </a:xfrm>
              </p:grpSpPr>
              <p:sp>
                <p:nvSpPr>
                  <p:cNvPr id="139" name="円柱 138"/>
                  <p:cNvSpPr/>
                  <p:nvPr/>
                </p:nvSpPr>
                <p:spPr>
                  <a:xfrm rot="21300000">
                    <a:off x="1506509" y="2810293"/>
                    <a:ext cx="45348" cy="113403"/>
                  </a:xfrm>
                  <a:prstGeom prst="can">
                    <a:avLst>
                      <a:gd name="adj" fmla="val 18792"/>
                    </a:avLst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0" name="円柱 139"/>
                  <p:cNvSpPr/>
                  <p:nvPr/>
                </p:nvSpPr>
                <p:spPr>
                  <a:xfrm rot="21360000">
                    <a:off x="1571697" y="2807459"/>
                    <a:ext cx="45348" cy="113403"/>
                  </a:xfrm>
                  <a:prstGeom prst="can">
                    <a:avLst>
                      <a:gd name="adj" fmla="val 18792"/>
                    </a:avLst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1" name="円柱 140"/>
                  <p:cNvSpPr/>
                  <p:nvPr/>
                </p:nvSpPr>
                <p:spPr>
                  <a:xfrm rot="21360000">
                    <a:off x="1625546" y="2804623"/>
                    <a:ext cx="45348" cy="113403"/>
                  </a:xfrm>
                  <a:prstGeom prst="can">
                    <a:avLst>
                      <a:gd name="adj" fmla="val 18792"/>
                    </a:avLst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2" name="円柱 141"/>
                  <p:cNvSpPr/>
                  <p:nvPr/>
                </p:nvSpPr>
                <p:spPr>
                  <a:xfrm rot="21360000">
                    <a:off x="1676562" y="2801789"/>
                    <a:ext cx="45348" cy="113403"/>
                  </a:xfrm>
                  <a:prstGeom prst="can">
                    <a:avLst>
                      <a:gd name="adj" fmla="val 18792"/>
                    </a:avLst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3" name="円柱 142"/>
                  <p:cNvSpPr/>
                  <p:nvPr/>
                </p:nvSpPr>
                <p:spPr>
                  <a:xfrm rot="21360000">
                    <a:off x="1724745" y="2798953"/>
                    <a:ext cx="45348" cy="113403"/>
                  </a:xfrm>
                  <a:prstGeom prst="can">
                    <a:avLst>
                      <a:gd name="adj" fmla="val 18792"/>
                    </a:avLst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4" name="円柱 143"/>
                  <p:cNvSpPr/>
                  <p:nvPr/>
                </p:nvSpPr>
                <p:spPr>
                  <a:xfrm rot="21360000">
                    <a:off x="1772926" y="2796119"/>
                    <a:ext cx="45348" cy="113403"/>
                  </a:xfrm>
                  <a:prstGeom prst="can">
                    <a:avLst>
                      <a:gd name="adj" fmla="val 18792"/>
                    </a:avLst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5" name="円柱 144"/>
                  <p:cNvSpPr/>
                  <p:nvPr/>
                </p:nvSpPr>
                <p:spPr>
                  <a:xfrm rot="21360000">
                    <a:off x="1821108" y="2793283"/>
                    <a:ext cx="48181" cy="113403"/>
                  </a:xfrm>
                  <a:prstGeom prst="can">
                    <a:avLst>
                      <a:gd name="adj" fmla="val 18792"/>
                    </a:avLst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6" name="円柱 145"/>
                  <p:cNvSpPr/>
                  <p:nvPr/>
                </p:nvSpPr>
                <p:spPr>
                  <a:xfrm rot="21420000">
                    <a:off x="1874958" y="2790448"/>
                    <a:ext cx="45348" cy="113403"/>
                  </a:xfrm>
                  <a:prstGeom prst="can">
                    <a:avLst>
                      <a:gd name="adj" fmla="val 18792"/>
                    </a:avLst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7" name="円柱 146"/>
                  <p:cNvSpPr/>
                  <p:nvPr/>
                </p:nvSpPr>
                <p:spPr>
                  <a:xfrm rot="21420000">
                    <a:off x="1934477" y="2787612"/>
                    <a:ext cx="45348" cy="113403"/>
                  </a:xfrm>
                  <a:prstGeom prst="can">
                    <a:avLst>
                      <a:gd name="adj" fmla="val 18792"/>
                    </a:avLst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54" name="フリーフォーム 53"/>
              <p:cNvSpPr/>
              <p:nvPr/>
            </p:nvSpPr>
            <p:spPr>
              <a:xfrm>
                <a:off x="1132392" y="4148445"/>
                <a:ext cx="2443097" cy="1392019"/>
              </a:xfrm>
              <a:custGeom>
                <a:avLst/>
                <a:gdLst>
                  <a:gd name="connsiteX0" fmla="*/ 0 w 2442949"/>
                  <a:gd name="connsiteY0" fmla="*/ 0 h 1392072"/>
                  <a:gd name="connsiteX1" fmla="*/ 2442949 w 2442949"/>
                  <a:gd name="connsiteY1" fmla="*/ 900753 h 1392072"/>
                  <a:gd name="connsiteX2" fmla="*/ 2415654 w 2442949"/>
                  <a:gd name="connsiteY2" fmla="*/ 1392072 h 1392072"/>
                  <a:gd name="connsiteX3" fmla="*/ 13648 w 2442949"/>
                  <a:gd name="connsiteY3" fmla="*/ 395785 h 1392072"/>
                  <a:gd name="connsiteX4" fmla="*/ 0 w 2442949"/>
                  <a:gd name="connsiteY4" fmla="*/ 0 h 139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2949" h="1392072">
                    <a:moveTo>
                      <a:pt x="0" y="0"/>
                    </a:moveTo>
                    <a:lnTo>
                      <a:pt x="2442949" y="900753"/>
                    </a:lnTo>
                    <a:lnTo>
                      <a:pt x="2415654" y="1392072"/>
                    </a:lnTo>
                    <a:lnTo>
                      <a:pt x="13648" y="39578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フリーフォーム 54"/>
              <p:cNvSpPr/>
              <p:nvPr/>
            </p:nvSpPr>
            <p:spPr>
              <a:xfrm>
                <a:off x="1118222" y="3847928"/>
                <a:ext cx="3097800" cy="1173718"/>
              </a:xfrm>
              <a:custGeom>
                <a:avLst/>
                <a:gdLst>
                  <a:gd name="connsiteX0" fmla="*/ 0 w 3098042"/>
                  <a:gd name="connsiteY0" fmla="*/ 313898 h 1173707"/>
                  <a:gd name="connsiteX1" fmla="*/ 2442950 w 3098042"/>
                  <a:gd name="connsiteY1" fmla="*/ 1173707 h 1173707"/>
                  <a:gd name="connsiteX2" fmla="*/ 3098042 w 3098042"/>
                  <a:gd name="connsiteY2" fmla="*/ 655092 h 1173707"/>
                  <a:gd name="connsiteX3" fmla="*/ 900753 w 3098042"/>
                  <a:gd name="connsiteY3" fmla="*/ 0 h 1173707"/>
                  <a:gd name="connsiteX4" fmla="*/ 0 w 3098042"/>
                  <a:gd name="connsiteY4" fmla="*/ 313898 h 117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8042" h="1173707">
                    <a:moveTo>
                      <a:pt x="0" y="313898"/>
                    </a:moveTo>
                    <a:lnTo>
                      <a:pt x="2442950" y="1173707"/>
                    </a:lnTo>
                    <a:lnTo>
                      <a:pt x="3098042" y="655092"/>
                    </a:lnTo>
                    <a:lnTo>
                      <a:pt x="900753" y="0"/>
                    </a:lnTo>
                    <a:lnTo>
                      <a:pt x="0" y="313898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6" name="直線矢印コネクタ 55"/>
              <p:cNvCxnSpPr/>
              <p:nvPr/>
            </p:nvCxnSpPr>
            <p:spPr>
              <a:xfrm flipH="1">
                <a:off x="2592016" y="1693277"/>
                <a:ext cx="456308" cy="21263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フリーフォーム 56"/>
              <p:cNvSpPr/>
              <p:nvPr/>
            </p:nvSpPr>
            <p:spPr>
              <a:xfrm>
                <a:off x="3657682" y="1761319"/>
                <a:ext cx="736897" cy="722943"/>
              </a:xfrm>
              <a:custGeom>
                <a:avLst/>
                <a:gdLst>
                  <a:gd name="connsiteX0" fmla="*/ 13648 w 736979"/>
                  <a:gd name="connsiteY0" fmla="*/ 0 h 723332"/>
                  <a:gd name="connsiteX1" fmla="*/ 0 w 736979"/>
                  <a:gd name="connsiteY1" fmla="*/ 723332 h 723332"/>
                  <a:gd name="connsiteX2" fmla="*/ 696036 w 736979"/>
                  <a:gd name="connsiteY2" fmla="*/ 668740 h 723332"/>
                  <a:gd name="connsiteX3" fmla="*/ 736979 w 736979"/>
                  <a:gd name="connsiteY3" fmla="*/ 81887 h 723332"/>
                  <a:gd name="connsiteX4" fmla="*/ 13648 w 736979"/>
                  <a:gd name="connsiteY4" fmla="*/ 0 h 72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979" h="723332">
                    <a:moveTo>
                      <a:pt x="13648" y="0"/>
                    </a:moveTo>
                    <a:lnTo>
                      <a:pt x="0" y="723332"/>
                    </a:lnTo>
                    <a:lnTo>
                      <a:pt x="696036" y="668740"/>
                    </a:lnTo>
                    <a:lnTo>
                      <a:pt x="736979" y="81887"/>
                    </a:lnTo>
                    <a:lnTo>
                      <a:pt x="13648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フリーフォーム 57"/>
              <p:cNvSpPr/>
              <p:nvPr/>
            </p:nvSpPr>
            <p:spPr>
              <a:xfrm>
                <a:off x="3603831" y="2430395"/>
                <a:ext cx="790748" cy="2591252"/>
              </a:xfrm>
              <a:custGeom>
                <a:avLst/>
                <a:gdLst>
                  <a:gd name="connsiteX0" fmla="*/ 81887 w 791570"/>
                  <a:gd name="connsiteY0" fmla="*/ 68239 h 2593075"/>
                  <a:gd name="connsiteX1" fmla="*/ 0 w 791570"/>
                  <a:gd name="connsiteY1" fmla="*/ 2593075 h 2593075"/>
                  <a:gd name="connsiteX2" fmla="*/ 668740 w 791570"/>
                  <a:gd name="connsiteY2" fmla="*/ 2060812 h 2593075"/>
                  <a:gd name="connsiteX3" fmla="*/ 791570 w 791570"/>
                  <a:gd name="connsiteY3" fmla="*/ 0 h 2593075"/>
                  <a:gd name="connsiteX4" fmla="*/ 81887 w 791570"/>
                  <a:gd name="connsiteY4" fmla="*/ 68239 h 2593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570" h="2593075">
                    <a:moveTo>
                      <a:pt x="81887" y="68239"/>
                    </a:moveTo>
                    <a:lnTo>
                      <a:pt x="0" y="2593075"/>
                    </a:lnTo>
                    <a:lnTo>
                      <a:pt x="668740" y="2060812"/>
                    </a:lnTo>
                    <a:lnTo>
                      <a:pt x="791570" y="0"/>
                    </a:lnTo>
                    <a:lnTo>
                      <a:pt x="81887" y="6823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円柱 58"/>
              <p:cNvSpPr/>
              <p:nvPr/>
            </p:nvSpPr>
            <p:spPr>
              <a:xfrm>
                <a:off x="2008167" y="2591994"/>
                <a:ext cx="1025987" cy="609539"/>
              </a:xfrm>
              <a:prstGeom prst="can">
                <a:avLst>
                  <a:gd name="adj" fmla="val 25971"/>
                </a:avLst>
              </a:prstGeom>
              <a:solidFill>
                <a:srgbClr val="FFFF99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フローチャート : 磁気ディスク 59"/>
              <p:cNvSpPr/>
              <p:nvPr/>
            </p:nvSpPr>
            <p:spPr>
              <a:xfrm>
                <a:off x="1724745" y="2348178"/>
                <a:ext cx="1553152" cy="382733"/>
              </a:xfrm>
              <a:prstGeom prst="flowChartMagneticDisk">
                <a:avLst/>
              </a:prstGeom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>
                  <a:solidFill>
                    <a:srgbClr val="F79646"/>
                  </a:solidFill>
                </a:endParaRPr>
              </a:p>
            </p:txBody>
          </p:sp>
          <p:grpSp>
            <p:nvGrpSpPr>
              <p:cNvPr id="8" name="グループ化 131"/>
              <p:cNvGrpSpPr>
                <a:grpSpLocks/>
              </p:cNvGrpSpPr>
              <p:nvPr/>
            </p:nvGrpSpPr>
            <p:grpSpPr bwMode="auto">
              <a:xfrm>
                <a:off x="1787856" y="3886200"/>
                <a:ext cx="1447800" cy="713096"/>
                <a:chOff x="1787856" y="3886200"/>
                <a:chExt cx="1447800" cy="713096"/>
              </a:xfrm>
            </p:grpSpPr>
            <p:sp>
              <p:nvSpPr>
                <p:cNvPr id="82" name="円/楕円 81"/>
                <p:cNvSpPr/>
                <p:nvPr/>
              </p:nvSpPr>
              <p:spPr>
                <a:xfrm>
                  <a:off x="1787097" y="3884786"/>
                  <a:ext cx="1448286" cy="532993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フリーフォーム 82"/>
                <p:cNvSpPr/>
                <p:nvPr/>
              </p:nvSpPr>
              <p:spPr>
                <a:xfrm>
                  <a:off x="1787097" y="4173963"/>
                  <a:ext cx="1419943" cy="425260"/>
                </a:xfrm>
                <a:custGeom>
                  <a:avLst/>
                  <a:gdLst>
                    <a:gd name="connsiteX0" fmla="*/ 0 w 1419367"/>
                    <a:gd name="connsiteY0" fmla="*/ 0 h 423081"/>
                    <a:gd name="connsiteX1" fmla="*/ 0 w 1419367"/>
                    <a:gd name="connsiteY1" fmla="*/ 204716 h 423081"/>
                    <a:gd name="connsiteX2" fmla="*/ 81886 w 1419367"/>
                    <a:gd name="connsiteY2" fmla="*/ 286603 h 423081"/>
                    <a:gd name="connsiteX3" fmla="*/ 218364 w 1419367"/>
                    <a:gd name="connsiteY3" fmla="*/ 354842 h 423081"/>
                    <a:gd name="connsiteX4" fmla="*/ 382137 w 1419367"/>
                    <a:gd name="connsiteY4" fmla="*/ 395785 h 423081"/>
                    <a:gd name="connsiteX5" fmla="*/ 600501 w 1419367"/>
                    <a:gd name="connsiteY5" fmla="*/ 423081 h 423081"/>
                    <a:gd name="connsiteX6" fmla="*/ 805218 w 1419367"/>
                    <a:gd name="connsiteY6" fmla="*/ 423081 h 423081"/>
                    <a:gd name="connsiteX7" fmla="*/ 1009934 w 1419367"/>
                    <a:gd name="connsiteY7" fmla="*/ 395785 h 423081"/>
                    <a:gd name="connsiteX8" fmla="*/ 1201003 w 1419367"/>
                    <a:gd name="connsiteY8" fmla="*/ 354842 h 423081"/>
                    <a:gd name="connsiteX9" fmla="*/ 1337480 w 1419367"/>
                    <a:gd name="connsiteY9" fmla="*/ 286603 h 423081"/>
                    <a:gd name="connsiteX10" fmla="*/ 1419367 w 1419367"/>
                    <a:gd name="connsiteY10" fmla="*/ 177421 h 423081"/>
                    <a:gd name="connsiteX11" fmla="*/ 1419367 w 1419367"/>
                    <a:gd name="connsiteY11" fmla="*/ 13648 h 423081"/>
                    <a:gd name="connsiteX12" fmla="*/ 1337480 w 1419367"/>
                    <a:gd name="connsiteY12" fmla="*/ 136478 h 423081"/>
                    <a:gd name="connsiteX13" fmla="*/ 1187355 w 1419367"/>
                    <a:gd name="connsiteY13" fmla="*/ 204716 h 423081"/>
                    <a:gd name="connsiteX14" fmla="*/ 1009934 w 1419367"/>
                    <a:gd name="connsiteY14" fmla="*/ 245660 h 423081"/>
                    <a:gd name="connsiteX15" fmla="*/ 805218 w 1419367"/>
                    <a:gd name="connsiteY15" fmla="*/ 259307 h 423081"/>
                    <a:gd name="connsiteX16" fmla="*/ 586853 w 1419367"/>
                    <a:gd name="connsiteY16" fmla="*/ 245660 h 423081"/>
                    <a:gd name="connsiteX17" fmla="*/ 382137 w 1419367"/>
                    <a:gd name="connsiteY17" fmla="*/ 232012 h 423081"/>
                    <a:gd name="connsiteX18" fmla="*/ 204716 w 1419367"/>
                    <a:gd name="connsiteY18" fmla="*/ 177421 h 423081"/>
                    <a:gd name="connsiteX19" fmla="*/ 68239 w 1419367"/>
                    <a:gd name="connsiteY19" fmla="*/ 95534 h 423081"/>
                    <a:gd name="connsiteX20" fmla="*/ 0 w 1419367"/>
                    <a:gd name="connsiteY20" fmla="*/ 0 h 423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19367" h="423081">
                      <a:moveTo>
                        <a:pt x="0" y="0"/>
                      </a:moveTo>
                      <a:lnTo>
                        <a:pt x="0" y="204716"/>
                      </a:lnTo>
                      <a:lnTo>
                        <a:pt x="81886" y="286603"/>
                      </a:lnTo>
                      <a:lnTo>
                        <a:pt x="218364" y="354842"/>
                      </a:lnTo>
                      <a:lnTo>
                        <a:pt x="382137" y="395785"/>
                      </a:lnTo>
                      <a:lnTo>
                        <a:pt x="600501" y="423081"/>
                      </a:lnTo>
                      <a:lnTo>
                        <a:pt x="805218" y="423081"/>
                      </a:lnTo>
                      <a:lnTo>
                        <a:pt x="1009934" y="395785"/>
                      </a:lnTo>
                      <a:lnTo>
                        <a:pt x="1201003" y="354842"/>
                      </a:lnTo>
                      <a:lnTo>
                        <a:pt x="1337480" y="286603"/>
                      </a:lnTo>
                      <a:lnTo>
                        <a:pt x="1419367" y="177421"/>
                      </a:lnTo>
                      <a:lnTo>
                        <a:pt x="1419367" y="13648"/>
                      </a:lnTo>
                      <a:lnTo>
                        <a:pt x="1337480" y="136478"/>
                      </a:lnTo>
                      <a:lnTo>
                        <a:pt x="1187355" y="204716"/>
                      </a:lnTo>
                      <a:lnTo>
                        <a:pt x="1009934" y="245660"/>
                      </a:lnTo>
                      <a:lnTo>
                        <a:pt x="805218" y="259307"/>
                      </a:lnTo>
                      <a:lnTo>
                        <a:pt x="586853" y="245660"/>
                      </a:lnTo>
                      <a:lnTo>
                        <a:pt x="382137" y="232012"/>
                      </a:lnTo>
                      <a:lnTo>
                        <a:pt x="204716" y="177421"/>
                      </a:lnTo>
                      <a:lnTo>
                        <a:pt x="68239" y="955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2" name="円柱 61"/>
              <p:cNvSpPr/>
              <p:nvPr/>
            </p:nvSpPr>
            <p:spPr>
              <a:xfrm>
                <a:off x="2022337" y="3533237"/>
                <a:ext cx="1025987" cy="720107"/>
              </a:xfrm>
              <a:prstGeom prst="can">
                <a:avLst>
                  <a:gd name="adj" fmla="val 44568"/>
                </a:avLst>
              </a:prstGeom>
              <a:solidFill>
                <a:srgbClr val="FFFF99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フリーフォーム 62"/>
              <p:cNvSpPr/>
              <p:nvPr/>
            </p:nvSpPr>
            <p:spPr>
              <a:xfrm>
                <a:off x="3192870" y="2498436"/>
                <a:ext cx="504491" cy="2509036"/>
              </a:xfrm>
              <a:custGeom>
                <a:avLst/>
                <a:gdLst>
                  <a:gd name="connsiteX0" fmla="*/ 27296 w 504967"/>
                  <a:gd name="connsiteY0" fmla="*/ 0 h 2511188"/>
                  <a:gd name="connsiteX1" fmla="*/ 0 w 504967"/>
                  <a:gd name="connsiteY1" fmla="*/ 2347415 h 2511188"/>
                  <a:gd name="connsiteX2" fmla="*/ 423081 w 504967"/>
                  <a:gd name="connsiteY2" fmla="*/ 2511188 h 2511188"/>
                  <a:gd name="connsiteX3" fmla="*/ 504967 w 504967"/>
                  <a:gd name="connsiteY3" fmla="*/ 0 h 2511188"/>
                  <a:gd name="connsiteX4" fmla="*/ 27296 w 504967"/>
                  <a:gd name="connsiteY4" fmla="*/ 0 h 251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67" h="2511188">
                    <a:moveTo>
                      <a:pt x="27296" y="0"/>
                    </a:moveTo>
                    <a:lnTo>
                      <a:pt x="0" y="2347415"/>
                    </a:lnTo>
                    <a:lnTo>
                      <a:pt x="423081" y="2511188"/>
                    </a:lnTo>
                    <a:lnTo>
                      <a:pt x="504967" y="0"/>
                    </a:lnTo>
                    <a:lnTo>
                      <a:pt x="27296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フリーフォーム 63"/>
              <p:cNvSpPr/>
              <p:nvPr/>
            </p:nvSpPr>
            <p:spPr>
              <a:xfrm>
                <a:off x="3547147" y="4531181"/>
                <a:ext cx="683048" cy="1023458"/>
              </a:xfrm>
              <a:custGeom>
                <a:avLst/>
                <a:gdLst>
                  <a:gd name="connsiteX0" fmla="*/ 27295 w 682388"/>
                  <a:gd name="connsiteY0" fmla="*/ 504967 h 1023582"/>
                  <a:gd name="connsiteX1" fmla="*/ 0 w 682388"/>
                  <a:gd name="connsiteY1" fmla="*/ 1023582 h 1023582"/>
                  <a:gd name="connsiteX2" fmla="*/ 641445 w 682388"/>
                  <a:gd name="connsiteY2" fmla="*/ 423080 h 1023582"/>
                  <a:gd name="connsiteX3" fmla="*/ 682388 w 682388"/>
                  <a:gd name="connsiteY3" fmla="*/ 0 h 1023582"/>
                  <a:gd name="connsiteX4" fmla="*/ 27295 w 682388"/>
                  <a:gd name="connsiteY4" fmla="*/ 504967 h 1023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388" h="1023582">
                    <a:moveTo>
                      <a:pt x="27295" y="504967"/>
                    </a:moveTo>
                    <a:lnTo>
                      <a:pt x="0" y="1023582"/>
                    </a:lnTo>
                    <a:lnTo>
                      <a:pt x="641445" y="423080"/>
                    </a:lnTo>
                    <a:lnTo>
                      <a:pt x="682388" y="0"/>
                    </a:lnTo>
                    <a:lnTo>
                      <a:pt x="27295" y="504967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" name="グループ化 30"/>
              <p:cNvGrpSpPr>
                <a:grpSpLocks/>
              </p:cNvGrpSpPr>
              <p:nvPr/>
            </p:nvGrpSpPr>
            <p:grpSpPr bwMode="auto">
              <a:xfrm>
                <a:off x="1905000" y="3194571"/>
                <a:ext cx="696036" cy="586854"/>
                <a:chOff x="5257800" y="4518546"/>
                <a:chExt cx="696036" cy="586854"/>
              </a:xfrm>
            </p:grpSpPr>
            <p:sp>
              <p:nvSpPr>
                <p:cNvPr id="79" name="フリーフォーム 26"/>
                <p:cNvSpPr/>
                <p:nvPr/>
              </p:nvSpPr>
              <p:spPr>
                <a:xfrm>
                  <a:off x="5273106" y="4573704"/>
                  <a:ext cx="572512" cy="532992"/>
                </a:xfrm>
                <a:custGeom>
                  <a:avLst/>
                  <a:gdLst>
                    <a:gd name="connsiteX0" fmla="*/ 0 w 573206"/>
                    <a:gd name="connsiteY0" fmla="*/ 0 h 532263"/>
                    <a:gd name="connsiteX1" fmla="*/ 13647 w 573206"/>
                    <a:gd name="connsiteY1" fmla="*/ 368490 h 532263"/>
                    <a:gd name="connsiteX2" fmla="*/ 573206 w 573206"/>
                    <a:gd name="connsiteY2" fmla="*/ 532263 h 532263"/>
                    <a:gd name="connsiteX3" fmla="*/ 559558 w 573206"/>
                    <a:gd name="connsiteY3" fmla="*/ 81887 h 532263"/>
                    <a:gd name="connsiteX4" fmla="*/ 0 w 573206"/>
                    <a:gd name="connsiteY4" fmla="*/ 0 h 53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206" h="532263">
                      <a:moveTo>
                        <a:pt x="0" y="0"/>
                      </a:moveTo>
                      <a:lnTo>
                        <a:pt x="13647" y="368490"/>
                      </a:lnTo>
                      <a:lnTo>
                        <a:pt x="573206" y="532263"/>
                      </a:lnTo>
                      <a:lnTo>
                        <a:pt x="559558" y="818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フリーフォーム 27"/>
                <p:cNvSpPr/>
                <p:nvPr/>
              </p:nvSpPr>
              <p:spPr>
                <a:xfrm>
                  <a:off x="5258935" y="4519837"/>
                  <a:ext cx="694383" cy="586859"/>
                </a:xfrm>
                <a:custGeom>
                  <a:avLst/>
                  <a:gdLst>
                    <a:gd name="connsiteX0" fmla="*/ 0 w 696036"/>
                    <a:gd name="connsiteY0" fmla="*/ 54591 h 586854"/>
                    <a:gd name="connsiteX1" fmla="*/ 95534 w 696036"/>
                    <a:gd name="connsiteY1" fmla="*/ 0 h 586854"/>
                    <a:gd name="connsiteX2" fmla="*/ 682388 w 696036"/>
                    <a:gd name="connsiteY2" fmla="*/ 81887 h 586854"/>
                    <a:gd name="connsiteX3" fmla="*/ 696036 w 696036"/>
                    <a:gd name="connsiteY3" fmla="*/ 559559 h 586854"/>
                    <a:gd name="connsiteX4" fmla="*/ 586854 w 696036"/>
                    <a:gd name="connsiteY4" fmla="*/ 586854 h 586854"/>
                    <a:gd name="connsiteX5" fmla="*/ 573206 w 696036"/>
                    <a:gd name="connsiteY5" fmla="*/ 122830 h 586854"/>
                    <a:gd name="connsiteX6" fmla="*/ 0 w 696036"/>
                    <a:gd name="connsiteY6" fmla="*/ 54591 h 58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6036" h="586854">
                      <a:moveTo>
                        <a:pt x="0" y="54591"/>
                      </a:moveTo>
                      <a:lnTo>
                        <a:pt x="95534" y="0"/>
                      </a:lnTo>
                      <a:lnTo>
                        <a:pt x="682388" y="81887"/>
                      </a:lnTo>
                      <a:lnTo>
                        <a:pt x="696036" y="559559"/>
                      </a:lnTo>
                      <a:lnTo>
                        <a:pt x="586854" y="586854"/>
                      </a:lnTo>
                      <a:lnTo>
                        <a:pt x="573206" y="122830"/>
                      </a:lnTo>
                      <a:lnTo>
                        <a:pt x="0" y="5459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1" name="直線コネクタ 80"/>
                <p:cNvCxnSpPr/>
                <p:nvPr/>
              </p:nvCxnSpPr>
              <p:spPr>
                <a:xfrm flipV="1">
                  <a:off x="5831448" y="4602055"/>
                  <a:ext cx="107700" cy="39691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グループ化 31"/>
              <p:cNvGrpSpPr>
                <a:grpSpLocks noChangeAspect="1"/>
              </p:cNvGrpSpPr>
              <p:nvPr/>
            </p:nvGrpSpPr>
            <p:grpSpPr bwMode="auto">
              <a:xfrm>
                <a:off x="1828800" y="3276600"/>
                <a:ext cx="556829" cy="469483"/>
                <a:chOff x="5257800" y="4518546"/>
                <a:chExt cx="696036" cy="586854"/>
              </a:xfrm>
            </p:grpSpPr>
            <p:sp>
              <p:nvSpPr>
                <p:cNvPr id="76" name="フリーフォーム 75"/>
                <p:cNvSpPr/>
                <p:nvPr/>
              </p:nvSpPr>
              <p:spPr>
                <a:xfrm>
                  <a:off x="5272984" y="4570010"/>
                  <a:ext cx="570387" cy="535117"/>
                </a:xfrm>
                <a:custGeom>
                  <a:avLst/>
                  <a:gdLst>
                    <a:gd name="connsiteX0" fmla="*/ 0 w 573206"/>
                    <a:gd name="connsiteY0" fmla="*/ 0 h 532263"/>
                    <a:gd name="connsiteX1" fmla="*/ 13647 w 573206"/>
                    <a:gd name="connsiteY1" fmla="*/ 368490 h 532263"/>
                    <a:gd name="connsiteX2" fmla="*/ 573206 w 573206"/>
                    <a:gd name="connsiteY2" fmla="*/ 532263 h 532263"/>
                    <a:gd name="connsiteX3" fmla="*/ 559558 w 573206"/>
                    <a:gd name="connsiteY3" fmla="*/ 81887 h 532263"/>
                    <a:gd name="connsiteX4" fmla="*/ 0 w 573206"/>
                    <a:gd name="connsiteY4" fmla="*/ 0 h 53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206" h="532263">
                      <a:moveTo>
                        <a:pt x="0" y="0"/>
                      </a:moveTo>
                      <a:lnTo>
                        <a:pt x="13647" y="368490"/>
                      </a:lnTo>
                      <a:lnTo>
                        <a:pt x="573206" y="532263"/>
                      </a:lnTo>
                      <a:lnTo>
                        <a:pt x="559558" y="818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フリーフォーム 76"/>
                <p:cNvSpPr/>
                <p:nvPr/>
              </p:nvSpPr>
              <p:spPr>
                <a:xfrm>
                  <a:off x="5258813" y="4516852"/>
                  <a:ext cx="694382" cy="588276"/>
                </a:xfrm>
                <a:custGeom>
                  <a:avLst/>
                  <a:gdLst>
                    <a:gd name="connsiteX0" fmla="*/ 0 w 696036"/>
                    <a:gd name="connsiteY0" fmla="*/ 54591 h 586854"/>
                    <a:gd name="connsiteX1" fmla="*/ 95534 w 696036"/>
                    <a:gd name="connsiteY1" fmla="*/ 0 h 586854"/>
                    <a:gd name="connsiteX2" fmla="*/ 682388 w 696036"/>
                    <a:gd name="connsiteY2" fmla="*/ 81887 h 586854"/>
                    <a:gd name="connsiteX3" fmla="*/ 696036 w 696036"/>
                    <a:gd name="connsiteY3" fmla="*/ 559559 h 586854"/>
                    <a:gd name="connsiteX4" fmla="*/ 586854 w 696036"/>
                    <a:gd name="connsiteY4" fmla="*/ 586854 h 586854"/>
                    <a:gd name="connsiteX5" fmla="*/ 573206 w 696036"/>
                    <a:gd name="connsiteY5" fmla="*/ 122830 h 586854"/>
                    <a:gd name="connsiteX6" fmla="*/ 0 w 696036"/>
                    <a:gd name="connsiteY6" fmla="*/ 54591 h 58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6036" h="586854">
                      <a:moveTo>
                        <a:pt x="0" y="54591"/>
                      </a:moveTo>
                      <a:lnTo>
                        <a:pt x="95534" y="0"/>
                      </a:lnTo>
                      <a:lnTo>
                        <a:pt x="682388" y="81887"/>
                      </a:lnTo>
                      <a:lnTo>
                        <a:pt x="696036" y="559559"/>
                      </a:lnTo>
                      <a:lnTo>
                        <a:pt x="586854" y="586854"/>
                      </a:lnTo>
                      <a:lnTo>
                        <a:pt x="573206" y="122830"/>
                      </a:lnTo>
                      <a:lnTo>
                        <a:pt x="0" y="5459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8" name="直線コネクタ 77"/>
                <p:cNvCxnSpPr>
                  <a:stCxn id="77" idx="5"/>
                  <a:endCxn id="77" idx="2"/>
                </p:cNvCxnSpPr>
                <p:nvPr/>
              </p:nvCxnSpPr>
              <p:spPr>
                <a:xfrm flipV="1">
                  <a:off x="5829200" y="4598361"/>
                  <a:ext cx="109825" cy="42526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グループ化 35"/>
              <p:cNvGrpSpPr>
                <a:grpSpLocks noChangeAspect="1"/>
              </p:cNvGrpSpPr>
              <p:nvPr/>
            </p:nvGrpSpPr>
            <p:grpSpPr bwMode="auto">
              <a:xfrm>
                <a:off x="1752600" y="3352800"/>
                <a:ext cx="445463" cy="375587"/>
                <a:chOff x="5257800" y="4518546"/>
                <a:chExt cx="696036" cy="586855"/>
              </a:xfrm>
            </p:grpSpPr>
            <p:sp>
              <p:nvSpPr>
                <p:cNvPr id="73" name="フリーフォーム 72"/>
                <p:cNvSpPr/>
                <p:nvPr/>
              </p:nvSpPr>
              <p:spPr>
                <a:xfrm>
                  <a:off x="5271846" y="4570130"/>
                  <a:ext cx="571274" cy="536005"/>
                </a:xfrm>
                <a:custGeom>
                  <a:avLst/>
                  <a:gdLst>
                    <a:gd name="connsiteX0" fmla="*/ 0 w 573206"/>
                    <a:gd name="connsiteY0" fmla="*/ 0 h 532263"/>
                    <a:gd name="connsiteX1" fmla="*/ 13647 w 573206"/>
                    <a:gd name="connsiteY1" fmla="*/ 368490 h 532263"/>
                    <a:gd name="connsiteX2" fmla="*/ 573206 w 573206"/>
                    <a:gd name="connsiteY2" fmla="*/ 532263 h 532263"/>
                    <a:gd name="connsiteX3" fmla="*/ 559558 w 573206"/>
                    <a:gd name="connsiteY3" fmla="*/ 81887 h 532263"/>
                    <a:gd name="connsiteX4" fmla="*/ 0 w 573206"/>
                    <a:gd name="connsiteY4" fmla="*/ 0 h 53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206" h="532263">
                      <a:moveTo>
                        <a:pt x="0" y="0"/>
                      </a:moveTo>
                      <a:lnTo>
                        <a:pt x="13647" y="368490"/>
                      </a:lnTo>
                      <a:lnTo>
                        <a:pt x="573206" y="532263"/>
                      </a:lnTo>
                      <a:lnTo>
                        <a:pt x="559558" y="818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フリーフォーム 73"/>
                <p:cNvSpPr/>
                <p:nvPr/>
              </p:nvSpPr>
              <p:spPr>
                <a:xfrm>
                  <a:off x="5258562" y="4516972"/>
                  <a:ext cx="695269" cy="589163"/>
                </a:xfrm>
                <a:custGeom>
                  <a:avLst/>
                  <a:gdLst>
                    <a:gd name="connsiteX0" fmla="*/ 0 w 696036"/>
                    <a:gd name="connsiteY0" fmla="*/ 54591 h 586854"/>
                    <a:gd name="connsiteX1" fmla="*/ 95534 w 696036"/>
                    <a:gd name="connsiteY1" fmla="*/ 0 h 586854"/>
                    <a:gd name="connsiteX2" fmla="*/ 682388 w 696036"/>
                    <a:gd name="connsiteY2" fmla="*/ 81887 h 586854"/>
                    <a:gd name="connsiteX3" fmla="*/ 696036 w 696036"/>
                    <a:gd name="connsiteY3" fmla="*/ 559559 h 586854"/>
                    <a:gd name="connsiteX4" fmla="*/ 586854 w 696036"/>
                    <a:gd name="connsiteY4" fmla="*/ 586854 h 586854"/>
                    <a:gd name="connsiteX5" fmla="*/ 573206 w 696036"/>
                    <a:gd name="connsiteY5" fmla="*/ 122830 h 586854"/>
                    <a:gd name="connsiteX6" fmla="*/ 0 w 696036"/>
                    <a:gd name="connsiteY6" fmla="*/ 54591 h 58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6036" h="586854">
                      <a:moveTo>
                        <a:pt x="0" y="54591"/>
                      </a:moveTo>
                      <a:lnTo>
                        <a:pt x="95534" y="0"/>
                      </a:lnTo>
                      <a:lnTo>
                        <a:pt x="682388" y="81887"/>
                      </a:lnTo>
                      <a:lnTo>
                        <a:pt x="696036" y="559559"/>
                      </a:lnTo>
                      <a:lnTo>
                        <a:pt x="586854" y="586854"/>
                      </a:lnTo>
                      <a:lnTo>
                        <a:pt x="573206" y="122830"/>
                      </a:lnTo>
                      <a:lnTo>
                        <a:pt x="0" y="5459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5" name="直線コネクタ 74"/>
                <p:cNvCxnSpPr>
                  <a:stCxn id="74" idx="5"/>
                  <a:endCxn id="74" idx="2"/>
                </p:cNvCxnSpPr>
                <p:nvPr/>
              </p:nvCxnSpPr>
              <p:spPr>
                <a:xfrm flipV="1">
                  <a:off x="5829833" y="4601137"/>
                  <a:ext cx="110713" cy="3987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平行四辺形 67"/>
              <p:cNvSpPr>
                <a:spLocks noChangeAspect="1"/>
              </p:cNvSpPr>
              <p:nvPr/>
            </p:nvSpPr>
            <p:spPr>
              <a:xfrm rot="5148382">
                <a:off x="1717616" y="3466645"/>
                <a:ext cx="286341" cy="215401"/>
              </a:xfrm>
              <a:prstGeom prst="parallelogram">
                <a:avLst>
                  <a:gd name="adj" fmla="val 36392"/>
                </a:avLst>
              </a:prstGeom>
              <a:solidFill>
                <a:srgbClr val="00B050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円柱 68"/>
              <p:cNvSpPr/>
              <p:nvPr/>
            </p:nvSpPr>
            <p:spPr>
              <a:xfrm rot="15120000">
                <a:off x="1632621" y="3483666"/>
                <a:ext cx="73712" cy="286255"/>
              </a:xfrm>
              <a:prstGeom prst="can">
                <a:avLst>
                  <a:gd name="adj" fmla="val 69915"/>
                </a:avLst>
              </a:prstGeom>
              <a:solidFill>
                <a:srgbClr val="FF0000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平行四辺形 69"/>
              <p:cNvSpPr>
                <a:spLocks noChangeAspect="1"/>
              </p:cNvSpPr>
              <p:nvPr/>
            </p:nvSpPr>
            <p:spPr>
              <a:xfrm rot="5148382">
                <a:off x="1332177" y="3633899"/>
                <a:ext cx="189950" cy="119037"/>
              </a:xfrm>
              <a:prstGeom prst="parallelogram">
                <a:avLst>
                  <a:gd name="adj" fmla="val 36392"/>
                </a:avLst>
              </a:prstGeom>
              <a:solidFill>
                <a:srgbClr val="00B050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平行四辺形 70"/>
              <p:cNvSpPr>
                <a:spLocks noChangeAspect="1"/>
              </p:cNvSpPr>
              <p:nvPr/>
            </p:nvSpPr>
            <p:spPr>
              <a:xfrm rot="5148382">
                <a:off x="1201802" y="3667920"/>
                <a:ext cx="189950" cy="119037"/>
              </a:xfrm>
              <a:prstGeom prst="parallelogram">
                <a:avLst>
                  <a:gd name="adj" fmla="val 36392"/>
                </a:avLst>
              </a:prstGeom>
              <a:solidFill>
                <a:srgbClr val="00B050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フリーフォーム 71"/>
              <p:cNvSpPr/>
              <p:nvPr/>
            </p:nvSpPr>
            <p:spPr>
              <a:xfrm>
                <a:off x="956670" y="1761319"/>
                <a:ext cx="2729354" cy="722943"/>
              </a:xfrm>
              <a:custGeom>
                <a:avLst/>
                <a:gdLst>
                  <a:gd name="connsiteX0" fmla="*/ 0 w 2729553"/>
                  <a:gd name="connsiteY0" fmla="*/ 204717 h 723332"/>
                  <a:gd name="connsiteX1" fmla="*/ 27296 w 2729553"/>
                  <a:gd name="connsiteY1" fmla="*/ 696036 h 723332"/>
                  <a:gd name="connsiteX2" fmla="*/ 2702257 w 2729553"/>
                  <a:gd name="connsiteY2" fmla="*/ 723332 h 723332"/>
                  <a:gd name="connsiteX3" fmla="*/ 2729553 w 2729553"/>
                  <a:gd name="connsiteY3" fmla="*/ 0 h 723332"/>
                  <a:gd name="connsiteX4" fmla="*/ 0 w 2729553"/>
                  <a:gd name="connsiteY4" fmla="*/ 204717 h 72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553" h="723332">
                    <a:moveTo>
                      <a:pt x="0" y="204717"/>
                    </a:moveTo>
                    <a:lnTo>
                      <a:pt x="27296" y="696036"/>
                    </a:lnTo>
                    <a:lnTo>
                      <a:pt x="2702257" y="723332"/>
                    </a:lnTo>
                    <a:lnTo>
                      <a:pt x="2729553" y="0"/>
                    </a:lnTo>
                    <a:lnTo>
                      <a:pt x="0" y="204717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48" name="直線コネクタ 47"/>
            <p:cNvCxnSpPr>
              <a:endCxn id="69" idx="1"/>
            </p:cNvCxnSpPr>
            <p:nvPr/>
          </p:nvCxnSpPr>
          <p:spPr>
            <a:xfrm flipV="1">
              <a:off x="304800" y="3672154"/>
              <a:ext cx="1227218" cy="28917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正方形/長方形 124"/>
          <p:cNvSpPr/>
          <p:nvPr/>
        </p:nvSpPr>
        <p:spPr>
          <a:xfrm rot="-4200000">
            <a:off x="4672126" y="1175507"/>
            <a:ext cx="45719" cy="858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6" name="正方形/長方形 125"/>
          <p:cNvSpPr/>
          <p:nvPr/>
        </p:nvSpPr>
        <p:spPr>
          <a:xfrm rot="4200000">
            <a:off x="4676087" y="2880127"/>
            <a:ext cx="45719" cy="858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9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6"/>
            <a:ext cx="9147111" cy="68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0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7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9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5"/>
          <p:cNvSpPr>
            <a:spLocks noGrp="1"/>
          </p:cNvSpPr>
          <p:nvPr>
            <p:ph type="title" idx="4294967295"/>
          </p:nvPr>
        </p:nvSpPr>
        <p:spPr/>
        <p:txBody>
          <a:bodyPr lIns="91428" tIns="45715" rIns="91428" bIns="45715"/>
          <a:lstStyle/>
          <a:p>
            <a:endParaRPr lang="ja-JP" altLang="ja-JP"/>
          </a:p>
        </p:txBody>
      </p:sp>
      <p:pic>
        <p:nvPicPr>
          <p:cNvPr id="17411" name="コンテンツ プレースホルダー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12250" cy="6858000"/>
          </a:xfrm>
        </p:spPr>
      </p:pic>
      <p:sp>
        <p:nvSpPr>
          <p:cNvPr id="4" name="テキスト ボックス 3"/>
          <p:cNvSpPr txBox="1"/>
          <p:nvPr/>
        </p:nvSpPr>
        <p:spPr>
          <a:xfrm>
            <a:off x="5455508" y="4005064"/>
            <a:ext cx="29819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/>
              <a:t>Extended </a:t>
            </a:r>
          </a:p>
          <a:p>
            <a:pPr algn="ctr"/>
            <a:r>
              <a:rPr lang="en-US" altLang="ja-JP" sz="3200" dirty="0" smtClean="0"/>
              <a:t>Hadron Hall (??)</a:t>
            </a:r>
          </a:p>
          <a:p>
            <a:pPr algn="ctr"/>
            <a:endParaRPr kumimoji="1" lang="en-US" altLang="ja-JP" sz="3200" dirty="0"/>
          </a:p>
          <a:p>
            <a:pPr algn="ctr"/>
            <a:r>
              <a:rPr kumimoji="1" lang="en-US" altLang="ja-JP" sz="3200" dirty="0" smtClean="0"/>
              <a:t>Details 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under discussion</a:t>
            </a:r>
            <a:endParaRPr kumimoji="1" lang="ja-JP" altLang="en-US" sz="3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3528" y="44624"/>
            <a:ext cx="3401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0070C0"/>
                </a:solidFill>
              </a:rPr>
              <a:t>Even further...</a:t>
            </a:r>
            <a:endParaRPr kumimoji="1" lang="ja-JP" alt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Summary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J-PARC: multi-purpose facility</a:t>
            </a:r>
          </a:p>
          <a:p>
            <a:pPr lvl="1"/>
            <a:r>
              <a:rPr lang="en-US" altLang="ja-JP" sz="2400" dirty="0" smtClean="0"/>
              <a:t>Hadron, nuclear, and particle physics in the Hadron Hall </a:t>
            </a:r>
          </a:p>
          <a:p>
            <a:r>
              <a:rPr lang="en-US" altLang="ja-JP" sz="2800" dirty="0" smtClean="0"/>
              <a:t>E19</a:t>
            </a:r>
            <a:r>
              <a:rPr lang="en-US" altLang="ja-JP" sz="2800" dirty="0"/>
              <a:t>: </a:t>
            </a:r>
            <a:r>
              <a:rPr lang="en-US" altLang="ja-JP" sz="2800" dirty="0">
                <a:latin typeface="Symbol" pitchFamily="18" charset="2"/>
              </a:rPr>
              <a:t>Q</a:t>
            </a:r>
            <a:r>
              <a:rPr lang="en-US" altLang="ja-JP" sz="2800" baseline="30000" dirty="0">
                <a:latin typeface="Symbol" pitchFamily="18" charset="2"/>
              </a:rPr>
              <a:t>+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search: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sz="2400" dirty="0"/>
              <a:t>No peak </a:t>
            </a:r>
            <a:r>
              <a:rPr lang="en-US" altLang="ja-JP" sz="2400" dirty="0" smtClean="0"/>
              <a:t>observed. </a:t>
            </a:r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Stringent limit on production cross section and width</a:t>
            </a:r>
          </a:p>
          <a:p>
            <a:r>
              <a:rPr lang="en-US" altLang="ja-JP" sz="2800" dirty="0" smtClean="0"/>
              <a:t>E27: Search for deeply bound </a:t>
            </a:r>
            <a:r>
              <a:rPr lang="en-US" altLang="ja-JP" sz="2800" dirty="0" err="1" smtClean="0"/>
              <a:t>Kpp</a:t>
            </a:r>
            <a:r>
              <a:rPr lang="en-US" altLang="ja-JP" sz="2800" dirty="0" smtClean="0"/>
              <a:t> state</a:t>
            </a:r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Mass shift of </a:t>
            </a:r>
            <a:r>
              <a:rPr lang="en-US" altLang="ja-JP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*</a:t>
            </a:r>
            <a:r>
              <a:rPr lang="en-US" altLang="ja-JP" sz="2400" dirty="0" smtClean="0">
                <a:solidFill>
                  <a:srgbClr val="FF0000"/>
                </a:solidFill>
              </a:rPr>
              <a:t>(1405) and/or </a:t>
            </a:r>
            <a:r>
              <a:rPr lang="en-US" altLang="ja-JP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*</a:t>
            </a:r>
            <a:r>
              <a:rPr lang="en-US" altLang="ja-JP" sz="2400" dirty="0" smtClean="0">
                <a:solidFill>
                  <a:srgbClr val="FF0000"/>
                </a:solidFill>
              </a:rPr>
              <a:t>(1385)?</a:t>
            </a:r>
          </a:p>
          <a:p>
            <a:pPr lvl="1"/>
            <a:r>
              <a:rPr lang="en-US" altLang="ja-JP" sz="2400" dirty="0" smtClean="0"/>
              <a:t>Hint of “</a:t>
            </a:r>
            <a:r>
              <a:rPr lang="en-US" altLang="ja-JP" sz="2400" dirty="0" err="1" smtClean="0"/>
              <a:t>Kpp</a:t>
            </a:r>
            <a:r>
              <a:rPr lang="en-US" altLang="ja-JP" sz="2400" dirty="0" smtClean="0"/>
              <a:t>”-like structure</a:t>
            </a:r>
          </a:p>
          <a:p>
            <a:r>
              <a:rPr lang="en-US" altLang="ja-JP" sz="2800" dirty="0" smtClean="0"/>
              <a:t>Coming experiments</a:t>
            </a:r>
          </a:p>
          <a:p>
            <a:pPr lvl="1"/>
            <a:r>
              <a:rPr lang="en-US" altLang="ja-JP" sz="2400" dirty="0" smtClean="0"/>
              <a:t>E45: N* in </a:t>
            </a:r>
            <a:r>
              <a:rPr lang="en-US" altLang="ja-JP" sz="2400" dirty="0" err="1" smtClean="0">
                <a:latin typeface="Symbol" panose="05050102010706020507" pitchFamily="18" charset="2"/>
              </a:rPr>
              <a:t>p</a:t>
            </a:r>
            <a:r>
              <a:rPr lang="en-US" altLang="ja-JP" sz="2400" dirty="0" err="1" smtClean="0"/>
              <a:t>N</a:t>
            </a:r>
            <a:r>
              <a:rPr lang="en-US" altLang="ja-JP" sz="2400" dirty="0" err="1" smtClean="0">
                <a:sym typeface="Wingdings" panose="05000000000000000000" pitchFamily="2" charset="2"/>
              </a:rPr>
              <a:t></a:t>
            </a:r>
            <a:r>
              <a:rPr lang="en-US" altLang="ja-JP" sz="24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pp</a:t>
            </a:r>
            <a:r>
              <a:rPr lang="en-US" altLang="ja-JP" sz="2400" dirty="0" err="1" smtClean="0">
                <a:sym typeface="Wingdings" panose="05000000000000000000" pitchFamily="2" charset="2"/>
              </a:rPr>
              <a:t>N</a:t>
            </a:r>
            <a:r>
              <a:rPr lang="en-US" altLang="ja-JP" sz="2400" dirty="0" smtClean="0">
                <a:sym typeface="Wingdings" panose="05000000000000000000" pitchFamily="2" charset="2"/>
              </a:rPr>
              <a:t>, KN, …</a:t>
            </a:r>
          </a:p>
          <a:p>
            <a:pPr lvl="1"/>
            <a:r>
              <a:rPr lang="en-US" altLang="ja-JP" sz="2400" dirty="0" smtClean="0">
                <a:sym typeface="Wingdings" panose="05000000000000000000" pitchFamily="2" charset="2"/>
              </a:rPr>
              <a:t>E42: Search for H-</a:t>
            </a:r>
            <a:r>
              <a:rPr lang="en-US" altLang="ja-JP" sz="2400" dirty="0" err="1" smtClean="0">
                <a:sym typeface="Wingdings" panose="05000000000000000000" pitchFamily="2" charset="2"/>
              </a:rPr>
              <a:t>dibaryon</a:t>
            </a:r>
            <a:endParaRPr lang="en-US" altLang="ja-JP" sz="2400" dirty="0" smtClean="0">
              <a:sym typeface="Wingdings" panose="05000000000000000000" pitchFamily="2" charset="2"/>
            </a:endParaRPr>
          </a:p>
          <a:p>
            <a:pPr lvl="1"/>
            <a:r>
              <a:rPr lang="en-US" altLang="ja-JP" sz="2400" dirty="0" smtClean="0"/>
              <a:t>E50: Charmed baryon spectroscopy</a:t>
            </a:r>
          </a:p>
          <a:p>
            <a:pPr lvl="1"/>
            <a:r>
              <a:rPr lang="en-US" altLang="ja-JP" sz="2400" dirty="0" smtClean="0"/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29438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620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Line 5"/>
          <p:cNvSpPr>
            <a:spLocks noChangeShapeType="1"/>
          </p:cNvSpPr>
          <p:nvPr/>
        </p:nvSpPr>
        <p:spPr bwMode="auto">
          <a:xfrm>
            <a:off x="5105400" y="4495800"/>
            <a:ext cx="1295400" cy="0"/>
          </a:xfrm>
          <a:prstGeom prst="line">
            <a:avLst/>
          </a:prstGeom>
          <a:noFill/>
          <a:ln w="381000">
            <a:solidFill>
              <a:srgbClr val="FF0000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rot="16200000" flipV="1">
            <a:off x="2844180" y="4436740"/>
            <a:ext cx="1295400" cy="0"/>
          </a:xfrm>
          <a:prstGeom prst="line">
            <a:avLst/>
          </a:prstGeom>
          <a:noFill/>
          <a:ln w="381000">
            <a:solidFill>
              <a:srgbClr val="FFFF00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043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anida\My Documents\Hyper\J-PARCって？\airpic\2008-4-4.jpg"/>
          <p:cNvPicPr>
            <a:picLocks noChangeAspect="1" noChangeArrowheads="1"/>
          </p:cNvPicPr>
          <p:nvPr/>
        </p:nvPicPr>
        <p:blipFill rotWithShape="1">
          <a:blip r:embed="rId2" cstate="print"/>
          <a:srcRect b="5347"/>
          <a:stretch/>
        </p:blipFill>
        <p:spPr bwMode="auto">
          <a:xfrm>
            <a:off x="-36513" y="0"/>
            <a:ext cx="92010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tanida\My Documents\Hyper\J-PARCって？\airpic\2008-4-4.jpg"/>
          <p:cNvPicPr>
            <a:picLocks noChangeAspect="1" noChangeArrowheads="1"/>
          </p:cNvPicPr>
          <p:nvPr/>
        </p:nvPicPr>
        <p:blipFill>
          <a:blip r:embed="rId2" cstate="print"/>
          <a:srcRect l="48140" t="60222" r="36520" b="23083"/>
          <a:stretch>
            <a:fillRect/>
          </a:stretch>
        </p:blipFill>
        <p:spPr bwMode="auto">
          <a:xfrm>
            <a:off x="865584" y="692696"/>
            <a:ext cx="7162800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Nuclear &amp; Hadron Physics in J-PARC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図 86" descr="all_100519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4" name="正方形/長方形 249"/>
          <p:cNvSpPr>
            <a:spLocks noChangeArrowheads="1"/>
          </p:cNvSpPr>
          <p:nvPr/>
        </p:nvSpPr>
        <p:spPr bwMode="auto">
          <a:xfrm rot="-1635243">
            <a:off x="1103313" y="5476875"/>
            <a:ext cx="1589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/>
          <a:p>
            <a:r>
              <a:rPr lang="en-US" altLang="ja-JP" sz="2000" b="1" dirty="0">
                <a:solidFill>
                  <a:srgbClr val="3566A1"/>
                </a:solidFill>
                <a:latin typeface="ＭＳ Ｐゴシック" pitchFamily="50" charset="-128"/>
              </a:rPr>
              <a:t>Proton Beam</a:t>
            </a:r>
          </a:p>
        </p:txBody>
      </p:sp>
      <p:grpSp>
        <p:nvGrpSpPr>
          <p:cNvPr id="15" name="Group 265"/>
          <p:cNvGrpSpPr>
            <a:grpSpLocks/>
          </p:cNvGrpSpPr>
          <p:nvPr/>
        </p:nvGrpSpPr>
        <p:grpSpPr bwMode="auto">
          <a:xfrm>
            <a:off x="153988" y="5140325"/>
            <a:ext cx="3632200" cy="1655763"/>
            <a:chOff x="97" y="3238"/>
            <a:chExt cx="2288" cy="1043"/>
          </a:xfrm>
        </p:grpSpPr>
        <p:grpSp>
          <p:nvGrpSpPr>
            <p:cNvPr id="12292" name="Group 218"/>
            <p:cNvGrpSpPr>
              <a:grpSpLocks/>
            </p:cNvGrpSpPr>
            <p:nvPr/>
          </p:nvGrpSpPr>
          <p:grpSpPr bwMode="auto">
            <a:xfrm>
              <a:off x="97" y="3238"/>
              <a:ext cx="2288" cy="1043"/>
              <a:chOff x="97" y="3238"/>
              <a:chExt cx="2288" cy="1043"/>
            </a:xfrm>
          </p:grpSpPr>
          <p:pic>
            <p:nvPicPr>
              <p:cNvPr id="12293" name="Picture 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04"/>
              <a:stretch>
                <a:fillRect/>
              </a:stretch>
            </p:blipFill>
            <p:spPr bwMode="auto">
              <a:xfrm>
                <a:off x="1246" y="3360"/>
                <a:ext cx="1069" cy="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4" name="テキスト ボックス 71"/>
              <p:cNvSpPr txBox="1">
                <a:spLocks noChangeArrowheads="1"/>
              </p:cNvSpPr>
              <p:nvPr/>
            </p:nvSpPr>
            <p:spPr bwMode="auto">
              <a:xfrm>
                <a:off x="1225" y="4087"/>
                <a:ext cx="116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8" tIns="45715" rIns="91428" bIns="45715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r>
                  <a:rPr lang="ja-JP" altLang="en-US" sz="1400" b="1">
                    <a:solidFill>
                      <a:srgbClr val="FFFFFF"/>
                    </a:solidFill>
                    <a:latin typeface="ＭＳ Ｐゴシック" pitchFamily="50" charset="-128"/>
                  </a:rPr>
                  <a:t>　 </a:t>
                </a:r>
                <a:r>
                  <a:rPr lang="en-US" altLang="ja-JP" sz="1400">
                    <a:solidFill>
                      <a:srgbClr val="FFFFFF"/>
                    </a:solidFill>
                  </a:rPr>
                  <a:t>Kaonic nucleus</a:t>
                </a:r>
              </a:p>
            </p:txBody>
          </p:sp>
          <p:sp>
            <p:nvSpPr>
              <p:cNvPr id="12295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309" y="4089"/>
                <a:ext cx="737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r>
                  <a:rPr lang="en-US" altLang="ja-JP" sz="1400">
                    <a:solidFill>
                      <a:srgbClr val="FFFFFF"/>
                    </a:solidFill>
                  </a:rPr>
                  <a:t>Kaonic atom</a:t>
                </a:r>
              </a:p>
            </p:txBody>
          </p:sp>
          <p:sp>
            <p:nvSpPr>
              <p:cNvPr id="12296" name="正方形/長方形 326"/>
              <p:cNvSpPr>
                <a:spLocks noChangeArrowheads="1"/>
              </p:cNvSpPr>
              <p:nvPr/>
            </p:nvSpPr>
            <p:spPr bwMode="auto">
              <a:xfrm>
                <a:off x="97" y="3238"/>
                <a:ext cx="1179" cy="8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8" tIns="45715" rIns="91428" bIns="45715" anchor="ctr"/>
              <a:lstStyle/>
              <a:p>
                <a:pPr algn="ctr"/>
                <a:endParaRPr lang="ja-JP" altLang="ja-JP">
                  <a:solidFill>
                    <a:srgbClr val="FFFF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28" name="Oval 1"/>
              <p:cNvSpPr>
                <a:spLocks/>
              </p:cNvSpPr>
              <p:nvPr/>
            </p:nvSpPr>
            <p:spPr bwMode="auto">
              <a:xfrm>
                <a:off x="350" y="3635"/>
                <a:ext cx="622" cy="2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29" name="Oval 2"/>
              <p:cNvSpPr>
                <a:spLocks/>
              </p:cNvSpPr>
              <p:nvPr/>
            </p:nvSpPr>
            <p:spPr bwMode="auto">
              <a:xfrm>
                <a:off x="288" y="3607"/>
                <a:ext cx="747" cy="3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0" name="Oval 3"/>
              <p:cNvSpPr>
                <a:spLocks/>
              </p:cNvSpPr>
              <p:nvPr/>
            </p:nvSpPr>
            <p:spPr bwMode="auto">
              <a:xfrm>
                <a:off x="228" y="3581"/>
                <a:ext cx="871" cy="38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1" name="Oval 4"/>
              <p:cNvSpPr>
                <a:spLocks/>
              </p:cNvSpPr>
              <p:nvPr/>
            </p:nvSpPr>
            <p:spPr bwMode="auto">
              <a:xfrm>
                <a:off x="415" y="3661"/>
                <a:ext cx="498" cy="21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2" name="Oval 6"/>
              <p:cNvSpPr>
                <a:spLocks/>
              </p:cNvSpPr>
              <p:nvPr/>
            </p:nvSpPr>
            <p:spPr bwMode="auto">
              <a:xfrm>
                <a:off x="435" y="3674"/>
                <a:ext cx="460" cy="19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grpSp>
            <p:nvGrpSpPr>
              <p:cNvPr id="12302" name="Group 11"/>
              <p:cNvGrpSpPr>
                <a:grpSpLocks/>
              </p:cNvGrpSpPr>
              <p:nvPr/>
            </p:nvGrpSpPr>
            <p:grpSpPr bwMode="auto">
              <a:xfrm>
                <a:off x="599" y="3695"/>
                <a:ext cx="133" cy="152"/>
                <a:chOff x="0" y="0"/>
                <a:chExt cx="429" cy="472"/>
              </a:xfrm>
            </p:grpSpPr>
            <p:sp>
              <p:nvSpPr>
                <p:cNvPr id="340" name="Oval 12"/>
                <p:cNvSpPr>
                  <a:spLocks/>
                </p:cNvSpPr>
                <p:nvPr/>
              </p:nvSpPr>
              <p:spPr bwMode="auto">
                <a:xfrm>
                  <a:off x="0" y="81"/>
                  <a:ext cx="287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2800FF"/>
                    </a:gs>
                  </a:gsLst>
                  <a:lin ang="348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8" tIns="45715" rIns="91428" bIns="45715"/>
                <a:lstStyle/>
                <a:p>
                  <a:pPr>
                    <a:defRPr/>
                  </a:pPr>
                  <a:endParaRPr lang="ja-JP" altLang="en-US" sz="1050" dirty="0">
                    <a:solidFill>
                      <a:srgbClr val="0000FF"/>
                    </a:solidFill>
                    <a:latin typeface="ＭＳ Ｐゴシック" pitchFamily="50" charset="-128"/>
                  </a:endParaRPr>
                </a:p>
              </p:txBody>
            </p:sp>
            <p:sp>
              <p:nvSpPr>
                <p:cNvPr id="341" name="Oval 13"/>
                <p:cNvSpPr>
                  <a:spLocks/>
                </p:cNvSpPr>
                <p:nvPr/>
              </p:nvSpPr>
              <p:spPr bwMode="auto">
                <a:xfrm>
                  <a:off x="145" y="0"/>
                  <a:ext cx="284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7B00"/>
                    </a:gs>
                  </a:gsLst>
                  <a:lin ang="348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8" tIns="45715" rIns="91428" bIns="45715"/>
                <a:lstStyle/>
                <a:p>
                  <a:pPr>
                    <a:defRPr/>
                  </a:pPr>
                  <a:endParaRPr lang="ja-JP" altLang="en-US" sz="1050" dirty="0">
                    <a:solidFill>
                      <a:srgbClr val="0000FF"/>
                    </a:solidFill>
                    <a:latin typeface="ＭＳ Ｐゴシック" pitchFamily="50" charset="-128"/>
                  </a:endParaRPr>
                </a:p>
              </p:txBody>
            </p:sp>
            <p:sp>
              <p:nvSpPr>
                <p:cNvPr id="342" name="Oval 14"/>
                <p:cNvSpPr>
                  <a:spLocks/>
                </p:cNvSpPr>
                <p:nvPr/>
              </p:nvSpPr>
              <p:spPr bwMode="auto">
                <a:xfrm>
                  <a:off x="145" y="183"/>
                  <a:ext cx="284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7B00"/>
                    </a:gs>
                  </a:gsLst>
                  <a:lin ang="348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8" tIns="45715" rIns="91428" bIns="45715"/>
                <a:lstStyle/>
                <a:p>
                  <a:pPr>
                    <a:defRPr/>
                  </a:pPr>
                  <a:endParaRPr lang="ja-JP" altLang="en-US" sz="1050" dirty="0">
                    <a:solidFill>
                      <a:srgbClr val="0000FF"/>
                    </a:solidFill>
                    <a:latin typeface="ＭＳ Ｐゴシック" pitchFamily="50" charset="-128"/>
                  </a:endParaRPr>
                </a:p>
              </p:txBody>
            </p:sp>
          </p:grpSp>
          <p:sp>
            <p:nvSpPr>
              <p:cNvPr id="334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243" y="3492"/>
                <a:ext cx="257" cy="22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82295" tIns="41148" rIns="82295" bIns="41148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5" name="AutoShape 18"/>
              <p:cNvSpPr>
                <a:spLocks/>
              </p:cNvSpPr>
              <p:nvPr/>
            </p:nvSpPr>
            <p:spPr bwMode="auto">
              <a:xfrm rot="3547513">
                <a:off x="247" y="3693"/>
                <a:ext cx="31" cy="299"/>
              </a:xfrm>
              <a:custGeom>
                <a:avLst/>
                <a:gdLst>
                  <a:gd name="T0" fmla="*/ 0 w 20817"/>
                  <a:gd name="T1" fmla="*/ 0 h 21595"/>
                  <a:gd name="T2" fmla="*/ 20817 w 20817"/>
                  <a:gd name="T3" fmla="*/ 21595 h 21595"/>
                </a:gdLst>
                <a:ahLst/>
                <a:cxnLst/>
                <a:rect l="T0" t="T1" r="T2" b="T3"/>
                <a:pathLst>
                  <a:path w="20817" h="21595">
                    <a:moveTo>
                      <a:pt x="1125" y="1"/>
                    </a:moveTo>
                    <a:cubicBezTo>
                      <a:pt x="4329" y="267"/>
                      <a:pt x="20582" y="551"/>
                      <a:pt x="20351" y="1599"/>
                    </a:cubicBezTo>
                    <a:cubicBezTo>
                      <a:pt x="20121" y="2648"/>
                      <a:pt x="35" y="2877"/>
                      <a:pt x="245" y="4002"/>
                    </a:cubicBezTo>
                    <a:cubicBezTo>
                      <a:pt x="456" y="5127"/>
                      <a:pt x="21122" y="4996"/>
                      <a:pt x="21189" y="6084"/>
                    </a:cubicBezTo>
                    <a:cubicBezTo>
                      <a:pt x="21256" y="7173"/>
                      <a:pt x="740" y="7031"/>
                      <a:pt x="495" y="8072"/>
                    </a:cubicBezTo>
                    <a:cubicBezTo>
                      <a:pt x="250" y="9114"/>
                      <a:pt x="20233" y="8832"/>
                      <a:pt x="20297" y="9878"/>
                    </a:cubicBezTo>
                    <a:cubicBezTo>
                      <a:pt x="20361" y="10925"/>
                      <a:pt x="818" y="11015"/>
                      <a:pt x="741" y="12074"/>
                    </a:cubicBezTo>
                    <a:cubicBezTo>
                      <a:pt x="664" y="13133"/>
                      <a:pt x="19930" y="13066"/>
                      <a:pt x="19993" y="14087"/>
                    </a:cubicBezTo>
                    <a:cubicBezTo>
                      <a:pt x="20055" y="15107"/>
                      <a:pt x="919" y="14979"/>
                      <a:pt x="983" y="16007"/>
                    </a:cubicBezTo>
                    <a:cubicBezTo>
                      <a:pt x="1046" y="17035"/>
                      <a:pt x="20025" y="17111"/>
                      <a:pt x="20239" y="18088"/>
                    </a:cubicBezTo>
                    <a:cubicBezTo>
                      <a:pt x="20452" y="19066"/>
                      <a:pt x="3875" y="18802"/>
                      <a:pt x="1765" y="19595"/>
                    </a:cubicBezTo>
                    <a:cubicBezTo>
                      <a:pt x="-344" y="20387"/>
                      <a:pt x="9369" y="21267"/>
                      <a:pt x="10890" y="21601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 type="stealth" w="med" len="med"/>
              </a:ln>
            </p:spPr>
            <p:txBody>
              <a:bodyPr lIns="82295" tIns="41148" rIns="82295" bIns="41148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12308" name="Rectangle 19"/>
              <p:cNvSpPr>
                <a:spLocks/>
              </p:cNvSpPr>
              <p:nvPr/>
            </p:nvSpPr>
            <p:spPr bwMode="auto">
              <a:xfrm>
                <a:off x="196" y="3883"/>
                <a:ext cx="25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ja-JP" altLang="en-US" sz="1600">
                    <a:solidFill>
                      <a:srgbClr val="FF0000"/>
                    </a:solidFill>
                    <a:latin typeface="ＭＳ Ｐゴシック" pitchFamily="50" charset="-128"/>
                    <a:sym typeface="ＭＳ ゴシック" pitchFamily="49" charset="-128"/>
                  </a:rPr>
                  <a:t>Ｘ</a:t>
                </a:r>
                <a:r>
                  <a:rPr lang="en-US" altLang="ja-JP" sz="1600">
                    <a:solidFill>
                      <a:srgbClr val="FF0000"/>
                    </a:solidFill>
                    <a:latin typeface="ＭＳ Ｐゴシック" pitchFamily="50" charset="-128"/>
                    <a:sym typeface="ＭＳ ゴシック" pitchFamily="49" charset="-128"/>
                  </a:rPr>
                  <a:t>ray</a:t>
                </a:r>
              </a:p>
            </p:txBody>
          </p:sp>
          <p:sp>
            <p:nvSpPr>
              <p:cNvPr id="337" name="Oval 23"/>
              <p:cNvSpPr>
                <a:spLocks/>
              </p:cNvSpPr>
              <p:nvPr/>
            </p:nvSpPr>
            <p:spPr bwMode="auto">
              <a:xfrm>
                <a:off x="467" y="3806"/>
                <a:ext cx="52" cy="5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C8400"/>
                  </a:gs>
                </a:gsLst>
                <a:lin ang="348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8" name="AutoShape 24"/>
              <p:cNvSpPr>
                <a:spLocks/>
              </p:cNvSpPr>
              <p:nvPr/>
            </p:nvSpPr>
            <p:spPr bwMode="auto">
              <a:xfrm rot="-1225082">
                <a:off x="485" y="3789"/>
                <a:ext cx="181" cy="21"/>
              </a:xfrm>
              <a:prstGeom prst="roundRect">
                <a:avLst>
                  <a:gd name="adj" fmla="val 50000"/>
                </a:avLst>
              </a:prstGeom>
              <a:solidFill>
                <a:srgbClr val="FF0000">
                  <a:alpha val="4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12311" name="Rectangle 237"/>
              <p:cNvSpPr>
                <a:spLocks noChangeArrowheads="1"/>
              </p:cNvSpPr>
              <p:nvPr/>
            </p:nvSpPr>
            <p:spPr bwMode="auto">
              <a:xfrm>
                <a:off x="733" y="3664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 anchor="ctr">
                <a:spAutoFit/>
              </a:bodyPr>
              <a:lstStyle/>
              <a:p>
                <a:endParaRPr lang="ja-JP" altLang="ja-JP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</p:grpSp>
        <p:sp>
          <p:nvSpPr>
            <p:cNvPr id="12312" name="Rectangle 15"/>
            <p:cNvSpPr>
              <a:spLocks/>
            </p:cNvSpPr>
            <p:nvPr/>
          </p:nvSpPr>
          <p:spPr bwMode="auto">
            <a:xfrm>
              <a:off x="522" y="3375"/>
              <a:ext cx="15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ja-JP" altLang="en-US" sz="1600">
                  <a:solidFill>
                    <a:srgbClr val="0000FF"/>
                  </a:solidFill>
                  <a:latin typeface="ＭＳ Ｐゴシック" pitchFamily="50" charset="-128"/>
                  <a:sym typeface="ＭＳ ゴシック" pitchFamily="49" charset="-128"/>
                </a:rPr>
                <a:t>Ｋ</a:t>
              </a:r>
              <a:r>
                <a:rPr lang="ja-JP" altLang="en-US" sz="1600" baseline="32000">
                  <a:solidFill>
                    <a:srgbClr val="0000FF"/>
                  </a:solidFill>
                  <a:latin typeface="ＭＳ Ｐゴシック" pitchFamily="50" charset="-128"/>
                  <a:sym typeface="ＭＳ ゴシック" pitchFamily="49" charset="-128"/>
                </a:rPr>
                <a:t>−</a:t>
              </a:r>
              <a:endParaRPr lang="ja-JP" altLang="en-US" sz="1600">
                <a:solidFill>
                  <a:srgbClr val="0000FF"/>
                </a:solidFill>
                <a:latin typeface="ＭＳ Ｐゴシック" pitchFamily="50" charset="-128"/>
                <a:sym typeface="ＭＳ ゴシック" pitchFamily="49" charset="-128"/>
              </a:endParaRPr>
            </a:p>
          </p:txBody>
        </p:sp>
        <p:sp>
          <p:nvSpPr>
            <p:cNvPr id="323" name="Oval 17"/>
            <p:cNvSpPr>
              <a:spLocks/>
            </p:cNvSpPr>
            <p:nvPr/>
          </p:nvSpPr>
          <p:spPr bwMode="auto">
            <a:xfrm>
              <a:off x="460" y="3473"/>
              <a:ext cx="52" cy="5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C8400"/>
                </a:gs>
              </a:gsLst>
              <a:lin ang="348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284" tIns="41143" rIns="82284" bIns="41143"/>
            <a:lstStyle/>
            <a:p>
              <a:pPr>
                <a:defRPr/>
              </a:pPr>
              <a:endParaRPr lang="ja-JP" altLang="en-US" sz="1050" dirty="0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</p:grpSp>
      <p:grpSp>
        <p:nvGrpSpPr>
          <p:cNvPr id="18" name="Group 264"/>
          <p:cNvGrpSpPr>
            <a:grpSpLocks/>
          </p:cNvGrpSpPr>
          <p:nvPr/>
        </p:nvGrpSpPr>
        <p:grpSpPr bwMode="auto">
          <a:xfrm>
            <a:off x="31750" y="3490913"/>
            <a:ext cx="2795588" cy="1828800"/>
            <a:chOff x="20" y="2199"/>
            <a:chExt cx="1761" cy="1152"/>
          </a:xfrm>
        </p:grpSpPr>
        <p:sp>
          <p:nvSpPr>
            <p:cNvPr id="12316" name="Line 246"/>
            <p:cNvSpPr>
              <a:spLocks noChangeShapeType="1"/>
            </p:cNvSpPr>
            <p:nvPr/>
          </p:nvSpPr>
          <p:spPr bwMode="auto">
            <a:xfrm flipV="1">
              <a:off x="1048" y="2349"/>
              <a:ext cx="733" cy="195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317" name="正方形/長方形 132"/>
            <p:cNvSpPr>
              <a:spLocks noChangeArrowheads="1"/>
            </p:cNvSpPr>
            <p:nvPr/>
          </p:nvSpPr>
          <p:spPr bwMode="auto">
            <a:xfrm>
              <a:off x="24" y="2199"/>
              <a:ext cx="1028" cy="1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pic>
          <p:nvPicPr>
            <p:cNvPr id="12318" name="Picture 28" descr="原子核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2254"/>
              <a:ext cx="787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319" name="Group 29"/>
            <p:cNvGrpSpPr>
              <a:grpSpLocks/>
            </p:cNvGrpSpPr>
            <p:nvPr/>
          </p:nvGrpSpPr>
          <p:grpSpPr bwMode="auto">
            <a:xfrm>
              <a:off x="527" y="2544"/>
              <a:ext cx="171" cy="166"/>
              <a:chOff x="1426" y="2134"/>
              <a:chExt cx="124" cy="120"/>
            </a:xfrm>
          </p:grpSpPr>
          <p:sp>
            <p:nvSpPr>
              <p:cNvPr id="12320" name="Oval 30"/>
              <p:cNvSpPr>
                <a:spLocks noChangeArrowheads="1"/>
              </p:cNvSpPr>
              <p:nvPr/>
            </p:nvSpPr>
            <p:spPr bwMode="auto">
              <a:xfrm>
                <a:off x="1426" y="2134"/>
                <a:ext cx="124" cy="12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91428" tIns="45715" rIns="91428" bIns="45715" anchor="ctr"/>
              <a:lstStyle/>
              <a:p>
                <a:endParaRPr lang="ja-JP" altLang="ja-JP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12321" name="Oval 31"/>
              <p:cNvSpPr>
                <a:spLocks noChangeArrowheads="1"/>
              </p:cNvSpPr>
              <p:nvPr/>
            </p:nvSpPr>
            <p:spPr bwMode="auto">
              <a:xfrm>
                <a:off x="1431" y="2136"/>
                <a:ext cx="116" cy="114"/>
              </a:xfrm>
              <a:prstGeom prst="ellipse">
                <a:avLst/>
              </a:prstGeom>
              <a:gradFill rotWithShape="1">
                <a:gsLst>
                  <a:gs pos="0">
                    <a:srgbClr val="00CC00">
                      <a:alpha val="0"/>
                    </a:srgbClr>
                  </a:gs>
                  <a:gs pos="100000">
                    <a:srgbClr val="005E00">
                      <a:alpha val="67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 anchor="ctr"/>
              <a:lstStyle/>
              <a:p>
                <a:endParaRPr lang="ja-JP" altLang="ja-JP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</p:grpSp>
        <p:sp>
          <p:nvSpPr>
            <p:cNvPr id="12322" name="Rectangle 32"/>
            <p:cNvSpPr>
              <a:spLocks noChangeArrowheads="1"/>
            </p:cNvSpPr>
            <p:nvPr/>
          </p:nvSpPr>
          <p:spPr bwMode="auto">
            <a:xfrm>
              <a:off x="117" y="2946"/>
              <a:ext cx="874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/>
            <a:p>
              <a:r>
                <a:rPr lang="en-US" altLang="ja-JP" sz="1200">
                  <a:solidFill>
                    <a:srgbClr val="0000FF"/>
                  </a:solidFill>
                </a:rPr>
                <a:t>Implantation of</a:t>
              </a:r>
            </a:p>
            <a:p>
              <a:r>
                <a:rPr lang="en-US" altLang="ja-JP" sz="1200">
                  <a:solidFill>
                    <a:srgbClr val="0000FF"/>
                  </a:solidFill>
                </a:rPr>
                <a:t>Kaon and the </a:t>
              </a:r>
            </a:p>
            <a:p>
              <a:r>
                <a:rPr lang="en-US" altLang="ja-JP" sz="1200">
                  <a:solidFill>
                    <a:srgbClr val="0000FF"/>
                  </a:solidFill>
                </a:rPr>
                <a:t>nuclear shrinkage</a:t>
              </a:r>
              <a:endParaRPr lang="en-US" altLang="ja-JP" sz="1200" b="1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23" name="Line 33"/>
            <p:cNvSpPr>
              <a:spLocks noChangeShapeType="1"/>
            </p:cNvSpPr>
            <p:nvPr/>
          </p:nvSpPr>
          <p:spPr bwMode="auto">
            <a:xfrm rot="20510912" flipV="1">
              <a:off x="317" y="2704"/>
              <a:ext cx="293" cy="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324" name="正方形/長方形 139"/>
            <p:cNvSpPr>
              <a:spLocks noChangeArrowheads="1"/>
            </p:cNvSpPr>
            <p:nvPr/>
          </p:nvSpPr>
          <p:spPr bwMode="auto">
            <a:xfrm>
              <a:off x="20" y="2790"/>
              <a:ext cx="5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/>
            <a:p>
              <a:r>
                <a:rPr lang="en-US" altLang="ja-JP" sz="1400" b="1">
                  <a:solidFill>
                    <a:srgbClr val="FFFFFF"/>
                  </a:solidFill>
                  <a:latin typeface="ＭＳ Ｐゴシック" pitchFamily="50" charset="-128"/>
                </a:rPr>
                <a:t>K-meson</a:t>
              </a:r>
            </a:p>
          </p:txBody>
        </p:sp>
      </p:grpSp>
      <p:sp>
        <p:nvSpPr>
          <p:cNvPr id="68785" name="Text Box 177"/>
          <p:cNvSpPr txBox="1">
            <a:spLocks noChangeArrowheads="1"/>
          </p:cNvSpPr>
          <p:nvPr/>
        </p:nvSpPr>
        <p:spPr bwMode="auto">
          <a:xfrm>
            <a:off x="1403350" y="4797425"/>
            <a:ext cx="1296988" cy="668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>
                <a:solidFill>
                  <a:srgbClr val="CC0000"/>
                </a:solidFill>
              </a:rPr>
              <a:t>High Density Nuclear Matter,</a:t>
            </a:r>
          </a:p>
          <a:p>
            <a:r>
              <a:rPr lang="en-US" altLang="ja-JP" sz="1200">
                <a:solidFill>
                  <a:srgbClr val="CC0000"/>
                </a:solidFill>
              </a:rPr>
              <a:t>Nucelar Force</a:t>
            </a:r>
          </a:p>
        </p:txBody>
      </p:sp>
      <p:sp>
        <p:nvSpPr>
          <p:cNvPr id="12326" name="テキスト ボックス 77"/>
          <p:cNvSpPr txBox="1">
            <a:spLocks noChangeArrowheads="1"/>
          </p:cNvSpPr>
          <p:nvPr/>
        </p:nvSpPr>
        <p:spPr bwMode="auto">
          <a:xfrm>
            <a:off x="539750" y="115888"/>
            <a:ext cx="7881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3600">
                <a:solidFill>
                  <a:srgbClr val="FFFFFF"/>
                </a:solidFill>
              </a:rPr>
              <a:t>Nuclear &amp; Hadron Physics at J-PARC</a:t>
            </a:r>
            <a:endParaRPr lang="en-US" altLang="ja-JP" sz="3600">
              <a:solidFill>
                <a:srgbClr val="FFFFFF"/>
              </a:solidFill>
              <a:latin typeface="ＭＳ Ｐゴシック" pitchFamily="50" charset="-128"/>
            </a:endParaRPr>
          </a:p>
        </p:txBody>
      </p:sp>
      <p:grpSp>
        <p:nvGrpSpPr>
          <p:cNvPr id="12327" name="Group 180"/>
          <p:cNvGrpSpPr>
            <a:grpSpLocks/>
          </p:cNvGrpSpPr>
          <p:nvPr/>
        </p:nvGrpSpPr>
        <p:grpSpPr bwMode="auto">
          <a:xfrm>
            <a:off x="2771775" y="2924175"/>
            <a:ext cx="4630738" cy="2414588"/>
            <a:chOff x="1746" y="1842"/>
            <a:chExt cx="2917" cy="1521"/>
          </a:xfrm>
        </p:grpSpPr>
        <p:sp>
          <p:nvSpPr>
            <p:cNvPr id="12328" name="テキスト ボックス 80"/>
            <p:cNvSpPr txBox="1">
              <a:spLocks noChangeArrowheads="1"/>
            </p:cNvSpPr>
            <p:nvPr/>
          </p:nvSpPr>
          <p:spPr bwMode="auto">
            <a:xfrm>
              <a:off x="2948" y="1930"/>
              <a:ext cx="4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K1.8</a:t>
              </a:r>
            </a:p>
          </p:txBody>
        </p:sp>
        <p:sp>
          <p:nvSpPr>
            <p:cNvPr id="12329" name="テキスト ボックス 82"/>
            <p:cNvSpPr txBox="1">
              <a:spLocks noChangeArrowheads="1"/>
            </p:cNvSpPr>
            <p:nvPr/>
          </p:nvSpPr>
          <p:spPr bwMode="auto">
            <a:xfrm>
              <a:off x="3077" y="2470"/>
              <a:ext cx="2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KL</a:t>
              </a:r>
            </a:p>
          </p:txBody>
        </p:sp>
        <p:sp>
          <p:nvSpPr>
            <p:cNvPr id="12330" name="テキスト ボックス 83"/>
            <p:cNvSpPr txBox="1">
              <a:spLocks noChangeArrowheads="1"/>
            </p:cNvSpPr>
            <p:nvPr/>
          </p:nvSpPr>
          <p:spPr bwMode="auto">
            <a:xfrm rot="2088928">
              <a:off x="2925" y="3113"/>
              <a:ext cx="6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K1.1BR</a:t>
              </a:r>
            </a:p>
          </p:txBody>
        </p:sp>
        <p:sp>
          <p:nvSpPr>
            <p:cNvPr id="12331" name="テキスト ボックス 84"/>
            <p:cNvSpPr txBox="1">
              <a:spLocks noChangeArrowheads="1"/>
            </p:cNvSpPr>
            <p:nvPr/>
          </p:nvSpPr>
          <p:spPr bwMode="auto">
            <a:xfrm rot="-1080000">
              <a:off x="4014" y="2704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 i="1" u="sng">
                  <a:solidFill>
                    <a:srgbClr val="CC6600"/>
                  </a:solidFill>
                </a:rPr>
                <a:t>High-p</a:t>
              </a:r>
            </a:p>
          </p:txBody>
        </p:sp>
        <p:sp>
          <p:nvSpPr>
            <p:cNvPr id="12332" name="テキスト ボックス 89"/>
            <p:cNvSpPr txBox="1">
              <a:spLocks noChangeArrowheads="1"/>
            </p:cNvSpPr>
            <p:nvPr/>
          </p:nvSpPr>
          <p:spPr bwMode="auto">
            <a:xfrm>
              <a:off x="2368" y="1842"/>
              <a:ext cx="4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b="1">
                  <a:solidFill>
                    <a:srgbClr val="FFFFFF"/>
                  </a:solidFill>
                  <a:latin typeface="ＭＳ Ｐゴシック" pitchFamily="50" charset="-128"/>
                </a:rPr>
                <a:t>SKS</a:t>
              </a:r>
            </a:p>
          </p:txBody>
        </p:sp>
        <p:sp>
          <p:nvSpPr>
            <p:cNvPr id="12333" name="テキスト ボックス 80"/>
            <p:cNvSpPr txBox="1">
              <a:spLocks noChangeArrowheads="1"/>
            </p:cNvSpPr>
            <p:nvPr/>
          </p:nvSpPr>
          <p:spPr bwMode="auto">
            <a:xfrm>
              <a:off x="1746" y="2391"/>
              <a:ext cx="6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K1.8BR</a:t>
              </a:r>
            </a:p>
          </p:txBody>
        </p:sp>
        <p:sp>
          <p:nvSpPr>
            <p:cNvPr id="12334" name="テキスト ボックス 80"/>
            <p:cNvSpPr txBox="1">
              <a:spLocks noChangeArrowheads="1"/>
            </p:cNvSpPr>
            <p:nvPr/>
          </p:nvSpPr>
          <p:spPr bwMode="auto">
            <a:xfrm>
              <a:off x="3671" y="2506"/>
              <a:ext cx="4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K1.1</a:t>
              </a:r>
            </a:p>
          </p:txBody>
        </p:sp>
        <p:sp>
          <p:nvSpPr>
            <p:cNvPr id="12335" name="Line 42"/>
            <p:cNvSpPr>
              <a:spLocks noChangeShapeType="1"/>
            </p:cNvSpPr>
            <p:nvPr/>
          </p:nvSpPr>
          <p:spPr bwMode="auto">
            <a:xfrm flipH="1" flipV="1">
              <a:off x="3231" y="2924"/>
              <a:ext cx="23" cy="18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</p:grpSp>
      <p:sp>
        <p:nvSpPr>
          <p:cNvPr id="12337" name="Line 152"/>
          <p:cNvSpPr>
            <a:spLocks noChangeShapeType="1"/>
          </p:cNvSpPr>
          <p:nvPr/>
        </p:nvSpPr>
        <p:spPr bwMode="auto">
          <a:xfrm>
            <a:off x="5003800" y="4797425"/>
            <a:ext cx="1584325" cy="2159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F8F8F8"/>
              </a:solidFill>
            </a:endParaRPr>
          </a:p>
        </p:txBody>
      </p:sp>
      <p:sp>
        <p:nvSpPr>
          <p:cNvPr id="12338" name="Line 153"/>
          <p:cNvSpPr>
            <a:spLocks noChangeShapeType="1"/>
          </p:cNvSpPr>
          <p:nvPr/>
        </p:nvSpPr>
        <p:spPr bwMode="auto">
          <a:xfrm>
            <a:off x="7019925" y="5084763"/>
            <a:ext cx="576263" cy="7143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F8F8F8"/>
              </a:solidFill>
            </a:endParaRPr>
          </a:p>
        </p:txBody>
      </p:sp>
      <p:grpSp>
        <p:nvGrpSpPr>
          <p:cNvPr id="68765" name="Group 157"/>
          <p:cNvGrpSpPr>
            <a:grpSpLocks/>
          </p:cNvGrpSpPr>
          <p:nvPr/>
        </p:nvGrpSpPr>
        <p:grpSpPr bwMode="auto">
          <a:xfrm>
            <a:off x="5940425" y="765175"/>
            <a:ext cx="1530350" cy="3024188"/>
            <a:chOff x="3742" y="436"/>
            <a:chExt cx="964" cy="1905"/>
          </a:xfrm>
        </p:grpSpPr>
        <p:pic>
          <p:nvPicPr>
            <p:cNvPr id="12340" name="Picture 5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436"/>
              <a:ext cx="919" cy="83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1" name="Rectangle 60"/>
            <p:cNvSpPr>
              <a:spLocks/>
            </p:cNvSpPr>
            <p:nvPr/>
          </p:nvSpPr>
          <p:spPr bwMode="auto">
            <a:xfrm>
              <a:off x="4001" y="454"/>
              <a:ext cx="561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kumimoji="0" lang="en-US" altLang="ja-JP" sz="14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K</a:t>
              </a:r>
              <a:r>
                <a:rPr kumimoji="0" lang="en-US" altLang="ja-JP" sz="1400" baseline="300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0 </a:t>
              </a:r>
              <a:r>
                <a:rPr kumimoji="0" lang="en-US" altLang="ja-JP" sz="14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→ </a:t>
              </a:r>
              <a:r>
                <a:rPr kumimoji="0" lang="en-US" altLang="ja-JP" sz="1400">
                  <a:solidFill>
                    <a:srgbClr val="7F007F"/>
                  </a:solidFill>
                  <a:latin typeface="Symbol" pitchFamily="18" charset="2"/>
                  <a:sym typeface="Gill Sans" charset="0"/>
                </a:rPr>
                <a:t>p</a:t>
              </a:r>
              <a:r>
                <a:rPr kumimoji="0" lang="en-US" altLang="ja-JP" sz="1400" baseline="300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0 </a:t>
              </a:r>
              <a:r>
                <a:rPr kumimoji="0" lang="en-US" altLang="ja-JP" sz="1400">
                  <a:solidFill>
                    <a:srgbClr val="7F007F"/>
                  </a:solidFill>
                  <a:latin typeface="Symbol" pitchFamily="18" charset="2"/>
                  <a:sym typeface="Gill Sans" charset="0"/>
                </a:rPr>
                <a:t>nn</a:t>
              </a:r>
            </a:p>
          </p:txBody>
        </p:sp>
        <p:sp>
          <p:nvSpPr>
            <p:cNvPr id="12342" name="正方形/長方形 84"/>
            <p:cNvSpPr>
              <a:spLocks noChangeArrowheads="1"/>
            </p:cNvSpPr>
            <p:nvPr/>
          </p:nvSpPr>
          <p:spPr bwMode="auto">
            <a:xfrm>
              <a:off x="4037" y="460"/>
              <a:ext cx="14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/>
            <a:p>
              <a:r>
                <a:rPr kumimoji="0" lang="en-US" altLang="ja-JP" sz="1400" baseline="-290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L </a:t>
              </a:r>
              <a:endParaRPr lang="en-US" altLang="ja-JP" sz="1400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cxnSp>
          <p:nvCxnSpPr>
            <p:cNvPr id="12343" name="直線コネクタ 86"/>
            <p:cNvCxnSpPr>
              <a:cxnSpLocks noChangeShapeType="1"/>
            </p:cNvCxnSpPr>
            <p:nvPr/>
          </p:nvCxnSpPr>
          <p:spPr bwMode="auto">
            <a:xfrm>
              <a:off x="4454" y="484"/>
              <a:ext cx="52" cy="0"/>
            </a:xfrm>
            <a:prstGeom prst="line">
              <a:avLst/>
            </a:prstGeom>
            <a:noFill/>
            <a:ln w="12700">
              <a:solidFill>
                <a:srgbClr val="7F00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2344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" y="1044"/>
              <a:ext cx="45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45" name="Line 244"/>
            <p:cNvSpPr>
              <a:spLocks noChangeShapeType="1"/>
            </p:cNvSpPr>
            <p:nvPr/>
          </p:nvSpPr>
          <p:spPr bwMode="auto">
            <a:xfrm flipH="1">
              <a:off x="3742" y="1253"/>
              <a:ext cx="317" cy="1088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</p:grpSp>
      <p:sp>
        <p:nvSpPr>
          <p:cNvPr id="12346" name="Text Box 165"/>
          <p:cNvSpPr txBox="1">
            <a:spLocks noChangeArrowheads="1"/>
          </p:cNvSpPr>
          <p:nvPr/>
        </p:nvSpPr>
        <p:spPr bwMode="auto">
          <a:xfrm>
            <a:off x="7596188" y="4868863"/>
            <a:ext cx="15478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b="1" i="1" u="sng">
                <a:solidFill>
                  <a:srgbClr val="CC6600"/>
                </a:solidFill>
              </a:rPr>
              <a:t>COMET</a:t>
            </a:r>
          </a:p>
          <a:p>
            <a:r>
              <a:rPr lang="en-US" altLang="ja-JP" b="1" i="1" u="sng">
                <a:solidFill>
                  <a:srgbClr val="CC6600"/>
                </a:solidFill>
              </a:rPr>
              <a:t>Beam line</a:t>
            </a:r>
          </a:p>
        </p:txBody>
      </p:sp>
      <p:grpSp>
        <p:nvGrpSpPr>
          <p:cNvPr id="68781" name="Group 173"/>
          <p:cNvGrpSpPr>
            <a:grpSpLocks/>
          </p:cNvGrpSpPr>
          <p:nvPr/>
        </p:nvGrpSpPr>
        <p:grpSpPr bwMode="auto">
          <a:xfrm>
            <a:off x="3708400" y="5084763"/>
            <a:ext cx="2559050" cy="1660525"/>
            <a:chOff x="2336" y="3203"/>
            <a:chExt cx="1612" cy="1046"/>
          </a:xfrm>
        </p:grpSpPr>
        <p:sp>
          <p:nvSpPr>
            <p:cNvPr id="12348" name="Rectangle 217"/>
            <p:cNvSpPr>
              <a:spLocks noChangeArrowheads="1"/>
            </p:cNvSpPr>
            <p:nvPr/>
          </p:nvSpPr>
          <p:spPr bwMode="auto">
            <a:xfrm>
              <a:off x="3372" y="3645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 anchor="ctr">
              <a:spAutoFit/>
            </a:bodyPr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grpSp>
          <p:nvGrpSpPr>
            <p:cNvPr id="12349" name="Group 168"/>
            <p:cNvGrpSpPr>
              <a:grpSpLocks/>
            </p:cNvGrpSpPr>
            <p:nvPr/>
          </p:nvGrpSpPr>
          <p:grpSpPr bwMode="auto">
            <a:xfrm>
              <a:off x="2336" y="3612"/>
              <a:ext cx="1612" cy="637"/>
              <a:chOff x="3805" y="849"/>
              <a:chExt cx="1612" cy="637"/>
            </a:xfrm>
          </p:grpSpPr>
          <p:sp>
            <p:nvSpPr>
              <p:cNvPr id="12350" name="正方形/長方形 138"/>
              <p:cNvSpPr>
                <a:spLocks noChangeArrowheads="1"/>
              </p:cNvSpPr>
              <p:nvPr/>
            </p:nvSpPr>
            <p:spPr bwMode="auto">
              <a:xfrm>
                <a:off x="3835" y="849"/>
                <a:ext cx="1582" cy="637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lIns="91428" tIns="45715" rIns="91428" bIns="45715"/>
              <a:lstStyle/>
              <a:p>
                <a:endParaRPr lang="ja-JP" altLang="ja-JP" sz="1400">
                  <a:solidFill>
                    <a:srgbClr val="FFFFFF"/>
                  </a:solidFill>
                  <a:latin typeface="ＭＳ Ｐゴシック" pitchFamily="50" charset="-128"/>
                </a:endParaRPr>
              </a:p>
            </p:txBody>
          </p:sp>
          <p:pic>
            <p:nvPicPr>
              <p:cNvPr id="12351" name="Picture 3" descr=" Fig_0.jpg                                                      001A0811Macintosh HD                   BF291D49: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29" t="43462" r="30714" b="33292"/>
              <a:stretch>
                <a:fillRect/>
              </a:stretch>
            </p:blipFill>
            <p:spPr bwMode="auto">
              <a:xfrm>
                <a:off x="3939" y="858"/>
                <a:ext cx="1415" cy="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52" name="Rectangle 263"/>
              <p:cNvSpPr>
                <a:spLocks noChangeArrowheads="1"/>
              </p:cNvSpPr>
              <p:nvPr/>
            </p:nvSpPr>
            <p:spPr bwMode="auto">
              <a:xfrm>
                <a:off x="3805" y="881"/>
                <a:ext cx="52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8" tIns="45715" rIns="91428" bIns="45715">
                <a:spAutoFit/>
              </a:bodyPr>
              <a:lstStyle/>
              <a:p>
                <a:r>
                  <a:rPr lang="en-US" altLang="ja-JP" sz="1400">
                    <a:solidFill>
                      <a:srgbClr val="FFFFFF"/>
                    </a:solidFill>
                    <a:latin typeface="ＭＳ Ｐゴシック" pitchFamily="50" charset="-128"/>
                  </a:rPr>
                  <a:t>T-Viola</a:t>
                </a:r>
              </a:p>
              <a:p>
                <a:r>
                  <a:rPr lang="en-US" altLang="ja-JP" sz="1400">
                    <a:solidFill>
                      <a:srgbClr val="FFFFFF"/>
                    </a:solidFill>
                    <a:latin typeface="ＭＳ Ｐゴシック" pitchFamily="50" charset="-128"/>
                  </a:rPr>
                  <a:t>tion</a:t>
                </a:r>
              </a:p>
            </p:txBody>
          </p:sp>
        </p:grpSp>
        <p:sp>
          <p:nvSpPr>
            <p:cNvPr id="12353" name="Line 262"/>
            <p:cNvSpPr>
              <a:spLocks noChangeShapeType="1"/>
            </p:cNvSpPr>
            <p:nvPr/>
          </p:nvSpPr>
          <p:spPr bwMode="auto">
            <a:xfrm flipV="1">
              <a:off x="3379" y="3203"/>
              <a:ext cx="181" cy="409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</p:grpSp>
      <p:grpSp>
        <p:nvGrpSpPr>
          <p:cNvPr id="68849" name="Group 241"/>
          <p:cNvGrpSpPr>
            <a:grpSpLocks/>
          </p:cNvGrpSpPr>
          <p:nvPr/>
        </p:nvGrpSpPr>
        <p:grpSpPr bwMode="auto">
          <a:xfrm>
            <a:off x="6478588" y="1773238"/>
            <a:ext cx="2665412" cy="2016125"/>
            <a:chOff x="4081" y="1117"/>
            <a:chExt cx="1679" cy="1270"/>
          </a:xfrm>
        </p:grpSpPr>
        <p:sp>
          <p:nvSpPr>
            <p:cNvPr id="12355" name="Rectangle 10"/>
            <p:cNvSpPr>
              <a:spLocks noChangeArrowheads="1"/>
            </p:cNvSpPr>
            <p:nvPr/>
          </p:nvSpPr>
          <p:spPr bwMode="auto">
            <a:xfrm>
              <a:off x="4391" y="1997"/>
              <a:ext cx="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ja-JP" altLang="ja-JP" sz="12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56" name="Rectangle 17"/>
            <p:cNvSpPr>
              <a:spLocks noChangeArrowheads="1"/>
            </p:cNvSpPr>
            <p:nvPr/>
          </p:nvSpPr>
          <p:spPr bwMode="auto">
            <a:xfrm>
              <a:off x="4739" y="2157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ja-JP" altLang="ja-JP" sz="20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57" name="Rectangle 18"/>
            <p:cNvSpPr>
              <a:spLocks noChangeArrowheads="1"/>
            </p:cNvSpPr>
            <p:nvPr/>
          </p:nvSpPr>
          <p:spPr bwMode="auto">
            <a:xfrm>
              <a:off x="5500" y="2134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ja-JP" altLang="ja-JP" sz="20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58" name="正方形/長方形 138"/>
            <p:cNvSpPr>
              <a:spLocks noChangeArrowheads="1"/>
            </p:cNvSpPr>
            <p:nvPr/>
          </p:nvSpPr>
          <p:spPr bwMode="auto">
            <a:xfrm>
              <a:off x="4081" y="1344"/>
              <a:ext cx="1679" cy="95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66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59" name="Rectangle 9"/>
            <p:cNvSpPr>
              <a:spLocks noChangeArrowheads="1"/>
            </p:cNvSpPr>
            <p:nvPr/>
          </p:nvSpPr>
          <p:spPr bwMode="auto">
            <a:xfrm>
              <a:off x="4105" y="1842"/>
              <a:ext cx="51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en-US" altLang="ja-JP" sz="1200">
                  <a:solidFill>
                    <a:srgbClr val="990005"/>
                  </a:solidFill>
                </a:rPr>
                <a:t>Free quarks</a:t>
              </a:r>
              <a:endParaRPr lang="en-US" altLang="ja-JP" sz="12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0" name="Rectangle 11"/>
            <p:cNvSpPr>
              <a:spLocks noChangeArrowheads="1"/>
            </p:cNvSpPr>
            <p:nvPr/>
          </p:nvSpPr>
          <p:spPr bwMode="auto">
            <a:xfrm>
              <a:off x="5080" y="1888"/>
              <a:ext cx="68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762000">
                <a:lnSpc>
                  <a:spcPct val="90000"/>
                </a:lnSpc>
              </a:pPr>
              <a:r>
                <a:rPr lang="en-US" altLang="ja-JP" sz="1200">
                  <a:solidFill>
                    <a:srgbClr val="990005"/>
                  </a:solidFill>
                </a:rPr>
                <a:t>Bound quarks</a:t>
              </a:r>
              <a:endParaRPr lang="en-US" altLang="ja-JP" sz="1200">
                <a:solidFill>
                  <a:srgbClr val="990005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1" name="Rectangle 12"/>
            <p:cNvSpPr>
              <a:spLocks noChangeArrowheads="1"/>
            </p:cNvSpPr>
            <p:nvPr/>
          </p:nvSpPr>
          <p:spPr bwMode="auto">
            <a:xfrm>
              <a:off x="5301" y="2053"/>
              <a:ext cx="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ja-JP" altLang="ja-JP" sz="12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pic>
          <p:nvPicPr>
            <p:cNvPr id="12362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" y="1389"/>
              <a:ext cx="648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63" name="Rectangle 16"/>
            <p:cNvSpPr>
              <a:spLocks noChangeArrowheads="1"/>
            </p:cNvSpPr>
            <p:nvPr/>
          </p:nvSpPr>
          <p:spPr bwMode="auto">
            <a:xfrm>
              <a:off x="4241" y="2024"/>
              <a:ext cx="139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en-US" altLang="ja-JP" sz="1200">
                  <a:solidFill>
                    <a:srgbClr val="FF0000"/>
                  </a:solidFill>
                </a:rPr>
                <a:t>Why are bound quarks heavier</a:t>
              </a:r>
              <a:r>
                <a:rPr lang="en-US" altLang="en-US" sz="1200">
                  <a:solidFill>
                    <a:srgbClr val="FF0000"/>
                  </a:solidFill>
                </a:rPr>
                <a:t>？</a:t>
              </a:r>
              <a:endParaRPr lang="ja-JP" altLang="en-US" sz="1200" b="1">
                <a:solidFill>
                  <a:srgbClr val="FF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4" name="Oval 20"/>
            <p:cNvSpPr>
              <a:spLocks noChangeArrowheads="1"/>
            </p:cNvSpPr>
            <p:nvPr/>
          </p:nvSpPr>
          <p:spPr bwMode="auto">
            <a:xfrm>
              <a:off x="5223" y="1616"/>
              <a:ext cx="227" cy="231"/>
            </a:xfrm>
            <a:prstGeom prst="ellipse">
              <a:avLst/>
            </a:prstGeom>
            <a:solidFill>
              <a:srgbClr val="FFB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5" name="Rectangle 21"/>
            <p:cNvSpPr>
              <a:spLocks noChangeArrowheads="1"/>
            </p:cNvSpPr>
            <p:nvPr/>
          </p:nvSpPr>
          <p:spPr bwMode="auto">
            <a:xfrm>
              <a:off x="5223" y="1616"/>
              <a:ext cx="227" cy="2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6" name="Oval 25"/>
            <p:cNvSpPr>
              <a:spLocks noChangeArrowheads="1"/>
            </p:cNvSpPr>
            <p:nvPr/>
          </p:nvSpPr>
          <p:spPr bwMode="auto">
            <a:xfrm>
              <a:off x="4270" y="1616"/>
              <a:ext cx="43" cy="45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7" name="Rectangle 27"/>
            <p:cNvSpPr>
              <a:spLocks noChangeArrowheads="1"/>
            </p:cNvSpPr>
            <p:nvPr/>
          </p:nvSpPr>
          <p:spPr bwMode="auto">
            <a:xfrm>
              <a:off x="4225" y="1480"/>
              <a:ext cx="45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/>
              <a:r>
                <a:rPr lang="en-US" altLang="ja-JP" sz="1200">
                  <a:solidFill>
                    <a:srgbClr val="000000"/>
                  </a:solidFill>
                  <a:latin typeface="ＭＳ Ｐゴシック" pitchFamily="50" charset="-128"/>
                </a:rPr>
                <a:t>Quark</a:t>
              </a:r>
              <a:endParaRPr lang="en-US" altLang="ja-JP" sz="12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8" name="Rectangle 29"/>
            <p:cNvSpPr>
              <a:spLocks noChangeArrowheads="1"/>
            </p:cNvSpPr>
            <p:nvPr/>
          </p:nvSpPr>
          <p:spPr bwMode="auto">
            <a:xfrm>
              <a:off x="4180" y="1480"/>
              <a:ext cx="363" cy="37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9" name="Oval 22"/>
            <p:cNvSpPr>
              <a:spLocks noChangeArrowheads="1"/>
            </p:cNvSpPr>
            <p:nvPr/>
          </p:nvSpPr>
          <p:spPr bwMode="auto">
            <a:xfrm>
              <a:off x="5268" y="1707"/>
              <a:ext cx="42" cy="42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0" name="Text Box 70"/>
            <p:cNvSpPr txBox="1">
              <a:spLocks noChangeArrowheads="1"/>
            </p:cNvSpPr>
            <p:nvPr/>
          </p:nvSpPr>
          <p:spPr bwMode="auto">
            <a:xfrm>
              <a:off x="4195" y="2115"/>
              <a:ext cx="152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400">
                  <a:solidFill>
                    <a:srgbClr val="F8F8F8"/>
                  </a:solidFill>
                  <a:latin typeface="ＭＳ Ｐゴシック" pitchFamily="50" charset="-128"/>
                </a:rPr>
                <a:t>Mass without Mass Puzzle</a:t>
              </a:r>
              <a:endParaRPr lang="en-US" altLang="ja-JP" sz="2400">
                <a:solidFill>
                  <a:srgbClr val="F8F8F8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1" name="Oval 25"/>
            <p:cNvSpPr>
              <a:spLocks noChangeArrowheads="1"/>
            </p:cNvSpPr>
            <p:nvPr/>
          </p:nvSpPr>
          <p:spPr bwMode="auto">
            <a:xfrm>
              <a:off x="4452" y="1616"/>
              <a:ext cx="43" cy="45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2" name="Oval 25"/>
            <p:cNvSpPr>
              <a:spLocks noChangeArrowheads="1"/>
            </p:cNvSpPr>
            <p:nvPr/>
          </p:nvSpPr>
          <p:spPr bwMode="auto">
            <a:xfrm>
              <a:off x="4361" y="1752"/>
              <a:ext cx="43" cy="45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3" name="Oval 25"/>
            <p:cNvSpPr>
              <a:spLocks noChangeArrowheads="1"/>
            </p:cNvSpPr>
            <p:nvPr/>
          </p:nvSpPr>
          <p:spPr bwMode="auto">
            <a:xfrm>
              <a:off x="5359" y="1661"/>
              <a:ext cx="43" cy="45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4" name="Oval 25"/>
            <p:cNvSpPr>
              <a:spLocks noChangeArrowheads="1"/>
            </p:cNvSpPr>
            <p:nvPr/>
          </p:nvSpPr>
          <p:spPr bwMode="auto">
            <a:xfrm>
              <a:off x="5359" y="1752"/>
              <a:ext cx="41" cy="42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5" name="Line 216"/>
            <p:cNvSpPr>
              <a:spLocks noChangeShapeType="1"/>
            </p:cNvSpPr>
            <p:nvPr/>
          </p:nvSpPr>
          <p:spPr bwMode="auto">
            <a:xfrm flipH="1">
              <a:off x="4678" y="2296"/>
              <a:ext cx="198" cy="91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376" name="Text Box 175"/>
            <p:cNvSpPr txBox="1">
              <a:spLocks noChangeArrowheads="1"/>
            </p:cNvSpPr>
            <p:nvPr/>
          </p:nvSpPr>
          <p:spPr bwMode="auto">
            <a:xfrm>
              <a:off x="4853" y="1117"/>
              <a:ext cx="907" cy="2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sz="1400">
                  <a:solidFill>
                    <a:srgbClr val="CC0000"/>
                  </a:solidFill>
                </a:rPr>
                <a:t>Origin of Mass</a:t>
              </a:r>
            </a:p>
          </p:txBody>
        </p:sp>
      </p:grpSp>
      <p:grpSp>
        <p:nvGrpSpPr>
          <p:cNvPr id="68816" name="Group 208"/>
          <p:cNvGrpSpPr>
            <a:grpSpLocks/>
          </p:cNvGrpSpPr>
          <p:nvPr/>
        </p:nvGrpSpPr>
        <p:grpSpPr bwMode="auto">
          <a:xfrm>
            <a:off x="3563938" y="765175"/>
            <a:ext cx="2376487" cy="1497013"/>
            <a:chOff x="2245" y="482"/>
            <a:chExt cx="1497" cy="943"/>
          </a:xfrm>
        </p:grpSpPr>
        <p:grpSp>
          <p:nvGrpSpPr>
            <p:cNvPr id="12378" name="Group 138"/>
            <p:cNvGrpSpPr>
              <a:grpSpLocks/>
            </p:cNvGrpSpPr>
            <p:nvPr/>
          </p:nvGrpSpPr>
          <p:grpSpPr bwMode="auto">
            <a:xfrm>
              <a:off x="2245" y="482"/>
              <a:ext cx="1483" cy="865"/>
              <a:chOff x="2294" y="806"/>
              <a:chExt cx="1483" cy="865"/>
            </a:xfrm>
          </p:grpSpPr>
          <p:sp>
            <p:nvSpPr>
              <p:cNvPr id="12379" name="正方形/長方形 142"/>
              <p:cNvSpPr>
                <a:spLocks noChangeArrowheads="1"/>
              </p:cNvSpPr>
              <p:nvPr/>
            </p:nvSpPr>
            <p:spPr bwMode="auto">
              <a:xfrm>
                <a:off x="2294" y="806"/>
                <a:ext cx="1483" cy="784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 lIns="91428" tIns="45715" rIns="91428" bIns="45715"/>
              <a:lstStyle/>
              <a:p>
                <a:endParaRPr lang="ja-JP" altLang="ja-JP">
                  <a:solidFill>
                    <a:srgbClr val="F8F8F8"/>
                  </a:solidFill>
                  <a:latin typeface="ＭＳ Ｐゴシック" pitchFamily="50" charset="-128"/>
                </a:endParaRPr>
              </a:p>
            </p:txBody>
          </p:sp>
          <p:grpSp>
            <p:nvGrpSpPr>
              <p:cNvPr id="12380" name="Group 140"/>
              <p:cNvGrpSpPr>
                <a:grpSpLocks/>
              </p:cNvGrpSpPr>
              <p:nvPr/>
            </p:nvGrpSpPr>
            <p:grpSpPr bwMode="auto">
              <a:xfrm>
                <a:off x="3041" y="849"/>
                <a:ext cx="611" cy="611"/>
                <a:chOff x="3237" y="1167"/>
                <a:chExt cx="611" cy="611"/>
              </a:xfrm>
            </p:grpSpPr>
            <p:grpSp>
              <p:nvGrpSpPr>
                <p:cNvPr id="12381" name="円/楕円 269"/>
                <p:cNvGrpSpPr>
                  <a:grpSpLocks/>
                </p:cNvGrpSpPr>
                <p:nvPr/>
              </p:nvGrpSpPr>
              <p:grpSpPr bwMode="auto">
                <a:xfrm>
                  <a:off x="3237" y="1167"/>
                  <a:ext cx="611" cy="611"/>
                  <a:chOff x="4828032" y="1347216"/>
                  <a:chExt cx="969264" cy="969264"/>
                </a:xfrm>
              </p:grpSpPr>
              <p:pic>
                <p:nvPicPr>
                  <p:cNvPr id="12382" name="円/楕円 269"/>
                  <p:cNvPicPr>
                    <a:picLocks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28032" y="1347216"/>
                    <a:ext cx="969264" cy="9692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29074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15222" y="1504265"/>
                    <a:ext cx="594885" cy="6044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8" tIns="45715" rIns="91428" bIns="45715"/>
                  <a:lstStyle>
                    <a:lvl1pPr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ja-JP" altLang="en-US" b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ＭＳ Ｐゴシック" pitchFamily="50" charset="-128"/>
                    </a:endParaRPr>
                  </a:p>
                </p:txBody>
              </p:sp>
            </p:grpSp>
            <p:grpSp>
              <p:nvGrpSpPr>
                <p:cNvPr id="12384" name="Group 144"/>
                <p:cNvGrpSpPr>
                  <a:grpSpLocks/>
                </p:cNvGrpSpPr>
                <p:nvPr/>
              </p:nvGrpSpPr>
              <p:grpSpPr bwMode="auto">
                <a:xfrm>
                  <a:off x="3309" y="1194"/>
                  <a:ext cx="455" cy="493"/>
                  <a:chOff x="3309" y="1194"/>
                  <a:chExt cx="455" cy="493"/>
                </a:xfrm>
              </p:grpSpPr>
              <p:sp>
                <p:nvSpPr>
                  <p:cNvPr id="12385" name="円/楕円 271"/>
                  <p:cNvSpPr>
                    <a:spLocks noChangeArrowheads="1"/>
                  </p:cNvSpPr>
                  <p:nvPr/>
                </p:nvSpPr>
                <p:spPr bwMode="auto">
                  <a:xfrm>
                    <a:off x="3461" y="1233"/>
                    <a:ext cx="114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20000">
                        <a:srgbClr val="FF0000"/>
                      </a:gs>
                      <a:gs pos="100000">
                        <a:srgbClr val="DA0000"/>
                      </a:gs>
                    </a:gsLst>
                    <a:lin ang="5400000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8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273" name="テキスト ボックス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3" y="1194"/>
                    <a:ext cx="17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28" tIns="45715" rIns="91428" bIns="45715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0" lang="en-US" altLang="ja-JP" sz="140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ＭＳ Ｐゴシック" pitchFamily="50" charset="-128"/>
                      </a:rPr>
                      <a:t>d</a:t>
                    </a:r>
                  </a:p>
                </p:txBody>
              </p:sp>
              <p:sp>
                <p:nvSpPr>
                  <p:cNvPr id="12387" name="円/楕円 273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1394"/>
                    <a:ext cx="115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20000">
                        <a:srgbClr val="FF0000"/>
                      </a:gs>
                      <a:gs pos="100000">
                        <a:srgbClr val="DA0000"/>
                      </a:gs>
                    </a:gsLst>
                    <a:lin ang="5400000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8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12388" name="円/楕円 274"/>
                  <p:cNvSpPr>
                    <a:spLocks noChangeArrowheads="1"/>
                  </p:cNvSpPr>
                  <p:nvPr/>
                </p:nvSpPr>
                <p:spPr bwMode="auto">
                  <a:xfrm>
                    <a:off x="3438" y="1532"/>
                    <a:ext cx="114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80000">
                        <a:srgbClr val="000000"/>
                      </a:gs>
                      <a:gs pos="100000">
                        <a:srgbClr val="000000"/>
                      </a:gs>
                    </a:gsLst>
                    <a:lin ang="5400000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8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12389" name="円/楕円 275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1509"/>
                    <a:ext cx="115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80000">
                        <a:srgbClr val="000000"/>
                      </a:gs>
                      <a:gs pos="100000">
                        <a:srgbClr val="000000"/>
                      </a:gs>
                    </a:gsLst>
                    <a:lin ang="5400000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8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12390" name="円/楕円 276"/>
                  <p:cNvSpPr>
                    <a:spLocks noChangeArrowheads="1"/>
                  </p:cNvSpPr>
                  <p:nvPr/>
                </p:nvSpPr>
                <p:spPr bwMode="auto">
                  <a:xfrm>
                    <a:off x="3621" y="1348"/>
                    <a:ext cx="115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D2A"/>
                      </a:gs>
                      <a:gs pos="50000">
                        <a:srgbClr val="009E41"/>
                      </a:gs>
                      <a:gs pos="100000">
                        <a:srgbClr val="00BD4F"/>
                      </a:gs>
                    </a:gsLst>
                    <a:lin ang="0" scaled="1"/>
                  </a:gradFill>
                  <a:ln w="9525">
                    <a:solidFill>
                      <a:srgbClr val="39639D"/>
                    </a:solidFill>
                    <a:round/>
                    <a:headEnd/>
                    <a:tailEnd/>
                  </a:ln>
                  <a:effectLst>
                    <a:outerShdw dist="25400" dir="5400000" rotWithShape="0">
                      <a:srgbClr val="808080">
                        <a:alpha val="45000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278" name="テキスト ボックス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8" y="1467"/>
                    <a:ext cx="17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28" tIns="45715" rIns="91428" bIns="45715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0" lang="en-US" altLang="ja-JP" sz="140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ＭＳ Ｐゴシック" pitchFamily="50" charset="-128"/>
                      </a:rPr>
                      <a:t>u</a:t>
                    </a:r>
                  </a:p>
                </p:txBody>
              </p:sp>
              <p:sp>
                <p:nvSpPr>
                  <p:cNvPr id="279" name="テキスト ボックス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09" y="1351"/>
                    <a:ext cx="17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28" tIns="45715" rIns="91428" bIns="45715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0" lang="en-US" altLang="ja-JP" sz="140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ＭＳ Ｐゴシック" pitchFamily="50" charset="-128"/>
                      </a:rPr>
                      <a:t>u</a:t>
                    </a:r>
                  </a:p>
                </p:txBody>
              </p:sp>
              <p:sp>
                <p:nvSpPr>
                  <p:cNvPr id="280" name="テキスト ボックス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0" y="1495"/>
                    <a:ext cx="17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28" tIns="45715" rIns="91428" bIns="45715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0" lang="en-US" altLang="ja-JP" sz="140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ＭＳ Ｐゴシック" pitchFamily="50" charset="-128"/>
                      </a:rPr>
                      <a:t>d</a:t>
                    </a:r>
                  </a:p>
                </p:txBody>
              </p:sp>
              <p:grpSp>
                <p:nvGrpSpPr>
                  <p:cNvPr id="12394" name="グループ化 33"/>
                  <p:cNvGrpSpPr>
                    <a:grpSpLocks/>
                  </p:cNvGrpSpPr>
                  <p:nvPr/>
                </p:nvGrpSpPr>
                <p:grpSpPr bwMode="auto">
                  <a:xfrm>
                    <a:off x="3596" y="1301"/>
                    <a:ext cx="168" cy="192"/>
                    <a:chOff x="3440806" y="471403"/>
                    <a:chExt cx="267210" cy="305437"/>
                  </a:xfrm>
                </p:grpSpPr>
                <p:sp>
                  <p:nvSpPr>
                    <p:cNvPr id="282" name="テキスト ボックス 6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40807" y="471402"/>
                      <a:ext cx="267210" cy="3054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1428" tIns="45715" rIns="91428" bIns="45715">
                      <a:spAutoFit/>
                    </a:bodyPr>
                    <a:lstStyle>
                      <a:lvl1pPr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kumimoji="0" lang="en-US" altLang="ja-JP" sz="140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ＭＳ Ｐゴシック" pitchFamily="50" charset="-128"/>
                        </a:rPr>
                        <a:t>s</a:t>
                      </a:r>
                    </a:p>
                  </p:txBody>
                </p:sp>
                <p:cxnSp>
                  <p:nvCxnSpPr>
                    <p:cNvPr id="12396" name="直線コネクタ 2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577163" y="509927"/>
                      <a:ext cx="0" cy="10477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  <p:sp>
            <p:nvSpPr>
              <p:cNvPr id="12397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2937" y="1412"/>
                <a:ext cx="740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r>
                  <a:rPr lang="en-US" altLang="ja-JP" sz="1200">
                    <a:solidFill>
                      <a:srgbClr val="FFFFFF"/>
                    </a:solidFill>
                  </a:rPr>
                  <a:t>Pentaquark </a:t>
                </a:r>
                <a:r>
                  <a:rPr lang="en-US" altLang="ja-JP" sz="1200">
                    <a:solidFill>
                      <a:srgbClr val="FFFFFF"/>
                    </a:solidFill>
                    <a:sym typeface="Symbol" pitchFamily="18" charset="2"/>
                  </a:rPr>
                  <a:t></a:t>
                </a:r>
                <a:r>
                  <a:rPr lang="en-US" altLang="ja-JP" sz="1200" baseline="30000">
                    <a:solidFill>
                      <a:srgbClr val="FFFFFF"/>
                    </a:solidFill>
                  </a:rPr>
                  <a:t>+</a:t>
                </a:r>
              </a:p>
              <a:p>
                <a:endParaRPr lang="en-US" altLang="ja-JP" sz="1400" baseline="30000">
                  <a:solidFill>
                    <a:srgbClr val="FFFF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12398" name="Rectangle 120"/>
              <p:cNvSpPr>
                <a:spLocks noChangeArrowheads="1"/>
              </p:cNvSpPr>
              <p:nvPr/>
            </p:nvSpPr>
            <p:spPr bwMode="auto">
              <a:xfrm>
                <a:off x="2558" y="1450"/>
                <a:ext cx="22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03200">
                    <a:solidFill>
                      <a:srgbClr val="000000"/>
                    </a:solidFill>
                    <a:miter lim="800000"/>
                    <a:headEnd type="none" w="lg" len="lg"/>
                    <a:tailEnd type="none" w="lg" len="lg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400" baseline="-25000">
                    <a:solidFill>
                      <a:srgbClr val="FFFFFF"/>
                    </a:solidFill>
                    <a:latin typeface="ＭＳ Ｐゴシック" pitchFamily="50" charset="-128"/>
                    <a:sym typeface="Symbol" pitchFamily="18" charset="2"/>
                  </a:rPr>
                  <a:t></a:t>
                </a:r>
                <a:r>
                  <a:rPr lang="en-US" altLang="ja-JP" sz="1400">
                    <a:solidFill>
                      <a:srgbClr val="FFFFFF"/>
                    </a:solidFill>
                    <a:latin typeface="ＭＳ Ｐゴシック" pitchFamily="50" charset="-128"/>
                  </a:rPr>
                  <a:t>He</a:t>
                </a:r>
              </a:p>
            </p:txBody>
          </p:sp>
          <p:sp>
            <p:nvSpPr>
              <p:cNvPr id="12399" name="Rectangle 159"/>
              <p:cNvSpPr>
                <a:spLocks noChangeArrowheads="1"/>
              </p:cNvSpPr>
              <p:nvPr/>
            </p:nvSpPr>
            <p:spPr bwMode="auto">
              <a:xfrm>
                <a:off x="2542" y="1457"/>
                <a:ext cx="1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>
                <a:spAutoFit/>
              </a:bodyPr>
              <a:lstStyle/>
              <a:p>
                <a:r>
                  <a:rPr lang="en-US" altLang="ja-JP" sz="1400" baseline="30000">
                    <a:solidFill>
                      <a:srgbClr val="FFFFFF"/>
                    </a:solidFill>
                    <a:latin typeface="ＭＳ Ｐゴシック" pitchFamily="50" charset="-128"/>
                  </a:rPr>
                  <a:t>6</a:t>
                </a:r>
                <a:endParaRPr lang="en-US" altLang="ja-JP" sz="1400" baseline="-25000">
                  <a:solidFill>
                    <a:srgbClr val="FFFFFF"/>
                  </a:solidFill>
                  <a:latin typeface="ＭＳ Ｐゴシック" pitchFamily="50" charset="-128"/>
                </a:endParaRPr>
              </a:p>
            </p:txBody>
          </p:sp>
          <p:pic>
            <p:nvPicPr>
              <p:cNvPr id="12400" name="Picture 113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3" y="809"/>
                <a:ext cx="635" cy="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401" name="Text Box 207"/>
            <p:cNvSpPr txBox="1">
              <a:spLocks noChangeArrowheads="1"/>
            </p:cNvSpPr>
            <p:nvPr/>
          </p:nvSpPr>
          <p:spPr bwMode="auto">
            <a:xfrm>
              <a:off x="3061" y="1253"/>
              <a:ext cx="681" cy="1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sz="1000" b="1">
                  <a:solidFill>
                    <a:srgbClr val="CC0000"/>
                  </a:solidFill>
                </a:rPr>
                <a:t>Confinement</a:t>
              </a:r>
            </a:p>
          </p:txBody>
        </p:sp>
      </p:grpSp>
      <p:grpSp>
        <p:nvGrpSpPr>
          <p:cNvPr id="68818" name="Group 210"/>
          <p:cNvGrpSpPr>
            <a:grpSpLocks/>
          </p:cNvGrpSpPr>
          <p:nvPr/>
        </p:nvGrpSpPr>
        <p:grpSpPr bwMode="auto">
          <a:xfrm>
            <a:off x="6372225" y="5489575"/>
            <a:ext cx="2771775" cy="1368425"/>
            <a:chOff x="4014" y="3458"/>
            <a:chExt cx="1746" cy="862"/>
          </a:xfrm>
        </p:grpSpPr>
        <p:grpSp>
          <p:nvGrpSpPr>
            <p:cNvPr id="12403" name="Group 174"/>
            <p:cNvGrpSpPr>
              <a:grpSpLocks/>
            </p:cNvGrpSpPr>
            <p:nvPr/>
          </p:nvGrpSpPr>
          <p:grpSpPr bwMode="auto">
            <a:xfrm>
              <a:off x="4014" y="3458"/>
              <a:ext cx="1746" cy="862"/>
              <a:chOff x="4014" y="3458"/>
              <a:chExt cx="1746" cy="862"/>
            </a:xfrm>
          </p:grpSpPr>
          <p:grpSp>
            <p:nvGrpSpPr>
              <p:cNvPr id="12404" name="グループ化 32"/>
              <p:cNvGrpSpPr>
                <a:grpSpLocks/>
              </p:cNvGrpSpPr>
              <p:nvPr/>
            </p:nvGrpSpPr>
            <p:grpSpPr bwMode="auto">
              <a:xfrm>
                <a:off x="4014" y="3458"/>
                <a:ext cx="862" cy="862"/>
                <a:chOff x="5220072" y="908720"/>
                <a:chExt cx="1819873" cy="1728192"/>
              </a:xfrm>
            </p:grpSpPr>
            <p:pic>
              <p:nvPicPr>
                <p:cNvPr id="12405" name="図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908720"/>
                  <a:ext cx="1819873" cy="1728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正方形/長方形 31"/>
                <p:cNvSpPr/>
                <p:nvPr/>
              </p:nvSpPr>
              <p:spPr>
                <a:xfrm rot="2248650">
                  <a:off x="5711987" y="1800885"/>
                  <a:ext cx="361018" cy="7919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407" name="テキスト ボックス 34"/>
              <p:cNvSpPr txBox="1">
                <a:spLocks noChangeArrowheads="1"/>
              </p:cNvSpPr>
              <p:nvPr/>
            </p:nvSpPr>
            <p:spPr bwMode="auto">
              <a:xfrm>
                <a:off x="4740" y="3929"/>
                <a:ext cx="31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r>
                  <a:rPr lang="en-US" altLang="ja-JP" sz="2400">
                    <a:solidFill>
                      <a:srgbClr val="000000"/>
                    </a:solidFill>
                    <a:latin typeface="ＭＳ Ｐゴシック" pitchFamily="50" charset="-128"/>
                  </a:rPr>
                  <a:t>e</a:t>
                </a:r>
                <a:r>
                  <a:rPr lang="en-US" altLang="ja-JP" sz="2400" baseline="30000">
                    <a:solidFill>
                      <a:srgbClr val="000000"/>
                    </a:solidFill>
                    <a:latin typeface="ＭＳ Ｐゴシック" pitchFamily="50" charset="-128"/>
                  </a:rPr>
                  <a:t>-</a:t>
                </a:r>
              </a:p>
            </p:txBody>
          </p:sp>
          <p:pic>
            <p:nvPicPr>
              <p:cNvPr id="12408" name="Picture 163" descr="μe-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9" y="3748"/>
                <a:ext cx="103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409" name="Text Box 166"/>
              <p:cNvSpPr txBox="1">
                <a:spLocks noChangeArrowheads="1"/>
              </p:cNvSpPr>
              <p:nvPr/>
            </p:nvSpPr>
            <p:spPr bwMode="auto">
              <a:xfrm>
                <a:off x="4762" y="3521"/>
                <a:ext cx="9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ja-JP" sz="1400" b="1">
                    <a:solidFill>
                      <a:srgbClr val="F8F8F8"/>
                    </a:solidFill>
                    <a:latin typeface="Symbol" pitchFamily="18" charset="2"/>
                  </a:rPr>
                  <a:t>m</a:t>
                </a:r>
                <a:r>
                  <a:rPr lang="en-US" altLang="ja-JP" sz="1400" b="1">
                    <a:solidFill>
                      <a:srgbClr val="F8F8F8"/>
                    </a:solidFill>
                  </a:rPr>
                  <a:t>-e conversion</a:t>
                </a:r>
              </a:p>
            </p:txBody>
          </p:sp>
        </p:grpSp>
        <p:sp>
          <p:nvSpPr>
            <p:cNvPr id="12410" name="Rectangle 23"/>
            <p:cNvSpPr>
              <a:spLocks/>
            </p:cNvSpPr>
            <p:nvPr/>
          </p:nvSpPr>
          <p:spPr bwMode="auto">
            <a:xfrm>
              <a:off x="5193" y="3748"/>
              <a:ext cx="1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ja-JP" sz="1600">
                  <a:solidFill>
                    <a:srgbClr val="F8F8F8"/>
                  </a:solidFill>
                  <a:latin typeface="Wingdings" pitchFamily="2" charset="2"/>
                  <a:sym typeface="Wingdings" pitchFamily="2" charset="2"/>
                </a:rPr>
                <a:t></a:t>
              </a:r>
            </a:p>
          </p:txBody>
        </p:sp>
      </p:grpSp>
      <p:grpSp>
        <p:nvGrpSpPr>
          <p:cNvPr id="68850" name="Group 242"/>
          <p:cNvGrpSpPr>
            <a:grpSpLocks/>
          </p:cNvGrpSpPr>
          <p:nvPr/>
        </p:nvGrpSpPr>
        <p:grpSpPr bwMode="auto">
          <a:xfrm>
            <a:off x="61913" y="981075"/>
            <a:ext cx="3457575" cy="2409825"/>
            <a:chOff x="39" y="618"/>
            <a:chExt cx="2178" cy="1518"/>
          </a:xfrm>
        </p:grpSpPr>
        <p:pic>
          <p:nvPicPr>
            <p:cNvPr id="12412" name="Picture 6" descr="Z:\JHF\ハドロンパンフレット\2009年3月作成\2009.5ハドロン実験施設jpg\04_2c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483"/>
              <a:ext cx="116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13" name="テキスト ボックス 43"/>
            <p:cNvSpPr txBox="1">
              <a:spLocks noChangeArrowheads="1"/>
            </p:cNvSpPr>
            <p:nvPr/>
          </p:nvSpPr>
          <p:spPr bwMode="auto">
            <a:xfrm>
              <a:off x="318" y="1738"/>
              <a:ext cx="3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>
                  <a:solidFill>
                    <a:srgbClr val="F8F8F8"/>
                  </a:solidFill>
                  <a:latin typeface="Symbol" pitchFamily="18" charset="2"/>
                  <a:ea typeface="HG明朝B" pitchFamily="17" charset="-128"/>
                </a:rPr>
                <a:t>L,X</a:t>
              </a:r>
            </a:p>
          </p:txBody>
        </p:sp>
        <p:sp>
          <p:nvSpPr>
            <p:cNvPr id="12414" name="テキスト ボックス 49"/>
            <p:cNvSpPr txBox="1">
              <a:spLocks noChangeArrowheads="1"/>
            </p:cNvSpPr>
            <p:nvPr/>
          </p:nvSpPr>
          <p:spPr bwMode="auto">
            <a:xfrm>
              <a:off x="574" y="1031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lang="ja-JP" altLang="ja-JP">
                <a:solidFill>
                  <a:srgbClr val="F8F8F8"/>
                </a:solidFill>
                <a:latin typeface="Georgia" pitchFamily="18" charset="0"/>
                <a:ea typeface="HG明朝B" pitchFamily="17" charset="-128"/>
              </a:endParaRPr>
            </a:p>
          </p:txBody>
        </p:sp>
        <p:sp>
          <p:nvSpPr>
            <p:cNvPr id="143" name="正方形/長方形 142"/>
            <p:cNvSpPr/>
            <p:nvPr/>
          </p:nvSpPr>
          <p:spPr bwMode="auto">
            <a:xfrm>
              <a:off x="78" y="828"/>
              <a:ext cx="2139" cy="1218"/>
            </a:xfrm>
            <a:prstGeom prst="rect">
              <a:avLst/>
            </a:prstGeom>
            <a:ln w="28575">
              <a:solidFill>
                <a:srgbClr val="FFFF66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ja-JP" altLang="en-US" dirty="0">
                <a:solidFill>
                  <a:srgbClr val="F8F8F8"/>
                </a:solidFill>
              </a:endParaRPr>
            </a:p>
          </p:txBody>
        </p:sp>
        <p:pic>
          <p:nvPicPr>
            <p:cNvPr id="12416" name="Picture 4" descr="nc_s0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1273">
              <a:off x="375" y="747"/>
              <a:ext cx="1764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17" name="Rectangle 7"/>
            <p:cNvSpPr>
              <a:spLocks noChangeArrowheads="1"/>
            </p:cNvSpPr>
            <p:nvPr/>
          </p:nvSpPr>
          <p:spPr bwMode="auto">
            <a:xfrm rot="-676774">
              <a:off x="1072" y="1827"/>
              <a:ext cx="467" cy="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446088" indent="-446088" algn="ctr" defTabSz="449263"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6088" algn="l"/>
                  <a:tab pos="1360488" algn="l"/>
                  <a:tab pos="2274888" algn="l"/>
                  <a:tab pos="3189288" algn="l"/>
                  <a:tab pos="4103688" algn="l"/>
                  <a:tab pos="5018088" algn="l"/>
                  <a:tab pos="5932488" algn="l"/>
                  <a:tab pos="6846888" algn="l"/>
                  <a:tab pos="7761288" algn="l"/>
                  <a:tab pos="8675688" algn="l"/>
                  <a:tab pos="9590088" algn="l"/>
                  <a:tab pos="10504488" algn="l"/>
                </a:tabLst>
              </a:pPr>
              <a:endParaRPr kumimoji="0" lang="en-GB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18" name="Line 8"/>
            <p:cNvSpPr>
              <a:spLocks noChangeShapeType="1"/>
            </p:cNvSpPr>
            <p:nvPr/>
          </p:nvSpPr>
          <p:spPr bwMode="auto">
            <a:xfrm rot="21343226" flipV="1">
              <a:off x="317" y="1792"/>
              <a:ext cx="1527" cy="139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19" name="Line 11"/>
            <p:cNvSpPr>
              <a:spLocks noChangeShapeType="1"/>
            </p:cNvSpPr>
            <p:nvPr/>
          </p:nvSpPr>
          <p:spPr bwMode="auto">
            <a:xfrm rot="-256774" flipH="1" flipV="1">
              <a:off x="186" y="1625"/>
              <a:ext cx="127" cy="353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0" name="Rectangle 12"/>
            <p:cNvSpPr>
              <a:spLocks noChangeArrowheads="1"/>
            </p:cNvSpPr>
            <p:nvPr/>
          </p:nvSpPr>
          <p:spPr bwMode="auto">
            <a:xfrm>
              <a:off x="1812" y="169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GB" altLang="ja-JP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2421" name="Rectangle 13"/>
            <p:cNvSpPr>
              <a:spLocks noChangeArrowheads="1"/>
            </p:cNvSpPr>
            <p:nvPr/>
          </p:nvSpPr>
          <p:spPr bwMode="auto">
            <a:xfrm>
              <a:off x="39" y="1454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GB" altLang="ja-JP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</a:p>
          </p:txBody>
        </p:sp>
        <p:pic>
          <p:nvPicPr>
            <p:cNvPr id="12422" name="Picture 16" descr="nc_s1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1273">
              <a:off x="375" y="747"/>
              <a:ext cx="1764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23" name="Line 17"/>
            <p:cNvSpPr>
              <a:spLocks noChangeShapeType="1"/>
            </p:cNvSpPr>
            <p:nvPr/>
          </p:nvSpPr>
          <p:spPr bwMode="auto">
            <a:xfrm rot="21369761" flipV="1">
              <a:off x="333" y="1622"/>
              <a:ext cx="1518" cy="153"/>
            </a:xfrm>
            <a:prstGeom prst="line">
              <a:avLst/>
            </a:prstGeom>
            <a:noFill/>
            <a:ln w="19080">
              <a:solidFill>
                <a:srgbClr val="CC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4" name="Line 18"/>
            <p:cNvSpPr>
              <a:spLocks noChangeShapeType="1"/>
            </p:cNvSpPr>
            <p:nvPr/>
          </p:nvSpPr>
          <p:spPr bwMode="auto">
            <a:xfrm rot="-230239" flipH="1" flipV="1">
              <a:off x="204" y="1490"/>
              <a:ext cx="121" cy="334"/>
            </a:xfrm>
            <a:prstGeom prst="line">
              <a:avLst/>
            </a:prstGeom>
            <a:noFill/>
            <a:ln w="19080">
              <a:solidFill>
                <a:srgbClr val="CC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5" name="Rectangle 19"/>
            <p:cNvSpPr>
              <a:spLocks noChangeArrowheads="1"/>
            </p:cNvSpPr>
            <p:nvPr/>
          </p:nvSpPr>
          <p:spPr bwMode="auto">
            <a:xfrm>
              <a:off x="914" y="1568"/>
              <a:ext cx="824" cy="173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  <a:latin typeface="Symbol" pitchFamily="18" charset="2"/>
                </a:rPr>
                <a:t>L</a:t>
              </a:r>
              <a:r>
                <a:rPr kumimoji="0" lang="en-GB" altLang="ja-JP" sz="1200">
                  <a:solidFill>
                    <a:srgbClr val="CC0000"/>
                  </a:solidFill>
                </a:rPr>
                <a:t>, </a:t>
              </a:r>
              <a:r>
                <a:rPr kumimoji="0" lang="en-GB" altLang="ja-JP" sz="1200">
                  <a:solidFill>
                    <a:srgbClr val="CC0000"/>
                  </a:solidFill>
                  <a:latin typeface="Symbol" pitchFamily="18" charset="2"/>
                </a:rPr>
                <a:t>S</a:t>
              </a:r>
              <a:r>
                <a:rPr kumimoji="0" lang="en-GB" altLang="ja-JP" sz="1200">
                  <a:solidFill>
                    <a:srgbClr val="CC0000"/>
                  </a:solidFill>
                </a:rPr>
                <a:t> Hypernuclei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2426" name="Line 23"/>
            <p:cNvSpPr>
              <a:spLocks noChangeShapeType="1"/>
            </p:cNvSpPr>
            <p:nvPr/>
          </p:nvSpPr>
          <p:spPr bwMode="auto">
            <a:xfrm rot="21344495" flipV="1">
              <a:off x="316" y="1448"/>
              <a:ext cx="1545" cy="148"/>
            </a:xfrm>
            <a:prstGeom prst="line">
              <a:avLst/>
            </a:prstGeom>
            <a:noFill/>
            <a:ln w="19080">
              <a:solidFill>
                <a:srgbClr val="CC339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7" name="Line 24"/>
            <p:cNvSpPr>
              <a:spLocks noChangeShapeType="1"/>
            </p:cNvSpPr>
            <p:nvPr/>
          </p:nvSpPr>
          <p:spPr bwMode="auto">
            <a:xfrm rot="-255505" flipH="1" flipV="1">
              <a:off x="208" y="1330"/>
              <a:ext cx="105" cy="313"/>
            </a:xfrm>
            <a:prstGeom prst="line">
              <a:avLst/>
            </a:prstGeom>
            <a:noFill/>
            <a:ln w="19080">
              <a:solidFill>
                <a:srgbClr val="CC339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8" name="Rectangle 25"/>
            <p:cNvSpPr>
              <a:spLocks noChangeArrowheads="1"/>
            </p:cNvSpPr>
            <p:nvPr/>
          </p:nvSpPr>
          <p:spPr bwMode="auto">
            <a:xfrm>
              <a:off x="1174" y="1354"/>
              <a:ext cx="895" cy="173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66"/>
                  </a:solidFill>
                  <a:latin typeface="Symbol" pitchFamily="18" charset="2"/>
                </a:rPr>
                <a:t>LL</a:t>
              </a:r>
              <a:r>
                <a:rPr kumimoji="0" lang="en-GB" altLang="ja-JP" sz="1200">
                  <a:solidFill>
                    <a:srgbClr val="CC0066"/>
                  </a:solidFill>
                </a:rPr>
                <a:t>, </a:t>
              </a:r>
              <a:r>
                <a:rPr kumimoji="0" lang="en-GB" altLang="ja-JP" sz="1200">
                  <a:solidFill>
                    <a:srgbClr val="CC0066"/>
                  </a:solidFill>
                  <a:latin typeface="Symbol" pitchFamily="18" charset="2"/>
                </a:rPr>
                <a:t>X</a:t>
              </a:r>
              <a:r>
                <a:rPr kumimoji="0" lang="en-GB" altLang="ja-JP" sz="1200">
                  <a:solidFill>
                    <a:srgbClr val="CC0066"/>
                  </a:solidFill>
                </a:rPr>
                <a:t> Hypernuclei</a:t>
              </a:r>
              <a:endParaRPr kumimoji="0" lang="en-US" altLang="ja-JP" sz="1200">
                <a:solidFill>
                  <a:srgbClr val="CC0066"/>
                </a:solidFill>
              </a:endParaRPr>
            </a:p>
          </p:txBody>
        </p:sp>
        <p:sp>
          <p:nvSpPr>
            <p:cNvPr id="12429" name="Rectangle 28"/>
            <p:cNvSpPr>
              <a:spLocks noChangeArrowheads="1"/>
            </p:cNvSpPr>
            <p:nvPr/>
          </p:nvSpPr>
          <p:spPr bwMode="auto">
            <a:xfrm rot="-5400000">
              <a:off x="-29" y="977"/>
              <a:ext cx="482" cy="226"/>
            </a:xfrm>
            <a:prstGeom prst="rect">
              <a:avLst/>
            </a:prstGeom>
            <a:solidFill>
              <a:srgbClr val="CC0000">
                <a:alpha val="7059"/>
              </a:srgbClr>
            </a:solidFill>
            <a:ln w="9360">
              <a:solidFill>
                <a:srgbClr val="CC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lnSpc>
                  <a:spcPct val="70000"/>
                </a:lnSpc>
                <a:buClr>
                  <a:srgbClr val="CC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GB" altLang="ja-JP" sz="1200">
                  <a:solidFill>
                    <a:srgbClr val="CC0000"/>
                  </a:solidFill>
                </a:rPr>
                <a:t>Strangeness</a:t>
              </a:r>
              <a:endParaRPr kumimoji="0" lang="ja-JP" altLang="en-GB" sz="1200">
                <a:solidFill>
                  <a:srgbClr val="CC0000"/>
                </a:solidFill>
              </a:endParaRPr>
            </a:p>
          </p:txBody>
        </p:sp>
        <p:sp>
          <p:nvSpPr>
            <p:cNvPr id="12430" name="Line 29"/>
            <p:cNvSpPr>
              <a:spLocks noChangeShapeType="1"/>
            </p:cNvSpPr>
            <p:nvPr/>
          </p:nvSpPr>
          <p:spPr bwMode="auto">
            <a:xfrm flipH="1" flipV="1">
              <a:off x="330" y="1082"/>
              <a:ext cx="6" cy="896"/>
            </a:xfrm>
            <a:prstGeom prst="line">
              <a:avLst/>
            </a:prstGeom>
            <a:noFill/>
            <a:ln w="38160">
              <a:solidFill>
                <a:srgbClr val="CC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31" name="Rectangle 30"/>
            <p:cNvSpPr>
              <a:spLocks noChangeArrowheads="1"/>
            </p:cNvSpPr>
            <p:nvPr/>
          </p:nvSpPr>
          <p:spPr bwMode="auto">
            <a:xfrm>
              <a:off x="179" y="1878"/>
              <a:ext cx="12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</a:rPr>
                <a:t>0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2432" name="正方形/長方形 183"/>
            <p:cNvSpPr>
              <a:spLocks noChangeArrowheads="1"/>
            </p:cNvSpPr>
            <p:nvPr/>
          </p:nvSpPr>
          <p:spPr bwMode="auto">
            <a:xfrm>
              <a:off x="443" y="855"/>
              <a:ext cx="79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en-GB" altLang="ja-JP" sz="1600">
                  <a:solidFill>
                    <a:srgbClr val="0000FF"/>
                  </a:solidFill>
                </a:rPr>
                <a:t>Hypernuclei</a:t>
              </a:r>
              <a:endParaRPr kumimoji="0" lang="en-US" altLang="ja-JP" sz="2000">
                <a:solidFill>
                  <a:srgbClr val="0000FF"/>
                </a:solidFill>
              </a:endParaRPr>
            </a:p>
          </p:txBody>
        </p:sp>
        <p:sp>
          <p:nvSpPr>
            <p:cNvPr id="12433" name="Rectangle 184"/>
            <p:cNvSpPr>
              <a:spLocks noChangeArrowheads="1"/>
            </p:cNvSpPr>
            <p:nvPr/>
          </p:nvSpPr>
          <p:spPr bwMode="auto">
            <a:xfrm>
              <a:off x="204" y="1716"/>
              <a:ext cx="100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ja-JP" altLang="ja-JP">
                <a:solidFill>
                  <a:srgbClr val="0000FF"/>
                </a:solidFill>
                <a:latin typeface="Helvetica" pitchFamily="34" charset="0"/>
              </a:endParaRPr>
            </a:p>
          </p:txBody>
        </p:sp>
        <p:sp>
          <p:nvSpPr>
            <p:cNvPr id="12434" name="Rectangle 31"/>
            <p:cNvSpPr>
              <a:spLocks noChangeArrowheads="1"/>
            </p:cNvSpPr>
            <p:nvPr/>
          </p:nvSpPr>
          <p:spPr bwMode="auto">
            <a:xfrm>
              <a:off x="168" y="1743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</a:rPr>
                <a:t>-1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2435" name="Rectangle 186"/>
            <p:cNvSpPr>
              <a:spLocks noChangeArrowheads="1"/>
            </p:cNvSpPr>
            <p:nvPr/>
          </p:nvSpPr>
          <p:spPr bwMode="auto">
            <a:xfrm>
              <a:off x="221" y="1538"/>
              <a:ext cx="100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ja-JP" altLang="ja-JP">
                <a:solidFill>
                  <a:srgbClr val="0000FF"/>
                </a:solidFill>
                <a:latin typeface="Helvetica" pitchFamily="34" charset="0"/>
              </a:endParaRPr>
            </a:p>
          </p:txBody>
        </p:sp>
        <p:sp>
          <p:nvSpPr>
            <p:cNvPr id="12436" name="Rectangle 32"/>
            <p:cNvSpPr>
              <a:spLocks noChangeArrowheads="1"/>
            </p:cNvSpPr>
            <p:nvPr/>
          </p:nvSpPr>
          <p:spPr bwMode="auto">
            <a:xfrm>
              <a:off x="172" y="1566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</a:rPr>
                <a:t>-2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2437" name="Text Box 240"/>
            <p:cNvSpPr txBox="1">
              <a:spLocks noChangeArrowheads="1"/>
            </p:cNvSpPr>
            <p:nvPr/>
          </p:nvSpPr>
          <p:spPr bwMode="auto">
            <a:xfrm>
              <a:off x="68" y="618"/>
              <a:ext cx="2131" cy="19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lang="en-US" altLang="ja-JP" sz="1200">
                  <a:solidFill>
                    <a:srgbClr val="CC0000"/>
                  </a:solidFill>
                </a:rPr>
                <a:t>High Density Nuclear Matter, Nucelar Force</a:t>
              </a:r>
            </a:p>
          </p:txBody>
        </p:sp>
      </p:grpSp>
      <p:grpSp>
        <p:nvGrpSpPr>
          <p:cNvPr id="68853" name="Group 245"/>
          <p:cNvGrpSpPr>
            <a:grpSpLocks/>
          </p:cNvGrpSpPr>
          <p:nvPr/>
        </p:nvGrpSpPr>
        <p:grpSpPr bwMode="auto">
          <a:xfrm>
            <a:off x="425450" y="1268413"/>
            <a:ext cx="3409950" cy="2060575"/>
            <a:chOff x="268" y="799"/>
            <a:chExt cx="2148" cy="1298"/>
          </a:xfrm>
        </p:grpSpPr>
        <p:pic>
          <p:nvPicPr>
            <p:cNvPr id="12439" name="Picture 22" descr="nc_s2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1273">
              <a:off x="268" y="799"/>
              <a:ext cx="1764" cy="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40" name="Line 188"/>
            <p:cNvSpPr>
              <a:spLocks noChangeShapeType="1"/>
            </p:cNvSpPr>
            <p:nvPr/>
          </p:nvSpPr>
          <p:spPr bwMode="auto">
            <a:xfrm>
              <a:off x="2139" y="1521"/>
              <a:ext cx="277" cy="197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</p:grpSp>
      <p:sp>
        <p:nvSpPr>
          <p:cNvPr id="153" name="テキスト ボックス 77"/>
          <p:cNvSpPr txBox="1">
            <a:spLocks noChangeArrowheads="1"/>
          </p:cNvSpPr>
          <p:nvPr/>
        </p:nvSpPr>
        <p:spPr bwMode="auto">
          <a:xfrm>
            <a:off x="31750" y="-27384"/>
            <a:ext cx="9112250" cy="76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4400" dirty="0" smtClean="0">
                <a:solidFill>
                  <a:srgbClr val="0070C0"/>
                </a:solidFill>
                <a:latin typeface="ＭＳ Ｐゴシック" pitchFamily="50" charset="-128"/>
              </a:rPr>
              <a:t>Experiments at a glance </a:t>
            </a:r>
            <a:r>
              <a:rPr lang="en-US" altLang="ja-JP" sz="4400" dirty="0" smtClean="0">
                <a:solidFill>
                  <a:srgbClr val="0070C0"/>
                </a:solidFill>
                <a:latin typeface="ＭＳ Ｐゴシック" pitchFamily="50" charset="-128"/>
              </a:rPr>
              <a:t>(not all)</a:t>
            </a:r>
            <a:endParaRPr lang="en-US" altLang="ja-JP" sz="3600" dirty="0">
              <a:solidFill>
                <a:srgbClr val="0070C0"/>
              </a:solidFill>
              <a:latin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96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8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Accidents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822722"/>
            <a:ext cx="8928992" cy="5702622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Construction started in 2002</a:t>
            </a:r>
          </a:p>
          <a:p>
            <a:r>
              <a:rPr lang="en-US" altLang="ja-JP" sz="2800" dirty="0" smtClean="0"/>
              <a:t>Construction of MR finished in 2008</a:t>
            </a:r>
          </a:p>
          <a:p>
            <a:r>
              <a:rPr lang="en-US" altLang="ja-JP" sz="2800" dirty="0" smtClean="0"/>
              <a:t>First </a:t>
            </a:r>
            <a:r>
              <a:rPr lang="en-US" altLang="ja-JP" sz="2800" dirty="0"/>
              <a:t>physics beam time in Nov. 2010</a:t>
            </a:r>
          </a:p>
          <a:p>
            <a:r>
              <a:rPr lang="en-US" altLang="ja-JP" sz="2800" dirty="0" smtClean="0">
                <a:solidFill>
                  <a:srgbClr val="00B0F0"/>
                </a:solidFill>
              </a:rPr>
              <a:t>Lost </a:t>
            </a:r>
            <a:r>
              <a:rPr lang="ja-JP" altLang="en-US" sz="2800" dirty="0" smtClean="0">
                <a:solidFill>
                  <a:srgbClr val="00B0F0"/>
                </a:solidFill>
              </a:rPr>
              <a:t>～</a:t>
            </a:r>
            <a:r>
              <a:rPr lang="en-US" altLang="ja-JP" sz="2800" dirty="0" smtClean="0">
                <a:solidFill>
                  <a:srgbClr val="00B0F0"/>
                </a:solidFill>
              </a:rPr>
              <a:t>1year due to the earthquake on Mar. 11, 2011</a:t>
            </a:r>
          </a:p>
          <a:p>
            <a:pPr marL="0" indent="0">
              <a:buNone/>
            </a:pPr>
            <a:endParaRPr lang="en-US" altLang="ja-JP" dirty="0"/>
          </a:p>
          <a:p>
            <a:endParaRPr kumimoji="1" lang="en-US" altLang="ja-JP" sz="2800" dirty="0" smtClean="0"/>
          </a:p>
          <a:p>
            <a:pPr marL="0" indent="0">
              <a:buNone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5902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8785225" cy="792163"/>
          </a:xfrm>
        </p:spPr>
        <p:txBody>
          <a:bodyPr lIns="91428" tIns="45715" rIns="91428" bIns="45715"/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How things went with the EQ</a:t>
            </a:r>
            <a:endParaRPr lang="en-US" altLang="ja-JP" dirty="0">
              <a:solidFill>
                <a:srgbClr val="00B050"/>
              </a:solidFill>
            </a:endParaRPr>
          </a:p>
        </p:txBody>
      </p:sp>
      <p:pic>
        <p:nvPicPr>
          <p:cNvPr id="15363" name="Picture 3" descr="ニュートリノ復旧写真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765175"/>
            <a:ext cx="8856662" cy="5808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635375" y="6308725"/>
            <a:ext cx="55086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b="1">
                <a:solidFill>
                  <a:schemeClr val="tx2"/>
                </a:solidFill>
              </a:rPr>
              <a:t>Photos were taken around the Beam Dump</a:t>
            </a:r>
          </a:p>
        </p:txBody>
      </p:sp>
    </p:spTree>
    <p:extLst>
      <p:ext uri="{BB962C8B-B14F-4D97-AF65-F5344CB8AC3E}">
        <p14:creationId xmlns:p14="http://schemas.microsoft.com/office/powerpoint/2010/main" val="31740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xis">
  <a:themeElements>
    <a:clrScheme name="Axis 1">
      <a:dk1>
        <a:srgbClr val="080808"/>
      </a:dk1>
      <a:lt1>
        <a:srgbClr val="F8F8F8"/>
      </a:lt1>
      <a:dk2>
        <a:srgbClr val="330000"/>
      </a:dk2>
      <a:lt2>
        <a:srgbClr val="FFFFFF"/>
      </a:lt2>
      <a:accent1>
        <a:srgbClr val="FF9900"/>
      </a:accent1>
      <a:accent2>
        <a:srgbClr val="CC3300"/>
      </a:accent2>
      <a:accent3>
        <a:srgbClr val="ADAAAA"/>
      </a:accent3>
      <a:accent4>
        <a:srgbClr val="D4D4D4"/>
      </a:accent4>
      <a:accent5>
        <a:srgbClr val="FFCAAA"/>
      </a:accent5>
      <a:accent6>
        <a:srgbClr val="B92D00"/>
      </a:accent6>
      <a:hlink>
        <a:srgbClr val="CC6600"/>
      </a:hlink>
      <a:folHlink>
        <a:srgbClr val="B2B282"/>
      </a:folHlink>
    </a:clrScheme>
    <a:fontScheme name="Axi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8869</TotalTime>
  <Words>1987</Words>
  <Application>Microsoft Office PowerPoint</Application>
  <PresentationFormat>画面に合わせる (4:3)</PresentationFormat>
  <Paragraphs>415</Paragraphs>
  <Slides>44</Slides>
  <Notes>7</Notes>
  <HiddenSlides>9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44</vt:i4>
      </vt:variant>
    </vt:vector>
  </HeadingPairs>
  <TitlesOfParts>
    <vt:vector size="65" baseType="lpstr">
      <vt:lpstr>Gill Sans</vt:lpstr>
      <vt:lpstr>HG創英角ﾎﾟｯﾌﾟ体</vt:lpstr>
      <vt:lpstr>HG明朝B</vt:lpstr>
      <vt:lpstr>맑은 고딕</vt:lpstr>
      <vt:lpstr>ＭＳ Ｐゴシック</vt:lpstr>
      <vt:lpstr>ＭＳ Ｐ明朝</vt:lpstr>
      <vt:lpstr>ＭＳ ゴシック</vt:lpstr>
      <vt:lpstr>ＭＳ 明朝</vt:lpstr>
      <vt:lpstr>Osaka</vt:lpstr>
      <vt:lpstr>細明朝体</vt:lpstr>
      <vt:lpstr>Arial</vt:lpstr>
      <vt:lpstr>Book Antiqua</vt:lpstr>
      <vt:lpstr>Calibri</vt:lpstr>
      <vt:lpstr>Georgia</vt:lpstr>
      <vt:lpstr>Helvetica</vt:lpstr>
      <vt:lpstr>Symbol</vt:lpstr>
      <vt:lpstr>Times New Roman</vt:lpstr>
      <vt:lpstr>Wingdings</vt:lpstr>
      <vt:lpstr>Office テーマ</vt:lpstr>
      <vt:lpstr>標準デザイン</vt:lpstr>
      <vt:lpstr>1_Axis</vt:lpstr>
      <vt:lpstr>Overview of Hadron Physics at J-PARC </vt:lpstr>
      <vt:lpstr>Contents</vt:lpstr>
      <vt:lpstr>Part I. Introduction of J-PARC</vt:lpstr>
      <vt:lpstr>J-PARC  (Japan Proton Accelerator Research Complex)</vt:lpstr>
      <vt:lpstr>PowerPoint プレゼンテーション</vt:lpstr>
      <vt:lpstr>Nuclear &amp; Hadron Physics in J-PARC</vt:lpstr>
      <vt:lpstr>PowerPoint プレゼンテーション</vt:lpstr>
      <vt:lpstr>Accidents</vt:lpstr>
      <vt:lpstr>How things went with the EQ</vt:lpstr>
      <vt:lpstr>December 9, 2011</vt:lpstr>
      <vt:lpstr>Accidents</vt:lpstr>
      <vt:lpstr>The gold target</vt:lpstr>
      <vt:lpstr>Hadron hall renovation</vt:lpstr>
      <vt:lpstr>Beam came back in April, 2015</vt:lpstr>
      <vt:lpstr>Accidents</vt:lpstr>
      <vt:lpstr>Part II. Results of initial experiments related to baryon spectroscopy   E19 – pentaquark search   E27 – spectroscopy with d(p+,K+)</vt:lpstr>
      <vt:lpstr>E19 Experiment</vt:lpstr>
      <vt:lpstr>Pentaquark Q+</vt:lpstr>
      <vt:lpstr>High resolution search by p(p-,K-)Q </vt:lpstr>
      <vt:lpstr>PowerPoint プレゼンテーション</vt:lpstr>
      <vt:lpstr>PowerPoint プレゼンテーション</vt:lpstr>
      <vt:lpstr>Upper limit on decay width</vt:lpstr>
      <vt:lpstr>E27: Deeply bound Kaonic nuclei</vt:lpstr>
      <vt:lpstr>E27</vt:lpstr>
      <vt:lpstr>Calibration: p(π+, K+)Σ+ at 1.69 GeV/c</vt:lpstr>
      <vt:lpstr>d(π+, K+) at 1.69 GeV/c (Inclusive spectrum)</vt:lpstr>
      <vt:lpstr>θπK dependence (＋data, ―sim)</vt:lpstr>
      <vt:lpstr>HADES experiment for Λ(1405)</vt:lpstr>
      <vt:lpstr>Range counter array(RCA)                   for the coincidence measurement</vt:lpstr>
      <vt:lpstr>``K-pp’’-like structure(coincidence) </vt:lpstr>
      <vt:lpstr>Discussion on the ``K-pp’’-like structure </vt:lpstr>
      <vt:lpstr>Part III. (some of ) experiments in (near) future</vt:lpstr>
      <vt:lpstr>E45 HypTPC Spectrometer</vt:lpstr>
      <vt:lpstr>Importance of ππN (Width of N* resonances)</vt:lpstr>
      <vt:lpstr>H dibaryon</vt:lpstr>
      <vt:lpstr>HypTPC test with 55Fe (x-ray) source</vt:lpstr>
      <vt:lpstr>E50: Charmed Baryon Spectroscopy</vt:lpstr>
      <vt:lpstr>Missing mass spectroscopy by p(p-,D*-)</vt:lpstr>
      <vt:lpstr>High momentum beam line</vt:lpstr>
      <vt:lpstr>Concept</vt:lpstr>
      <vt:lpstr>PowerPoint プレゼンテーション</vt:lpstr>
      <vt:lpstr>PowerPoint プレゼンテーション</vt:lpstr>
      <vt:lpstr>PowerPoint プレゼンテーション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activities in nuclear and hadron physics at J-PARC</dc:title>
  <dc:creator>tanida</dc:creator>
  <cp:lastModifiedBy>tanida</cp:lastModifiedBy>
  <cp:revision>296</cp:revision>
  <dcterms:created xsi:type="dcterms:W3CDTF">2011-02-16T06:42:43Z</dcterms:created>
  <dcterms:modified xsi:type="dcterms:W3CDTF">2015-05-28T02:37:46Z</dcterms:modified>
</cp:coreProperties>
</file>