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41" r:id="rId2"/>
    <p:sldId id="346" r:id="rId3"/>
    <p:sldId id="347" r:id="rId4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4428A24-6850-3960-1ABF-00690EE7DD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0268FE62-ED4D-0869-4A35-FD5C5D207E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956A7C1-A756-3852-F1C9-D28C085FB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60B0C-754E-E244-B08D-775F3B287BB7}" type="datetimeFigureOut">
              <a:rPr kumimoji="1" lang="ja-JP" altLang="en-US" smtClean="0"/>
              <a:t>2025/8/26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2FC2344-FC80-86A0-0EF0-BE01217BF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27021E4-28F6-A370-1F26-5B84429CE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3BCB9-DC09-E144-B469-B0E29309868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08983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08A44CC-0273-2A52-67E7-D91127736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E5B7066F-EA14-3067-AC01-D69F64D218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6423B48-0357-D939-A902-54970184B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60B0C-754E-E244-B08D-775F3B287BB7}" type="datetimeFigureOut">
              <a:rPr kumimoji="1" lang="ja-JP" altLang="en-US" smtClean="0"/>
              <a:t>2025/8/26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50178D0-5642-547D-B283-DD6AACFC6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8E1FC21-35B0-DD1E-22CF-BAB2DCA53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3BCB9-DC09-E144-B469-B0E29309868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2100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77FC3AD0-C09E-0C0E-6819-2E50813248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FD9BB073-701D-6F26-30A2-755A679117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83B08AA-6D4A-F7D4-3827-393A93FFC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60B0C-754E-E244-B08D-775F3B287BB7}" type="datetimeFigureOut">
              <a:rPr kumimoji="1" lang="ja-JP" altLang="en-US" smtClean="0"/>
              <a:t>2025/8/26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017EC32-9711-674B-B254-4CC189B81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62DEEF2-96D0-B3D3-D1F0-FA8C55A8F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3BCB9-DC09-E144-B469-B0E29309868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49588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24B11CF-D3D2-419D-65BB-2834BD5B6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9F72A0F-EBE5-4813-AB25-F47820517A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E34F00E-CD2B-40F1-DDA0-74239AC2B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60B0C-754E-E244-B08D-775F3B287BB7}" type="datetimeFigureOut">
              <a:rPr kumimoji="1" lang="ja-JP" altLang="en-US" smtClean="0"/>
              <a:t>2025/8/26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4743C6B-A453-BA69-70F6-32B054D61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6A7AA6D-9917-B7A3-A23E-AF9B8CA81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3BCB9-DC09-E144-B469-B0E29309868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27752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00A85AE-C6D0-F496-4F98-2171A7E01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7481B76-6D02-47D2-20D9-EB478815A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5107F53-C7A1-9394-8903-2302BE496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60B0C-754E-E244-B08D-775F3B287BB7}" type="datetimeFigureOut">
              <a:rPr kumimoji="1" lang="ja-JP" altLang="en-US" smtClean="0"/>
              <a:t>2025/8/26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038840F-0F27-54F6-DAA0-ED640F735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C13D06A-5B90-6E38-8681-21AEEEA36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3BCB9-DC09-E144-B469-B0E29309868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45737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1B2E954-BA3D-BE3E-ED89-7BAFD9C25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5A6499F-C67D-1E9E-CBD0-6599CE6537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4D51ECD3-F5A1-F4AF-0101-BCCE1CD564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3B723DE-C1A3-29DC-5169-018EECC4D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60B0C-754E-E244-B08D-775F3B287BB7}" type="datetimeFigureOut">
              <a:rPr kumimoji="1" lang="ja-JP" altLang="en-US" smtClean="0"/>
              <a:t>2025/8/26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1D220C9-EAC6-C46B-BFBC-89E7BF638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3448A0B-D1A2-4C26-A598-D142AF36C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3BCB9-DC09-E144-B469-B0E29309868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7737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BF4D029-3657-48F3-3842-181D369B8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F4335C3-E8FD-43D1-0C9E-74F39FDF07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2DCEC330-7192-1786-C9E1-9D8846C7CC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55EDC792-7C9E-A6B0-F270-EAA67618CF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BA97528E-7CDD-922D-C032-CD9A349527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A9E96311-E1B6-4B56-CB22-46488B792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60B0C-754E-E244-B08D-775F3B287BB7}" type="datetimeFigureOut">
              <a:rPr kumimoji="1" lang="ja-JP" altLang="en-US" smtClean="0"/>
              <a:t>2025/8/26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8E763D79-F14D-80F1-8B2D-62FF76EB7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9EE5821C-6F44-85A7-F59D-2493923D5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3BCB9-DC09-E144-B469-B0E29309868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07650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746CBC9-6C28-BD16-D0D3-350646008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7BBBE618-5E15-791F-3C3D-832DD5466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60B0C-754E-E244-B08D-775F3B287BB7}" type="datetimeFigureOut">
              <a:rPr kumimoji="1" lang="ja-JP" altLang="en-US" smtClean="0"/>
              <a:t>2025/8/26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3893DD9-ADAD-2E96-A2BD-3EEDD09A5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149545DE-B40F-2989-7E94-75CEC3011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3BCB9-DC09-E144-B469-B0E29309868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23586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C0A205AE-91E4-E5DE-5EDE-3F7847260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60B0C-754E-E244-B08D-775F3B287BB7}" type="datetimeFigureOut">
              <a:rPr kumimoji="1" lang="ja-JP" altLang="en-US" smtClean="0"/>
              <a:t>2025/8/26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A62AD74D-EAEB-37C6-548E-B50CCD829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25769C2-D646-8A5B-BF7D-B0F0652DB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3BCB9-DC09-E144-B469-B0E29309868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06707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6B4D931-47FA-2BD7-C136-A188BAFA1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F47DD77-8862-6074-7536-48D0ECEF0A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ADE957D6-AAC7-167F-9BC8-0F1EE52032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A9AFD13-8B7B-CE11-D944-B48685149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60B0C-754E-E244-B08D-775F3B287BB7}" type="datetimeFigureOut">
              <a:rPr kumimoji="1" lang="ja-JP" altLang="en-US" smtClean="0"/>
              <a:t>2025/8/26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E9D54BF6-E8F6-73E4-2EA7-1F776A8DD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34FE6E3-14EB-17FD-D0E3-6BC725BC8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3BCB9-DC09-E144-B469-B0E29309868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02884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765C0E0-373F-AB03-3013-98896DF1E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44968B33-3533-AB4C-615F-08CD234464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9FF02E9B-6CB8-051A-5E87-55FDB34A28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A2FC103-8EEE-E72A-FC3A-379C66804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60B0C-754E-E244-B08D-775F3B287BB7}" type="datetimeFigureOut">
              <a:rPr kumimoji="1" lang="ja-JP" altLang="en-US" smtClean="0"/>
              <a:t>2025/8/26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B9F81DD-6D9D-860D-5DAC-271913626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79CE6B4-06DA-BEF9-5377-27D73F0C7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3BCB9-DC09-E144-B469-B0E29309868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02614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447F2746-8114-B8DF-319E-EF1E9CE66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856E6D2-E60B-FA1E-A914-4957A40954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18DF519-E5B7-2DA1-C480-CE77B5A7BD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360B0C-754E-E244-B08D-775F3B287BB7}" type="datetimeFigureOut">
              <a:rPr kumimoji="1" lang="ja-JP" altLang="en-US" smtClean="0"/>
              <a:t>2025/8/26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F8B0A65-A907-9031-EEC1-53EB81A052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2B3B77D-E8BD-2796-90F6-8B69153260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CB3BCB9-DC09-E144-B469-B0E29309868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2092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50D1120-0FE7-C9D8-FBEA-02AD17F8C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F8797-6219-5E45-B99D-B40F8C86AFA2}" type="slidenum">
              <a:rPr kumimoji="1" lang="ja-JP" altLang="en-US" smtClean="0"/>
              <a:t>1</a:t>
            </a:fld>
            <a:endParaRPr kumimoji="1" lang="ja-JP" altLang="en-US"/>
          </a:p>
        </p:txBody>
      </p:sp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A40FC721-355C-A174-3C45-FBBEEFFC20A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71450" y="1042475"/>
            <a:ext cx="11849100" cy="2005526"/>
          </a:xfrm>
          <a:solidFill>
            <a:schemeClr val="accent6">
              <a:lumMod val="20000"/>
              <a:lumOff val="80000"/>
            </a:schemeClr>
          </a:solidFill>
          <a:ln w="63500" cmpd="thickThin">
            <a:solidFill>
              <a:schemeClr val="accent6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kumimoji="1" lang="ja-JP" altLang="en-US" sz="2400">
                <a:solidFill>
                  <a:srgbClr val="FF0000"/>
                </a:solidFill>
              </a:rPr>
              <a:t>液体シンチレーターバイアルを実験室から測定室に運ぶ際、ラックを複数個まとめて持っていたため、ラックが１本滑り落ち、バイアルが割れた。</a:t>
            </a:r>
            <a:endParaRPr kumimoji="1" lang="en-US" altLang="ja-JP" sz="2400" dirty="0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</a:pPr>
            <a:r>
              <a:rPr kumimoji="1" lang="ja-JP" altLang="en-US" sz="2400">
                <a:solidFill>
                  <a:srgbClr val="FF0000"/>
                </a:solidFill>
              </a:rPr>
              <a:t>利用者が液体シンチレーションカウンターでの測定作業中にガラスバイアルをラックごと床に落として破損、シンチレーターが飛散した。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D843E2D-A7DE-FD20-3210-D585ADF906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6830" y="3810000"/>
            <a:ext cx="6258340" cy="2434836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4E270D2-4B7D-A0DE-2B6F-15085F70FD1C}"/>
              </a:ext>
            </a:extLst>
          </p:cNvPr>
          <p:cNvSpPr txBox="1"/>
          <p:nvPr/>
        </p:nvSpPr>
        <p:spPr>
          <a:xfrm>
            <a:off x="350714" y="549737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>
                <a:solidFill>
                  <a:srgbClr val="FF0000"/>
                </a:solidFill>
              </a:rPr>
              <a:t>インシデント事例：</a:t>
            </a:r>
          </a:p>
        </p:txBody>
      </p:sp>
    </p:spTree>
    <p:extLst>
      <p:ext uri="{BB962C8B-B14F-4D97-AF65-F5344CB8AC3E}">
        <p14:creationId xmlns:p14="http://schemas.microsoft.com/office/powerpoint/2010/main" val="19020758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1E3134D4-379B-FF56-DE99-DCBD8053D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F8797-6219-5E45-B99D-B40F8C86AFA2}" type="slidenum">
              <a:rPr kumimoji="1" lang="ja-JP" altLang="en-US" smtClean="0"/>
              <a:t>2</a:t>
            </a:fld>
            <a:endParaRPr kumimoji="1" lang="ja-JP" altLang="en-US"/>
          </a:p>
        </p:txBody>
      </p:sp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A40FC721-355C-A174-3C45-FBBEEFFC20A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71450" y="956670"/>
            <a:ext cx="11849100" cy="1022677"/>
          </a:xfrm>
          <a:solidFill>
            <a:schemeClr val="accent5">
              <a:lumMod val="20000"/>
              <a:lumOff val="80000"/>
            </a:schemeClr>
          </a:solidFill>
          <a:ln w="38100" cmpd="thickThin">
            <a:noFill/>
          </a:ln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kumimoji="1" lang="ja-JP" altLang="en-US" sz="2400"/>
              <a:t>「このラックは</a:t>
            </a:r>
            <a:r>
              <a:rPr kumimoji="1" lang="ja-JP" altLang="en-US" sz="2400" u="sng">
                <a:solidFill>
                  <a:srgbClr val="FF0000"/>
                </a:solidFill>
              </a:rPr>
              <a:t>運搬用ではありません</a:t>
            </a:r>
            <a:r>
              <a:rPr kumimoji="1" lang="ja-JP" altLang="en-US" sz="2400"/>
              <a:t>。液体シンチレーションシステム内で使ってください。」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1E558882-5608-5AF5-B662-3E3DCB9F58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934" y="2485010"/>
            <a:ext cx="7772400" cy="3764575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BE9EC09-6BAE-7B90-FBE1-BE70D7673EBE}"/>
              </a:ext>
            </a:extLst>
          </p:cNvPr>
          <p:cNvSpPr txBox="1"/>
          <p:nvPr/>
        </p:nvSpPr>
        <p:spPr>
          <a:xfrm>
            <a:off x="8231805" y="2485010"/>
            <a:ext cx="378822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u="sng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情報提供者の対策</a:t>
            </a:r>
            <a:endParaRPr kumimoji="1" lang="en-US" altLang="ja-JP" sz="2400" b="1" u="sng" dirty="0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  <a:p>
            <a:r>
              <a:rPr lang="ja-JP" altLang="en-US" sz="24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ラックを</a:t>
            </a:r>
            <a:r>
              <a:rPr lang="en-US" altLang="ja-JP" sz="24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1</a:t>
            </a:r>
            <a:r>
              <a:rPr lang="ja-JP" altLang="en-US" sz="24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本ずつ運ぶことにした。</a:t>
            </a:r>
            <a:endParaRPr lang="en-US" altLang="ja-JP" sz="2400" dirty="0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  <a:p>
            <a:endParaRPr lang="en-US" altLang="ja-JP" sz="2400" b="1" u="sng" dirty="0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  <a:p>
            <a:r>
              <a:rPr kumimoji="1" lang="ja-JP" altLang="en-US" sz="2400" b="1" u="sng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提案できる対策例</a:t>
            </a:r>
            <a:endParaRPr kumimoji="1" lang="en-US" altLang="ja-JP" sz="2400" b="1" u="sng" dirty="0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  <a:p>
            <a:r>
              <a:rPr kumimoji="1" lang="ja-JP" altLang="en-US" sz="24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大量のバイアルの運搬には、バイアルラック（例</a:t>
            </a:r>
            <a:r>
              <a:rPr kumimoji="1" lang="en-US" altLang="ja-JP" sz="24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:</a:t>
            </a:r>
            <a:r>
              <a:rPr kumimoji="1" lang="ja-JP" altLang="en-US" sz="24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アズワン</a:t>
            </a:r>
            <a:r>
              <a:rPr kumimoji="1" lang="en-US" altLang="ja-JP" sz="24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4-4456-02)</a:t>
            </a:r>
            <a:r>
              <a:rPr kumimoji="1" lang="ja-JP" altLang="en-US" sz="24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を利用する。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178D5B2-F869-AE51-33F9-5ED869F0678A}"/>
              </a:ext>
            </a:extLst>
          </p:cNvPr>
          <p:cNvSpPr txBox="1"/>
          <p:nvPr/>
        </p:nvSpPr>
        <p:spPr>
          <a:xfrm>
            <a:off x="170934" y="438927"/>
            <a:ext cx="60324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>
                <a:solidFill>
                  <a:schemeClr val="accent5"/>
                </a:solidFill>
              </a:rPr>
              <a:t>アロカの営業担当者に問い合わせた結果：</a:t>
            </a:r>
          </a:p>
        </p:txBody>
      </p:sp>
    </p:spTree>
    <p:extLst>
      <p:ext uri="{BB962C8B-B14F-4D97-AF65-F5344CB8AC3E}">
        <p14:creationId xmlns:p14="http://schemas.microsoft.com/office/powerpoint/2010/main" val="21400498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976D984-5B8E-B8B6-4232-E79B4AFD2495}"/>
              </a:ext>
            </a:extLst>
          </p:cNvPr>
          <p:cNvSpPr txBox="1"/>
          <p:nvPr/>
        </p:nvSpPr>
        <p:spPr>
          <a:xfrm>
            <a:off x="360717" y="2426723"/>
            <a:ext cx="6008552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2400">
                <a:solidFill>
                  <a:srgbClr val="FF0000"/>
                </a:solidFill>
              </a:rPr>
              <a:t>パーキンエルマー社用のラックでは、ラックが</a:t>
            </a:r>
            <a:r>
              <a:rPr lang="ja-JP" altLang="en-US" sz="2400" b="0" i="0" u="none" strike="noStrike">
                <a:solidFill>
                  <a:srgbClr val="FF0000"/>
                </a:solidFill>
                <a:effectLst/>
                <a:latin typeface="Helvetica" pitchFamily="2" charset="0"/>
              </a:rPr>
              <a:t>落下しなくても、バイアルだけ落下する可能性がある。</a:t>
            </a:r>
            <a:endParaRPr kumimoji="1" lang="ja-JP" altLang="en-US" sz="2400">
              <a:solidFill>
                <a:srgbClr val="FF0000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CC7FB2D-334C-6038-51D3-5063B407D77E}"/>
              </a:ext>
            </a:extLst>
          </p:cNvPr>
          <p:cNvSpPr txBox="1"/>
          <p:nvPr/>
        </p:nvSpPr>
        <p:spPr>
          <a:xfrm>
            <a:off x="360717" y="506627"/>
            <a:ext cx="60085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/>
              <a:t>パーキンエルマー社の液体シンチレーションシステムは</a:t>
            </a:r>
            <a:r>
              <a:rPr lang="ja-JP" altLang="en-US" sz="2400" b="0" i="0" u="sng">
                <a:solidFill>
                  <a:srgbClr val="FF0000"/>
                </a:solidFill>
                <a:effectLst/>
                <a:latin typeface="Helvetica" pitchFamily="2" charset="0"/>
              </a:rPr>
              <a:t>バイアルが下に降りる</a:t>
            </a:r>
            <a:r>
              <a:rPr lang="ja-JP" altLang="en-US" sz="2400" b="0" i="0">
                <a:effectLst/>
                <a:latin typeface="Helvetica" pitchFamily="2" charset="0"/>
              </a:rPr>
              <a:t>。</a:t>
            </a:r>
            <a:endParaRPr lang="en-US" altLang="ja-JP" sz="2400" b="0" i="0" dirty="0">
              <a:effectLst/>
              <a:latin typeface="Helvetica" pitchFamily="2" charset="0"/>
            </a:endParaRPr>
          </a:p>
        </p:txBody>
      </p:sp>
      <p:sp>
        <p:nvSpPr>
          <p:cNvPr id="5" name="下矢印 4">
            <a:extLst>
              <a:ext uri="{FF2B5EF4-FFF2-40B4-BE49-F238E27FC236}">
                <a16:creationId xmlns:a16="http://schemas.microsoft.com/office/drawing/2014/main" id="{7B7093CF-EC62-75E1-06B3-D5016B288508}"/>
              </a:ext>
            </a:extLst>
          </p:cNvPr>
          <p:cNvSpPr/>
          <p:nvPr/>
        </p:nvSpPr>
        <p:spPr>
          <a:xfrm>
            <a:off x="2357917" y="1542363"/>
            <a:ext cx="2014151" cy="679621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C23EB8C-A872-9248-DAC3-7F214F96793B}"/>
              </a:ext>
            </a:extLst>
          </p:cNvPr>
          <p:cNvSpPr txBox="1"/>
          <p:nvPr/>
        </p:nvSpPr>
        <p:spPr>
          <a:xfrm>
            <a:off x="360717" y="4807805"/>
            <a:ext cx="11427630" cy="13849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63500" cmpd="thickThin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2800"/>
              <a:t>液体シンチレーションシステムのラックは</a:t>
            </a:r>
            <a:r>
              <a:rPr kumimoji="1" lang="ja-JP" altLang="en-US" sz="2800" u="sng">
                <a:solidFill>
                  <a:srgbClr val="FF0000"/>
                </a:solidFill>
              </a:rPr>
              <a:t>バイアルの運搬に使ってはいけない</a:t>
            </a:r>
            <a:r>
              <a:rPr kumimoji="1" lang="ja-JP" altLang="en-US" sz="2800"/>
              <a:t>。大量にバイアルを運搬するときは</a:t>
            </a:r>
            <a:r>
              <a:rPr kumimoji="1" lang="ja-JP" altLang="en-US" sz="2800" b="1" u="sng">
                <a:solidFill>
                  <a:srgbClr val="FF0000"/>
                </a:solidFill>
              </a:rPr>
              <a:t>バイアルラックを使用</a:t>
            </a:r>
            <a:r>
              <a:rPr kumimoji="1" lang="ja-JP" altLang="en-US" sz="2800"/>
              <a:t>する。バイアルラックをかごに入れるとさらに良い。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2691B04-84D7-CE00-A6A9-78D1DA3EBFDD}"/>
              </a:ext>
            </a:extLst>
          </p:cNvPr>
          <p:cNvSpPr txBox="1"/>
          <p:nvPr/>
        </p:nvSpPr>
        <p:spPr>
          <a:xfrm>
            <a:off x="360717" y="4223030"/>
            <a:ext cx="1415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b="1">
                <a:solidFill>
                  <a:schemeClr val="accent2"/>
                </a:solidFill>
              </a:rPr>
              <a:t>教訓：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B81B990-A25B-EEDA-AE14-BD81866C6E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7112" y="2426723"/>
            <a:ext cx="2552562" cy="1914421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115AD216-A7EE-185F-2EF3-F5D21189D0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112" y="216036"/>
            <a:ext cx="2557410" cy="191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4227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</TotalTime>
  <Words>185</Words>
  <Application>Microsoft Macintosh PowerPoint</Application>
  <PresentationFormat>ワイド画面</PresentationFormat>
  <Paragraphs>16</Paragraphs>
  <Slides>3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</vt:i4>
      </vt:variant>
    </vt:vector>
  </HeadingPairs>
  <TitlesOfParts>
    <vt:vector size="9" baseType="lpstr">
      <vt:lpstr>Hiragino Kaku Gothic Pro W3</vt:lpstr>
      <vt:lpstr>游ゴシック</vt:lpstr>
      <vt:lpstr>游ゴシック Light</vt:lpstr>
      <vt:lpstr>Arial</vt:lpstr>
      <vt:lpstr>Helvetica</vt:lpstr>
      <vt:lpstr>Office テーマ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鈴木　智和</dc:creator>
  <cp:lastModifiedBy>鈴木　智和</cp:lastModifiedBy>
  <cp:revision>4</cp:revision>
  <dcterms:created xsi:type="dcterms:W3CDTF">2025-02-20T04:39:05Z</dcterms:created>
  <dcterms:modified xsi:type="dcterms:W3CDTF">2025-08-26T04:48:43Z</dcterms:modified>
</cp:coreProperties>
</file>