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
  </p:notesMasterIdLst>
  <p:sldIdLst>
    <p:sldId id="256" r:id="rId2"/>
    <p:sldId id="259" r:id="rId3"/>
    <p:sldId id="257" r:id="rId4"/>
    <p:sldId id="260" r:id="rId5"/>
    <p:sldId id="262" r:id="rId6"/>
    <p:sldId id="261" r:id="rId7"/>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1FF"/>
    <a:srgbClr val="FF7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333"/>
    <p:restoredTop sz="85097"/>
  </p:normalViewPr>
  <p:slideViewPr>
    <p:cSldViewPr snapToGrid="0" snapToObjects="1">
      <p:cViewPr varScale="1">
        <p:scale>
          <a:sx n="220" d="100"/>
          <a:sy n="220" d="100"/>
        </p:scale>
        <p:origin x="200" y="6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DC17BE-18EB-E94A-9F8D-20B1BC5B083D}" type="datetimeFigureOut">
              <a:rPr kumimoji="1" lang="ja-JP" altLang="en-US" smtClean="0"/>
              <a:t>2025/2/19</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4F4449-DE2C-E64D-8184-B0AD8694F136}" type="slidenum">
              <a:rPr kumimoji="1" lang="ja-JP" altLang="en-US" smtClean="0"/>
              <a:t>‹#›</a:t>
            </a:fld>
            <a:endParaRPr kumimoji="1" lang="ja-JP" altLang="en-US"/>
          </a:p>
        </p:txBody>
      </p:sp>
    </p:spTree>
    <p:extLst>
      <p:ext uri="{BB962C8B-B14F-4D97-AF65-F5344CB8AC3E}">
        <p14:creationId xmlns:p14="http://schemas.microsoft.com/office/powerpoint/2010/main" val="122822277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「加速器施設における類似事例」のばあい、自動補給の水量が一般的な水道より多いため、排水設備へ送られる水量が多くなり、</a:t>
            </a:r>
            <a:r>
              <a:rPr kumimoji="1" lang="en-US" altLang="ja-JP" dirty="0"/>
              <a:t>RI</a:t>
            </a:r>
            <a:r>
              <a:rPr kumimoji="1" lang="ja-JP" altLang="en-US"/>
              <a:t>施設の場合より早く満水になります。</a:t>
            </a:r>
            <a:endParaRPr kumimoji="1" lang="en-US" altLang="ja-JP" dirty="0"/>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「排水設備階の場所での類似事例」においても、万一、床が汚染していて、汚染を洗い流してしまうと「</a:t>
            </a:r>
            <a:r>
              <a:rPr kumimoji="1" lang="ja-JP" altLang="en-US" sz="1200"/>
              <a:t>放射性同位元素等が管理区域外で漏えいしたとき</a:t>
            </a:r>
            <a:r>
              <a:rPr kumimoji="1" lang="ja-JP" altLang="en-US"/>
              <a:t>」に該当するおそれがあります。</a:t>
            </a:r>
          </a:p>
        </p:txBody>
      </p:sp>
      <p:sp>
        <p:nvSpPr>
          <p:cNvPr id="4" name="スライド番号プレースホルダー 3"/>
          <p:cNvSpPr>
            <a:spLocks noGrp="1"/>
          </p:cNvSpPr>
          <p:nvPr>
            <p:ph type="sldNum" sz="quarter" idx="5"/>
          </p:nvPr>
        </p:nvSpPr>
        <p:spPr/>
        <p:txBody>
          <a:bodyPr/>
          <a:lstStyle/>
          <a:p>
            <a:fld id="{5E4F4449-DE2C-E64D-8184-B0AD8694F136}" type="slidenum">
              <a:rPr kumimoji="1" lang="ja-JP" altLang="en-US" smtClean="0"/>
              <a:t>4</a:t>
            </a:fld>
            <a:endParaRPr kumimoji="1" lang="ja-JP" altLang="en-US"/>
          </a:p>
        </p:txBody>
      </p:sp>
    </p:spTree>
    <p:extLst>
      <p:ext uri="{BB962C8B-B14F-4D97-AF65-F5344CB8AC3E}">
        <p14:creationId xmlns:p14="http://schemas.microsoft.com/office/powerpoint/2010/main" val="23118817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86D478EF-1095-9E42-B073-0F8817753C3D}"/>
              </a:ext>
            </a:extLst>
          </p:cNvPr>
          <p:cNvPicPr>
            <a:picLocks noChangeAspect="1"/>
          </p:cNvPicPr>
          <p:nvPr userDrawn="1"/>
        </p:nvPicPr>
        <p:blipFill>
          <a:blip r:embed="rId2"/>
          <a:stretch>
            <a:fillRect/>
          </a:stretch>
        </p:blipFill>
        <p:spPr>
          <a:xfrm>
            <a:off x="-12860" y="1551521"/>
            <a:ext cx="12217719" cy="4063999"/>
          </a:xfrm>
          <a:prstGeom prst="rect">
            <a:avLst/>
          </a:prstGeom>
        </p:spPr>
      </p:pic>
      <p:sp>
        <p:nvSpPr>
          <p:cNvPr id="2" name="タイトル 1">
            <a:extLst>
              <a:ext uri="{FF2B5EF4-FFF2-40B4-BE49-F238E27FC236}">
                <a16:creationId xmlns:a16="http://schemas.microsoft.com/office/drawing/2014/main" id="{49F95CC8-9705-C04B-99F5-48DBB5395839}"/>
              </a:ext>
            </a:extLst>
          </p:cNvPr>
          <p:cNvSpPr>
            <a:spLocks noGrp="1"/>
          </p:cNvSpPr>
          <p:nvPr>
            <p:ph type="ctrTitle"/>
          </p:nvPr>
        </p:nvSpPr>
        <p:spPr>
          <a:xfrm>
            <a:off x="172995" y="164266"/>
            <a:ext cx="9445710" cy="1293831"/>
          </a:xfrm>
        </p:spPr>
        <p:txBody>
          <a:bodyPr anchor="t">
            <a:normAutofit/>
          </a:bodyPr>
          <a:lstStyle>
            <a:lvl1pPr algn="l">
              <a:defRPr sz="4000" b="1" i="0">
                <a:ln>
                  <a:solidFill>
                    <a:schemeClr val="tx1">
                      <a:lumMod val="50000"/>
                      <a:lumOff val="50000"/>
                    </a:schemeClr>
                  </a:solidFill>
                </a:ln>
                <a:effectLst>
                  <a:outerShdw blurRad="190808" dist="76200" dir="2700000" sx="101000" sy="101000" algn="tl" rotWithShape="0">
                    <a:prstClr val="black">
                      <a:alpha val="40000"/>
                    </a:prstClr>
                  </a:outerShdw>
                </a:effectLst>
                <a:latin typeface="Hiragino Kaku Gothic Pro W3" panose="020B0300000000000000" pitchFamily="34" charset="-128"/>
                <a:ea typeface="Hiragino Kaku Gothic Pro W3" panose="020B0300000000000000" pitchFamily="34" charset="-128"/>
              </a:defRPr>
            </a:lvl1pPr>
          </a:lstStyle>
          <a:p>
            <a:r>
              <a:rPr kumimoji="1" lang="ja-JP" altLang="en-US"/>
              <a:t>マスター タイトルの書式設定</a:t>
            </a:r>
          </a:p>
        </p:txBody>
      </p:sp>
      <p:sp>
        <p:nvSpPr>
          <p:cNvPr id="3" name="字幕 2">
            <a:extLst>
              <a:ext uri="{FF2B5EF4-FFF2-40B4-BE49-F238E27FC236}">
                <a16:creationId xmlns:a16="http://schemas.microsoft.com/office/drawing/2014/main" id="{8D3C9E28-5B44-134E-8202-3AD228E77D6F}"/>
              </a:ext>
            </a:extLst>
          </p:cNvPr>
          <p:cNvSpPr>
            <a:spLocks noGrp="1"/>
          </p:cNvSpPr>
          <p:nvPr>
            <p:ph type="subTitle" idx="1"/>
          </p:nvPr>
        </p:nvSpPr>
        <p:spPr>
          <a:xfrm>
            <a:off x="5535826" y="5631207"/>
            <a:ext cx="6557319" cy="1117684"/>
          </a:xfrm>
        </p:spPr>
        <p:txBody>
          <a:bodyPr/>
          <a:lstStyle>
            <a:lvl1pPr marL="0" indent="0" algn="r">
              <a:buNone/>
              <a:defRPr sz="2400" b="1" i="0">
                <a:ln>
                  <a:solidFill>
                    <a:schemeClr val="tx1">
                      <a:lumMod val="50000"/>
                      <a:lumOff val="50000"/>
                    </a:schemeClr>
                  </a:solidFill>
                </a:ln>
                <a:effectLst>
                  <a:outerShdw blurRad="50800" dist="38100" dir="2700000" algn="tl" rotWithShape="0">
                    <a:prstClr val="black">
                      <a:alpha val="40000"/>
                    </a:prstClr>
                  </a:outerShdw>
                </a:effectLst>
                <a:latin typeface="Hiragino Kaku Gothic Pro W3" panose="020B0300000000000000" pitchFamily="34" charset="-128"/>
                <a:ea typeface="Hiragino Kaku Gothic Pro W3" panose="020B0300000000000000" pitchFamily="34"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Tree>
    <p:extLst>
      <p:ext uri="{BB962C8B-B14F-4D97-AF65-F5344CB8AC3E}">
        <p14:creationId xmlns:p14="http://schemas.microsoft.com/office/powerpoint/2010/main" val="7743507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70594A66-A741-674C-923D-5ED694284008}"/>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C1F951B-C76D-4149-B4AD-D56CE9615B30}"/>
              </a:ext>
            </a:extLst>
          </p:cNvPr>
          <p:cNvSpPr>
            <a:spLocks noGrp="1"/>
          </p:cNvSpPr>
          <p:nvPr>
            <p:ph type="dt" sz="half" idx="10"/>
          </p:nvPr>
        </p:nvSpPr>
        <p:spPr/>
        <p:txBody>
          <a:bodyPr/>
          <a:lstStyle/>
          <a:p>
            <a:fld id="{E47545DD-0CA8-3C46-947D-6600DCB726A6}" type="datetimeFigureOut">
              <a:rPr kumimoji="1" lang="ja-JP" altLang="en-US" smtClean="0"/>
              <a:t>2025/2/19</a:t>
            </a:fld>
            <a:endParaRPr kumimoji="1" lang="ja-JP" altLang="en-US"/>
          </a:p>
        </p:txBody>
      </p:sp>
      <p:sp>
        <p:nvSpPr>
          <p:cNvPr id="5" name="フッター プレースホルダー 4">
            <a:extLst>
              <a:ext uri="{FF2B5EF4-FFF2-40B4-BE49-F238E27FC236}">
                <a16:creationId xmlns:a16="http://schemas.microsoft.com/office/drawing/2014/main" id="{D598F337-DB94-B34C-8B20-7F3DB10661D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1B7147B-DC8B-654E-9EB0-F92B6B00B3C9}"/>
              </a:ext>
            </a:extLst>
          </p:cNvPr>
          <p:cNvSpPr>
            <a:spLocks noGrp="1"/>
          </p:cNvSpPr>
          <p:nvPr>
            <p:ph type="sldNum" sz="quarter" idx="12"/>
          </p:nvPr>
        </p:nvSpPr>
        <p:spPr/>
        <p:txBody>
          <a:bodyPr/>
          <a:lstStyle/>
          <a:p>
            <a:fld id="{F0DF8797-6219-5E45-B99D-B40F8C86AFA2}" type="slidenum">
              <a:rPr kumimoji="1" lang="ja-JP" altLang="en-US" smtClean="0"/>
              <a:t>‹#›</a:t>
            </a:fld>
            <a:endParaRPr kumimoji="1" lang="ja-JP" altLang="en-US"/>
          </a:p>
        </p:txBody>
      </p:sp>
      <p:sp>
        <p:nvSpPr>
          <p:cNvPr id="7" name="タイトル 6">
            <a:extLst>
              <a:ext uri="{FF2B5EF4-FFF2-40B4-BE49-F238E27FC236}">
                <a16:creationId xmlns:a16="http://schemas.microsoft.com/office/drawing/2014/main" id="{B21EC65A-BCC2-3648-8858-624202AC3B31}"/>
              </a:ext>
            </a:extLst>
          </p:cNvPr>
          <p:cNvSpPr>
            <a:spLocks noGrp="1"/>
          </p:cNvSpPr>
          <p:nvPr>
            <p:ph type="title"/>
          </p:nvPr>
        </p:nvSpPr>
        <p:spPr/>
        <p:txBody>
          <a:bodyPr/>
          <a:lstStyle/>
          <a:p>
            <a:r>
              <a:rPr kumimoji="1" lang="ja-JP" altLang="en-US"/>
              <a:t>マスター タイトルの書式設定</a:t>
            </a:r>
          </a:p>
        </p:txBody>
      </p:sp>
    </p:spTree>
    <p:extLst>
      <p:ext uri="{BB962C8B-B14F-4D97-AF65-F5344CB8AC3E}">
        <p14:creationId xmlns:p14="http://schemas.microsoft.com/office/powerpoint/2010/main" val="32452006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タイトルとコンテンツ">
    <p:spTree>
      <p:nvGrpSpPr>
        <p:cNvPr id="1" name=""/>
        <p:cNvGrpSpPr/>
        <p:nvPr/>
      </p:nvGrpSpPr>
      <p:grpSpPr>
        <a:xfrm>
          <a:off x="0" y="0"/>
          <a:ext cx="0" cy="0"/>
          <a:chOff x="0" y="0"/>
          <a:chExt cx="0" cy="0"/>
        </a:xfrm>
      </p:grpSpPr>
      <p:sp>
        <p:nvSpPr>
          <p:cNvPr id="4" name="日付プレースホルダー 3">
            <a:extLst>
              <a:ext uri="{FF2B5EF4-FFF2-40B4-BE49-F238E27FC236}">
                <a16:creationId xmlns:a16="http://schemas.microsoft.com/office/drawing/2014/main" id="{9C1F951B-C76D-4149-B4AD-D56CE9615B30}"/>
              </a:ext>
            </a:extLst>
          </p:cNvPr>
          <p:cNvSpPr>
            <a:spLocks noGrp="1"/>
          </p:cNvSpPr>
          <p:nvPr>
            <p:ph type="dt" sz="half" idx="10"/>
          </p:nvPr>
        </p:nvSpPr>
        <p:spPr/>
        <p:txBody>
          <a:bodyPr/>
          <a:lstStyle/>
          <a:p>
            <a:fld id="{E47545DD-0CA8-3C46-947D-6600DCB726A6}" type="datetimeFigureOut">
              <a:rPr kumimoji="1" lang="ja-JP" altLang="en-US" smtClean="0"/>
              <a:t>2025/2/19</a:t>
            </a:fld>
            <a:endParaRPr kumimoji="1" lang="ja-JP" altLang="en-US"/>
          </a:p>
        </p:txBody>
      </p:sp>
      <p:sp>
        <p:nvSpPr>
          <p:cNvPr id="5" name="フッター プレースホルダー 4">
            <a:extLst>
              <a:ext uri="{FF2B5EF4-FFF2-40B4-BE49-F238E27FC236}">
                <a16:creationId xmlns:a16="http://schemas.microsoft.com/office/drawing/2014/main" id="{D598F337-DB94-B34C-8B20-7F3DB10661D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1B7147B-DC8B-654E-9EB0-F92B6B00B3C9}"/>
              </a:ext>
            </a:extLst>
          </p:cNvPr>
          <p:cNvSpPr>
            <a:spLocks noGrp="1"/>
          </p:cNvSpPr>
          <p:nvPr>
            <p:ph type="sldNum" sz="quarter" idx="12"/>
          </p:nvPr>
        </p:nvSpPr>
        <p:spPr/>
        <p:txBody>
          <a:bodyPr/>
          <a:lstStyle/>
          <a:p>
            <a:fld id="{F0DF8797-6219-5E45-B99D-B40F8C86AFA2}" type="slidenum">
              <a:rPr kumimoji="1" lang="ja-JP" altLang="en-US" smtClean="0"/>
              <a:t>‹#›</a:t>
            </a:fld>
            <a:endParaRPr kumimoji="1" lang="ja-JP" altLang="en-US"/>
          </a:p>
        </p:txBody>
      </p:sp>
      <p:sp>
        <p:nvSpPr>
          <p:cNvPr id="7" name="タイトル 6">
            <a:extLst>
              <a:ext uri="{FF2B5EF4-FFF2-40B4-BE49-F238E27FC236}">
                <a16:creationId xmlns:a16="http://schemas.microsoft.com/office/drawing/2014/main" id="{B21EC65A-BCC2-3648-8858-624202AC3B31}"/>
              </a:ext>
            </a:extLst>
          </p:cNvPr>
          <p:cNvSpPr>
            <a:spLocks noGrp="1"/>
          </p:cNvSpPr>
          <p:nvPr>
            <p:ph type="title"/>
          </p:nvPr>
        </p:nvSpPr>
        <p:spPr/>
        <p:txBody>
          <a:bodyPr/>
          <a:lstStyle/>
          <a:p>
            <a:r>
              <a:rPr kumimoji="1" lang="ja-JP" altLang="en-US"/>
              <a:t>マスター タイトルの書式設定</a:t>
            </a:r>
          </a:p>
        </p:txBody>
      </p:sp>
    </p:spTree>
    <p:extLst>
      <p:ext uri="{BB962C8B-B14F-4D97-AF65-F5344CB8AC3E}">
        <p14:creationId xmlns:p14="http://schemas.microsoft.com/office/powerpoint/2010/main" val="8948658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タイトルとコンテンツ">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70594A66-A741-674C-923D-5ED694284008}"/>
              </a:ext>
            </a:extLst>
          </p:cNvPr>
          <p:cNvSpPr>
            <a:spLocks noGrp="1"/>
          </p:cNvSpPr>
          <p:nvPr>
            <p:ph idx="1"/>
          </p:nvPr>
        </p:nvSpPr>
        <p:spPr>
          <a:xfrm>
            <a:off x="170934" y="1253331"/>
            <a:ext cx="5760309" cy="49991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C1F951B-C76D-4149-B4AD-D56CE9615B30}"/>
              </a:ext>
            </a:extLst>
          </p:cNvPr>
          <p:cNvSpPr>
            <a:spLocks noGrp="1"/>
          </p:cNvSpPr>
          <p:nvPr>
            <p:ph type="dt" sz="half" idx="10"/>
          </p:nvPr>
        </p:nvSpPr>
        <p:spPr/>
        <p:txBody>
          <a:bodyPr/>
          <a:lstStyle/>
          <a:p>
            <a:fld id="{E47545DD-0CA8-3C46-947D-6600DCB726A6}" type="datetimeFigureOut">
              <a:rPr kumimoji="1" lang="ja-JP" altLang="en-US" smtClean="0"/>
              <a:t>2025/2/19</a:t>
            </a:fld>
            <a:endParaRPr kumimoji="1" lang="ja-JP" altLang="en-US"/>
          </a:p>
        </p:txBody>
      </p:sp>
      <p:sp>
        <p:nvSpPr>
          <p:cNvPr id="5" name="フッター プレースホルダー 4">
            <a:extLst>
              <a:ext uri="{FF2B5EF4-FFF2-40B4-BE49-F238E27FC236}">
                <a16:creationId xmlns:a16="http://schemas.microsoft.com/office/drawing/2014/main" id="{D598F337-DB94-B34C-8B20-7F3DB10661D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1B7147B-DC8B-654E-9EB0-F92B6B00B3C9}"/>
              </a:ext>
            </a:extLst>
          </p:cNvPr>
          <p:cNvSpPr>
            <a:spLocks noGrp="1"/>
          </p:cNvSpPr>
          <p:nvPr>
            <p:ph type="sldNum" sz="quarter" idx="12"/>
          </p:nvPr>
        </p:nvSpPr>
        <p:spPr/>
        <p:txBody>
          <a:bodyPr/>
          <a:lstStyle/>
          <a:p>
            <a:fld id="{F0DF8797-6219-5E45-B99D-B40F8C86AFA2}" type="slidenum">
              <a:rPr kumimoji="1" lang="ja-JP" altLang="en-US" smtClean="0"/>
              <a:t>‹#›</a:t>
            </a:fld>
            <a:endParaRPr kumimoji="1" lang="ja-JP" altLang="en-US"/>
          </a:p>
        </p:txBody>
      </p:sp>
      <p:sp>
        <p:nvSpPr>
          <p:cNvPr id="7" name="タイトル 6">
            <a:extLst>
              <a:ext uri="{FF2B5EF4-FFF2-40B4-BE49-F238E27FC236}">
                <a16:creationId xmlns:a16="http://schemas.microsoft.com/office/drawing/2014/main" id="{B21EC65A-BCC2-3648-8858-624202AC3B31}"/>
              </a:ext>
            </a:extLst>
          </p:cNvPr>
          <p:cNvSpPr>
            <a:spLocks noGrp="1"/>
          </p:cNvSpPr>
          <p:nvPr>
            <p:ph type="title"/>
          </p:nvPr>
        </p:nvSpPr>
        <p:spPr/>
        <p:txBody>
          <a:bodyPr/>
          <a:lstStyle/>
          <a:p>
            <a:r>
              <a:rPr kumimoji="1" lang="ja-JP" altLang="en-US"/>
              <a:t>マスター タイトルの書式設定</a:t>
            </a:r>
          </a:p>
        </p:txBody>
      </p:sp>
      <p:sp>
        <p:nvSpPr>
          <p:cNvPr id="8" name="コンテンツ プレースホルダー 2">
            <a:extLst>
              <a:ext uri="{FF2B5EF4-FFF2-40B4-BE49-F238E27FC236}">
                <a16:creationId xmlns:a16="http://schemas.microsoft.com/office/drawing/2014/main" id="{DC3CD8F1-F6EF-3544-80F0-4BBE6D0DC84C}"/>
              </a:ext>
            </a:extLst>
          </p:cNvPr>
          <p:cNvSpPr>
            <a:spLocks noGrp="1"/>
          </p:cNvSpPr>
          <p:nvPr>
            <p:ph idx="13"/>
          </p:nvPr>
        </p:nvSpPr>
        <p:spPr>
          <a:xfrm>
            <a:off x="6260754" y="1253331"/>
            <a:ext cx="5760309" cy="49991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Tree>
    <p:extLst>
      <p:ext uri="{BB962C8B-B14F-4D97-AF65-F5344CB8AC3E}">
        <p14:creationId xmlns:p14="http://schemas.microsoft.com/office/powerpoint/2010/main" val="38489471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タイトルとコンテンツ">
    <p:spTree>
      <p:nvGrpSpPr>
        <p:cNvPr id="1" name=""/>
        <p:cNvGrpSpPr/>
        <p:nvPr/>
      </p:nvGrpSpPr>
      <p:grpSpPr>
        <a:xfrm>
          <a:off x="0" y="0"/>
          <a:ext cx="0" cy="0"/>
          <a:chOff x="0" y="0"/>
          <a:chExt cx="0" cy="0"/>
        </a:xfrm>
      </p:grpSpPr>
      <p:sp>
        <p:nvSpPr>
          <p:cNvPr id="4" name="日付プレースホルダー 3">
            <a:extLst>
              <a:ext uri="{FF2B5EF4-FFF2-40B4-BE49-F238E27FC236}">
                <a16:creationId xmlns:a16="http://schemas.microsoft.com/office/drawing/2014/main" id="{9C1F951B-C76D-4149-B4AD-D56CE9615B30}"/>
              </a:ext>
            </a:extLst>
          </p:cNvPr>
          <p:cNvSpPr>
            <a:spLocks noGrp="1"/>
          </p:cNvSpPr>
          <p:nvPr>
            <p:ph type="dt" sz="half" idx="10"/>
          </p:nvPr>
        </p:nvSpPr>
        <p:spPr/>
        <p:txBody>
          <a:bodyPr/>
          <a:lstStyle/>
          <a:p>
            <a:fld id="{E47545DD-0CA8-3C46-947D-6600DCB726A6}" type="datetimeFigureOut">
              <a:rPr kumimoji="1" lang="ja-JP" altLang="en-US" smtClean="0"/>
              <a:t>2025/2/19</a:t>
            </a:fld>
            <a:endParaRPr kumimoji="1" lang="ja-JP" altLang="en-US"/>
          </a:p>
        </p:txBody>
      </p:sp>
      <p:sp>
        <p:nvSpPr>
          <p:cNvPr id="5" name="フッター プレースホルダー 4">
            <a:extLst>
              <a:ext uri="{FF2B5EF4-FFF2-40B4-BE49-F238E27FC236}">
                <a16:creationId xmlns:a16="http://schemas.microsoft.com/office/drawing/2014/main" id="{D598F337-DB94-B34C-8B20-7F3DB10661D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1B7147B-DC8B-654E-9EB0-F92B6B00B3C9}"/>
              </a:ext>
            </a:extLst>
          </p:cNvPr>
          <p:cNvSpPr>
            <a:spLocks noGrp="1"/>
          </p:cNvSpPr>
          <p:nvPr>
            <p:ph type="sldNum" sz="quarter" idx="12"/>
          </p:nvPr>
        </p:nvSpPr>
        <p:spPr/>
        <p:txBody>
          <a:bodyPr/>
          <a:lstStyle/>
          <a:p>
            <a:fld id="{F0DF8797-6219-5E45-B99D-B40F8C86AFA2}" type="slidenum">
              <a:rPr kumimoji="1" lang="ja-JP" altLang="en-US" smtClean="0"/>
              <a:t>‹#›</a:t>
            </a:fld>
            <a:endParaRPr kumimoji="1" lang="ja-JP" altLang="en-US"/>
          </a:p>
        </p:txBody>
      </p:sp>
    </p:spTree>
    <p:extLst>
      <p:ext uri="{BB962C8B-B14F-4D97-AF65-F5344CB8AC3E}">
        <p14:creationId xmlns:p14="http://schemas.microsoft.com/office/powerpoint/2010/main" val="163140186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E7EEF2B8-26E6-4B42-8013-D3B25F254B82}"/>
              </a:ext>
            </a:extLst>
          </p:cNvPr>
          <p:cNvSpPr>
            <a:spLocks noGrp="1"/>
          </p:cNvSpPr>
          <p:nvPr>
            <p:ph type="title"/>
          </p:nvPr>
        </p:nvSpPr>
        <p:spPr>
          <a:xfrm>
            <a:off x="170935" y="136525"/>
            <a:ext cx="10715368" cy="938513"/>
          </a:xfrm>
          <a:prstGeom prst="rect">
            <a:avLst/>
          </a:prstGeom>
          <a:ln>
            <a:noFill/>
          </a:ln>
          <a:effectLst>
            <a:outerShdw blurRad="50800" dist="38100" dir="2700000" algn="tl" rotWithShape="0">
              <a:prstClr val="black">
                <a:alpha val="40000"/>
              </a:prstClr>
            </a:outerShdw>
          </a:effectLst>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3DDD1E7-147A-3043-A875-C038EFEC0D27}"/>
              </a:ext>
            </a:extLst>
          </p:cNvPr>
          <p:cNvSpPr>
            <a:spLocks noGrp="1"/>
          </p:cNvSpPr>
          <p:nvPr>
            <p:ph type="body" idx="1"/>
          </p:nvPr>
        </p:nvSpPr>
        <p:spPr>
          <a:xfrm>
            <a:off x="170934" y="1253331"/>
            <a:ext cx="11850129" cy="499918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6718433-1C81-064A-893E-640A03A223F8}"/>
              </a:ext>
            </a:extLst>
          </p:cNvPr>
          <p:cNvSpPr>
            <a:spLocks noGrp="1"/>
          </p:cNvSpPr>
          <p:nvPr>
            <p:ph type="dt" sz="half" idx="2"/>
          </p:nvPr>
        </p:nvSpPr>
        <p:spPr>
          <a:xfrm>
            <a:off x="170934" y="6356350"/>
            <a:ext cx="1707293" cy="382459"/>
          </a:xfrm>
          <a:prstGeom prst="rect">
            <a:avLst/>
          </a:prstGeom>
        </p:spPr>
        <p:txBody>
          <a:bodyPr vert="horz" lIns="91440" tIns="45720" rIns="91440" bIns="45720" rtlCol="0" anchor="ctr"/>
          <a:lstStyle>
            <a:lvl1pPr algn="l">
              <a:defRPr sz="1200">
                <a:solidFill>
                  <a:schemeClr val="tx1">
                    <a:tint val="75000"/>
                  </a:schemeClr>
                </a:solidFill>
              </a:defRPr>
            </a:lvl1pPr>
          </a:lstStyle>
          <a:p>
            <a:fld id="{E47545DD-0CA8-3C46-947D-6600DCB726A6}" type="datetimeFigureOut">
              <a:rPr kumimoji="1" lang="ja-JP" altLang="en-US" smtClean="0"/>
              <a:t>2025/2/19</a:t>
            </a:fld>
            <a:endParaRPr kumimoji="1" lang="ja-JP" altLang="en-US"/>
          </a:p>
        </p:txBody>
      </p:sp>
      <p:sp>
        <p:nvSpPr>
          <p:cNvPr id="5" name="フッター プレースホルダー 4">
            <a:extLst>
              <a:ext uri="{FF2B5EF4-FFF2-40B4-BE49-F238E27FC236}">
                <a16:creationId xmlns:a16="http://schemas.microsoft.com/office/drawing/2014/main" id="{2203F796-3C3A-F146-A812-3DD2EE088FA1}"/>
              </a:ext>
            </a:extLst>
          </p:cNvPr>
          <p:cNvSpPr>
            <a:spLocks noGrp="1"/>
          </p:cNvSpPr>
          <p:nvPr>
            <p:ph type="ftr" sz="quarter" idx="3"/>
          </p:nvPr>
        </p:nvSpPr>
        <p:spPr>
          <a:xfrm>
            <a:off x="1968841" y="6373684"/>
            <a:ext cx="825431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AB6D1F01-8A6D-DB45-AEDF-149A04E37308}"/>
              </a:ext>
            </a:extLst>
          </p:cNvPr>
          <p:cNvSpPr>
            <a:spLocks noGrp="1"/>
          </p:cNvSpPr>
          <p:nvPr>
            <p:ph type="sldNum" sz="quarter" idx="4"/>
          </p:nvPr>
        </p:nvSpPr>
        <p:spPr>
          <a:xfrm>
            <a:off x="10313769" y="6373684"/>
            <a:ext cx="170729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DF8797-6219-5E45-B99D-B40F8C86AFA2}" type="slidenum">
              <a:rPr kumimoji="1" lang="ja-JP" altLang="en-US" smtClean="0"/>
              <a:t>‹#›</a:t>
            </a:fld>
            <a:endParaRPr kumimoji="1" lang="ja-JP" altLang="en-US"/>
          </a:p>
        </p:txBody>
      </p:sp>
      <p:pic>
        <p:nvPicPr>
          <p:cNvPr id="7" name="図 6">
            <a:extLst>
              <a:ext uri="{FF2B5EF4-FFF2-40B4-BE49-F238E27FC236}">
                <a16:creationId xmlns:a16="http://schemas.microsoft.com/office/drawing/2014/main" id="{7F919975-2CF4-A341-8C14-97BE4E385DCF}"/>
              </a:ext>
            </a:extLst>
          </p:cNvPr>
          <p:cNvPicPr>
            <a:picLocks noChangeAspect="1"/>
          </p:cNvPicPr>
          <p:nvPr userDrawn="1"/>
        </p:nvPicPr>
        <p:blipFill>
          <a:blip r:embed="rId7"/>
          <a:stretch>
            <a:fillRect/>
          </a:stretch>
        </p:blipFill>
        <p:spPr>
          <a:xfrm>
            <a:off x="11198060" y="136525"/>
            <a:ext cx="823004" cy="938513"/>
          </a:xfrm>
          <a:prstGeom prst="rect">
            <a:avLst/>
          </a:prstGeom>
        </p:spPr>
      </p:pic>
    </p:spTree>
    <p:extLst>
      <p:ext uri="{BB962C8B-B14F-4D97-AF65-F5344CB8AC3E}">
        <p14:creationId xmlns:p14="http://schemas.microsoft.com/office/powerpoint/2010/main" val="9366969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3" r:id="rId3"/>
    <p:sldLayoutId id="2147483652" r:id="rId4"/>
    <p:sldLayoutId id="2147483651" r:id="rId5"/>
  </p:sldLayoutIdLst>
  <p:txStyles>
    <p:titleStyle>
      <a:lvl1pPr algn="l" defTabSz="914400" rtl="0" eaLnBrk="1" latinLnBrk="0" hangingPunct="1">
        <a:lnSpc>
          <a:spcPct val="90000"/>
        </a:lnSpc>
        <a:spcBef>
          <a:spcPct val="0"/>
        </a:spcBef>
        <a:buNone/>
        <a:defRPr kumimoji="1" sz="4400" b="1" i="0" kern="1200">
          <a:ln>
            <a:solidFill>
              <a:schemeClr val="tx1">
                <a:lumMod val="50000"/>
                <a:lumOff val="50000"/>
              </a:schemeClr>
            </a:solidFill>
          </a:ln>
          <a:solidFill>
            <a:schemeClr val="tx1"/>
          </a:solidFill>
          <a:effectLst>
            <a:outerShdw blurRad="50800" dist="38100" dir="2700000" algn="tl" rotWithShape="0">
              <a:prstClr val="black">
                <a:alpha val="40000"/>
              </a:prstClr>
            </a:outerShdw>
          </a:effectLst>
          <a:latin typeface="Hiragino Kaku Gothic Pro W3" panose="020B0300000000000000" pitchFamily="34" charset="-128"/>
          <a:ea typeface="Hiragino Kaku Gothic Pro W3" panose="020B0300000000000000" pitchFamily="34"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b="0" i="0" kern="1200">
          <a:solidFill>
            <a:schemeClr val="tx1"/>
          </a:solidFill>
          <a:latin typeface="Hiragino Kaku Gothic Pro W3" panose="020B0300000000000000" pitchFamily="34" charset="-128"/>
          <a:ea typeface="Hiragino Kaku Gothic Pro W3" panose="020B03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b="0" i="0" kern="1200">
          <a:solidFill>
            <a:schemeClr val="tx1"/>
          </a:solidFill>
          <a:latin typeface="Hiragino Kaku Gothic Pro W3" panose="020B0300000000000000" pitchFamily="34" charset="-128"/>
          <a:ea typeface="Hiragino Kaku Gothic Pro W3" panose="020B03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b="0" i="0" kern="1200">
          <a:solidFill>
            <a:schemeClr val="tx1"/>
          </a:solidFill>
          <a:latin typeface="Hiragino Kaku Gothic Pro W3" panose="020B0300000000000000" pitchFamily="34" charset="-128"/>
          <a:ea typeface="Hiragino Kaku Gothic Pro W3" panose="020B03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0" i="0" kern="1200">
          <a:solidFill>
            <a:schemeClr val="tx1"/>
          </a:solidFill>
          <a:latin typeface="Hiragino Kaku Gothic Pro W3" panose="020B0300000000000000" pitchFamily="34" charset="-128"/>
          <a:ea typeface="Hiragino Kaku Gothic Pro W3" panose="020B03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0" i="0" kern="1200">
          <a:solidFill>
            <a:schemeClr val="tx1"/>
          </a:solidFill>
          <a:latin typeface="Hiragino Kaku Gothic Pro W3" panose="020B0300000000000000" pitchFamily="34" charset="-128"/>
          <a:ea typeface="Hiragino Kaku Gothic Pro W3"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A32C95A8-A8CB-614C-2B16-30BAD20C1D6F}"/>
              </a:ext>
            </a:extLst>
          </p:cNvPr>
          <p:cNvSpPr>
            <a:spLocks noGrp="1"/>
          </p:cNvSpPr>
          <p:nvPr>
            <p:ph type="title"/>
          </p:nvPr>
        </p:nvSpPr>
        <p:spPr/>
        <p:txBody>
          <a:bodyPr/>
          <a:lstStyle/>
          <a:p>
            <a:r>
              <a:rPr lang="en-US" altLang="ja-JP" dirty="0"/>
              <a:t>RI</a:t>
            </a:r>
            <a:r>
              <a:rPr lang="ja-JP" altLang="en-US"/>
              <a:t>施設の排水</a:t>
            </a:r>
          </a:p>
        </p:txBody>
      </p:sp>
      <p:pic>
        <p:nvPicPr>
          <p:cNvPr id="9" name="図 8">
            <a:extLst>
              <a:ext uri="{FF2B5EF4-FFF2-40B4-BE49-F238E27FC236}">
                <a16:creationId xmlns:a16="http://schemas.microsoft.com/office/drawing/2014/main" id="{FCBD1FC9-900C-8E60-6945-A7C36FD62F00}"/>
              </a:ext>
            </a:extLst>
          </p:cNvPr>
          <p:cNvPicPr>
            <a:picLocks noChangeAspect="1"/>
          </p:cNvPicPr>
          <p:nvPr/>
        </p:nvPicPr>
        <p:blipFill>
          <a:blip r:embed="rId2"/>
          <a:stretch>
            <a:fillRect/>
          </a:stretch>
        </p:blipFill>
        <p:spPr>
          <a:xfrm>
            <a:off x="402957" y="4046611"/>
            <a:ext cx="943229" cy="938513"/>
          </a:xfrm>
          <a:prstGeom prst="rect">
            <a:avLst/>
          </a:prstGeom>
        </p:spPr>
      </p:pic>
      <p:pic>
        <p:nvPicPr>
          <p:cNvPr id="10" name="図 9">
            <a:extLst>
              <a:ext uri="{FF2B5EF4-FFF2-40B4-BE49-F238E27FC236}">
                <a16:creationId xmlns:a16="http://schemas.microsoft.com/office/drawing/2014/main" id="{BD95A80B-895E-F277-E11B-B764AD690B40}"/>
              </a:ext>
            </a:extLst>
          </p:cNvPr>
          <p:cNvPicPr>
            <a:picLocks noChangeAspect="1"/>
          </p:cNvPicPr>
          <p:nvPr/>
        </p:nvPicPr>
        <p:blipFill>
          <a:blip r:embed="rId3"/>
          <a:stretch>
            <a:fillRect/>
          </a:stretch>
        </p:blipFill>
        <p:spPr>
          <a:xfrm>
            <a:off x="759795" y="1618589"/>
            <a:ext cx="1693026" cy="2220686"/>
          </a:xfrm>
          <a:prstGeom prst="rect">
            <a:avLst/>
          </a:prstGeom>
        </p:spPr>
      </p:pic>
      <p:pic>
        <p:nvPicPr>
          <p:cNvPr id="11" name="図 10">
            <a:extLst>
              <a:ext uri="{FF2B5EF4-FFF2-40B4-BE49-F238E27FC236}">
                <a16:creationId xmlns:a16="http://schemas.microsoft.com/office/drawing/2014/main" id="{9EFDD9CF-2BA0-AB05-8B52-C59F4C77A075}"/>
              </a:ext>
            </a:extLst>
          </p:cNvPr>
          <p:cNvPicPr>
            <a:picLocks noChangeAspect="1"/>
          </p:cNvPicPr>
          <p:nvPr/>
        </p:nvPicPr>
        <p:blipFill>
          <a:blip r:embed="rId4"/>
          <a:stretch>
            <a:fillRect/>
          </a:stretch>
        </p:blipFill>
        <p:spPr>
          <a:xfrm>
            <a:off x="3869821" y="1618589"/>
            <a:ext cx="1972491" cy="1706205"/>
          </a:xfrm>
          <a:prstGeom prst="rect">
            <a:avLst/>
          </a:prstGeom>
        </p:spPr>
      </p:pic>
      <p:pic>
        <p:nvPicPr>
          <p:cNvPr id="12" name="図 11">
            <a:extLst>
              <a:ext uri="{FF2B5EF4-FFF2-40B4-BE49-F238E27FC236}">
                <a16:creationId xmlns:a16="http://schemas.microsoft.com/office/drawing/2014/main" id="{264F0104-2353-DBC7-82B6-289861D2227F}"/>
              </a:ext>
            </a:extLst>
          </p:cNvPr>
          <p:cNvPicPr>
            <a:picLocks noChangeAspect="1"/>
          </p:cNvPicPr>
          <p:nvPr/>
        </p:nvPicPr>
        <p:blipFill>
          <a:blip r:embed="rId5"/>
          <a:stretch>
            <a:fillRect/>
          </a:stretch>
        </p:blipFill>
        <p:spPr>
          <a:xfrm>
            <a:off x="5928009" y="1618589"/>
            <a:ext cx="1540032" cy="2582121"/>
          </a:xfrm>
          <a:prstGeom prst="rect">
            <a:avLst/>
          </a:prstGeom>
        </p:spPr>
      </p:pic>
      <p:pic>
        <p:nvPicPr>
          <p:cNvPr id="14" name="図 13" descr="囲い地にいる電車&#10;&#10;AI によって生成されたコンテンツは間違っている可能性があります。">
            <a:extLst>
              <a:ext uri="{FF2B5EF4-FFF2-40B4-BE49-F238E27FC236}">
                <a16:creationId xmlns:a16="http://schemas.microsoft.com/office/drawing/2014/main" id="{2980B597-089E-B1B7-AB19-29A26A862B99}"/>
              </a:ext>
            </a:extLst>
          </p:cNvPr>
          <p:cNvPicPr>
            <a:picLocks noChangeAspect="1"/>
          </p:cNvPicPr>
          <p:nvPr/>
        </p:nvPicPr>
        <p:blipFill>
          <a:blip r:embed="rId6"/>
          <a:stretch>
            <a:fillRect/>
          </a:stretch>
        </p:blipFill>
        <p:spPr>
          <a:xfrm>
            <a:off x="8213039" y="3868346"/>
            <a:ext cx="3570514" cy="2677886"/>
          </a:xfrm>
          <a:prstGeom prst="rect">
            <a:avLst/>
          </a:prstGeom>
        </p:spPr>
      </p:pic>
      <p:sp>
        <p:nvSpPr>
          <p:cNvPr id="15" name="正方形/長方形 14">
            <a:extLst>
              <a:ext uri="{FF2B5EF4-FFF2-40B4-BE49-F238E27FC236}">
                <a16:creationId xmlns:a16="http://schemas.microsoft.com/office/drawing/2014/main" id="{35413648-751E-9021-549C-E173F5F53889}"/>
              </a:ext>
            </a:extLst>
          </p:cNvPr>
          <p:cNvSpPr/>
          <p:nvPr/>
        </p:nvSpPr>
        <p:spPr>
          <a:xfrm>
            <a:off x="265043" y="1133061"/>
            <a:ext cx="3081130" cy="4260574"/>
          </a:xfrm>
          <a:prstGeom prst="rect">
            <a:avLst/>
          </a:prstGeom>
          <a:noFill/>
          <a:ln w="63500">
            <a:solidFill>
              <a:srgbClr val="FF7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4496A6F9-BDB5-81CE-F636-3B0CF92AAFF2}"/>
              </a:ext>
            </a:extLst>
          </p:cNvPr>
          <p:cNvSpPr/>
          <p:nvPr/>
        </p:nvSpPr>
        <p:spPr>
          <a:xfrm>
            <a:off x="3611217" y="1133060"/>
            <a:ext cx="3942522" cy="4260573"/>
          </a:xfrm>
          <a:prstGeom prst="rect">
            <a:avLst/>
          </a:prstGeom>
          <a:noFill/>
          <a:ln w="63500">
            <a:solidFill>
              <a:srgbClr val="FF7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010CF9BD-5D9A-0B1C-5CC1-A65E5152B758}"/>
              </a:ext>
            </a:extLst>
          </p:cNvPr>
          <p:cNvSpPr txBox="1"/>
          <p:nvPr/>
        </p:nvSpPr>
        <p:spPr>
          <a:xfrm>
            <a:off x="465337" y="1189046"/>
            <a:ext cx="2680542" cy="461665"/>
          </a:xfrm>
          <a:prstGeom prst="rect">
            <a:avLst/>
          </a:prstGeom>
          <a:noFill/>
        </p:spPr>
        <p:txBody>
          <a:bodyPr wrap="none" rtlCol="0">
            <a:spAutoFit/>
          </a:bodyPr>
          <a:lstStyle/>
          <a:p>
            <a:r>
              <a:rPr kumimoji="1" lang="ja-JP" altLang="en-US" sz="2400" b="1" u="sng">
                <a:solidFill>
                  <a:srgbClr val="FF0000"/>
                </a:solidFill>
              </a:rPr>
              <a:t>作業室</a:t>
            </a:r>
            <a:r>
              <a:rPr kumimoji="1" lang="en-US" altLang="ja-JP" sz="2400" b="1" u="sng" dirty="0">
                <a:solidFill>
                  <a:srgbClr val="FF0000"/>
                </a:solidFill>
              </a:rPr>
              <a:t> (RI</a:t>
            </a:r>
            <a:r>
              <a:rPr kumimoji="1" lang="ja-JP" altLang="en-US" sz="2400" b="1" u="sng">
                <a:solidFill>
                  <a:srgbClr val="FF0000"/>
                </a:solidFill>
              </a:rPr>
              <a:t>使用室</a:t>
            </a:r>
            <a:r>
              <a:rPr kumimoji="1" lang="en-US" altLang="ja-JP" sz="2400" b="1" u="sng" dirty="0">
                <a:solidFill>
                  <a:srgbClr val="FF0000"/>
                </a:solidFill>
              </a:rPr>
              <a:t>)</a:t>
            </a:r>
            <a:endParaRPr kumimoji="1" lang="ja-JP" altLang="en-US" sz="2400" b="1" u="sng">
              <a:solidFill>
                <a:srgbClr val="FF0000"/>
              </a:solidFill>
            </a:endParaRPr>
          </a:p>
        </p:txBody>
      </p:sp>
      <p:sp>
        <p:nvSpPr>
          <p:cNvPr id="18" name="テキスト ボックス 17">
            <a:extLst>
              <a:ext uri="{FF2B5EF4-FFF2-40B4-BE49-F238E27FC236}">
                <a16:creationId xmlns:a16="http://schemas.microsoft.com/office/drawing/2014/main" id="{AFDAB699-290B-5BAC-6198-C62A40DAD643}"/>
              </a:ext>
            </a:extLst>
          </p:cNvPr>
          <p:cNvSpPr txBox="1"/>
          <p:nvPr/>
        </p:nvSpPr>
        <p:spPr>
          <a:xfrm>
            <a:off x="4727329" y="1171497"/>
            <a:ext cx="1723549" cy="461665"/>
          </a:xfrm>
          <a:prstGeom prst="rect">
            <a:avLst/>
          </a:prstGeom>
          <a:noFill/>
        </p:spPr>
        <p:txBody>
          <a:bodyPr wrap="none" rtlCol="0">
            <a:spAutoFit/>
          </a:bodyPr>
          <a:lstStyle/>
          <a:p>
            <a:r>
              <a:rPr kumimoji="1" lang="ja-JP" altLang="en-US" sz="2400" b="1" u="sng">
                <a:solidFill>
                  <a:srgbClr val="FF0000"/>
                </a:solidFill>
              </a:rPr>
              <a:t>汚染検査室</a:t>
            </a:r>
          </a:p>
        </p:txBody>
      </p:sp>
      <p:cxnSp>
        <p:nvCxnSpPr>
          <p:cNvPr id="20" name="直線コネクタ 19">
            <a:extLst>
              <a:ext uri="{FF2B5EF4-FFF2-40B4-BE49-F238E27FC236}">
                <a16:creationId xmlns:a16="http://schemas.microsoft.com/office/drawing/2014/main" id="{5FE6AAF0-A49B-6D00-7AA9-5EAF082299A7}"/>
              </a:ext>
            </a:extLst>
          </p:cNvPr>
          <p:cNvCxnSpPr>
            <a:cxnSpLocks/>
            <a:stCxn id="9" idx="2"/>
          </p:cNvCxnSpPr>
          <p:nvPr/>
        </p:nvCxnSpPr>
        <p:spPr>
          <a:xfrm flipH="1">
            <a:off x="874571" y="4985124"/>
            <a:ext cx="1" cy="302493"/>
          </a:xfrm>
          <a:prstGeom prst="line">
            <a:avLst/>
          </a:prstGeom>
          <a:ln w="1016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290ADDFE-D844-B5FC-2E06-49E8DE625441}"/>
              </a:ext>
            </a:extLst>
          </p:cNvPr>
          <p:cNvCxnSpPr>
            <a:cxnSpLocks/>
          </p:cNvCxnSpPr>
          <p:nvPr/>
        </p:nvCxnSpPr>
        <p:spPr>
          <a:xfrm>
            <a:off x="854765" y="5234609"/>
            <a:ext cx="689109" cy="4802"/>
          </a:xfrm>
          <a:prstGeom prst="line">
            <a:avLst/>
          </a:prstGeom>
          <a:ln w="1016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75269CD3-6784-B1AB-9E54-A6C66216ECB6}"/>
              </a:ext>
            </a:extLst>
          </p:cNvPr>
          <p:cNvCxnSpPr>
            <a:cxnSpLocks/>
          </p:cNvCxnSpPr>
          <p:nvPr/>
        </p:nvCxnSpPr>
        <p:spPr>
          <a:xfrm>
            <a:off x="1543874" y="3839275"/>
            <a:ext cx="0" cy="2071195"/>
          </a:xfrm>
          <a:prstGeom prst="line">
            <a:avLst/>
          </a:prstGeom>
          <a:ln w="1016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A8881834-DB66-492D-E1A6-45D3E17EA821}"/>
              </a:ext>
            </a:extLst>
          </p:cNvPr>
          <p:cNvCxnSpPr>
            <a:cxnSpLocks/>
          </p:cNvCxnSpPr>
          <p:nvPr/>
        </p:nvCxnSpPr>
        <p:spPr>
          <a:xfrm>
            <a:off x="6606208" y="4200710"/>
            <a:ext cx="0" cy="589951"/>
          </a:xfrm>
          <a:prstGeom prst="line">
            <a:avLst/>
          </a:prstGeom>
          <a:ln w="1016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FDCEAD1B-D052-0379-DFAE-667B9E4A265C}"/>
              </a:ext>
            </a:extLst>
          </p:cNvPr>
          <p:cNvCxnSpPr>
            <a:cxnSpLocks/>
          </p:cNvCxnSpPr>
          <p:nvPr/>
        </p:nvCxnSpPr>
        <p:spPr>
          <a:xfrm>
            <a:off x="4625004" y="4743052"/>
            <a:ext cx="1981204" cy="0"/>
          </a:xfrm>
          <a:prstGeom prst="line">
            <a:avLst/>
          </a:prstGeom>
          <a:ln w="1016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76E9052A-F750-DDBC-66A7-23C59F6107F6}"/>
              </a:ext>
            </a:extLst>
          </p:cNvPr>
          <p:cNvCxnSpPr>
            <a:cxnSpLocks/>
          </p:cNvCxnSpPr>
          <p:nvPr/>
        </p:nvCxnSpPr>
        <p:spPr>
          <a:xfrm>
            <a:off x="4625004" y="3321214"/>
            <a:ext cx="0" cy="2589256"/>
          </a:xfrm>
          <a:prstGeom prst="line">
            <a:avLst/>
          </a:prstGeom>
          <a:ln w="1016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961C9B48-BD46-979C-264A-9AF3E443E31C}"/>
              </a:ext>
            </a:extLst>
          </p:cNvPr>
          <p:cNvCxnSpPr>
            <a:cxnSpLocks/>
          </p:cNvCxnSpPr>
          <p:nvPr/>
        </p:nvCxnSpPr>
        <p:spPr>
          <a:xfrm>
            <a:off x="1497492" y="5910470"/>
            <a:ext cx="6715547" cy="0"/>
          </a:xfrm>
          <a:prstGeom prst="line">
            <a:avLst/>
          </a:prstGeom>
          <a:ln w="10160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36" name="テキスト ボックス 35">
            <a:extLst>
              <a:ext uri="{FF2B5EF4-FFF2-40B4-BE49-F238E27FC236}">
                <a16:creationId xmlns:a16="http://schemas.microsoft.com/office/drawing/2014/main" id="{29E74565-5042-108D-5131-555F1FD24D39}"/>
              </a:ext>
            </a:extLst>
          </p:cNvPr>
          <p:cNvSpPr txBox="1"/>
          <p:nvPr/>
        </p:nvSpPr>
        <p:spPr>
          <a:xfrm>
            <a:off x="8083184" y="1133059"/>
            <a:ext cx="3843774" cy="1477328"/>
          </a:xfrm>
          <a:prstGeom prst="rect">
            <a:avLst/>
          </a:prstGeom>
          <a:noFill/>
          <a:ln w="25400">
            <a:solidFill>
              <a:srgbClr val="FF0000"/>
            </a:solidFill>
          </a:ln>
        </p:spPr>
        <p:txBody>
          <a:bodyPr wrap="square" rtlCol="0">
            <a:spAutoFit/>
          </a:bodyPr>
          <a:lstStyle/>
          <a:p>
            <a:r>
              <a:rPr kumimoji="1" lang="ja-JP" altLang="en-US"/>
              <a:t>作業室や汚染検査室などからの排水は、排水設備（貯留槽）へ送られ、排水口における排液中の放射性同位元素の濃度が規制値以下であることが確認されてから放水される。</a:t>
            </a:r>
          </a:p>
        </p:txBody>
      </p:sp>
      <p:sp>
        <p:nvSpPr>
          <p:cNvPr id="37" name="テキスト ボックス 36">
            <a:extLst>
              <a:ext uri="{FF2B5EF4-FFF2-40B4-BE49-F238E27FC236}">
                <a16:creationId xmlns:a16="http://schemas.microsoft.com/office/drawing/2014/main" id="{0FB6F439-B83E-3A06-B61E-4A57C9A51AD5}"/>
              </a:ext>
            </a:extLst>
          </p:cNvPr>
          <p:cNvSpPr txBox="1"/>
          <p:nvPr/>
        </p:nvSpPr>
        <p:spPr>
          <a:xfrm>
            <a:off x="9136521" y="3380754"/>
            <a:ext cx="1415772" cy="461665"/>
          </a:xfrm>
          <a:prstGeom prst="rect">
            <a:avLst/>
          </a:prstGeom>
          <a:noFill/>
        </p:spPr>
        <p:txBody>
          <a:bodyPr wrap="none" rtlCol="0">
            <a:spAutoFit/>
          </a:bodyPr>
          <a:lstStyle/>
          <a:p>
            <a:r>
              <a:rPr kumimoji="1" lang="ja-JP" altLang="en-US" sz="2400" b="1" u="sng">
                <a:solidFill>
                  <a:srgbClr val="FF0000"/>
                </a:solidFill>
              </a:rPr>
              <a:t>排水設備</a:t>
            </a:r>
          </a:p>
        </p:txBody>
      </p:sp>
    </p:spTree>
    <p:extLst>
      <p:ext uri="{BB962C8B-B14F-4D97-AF65-F5344CB8AC3E}">
        <p14:creationId xmlns:p14="http://schemas.microsoft.com/office/powerpoint/2010/main" val="7537813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8685E717-82AB-9177-FBC6-1AC0F81C0181}"/>
              </a:ext>
            </a:extLst>
          </p:cNvPr>
          <p:cNvSpPr txBox="1"/>
          <p:nvPr/>
        </p:nvSpPr>
        <p:spPr>
          <a:xfrm>
            <a:off x="463689" y="1371601"/>
            <a:ext cx="11264622" cy="584775"/>
          </a:xfrm>
          <a:prstGeom prst="rect">
            <a:avLst/>
          </a:prstGeom>
          <a:solidFill>
            <a:schemeClr val="accent6">
              <a:lumMod val="40000"/>
              <a:lumOff val="60000"/>
            </a:schemeClr>
          </a:solidFill>
          <a:ln w="63500" cmpd="thickThin">
            <a:solidFill>
              <a:schemeClr val="accent6">
                <a:lumMod val="50000"/>
              </a:schemeClr>
            </a:solidFill>
          </a:ln>
        </p:spPr>
        <p:txBody>
          <a:bodyPr wrap="none" rtlCol="0">
            <a:spAutoFit/>
          </a:bodyPr>
          <a:lstStyle/>
          <a:p>
            <a:r>
              <a:rPr kumimoji="1" lang="ja-JP" altLang="en-US" sz="3200">
                <a:solidFill>
                  <a:srgbClr val="FF0000"/>
                </a:solidFill>
              </a:rPr>
              <a:t>純水製造機や製氷機からの連続排水による貯留槽の排水増加</a:t>
            </a:r>
          </a:p>
        </p:txBody>
      </p:sp>
      <p:sp>
        <p:nvSpPr>
          <p:cNvPr id="6" name="テキスト ボックス 5">
            <a:extLst>
              <a:ext uri="{FF2B5EF4-FFF2-40B4-BE49-F238E27FC236}">
                <a16:creationId xmlns:a16="http://schemas.microsoft.com/office/drawing/2014/main" id="{D32F0DE8-5367-356F-0605-44D1A0DDD9DA}"/>
              </a:ext>
            </a:extLst>
          </p:cNvPr>
          <p:cNvSpPr txBox="1"/>
          <p:nvPr/>
        </p:nvSpPr>
        <p:spPr>
          <a:xfrm>
            <a:off x="363070" y="833717"/>
            <a:ext cx="2954655" cy="461665"/>
          </a:xfrm>
          <a:prstGeom prst="rect">
            <a:avLst/>
          </a:prstGeom>
          <a:noFill/>
        </p:spPr>
        <p:txBody>
          <a:bodyPr wrap="none" rtlCol="0">
            <a:spAutoFit/>
          </a:bodyPr>
          <a:lstStyle/>
          <a:p>
            <a:r>
              <a:rPr kumimoji="1" lang="ja-JP" altLang="en-US" sz="2400">
                <a:solidFill>
                  <a:srgbClr val="FF0000"/>
                </a:solidFill>
              </a:rPr>
              <a:t>インシデント事例：</a:t>
            </a:r>
          </a:p>
        </p:txBody>
      </p:sp>
      <p:sp>
        <p:nvSpPr>
          <p:cNvPr id="7" name="テキスト ボックス 6">
            <a:extLst>
              <a:ext uri="{FF2B5EF4-FFF2-40B4-BE49-F238E27FC236}">
                <a16:creationId xmlns:a16="http://schemas.microsoft.com/office/drawing/2014/main" id="{3CA8BBE9-ABFD-DD35-62E4-76154F9FFC6F}"/>
              </a:ext>
            </a:extLst>
          </p:cNvPr>
          <p:cNvSpPr txBox="1"/>
          <p:nvPr/>
        </p:nvSpPr>
        <p:spPr>
          <a:xfrm>
            <a:off x="463689" y="2145344"/>
            <a:ext cx="6463885" cy="2677656"/>
          </a:xfrm>
          <a:prstGeom prst="rect">
            <a:avLst/>
          </a:prstGeom>
          <a:noFill/>
        </p:spPr>
        <p:txBody>
          <a:bodyPr wrap="square" rtlCol="0">
            <a:spAutoFit/>
          </a:bodyPr>
          <a:lstStyle/>
          <a:p>
            <a:r>
              <a:rPr lang="ja-JP" altLang="en-US" sz="2400">
                <a:effectLst/>
                <a:latin typeface="Helvetica" pitchFamily="2" charset="0"/>
              </a:rPr>
              <a:t>⽔道の蛇⼝に直結して使⽤できるタイプの純⽔製造装置を設置し、常時、蛇⼝を開いた状態で使⽤していた。あるとき、蛇⼝と純⽔製造装置とをつなぐホースが蛇⼝から外れ、⼀晩中、当該実験室の流しの⽔が流れっぱなしの状態になった。その結果、２槽の貯留槽が満⽔になって、貯留槽がオーバーフローした。</a:t>
            </a:r>
          </a:p>
        </p:txBody>
      </p:sp>
      <p:sp>
        <p:nvSpPr>
          <p:cNvPr id="10" name="テキスト ボックス 9">
            <a:extLst>
              <a:ext uri="{FF2B5EF4-FFF2-40B4-BE49-F238E27FC236}">
                <a16:creationId xmlns:a16="http://schemas.microsoft.com/office/drawing/2014/main" id="{C769FFF6-2B1B-6A81-06EF-360A0D38F9E1}"/>
              </a:ext>
            </a:extLst>
          </p:cNvPr>
          <p:cNvSpPr txBox="1"/>
          <p:nvPr/>
        </p:nvSpPr>
        <p:spPr>
          <a:xfrm>
            <a:off x="132133" y="5731895"/>
            <a:ext cx="12034064" cy="523220"/>
          </a:xfrm>
          <a:prstGeom prst="rect">
            <a:avLst/>
          </a:prstGeom>
          <a:noFill/>
        </p:spPr>
        <p:txBody>
          <a:bodyPr wrap="none" rtlCol="0">
            <a:spAutoFit/>
          </a:bodyPr>
          <a:lstStyle/>
          <a:p>
            <a:r>
              <a:rPr kumimoji="1" lang="ja-JP" altLang="en-US" sz="2800" b="1" u="sng">
                <a:solidFill>
                  <a:srgbClr val="7030A0"/>
                </a:solidFill>
              </a:rPr>
              <a:t>作業室で水道を出しっぱなしにすると排水量はどのくらいになるだろう？</a:t>
            </a:r>
          </a:p>
        </p:txBody>
      </p:sp>
      <p:pic>
        <p:nvPicPr>
          <p:cNvPr id="3" name="図 2" descr="冷蔵庫の中&#10;&#10;AI によって生成されたコンテンツは間違っている可能性があります。">
            <a:extLst>
              <a:ext uri="{FF2B5EF4-FFF2-40B4-BE49-F238E27FC236}">
                <a16:creationId xmlns:a16="http://schemas.microsoft.com/office/drawing/2014/main" id="{53319A13-3D51-7232-14E6-CFBBB3E67C34}"/>
              </a:ext>
            </a:extLst>
          </p:cNvPr>
          <p:cNvPicPr>
            <a:picLocks noChangeAspect="1"/>
          </p:cNvPicPr>
          <p:nvPr/>
        </p:nvPicPr>
        <p:blipFill>
          <a:blip r:embed="rId2"/>
          <a:stretch>
            <a:fillRect/>
          </a:stretch>
        </p:blipFill>
        <p:spPr>
          <a:xfrm>
            <a:off x="7267647" y="2145344"/>
            <a:ext cx="4381013" cy="3285760"/>
          </a:xfrm>
          <a:prstGeom prst="rect">
            <a:avLst/>
          </a:prstGeom>
        </p:spPr>
      </p:pic>
      <p:sp>
        <p:nvSpPr>
          <p:cNvPr id="5" name="上矢印 4">
            <a:extLst>
              <a:ext uri="{FF2B5EF4-FFF2-40B4-BE49-F238E27FC236}">
                <a16:creationId xmlns:a16="http://schemas.microsoft.com/office/drawing/2014/main" id="{B1C0F88A-6100-0587-56DA-500E4ED56519}"/>
              </a:ext>
            </a:extLst>
          </p:cNvPr>
          <p:cNvSpPr/>
          <p:nvPr/>
        </p:nvSpPr>
        <p:spPr>
          <a:xfrm>
            <a:off x="7374835" y="4296226"/>
            <a:ext cx="616226" cy="526774"/>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sp>
        <p:nvSpPr>
          <p:cNvPr id="11" name="テキスト ボックス 10">
            <a:extLst>
              <a:ext uri="{FF2B5EF4-FFF2-40B4-BE49-F238E27FC236}">
                <a16:creationId xmlns:a16="http://schemas.microsoft.com/office/drawing/2014/main" id="{7FF7C495-7F2C-2EE9-B543-F2E31C6DB6BC}"/>
              </a:ext>
            </a:extLst>
          </p:cNvPr>
          <p:cNvSpPr txBox="1"/>
          <p:nvPr/>
        </p:nvSpPr>
        <p:spPr>
          <a:xfrm>
            <a:off x="7374835" y="4908116"/>
            <a:ext cx="1107996" cy="369332"/>
          </a:xfrm>
          <a:prstGeom prst="rect">
            <a:avLst/>
          </a:prstGeom>
          <a:noFill/>
        </p:spPr>
        <p:txBody>
          <a:bodyPr wrap="none" rtlCol="0">
            <a:spAutoFit/>
          </a:bodyPr>
          <a:lstStyle/>
          <a:p>
            <a:r>
              <a:rPr kumimoji="1" lang="ja-JP" altLang="en-US" b="1">
                <a:solidFill>
                  <a:srgbClr val="FF0000"/>
                </a:solidFill>
              </a:rPr>
              <a:t>水道直結</a:t>
            </a:r>
          </a:p>
        </p:txBody>
      </p:sp>
      <p:sp>
        <p:nvSpPr>
          <p:cNvPr id="12" name="テキスト ボックス 11">
            <a:extLst>
              <a:ext uri="{FF2B5EF4-FFF2-40B4-BE49-F238E27FC236}">
                <a16:creationId xmlns:a16="http://schemas.microsoft.com/office/drawing/2014/main" id="{D6063482-99FF-6761-C3F0-DAF812EEF10C}"/>
              </a:ext>
            </a:extLst>
          </p:cNvPr>
          <p:cNvSpPr txBox="1"/>
          <p:nvPr/>
        </p:nvSpPr>
        <p:spPr>
          <a:xfrm>
            <a:off x="8788739" y="4296226"/>
            <a:ext cx="1338828" cy="369332"/>
          </a:xfrm>
          <a:prstGeom prst="rect">
            <a:avLst/>
          </a:prstGeom>
          <a:noFill/>
        </p:spPr>
        <p:txBody>
          <a:bodyPr wrap="none" rtlCol="0">
            <a:spAutoFit/>
          </a:bodyPr>
          <a:lstStyle/>
          <a:p>
            <a:r>
              <a:rPr kumimoji="1" lang="ja-JP" altLang="en-US" b="1">
                <a:solidFill>
                  <a:srgbClr val="FF0000"/>
                </a:solidFill>
              </a:rPr>
              <a:t>純水製造機</a:t>
            </a:r>
          </a:p>
        </p:txBody>
      </p:sp>
    </p:spTree>
    <p:extLst>
      <p:ext uri="{BB962C8B-B14F-4D97-AF65-F5344CB8AC3E}">
        <p14:creationId xmlns:p14="http://schemas.microsoft.com/office/powerpoint/2010/main" val="27350411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906C2DD6-1B63-C2FD-6287-7C7DADCE2299}"/>
              </a:ext>
            </a:extLst>
          </p:cNvPr>
          <p:cNvSpPr txBox="1"/>
          <p:nvPr/>
        </p:nvSpPr>
        <p:spPr>
          <a:xfrm>
            <a:off x="1057155" y="532435"/>
            <a:ext cx="10077690" cy="1569660"/>
          </a:xfrm>
          <a:prstGeom prst="rect">
            <a:avLst/>
          </a:prstGeom>
          <a:solidFill>
            <a:schemeClr val="accent5">
              <a:lumMod val="20000"/>
              <a:lumOff val="80000"/>
            </a:schemeClr>
          </a:solidFill>
        </p:spPr>
        <p:txBody>
          <a:bodyPr wrap="square" rtlCol="0">
            <a:spAutoFit/>
          </a:bodyPr>
          <a:lstStyle/>
          <a:p>
            <a:pPr marL="342900" indent="-342900">
              <a:buFont typeface="Arial" panose="020B0604020202020204" pitchFamily="34" charset="0"/>
              <a:buChar char="•"/>
            </a:pPr>
            <a:r>
              <a:rPr lang="ja-JP" altLang="en-US" sz="2400"/>
              <a:t>家庭</a:t>
            </a:r>
            <a:r>
              <a:rPr kumimoji="1" lang="ja-JP" altLang="en-US" sz="2400"/>
              <a:t>などで使われる一般的な水道の</a:t>
            </a:r>
            <a:r>
              <a:rPr kumimoji="1" lang="ja-JP" altLang="en-US" sz="2400" u="sng">
                <a:solidFill>
                  <a:srgbClr val="FF0000"/>
                </a:solidFill>
              </a:rPr>
              <a:t>水量：</a:t>
            </a:r>
            <a:r>
              <a:rPr kumimoji="1" lang="en-US" altLang="ja-JP" sz="2400" u="sng" dirty="0">
                <a:solidFill>
                  <a:srgbClr val="FF0000"/>
                </a:solidFill>
              </a:rPr>
              <a:t>10L/min</a:t>
            </a:r>
          </a:p>
          <a:p>
            <a:r>
              <a:rPr lang="en-US" altLang="ja-JP" sz="2400" dirty="0"/>
              <a:t>	</a:t>
            </a:r>
            <a:r>
              <a:rPr lang="ja-JP" altLang="en-US" sz="2400"/>
              <a:t>→　</a:t>
            </a:r>
            <a:r>
              <a:rPr lang="en-US" altLang="ja-JP" sz="2400" dirty="0"/>
              <a:t>100</a:t>
            </a:r>
            <a:r>
              <a:rPr lang="ja-JP" altLang="en-US" sz="2400"/>
              <a:t>分で</a:t>
            </a:r>
            <a:r>
              <a:rPr lang="en-US" altLang="ja-JP" sz="2400" dirty="0"/>
              <a:t> 1000L (</a:t>
            </a:r>
            <a:r>
              <a:rPr lang="en-US" altLang="ja-JP" sz="2400" dirty="0">
                <a:solidFill>
                  <a:srgbClr val="FF0000"/>
                </a:solidFill>
              </a:rPr>
              <a:t>1</a:t>
            </a:r>
            <a:r>
              <a:rPr lang="ja-JP" altLang="en-US" sz="2400">
                <a:solidFill>
                  <a:srgbClr val="FF0000"/>
                </a:solidFill>
              </a:rPr>
              <a:t>トン</a:t>
            </a:r>
            <a:r>
              <a:rPr lang="en-US" altLang="ja-JP" sz="2400" dirty="0"/>
              <a:t>)</a:t>
            </a:r>
          </a:p>
          <a:p>
            <a:r>
              <a:rPr lang="en-US" altLang="ja-JP" sz="2400" dirty="0"/>
              <a:t>	</a:t>
            </a:r>
            <a:r>
              <a:rPr lang="ja-JP" altLang="en-US" sz="2400"/>
              <a:t>→　</a:t>
            </a:r>
            <a:r>
              <a:rPr lang="en-US" altLang="ja-JP" sz="2400" dirty="0"/>
              <a:t>16</a:t>
            </a:r>
            <a:r>
              <a:rPr lang="ja-JP" altLang="en-US" sz="2400"/>
              <a:t>時間</a:t>
            </a:r>
            <a:r>
              <a:rPr lang="en-US" altLang="ja-JP" sz="2400" dirty="0"/>
              <a:t>40</a:t>
            </a:r>
            <a:r>
              <a:rPr lang="ja-JP" altLang="en-US" sz="2400"/>
              <a:t>分で</a:t>
            </a:r>
            <a:r>
              <a:rPr lang="en-US" altLang="ja-JP" sz="2400" dirty="0">
                <a:solidFill>
                  <a:srgbClr val="FF0000"/>
                </a:solidFill>
              </a:rPr>
              <a:t>10</a:t>
            </a:r>
            <a:r>
              <a:rPr lang="ja-JP" altLang="en-US" sz="2400">
                <a:solidFill>
                  <a:srgbClr val="FF0000"/>
                </a:solidFill>
              </a:rPr>
              <a:t>トン</a:t>
            </a:r>
            <a:r>
              <a:rPr lang="ja-JP" altLang="en-US" sz="2400"/>
              <a:t>、</a:t>
            </a:r>
            <a:r>
              <a:rPr lang="en-US" altLang="ja-JP" sz="2400" dirty="0"/>
              <a:t>33</a:t>
            </a:r>
            <a:r>
              <a:rPr lang="ja-JP" altLang="en-US" sz="2400"/>
              <a:t>時間</a:t>
            </a:r>
            <a:r>
              <a:rPr lang="en-US" altLang="ja-JP" sz="2400" dirty="0"/>
              <a:t>20</a:t>
            </a:r>
            <a:r>
              <a:rPr lang="ja-JP" altLang="en-US" sz="2400"/>
              <a:t>分で</a:t>
            </a:r>
            <a:r>
              <a:rPr lang="en-US" altLang="ja-JP" sz="2400" dirty="0">
                <a:solidFill>
                  <a:srgbClr val="FF0000"/>
                </a:solidFill>
              </a:rPr>
              <a:t>20</a:t>
            </a:r>
            <a:r>
              <a:rPr lang="ja-JP" altLang="en-US" sz="2400">
                <a:solidFill>
                  <a:srgbClr val="FF0000"/>
                </a:solidFill>
              </a:rPr>
              <a:t>トン</a:t>
            </a:r>
            <a:endParaRPr lang="en-US" altLang="ja-JP" sz="2400" dirty="0">
              <a:solidFill>
                <a:srgbClr val="FF0000"/>
              </a:solidFill>
            </a:endParaRPr>
          </a:p>
          <a:p>
            <a:pPr marL="342900" indent="-342900">
              <a:buFont typeface="Arial" panose="020B0604020202020204" pitchFamily="34" charset="0"/>
              <a:buChar char="•"/>
            </a:pPr>
            <a:r>
              <a:rPr lang="ja-JP" altLang="en-US" sz="2400"/>
              <a:t>非密封</a:t>
            </a:r>
            <a:r>
              <a:rPr lang="en-US" altLang="ja-JP" sz="2400" dirty="0"/>
              <a:t>RI</a:t>
            </a:r>
            <a:r>
              <a:rPr lang="ja-JP" altLang="en-US" sz="2400"/>
              <a:t>施設の貯留槽は</a:t>
            </a:r>
            <a:r>
              <a:rPr lang="en-US" altLang="ja-JP" sz="2400" dirty="0">
                <a:solidFill>
                  <a:srgbClr val="FF0000"/>
                </a:solidFill>
              </a:rPr>
              <a:t> 5〜20</a:t>
            </a:r>
            <a:r>
              <a:rPr lang="ja-JP" altLang="en-US" sz="2400">
                <a:solidFill>
                  <a:srgbClr val="FF0000"/>
                </a:solidFill>
              </a:rPr>
              <a:t>トン</a:t>
            </a:r>
            <a:r>
              <a:rPr lang="en-US" altLang="ja-JP" sz="2400" dirty="0">
                <a:solidFill>
                  <a:srgbClr val="FF0000"/>
                </a:solidFill>
              </a:rPr>
              <a:t>/</a:t>
            </a:r>
            <a:r>
              <a:rPr lang="ja-JP" altLang="en-US" sz="2400">
                <a:solidFill>
                  <a:srgbClr val="FF0000"/>
                </a:solidFill>
              </a:rPr>
              <a:t>基</a:t>
            </a:r>
            <a:endParaRPr lang="en-US" altLang="ja-JP" sz="2400" dirty="0">
              <a:solidFill>
                <a:srgbClr val="FF0000"/>
              </a:solidFill>
            </a:endParaRPr>
          </a:p>
        </p:txBody>
      </p:sp>
      <p:sp>
        <p:nvSpPr>
          <p:cNvPr id="5" name="テキスト ボックス 4">
            <a:extLst>
              <a:ext uri="{FF2B5EF4-FFF2-40B4-BE49-F238E27FC236}">
                <a16:creationId xmlns:a16="http://schemas.microsoft.com/office/drawing/2014/main" id="{14CAFA16-B087-F063-AADC-9AEF7E65F693}"/>
              </a:ext>
            </a:extLst>
          </p:cNvPr>
          <p:cNvSpPr txBox="1"/>
          <p:nvPr/>
        </p:nvSpPr>
        <p:spPr>
          <a:xfrm>
            <a:off x="1057155" y="2840409"/>
            <a:ext cx="10077690" cy="1200329"/>
          </a:xfrm>
          <a:prstGeom prst="rect">
            <a:avLst/>
          </a:prstGeom>
          <a:solidFill>
            <a:srgbClr val="FFC1FF"/>
          </a:solidFill>
        </p:spPr>
        <p:txBody>
          <a:bodyPr wrap="square" rtlCol="0">
            <a:spAutoFit/>
          </a:bodyPr>
          <a:lstStyle/>
          <a:p>
            <a:pPr marL="342900" indent="-342900">
              <a:buFont typeface="Arial" panose="020B0604020202020204" pitchFamily="34" charset="0"/>
              <a:buChar char="•"/>
            </a:pPr>
            <a:r>
              <a:rPr kumimoji="1" lang="ja-JP" altLang="en-US" sz="2400"/>
              <a:t>貯留槽の大きさが</a:t>
            </a:r>
            <a:r>
              <a:rPr kumimoji="1" lang="en-US" altLang="ja-JP" sz="2400" dirty="0"/>
              <a:t> </a:t>
            </a:r>
            <a:r>
              <a:rPr kumimoji="1" lang="en-US" altLang="ja-JP" sz="2400" b="1" u="sng" dirty="0">
                <a:solidFill>
                  <a:schemeClr val="accent6"/>
                </a:solidFill>
              </a:rPr>
              <a:t>5</a:t>
            </a:r>
            <a:r>
              <a:rPr kumimoji="1" lang="ja-JP" altLang="en-US" sz="2400" b="1" u="sng">
                <a:solidFill>
                  <a:schemeClr val="accent6"/>
                </a:solidFill>
              </a:rPr>
              <a:t>トン</a:t>
            </a:r>
            <a:r>
              <a:rPr kumimoji="1" lang="en-US" altLang="ja-JP" sz="2400" dirty="0"/>
              <a:t> </a:t>
            </a:r>
            <a:r>
              <a:rPr kumimoji="1" lang="ja-JP" altLang="en-US" sz="2400"/>
              <a:t>の場合、</a:t>
            </a:r>
            <a:r>
              <a:rPr kumimoji="1" lang="en-US" altLang="ja-JP" sz="2400" b="1" u="sng" dirty="0">
                <a:solidFill>
                  <a:schemeClr val="accent2"/>
                </a:solidFill>
              </a:rPr>
              <a:t>1</a:t>
            </a:r>
            <a:r>
              <a:rPr kumimoji="1" lang="ja-JP" altLang="en-US" sz="2400" b="1" u="sng">
                <a:solidFill>
                  <a:schemeClr val="accent2"/>
                </a:solidFill>
              </a:rPr>
              <a:t>晩で満水</a:t>
            </a:r>
            <a:endParaRPr kumimoji="1" lang="en-US" altLang="ja-JP" sz="2400" b="1" u="sng" dirty="0">
              <a:solidFill>
                <a:schemeClr val="accent2"/>
              </a:solidFill>
            </a:endParaRPr>
          </a:p>
          <a:p>
            <a:pPr marL="342900" indent="-342900">
              <a:buFont typeface="Arial" panose="020B0604020202020204" pitchFamily="34" charset="0"/>
              <a:buChar char="•"/>
            </a:pPr>
            <a:r>
              <a:rPr kumimoji="1" lang="ja-JP" altLang="en-US" sz="2400"/>
              <a:t>貯留槽の大きさが</a:t>
            </a:r>
            <a:r>
              <a:rPr kumimoji="1" lang="en-US" altLang="ja-JP" sz="2400" dirty="0"/>
              <a:t> </a:t>
            </a:r>
            <a:r>
              <a:rPr kumimoji="1" lang="en-US" altLang="ja-JP" sz="2400" b="1" u="sng" dirty="0">
                <a:solidFill>
                  <a:schemeClr val="accent6"/>
                </a:solidFill>
              </a:rPr>
              <a:t>20</a:t>
            </a:r>
            <a:r>
              <a:rPr kumimoji="1" lang="ja-JP" altLang="en-US" sz="2400" b="1" u="sng">
                <a:solidFill>
                  <a:schemeClr val="accent6"/>
                </a:solidFill>
              </a:rPr>
              <a:t>トン</a:t>
            </a:r>
            <a:r>
              <a:rPr kumimoji="1" lang="en-US" altLang="ja-JP" sz="2400" dirty="0"/>
              <a:t> </a:t>
            </a:r>
            <a:r>
              <a:rPr kumimoji="1" lang="ja-JP" altLang="en-US" sz="2400"/>
              <a:t>の場合でも</a:t>
            </a:r>
            <a:r>
              <a:rPr kumimoji="1" lang="ja-JP" altLang="en-US" sz="2400" b="1" u="sng">
                <a:solidFill>
                  <a:schemeClr val="accent2"/>
                </a:solidFill>
              </a:rPr>
              <a:t>週末</a:t>
            </a:r>
            <a:r>
              <a:rPr lang="ja-JP" altLang="en-US" sz="2400" b="1" u="sng">
                <a:solidFill>
                  <a:schemeClr val="accent2"/>
                </a:solidFill>
              </a:rPr>
              <a:t>に水道が開けっぱなしにされると満水</a:t>
            </a:r>
            <a:r>
              <a:rPr lang="ja-JP" altLang="en-US" sz="2400"/>
              <a:t>になる。</a:t>
            </a:r>
            <a:endParaRPr kumimoji="1" lang="en-US" altLang="ja-JP" sz="2400" dirty="0"/>
          </a:p>
        </p:txBody>
      </p:sp>
      <p:sp>
        <p:nvSpPr>
          <p:cNvPr id="6" name="下矢印 5">
            <a:extLst>
              <a:ext uri="{FF2B5EF4-FFF2-40B4-BE49-F238E27FC236}">
                <a16:creationId xmlns:a16="http://schemas.microsoft.com/office/drawing/2014/main" id="{F6DF8C7D-B562-4497-FF5D-71261FC2EFB1}"/>
              </a:ext>
            </a:extLst>
          </p:cNvPr>
          <p:cNvSpPr/>
          <p:nvPr/>
        </p:nvSpPr>
        <p:spPr>
          <a:xfrm>
            <a:off x="5395731" y="2222396"/>
            <a:ext cx="1400537" cy="497712"/>
          </a:xfrm>
          <a:prstGeom prst="down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sp>
        <p:nvSpPr>
          <p:cNvPr id="7" name="テキスト ボックス 6">
            <a:extLst>
              <a:ext uri="{FF2B5EF4-FFF2-40B4-BE49-F238E27FC236}">
                <a16:creationId xmlns:a16="http://schemas.microsoft.com/office/drawing/2014/main" id="{3BA3997A-0773-8686-4828-31E7AA999160}"/>
              </a:ext>
            </a:extLst>
          </p:cNvPr>
          <p:cNvSpPr txBox="1"/>
          <p:nvPr/>
        </p:nvSpPr>
        <p:spPr>
          <a:xfrm>
            <a:off x="1057155" y="4779052"/>
            <a:ext cx="10019817" cy="1569660"/>
          </a:xfrm>
          <a:prstGeom prst="rect">
            <a:avLst/>
          </a:prstGeom>
          <a:noFill/>
          <a:ln w="63500" cmpd="thickThin">
            <a:solidFill>
              <a:srgbClr val="FF0000"/>
            </a:solidFill>
          </a:ln>
        </p:spPr>
        <p:txBody>
          <a:bodyPr wrap="square" rtlCol="0">
            <a:spAutoFit/>
          </a:bodyPr>
          <a:lstStyle/>
          <a:p>
            <a:r>
              <a:rPr kumimoji="1" lang="en-US" altLang="ja-JP" sz="2400" dirty="0"/>
              <a:t>RI</a:t>
            </a:r>
            <a:r>
              <a:rPr kumimoji="1" lang="ja-JP" altLang="en-US" sz="2400"/>
              <a:t>施行規則第</a:t>
            </a:r>
            <a:r>
              <a:rPr kumimoji="1" lang="en-US" altLang="ja-JP" sz="2400" dirty="0"/>
              <a:t>28</a:t>
            </a:r>
            <a:r>
              <a:rPr kumimoji="1" lang="ja-JP" altLang="en-US" sz="2400"/>
              <a:t>条の</a:t>
            </a:r>
            <a:r>
              <a:rPr kumimoji="1" lang="en-US" altLang="ja-JP" sz="2400" dirty="0"/>
              <a:t>3(</a:t>
            </a:r>
            <a:r>
              <a:rPr kumimoji="1" lang="ja-JP" altLang="en-US" sz="2400"/>
              <a:t>事故等の報告</a:t>
            </a:r>
            <a:r>
              <a:rPr kumimoji="1" lang="en-US" altLang="ja-JP" sz="2400" dirty="0"/>
              <a:t>)</a:t>
            </a:r>
            <a:r>
              <a:rPr kumimoji="1" lang="ja-JP" altLang="en-US" sz="2400"/>
              <a:t>第</a:t>
            </a:r>
            <a:r>
              <a:rPr kumimoji="1" lang="en-US" altLang="ja-JP" sz="2400" dirty="0"/>
              <a:t>1</a:t>
            </a:r>
            <a:r>
              <a:rPr kumimoji="1" lang="ja-JP" altLang="en-US" sz="2400"/>
              <a:t>項第</a:t>
            </a:r>
            <a:r>
              <a:rPr kumimoji="1" lang="en-US" altLang="ja-JP" sz="2400" dirty="0"/>
              <a:t>4</a:t>
            </a:r>
            <a:r>
              <a:rPr kumimoji="1" lang="ja-JP" altLang="en-US" sz="2400"/>
              <a:t>号、第</a:t>
            </a:r>
            <a:r>
              <a:rPr kumimoji="1" lang="en-US" altLang="ja-JP" sz="2400" dirty="0"/>
              <a:t>5</a:t>
            </a:r>
            <a:r>
              <a:rPr kumimoji="1" lang="ja-JP" altLang="en-US" sz="2400"/>
              <a:t>号</a:t>
            </a:r>
            <a:endParaRPr kumimoji="1" lang="en-US" altLang="ja-JP" sz="2400" dirty="0"/>
          </a:p>
          <a:p>
            <a:pPr marL="171450" indent="-171450">
              <a:buFont typeface="Arial" panose="020B0604020202020204" pitchFamily="34" charset="0"/>
              <a:buChar char="•"/>
            </a:pPr>
            <a:r>
              <a:rPr kumimoji="1" lang="ja-JP" altLang="en-US" sz="2400"/>
              <a:t>放射性同位元素等が管理区域外で漏えいしたとき</a:t>
            </a:r>
          </a:p>
          <a:p>
            <a:pPr marL="171450" indent="-171450">
              <a:buFont typeface="Arial" panose="020B0604020202020204" pitchFamily="34" charset="0"/>
              <a:buChar char="•"/>
            </a:pPr>
            <a:r>
              <a:rPr kumimoji="1" lang="ja-JP" altLang="en-US" sz="2400"/>
              <a:t>放射性同位元素等が管理区域内で漏えいしたとき。</a:t>
            </a:r>
            <a:endParaRPr kumimoji="1" lang="en-US" altLang="ja-JP" sz="2400" dirty="0"/>
          </a:p>
          <a:p>
            <a:r>
              <a:rPr lang="ja-JP" altLang="en-US" sz="2400"/>
              <a:t>の事象につながるおそれがある。</a:t>
            </a:r>
            <a:endParaRPr lang="en-US" altLang="ja-JP" sz="2400" dirty="0"/>
          </a:p>
        </p:txBody>
      </p:sp>
      <p:sp>
        <p:nvSpPr>
          <p:cNvPr id="8" name="下矢印 7">
            <a:extLst>
              <a:ext uri="{FF2B5EF4-FFF2-40B4-BE49-F238E27FC236}">
                <a16:creationId xmlns:a16="http://schemas.microsoft.com/office/drawing/2014/main" id="{1BE0B88B-51FE-11FC-2394-C9A0923342C2}"/>
              </a:ext>
            </a:extLst>
          </p:cNvPr>
          <p:cNvSpPr/>
          <p:nvPr/>
        </p:nvSpPr>
        <p:spPr>
          <a:xfrm>
            <a:off x="5395730" y="4161039"/>
            <a:ext cx="1400537" cy="497712"/>
          </a:xfrm>
          <a:prstGeom prst="down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sp>
        <p:nvSpPr>
          <p:cNvPr id="9" name="テキスト ボックス 8">
            <a:extLst>
              <a:ext uri="{FF2B5EF4-FFF2-40B4-BE49-F238E27FC236}">
                <a16:creationId xmlns:a16="http://schemas.microsoft.com/office/drawing/2014/main" id="{EF7CDA00-2526-60BE-2FE4-8BD42EA94516}"/>
              </a:ext>
            </a:extLst>
          </p:cNvPr>
          <p:cNvSpPr txBox="1"/>
          <p:nvPr/>
        </p:nvSpPr>
        <p:spPr>
          <a:xfrm>
            <a:off x="6892724" y="4225229"/>
            <a:ext cx="3185487" cy="369332"/>
          </a:xfrm>
          <a:prstGeom prst="rect">
            <a:avLst/>
          </a:prstGeom>
          <a:noFill/>
        </p:spPr>
        <p:txBody>
          <a:bodyPr wrap="none" rtlCol="0">
            <a:spAutoFit/>
          </a:bodyPr>
          <a:lstStyle/>
          <a:p>
            <a:r>
              <a:rPr kumimoji="1" lang="ja-JP" altLang="en-US"/>
              <a:t>もし、オーバーフローすると</a:t>
            </a:r>
          </a:p>
        </p:txBody>
      </p:sp>
    </p:spTree>
    <p:extLst>
      <p:ext uri="{BB962C8B-B14F-4D97-AF65-F5344CB8AC3E}">
        <p14:creationId xmlns:p14="http://schemas.microsoft.com/office/powerpoint/2010/main" val="23661239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69256DB7-B63B-D029-E7C3-C0775D0BC434}"/>
              </a:ext>
            </a:extLst>
          </p:cNvPr>
          <p:cNvSpPr txBox="1"/>
          <p:nvPr/>
        </p:nvSpPr>
        <p:spPr>
          <a:xfrm>
            <a:off x="844953" y="133109"/>
            <a:ext cx="10208871" cy="3785652"/>
          </a:xfrm>
          <a:prstGeom prst="rect">
            <a:avLst/>
          </a:prstGeom>
          <a:solidFill>
            <a:schemeClr val="accent4">
              <a:lumMod val="20000"/>
              <a:lumOff val="80000"/>
            </a:schemeClr>
          </a:solidFill>
        </p:spPr>
        <p:txBody>
          <a:bodyPr wrap="square" rtlCol="0">
            <a:spAutoFit/>
          </a:bodyPr>
          <a:lstStyle/>
          <a:p>
            <a:r>
              <a:rPr kumimoji="1" lang="ja-JP" altLang="en-US" sz="2400" b="1" u="sng"/>
              <a:t>加速器施設における類似事例</a:t>
            </a:r>
            <a:endParaRPr kumimoji="1" lang="en-US" altLang="ja-JP" sz="2400" b="1" u="sng" dirty="0"/>
          </a:p>
          <a:p>
            <a:r>
              <a:rPr lang="ja-JP" altLang="en-US" sz="2400"/>
              <a:t>施設メンテナンスのため、</a:t>
            </a:r>
            <a:r>
              <a:rPr kumimoji="1" lang="ja-JP" altLang="en-US" sz="2400"/>
              <a:t>冷却塔からの配管の水抜きを行った。冷却塔とドレインの間のバルブが故障により完全に閉じず、さらに冷却塔に水が自動補給されたため、一晩にわたってドレインから水が排水され続けた。その結果、</a:t>
            </a:r>
            <a:r>
              <a:rPr kumimoji="1" lang="en-US" altLang="ja-JP" sz="2400" dirty="0"/>
              <a:t>RI</a:t>
            </a:r>
            <a:r>
              <a:rPr kumimoji="1" lang="ja-JP" altLang="en-US" sz="2400"/>
              <a:t>排水槽</a:t>
            </a:r>
            <a:r>
              <a:rPr kumimoji="1" lang="en-US" altLang="ja-JP" sz="2400" dirty="0"/>
              <a:t>3</a:t>
            </a:r>
            <a:r>
              <a:rPr kumimoji="1" lang="ja-JP" altLang="en-US" sz="2400"/>
              <a:t>基が満水になり、排水槽下のピットへ排水があふれ出た。</a:t>
            </a:r>
            <a:endParaRPr kumimoji="1" lang="en-US" altLang="ja-JP" sz="2400" dirty="0"/>
          </a:p>
          <a:p>
            <a:endParaRPr lang="en-US" altLang="ja-JP" sz="2400" dirty="0"/>
          </a:p>
          <a:p>
            <a:r>
              <a:rPr kumimoji="1" lang="ja-JP" altLang="en-US" sz="2400" b="1" u="sng"/>
              <a:t>排水設備以外の場所での類似事例</a:t>
            </a:r>
            <a:endParaRPr kumimoji="1" lang="en-US" altLang="ja-JP" sz="2400" b="1" u="sng" dirty="0"/>
          </a:p>
          <a:p>
            <a:r>
              <a:rPr kumimoji="1" lang="ja-JP" altLang="en-US" sz="2400"/>
              <a:t>給⽔ホースを⽔道の蛇⼝にホースバンドで繋いでいた。給⽔ホースが外れて</a:t>
            </a:r>
            <a:r>
              <a:rPr kumimoji="1" lang="en-US" altLang="ja-JP" sz="2400" dirty="0"/>
              <a:t>RI</a:t>
            </a:r>
            <a:r>
              <a:rPr kumimoji="1" lang="ja-JP" altLang="en-US" sz="2400"/>
              <a:t>管理区域および区域外まで漏⽔した。</a:t>
            </a:r>
          </a:p>
        </p:txBody>
      </p:sp>
      <p:sp>
        <p:nvSpPr>
          <p:cNvPr id="3" name="テキスト ボックス 2">
            <a:extLst>
              <a:ext uri="{FF2B5EF4-FFF2-40B4-BE49-F238E27FC236}">
                <a16:creationId xmlns:a16="http://schemas.microsoft.com/office/drawing/2014/main" id="{213499A9-D51E-92AA-6029-3393B22B5ED4}"/>
              </a:ext>
            </a:extLst>
          </p:cNvPr>
          <p:cNvSpPr txBox="1"/>
          <p:nvPr/>
        </p:nvSpPr>
        <p:spPr>
          <a:xfrm>
            <a:off x="844954" y="5034985"/>
            <a:ext cx="10208870" cy="1569660"/>
          </a:xfrm>
          <a:prstGeom prst="rect">
            <a:avLst/>
          </a:prstGeom>
          <a:solidFill>
            <a:schemeClr val="accent6">
              <a:lumMod val="20000"/>
              <a:lumOff val="80000"/>
            </a:schemeClr>
          </a:solidFill>
          <a:ln>
            <a:noFill/>
          </a:ln>
        </p:spPr>
        <p:txBody>
          <a:bodyPr wrap="square" rtlCol="0">
            <a:spAutoFit/>
          </a:bodyPr>
          <a:lstStyle/>
          <a:p>
            <a:r>
              <a:rPr kumimoji="1" lang="ja-JP" altLang="en-US" sz="2400" b="1" u="sng"/>
              <a:t>これらの事例が法令報告事故に至らなかった理由</a:t>
            </a:r>
            <a:endParaRPr kumimoji="1" lang="en-US" altLang="ja-JP" sz="2400" b="1" u="sng" dirty="0"/>
          </a:p>
          <a:p>
            <a:pPr marL="285750" indent="-285750">
              <a:buFont typeface="Arial" panose="020B0604020202020204" pitchFamily="34" charset="0"/>
              <a:buChar char="•"/>
            </a:pPr>
            <a:r>
              <a:rPr lang="ja-JP" altLang="en-US" sz="2400"/>
              <a:t>オーバーフローした排水が管理区域外に流れたが、排水中から</a:t>
            </a:r>
            <a:r>
              <a:rPr lang="en-US" altLang="ja-JP" sz="2400" dirty="0"/>
              <a:t>RI</a:t>
            </a:r>
            <a:r>
              <a:rPr lang="ja-JP" altLang="en-US" sz="2400"/>
              <a:t>が検出されなかった</a:t>
            </a:r>
            <a:endParaRPr lang="en-US" altLang="ja-JP" sz="2400" dirty="0"/>
          </a:p>
          <a:p>
            <a:pPr marL="285750" indent="-285750">
              <a:buFont typeface="Arial" panose="020B0604020202020204" pitchFamily="34" charset="0"/>
              <a:buChar char="•"/>
            </a:pPr>
            <a:r>
              <a:rPr lang="ja-JP" altLang="en-US" sz="2400"/>
              <a:t>オーバーフローした排水が排水設備周辺の堰により食い止められた</a:t>
            </a:r>
            <a:endParaRPr kumimoji="1" lang="ja-JP" altLang="en-US" sz="2400"/>
          </a:p>
        </p:txBody>
      </p:sp>
      <p:sp>
        <p:nvSpPr>
          <p:cNvPr id="4" name="下矢印 3">
            <a:extLst>
              <a:ext uri="{FF2B5EF4-FFF2-40B4-BE49-F238E27FC236}">
                <a16:creationId xmlns:a16="http://schemas.microsoft.com/office/drawing/2014/main" id="{525B3131-C30E-5773-4E82-94935A9E417E}"/>
              </a:ext>
            </a:extLst>
          </p:cNvPr>
          <p:cNvSpPr/>
          <p:nvPr/>
        </p:nvSpPr>
        <p:spPr>
          <a:xfrm>
            <a:off x="5285772" y="4476873"/>
            <a:ext cx="1400537" cy="497712"/>
          </a:xfrm>
          <a:prstGeom prst="down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sp>
        <p:nvSpPr>
          <p:cNvPr id="5" name="下矢印 4">
            <a:extLst>
              <a:ext uri="{FF2B5EF4-FFF2-40B4-BE49-F238E27FC236}">
                <a16:creationId xmlns:a16="http://schemas.microsoft.com/office/drawing/2014/main" id="{88F4583B-786A-C370-D479-EBC9A0D09B27}"/>
              </a:ext>
            </a:extLst>
          </p:cNvPr>
          <p:cNvSpPr/>
          <p:nvPr/>
        </p:nvSpPr>
        <p:spPr>
          <a:xfrm rot="10800000">
            <a:off x="5285772" y="3979161"/>
            <a:ext cx="1400537" cy="497712"/>
          </a:xfrm>
          <a:prstGeom prst="down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spTree>
    <p:extLst>
      <p:ext uri="{BB962C8B-B14F-4D97-AF65-F5344CB8AC3E}">
        <p14:creationId xmlns:p14="http://schemas.microsoft.com/office/powerpoint/2010/main" val="39424952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1D6C63-232A-50C5-8520-848348F281D8}"/>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09BF4DCE-FB0D-942A-662F-3996C577EEF0}"/>
              </a:ext>
            </a:extLst>
          </p:cNvPr>
          <p:cNvSpPr txBox="1"/>
          <p:nvPr/>
        </p:nvSpPr>
        <p:spPr>
          <a:xfrm>
            <a:off x="52086" y="138896"/>
            <a:ext cx="6699270" cy="369332"/>
          </a:xfrm>
          <a:prstGeom prst="rect">
            <a:avLst/>
          </a:prstGeom>
          <a:noFill/>
        </p:spPr>
        <p:txBody>
          <a:bodyPr wrap="none" rtlCol="0">
            <a:spAutoFit/>
          </a:bodyPr>
          <a:lstStyle/>
          <a:p>
            <a:r>
              <a:rPr kumimoji="1" lang="ja-JP" altLang="en-US"/>
              <a:t>参考資料：原子力規制委員会による規則第</a:t>
            </a:r>
            <a:r>
              <a:rPr kumimoji="1" lang="en-US" altLang="ja-JP" dirty="0"/>
              <a:t>28</a:t>
            </a:r>
            <a:r>
              <a:rPr kumimoji="1" lang="ja-JP" altLang="en-US"/>
              <a:t>条の</a:t>
            </a:r>
            <a:r>
              <a:rPr kumimoji="1" lang="en-US" altLang="ja-JP" dirty="0"/>
              <a:t>3</a:t>
            </a:r>
            <a:r>
              <a:rPr kumimoji="1" lang="ja-JP" altLang="en-US"/>
              <a:t>第</a:t>
            </a:r>
            <a:r>
              <a:rPr kumimoji="1" lang="en-US" altLang="ja-JP" dirty="0"/>
              <a:t>4</a:t>
            </a:r>
            <a:r>
              <a:rPr kumimoji="1" lang="ja-JP" altLang="en-US"/>
              <a:t>号の解釈</a:t>
            </a:r>
          </a:p>
        </p:txBody>
      </p:sp>
      <p:sp>
        <p:nvSpPr>
          <p:cNvPr id="3" name="テキスト ボックス 2">
            <a:extLst>
              <a:ext uri="{FF2B5EF4-FFF2-40B4-BE49-F238E27FC236}">
                <a16:creationId xmlns:a16="http://schemas.microsoft.com/office/drawing/2014/main" id="{3E424245-A7F8-7145-6EAB-7DE63BEDFF9C}"/>
              </a:ext>
            </a:extLst>
          </p:cNvPr>
          <p:cNvSpPr txBox="1"/>
          <p:nvPr/>
        </p:nvSpPr>
        <p:spPr>
          <a:xfrm>
            <a:off x="347240" y="566678"/>
            <a:ext cx="10712370" cy="523220"/>
          </a:xfrm>
          <a:prstGeom prst="rect">
            <a:avLst/>
          </a:prstGeom>
          <a:noFill/>
          <a:ln w="22225">
            <a:solidFill>
              <a:schemeClr val="tx1"/>
            </a:solidFill>
          </a:ln>
        </p:spPr>
        <p:txBody>
          <a:bodyPr wrap="square" rtlCol="0">
            <a:spAutoFit/>
          </a:bodyPr>
          <a:lstStyle/>
          <a:p>
            <a:r>
              <a:rPr lang="ja-JP" altLang="en-US" sz="1400">
                <a:solidFill>
                  <a:srgbClr val="000000"/>
                </a:solidFill>
                <a:effectLst/>
                <a:latin typeface="Helvetica" pitchFamily="2" charset="0"/>
              </a:rPr>
              <a:t>放射性同位元素等が</a:t>
            </a:r>
            <a:r>
              <a:rPr lang="ja-JP" altLang="en-US" sz="1400">
                <a:solidFill>
                  <a:srgbClr val="FB0007"/>
                </a:solidFill>
                <a:effectLst/>
                <a:latin typeface="Helvetica" pitchFamily="2" charset="0"/>
              </a:rPr>
              <a:t>管理区域外で漏えいしたとき</a:t>
            </a:r>
            <a:r>
              <a:rPr lang="ja-JP" altLang="en-US" sz="1400">
                <a:solidFill>
                  <a:srgbClr val="000000"/>
                </a:solidFill>
                <a:effectLst/>
                <a:latin typeface="Helvetica" pitchFamily="2" charset="0"/>
              </a:rPr>
              <a:t>（第</a:t>
            </a:r>
            <a:r>
              <a:rPr lang="en-US" altLang="ja-JP" sz="1400" dirty="0">
                <a:solidFill>
                  <a:srgbClr val="000000"/>
                </a:solidFill>
                <a:effectLst/>
                <a:latin typeface="Helvetica" pitchFamily="2" charset="0"/>
              </a:rPr>
              <a:t>15</a:t>
            </a:r>
            <a:r>
              <a:rPr lang="ja-JP" altLang="en-US" sz="1400">
                <a:solidFill>
                  <a:srgbClr val="000000"/>
                </a:solidFill>
                <a:effectLst/>
                <a:latin typeface="Helvetica" pitchFamily="2" charset="0"/>
              </a:rPr>
              <a:t>条第</a:t>
            </a:r>
            <a:r>
              <a:rPr lang="en-US" altLang="ja-JP" sz="1400" dirty="0">
                <a:solidFill>
                  <a:srgbClr val="000000"/>
                </a:solidFill>
                <a:effectLst/>
                <a:latin typeface="Helvetica" pitchFamily="2" charset="0"/>
              </a:rPr>
              <a:t>2</a:t>
            </a:r>
            <a:r>
              <a:rPr lang="ja-JP" altLang="en-US" sz="1400">
                <a:solidFill>
                  <a:srgbClr val="000000"/>
                </a:solidFill>
                <a:effectLst/>
                <a:latin typeface="Helvetica" pitchFamily="2" charset="0"/>
              </a:rPr>
              <a:t>項の規定により管理区域の外において密封されていない放射性同位元素の使用をした場合を除く。）。</a:t>
            </a:r>
          </a:p>
        </p:txBody>
      </p:sp>
      <p:sp>
        <p:nvSpPr>
          <p:cNvPr id="4" name="テキスト ボックス 3">
            <a:extLst>
              <a:ext uri="{FF2B5EF4-FFF2-40B4-BE49-F238E27FC236}">
                <a16:creationId xmlns:a16="http://schemas.microsoft.com/office/drawing/2014/main" id="{C95D9DE6-C324-7344-4DD1-6F647B44562A}"/>
              </a:ext>
            </a:extLst>
          </p:cNvPr>
          <p:cNvSpPr txBox="1"/>
          <p:nvPr/>
        </p:nvSpPr>
        <p:spPr>
          <a:xfrm>
            <a:off x="347240" y="1382286"/>
            <a:ext cx="10712370" cy="4616648"/>
          </a:xfrm>
          <a:prstGeom prst="rect">
            <a:avLst/>
          </a:prstGeom>
          <a:noFill/>
        </p:spPr>
        <p:txBody>
          <a:bodyPr wrap="square" rtlCol="0">
            <a:spAutoFit/>
          </a:bodyPr>
          <a:lstStyle/>
          <a:p>
            <a:r>
              <a:rPr lang="en-US" altLang="ja-JP" sz="1400" dirty="0">
                <a:solidFill>
                  <a:srgbClr val="000000"/>
                </a:solidFill>
                <a:effectLst/>
                <a:latin typeface="Helvetica" pitchFamily="2" charset="0"/>
              </a:rPr>
              <a:t>1.</a:t>
            </a:r>
            <a:r>
              <a:rPr lang="ja-JP" altLang="en-US" sz="1400">
                <a:solidFill>
                  <a:srgbClr val="000000"/>
                </a:solidFill>
                <a:effectLst/>
                <a:latin typeface="Helvetica" pitchFamily="2" charset="0"/>
              </a:rPr>
              <a:t>目的</a:t>
            </a:r>
          </a:p>
          <a:p>
            <a:r>
              <a:rPr lang="ja-JP" altLang="en-US" sz="1400">
                <a:solidFill>
                  <a:srgbClr val="000000"/>
                </a:solidFill>
                <a:effectLst/>
                <a:latin typeface="Helvetica" pitchFamily="2" charset="0"/>
              </a:rPr>
              <a:t>放射性同位元素等が管理区域外に排出される場合には、廃棄施設を通じ管理された状態で排出されることとなっており、一般的には、排気口や排水口以外の場所から管理区域外に漏えいすることは異常な事象である。また、管理区域を設定しない密封された放射性同位元素（表示付認証機器を含む。）が破損等により漏えいすること又は管理区域外を運搬中に放射性同位元素等が漏えいすることも異常な事象である。そのため、</a:t>
            </a:r>
            <a:r>
              <a:rPr lang="ja-JP" altLang="en-US" sz="1400">
                <a:solidFill>
                  <a:srgbClr val="FB0007"/>
                </a:solidFill>
                <a:effectLst/>
                <a:latin typeface="Helvetica" pitchFamily="2" charset="0"/>
              </a:rPr>
              <a:t>放射性同位元素等が管理区域外で漏えいした場合、管理区域を設定しない密封された放射性同位元素が漏えいした場合又は管理区域外を運搬中に放射性同位元素等が漏えいした場合に報告</a:t>
            </a:r>
            <a:r>
              <a:rPr lang="ja-JP" altLang="en-US" sz="1400">
                <a:solidFill>
                  <a:srgbClr val="000000"/>
                </a:solidFill>
                <a:effectLst/>
                <a:latin typeface="Helvetica" pitchFamily="2" charset="0"/>
              </a:rPr>
              <a:t>を求めるものである。</a:t>
            </a:r>
            <a:endParaRPr lang="en-US" altLang="ja-JP" sz="1400" dirty="0">
              <a:solidFill>
                <a:srgbClr val="000000"/>
              </a:solidFill>
              <a:effectLst/>
              <a:latin typeface="Helvetica" pitchFamily="2" charset="0"/>
            </a:endParaRPr>
          </a:p>
          <a:p>
            <a:endParaRPr lang="ja-JP" altLang="en-US" sz="1400">
              <a:solidFill>
                <a:srgbClr val="000000"/>
              </a:solidFill>
              <a:effectLst/>
              <a:latin typeface="Helvetica" pitchFamily="2" charset="0"/>
            </a:endParaRPr>
          </a:p>
          <a:p>
            <a:r>
              <a:rPr lang="en-US" altLang="ja-JP" sz="1400" dirty="0">
                <a:solidFill>
                  <a:srgbClr val="000000"/>
                </a:solidFill>
                <a:effectLst/>
                <a:latin typeface="Helvetica" pitchFamily="2" charset="0"/>
              </a:rPr>
              <a:t>2.</a:t>
            </a:r>
            <a:r>
              <a:rPr lang="ja-JP" altLang="en-US" sz="1400">
                <a:solidFill>
                  <a:srgbClr val="000000"/>
                </a:solidFill>
                <a:effectLst/>
                <a:latin typeface="Helvetica" pitchFamily="2" charset="0"/>
              </a:rPr>
              <a:t>語句及び文章の解釈</a:t>
            </a:r>
          </a:p>
          <a:p>
            <a:r>
              <a:rPr lang="ja-JP" altLang="en-US" sz="1400">
                <a:solidFill>
                  <a:srgbClr val="000000"/>
                </a:solidFill>
                <a:effectLst/>
                <a:latin typeface="Helvetica" pitchFamily="2" charset="0"/>
              </a:rPr>
              <a:t>「漏えい」とは、排気管、排水管、放射性同位元素を収納する容器又は放射性輸送物等から放射性同位元素等が系外に漏れ出ることをいう。</a:t>
            </a:r>
            <a:endParaRPr lang="en-US" altLang="ja-JP" sz="1400" dirty="0">
              <a:solidFill>
                <a:srgbClr val="000000"/>
              </a:solidFill>
              <a:effectLst/>
              <a:latin typeface="Helvetica" pitchFamily="2" charset="0"/>
            </a:endParaRPr>
          </a:p>
          <a:p>
            <a:endParaRPr lang="en-US" altLang="ja-JP" sz="1400" dirty="0">
              <a:solidFill>
                <a:srgbClr val="000000"/>
              </a:solidFill>
              <a:latin typeface="Helvetica" pitchFamily="2" charset="0"/>
            </a:endParaRPr>
          </a:p>
          <a:p>
            <a:r>
              <a:rPr lang="en-US" altLang="ja-JP" sz="1400" dirty="0">
                <a:solidFill>
                  <a:srgbClr val="000000"/>
                </a:solidFill>
                <a:effectLst/>
                <a:latin typeface="Helvetica" pitchFamily="2" charset="0"/>
              </a:rPr>
              <a:t>3.</a:t>
            </a:r>
            <a:r>
              <a:rPr lang="ja-JP" altLang="en-US" sz="1400">
                <a:solidFill>
                  <a:srgbClr val="000000"/>
                </a:solidFill>
                <a:effectLst/>
                <a:latin typeface="Helvetica" pitchFamily="2" charset="0"/>
              </a:rPr>
              <a:t>運用上の留意点</a:t>
            </a:r>
          </a:p>
          <a:p>
            <a:r>
              <a:rPr lang="en-US" altLang="ja-JP" sz="1400" dirty="0">
                <a:solidFill>
                  <a:srgbClr val="000000"/>
                </a:solidFill>
                <a:effectLst/>
                <a:latin typeface="Helvetica" pitchFamily="2" charset="0"/>
              </a:rPr>
              <a:t>① </a:t>
            </a:r>
            <a:r>
              <a:rPr lang="ja-JP" altLang="en-US" sz="1400">
                <a:solidFill>
                  <a:srgbClr val="000000"/>
                </a:solidFill>
                <a:effectLst/>
                <a:latin typeface="Helvetica" pitchFamily="2" charset="0"/>
              </a:rPr>
              <a:t>本号は、定められた経路を経て排出されるもの以外の放射性同位元素等の排出があり、放射性同位元素等の量又は濃度の如何を問わず</a:t>
            </a:r>
            <a:r>
              <a:rPr lang="ja-JP" altLang="en-US" sz="1400">
                <a:solidFill>
                  <a:srgbClr val="FB0007"/>
                </a:solidFill>
                <a:effectLst/>
                <a:latin typeface="Helvetica" pitchFamily="2" charset="0"/>
              </a:rPr>
              <a:t>管理区域外に漏えいが生じた事実が確認された場合を対象</a:t>
            </a:r>
            <a:r>
              <a:rPr lang="ja-JP" altLang="en-US" sz="1400">
                <a:solidFill>
                  <a:srgbClr val="000000"/>
                </a:solidFill>
                <a:effectLst/>
                <a:latin typeface="Helvetica" pitchFamily="2" charset="0"/>
              </a:rPr>
              <a:t>とする。</a:t>
            </a:r>
            <a:endParaRPr lang="ja-JP" altLang="en-US" sz="1400">
              <a:solidFill>
                <a:srgbClr val="FB0007"/>
              </a:solidFill>
              <a:effectLst/>
              <a:latin typeface="Helvetica" pitchFamily="2" charset="0"/>
            </a:endParaRPr>
          </a:p>
          <a:p>
            <a:r>
              <a:rPr lang="ja-JP" altLang="en-US" sz="1400">
                <a:solidFill>
                  <a:srgbClr val="000000"/>
                </a:solidFill>
                <a:latin typeface="Helvetica" pitchFamily="2" charset="0"/>
              </a:rPr>
              <a:t>（一部省略）</a:t>
            </a:r>
            <a:endParaRPr lang="en-US" altLang="ja-JP" sz="1400" dirty="0">
              <a:solidFill>
                <a:srgbClr val="000000"/>
              </a:solidFill>
              <a:latin typeface="Helvetica" pitchFamily="2" charset="0"/>
            </a:endParaRPr>
          </a:p>
          <a:p>
            <a:endParaRPr lang="en-US" altLang="ja-JP" sz="1400" dirty="0">
              <a:solidFill>
                <a:srgbClr val="000000"/>
              </a:solidFill>
              <a:effectLst/>
              <a:latin typeface="Helvetica" pitchFamily="2" charset="0"/>
            </a:endParaRPr>
          </a:p>
          <a:p>
            <a:r>
              <a:rPr lang="ja-JP" altLang="en-US" sz="1400">
                <a:solidFill>
                  <a:srgbClr val="000000"/>
                </a:solidFill>
                <a:effectLst/>
                <a:latin typeface="Helvetica" pitchFamily="2" charset="0"/>
              </a:rPr>
              <a:t>４．事例</a:t>
            </a:r>
          </a:p>
          <a:p>
            <a:r>
              <a:rPr lang="en-US" altLang="ja-JP" sz="1400" dirty="0">
                <a:solidFill>
                  <a:srgbClr val="000000"/>
                </a:solidFill>
                <a:effectLst/>
                <a:latin typeface="Helvetica" pitchFamily="2" charset="0"/>
              </a:rPr>
              <a:t>① </a:t>
            </a:r>
            <a:r>
              <a:rPr lang="ja-JP" altLang="en-US" sz="1400">
                <a:solidFill>
                  <a:srgbClr val="000000"/>
                </a:solidFill>
                <a:effectLst/>
                <a:latin typeface="Helvetica" pitchFamily="2" charset="0"/>
              </a:rPr>
              <a:t>（省略）</a:t>
            </a:r>
            <a:endParaRPr lang="ja-JP" altLang="en-US" sz="1400">
              <a:solidFill>
                <a:srgbClr val="FB0007"/>
              </a:solidFill>
              <a:effectLst/>
              <a:latin typeface="Helvetica" pitchFamily="2" charset="0"/>
            </a:endParaRPr>
          </a:p>
          <a:p>
            <a:r>
              <a:rPr lang="en-US" altLang="ja-JP" sz="1400" dirty="0">
                <a:solidFill>
                  <a:srgbClr val="000000"/>
                </a:solidFill>
                <a:effectLst/>
                <a:latin typeface="Helvetica" pitchFamily="2" charset="0"/>
              </a:rPr>
              <a:t>② </a:t>
            </a:r>
            <a:r>
              <a:rPr lang="ja-JP" altLang="en-US" sz="1400">
                <a:solidFill>
                  <a:srgbClr val="000000"/>
                </a:solidFill>
                <a:effectLst/>
                <a:latin typeface="Helvetica" pitchFamily="2" charset="0"/>
              </a:rPr>
              <a:t>報告対象でない事例</a:t>
            </a:r>
          </a:p>
          <a:p>
            <a:r>
              <a:rPr lang="en-US" altLang="ja-JP" sz="1400" dirty="0">
                <a:solidFill>
                  <a:srgbClr val="000000"/>
                </a:solidFill>
                <a:effectLst/>
                <a:latin typeface="Arial" panose="020B0604020202020204" pitchFamily="34" charset="0"/>
              </a:rPr>
              <a:t>• </a:t>
            </a:r>
            <a:r>
              <a:rPr lang="ja-JP" altLang="en-US" sz="1400">
                <a:solidFill>
                  <a:srgbClr val="000000"/>
                </a:solidFill>
                <a:effectLst/>
                <a:latin typeface="Helvetica" pitchFamily="2" charset="0"/>
              </a:rPr>
              <a:t>排水管に亀裂が生じたため、測定を行ったが、</a:t>
            </a:r>
            <a:r>
              <a:rPr lang="ja-JP" altLang="en-US" sz="1400">
                <a:solidFill>
                  <a:srgbClr val="FB0007"/>
                </a:solidFill>
                <a:effectLst/>
                <a:latin typeface="Helvetica" pitchFamily="2" charset="0"/>
              </a:rPr>
              <a:t>汚染等が検出されなかったとき</a:t>
            </a:r>
            <a:r>
              <a:rPr lang="ja-JP" altLang="en-US" sz="1400">
                <a:solidFill>
                  <a:srgbClr val="000000"/>
                </a:solidFill>
                <a:effectLst/>
                <a:latin typeface="Helvetica" pitchFamily="2" charset="0"/>
              </a:rPr>
              <a:t>。</a:t>
            </a:r>
            <a:endParaRPr lang="ja-JP" altLang="en-US" sz="1400">
              <a:solidFill>
                <a:srgbClr val="FB0007"/>
              </a:solidFill>
              <a:effectLst/>
              <a:latin typeface="Helvetica" pitchFamily="2" charset="0"/>
            </a:endParaRPr>
          </a:p>
          <a:p>
            <a:r>
              <a:rPr lang="en-US" altLang="ja-JP" sz="1400" dirty="0">
                <a:solidFill>
                  <a:srgbClr val="000000"/>
                </a:solidFill>
                <a:effectLst/>
                <a:latin typeface="Arial" panose="020B0604020202020204" pitchFamily="34" charset="0"/>
              </a:rPr>
              <a:t>• </a:t>
            </a:r>
            <a:r>
              <a:rPr lang="ja-JP" altLang="en-US" sz="1400">
                <a:solidFill>
                  <a:srgbClr val="000000"/>
                </a:solidFill>
                <a:effectLst/>
                <a:latin typeface="Helvetica" pitchFamily="2" charset="0"/>
              </a:rPr>
              <a:t>表示付認証機器を使用する場合であって、</a:t>
            </a:r>
            <a:r>
              <a:rPr lang="ja-JP" altLang="en-US" sz="1400">
                <a:solidFill>
                  <a:srgbClr val="FB0007"/>
                </a:solidFill>
                <a:effectLst/>
                <a:latin typeface="Helvetica" pitchFamily="2" charset="0"/>
              </a:rPr>
              <a:t>認証条件に従った使用に基づき放射性同位元素を容器から取り出して使用するとき</a:t>
            </a:r>
            <a:r>
              <a:rPr lang="ja-JP" altLang="en-US" sz="1400">
                <a:solidFill>
                  <a:srgbClr val="000000"/>
                </a:solidFill>
                <a:effectLst/>
                <a:latin typeface="Helvetica" pitchFamily="2" charset="0"/>
              </a:rPr>
              <a:t>。</a:t>
            </a:r>
            <a:endParaRPr lang="ja-JP" altLang="en-US" sz="1400">
              <a:solidFill>
                <a:srgbClr val="FB0007"/>
              </a:solidFill>
              <a:effectLst/>
              <a:latin typeface="Helvetica" pitchFamily="2" charset="0"/>
            </a:endParaRPr>
          </a:p>
        </p:txBody>
      </p:sp>
      <p:sp>
        <p:nvSpPr>
          <p:cNvPr id="5" name="テキスト ボックス 4">
            <a:extLst>
              <a:ext uri="{FF2B5EF4-FFF2-40B4-BE49-F238E27FC236}">
                <a16:creationId xmlns:a16="http://schemas.microsoft.com/office/drawing/2014/main" id="{A50935AB-902E-A581-2E8A-DDB3C5D4126C}"/>
              </a:ext>
            </a:extLst>
          </p:cNvPr>
          <p:cNvSpPr txBox="1"/>
          <p:nvPr/>
        </p:nvSpPr>
        <p:spPr>
          <a:xfrm>
            <a:off x="2523299" y="6291322"/>
            <a:ext cx="8536311" cy="261610"/>
          </a:xfrm>
          <a:prstGeom prst="rect">
            <a:avLst/>
          </a:prstGeom>
          <a:noFill/>
        </p:spPr>
        <p:txBody>
          <a:bodyPr wrap="none" rtlCol="0">
            <a:spAutoFit/>
          </a:bodyPr>
          <a:lstStyle/>
          <a:p>
            <a:r>
              <a:rPr lang="ja-JP" altLang="en-US" sz="1100">
                <a:solidFill>
                  <a:srgbClr val="000000"/>
                </a:solidFill>
                <a:effectLst/>
                <a:latin typeface="Helvetica" pitchFamily="2" charset="0"/>
              </a:rPr>
              <a:t>放射線障害の防止に関する法令改正の説明会「報告義務の強化について</a:t>
            </a:r>
            <a:r>
              <a:rPr lang="en-US" altLang="ja-JP" sz="1100" dirty="0">
                <a:solidFill>
                  <a:srgbClr val="000000"/>
                </a:solidFill>
                <a:effectLst/>
                <a:latin typeface="Helvetica" pitchFamily="2" charset="0"/>
              </a:rPr>
              <a:t>- </a:t>
            </a:r>
            <a:r>
              <a:rPr lang="ja-JP" altLang="en-US" sz="1100">
                <a:solidFill>
                  <a:srgbClr val="000000"/>
                </a:solidFill>
                <a:effectLst/>
                <a:latin typeface="Helvetica" pitchFamily="2" charset="0"/>
              </a:rPr>
              <a:t>原子力規制委員会への事故等の報告に関する解釈 </a:t>
            </a:r>
            <a:r>
              <a:rPr lang="en-US" altLang="ja-JP" sz="1100" dirty="0">
                <a:solidFill>
                  <a:srgbClr val="000000"/>
                </a:solidFill>
                <a:effectLst/>
                <a:latin typeface="Helvetica" pitchFamily="2" charset="0"/>
              </a:rPr>
              <a:t>-</a:t>
            </a:r>
            <a:r>
              <a:rPr lang="ja-JP" altLang="en-US" sz="1100">
                <a:solidFill>
                  <a:srgbClr val="000000"/>
                </a:solidFill>
                <a:effectLst/>
                <a:latin typeface="Helvetica" pitchFamily="2" charset="0"/>
              </a:rPr>
              <a:t>」による</a:t>
            </a:r>
            <a:endParaRPr lang="en-US" altLang="ja-JP" sz="1100" dirty="0">
              <a:solidFill>
                <a:srgbClr val="000000"/>
              </a:solidFill>
              <a:effectLst/>
              <a:latin typeface="Helvetica" pitchFamily="2" charset="0"/>
            </a:endParaRPr>
          </a:p>
        </p:txBody>
      </p:sp>
    </p:spTree>
    <p:extLst>
      <p:ext uri="{BB962C8B-B14F-4D97-AF65-F5344CB8AC3E}">
        <p14:creationId xmlns:p14="http://schemas.microsoft.com/office/powerpoint/2010/main" val="24910919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ACBA1426-3656-0632-B27F-CEED22B058D7}"/>
              </a:ext>
            </a:extLst>
          </p:cNvPr>
          <p:cNvSpPr txBox="1"/>
          <p:nvPr/>
        </p:nvSpPr>
        <p:spPr>
          <a:xfrm>
            <a:off x="52086" y="138896"/>
            <a:ext cx="6699270" cy="369332"/>
          </a:xfrm>
          <a:prstGeom prst="rect">
            <a:avLst/>
          </a:prstGeom>
          <a:noFill/>
        </p:spPr>
        <p:txBody>
          <a:bodyPr wrap="none" rtlCol="0">
            <a:spAutoFit/>
          </a:bodyPr>
          <a:lstStyle/>
          <a:p>
            <a:r>
              <a:rPr kumimoji="1" lang="ja-JP" altLang="en-US"/>
              <a:t>参考資料：原子力規制委員会による規則第</a:t>
            </a:r>
            <a:r>
              <a:rPr kumimoji="1" lang="en-US" altLang="ja-JP" dirty="0"/>
              <a:t>28</a:t>
            </a:r>
            <a:r>
              <a:rPr kumimoji="1" lang="ja-JP" altLang="en-US"/>
              <a:t>条の</a:t>
            </a:r>
            <a:r>
              <a:rPr kumimoji="1" lang="en-US" altLang="ja-JP" dirty="0"/>
              <a:t>3</a:t>
            </a:r>
            <a:r>
              <a:rPr kumimoji="1" lang="ja-JP" altLang="en-US"/>
              <a:t>第</a:t>
            </a:r>
            <a:r>
              <a:rPr kumimoji="1" lang="en-US" altLang="ja-JP" dirty="0"/>
              <a:t>5</a:t>
            </a:r>
            <a:r>
              <a:rPr kumimoji="1" lang="ja-JP" altLang="en-US"/>
              <a:t>号の解釈</a:t>
            </a:r>
          </a:p>
        </p:txBody>
      </p:sp>
      <p:sp>
        <p:nvSpPr>
          <p:cNvPr id="3" name="テキスト ボックス 2">
            <a:extLst>
              <a:ext uri="{FF2B5EF4-FFF2-40B4-BE49-F238E27FC236}">
                <a16:creationId xmlns:a16="http://schemas.microsoft.com/office/drawing/2014/main" id="{92FECB73-D110-14FB-3232-192E66E123EC}"/>
              </a:ext>
            </a:extLst>
          </p:cNvPr>
          <p:cNvSpPr txBox="1"/>
          <p:nvPr/>
        </p:nvSpPr>
        <p:spPr>
          <a:xfrm>
            <a:off x="347240" y="566678"/>
            <a:ext cx="10712370" cy="1384995"/>
          </a:xfrm>
          <a:prstGeom prst="rect">
            <a:avLst/>
          </a:prstGeom>
          <a:noFill/>
          <a:ln w="22225">
            <a:solidFill>
              <a:schemeClr val="tx1"/>
            </a:solidFill>
          </a:ln>
        </p:spPr>
        <p:txBody>
          <a:bodyPr wrap="square" rtlCol="0">
            <a:spAutoFit/>
          </a:bodyPr>
          <a:lstStyle/>
          <a:p>
            <a:r>
              <a:rPr lang="ja-JP" altLang="en-US" sz="1400">
                <a:solidFill>
                  <a:srgbClr val="000000"/>
                </a:solidFill>
                <a:effectLst/>
                <a:latin typeface="Helvetica" pitchFamily="2" charset="0"/>
              </a:rPr>
              <a:t>放射性同位元素等が管理区域内で漏えいしたとき。ただし、</a:t>
            </a:r>
            <a:r>
              <a:rPr lang="ja-JP" altLang="en-US" sz="1400">
                <a:solidFill>
                  <a:srgbClr val="FB0007"/>
                </a:solidFill>
                <a:effectLst/>
                <a:latin typeface="Helvetica" pitchFamily="2" charset="0"/>
              </a:rPr>
              <a:t>次のいずれかに該当するとき（漏えいした物が管理区域外に広がつたときを除く。）を除く</a:t>
            </a:r>
            <a:r>
              <a:rPr lang="ja-JP" altLang="en-US" sz="1400">
                <a:solidFill>
                  <a:srgbClr val="000000"/>
                </a:solidFill>
                <a:effectLst/>
                <a:latin typeface="Helvetica" pitchFamily="2" charset="0"/>
              </a:rPr>
              <a:t>。</a:t>
            </a:r>
            <a:endParaRPr lang="ja-JP" altLang="en-US" sz="1400">
              <a:solidFill>
                <a:srgbClr val="FB0007"/>
              </a:solidFill>
              <a:effectLst/>
              <a:latin typeface="Helvetica" pitchFamily="2" charset="0"/>
            </a:endParaRPr>
          </a:p>
          <a:p>
            <a:r>
              <a:rPr lang="ja-JP" altLang="en-US" sz="1400">
                <a:solidFill>
                  <a:srgbClr val="000000"/>
                </a:solidFill>
                <a:effectLst/>
                <a:latin typeface="Helvetica" pitchFamily="2" charset="0"/>
              </a:rPr>
              <a:t>イ 　漏えいした液体状の放射性同位元素等が当該漏えいに係る設備の周辺部に設置された漏えいの拡大を防止するための</a:t>
            </a:r>
            <a:r>
              <a:rPr lang="ja-JP" altLang="en-US" sz="1400">
                <a:solidFill>
                  <a:srgbClr val="FB0007"/>
                </a:solidFill>
                <a:effectLst/>
                <a:latin typeface="Helvetica" pitchFamily="2" charset="0"/>
              </a:rPr>
              <a:t>堰</a:t>
            </a:r>
            <a:r>
              <a:rPr lang="en-US" altLang="ja-JP" sz="1400" dirty="0">
                <a:solidFill>
                  <a:srgbClr val="FB0007"/>
                </a:solidFill>
                <a:effectLst/>
                <a:latin typeface="Helvetica" pitchFamily="2" charset="0"/>
              </a:rPr>
              <a:t>(</a:t>
            </a:r>
            <a:r>
              <a:rPr lang="ja-JP" altLang="en-US" sz="1400">
                <a:solidFill>
                  <a:srgbClr val="FB0007"/>
                </a:solidFill>
                <a:effectLst/>
                <a:latin typeface="Helvetica" pitchFamily="2" charset="0"/>
              </a:rPr>
              <a:t>せき</a:t>
            </a:r>
            <a:r>
              <a:rPr lang="en-US" altLang="ja-JP" sz="1400" dirty="0">
                <a:solidFill>
                  <a:srgbClr val="FB0007"/>
                </a:solidFill>
                <a:effectLst/>
                <a:latin typeface="Helvetica" pitchFamily="2" charset="0"/>
              </a:rPr>
              <a:t>)</a:t>
            </a:r>
            <a:r>
              <a:rPr lang="ja-JP" altLang="en-US" sz="1400">
                <a:solidFill>
                  <a:srgbClr val="FB0007"/>
                </a:solidFill>
                <a:effectLst/>
                <a:latin typeface="Helvetica" pitchFamily="2" charset="0"/>
              </a:rPr>
              <a:t>の</a:t>
            </a:r>
            <a:endParaRPr lang="en-US" altLang="ja-JP" sz="1400" dirty="0">
              <a:solidFill>
                <a:srgbClr val="FB0007"/>
              </a:solidFill>
              <a:effectLst/>
              <a:latin typeface="Helvetica" pitchFamily="2" charset="0"/>
            </a:endParaRPr>
          </a:p>
          <a:p>
            <a:r>
              <a:rPr lang="ja-JP" altLang="en-US" sz="1400">
                <a:solidFill>
                  <a:srgbClr val="FB0007"/>
                </a:solidFill>
                <a:latin typeface="Helvetica" pitchFamily="2" charset="0"/>
              </a:rPr>
              <a:t>　　</a:t>
            </a:r>
            <a:r>
              <a:rPr lang="ja-JP" altLang="en-US" sz="1400">
                <a:solidFill>
                  <a:srgbClr val="FB0007"/>
                </a:solidFill>
                <a:effectLst/>
                <a:latin typeface="Helvetica" pitchFamily="2" charset="0"/>
              </a:rPr>
              <a:t>外に拡大しなかつたとき</a:t>
            </a:r>
            <a:r>
              <a:rPr lang="ja-JP" altLang="en-US" sz="1400">
                <a:solidFill>
                  <a:srgbClr val="000000"/>
                </a:solidFill>
                <a:effectLst/>
                <a:latin typeface="Helvetica" pitchFamily="2" charset="0"/>
              </a:rPr>
              <a:t>。</a:t>
            </a:r>
            <a:endParaRPr lang="ja-JP" altLang="en-US" sz="1400">
              <a:solidFill>
                <a:srgbClr val="FB0007"/>
              </a:solidFill>
              <a:effectLst/>
              <a:latin typeface="Helvetica" pitchFamily="2" charset="0"/>
            </a:endParaRPr>
          </a:p>
          <a:p>
            <a:r>
              <a:rPr lang="ja-JP" altLang="en-US" sz="1400">
                <a:solidFill>
                  <a:srgbClr val="000000"/>
                </a:solidFill>
                <a:effectLst/>
                <a:latin typeface="Helvetica" pitchFamily="2" charset="0"/>
              </a:rPr>
              <a:t>ロ 　気体状の放射性同位元素等が漏えいした場合において、</a:t>
            </a:r>
            <a:r>
              <a:rPr lang="ja-JP" altLang="en-US" sz="1400">
                <a:solidFill>
                  <a:srgbClr val="FB0007"/>
                </a:solidFill>
                <a:effectLst/>
                <a:latin typeface="Helvetica" pitchFamily="2" charset="0"/>
              </a:rPr>
              <a:t>漏えいした場所に係る排気設備の機能が適正に維持されているとき</a:t>
            </a:r>
            <a:r>
              <a:rPr lang="ja-JP" altLang="en-US" sz="1400">
                <a:solidFill>
                  <a:srgbClr val="000000"/>
                </a:solidFill>
                <a:effectLst/>
                <a:latin typeface="Helvetica" pitchFamily="2" charset="0"/>
              </a:rPr>
              <a:t>。</a:t>
            </a:r>
            <a:endParaRPr lang="ja-JP" altLang="en-US" sz="1400">
              <a:solidFill>
                <a:srgbClr val="FB0007"/>
              </a:solidFill>
              <a:effectLst/>
              <a:latin typeface="Helvetica" pitchFamily="2" charset="0"/>
            </a:endParaRPr>
          </a:p>
          <a:p>
            <a:r>
              <a:rPr lang="ja-JP" altLang="en-US" sz="1400">
                <a:solidFill>
                  <a:srgbClr val="000000"/>
                </a:solidFill>
                <a:effectLst/>
                <a:latin typeface="Helvetica" pitchFamily="2" charset="0"/>
              </a:rPr>
              <a:t>ハ 　漏えいした放射性同位元素等の</a:t>
            </a:r>
            <a:r>
              <a:rPr lang="ja-JP" altLang="en-US" sz="1400">
                <a:solidFill>
                  <a:srgbClr val="FB0007"/>
                </a:solidFill>
                <a:effectLst/>
                <a:latin typeface="Helvetica" pitchFamily="2" charset="0"/>
              </a:rPr>
              <a:t>放射能量が微量のときその他漏えいの程度が軽微なとき</a:t>
            </a:r>
            <a:r>
              <a:rPr lang="ja-JP" altLang="en-US" sz="1400">
                <a:solidFill>
                  <a:srgbClr val="000000"/>
                </a:solidFill>
                <a:effectLst/>
                <a:latin typeface="Helvetica" pitchFamily="2" charset="0"/>
              </a:rPr>
              <a:t>。</a:t>
            </a:r>
            <a:endParaRPr lang="ja-JP" altLang="en-US" sz="1400">
              <a:solidFill>
                <a:srgbClr val="FB0007"/>
              </a:solidFill>
              <a:effectLst/>
              <a:latin typeface="Helvetica" pitchFamily="2" charset="0"/>
            </a:endParaRPr>
          </a:p>
        </p:txBody>
      </p:sp>
      <p:sp>
        <p:nvSpPr>
          <p:cNvPr id="4" name="テキスト ボックス 3">
            <a:extLst>
              <a:ext uri="{FF2B5EF4-FFF2-40B4-BE49-F238E27FC236}">
                <a16:creationId xmlns:a16="http://schemas.microsoft.com/office/drawing/2014/main" id="{47E25812-34E0-F516-AC79-CCE6502336FC}"/>
              </a:ext>
            </a:extLst>
          </p:cNvPr>
          <p:cNvSpPr txBox="1"/>
          <p:nvPr/>
        </p:nvSpPr>
        <p:spPr>
          <a:xfrm>
            <a:off x="347240" y="2136338"/>
            <a:ext cx="10712370" cy="3970318"/>
          </a:xfrm>
          <a:prstGeom prst="rect">
            <a:avLst/>
          </a:prstGeom>
          <a:noFill/>
        </p:spPr>
        <p:txBody>
          <a:bodyPr wrap="square" rtlCol="0">
            <a:spAutoFit/>
          </a:bodyPr>
          <a:lstStyle/>
          <a:p>
            <a:r>
              <a:rPr lang="en-US" altLang="ja-JP" sz="1400" dirty="0">
                <a:solidFill>
                  <a:srgbClr val="000000"/>
                </a:solidFill>
                <a:effectLst/>
              </a:rPr>
              <a:t>1.</a:t>
            </a:r>
            <a:r>
              <a:rPr lang="ja-JP" altLang="en-US" sz="1400">
                <a:solidFill>
                  <a:srgbClr val="000000"/>
                </a:solidFill>
                <a:effectLst/>
              </a:rPr>
              <a:t>目的</a:t>
            </a:r>
          </a:p>
          <a:p>
            <a:r>
              <a:rPr lang="ja-JP" altLang="en-US" sz="1400">
                <a:solidFill>
                  <a:srgbClr val="000000"/>
                </a:solidFill>
                <a:effectLst/>
              </a:rPr>
              <a:t>放射線施設の</a:t>
            </a:r>
            <a:r>
              <a:rPr lang="ja-JP" altLang="en-US" sz="1400">
                <a:solidFill>
                  <a:srgbClr val="FB0007"/>
                </a:solidFill>
                <a:effectLst/>
              </a:rPr>
              <a:t>管理区域内での漏えいについては</a:t>
            </a:r>
            <a:r>
              <a:rPr lang="ja-JP" altLang="en-US" sz="1400">
                <a:solidFill>
                  <a:srgbClr val="000000"/>
                </a:solidFill>
                <a:effectLst/>
              </a:rPr>
              <a:t>、あらかじめ想定した計画に基づき放射性同位元素等の取扱いを行っているが、</a:t>
            </a:r>
            <a:r>
              <a:rPr lang="ja-JP" altLang="en-US" sz="1400">
                <a:solidFill>
                  <a:srgbClr val="FB0007"/>
                </a:solidFill>
                <a:effectLst/>
              </a:rPr>
              <a:t>想定した計画外の事象が発生した場合に、原因を究明し、その発生の可能性及び発生した場合に、原因を究明し、その発生の可能性及び発生した場合の影響を極力低減させること</a:t>
            </a:r>
            <a:r>
              <a:rPr lang="ja-JP" altLang="en-US" sz="1400">
                <a:solidFill>
                  <a:srgbClr val="000000"/>
                </a:solidFill>
                <a:effectLst/>
              </a:rPr>
              <a:t>が望ましいことから、報告を求めるものである。</a:t>
            </a:r>
          </a:p>
          <a:p>
            <a:endParaRPr lang="ja-JP" altLang="en-US" sz="1400">
              <a:solidFill>
                <a:srgbClr val="FB0007"/>
              </a:solidFill>
              <a:effectLst/>
            </a:endParaRPr>
          </a:p>
          <a:p>
            <a:r>
              <a:rPr lang="ja-JP" altLang="en-US" sz="1400">
                <a:solidFill>
                  <a:srgbClr val="000000"/>
                </a:solidFill>
                <a:effectLst/>
              </a:rPr>
              <a:t>２．語句及び文章の解釈</a:t>
            </a:r>
          </a:p>
          <a:p>
            <a:pPr marL="342900" indent="-342900">
              <a:buFont typeface="+mj-ea"/>
              <a:buAutoNum type="circleNumDbPlain"/>
            </a:pPr>
            <a:r>
              <a:rPr lang="ja-JP" altLang="en-US" sz="1400">
                <a:solidFill>
                  <a:srgbClr val="000000"/>
                </a:solidFill>
                <a:effectLst/>
              </a:rPr>
              <a:t>「漏えいの拡大を防止するための堰」とは、放射性同位元素等の漏えいの拡大を防止するためにあらかじめ設置された容器、施設、器具又は区画等をいう。</a:t>
            </a:r>
          </a:p>
          <a:p>
            <a:pPr marL="342900" indent="-342900">
              <a:buFont typeface="+mj-ea"/>
              <a:buAutoNum type="circleNumDbPlain"/>
            </a:pPr>
            <a:r>
              <a:rPr lang="ja-JP" altLang="en-US" sz="1400">
                <a:solidFill>
                  <a:srgbClr val="000000"/>
                </a:solidFill>
                <a:effectLst/>
              </a:rPr>
              <a:t>「放射性同位元素等の放射能量が微量のときその他漏えいの程度が軽微なとき」とは、数量告示第</a:t>
            </a:r>
            <a:r>
              <a:rPr lang="en-US" altLang="ja-JP" sz="1400" dirty="0">
                <a:solidFill>
                  <a:srgbClr val="000000"/>
                </a:solidFill>
                <a:effectLst/>
              </a:rPr>
              <a:t>7</a:t>
            </a:r>
            <a:r>
              <a:rPr lang="ja-JP" altLang="en-US" sz="1400">
                <a:solidFill>
                  <a:srgbClr val="000000"/>
                </a:solidFill>
                <a:effectLst/>
              </a:rPr>
              <a:t>条に規定する</a:t>
            </a:r>
            <a:r>
              <a:rPr lang="ja-JP" altLang="en-US" sz="1400">
                <a:solidFill>
                  <a:srgbClr val="FB0007"/>
                </a:solidFill>
                <a:effectLst/>
              </a:rPr>
              <a:t>空気中濃度限度</a:t>
            </a:r>
            <a:r>
              <a:rPr lang="ja-JP" altLang="en-US" sz="1400">
                <a:solidFill>
                  <a:srgbClr val="000000"/>
                </a:solidFill>
                <a:effectLst/>
              </a:rPr>
              <a:t>及び数量告示第</a:t>
            </a:r>
            <a:r>
              <a:rPr lang="en-US" altLang="ja-JP" sz="1400" dirty="0">
                <a:solidFill>
                  <a:srgbClr val="000000"/>
                </a:solidFill>
                <a:effectLst/>
              </a:rPr>
              <a:t>8</a:t>
            </a:r>
            <a:r>
              <a:rPr lang="ja-JP" altLang="en-US" sz="1400">
                <a:solidFill>
                  <a:srgbClr val="000000"/>
                </a:solidFill>
                <a:effectLst/>
              </a:rPr>
              <a:t>条に規定する</a:t>
            </a:r>
            <a:r>
              <a:rPr lang="ja-JP" altLang="en-US" sz="1400">
                <a:solidFill>
                  <a:srgbClr val="FB0007"/>
                </a:solidFill>
                <a:effectLst/>
              </a:rPr>
              <a:t>表面密度限度を超えない量</a:t>
            </a:r>
            <a:r>
              <a:rPr lang="ja-JP" altLang="en-US" sz="1400">
                <a:solidFill>
                  <a:srgbClr val="000000"/>
                </a:solidFill>
                <a:effectLst/>
              </a:rPr>
              <a:t>をいう。</a:t>
            </a:r>
            <a:endParaRPr lang="ja-JP" altLang="en-US" sz="1400">
              <a:solidFill>
                <a:srgbClr val="FB0007"/>
              </a:solidFill>
              <a:effectLst/>
            </a:endParaRPr>
          </a:p>
          <a:p>
            <a:r>
              <a:rPr lang="ja-JP" altLang="en-US" sz="1400">
                <a:solidFill>
                  <a:srgbClr val="01154D"/>
                </a:solidFill>
                <a:effectLst/>
              </a:rPr>
              <a:t>▶ </a:t>
            </a:r>
            <a:r>
              <a:rPr lang="ja-JP" altLang="en-US" sz="1400">
                <a:solidFill>
                  <a:srgbClr val="B00004"/>
                </a:solidFill>
                <a:effectLst/>
              </a:rPr>
              <a:t>空気中の濃度限度は、一週間の平均濃度</a:t>
            </a:r>
            <a:r>
              <a:rPr lang="ja-JP" altLang="en-US" sz="1400">
                <a:solidFill>
                  <a:srgbClr val="01154D"/>
                </a:solidFill>
                <a:effectLst/>
              </a:rPr>
              <a:t>で判断</a:t>
            </a:r>
            <a:r>
              <a:rPr lang="ja-JP" altLang="en-US" sz="1400">
                <a:solidFill>
                  <a:srgbClr val="B00004"/>
                </a:solidFill>
                <a:effectLst/>
              </a:rPr>
              <a:t>表面密度限度は</a:t>
            </a:r>
            <a:r>
              <a:rPr lang="ja-JP" altLang="en-US" sz="1400">
                <a:solidFill>
                  <a:srgbClr val="01154D"/>
                </a:solidFill>
                <a:effectLst/>
              </a:rPr>
              <a:t>ある期間の測定値の平均ではなく</a:t>
            </a:r>
            <a:r>
              <a:rPr lang="ja-JP" altLang="en-US" sz="1400">
                <a:solidFill>
                  <a:srgbClr val="B00004"/>
                </a:solidFill>
                <a:effectLst/>
              </a:rPr>
              <a:t>測定時の結果</a:t>
            </a:r>
            <a:r>
              <a:rPr lang="ja-JP" altLang="en-US" sz="1400">
                <a:solidFill>
                  <a:srgbClr val="01154D"/>
                </a:solidFill>
                <a:effectLst/>
              </a:rPr>
              <a:t>から判断</a:t>
            </a:r>
            <a:endParaRPr lang="en-US" altLang="ja-JP" sz="1400" dirty="0">
              <a:solidFill>
                <a:srgbClr val="01154D"/>
              </a:solidFill>
              <a:effectLst/>
            </a:endParaRPr>
          </a:p>
          <a:p>
            <a:endParaRPr lang="ja-JP" altLang="en-US" sz="1400">
              <a:solidFill>
                <a:srgbClr val="01154D"/>
              </a:solidFill>
              <a:effectLst/>
            </a:endParaRPr>
          </a:p>
          <a:p>
            <a:r>
              <a:rPr lang="en-US" altLang="ja-JP" sz="1400" dirty="0">
                <a:solidFill>
                  <a:srgbClr val="000000"/>
                </a:solidFill>
                <a:effectLst/>
              </a:rPr>
              <a:t>3.</a:t>
            </a:r>
            <a:r>
              <a:rPr lang="ja-JP" altLang="en-US" sz="1400">
                <a:solidFill>
                  <a:srgbClr val="000000"/>
                </a:solidFill>
                <a:effectLst/>
              </a:rPr>
              <a:t>運用上の留意点</a:t>
            </a:r>
          </a:p>
          <a:p>
            <a:pPr marL="342900" indent="-342900">
              <a:buFont typeface="+mj-ea"/>
              <a:buAutoNum type="circleNumDbPlain"/>
            </a:pPr>
            <a:r>
              <a:rPr lang="ja-JP" altLang="en-US" sz="1400">
                <a:solidFill>
                  <a:srgbClr val="FB0007"/>
                </a:solidFill>
                <a:effectLst/>
              </a:rPr>
              <a:t>限られた場所の中で漏えいが留まっている場合</a:t>
            </a:r>
            <a:r>
              <a:rPr lang="ja-JP" altLang="en-US" sz="1400">
                <a:solidFill>
                  <a:srgbClr val="000000"/>
                </a:solidFill>
                <a:effectLst/>
              </a:rPr>
              <a:t>（漏えいしたものが排気設備又は排水設備で回収されている場合を含む。）は本号に該当しない。</a:t>
            </a:r>
            <a:endParaRPr lang="ja-JP" altLang="en-US" sz="1400">
              <a:solidFill>
                <a:srgbClr val="000000"/>
              </a:solidFill>
            </a:endParaRPr>
          </a:p>
          <a:p>
            <a:r>
              <a:rPr lang="ja-JP" altLang="en-US" sz="1400">
                <a:solidFill>
                  <a:srgbClr val="01154D"/>
                </a:solidFill>
                <a:effectLst/>
              </a:rPr>
              <a:t>▶ 放射性同位元素を使用する上で安全を確保するため、万が一の漏えい等の事象に備え、あらかじめ堰を設け、</a:t>
            </a:r>
            <a:r>
              <a:rPr lang="ja-JP" altLang="en-US" sz="1400">
                <a:solidFill>
                  <a:srgbClr val="B00004"/>
                </a:solidFill>
                <a:effectLst/>
              </a:rPr>
              <a:t>漏えいした放射性同位元素等の汚染の拡大を防止し、速やかに回収できるようにした場合には放射線障害の影響が少ないことから除外</a:t>
            </a:r>
            <a:endParaRPr lang="en-US" altLang="ja-JP" sz="1400" dirty="0">
              <a:solidFill>
                <a:srgbClr val="B00004"/>
              </a:solidFill>
              <a:effectLst/>
            </a:endParaRPr>
          </a:p>
          <a:p>
            <a:r>
              <a:rPr lang="en-US" altLang="ja-JP" sz="1400" dirty="0"/>
              <a:t>②</a:t>
            </a:r>
            <a:r>
              <a:rPr lang="ja-JP" altLang="en-US" sz="1400"/>
              <a:t>　（省略）</a:t>
            </a:r>
            <a:endParaRPr lang="ja-JP" altLang="en-US" sz="1400">
              <a:effectLst/>
            </a:endParaRPr>
          </a:p>
        </p:txBody>
      </p:sp>
      <p:sp>
        <p:nvSpPr>
          <p:cNvPr id="5" name="テキスト ボックス 4">
            <a:extLst>
              <a:ext uri="{FF2B5EF4-FFF2-40B4-BE49-F238E27FC236}">
                <a16:creationId xmlns:a16="http://schemas.microsoft.com/office/drawing/2014/main" id="{CE58DA78-3BF1-E519-3C46-687591B89741}"/>
              </a:ext>
            </a:extLst>
          </p:cNvPr>
          <p:cNvSpPr txBox="1"/>
          <p:nvPr/>
        </p:nvSpPr>
        <p:spPr>
          <a:xfrm>
            <a:off x="2523299" y="6291322"/>
            <a:ext cx="8536311" cy="261610"/>
          </a:xfrm>
          <a:prstGeom prst="rect">
            <a:avLst/>
          </a:prstGeom>
          <a:noFill/>
        </p:spPr>
        <p:txBody>
          <a:bodyPr wrap="none" rtlCol="0">
            <a:spAutoFit/>
          </a:bodyPr>
          <a:lstStyle/>
          <a:p>
            <a:r>
              <a:rPr lang="ja-JP" altLang="en-US" sz="1100">
                <a:solidFill>
                  <a:srgbClr val="000000"/>
                </a:solidFill>
                <a:effectLst/>
                <a:latin typeface="Helvetica" pitchFamily="2" charset="0"/>
              </a:rPr>
              <a:t>放射線障害の防止に関する法令改正の説明会「報告義務の強化について</a:t>
            </a:r>
            <a:r>
              <a:rPr lang="en-US" altLang="ja-JP" sz="1100" dirty="0">
                <a:solidFill>
                  <a:srgbClr val="000000"/>
                </a:solidFill>
                <a:effectLst/>
                <a:latin typeface="Helvetica" pitchFamily="2" charset="0"/>
              </a:rPr>
              <a:t>- </a:t>
            </a:r>
            <a:r>
              <a:rPr lang="ja-JP" altLang="en-US" sz="1100">
                <a:solidFill>
                  <a:srgbClr val="000000"/>
                </a:solidFill>
                <a:effectLst/>
                <a:latin typeface="Helvetica" pitchFamily="2" charset="0"/>
              </a:rPr>
              <a:t>原子力規制委員会への事故等の報告に関する解釈 </a:t>
            </a:r>
            <a:r>
              <a:rPr lang="en-US" altLang="ja-JP" sz="1100" dirty="0">
                <a:solidFill>
                  <a:srgbClr val="000000"/>
                </a:solidFill>
                <a:effectLst/>
                <a:latin typeface="Helvetica" pitchFamily="2" charset="0"/>
              </a:rPr>
              <a:t>-</a:t>
            </a:r>
            <a:r>
              <a:rPr lang="ja-JP" altLang="en-US" sz="1100">
                <a:solidFill>
                  <a:srgbClr val="000000"/>
                </a:solidFill>
                <a:effectLst/>
                <a:latin typeface="Helvetica" pitchFamily="2" charset="0"/>
              </a:rPr>
              <a:t>」による</a:t>
            </a:r>
            <a:endParaRPr lang="en-US" altLang="ja-JP" sz="1100" dirty="0">
              <a:solidFill>
                <a:srgbClr val="000000"/>
              </a:solidFill>
              <a:effectLst/>
              <a:latin typeface="Helvetica" pitchFamily="2" charset="0"/>
            </a:endParaRPr>
          </a:p>
        </p:txBody>
      </p:sp>
    </p:spTree>
    <p:extLst>
      <p:ext uri="{BB962C8B-B14F-4D97-AF65-F5344CB8AC3E}">
        <p14:creationId xmlns:p14="http://schemas.microsoft.com/office/powerpoint/2010/main" val="2308738206"/>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プレゼンテーション3" id="{D75972E7-4D2C-B64C-935C-3A91DC32CDD5}" vid="{D5087C1C-BFF7-CA43-8B14-D170A1273D96}"/>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テーマ</Template>
  <TotalTime>113</TotalTime>
  <Words>1504</Words>
  <Application>Microsoft Macintosh PowerPoint</Application>
  <PresentationFormat>ワイド画面</PresentationFormat>
  <Paragraphs>71</Paragraphs>
  <Slides>6</Slides>
  <Notes>1</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6</vt:i4>
      </vt:variant>
    </vt:vector>
  </HeadingPairs>
  <TitlesOfParts>
    <vt:vector size="11" baseType="lpstr">
      <vt:lpstr>Hiragino Kaku Gothic Pro W3</vt:lpstr>
      <vt:lpstr>游ゴシック</vt:lpstr>
      <vt:lpstr>Arial</vt:lpstr>
      <vt:lpstr>Helvetica</vt:lpstr>
      <vt:lpstr>Office テーマ</vt:lpstr>
      <vt:lpstr>RI施設の排水</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鈴木　智和</dc:creator>
  <cp:lastModifiedBy>鈴木　智和</cp:lastModifiedBy>
  <cp:revision>5</cp:revision>
  <dcterms:created xsi:type="dcterms:W3CDTF">2025-02-19T01:34:23Z</dcterms:created>
  <dcterms:modified xsi:type="dcterms:W3CDTF">2025-02-19T03:29:17Z</dcterms:modified>
</cp:coreProperties>
</file>