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330"/>
  </p:normalViewPr>
  <p:slideViewPr>
    <p:cSldViewPr snapToGrid="0">
      <p:cViewPr varScale="1">
        <p:scale>
          <a:sx n="100" d="100"/>
          <a:sy n="100" d="100"/>
        </p:scale>
        <p:origin x="15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8D32A-48A3-204E-8650-F866DB9CB3DA}" type="datetimeFigureOut">
              <a:rPr kumimoji="1" lang="ja-JP" altLang="en-US" smtClean="0"/>
              <a:t>2025/9/19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E1511-9D7F-D649-A19A-BBE05DA2CDD9}" type="slidenum">
              <a:rPr kumimoji="1" lang="ja-JP" altLang="en-US" smtClean="0"/>
              <a:t>‹#›</a:t>
            </a:fld>
            <a:endParaRPr kumimoji="1" lang="ja-JP" altLang="en-US"/>
          </a:p>
        </p:txBody>
      </p:sp>
    </p:spTree>
    <p:extLst>
      <p:ext uri="{BB962C8B-B14F-4D97-AF65-F5344CB8AC3E}">
        <p14:creationId xmlns:p14="http://schemas.microsoft.com/office/powerpoint/2010/main" val="27036083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加速器施設の廊下の線量に関する事例です。この場所は日頃からサイクロトロンの運転に伴って線量率が上昇する場所でした。あるとき、月１回の線量率測定で線量率が高いことがわかりました。いつも通りサイクロトロンが原因で線量率が高いものだと思い込みました。しかし、サイクロトロンを止めても線量率は下がりませんでした。</a:t>
            </a:r>
          </a:p>
        </p:txBody>
      </p:sp>
      <p:sp>
        <p:nvSpPr>
          <p:cNvPr id="4" name="スライド番号プレースホルダー 3"/>
          <p:cNvSpPr>
            <a:spLocks noGrp="1"/>
          </p:cNvSpPr>
          <p:nvPr>
            <p:ph type="sldNum" sz="quarter" idx="5"/>
          </p:nvPr>
        </p:nvSpPr>
        <p:spPr/>
        <p:txBody>
          <a:bodyPr/>
          <a:lstStyle/>
          <a:p>
            <a:fld id="{B76E1511-9D7F-D649-A19A-BBE05DA2CDD9}" type="slidenum">
              <a:rPr kumimoji="1" lang="ja-JP" altLang="en-US" smtClean="0"/>
              <a:t>1</a:t>
            </a:fld>
            <a:endParaRPr kumimoji="1" lang="ja-JP" altLang="en-US"/>
          </a:p>
        </p:txBody>
      </p:sp>
    </p:spTree>
    <p:extLst>
      <p:ext uri="{BB962C8B-B14F-4D97-AF65-F5344CB8AC3E}">
        <p14:creationId xmlns:p14="http://schemas.microsoft.com/office/powerpoint/2010/main" val="286368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NaI</a:t>
            </a:r>
            <a:r>
              <a:rPr kumimoji="1" lang="ja-JP" altLang="en-US"/>
              <a:t>サーベイメータとラギッドサーベイメータを用いて周辺サーベイを行いました。その結果、むしろサイクロトロンに近い場所の方が線量率が低いことがわかりました。この結果から、原因がサイクロトロンではないと判断し、周辺サーベイを続けたところ、置かれていた掃除機から強い放射線が測定された。管理区域立ち入り者に聞き取りを行ったところ、従事者の一人がこの掃除機を使って実験室の掃除を行い、その際に強い放射化物を吸い込みそのままそれを掃除機を放置しておいたようであることがわかりました。この事例からの教訓として、管理区域内で掃除機を使用したときは、使用後に線量率測定をすることがわかります。ただし、埃を集めて</a:t>
            </a:r>
            <a:r>
              <a:rPr kumimoji="1" lang="en-US" altLang="ja-JP" dirty="0"/>
              <a:t>GM</a:t>
            </a:r>
            <a:r>
              <a:rPr kumimoji="1" lang="ja-JP" altLang="en-US"/>
              <a:t>サーベイメータで測定するとウラン系列により高い測定値を返します。数日後に測る、核種によって他の種類のサーベイメータを使うなどの工夫が必要です。本事例では、非常に強い放射線だったので、</a:t>
            </a:r>
            <a:r>
              <a:rPr kumimoji="1" lang="en-US" altLang="ja-JP" dirty="0"/>
              <a:t>GM</a:t>
            </a:r>
            <a:r>
              <a:rPr kumimoji="1" lang="ja-JP" altLang="en-US"/>
              <a:t>サーベイメータであっても異常な高い測定値が測定されました。</a:t>
            </a:r>
            <a:endParaRPr kumimoji="1" lang="en-US" altLang="ja-JP" dirty="0"/>
          </a:p>
          <a:p>
            <a:endParaRPr kumimoji="1" lang="en-US" altLang="ja-JP" dirty="0"/>
          </a:p>
          <a:p>
            <a:endParaRPr kumimoji="1" lang="ja-JP" altLang="en-US"/>
          </a:p>
          <a:p>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B76E1511-9D7F-D649-A19A-BBE05DA2CDD9}" type="slidenum">
              <a:rPr kumimoji="1" lang="ja-JP" altLang="en-US" smtClean="0"/>
              <a:t>2</a:t>
            </a:fld>
            <a:endParaRPr kumimoji="1" lang="ja-JP" altLang="en-US"/>
          </a:p>
        </p:txBody>
      </p:sp>
    </p:spTree>
    <p:extLst>
      <p:ext uri="{BB962C8B-B14F-4D97-AF65-F5344CB8AC3E}">
        <p14:creationId xmlns:p14="http://schemas.microsoft.com/office/powerpoint/2010/main" val="222856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後の対応として、紙パックタイプであったこの掃除機から紙パックを取り出しました。紙パックを密閉し、それを保管廃棄室に廃棄した。そして、掃除機内部の汚染検査を行いましたが汚染は見つかりませんでした。この掃除機は、放射化した壁のアンカー打ちなどのために用意してあった掃除機で、工事用で粉じん用に目が細かいものが使われていました。放射化物が紙パック内にとどまり、汚染が拡大しなかったのは想定通りでした。</a:t>
            </a:r>
            <a:endParaRPr kumimoji="1" lang="en-US" altLang="ja-JP" dirty="0"/>
          </a:p>
          <a:p>
            <a:r>
              <a:rPr kumimoji="1" lang="ja-JP" altLang="en-US"/>
              <a:t>なお、サイクロトロン使用に伴って線量が上がる箇所であっても、エリアモニタの値がビームの</a:t>
            </a:r>
            <a:r>
              <a:rPr kumimoji="1" lang="en-US" altLang="ja-JP" dirty="0"/>
              <a:t>ON/OFF</a:t>
            </a:r>
            <a:r>
              <a:rPr kumimoji="1" lang="ja-JP" altLang="en-US"/>
              <a:t>に連動するか確認することが重要であることがわかりました。</a:t>
            </a:r>
          </a:p>
          <a:p>
            <a:endParaRPr kumimoji="1" lang="ja-JP" altLang="en-US"/>
          </a:p>
          <a:p>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B76E1511-9D7F-D649-A19A-BBE05DA2CDD9}" type="slidenum">
              <a:rPr kumimoji="1" lang="ja-JP" altLang="en-US" smtClean="0"/>
              <a:t>3</a:t>
            </a:fld>
            <a:endParaRPr kumimoji="1" lang="ja-JP" altLang="en-US"/>
          </a:p>
        </p:txBody>
      </p:sp>
    </p:spTree>
    <p:extLst>
      <p:ext uri="{BB962C8B-B14F-4D97-AF65-F5344CB8AC3E}">
        <p14:creationId xmlns:p14="http://schemas.microsoft.com/office/powerpoint/2010/main" val="181429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0C0C7-7E1A-5B07-CBB2-CA063C9042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F672792-7393-4DCA-2701-78A6A806A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96C2B44-6D00-26A0-FE4D-B86027BEB0C0}"/>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CA0CC370-BFD2-1611-B1AD-BC6A5D5B34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65F248-C1B5-3ADB-B402-74FA1B96CB4F}"/>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1631800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97906B-EFA7-3530-ABDB-8CF95E02FDB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59B529D-0D20-4AAC-B800-9633CEE3E10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539DCF5-0CE8-7629-02CC-688DECF22212}"/>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710F9BBC-D3AC-1BE1-8EE0-6C6D0CE6EA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FF44E0-8E45-F0AF-6A36-1F5DB2B8308B}"/>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279802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A3D268D-1D10-996A-2E21-119994F4C25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37D3D8F-E112-5C04-C747-8817EA5A3C2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BC4B70-204E-1BD0-2782-F50E27BCCAB2}"/>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8A5D51A8-F79D-9B6B-2D76-AE1A7612C6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042ED1-0B73-3B8B-9DC3-DA017789B9BB}"/>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101803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954A75-5DCF-4D99-4A69-4F53EAA9D63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01FB64-2C22-BE3D-796A-434F787DC81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BC534F-2C7E-3A18-6FEF-A8979ABC4754}"/>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551A4BAD-2E7D-3184-02A1-FB3D9C89AB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A9C68A-3B19-2EAF-75B5-FD182788F4EA}"/>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348636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B57E61-619E-AED0-A237-CB47A36A947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94B284-6A2E-841D-99B7-5BF0715A50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E18BBD-4994-E7DA-BAC3-AE343D51B34B}"/>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5D87D2FC-9C44-4183-4E03-4E95BB71DA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FE1EBE-7789-364B-0214-5DE34D6368AA}"/>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3355561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CDFC84-446B-10D8-E49D-887AA790A6C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F3F715-B839-DBD2-6595-DC20FB4AB11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509656E-8CDA-C43C-DA6A-D8E5CC20AA5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68B1404-74D8-AC5A-396A-5877B4DB5435}"/>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6" name="フッター プレースホルダー 5">
            <a:extLst>
              <a:ext uri="{FF2B5EF4-FFF2-40B4-BE49-F238E27FC236}">
                <a16:creationId xmlns:a16="http://schemas.microsoft.com/office/drawing/2014/main" id="{5E03D1A1-6E6D-28C6-D722-3B2BDAED96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882E77-08B7-3F5A-C092-30B9E6188406}"/>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129843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98855-604B-4C64-A27D-BE01CC28885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4D5665-5033-F6A2-2C89-6D02AB146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5CA8D4-62E0-F43E-47D7-850D5E4E733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01D95F5-E5D0-4A80-18CF-A7B6D42461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5754C61-A259-D3B4-3BAE-9D88DA1DC64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DCDFB4A-A6E0-902A-DDD9-47C5B4899F0F}"/>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8" name="フッター プレースホルダー 7">
            <a:extLst>
              <a:ext uri="{FF2B5EF4-FFF2-40B4-BE49-F238E27FC236}">
                <a16:creationId xmlns:a16="http://schemas.microsoft.com/office/drawing/2014/main" id="{7AD1FAAA-F73B-8C75-2413-2EC1896E235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CFF73D5-DCD7-CFCF-62BF-607FED8B6B15}"/>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243914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E1826C-36FD-E07B-140F-5C2FC923B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F178F2E-06E1-CFEC-D96F-7B055B30CB2D}"/>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4" name="フッター プレースホルダー 3">
            <a:extLst>
              <a:ext uri="{FF2B5EF4-FFF2-40B4-BE49-F238E27FC236}">
                <a16:creationId xmlns:a16="http://schemas.microsoft.com/office/drawing/2014/main" id="{5DE8A4A0-5083-3532-D4AE-87961A6967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008D61F-BB6F-41B6-A2AC-9B53188B04F0}"/>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172315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0A10EC3-7A0C-8D25-62AA-D3F1D3637725}"/>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3" name="フッター プレースホルダー 2">
            <a:extLst>
              <a:ext uri="{FF2B5EF4-FFF2-40B4-BE49-F238E27FC236}">
                <a16:creationId xmlns:a16="http://schemas.microsoft.com/office/drawing/2014/main" id="{2165AA1E-259A-C8D3-C7D6-16B3EB28994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2A4BBE6-32E9-65B6-5CD2-6E598483B3AC}"/>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73728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774139-82E0-D00D-5471-6B3CE73DFD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82DE50-67AA-1AF1-87E9-A1FB4213A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288B1BE-43D0-4460-E3C4-C943A28A6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32B782-D3CD-6DFE-D9DE-572887AC8D41}"/>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6" name="フッター プレースホルダー 5">
            <a:extLst>
              <a:ext uri="{FF2B5EF4-FFF2-40B4-BE49-F238E27FC236}">
                <a16:creationId xmlns:a16="http://schemas.microsoft.com/office/drawing/2014/main" id="{F377EB56-B6BD-E414-5BE7-F845450BC48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32FACDD-C16B-FC4B-1EC0-361869775FC4}"/>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51476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8F6321-C921-D535-E51B-1B4FB6B4C7B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7F5532A-D898-E820-84EB-41432FBAD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22927C0-3C1F-F635-1D69-F87512CC8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F725A40-EEAB-6ED5-B73E-C8DB28648E9C}"/>
              </a:ext>
            </a:extLst>
          </p:cNvPr>
          <p:cNvSpPr>
            <a:spLocks noGrp="1"/>
          </p:cNvSpPr>
          <p:nvPr>
            <p:ph type="dt" sz="half" idx="10"/>
          </p:nvPr>
        </p:nvSpPr>
        <p:spPr/>
        <p:txBody>
          <a:bodyPr/>
          <a:lstStyle/>
          <a:p>
            <a:fld id="{C78B7073-64F9-9D46-ADE2-0BDF187F8529}" type="datetimeFigureOut">
              <a:rPr kumimoji="1" lang="ja-JP" altLang="en-US" smtClean="0"/>
              <a:t>2025/9/19</a:t>
            </a:fld>
            <a:endParaRPr kumimoji="1" lang="ja-JP" altLang="en-US"/>
          </a:p>
        </p:txBody>
      </p:sp>
      <p:sp>
        <p:nvSpPr>
          <p:cNvPr id="6" name="フッター プレースホルダー 5">
            <a:extLst>
              <a:ext uri="{FF2B5EF4-FFF2-40B4-BE49-F238E27FC236}">
                <a16:creationId xmlns:a16="http://schemas.microsoft.com/office/drawing/2014/main" id="{7913AAC0-5B07-DEEB-1041-6D9A33D5F5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021D00-1CEF-2366-D03F-86E625304C42}"/>
              </a:ext>
            </a:extLst>
          </p:cNvPr>
          <p:cNvSpPr>
            <a:spLocks noGrp="1"/>
          </p:cNvSpPr>
          <p:nvPr>
            <p:ph type="sldNum" sz="quarter" idx="12"/>
          </p:nvPr>
        </p:nvSpPr>
        <p:spPr/>
        <p:txBody>
          <a:body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369427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9B52ED0-91AD-9860-E74B-95A5F818D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4FA903-58EB-FF9F-57D6-88309CEEF6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1A498F-F585-8B02-2737-975C70BBB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8B7073-64F9-9D46-ADE2-0BDF187F8529}" type="datetimeFigureOut">
              <a:rPr kumimoji="1" lang="ja-JP" altLang="en-US" smtClean="0"/>
              <a:t>2025/9/19</a:t>
            </a:fld>
            <a:endParaRPr kumimoji="1" lang="ja-JP" altLang="en-US"/>
          </a:p>
        </p:txBody>
      </p:sp>
      <p:sp>
        <p:nvSpPr>
          <p:cNvPr id="5" name="フッター プレースホルダー 4">
            <a:extLst>
              <a:ext uri="{FF2B5EF4-FFF2-40B4-BE49-F238E27FC236}">
                <a16:creationId xmlns:a16="http://schemas.microsoft.com/office/drawing/2014/main" id="{E2070098-CC91-5793-39C9-C1BCB816D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F8B934-7CE1-69E2-7E9F-448EF0241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160070-14F1-514A-AA34-A6294140303D}" type="slidenum">
              <a:rPr kumimoji="1" lang="ja-JP" altLang="en-US" smtClean="0"/>
              <a:t>‹#›</a:t>
            </a:fld>
            <a:endParaRPr kumimoji="1" lang="ja-JP" altLang="en-US"/>
          </a:p>
        </p:txBody>
      </p:sp>
    </p:spTree>
    <p:extLst>
      <p:ext uri="{BB962C8B-B14F-4D97-AF65-F5344CB8AC3E}">
        <p14:creationId xmlns:p14="http://schemas.microsoft.com/office/powerpoint/2010/main" val="44319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221C5A6-D512-CED9-5BDC-38F7D643EA70}"/>
              </a:ext>
            </a:extLst>
          </p:cNvPr>
          <p:cNvSpPr txBox="1"/>
          <p:nvPr/>
        </p:nvSpPr>
        <p:spPr>
          <a:xfrm>
            <a:off x="463689" y="1371601"/>
            <a:ext cx="11264622" cy="584775"/>
          </a:xfrm>
          <a:prstGeom prst="rect">
            <a:avLst/>
          </a:prstGeom>
          <a:solidFill>
            <a:schemeClr val="accent6">
              <a:lumMod val="40000"/>
              <a:lumOff val="60000"/>
            </a:schemeClr>
          </a:solidFill>
          <a:ln w="63500" cmpd="thickThin">
            <a:solidFill>
              <a:schemeClr val="accent6">
                <a:lumMod val="50000"/>
              </a:schemeClr>
            </a:solidFill>
          </a:ln>
        </p:spPr>
        <p:txBody>
          <a:bodyPr wrap="none" rtlCol="0">
            <a:spAutoFit/>
          </a:bodyPr>
          <a:lstStyle/>
          <a:p>
            <a:r>
              <a:rPr kumimoji="1" lang="ja-JP" altLang="en-US" sz="3200">
                <a:solidFill>
                  <a:srgbClr val="FF0000"/>
                </a:solidFill>
              </a:rPr>
              <a:t>管理区域内のエリアモニタの表示値が通常より上昇していた</a:t>
            </a:r>
          </a:p>
        </p:txBody>
      </p:sp>
      <p:sp>
        <p:nvSpPr>
          <p:cNvPr id="5" name="テキスト ボックス 4">
            <a:extLst>
              <a:ext uri="{FF2B5EF4-FFF2-40B4-BE49-F238E27FC236}">
                <a16:creationId xmlns:a16="http://schemas.microsoft.com/office/drawing/2014/main" id="{BC4440DB-B31F-9654-FB30-85E45DEE5EFC}"/>
              </a:ext>
            </a:extLst>
          </p:cNvPr>
          <p:cNvSpPr txBox="1"/>
          <p:nvPr/>
        </p:nvSpPr>
        <p:spPr>
          <a:xfrm>
            <a:off x="363070" y="833717"/>
            <a:ext cx="2954655" cy="461665"/>
          </a:xfrm>
          <a:prstGeom prst="rect">
            <a:avLst/>
          </a:prstGeom>
          <a:noFill/>
        </p:spPr>
        <p:txBody>
          <a:bodyPr wrap="none" rtlCol="0">
            <a:spAutoFit/>
          </a:bodyPr>
          <a:lstStyle/>
          <a:p>
            <a:r>
              <a:rPr kumimoji="1" lang="ja-JP" altLang="en-US" sz="2400">
                <a:solidFill>
                  <a:srgbClr val="FF0000"/>
                </a:solidFill>
              </a:rPr>
              <a:t>インシデント事例：</a:t>
            </a:r>
          </a:p>
        </p:txBody>
      </p:sp>
      <p:grpSp>
        <p:nvGrpSpPr>
          <p:cNvPr id="10" name="グループ化 9">
            <a:extLst>
              <a:ext uri="{FF2B5EF4-FFF2-40B4-BE49-F238E27FC236}">
                <a16:creationId xmlns:a16="http://schemas.microsoft.com/office/drawing/2014/main" id="{A88C8A6A-D09D-0EC1-413B-24A28A8C150C}"/>
              </a:ext>
            </a:extLst>
          </p:cNvPr>
          <p:cNvGrpSpPr/>
          <p:nvPr/>
        </p:nvGrpSpPr>
        <p:grpSpPr>
          <a:xfrm>
            <a:off x="8513805" y="2199503"/>
            <a:ext cx="3214506" cy="3214506"/>
            <a:chOff x="170935" y="1075038"/>
            <a:chExt cx="2219568" cy="2219568"/>
          </a:xfrm>
        </p:grpSpPr>
        <p:pic>
          <p:nvPicPr>
            <p:cNvPr id="8" name="コンテンツ プレースホルダー 6" descr="時計, 備え, モニター, 横 が含まれている画像&#10;&#10;自動的に生成された説明">
              <a:extLst>
                <a:ext uri="{FF2B5EF4-FFF2-40B4-BE49-F238E27FC236}">
                  <a16:creationId xmlns:a16="http://schemas.microsoft.com/office/drawing/2014/main" id="{30FBFA61-3809-DDE5-C140-A78C7B937651}"/>
                </a:ext>
              </a:extLst>
            </p:cNvPr>
            <p:cNvPicPr>
              <a:picLocks noChangeAspect="1"/>
            </p:cNvPicPr>
            <p:nvPr/>
          </p:nvPicPr>
          <p:blipFill>
            <a:blip r:embed="rId3"/>
            <a:stretch>
              <a:fillRect/>
            </a:stretch>
          </p:blipFill>
          <p:spPr>
            <a:xfrm>
              <a:off x="170935" y="1075038"/>
              <a:ext cx="2219568" cy="2219568"/>
            </a:xfrm>
            <a:prstGeom prst="rect">
              <a:avLst/>
            </a:prstGeom>
          </p:spPr>
        </p:pic>
        <p:sp>
          <p:nvSpPr>
            <p:cNvPr id="9" name="正方形/長方形 8">
              <a:extLst>
                <a:ext uri="{FF2B5EF4-FFF2-40B4-BE49-F238E27FC236}">
                  <a16:creationId xmlns:a16="http://schemas.microsoft.com/office/drawing/2014/main" id="{67144CFC-871F-D8CF-1E9F-EF7B81B9C818}"/>
                </a:ext>
              </a:extLst>
            </p:cNvPr>
            <p:cNvSpPr/>
            <p:nvPr/>
          </p:nvSpPr>
          <p:spPr>
            <a:xfrm>
              <a:off x="326571" y="2849336"/>
              <a:ext cx="506186" cy="28575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0141880A-0D99-D3D4-63C9-8DF4DE43AFCD}"/>
              </a:ext>
            </a:extLst>
          </p:cNvPr>
          <p:cNvSpPr txBox="1"/>
          <p:nvPr/>
        </p:nvSpPr>
        <p:spPr>
          <a:xfrm>
            <a:off x="500508" y="2090172"/>
            <a:ext cx="7803233" cy="378565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a:t>エリアモニタの表示と作業環境測定により、最近、管理区域内に線量率が高い場所があることを認識していた。</a:t>
            </a:r>
          </a:p>
          <a:p>
            <a:pPr marL="285750" indent="-285750">
              <a:buFont typeface="Arial" panose="020B0604020202020204" pitchFamily="34" charset="0"/>
              <a:buChar char="•"/>
            </a:pPr>
            <a:r>
              <a:rPr kumimoji="1" lang="ja-JP" altLang="en-US" sz="2400"/>
              <a:t>ここはサイクロトロンの使用に伴って線量率が上昇する場所であることから、サイクロトロン起因のものであると考えていた。</a:t>
            </a:r>
          </a:p>
          <a:p>
            <a:pPr marL="285750" indent="-285750">
              <a:buFont typeface="Arial" panose="020B0604020202020204" pitchFamily="34" charset="0"/>
              <a:buChar char="•"/>
            </a:pPr>
            <a:r>
              <a:rPr kumimoji="1" lang="ja-JP" altLang="en-US" sz="2400"/>
              <a:t>ところがサイクロトロンを停止させても線量率が</a:t>
            </a:r>
            <a:r>
              <a:rPr kumimoji="1" lang="en-US" altLang="ja-JP" sz="2400" dirty="0"/>
              <a:t>BG</a:t>
            </a:r>
            <a:r>
              <a:rPr kumimoji="1" lang="ja-JP" altLang="en-US" sz="2400"/>
              <a:t>レベルまでは下がらなかった。</a:t>
            </a:r>
          </a:p>
          <a:p>
            <a:pPr marL="285750" indent="-285750">
              <a:buFont typeface="Arial" panose="020B0604020202020204" pitchFamily="34" charset="0"/>
              <a:buChar char="•"/>
            </a:pPr>
            <a:endParaRPr kumimoji="1" lang="ja-JP" altLang="en-US" sz="2400"/>
          </a:p>
          <a:p>
            <a:pPr marL="285750" indent="-285750">
              <a:buFont typeface="Arial" panose="020B0604020202020204" pitchFamily="34" charset="0"/>
              <a:buChar char="•"/>
            </a:pPr>
            <a:endParaRPr kumimoji="1" lang="ja-JP" altLang="en-US" sz="2400"/>
          </a:p>
        </p:txBody>
      </p:sp>
    </p:spTree>
    <p:extLst>
      <p:ext uri="{BB962C8B-B14F-4D97-AF65-F5344CB8AC3E}">
        <p14:creationId xmlns:p14="http://schemas.microsoft.com/office/powerpoint/2010/main" val="411213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4746984-DF03-81B6-95FD-55DE80126397}"/>
              </a:ext>
            </a:extLst>
          </p:cNvPr>
          <p:cNvSpPr txBox="1"/>
          <p:nvPr/>
        </p:nvSpPr>
        <p:spPr>
          <a:xfrm>
            <a:off x="531341" y="547443"/>
            <a:ext cx="8019535" cy="2308324"/>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400" dirty="0" err="1"/>
              <a:t>NaI</a:t>
            </a:r>
            <a:r>
              <a:rPr kumimoji="1" lang="ja-JP" altLang="en-US" sz="2400"/>
              <a:t>とラギッドサーベイメータを用いてサーベイを行ったところサイクロトロンに近い場所の方が線量率が低かった</a:t>
            </a:r>
          </a:p>
          <a:p>
            <a:pPr marL="342900" indent="-342900">
              <a:buFont typeface="Arial" panose="020B0604020202020204" pitchFamily="34" charset="0"/>
              <a:buChar char="•"/>
            </a:pPr>
            <a:r>
              <a:rPr kumimoji="1" lang="ja-JP" altLang="en-US" sz="2400"/>
              <a:t>原因がサイクロトロンではないと判断し、周辺サーベイを続けたところ、置かれていた掃除機から強い放射線が測定された。</a:t>
            </a:r>
          </a:p>
        </p:txBody>
      </p:sp>
      <p:pic>
        <p:nvPicPr>
          <p:cNvPr id="3" name="図 2" descr="屋内, テーブル, 項目, 座る が含まれている画像&#10;&#10;自動的に生成された説明">
            <a:extLst>
              <a:ext uri="{FF2B5EF4-FFF2-40B4-BE49-F238E27FC236}">
                <a16:creationId xmlns:a16="http://schemas.microsoft.com/office/drawing/2014/main" id="{DAB90D3A-FFB1-C8CF-C672-85FE9F952BFE}"/>
              </a:ext>
            </a:extLst>
          </p:cNvPr>
          <p:cNvPicPr>
            <a:picLocks noChangeAspect="1"/>
          </p:cNvPicPr>
          <p:nvPr/>
        </p:nvPicPr>
        <p:blipFill>
          <a:blip r:embed="rId3"/>
          <a:stretch>
            <a:fillRect/>
          </a:stretch>
        </p:blipFill>
        <p:spPr>
          <a:xfrm rot="16200000">
            <a:off x="8568028" y="3392117"/>
            <a:ext cx="2617759" cy="3490345"/>
          </a:xfrm>
          <a:prstGeom prst="rect">
            <a:avLst/>
          </a:prstGeom>
        </p:spPr>
      </p:pic>
      <p:pic>
        <p:nvPicPr>
          <p:cNvPr id="4" name="図 3" descr="屋内, テーブル, 座る, 項目 が含まれている画像&#10;&#10;自動的に生成された説明">
            <a:extLst>
              <a:ext uri="{FF2B5EF4-FFF2-40B4-BE49-F238E27FC236}">
                <a16:creationId xmlns:a16="http://schemas.microsoft.com/office/drawing/2014/main" id="{77B2DC13-2DBD-BF0B-57FF-9D91B95C006E}"/>
              </a:ext>
            </a:extLst>
          </p:cNvPr>
          <p:cNvPicPr>
            <a:picLocks noChangeAspect="1"/>
          </p:cNvPicPr>
          <p:nvPr/>
        </p:nvPicPr>
        <p:blipFill>
          <a:blip r:embed="rId4"/>
          <a:stretch>
            <a:fillRect/>
          </a:stretch>
        </p:blipFill>
        <p:spPr>
          <a:xfrm>
            <a:off x="9460912" y="547443"/>
            <a:ext cx="2161168" cy="2881557"/>
          </a:xfrm>
          <a:prstGeom prst="rect">
            <a:avLst/>
          </a:prstGeom>
        </p:spPr>
      </p:pic>
      <p:sp>
        <p:nvSpPr>
          <p:cNvPr id="5" name="テキスト ボックス 4">
            <a:extLst>
              <a:ext uri="{FF2B5EF4-FFF2-40B4-BE49-F238E27FC236}">
                <a16:creationId xmlns:a16="http://schemas.microsoft.com/office/drawing/2014/main" id="{823C9D4E-2BAB-2094-CB2A-0DE42A121EEA}"/>
              </a:ext>
            </a:extLst>
          </p:cNvPr>
          <p:cNvSpPr txBox="1"/>
          <p:nvPr/>
        </p:nvSpPr>
        <p:spPr>
          <a:xfrm>
            <a:off x="531341" y="3429000"/>
            <a:ext cx="7302843" cy="1200329"/>
          </a:xfrm>
          <a:prstGeom prst="rect">
            <a:avLst/>
          </a:prstGeom>
          <a:solidFill>
            <a:schemeClr val="tx2">
              <a:lumMod val="10000"/>
              <a:lumOff val="90000"/>
            </a:schemeClr>
          </a:solidFill>
          <a:ln w="38100">
            <a:solidFill>
              <a:schemeClr val="accent1"/>
            </a:solidFill>
          </a:ln>
        </p:spPr>
        <p:txBody>
          <a:bodyPr wrap="square" rtlCol="0">
            <a:spAutoFit/>
          </a:bodyPr>
          <a:lstStyle/>
          <a:p>
            <a:r>
              <a:rPr kumimoji="1" lang="ja-JP" altLang="en-US" sz="2400"/>
              <a:t>判明した原因：</a:t>
            </a:r>
            <a:endParaRPr kumimoji="1" lang="en-US" altLang="ja-JP" sz="2400" dirty="0"/>
          </a:p>
          <a:p>
            <a:r>
              <a:rPr kumimoji="1" lang="ja-JP" altLang="en-US" sz="2400">
                <a:solidFill>
                  <a:srgbClr val="FF0000"/>
                </a:solidFill>
              </a:rPr>
              <a:t>誰かが掃除の際に強い放射化物を吸い込みそのまま掃除機を放置しておいたようである。</a:t>
            </a:r>
          </a:p>
        </p:txBody>
      </p:sp>
      <p:sp>
        <p:nvSpPr>
          <p:cNvPr id="6" name="テキスト ボックス 5">
            <a:extLst>
              <a:ext uri="{FF2B5EF4-FFF2-40B4-BE49-F238E27FC236}">
                <a16:creationId xmlns:a16="http://schemas.microsoft.com/office/drawing/2014/main" id="{57B381C5-0C9B-0E1B-CD5F-3FF82D3039D1}"/>
              </a:ext>
            </a:extLst>
          </p:cNvPr>
          <p:cNvSpPr txBox="1"/>
          <p:nvPr/>
        </p:nvSpPr>
        <p:spPr>
          <a:xfrm>
            <a:off x="531341" y="5137289"/>
            <a:ext cx="7302843" cy="1446550"/>
          </a:xfrm>
          <a:prstGeom prst="rect">
            <a:avLst/>
          </a:prstGeom>
          <a:solidFill>
            <a:schemeClr val="accent5">
              <a:lumMod val="20000"/>
              <a:lumOff val="80000"/>
            </a:schemeClr>
          </a:solidFill>
          <a:ln w="63500" cmpd="thickThin">
            <a:solidFill>
              <a:srgbClr val="FF0000"/>
            </a:solidFill>
          </a:ln>
        </p:spPr>
        <p:txBody>
          <a:bodyPr wrap="square" rtlCol="0">
            <a:spAutoFit/>
          </a:bodyPr>
          <a:lstStyle/>
          <a:p>
            <a:r>
              <a:rPr kumimoji="1" lang="ja-JP" altLang="en-US" sz="2400">
                <a:solidFill>
                  <a:schemeClr val="accent2"/>
                </a:solidFill>
              </a:rPr>
              <a:t>教訓</a:t>
            </a:r>
            <a:r>
              <a:rPr kumimoji="1" lang="en-US" altLang="ja-JP" sz="2400" dirty="0">
                <a:solidFill>
                  <a:schemeClr val="accent2"/>
                </a:solidFill>
              </a:rPr>
              <a:t>(1)</a:t>
            </a:r>
            <a:r>
              <a:rPr kumimoji="1" lang="ja-JP" altLang="en-US" sz="2400">
                <a:solidFill>
                  <a:schemeClr val="accent2"/>
                </a:solidFill>
              </a:rPr>
              <a:t>：</a:t>
            </a:r>
            <a:endParaRPr kumimoji="1" lang="en-US" altLang="ja-JP" sz="2400" dirty="0">
              <a:solidFill>
                <a:schemeClr val="accent2"/>
              </a:solidFill>
            </a:endParaRPr>
          </a:p>
          <a:p>
            <a:r>
              <a:rPr kumimoji="1" lang="ja-JP" altLang="en-US" sz="3200">
                <a:solidFill>
                  <a:srgbClr val="C00000"/>
                </a:solidFill>
              </a:rPr>
              <a:t>管理区域内で掃除機を使用したときは、使用後に線量率測定をすること</a:t>
            </a:r>
            <a:r>
              <a:rPr kumimoji="1" lang="en-US" altLang="ja-JP" sz="3200" dirty="0">
                <a:solidFill>
                  <a:srgbClr val="C00000"/>
                </a:solidFill>
              </a:rPr>
              <a:t>!</a:t>
            </a:r>
          </a:p>
        </p:txBody>
      </p:sp>
    </p:spTree>
    <p:extLst>
      <p:ext uri="{BB962C8B-B14F-4D97-AF65-F5344CB8AC3E}">
        <p14:creationId xmlns:p14="http://schemas.microsoft.com/office/powerpoint/2010/main" val="208886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841E9A4-2848-6A2D-5A4E-0F1AF7B5961B}"/>
              </a:ext>
            </a:extLst>
          </p:cNvPr>
          <p:cNvSpPr txBox="1"/>
          <p:nvPr/>
        </p:nvSpPr>
        <p:spPr>
          <a:xfrm>
            <a:off x="296562" y="481915"/>
            <a:ext cx="11553568" cy="1569660"/>
          </a:xfrm>
          <a:prstGeom prst="rect">
            <a:avLst/>
          </a:prstGeom>
          <a:solidFill>
            <a:schemeClr val="accent2">
              <a:lumMod val="20000"/>
              <a:lumOff val="80000"/>
            </a:schemeClr>
          </a:solidFill>
          <a:ln w="38100">
            <a:solidFill>
              <a:srgbClr val="FFC000"/>
            </a:solidFill>
          </a:ln>
        </p:spPr>
        <p:txBody>
          <a:bodyPr wrap="square" rtlCol="0">
            <a:spAutoFit/>
          </a:bodyPr>
          <a:lstStyle/>
          <a:p>
            <a:r>
              <a:rPr kumimoji="1" lang="ja-JP" altLang="en-US" sz="2400"/>
              <a:t>対応：</a:t>
            </a:r>
            <a:endParaRPr kumimoji="1" lang="en-US" altLang="ja-JP" sz="2400" dirty="0"/>
          </a:p>
          <a:p>
            <a:pPr marL="342900" indent="-342900">
              <a:buFont typeface="Arial" panose="020B0604020202020204" pitchFamily="34" charset="0"/>
              <a:buChar char="•"/>
            </a:pPr>
            <a:r>
              <a:rPr kumimoji="1" lang="ja-JP" altLang="en-US" sz="2400"/>
              <a:t>掃除機（紙パックタイプ）から紙パックを取り出した。紙パックを密閉し、それを保管廃棄室に廃棄した。</a:t>
            </a:r>
          </a:p>
          <a:p>
            <a:pPr marL="342900" indent="-342900">
              <a:buFont typeface="Arial" panose="020B0604020202020204" pitchFamily="34" charset="0"/>
              <a:buChar char="•"/>
            </a:pPr>
            <a:r>
              <a:rPr kumimoji="1" lang="ja-JP" altLang="en-US" sz="2400"/>
              <a:t>掃除機内部の汚染検査を行った。汚染は見つからなかった。</a:t>
            </a:r>
          </a:p>
        </p:txBody>
      </p:sp>
      <p:sp>
        <p:nvSpPr>
          <p:cNvPr id="3" name="テキスト ボックス 2">
            <a:extLst>
              <a:ext uri="{FF2B5EF4-FFF2-40B4-BE49-F238E27FC236}">
                <a16:creationId xmlns:a16="http://schemas.microsoft.com/office/drawing/2014/main" id="{90425D3B-65EA-CD66-137A-E502F3A8971A}"/>
              </a:ext>
            </a:extLst>
          </p:cNvPr>
          <p:cNvSpPr txBox="1"/>
          <p:nvPr/>
        </p:nvSpPr>
        <p:spPr>
          <a:xfrm>
            <a:off x="296562" y="2389818"/>
            <a:ext cx="11553568" cy="1200329"/>
          </a:xfrm>
          <a:prstGeom prst="rect">
            <a:avLst/>
          </a:prstGeom>
          <a:noFill/>
        </p:spPr>
        <p:txBody>
          <a:bodyPr wrap="square" rtlCol="0">
            <a:spAutoFit/>
          </a:bodyPr>
          <a:lstStyle/>
          <a:p>
            <a:r>
              <a:rPr kumimoji="1" lang="ja-JP" altLang="en-US" sz="2400"/>
              <a:t>なお、この掃除機は、放射化物の加工（壁のアンカー打ちなど）のために用意してあった掃除機であった。紙パックは、粉じん用で目が細かいものが使われていた。放射化物が紙パック内にとどまり、汚染が拡大しなかったのは想定通りであった。</a:t>
            </a:r>
          </a:p>
        </p:txBody>
      </p:sp>
      <p:sp>
        <p:nvSpPr>
          <p:cNvPr id="4" name="テキスト ボックス 3">
            <a:extLst>
              <a:ext uri="{FF2B5EF4-FFF2-40B4-BE49-F238E27FC236}">
                <a16:creationId xmlns:a16="http://schemas.microsoft.com/office/drawing/2014/main" id="{014374C3-8ECC-1B33-25F0-93F9BA0257F2}"/>
              </a:ext>
            </a:extLst>
          </p:cNvPr>
          <p:cNvSpPr txBox="1"/>
          <p:nvPr/>
        </p:nvSpPr>
        <p:spPr>
          <a:xfrm>
            <a:off x="296562" y="4374291"/>
            <a:ext cx="11553568" cy="1938992"/>
          </a:xfrm>
          <a:prstGeom prst="rect">
            <a:avLst/>
          </a:prstGeom>
          <a:solidFill>
            <a:schemeClr val="accent5">
              <a:lumMod val="20000"/>
              <a:lumOff val="80000"/>
            </a:schemeClr>
          </a:solidFill>
          <a:ln w="63500" cmpd="thickThin">
            <a:solidFill>
              <a:srgbClr val="FF0000"/>
            </a:solidFill>
          </a:ln>
        </p:spPr>
        <p:txBody>
          <a:bodyPr wrap="square" rtlCol="0">
            <a:spAutoFit/>
          </a:bodyPr>
          <a:lstStyle/>
          <a:p>
            <a:r>
              <a:rPr kumimoji="1" lang="ja-JP" altLang="en-US" sz="2400">
                <a:solidFill>
                  <a:schemeClr val="accent2"/>
                </a:solidFill>
              </a:rPr>
              <a:t>教訓</a:t>
            </a:r>
            <a:r>
              <a:rPr kumimoji="1" lang="en-US" altLang="ja-JP" sz="2400" dirty="0">
                <a:solidFill>
                  <a:schemeClr val="accent2"/>
                </a:solidFill>
              </a:rPr>
              <a:t> (2):</a:t>
            </a:r>
          </a:p>
          <a:p>
            <a:r>
              <a:rPr lang="ja-JP" altLang="en-US" sz="3200">
                <a:solidFill>
                  <a:srgbClr val="FF0000"/>
                </a:solidFill>
              </a:rPr>
              <a:t>サイクロトロン使用に伴って線量が上がる箇所であっても、エリアモニタの値がビームの</a:t>
            </a:r>
            <a:r>
              <a:rPr lang="en-US" altLang="ja-JP" sz="3200" dirty="0">
                <a:solidFill>
                  <a:srgbClr val="FF0000"/>
                </a:solidFill>
              </a:rPr>
              <a:t>ON/OFF</a:t>
            </a:r>
            <a:r>
              <a:rPr lang="ja-JP" altLang="en-US" sz="3200">
                <a:solidFill>
                  <a:srgbClr val="FF0000"/>
                </a:solidFill>
              </a:rPr>
              <a:t>に連動するか確認すること。</a:t>
            </a:r>
            <a:endParaRPr kumimoji="1" lang="ja-JP" altLang="en-US" sz="3200">
              <a:solidFill>
                <a:srgbClr val="FF0000"/>
              </a:solidFill>
            </a:endParaRPr>
          </a:p>
        </p:txBody>
      </p:sp>
    </p:spTree>
    <p:extLst>
      <p:ext uri="{BB962C8B-B14F-4D97-AF65-F5344CB8AC3E}">
        <p14:creationId xmlns:p14="http://schemas.microsoft.com/office/powerpoint/2010/main" val="36666441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726</Words>
  <Application>Microsoft Macintosh PowerPoint</Application>
  <PresentationFormat>ワイド画面</PresentationFormat>
  <Paragraphs>27</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鈴木　智和</dc:creator>
  <cp:lastModifiedBy>鈴木　智和</cp:lastModifiedBy>
  <cp:revision>3</cp:revision>
  <dcterms:created xsi:type="dcterms:W3CDTF">2025-02-21T00:42:30Z</dcterms:created>
  <dcterms:modified xsi:type="dcterms:W3CDTF">2025-09-19T08:11:07Z</dcterms:modified>
</cp:coreProperties>
</file>