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9" r:id="rId2"/>
    <p:sldId id="256" r:id="rId3"/>
    <p:sldId id="257" r:id="rId4"/>
    <p:sldId id="258" r:id="rId5"/>
    <p:sldId id="260" r:id="rId6"/>
    <p:sldId id="261"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93"/>
    <p:restoredTop sz="75498"/>
  </p:normalViewPr>
  <p:slideViewPr>
    <p:cSldViewPr snapToGrid="0" snapToObjects="1">
      <p:cViewPr varScale="1">
        <p:scale>
          <a:sx n="154" d="100"/>
          <a:sy n="154" d="100"/>
        </p:scale>
        <p:origin x="1440" y="192"/>
      </p:cViewPr>
      <p:guideLst/>
    </p:cSldViewPr>
  </p:slid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37973-44F7-BD49-A2C0-91F6E2EED3A5}" type="datetimeFigureOut">
              <a:rPr kumimoji="1" lang="ja-JP" altLang="en-US" smtClean="0"/>
              <a:t>2025/4/18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5D76E-1367-9842-834A-D84CF17B0FE4}" type="slidenum">
              <a:rPr kumimoji="1" lang="ja-JP" altLang="en-US" smtClean="0"/>
              <a:t>‹#›</a:t>
            </a:fld>
            <a:endParaRPr kumimoji="1" lang="ja-JP" altLang="en-US"/>
          </a:p>
        </p:txBody>
      </p:sp>
    </p:spTree>
    <p:extLst>
      <p:ext uri="{BB962C8B-B14F-4D97-AF65-F5344CB8AC3E}">
        <p14:creationId xmlns:p14="http://schemas.microsoft.com/office/powerpoint/2010/main" val="38494054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これは</a:t>
            </a:r>
            <a:r>
              <a:rPr kumimoji="1" lang="ja-JP" altLang="en-US" sz="1200">
                <a:solidFill>
                  <a:srgbClr val="FF0000"/>
                </a:solidFill>
              </a:rPr>
              <a:t>真空槽の中にベータ線源を残したまま真空を引いてしまった</a:t>
            </a:r>
            <a:r>
              <a:rPr kumimoji="1" lang="ja-JP" altLang="en-US"/>
              <a:t>事例です。</a:t>
            </a:r>
            <a:r>
              <a:rPr kumimoji="1" lang="ja-JP" altLang="en-US" sz="1200"/>
              <a:t>ベータ線源の窓は薄いアルミニウム蒸着ポリエステルフィルム等でできているので、その強度は強くありません。力が加わると破損するおそれがあります。密封線源のメーカーは、線源の使用目的や使用環境</a:t>
            </a:r>
            <a:r>
              <a:rPr lang="ja-JP" altLang="en-US" sz="1200"/>
              <a:t>を想定してカプセルの材質や厚さを設計していますが、ここでは密封線源の構造や規格を理解して、密封線源を真空中でのしようについて考えます。</a:t>
            </a:r>
            <a:endParaRPr kumimoji="1" lang="ja-JP"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p:txBody>
      </p:sp>
      <p:sp>
        <p:nvSpPr>
          <p:cNvPr id="4" name="スライド番号プレースホルダー 3"/>
          <p:cNvSpPr>
            <a:spLocks noGrp="1"/>
          </p:cNvSpPr>
          <p:nvPr>
            <p:ph type="sldNum" sz="quarter" idx="5"/>
          </p:nvPr>
        </p:nvSpPr>
        <p:spPr/>
        <p:txBody>
          <a:bodyPr/>
          <a:lstStyle/>
          <a:p>
            <a:fld id="{3735D76E-1367-9842-834A-D84CF17B0FE4}" type="slidenum">
              <a:rPr kumimoji="1" lang="ja-JP" altLang="en-US" smtClean="0"/>
              <a:t>1</a:t>
            </a:fld>
            <a:endParaRPr kumimoji="1" lang="ja-JP" altLang="en-US"/>
          </a:p>
        </p:txBody>
      </p:sp>
    </p:spTree>
    <p:extLst>
      <p:ext uri="{BB962C8B-B14F-4D97-AF65-F5344CB8AC3E}">
        <p14:creationId xmlns:p14="http://schemas.microsoft.com/office/powerpoint/2010/main" val="332814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国内で多く流通しているベータ線源、よく使われる核種である</a:t>
            </a:r>
            <a:r>
              <a:rPr kumimoji="1" lang="en-US" altLang="ja-JP" dirty="0"/>
              <a:t>Sr-90</a:t>
            </a:r>
            <a:r>
              <a:rPr kumimoji="1" lang="ja-JP" altLang="en-US"/>
              <a:t>について、日本アイソトープ協会製のものは</a:t>
            </a:r>
            <a:r>
              <a:rPr kumimoji="1" lang="en-US" altLang="ja-JP" dirty="0"/>
              <a:t>3</a:t>
            </a:r>
            <a:r>
              <a:rPr kumimoji="1" lang="ja-JP" altLang="en-US"/>
              <a:t>種類あります。上から</a:t>
            </a:r>
            <a:r>
              <a:rPr kumimoji="1" lang="en-US" altLang="ja-JP" dirty="0"/>
              <a:t>301</a:t>
            </a:r>
            <a:r>
              <a:rPr kumimoji="1" lang="ja-JP" altLang="en-US"/>
              <a:t>タイプ、</a:t>
            </a:r>
            <a:r>
              <a:rPr kumimoji="1" lang="en-US" altLang="ja-JP" dirty="0"/>
              <a:t>303</a:t>
            </a:r>
            <a:r>
              <a:rPr kumimoji="1" lang="ja-JP" altLang="en-US"/>
              <a:t>タイプ、</a:t>
            </a:r>
            <a:r>
              <a:rPr kumimoji="1" lang="en-US" altLang="ja-JP" dirty="0"/>
              <a:t>321</a:t>
            </a:r>
            <a:r>
              <a:rPr kumimoji="1" lang="ja-JP" altLang="en-US"/>
              <a:t>タイプとありますが、見た目では写真の通り窓の大きさや線源お厚さ違います。見た目だけではなく、より重要な情報として</a:t>
            </a:r>
            <a:r>
              <a:rPr kumimoji="1" lang="en-US" altLang="ja-JP" dirty="0"/>
              <a:t>JIS</a:t>
            </a:r>
            <a:r>
              <a:rPr kumimoji="1" lang="ja-JP" altLang="en-US"/>
              <a:t>の等級が違います。それぞれに</a:t>
            </a:r>
            <a:r>
              <a:rPr kumimoji="1" lang="en-US" altLang="ja-JP" dirty="0"/>
              <a:t>JIS</a:t>
            </a:r>
            <a:r>
              <a:rPr kumimoji="1" lang="ja-JP" altLang="en-US"/>
              <a:t>の等級を示しました。この表記の読み方です。はじめの</a:t>
            </a:r>
            <a:r>
              <a:rPr kumimoji="1" lang="en-US" altLang="ja-JP" dirty="0"/>
              <a:t>JIS Z/15</a:t>
            </a:r>
            <a:r>
              <a:rPr kumimoji="1" lang="ja-JP" altLang="en-US"/>
              <a:t>の部分は</a:t>
            </a:r>
            <a:r>
              <a:rPr kumimoji="1" lang="en-US" altLang="ja-JP" dirty="0"/>
              <a:t>JIS</a:t>
            </a:r>
            <a:r>
              <a:rPr kumimoji="1" lang="ja-JP" altLang="en-US"/>
              <a:t>の規格</a:t>
            </a:r>
            <a:r>
              <a:rPr kumimoji="1" lang="en-US" altLang="ja-JP" dirty="0"/>
              <a:t>JIS Z 4821-1:2015</a:t>
            </a:r>
            <a:r>
              <a:rPr kumimoji="1" lang="ja-JP" altLang="en-US"/>
              <a:t>に基づいていることを表しています。その次の</a:t>
            </a:r>
            <a:r>
              <a:rPr kumimoji="1" lang="en-US" altLang="ja-JP" dirty="0"/>
              <a:t>/</a:t>
            </a:r>
            <a:r>
              <a:rPr kumimoji="1" lang="ja-JP" altLang="en-US"/>
              <a:t>の後からの記号がそれぞれ毒性、温度、圧力衝撃、振動、パンクに対応した試験をどこまで行っているかの表記です。具体的な試験条件は次のスライドで示しますが、この表記はあくまで</a:t>
            </a:r>
            <a:r>
              <a:rPr kumimoji="1" lang="ja-JP" altLang="en-US">
                <a:solidFill>
                  <a:srgbClr val="FF0000"/>
                </a:solidFill>
              </a:rPr>
              <a:t>この条件下で試験を行っただけであって、この条件下の使用に耐えるという意味ではありません。</a:t>
            </a:r>
            <a:endParaRPr kumimoji="1" lang="ja-JP" altLang="en-US"/>
          </a:p>
        </p:txBody>
      </p:sp>
      <p:sp>
        <p:nvSpPr>
          <p:cNvPr id="4" name="スライド番号プレースホルダー 3"/>
          <p:cNvSpPr>
            <a:spLocks noGrp="1"/>
          </p:cNvSpPr>
          <p:nvPr>
            <p:ph type="sldNum" sz="quarter" idx="5"/>
          </p:nvPr>
        </p:nvSpPr>
        <p:spPr/>
        <p:txBody>
          <a:bodyPr/>
          <a:lstStyle/>
          <a:p>
            <a:fld id="{3735D76E-1367-9842-834A-D84CF17B0FE4}" type="slidenum">
              <a:rPr kumimoji="1" lang="ja-JP" altLang="en-US" smtClean="0"/>
              <a:t>2</a:t>
            </a:fld>
            <a:endParaRPr kumimoji="1" lang="ja-JP" altLang="en-US"/>
          </a:p>
        </p:txBody>
      </p:sp>
    </p:spTree>
    <p:extLst>
      <p:ext uri="{BB962C8B-B14F-4D97-AF65-F5344CB8AC3E}">
        <p14:creationId xmlns:p14="http://schemas.microsoft.com/office/powerpoint/2010/main" val="250292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が試験の条件です。本件では真空中での密封線源の使用について考えているので、圧力の部分をマークしました。等級が上がるにつれて加圧試験の強度が増していることがわかります。一方で、真空側はどの等級でも</a:t>
            </a:r>
            <a:r>
              <a:rPr kumimoji="1" lang="en-US" altLang="ja-JP" dirty="0"/>
              <a:t>25 kPa</a:t>
            </a:r>
            <a:r>
              <a:rPr kumimoji="1" lang="ja-JP" altLang="en-US"/>
              <a:t>までしか試験を行いません。大気がだいたい</a:t>
            </a:r>
            <a:r>
              <a:rPr kumimoji="1" lang="en-US" altLang="ja-JP" dirty="0"/>
              <a:t>100 kPa</a:t>
            </a:r>
            <a:r>
              <a:rPr kumimoji="1" lang="ja-JP" altLang="en-US"/>
              <a:t>なので、性能試験の規格では、真空側にはあまり広範囲で試験されていないことがわかります。</a:t>
            </a:r>
          </a:p>
        </p:txBody>
      </p:sp>
      <p:sp>
        <p:nvSpPr>
          <p:cNvPr id="4" name="スライド番号プレースホルダー 3"/>
          <p:cNvSpPr>
            <a:spLocks noGrp="1"/>
          </p:cNvSpPr>
          <p:nvPr>
            <p:ph type="sldNum" sz="quarter" idx="5"/>
          </p:nvPr>
        </p:nvSpPr>
        <p:spPr/>
        <p:txBody>
          <a:bodyPr/>
          <a:lstStyle/>
          <a:p>
            <a:fld id="{3735D76E-1367-9842-834A-D84CF17B0FE4}" type="slidenum">
              <a:rPr kumimoji="1" lang="ja-JP" altLang="en-US" smtClean="0"/>
              <a:t>3</a:t>
            </a:fld>
            <a:endParaRPr kumimoji="1" lang="ja-JP" altLang="en-US"/>
          </a:p>
        </p:txBody>
      </p:sp>
    </p:spTree>
    <p:extLst>
      <p:ext uri="{BB962C8B-B14F-4D97-AF65-F5344CB8AC3E}">
        <p14:creationId xmlns:p14="http://schemas.microsoft.com/office/powerpoint/2010/main" val="72981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ところで、密封線源には下限数量を超えた法令上放射性同位元素に該当するものと、下限数量以下のいわゆるチェッキングソースがあります。法令上の密封線源であれば、許可届出の際に申請する「使用の方法」に真空中で使用することが明記されていないと真空中では使えないと思います。同様に法令上の密封線源であっても設計認証に基づいた表示付認証機器があります。表示付認証機器は設計認証に基づいた使用をしていれば、一般的な許可届出を必要とする密封線源ほど厳しい規制を受けず、管理区域も必要ありません。その設計認証条件が線源の添付文書に書かれています。これはベータ線源</a:t>
            </a:r>
            <a:r>
              <a:rPr kumimoji="1" lang="en-US" altLang="ja-JP" dirty="0"/>
              <a:t> 303CE </a:t>
            </a:r>
            <a:r>
              <a:rPr kumimoji="1" lang="ja-JP" altLang="en-US"/>
              <a:t>の添付文書である「安全取扱説明書」から抜粋したものですが、常圧で使うこと、加圧（減圧）しないことが書かれています。</a:t>
            </a:r>
            <a:r>
              <a:rPr kumimoji="1" lang="en-US" altLang="ja-JP" dirty="0"/>
              <a:t> </a:t>
            </a:r>
            <a:r>
              <a:rPr kumimoji="1" lang="ja-JP" altLang="en-US"/>
              <a:t>アルファ線源</a:t>
            </a:r>
            <a:r>
              <a:rPr kumimoji="1" lang="en-US" altLang="ja-JP" dirty="0"/>
              <a:t>162CE</a:t>
            </a:r>
            <a:r>
              <a:rPr kumimoji="1" lang="ja-JP" altLang="en-US"/>
              <a:t>やガンマ線源であってもまったく同様</a:t>
            </a:r>
            <a:r>
              <a:rPr kumimoji="1" lang="ja-JP" altLang="en-US" u="none">
                <a:solidFill>
                  <a:srgbClr val="FF0000"/>
                </a:solidFill>
              </a:rPr>
              <a:t>の記述があります。等級はアルファ線源</a:t>
            </a:r>
            <a:r>
              <a:rPr kumimoji="1" lang="en-US" altLang="ja-JP" u="none" dirty="0">
                <a:solidFill>
                  <a:srgbClr val="FF0000"/>
                </a:solidFill>
              </a:rPr>
              <a:t>162CE</a:t>
            </a:r>
            <a:r>
              <a:rPr kumimoji="1" lang="ja-JP" altLang="en-US" u="none">
                <a:solidFill>
                  <a:srgbClr val="FF0000"/>
                </a:solidFill>
              </a:rPr>
              <a:t>では</a:t>
            </a:r>
            <a:r>
              <a:rPr kumimoji="1" lang="en-US" altLang="ja-JP" u="none" dirty="0">
                <a:solidFill>
                  <a:srgbClr val="FF0000"/>
                </a:solidFill>
              </a:rPr>
              <a:t>C64444</a:t>
            </a:r>
            <a:r>
              <a:rPr kumimoji="1" lang="ja-JP" altLang="en-US" u="none">
                <a:solidFill>
                  <a:srgbClr val="FF0000"/>
                </a:solidFill>
              </a:rPr>
              <a:t>と高く、また、ガンマ線源でも</a:t>
            </a:r>
            <a:r>
              <a:rPr kumimoji="1" lang="en-US" altLang="ja-JP" u="none" dirty="0">
                <a:solidFill>
                  <a:srgbClr val="FF0000"/>
                </a:solidFill>
              </a:rPr>
              <a:t>454CE</a:t>
            </a:r>
            <a:r>
              <a:rPr kumimoji="1" lang="ja-JP" altLang="en-US" u="none">
                <a:solidFill>
                  <a:srgbClr val="FF0000"/>
                </a:solidFill>
              </a:rPr>
              <a:t>ならば</a:t>
            </a:r>
            <a:r>
              <a:rPr kumimoji="1" lang="en-US" altLang="ja-JP" u="none" dirty="0">
                <a:solidFill>
                  <a:srgbClr val="FF0000"/>
                </a:solidFill>
              </a:rPr>
              <a:t>C64445</a:t>
            </a:r>
            <a:r>
              <a:rPr kumimoji="1" lang="ja-JP" altLang="en-US" u="none">
                <a:solidFill>
                  <a:srgbClr val="FF0000"/>
                </a:solidFill>
              </a:rPr>
              <a:t>と高めになっていますが常圧で使わなければなりません。もしこれらを真空中で使うと表示付認証機器として使っていないことになるので法令違反になるおそれがあります。まとめますと、表示知己認証機器は真空中で使ってはいけません。</a:t>
            </a:r>
            <a:endParaRPr kumimoji="1" lang="ja-JP" altLang="en-US" u="none"/>
          </a:p>
        </p:txBody>
      </p:sp>
      <p:sp>
        <p:nvSpPr>
          <p:cNvPr id="4" name="スライド番号プレースホルダー 3"/>
          <p:cNvSpPr>
            <a:spLocks noGrp="1"/>
          </p:cNvSpPr>
          <p:nvPr>
            <p:ph type="sldNum" sz="quarter" idx="5"/>
          </p:nvPr>
        </p:nvSpPr>
        <p:spPr/>
        <p:txBody>
          <a:bodyPr/>
          <a:lstStyle/>
          <a:p>
            <a:fld id="{3735D76E-1367-9842-834A-D84CF17B0FE4}" type="slidenum">
              <a:rPr kumimoji="1" lang="ja-JP" altLang="en-US" smtClean="0"/>
              <a:t>4</a:t>
            </a:fld>
            <a:endParaRPr kumimoji="1" lang="ja-JP" altLang="en-US"/>
          </a:p>
        </p:txBody>
      </p:sp>
    </p:spTree>
    <p:extLst>
      <p:ext uri="{BB962C8B-B14F-4D97-AF65-F5344CB8AC3E}">
        <p14:creationId xmlns:p14="http://schemas.microsoft.com/office/powerpoint/2010/main" val="299078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以上をまとめるとこのようになります。</a:t>
            </a:r>
          </a:p>
        </p:txBody>
      </p:sp>
      <p:sp>
        <p:nvSpPr>
          <p:cNvPr id="4" name="スライド番号プレースホルダー 3"/>
          <p:cNvSpPr>
            <a:spLocks noGrp="1"/>
          </p:cNvSpPr>
          <p:nvPr>
            <p:ph type="sldNum" sz="quarter" idx="5"/>
          </p:nvPr>
        </p:nvSpPr>
        <p:spPr/>
        <p:txBody>
          <a:bodyPr/>
          <a:lstStyle/>
          <a:p>
            <a:fld id="{3735D76E-1367-9842-834A-D84CF17B0FE4}" type="slidenum">
              <a:rPr kumimoji="1" lang="ja-JP" altLang="en-US" smtClean="0"/>
              <a:t>5</a:t>
            </a:fld>
            <a:endParaRPr kumimoji="1" lang="ja-JP" altLang="en-US"/>
          </a:p>
        </p:txBody>
      </p:sp>
    </p:spTree>
    <p:extLst>
      <p:ext uri="{BB962C8B-B14F-4D97-AF65-F5344CB8AC3E}">
        <p14:creationId xmlns:p14="http://schemas.microsoft.com/office/powerpoint/2010/main" val="391281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以上のように、真空中で密封線源を使用するべきではないと説明してきましたが、もともとのヒヤリハット事例は「うっかり真空を引いてしまった」でした。これを防ぐためには真空槽内で密封線源を使用しているときは、被ばく防止、紛失防止のためにも</a:t>
            </a:r>
            <a:r>
              <a:rPr kumimoji="1" lang="ja-JP" altLang="en-US" b="0" u="none">
                <a:solidFill>
                  <a:srgbClr val="FF0000"/>
                </a:solidFill>
              </a:rPr>
              <a:t>張り紙をしておく習慣を付けておくことが大切です</a:t>
            </a:r>
            <a:r>
              <a:rPr kumimoji="1" lang="ja-JP" altLang="en-US"/>
              <a:t>。真空槽の場合もこの張り紙があれば誤って真空を引いてしまうことを防ぐことができます。</a:t>
            </a:r>
            <a:endParaRPr kumimoji="1" lang="en-US" altLang="ja-JP" dirty="0"/>
          </a:p>
          <a:p>
            <a:r>
              <a:rPr lang="ja-JP" altLang="en-US"/>
              <a:t>また、アルファ線源のようにどうしても真空中で使いたいときがあるでしょう。原則的には、密封線源を真空中で使用してはいけませんが、どうしても線源の真空中使用をする場合は</a:t>
            </a:r>
            <a:r>
              <a:rPr kumimoji="1" lang="ja-JP" altLang="en-US"/>
              <a:t>線源を観察できるようにガラス窓等を設置し、線源部が膨らまないかなどを確認しながらゆっくり真空を引くことを説明しました。しかし</a:t>
            </a:r>
            <a:r>
              <a:rPr lang="ja-JP" altLang="en-US"/>
              <a:t>、慣れると</a:t>
            </a:r>
            <a:r>
              <a:rPr kumimoji="1" lang="ja-JP" altLang="en-US"/>
              <a:t>線源部が膨らまないかなどを確認</a:t>
            </a:r>
            <a:r>
              <a:rPr lang="ja-JP" altLang="en-US"/>
              <a:t>をしなくなっていきます。何度使用したとしても、あくまで密封線源の真空中使用は例外的な使用方法であることを理解して使用しなければなりません。。また、共同実験者にもこれが普通の使い方でないこと、自己責任であることを周知する必要があり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3735D76E-1367-9842-834A-D84CF17B0FE4}" type="slidenum">
              <a:rPr kumimoji="1" lang="ja-JP" altLang="en-US" smtClean="0"/>
              <a:t>6</a:t>
            </a:fld>
            <a:endParaRPr kumimoji="1" lang="ja-JP" altLang="en-US"/>
          </a:p>
        </p:txBody>
      </p:sp>
    </p:spTree>
    <p:extLst>
      <p:ext uri="{BB962C8B-B14F-4D97-AF65-F5344CB8AC3E}">
        <p14:creationId xmlns:p14="http://schemas.microsoft.com/office/powerpoint/2010/main" val="2689843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F95CC8-9705-C04B-99F5-48DBB5395839}"/>
              </a:ext>
            </a:extLst>
          </p:cNvPr>
          <p:cNvSpPr>
            <a:spLocks noGrp="1"/>
          </p:cNvSpPr>
          <p:nvPr>
            <p:ph type="ctrTitle"/>
          </p:nvPr>
        </p:nvSpPr>
        <p:spPr>
          <a:xfrm>
            <a:off x="172995" y="164266"/>
            <a:ext cx="9445710" cy="1293831"/>
          </a:xfrm>
        </p:spPr>
        <p:txBody>
          <a:bodyPr anchor="t">
            <a:normAutofit/>
          </a:bodyPr>
          <a:lstStyle>
            <a:lvl1pPr algn="l">
              <a:defRPr sz="4000" b="1" i="0">
                <a:ln>
                  <a:solidFill>
                    <a:schemeClr val="tx1">
                      <a:lumMod val="50000"/>
                      <a:lumOff val="50000"/>
                    </a:schemeClr>
                  </a:solidFill>
                </a:ln>
                <a:effectLst>
                  <a:outerShdw blurRad="190808" dist="76200" dir="2700000" sx="101000" sy="101000" algn="tl" rotWithShape="0">
                    <a:prstClr val="black">
                      <a:alpha val="40000"/>
                    </a:prstClr>
                  </a:outerShdw>
                </a:effectLst>
                <a:latin typeface="Hiragino Kaku Gothic Pro W3" panose="020B0300000000000000" pitchFamily="34" charset="-128"/>
                <a:ea typeface="Hiragino Kaku Gothic Pro W3" panose="020B0300000000000000" pitchFamily="34"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D3C9E28-5B44-134E-8202-3AD228E77D6F}"/>
              </a:ext>
            </a:extLst>
          </p:cNvPr>
          <p:cNvSpPr>
            <a:spLocks noGrp="1"/>
          </p:cNvSpPr>
          <p:nvPr>
            <p:ph type="subTitle" idx="1"/>
          </p:nvPr>
        </p:nvSpPr>
        <p:spPr>
          <a:xfrm>
            <a:off x="5535826" y="5631207"/>
            <a:ext cx="6557319" cy="1117684"/>
          </a:xfrm>
        </p:spPr>
        <p:txBody>
          <a:bodyPr/>
          <a:lstStyle>
            <a:lvl1pPr marL="0" indent="0" algn="r">
              <a:buNone/>
              <a:defRPr sz="2400" b="1" i="0">
                <a:ln>
                  <a:solidFill>
                    <a:schemeClr val="tx1">
                      <a:lumMod val="50000"/>
                      <a:lumOff val="50000"/>
                    </a:schemeClr>
                  </a:solidFill>
                </a:ln>
                <a:effectLst>
                  <a:outerShdw blurRad="50800" dist="38100" dir="2700000" algn="tl" rotWithShape="0">
                    <a:prstClr val="black">
                      <a:alpha val="40000"/>
                    </a:prstClr>
                  </a:outerShdw>
                </a:effectLst>
                <a:latin typeface="Hiragino Kaku Gothic Pro W3" panose="020B0300000000000000" pitchFamily="34" charset="-128"/>
                <a:ea typeface="Hiragino Kaku Gothic Pro W3" panose="020B0300000000000000"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pic>
        <p:nvPicPr>
          <p:cNvPr id="10" name="図 9">
            <a:extLst>
              <a:ext uri="{FF2B5EF4-FFF2-40B4-BE49-F238E27FC236}">
                <a16:creationId xmlns:a16="http://schemas.microsoft.com/office/drawing/2014/main" id="{1F9819AC-94D3-6845-A9DB-5E383290BAB7}"/>
              </a:ext>
            </a:extLst>
          </p:cNvPr>
          <p:cNvPicPr>
            <a:picLocks noChangeAspect="1"/>
          </p:cNvPicPr>
          <p:nvPr userDrawn="1"/>
        </p:nvPicPr>
        <p:blipFill>
          <a:blip r:embed="rId2"/>
          <a:stretch>
            <a:fillRect/>
          </a:stretch>
        </p:blipFill>
        <p:spPr>
          <a:xfrm>
            <a:off x="0" y="1567207"/>
            <a:ext cx="12192000" cy="4064000"/>
          </a:xfrm>
          <a:prstGeom prst="rect">
            <a:avLst/>
          </a:prstGeom>
        </p:spPr>
      </p:pic>
    </p:spTree>
    <p:extLst>
      <p:ext uri="{BB962C8B-B14F-4D97-AF65-F5344CB8AC3E}">
        <p14:creationId xmlns:p14="http://schemas.microsoft.com/office/powerpoint/2010/main" val="77435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0594A66-A741-674C-923D-5ED69428400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1F951B-C76D-4149-B4AD-D56CE9615B30}"/>
              </a:ext>
            </a:extLst>
          </p:cNvPr>
          <p:cNvSpPr>
            <a:spLocks noGrp="1"/>
          </p:cNvSpPr>
          <p:nvPr>
            <p:ph type="dt" sz="half" idx="10"/>
          </p:nvPr>
        </p:nvSpPr>
        <p:spPr/>
        <p:txBody>
          <a:bodyPr/>
          <a:lstStyle/>
          <a:p>
            <a:fld id="{E47545DD-0CA8-3C46-947D-6600DCB726A6}" type="datetimeFigureOut">
              <a:rPr kumimoji="1" lang="ja-JP" altLang="en-US" smtClean="0"/>
              <a:t>2025/4/18</a:t>
            </a:fld>
            <a:endParaRPr kumimoji="1" lang="ja-JP" altLang="en-US"/>
          </a:p>
        </p:txBody>
      </p:sp>
      <p:sp>
        <p:nvSpPr>
          <p:cNvPr id="5" name="フッター プレースホルダー 4">
            <a:extLst>
              <a:ext uri="{FF2B5EF4-FFF2-40B4-BE49-F238E27FC236}">
                <a16:creationId xmlns:a16="http://schemas.microsoft.com/office/drawing/2014/main" id="{D598F337-DB94-B34C-8B20-7F3DB10661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B7147B-DC8B-654E-9EB0-F92B6B00B3C9}"/>
              </a:ext>
            </a:extLst>
          </p:cNvPr>
          <p:cNvSpPr>
            <a:spLocks noGrp="1"/>
          </p:cNvSpPr>
          <p:nvPr>
            <p:ph type="sldNum" sz="quarter" idx="12"/>
          </p:nvPr>
        </p:nvSpPr>
        <p:spPr/>
        <p:txBody>
          <a:bodyPr/>
          <a:lstStyle/>
          <a:p>
            <a:fld id="{F0DF8797-6219-5E45-B99D-B40F8C86AFA2}" type="slidenum">
              <a:rPr kumimoji="1" lang="ja-JP" altLang="en-US" smtClean="0"/>
              <a:t>‹#›</a:t>
            </a:fld>
            <a:endParaRPr kumimoji="1" lang="ja-JP" altLang="en-US"/>
          </a:p>
        </p:txBody>
      </p:sp>
      <p:sp>
        <p:nvSpPr>
          <p:cNvPr id="7" name="タイトル 6">
            <a:extLst>
              <a:ext uri="{FF2B5EF4-FFF2-40B4-BE49-F238E27FC236}">
                <a16:creationId xmlns:a16="http://schemas.microsoft.com/office/drawing/2014/main" id="{B21EC65A-BCC2-3648-8858-624202AC3B31}"/>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24520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0594A66-A741-674C-923D-5ED694284008}"/>
              </a:ext>
            </a:extLst>
          </p:cNvPr>
          <p:cNvSpPr>
            <a:spLocks noGrp="1"/>
          </p:cNvSpPr>
          <p:nvPr>
            <p:ph idx="1"/>
          </p:nvPr>
        </p:nvSpPr>
        <p:spPr>
          <a:xfrm>
            <a:off x="170934" y="1253331"/>
            <a:ext cx="5760309" cy="49991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1F951B-C76D-4149-B4AD-D56CE9615B30}"/>
              </a:ext>
            </a:extLst>
          </p:cNvPr>
          <p:cNvSpPr>
            <a:spLocks noGrp="1"/>
          </p:cNvSpPr>
          <p:nvPr>
            <p:ph type="dt" sz="half" idx="10"/>
          </p:nvPr>
        </p:nvSpPr>
        <p:spPr/>
        <p:txBody>
          <a:bodyPr/>
          <a:lstStyle/>
          <a:p>
            <a:fld id="{E47545DD-0CA8-3C46-947D-6600DCB726A6}" type="datetimeFigureOut">
              <a:rPr kumimoji="1" lang="ja-JP" altLang="en-US" smtClean="0"/>
              <a:t>2025/4/18</a:t>
            </a:fld>
            <a:endParaRPr kumimoji="1" lang="ja-JP" altLang="en-US"/>
          </a:p>
        </p:txBody>
      </p:sp>
      <p:sp>
        <p:nvSpPr>
          <p:cNvPr id="5" name="フッター プレースホルダー 4">
            <a:extLst>
              <a:ext uri="{FF2B5EF4-FFF2-40B4-BE49-F238E27FC236}">
                <a16:creationId xmlns:a16="http://schemas.microsoft.com/office/drawing/2014/main" id="{D598F337-DB94-B34C-8B20-7F3DB10661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B7147B-DC8B-654E-9EB0-F92B6B00B3C9}"/>
              </a:ext>
            </a:extLst>
          </p:cNvPr>
          <p:cNvSpPr>
            <a:spLocks noGrp="1"/>
          </p:cNvSpPr>
          <p:nvPr>
            <p:ph type="sldNum" sz="quarter" idx="12"/>
          </p:nvPr>
        </p:nvSpPr>
        <p:spPr/>
        <p:txBody>
          <a:bodyPr/>
          <a:lstStyle/>
          <a:p>
            <a:fld id="{F0DF8797-6219-5E45-B99D-B40F8C86AFA2}" type="slidenum">
              <a:rPr kumimoji="1" lang="ja-JP" altLang="en-US" smtClean="0"/>
              <a:t>‹#›</a:t>
            </a:fld>
            <a:endParaRPr kumimoji="1" lang="ja-JP" altLang="en-US"/>
          </a:p>
        </p:txBody>
      </p:sp>
      <p:sp>
        <p:nvSpPr>
          <p:cNvPr id="7" name="タイトル 6">
            <a:extLst>
              <a:ext uri="{FF2B5EF4-FFF2-40B4-BE49-F238E27FC236}">
                <a16:creationId xmlns:a16="http://schemas.microsoft.com/office/drawing/2014/main" id="{B21EC65A-BCC2-3648-8858-624202AC3B31}"/>
              </a:ext>
            </a:extLst>
          </p:cNvPr>
          <p:cNvSpPr>
            <a:spLocks noGrp="1"/>
          </p:cNvSpPr>
          <p:nvPr>
            <p:ph type="title"/>
          </p:nvPr>
        </p:nvSpPr>
        <p:spPr/>
        <p:txBody>
          <a:bodyPr/>
          <a:lstStyle/>
          <a:p>
            <a:r>
              <a:rPr kumimoji="1" lang="ja-JP" altLang="en-US"/>
              <a:t>マスター タイトルの書式設定</a:t>
            </a:r>
          </a:p>
        </p:txBody>
      </p:sp>
      <p:sp>
        <p:nvSpPr>
          <p:cNvPr id="8" name="コンテンツ プレースホルダー 2">
            <a:extLst>
              <a:ext uri="{FF2B5EF4-FFF2-40B4-BE49-F238E27FC236}">
                <a16:creationId xmlns:a16="http://schemas.microsoft.com/office/drawing/2014/main" id="{DC3CD8F1-F6EF-3544-80F0-4BBE6D0DC84C}"/>
              </a:ext>
            </a:extLst>
          </p:cNvPr>
          <p:cNvSpPr>
            <a:spLocks noGrp="1"/>
          </p:cNvSpPr>
          <p:nvPr>
            <p:ph idx="13"/>
          </p:nvPr>
        </p:nvSpPr>
        <p:spPr>
          <a:xfrm>
            <a:off x="6260754" y="1253331"/>
            <a:ext cx="5760309" cy="49991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84894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9C1F951B-C76D-4149-B4AD-D56CE9615B30}"/>
              </a:ext>
            </a:extLst>
          </p:cNvPr>
          <p:cNvSpPr>
            <a:spLocks noGrp="1"/>
          </p:cNvSpPr>
          <p:nvPr>
            <p:ph type="dt" sz="half" idx="10"/>
          </p:nvPr>
        </p:nvSpPr>
        <p:spPr/>
        <p:txBody>
          <a:bodyPr/>
          <a:lstStyle/>
          <a:p>
            <a:fld id="{E47545DD-0CA8-3C46-947D-6600DCB726A6}" type="datetimeFigureOut">
              <a:rPr kumimoji="1" lang="ja-JP" altLang="en-US" smtClean="0"/>
              <a:t>2025/4/18</a:t>
            </a:fld>
            <a:endParaRPr kumimoji="1" lang="ja-JP" altLang="en-US"/>
          </a:p>
        </p:txBody>
      </p:sp>
      <p:sp>
        <p:nvSpPr>
          <p:cNvPr id="5" name="フッター プレースホルダー 4">
            <a:extLst>
              <a:ext uri="{FF2B5EF4-FFF2-40B4-BE49-F238E27FC236}">
                <a16:creationId xmlns:a16="http://schemas.microsoft.com/office/drawing/2014/main" id="{D598F337-DB94-B34C-8B20-7F3DB10661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B7147B-DC8B-654E-9EB0-F92B6B00B3C9}"/>
              </a:ext>
            </a:extLst>
          </p:cNvPr>
          <p:cNvSpPr>
            <a:spLocks noGrp="1"/>
          </p:cNvSpPr>
          <p:nvPr>
            <p:ph type="sldNum" sz="quarter" idx="12"/>
          </p:nvPr>
        </p:nvSpPr>
        <p:spPr/>
        <p:txBody>
          <a:bodyPr/>
          <a:lstStyle/>
          <a:p>
            <a:fld id="{F0DF8797-6219-5E45-B99D-B40F8C86AFA2}" type="slidenum">
              <a:rPr kumimoji="1" lang="ja-JP" altLang="en-US" smtClean="0"/>
              <a:t>‹#›</a:t>
            </a:fld>
            <a:endParaRPr kumimoji="1" lang="ja-JP" altLang="en-US"/>
          </a:p>
        </p:txBody>
      </p:sp>
    </p:spTree>
    <p:extLst>
      <p:ext uri="{BB962C8B-B14F-4D97-AF65-F5344CB8AC3E}">
        <p14:creationId xmlns:p14="http://schemas.microsoft.com/office/powerpoint/2010/main" val="16314018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7EEF2B8-26E6-4B42-8013-D3B25F254B82}"/>
              </a:ext>
            </a:extLst>
          </p:cNvPr>
          <p:cNvSpPr>
            <a:spLocks noGrp="1"/>
          </p:cNvSpPr>
          <p:nvPr>
            <p:ph type="title"/>
          </p:nvPr>
        </p:nvSpPr>
        <p:spPr>
          <a:xfrm>
            <a:off x="170935" y="136525"/>
            <a:ext cx="10715368" cy="938513"/>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3DDD1E7-147A-3043-A875-C038EFEC0D27}"/>
              </a:ext>
            </a:extLst>
          </p:cNvPr>
          <p:cNvSpPr>
            <a:spLocks noGrp="1"/>
          </p:cNvSpPr>
          <p:nvPr>
            <p:ph type="body" idx="1"/>
          </p:nvPr>
        </p:nvSpPr>
        <p:spPr>
          <a:xfrm>
            <a:off x="170934" y="1253331"/>
            <a:ext cx="11850129" cy="499918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6718433-1C81-064A-893E-640A03A223F8}"/>
              </a:ext>
            </a:extLst>
          </p:cNvPr>
          <p:cNvSpPr>
            <a:spLocks noGrp="1"/>
          </p:cNvSpPr>
          <p:nvPr>
            <p:ph type="dt" sz="half" idx="2"/>
          </p:nvPr>
        </p:nvSpPr>
        <p:spPr>
          <a:xfrm>
            <a:off x="170934" y="6356350"/>
            <a:ext cx="1707293" cy="382459"/>
          </a:xfrm>
          <a:prstGeom prst="rect">
            <a:avLst/>
          </a:prstGeom>
        </p:spPr>
        <p:txBody>
          <a:bodyPr vert="horz" lIns="91440" tIns="45720" rIns="91440" bIns="45720" rtlCol="0" anchor="ctr"/>
          <a:lstStyle>
            <a:lvl1pPr algn="l">
              <a:defRPr sz="1200">
                <a:solidFill>
                  <a:schemeClr val="tx1">
                    <a:tint val="75000"/>
                  </a:schemeClr>
                </a:solidFill>
              </a:defRPr>
            </a:lvl1pPr>
          </a:lstStyle>
          <a:p>
            <a:fld id="{E47545DD-0CA8-3C46-947D-6600DCB726A6}" type="datetimeFigureOut">
              <a:rPr kumimoji="1" lang="ja-JP" altLang="en-US" smtClean="0"/>
              <a:t>2025/4/18</a:t>
            </a:fld>
            <a:endParaRPr kumimoji="1" lang="ja-JP" altLang="en-US"/>
          </a:p>
        </p:txBody>
      </p:sp>
      <p:sp>
        <p:nvSpPr>
          <p:cNvPr id="5" name="フッター プレースホルダー 4">
            <a:extLst>
              <a:ext uri="{FF2B5EF4-FFF2-40B4-BE49-F238E27FC236}">
                <a16:creationId xmlns:a16="http://schemas.microsoft.com/office/drawing/2014/main" id="{2203F796-3C3A-F146-A812-3DD2EE088FA1}"/>
              </a:ext>
            </a:extLst>
          </p:cNvPr>
          <p:cNvSpPr>
            <a:spLocks noGrp="1"/>
          </p:cNvSpPr>
          <p:nvPr>
            <p:ph type="ftr" sz="quarter" idx="3"/>
          </p:nvPr>
        </p:nvSpPr>
        <p:spPr>
          <a:xfrm>
            <a:off x="1968841" y="6373684"/>
            <a:ext cx="825431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B6D1F01-8A6D-DB45-AEDF-149A04E37308}"/>
              </a:ext>
            </a:extLst>
          </p:cNvPr>
          <p:cNvSpPr>
            <a:spLocks noGrp="1"/>
          </p:cNvSpPr>
          <p:nvPr>
            <p:ph type="sldNum" sz="quarter" idx="4"/>
          </p:nvPr>
        </p:nvSpPr>
        <p:spPr>
          <a:xfrm>
            <a:off x="10313769" y="6373684"/>
            <a:ext cx="17072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F8797-6219-5E45-B99D-B40F8C86AFA2}" type="slidenum">
              <a:rPr kumimoji="1" lang="ja-JP" altLang="en-US" smtClean="0"/>
              <a:t>‹#›</a:t>
            </a:fld>
            <a:endParaRPr kumimoji="1" lang="ja-JP" altLang="en-US"/>
          </a:p>
        </p:txBody>
      </p:sp>
    </p:spTree>
    <p:extLst>
      <p:ext uri="{BB962C8B-B14F-4D97-AF65-F5344CB8AC3E}">
        <p14:creationId xmlns:p14="http://schemas.microsoft.com/office/powerpoint/2010/main" val="936696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kumimoji="1" sz="4400" b="1" i="0" kern="1200">
          <a:ln>
            <a:solidFill>
              <a:schemeClr val="tx1">
                <a:lumMod val="50000"/>
                <a:lumOff val="50000"/>
              </a:schemeClr>
            </a:solidFill>
          </a:ln>
          <a:solidFill>
            <a:schemeClr val="tx1"/>
          </a:solidFill>
          <a:effectLst>
            <a:outerShdw blurRad="50800" dist="38100" dir="2700000" algn="tl" rotWithShape="0">
              <a:prstClr val="black">
                <a:alpha val="40000"/>
              </a:prstClr>
            </a:outerShdw>
          </a:effectLst>
          <a:latin typeface="Hiragino Kaku Gothic Pro W3" panose="020B0300000000000000" pitchFamily="34" charset="-128"/>
          <a:ea typeface="Hiragino Kaku Gothic Pro W3" panose="020B03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685E717-82AB-9177-FBC6-1AC0F81C0181}"/>
              </a:ext>
            </a:extLst>
          </p:cNvPr>
          <p:cNvSpPr txBox="1"/>
          <p:nvPr/>
        </p:nvSpPr>
        <p:spPr>
          <a:xfrm>
            <a:off x="463689" y="1371601"/>
            <a:ext cx="11264622" cy="584775"/>
          </a:xfrm>
          <a:prstGeom prst="rect">
            <a:avLst/>
          </a:prstGeom>
          <a:solidFill>
            <a:schemeClr val="accent6">
              <a:lumMod val="40000"/>
              <a:lumOff val="60000"/>
            </a:schemeClr>
          </a:solidFill>
          <a:ln w="63500" cmpd="thickThin">
            <a:solidFill>
              <a:schemeClr val="accent6">
                <a:lumMod val="50000"/>
              </a:schemeClr>
            </a:solidFill>
          </a:ln>
        </p:spPr>
        <p:txBody>
          <a:bodyPr wrap="none" rtlCol="0">
            <a:spAutoFit/>
          </a:bodyPr>
          <a:lstStyle/>
          <a:p>
            <a:r>
              <a:rPr kumimoji="1" lang="ja-JP" altLang="en-US" sz="3200">
                <a:solidFill>
                  <a:srgbClr val="FF0000"/>
                </a:solidFill>
              </a:rPr>
              <a:t>真空槽の中にベータ線源を残したまま真空を引いてしまった</a:t>
            </a:r>
          </a:p>
        </p:txBody>
      </p:sp>
      <p:sp>
        <p:nvSpPr>
          <p:cNvPr id="6" name="テキスト ボックス 5">
            <a:extLst>
              <a:ext uri="{FF2B5EF4-FFF2-40B4-BE49-F238E27FC236}">
                <a16:creationId xmlns:a16="http://schemas.microsoft.com/office/drawing/2014/main" id="{D32F0DE8-5367-356F-0605-44D1A0DDD9DA}"/>
              </a:ext>
            </a:extLst>
          </p:cNvPr>
          <p:cNvSpPr txBox="1"/>
          <p:nvPr/>
        </p:nvSpPr>
        <p:spPr>
          <a:xfrm>
            <a:off x="363070" y="833717"/>
            <a:ext cx="2954655" cy="461665"/>
          </a:xfrm>
          <a:prstGeom prst="rect">
            <a:avLst/>
          </a:prstGeom>
          <a:noFill/>
        </p:spPr>
        <p:txBody>
          <a:bodyPr wrap="none" rtlCol="0">
            <a:spAutoFit/>
          </a:bodyPr>
          <a:lstStyle/>
          <a:p>
            <a:r>
              <a:rPr kumimoji="1" lang="ja-JP" altLang="en-US" sz="2400">
                <a:solidFill>
                  <a:srgbClr val="FF0000"/>
                </a:solidFill>
              </a:rPr>
              <a:t>インシデント事例：</a:t>
            </a:r>
          </a:p>
        </p:txBody>
      </p:sp>
      <p:sp>
        <p:nvSpPr>
          <p:cNvPr id="7" name="テキスト ボックス 6">
            <a:extLst>
              <a:ext uri="{FF2B5EF4-FFF2-40B4-BE49-F238E27FC236}">
                <a16:creationId xmlns:a16="http://schemas.microsoft.com/office/drawing/2014/main" id="{3CA8BBE9-ABFD-DD35-62E4-76154F9FFC6F}"/>
              </a:ext>
            </a:extLst>
          </p:cNvPr>
          <p:cNvSpPr txBox="1"/>
          <p:nvPr/>
        </p:nvSpPr>
        <p:spPr>
          <a:xfrm>
            <a:off x="463689" y="2433918"/>
            <a:ext cx="8599629" cy="1200329"/>
          </a:xfrm>
          <a:prstGeom prst="rect">
            <a:avLst/>
          </a:prstGeom>
          <a:noFill/>
        </p:spPr>
        <p:txBody>
          <a:bodyPr wrap="square" rtlCol="0">
            <a:spAutoFit/>
          </a:bodyPr>
          <a:lstStyle/>
          <a:p>
            <a:r>
              <a:rPr kumimoji="1" lang="ja-JP" altLang="en-US" sz="2400"/>
              <a:t>ベータ線源の窓は薄いアルミニウム蒸着ポリエステルフィルム等でできており、強度が弱い。力（衝撃、圧力）が加わると破損のおそれがある。</a:t>
            </a:r>
          </a:p>
        </p:txBody>
      </p:sp>
      <p:pic>
        <p:nvPicPr>
          <p:cNvPr id="8" name="図 7">
            <a:extLst>
              <a:ext uri="{FF2B5EF4-FFF2-40B4-BE49-F238E27FC236}">
                <a16:creationId xmlns:a16="http://schemas.microsoft.com/office/drawing/2014/main" id="{A39554D2-8A22-2591-68F1-11A7E6B533E9}"/>
              </a:ext>
            </a:extLst>
          </p:cNvPr>
          <p:cNvPicPr>
            <a:picLocks noChangeAspect="1"/>
          </p:cNvPicPr>
          <p:nvPr/>
        </p:nvPicPr>
        <p:blipFill>
          <a:blip r:embed="rId3"/>
          <a:stretch>
            <a:fillRect/>
          </a:stretch>
        </p:blipFill>
        <p:spPr>
          <a:xfrm>
            <a:off x="9280774" y="2205231"/>
            <a:ext cx="2447537" cy="2447537"/>
          </a:xfrm>
          <a:prstGeom prst="rect">
            <a:avLst/>
          </a:prstGeom>
        </p:spPr>
      </p:pic>
      <p:sp>
        <p:nvSpPr>
          <p:cNvPr id="9" name="テキスト ボックス 8">
            <a:extLst>
              <a:ext uri="{FF2B5EF4-FFF2-40B4-BE49-F238E27FC236}">
                <a16:creationId xmlns:a16="http://schemas.microsoft.com/office/drawing/2014/main" id="{6CFE9FA2-3315-7B94-A62D-A6D39B6AE5C2}"/>
              </a:ext>
            </a:extLst>
          </p:cNvPr>
          <p:cNvSpPr txBox="1"/>
          <p:nvPr/>
        </p:nvSpPr>
        <p:spPr>
          <a:xfrm>
            <a:off x="463689" y="4237269"/>
            <a:ext cx="8599629" cy="830997"/>
          </a:xfrm>
          <a:prstGeom prst="rect">
            <a:avLst/>
          </a:prstGeom>
          <a:noFill/>
        </p:spPr>
        <p:txBody>
          <a:bodyPr wrap="square" rtlCol="0">
            <a:spAutoFit/>
          </a:bodyPr>
          <a:lstStyle/>
          <a:p>
            <a:r>
              <a:rPr kumimoji="1" lang="ja-JP" altLang="en-US" sz="2400"/>
              <a:t>密封線源のメーカーは、線源の使用目的や使用環境</a:t>
            </a:r>
            <a:r>
              <a:rPr lang="ja-JP" altLang="en-US" sz="2400"/>
              <a:t>を想定してカプセルの材質や厚さを設計している。</a:t>
            </a:r>
            <a:endParaRPr kumimoji="1" lang="ja-JP" altLang="en-US" sz="2400"/>
          </a:p>
        </p:txBody>
      </p:sp>
      <p:sp>
        <p:nvSpPr>
          <p:cNvPr id="10" name="テキスト ボックス 9">
            <a:extLst>
              <a:ext uri="{FF2B5EF4-FFF2-40B4-BE49-F238E27FC236}">
                <a16:creationId xmlns:a16="http://schemas.microsoft.com/office/drawing/2014/main" id="{C769FFF6-2B1B-6A81-06EF-360A0D38F9E1}"/>
              </a:ext>
            </a:extLst>
          </p:cNvPr>
          <p:cNvSpPr txBox="1"/>
          <p:nvPr/>
        </p:nvSpPr>
        <p:spPr>
          <a:xfrm>
            <a:off x="201706" y="5731895"/>
            <a:ext cx="12085360" cy="584775"/>
          </a:xfrm>
          <a:prstGeom prst="rect">
            <a:avLst/>
          </a:prstGeom>
          <a:noFill/>
        </p:spPr>
        <p:txBody>
          <a:bodyPr wrap="none" rtlCol="0">
            <a:spAutoFit/>
          </a:bodyPr>
          <a:lstStyle/>
          <a:p>
            <a:r>
              <a:rPr kumimoji="1" lang="ja-JP" altLang="en-US" sz="3200" b="1" u="sng">
                <a:solidFill>
                  <a:srgbClr val="7030A0"/>
                </a:solidFill>
              </a:rPr>
              <a:t>線源の構造を理解して、線源の真空中使用について考えてみる。</a:t>
            </a:r>
          </a:p>
        </p:txBody>
      </p:sp>
    </p:spTree>
    <p:extLst>
      <p:ext uri="{BB962C8B-B14F-4D97-AF65-F5344CB8AC3E}">
        <p14:creationId xmlns:p14="http://schemas.microsoft.com/office/powerpoint/2010/main" val="2735041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E17680E1-ABDE-E2A8-0815-FB458CC85B47}"/>
              </a:ext>
            </a:extLst>
          </p:cNvPr>
          <p:cNvSpPr>
            <a:spLocks noGrp="1"/>
          </p:cNvSpPr>
          <p:nvPr>
            <p:ph idx="1"/>
          </p:nvPr>
        </p:nvSpPr>
        <p:spPr>
          <a:xfrm>
            <a:off x="170934" y="1253331"/>
            <a:ext cx="11850129" cy="1042608"/>
          </a:xfrm>
        </p:spPr>
        <p:txBody>
          <a:bodyPr>
            <a:normAutofit/>
          </a:bodyPr>
          <a:lstStyle/>
          <a:p>
            <a:r>
              <a:rPr lang="en-US" altLang="ja-JP" dirty="0"/>
              <a:t>301</a:t>
            </a:r>
            <a:r>
              <a:rPr lang="ja-JP" altLang="en-US"/>
              <a:t>タイプ</a:t>
            </a:r>
            <a:endParaRPr lang="en-US" altLang="ja-JP" dirty="0"/>
          </a:p>
          <a:p>
            <a:pPr lvl="1"/>
            <a:r>
              <a:rPr lang="en-US" altLang="ja-JP" dirty="0"/>
              <a:t>JIS</a:t>
            </a:r>
            <a:r>
              <a:rPr lang="ja-JP" altLang="en-US"/>
              <a:t>等級</a:t>
            </a:r>
            <a:r>
              <a:rPr lang="en-US" altLang="ja-JP" dirty="0"/>
              <a:t>: JIS Z/15/C22111</a:t>
            </a:r>
          </a:p>
        </p:txBody>
      </p:sp>
      <p:sp>
        <p:nvSpPr>
          <p:cNvPr id="4" name="タイトル 3">
            <a:extLst>
              <a:ext uri="{FF2B5EF4-FFF2-40B4-BE49-F238E27FC236}">
                <a16:creationId xmlns:a16="http://schemas.microsoft.com/office/drawing/2014/main" id="{E411D993-C37B-3170-7F5C-3D5FD5B827F6}"/>
              </a:ext>
            </a:extLst>
          </p:cNvPr>
          <p:cNvSpPr>
            <a:spLocks noGrp="1"/>
          </p:cNvSpPr>
          <p:nvPr>
            <p:ph type="title"/>
          </p:nvPr>
        </p:nvSpPr>
        <p:spPr/>
        <p:txBody>
          <a:bodyPr>
            <a:normAutofit/>
          </a:bodyPr>
          <a:lstStyle/>
          <a:p>
            <a:r>
              <a:rPr lang="ja-JP" altLang="en-US"/>
              <a:t>日本アイソトープ協会製の</a:t>
            </a:r>
            <a:r>
              <a:rPr lang="en-US" altLang="ja-JP" baseline="30000" dirty="0"/>
              <a:t>90</a:t>
            </a:r>
            <a:r>
              <a:rPr lang="en-US" altLang="ja-JP" dirty="0"/>
              <a:t>Sr</a:t>
            </a:r>
            <a:r>
              <a:rPr lang="ja-JP" altLang="en-US"/>
              <a:t>線源</a:t>
            </a:r>
          </a:p>
        </p:txBody>
      </p:sp>
      <p:sp>
        <p:nvSpPr>
          <p:cNvPr id="6" name="コンテンツ プレースホルダー 4">
            <a:extLst>
              <a:ext uri="{FF2B5EF4-FFF2-40B4-BE49-F238E27FC236}">
                <a16:creationId xmlns:a16="http://schemas.microsoft.com/office/drawing/2014/main" id="{D7A151E8-C213-A6CE-ABFE-4FDA21A71436}"/>
              </a:ext>
            </a:extLst>
          </p:cNvPr>
          <p:cNvSpPr txBox="1">
            <a:spLocks/>
          </p:cNvSpPr>
          <p:nvPr/>
        </p:nvSpPr>
        <p:spPr>
          <a:xfrm>
            <a:off x="170933" y="4734623"/>
            <a:ext cx="11850129" cy="10426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321</a:t>
            </a:r>
            <a:r>
              <a:rPr lang="ja-JP" altLang="en-US"/>
              <a:t>タイプ</a:t>
            </a:r>
            <a:endParaRPr lang="en-US" altLang="ja-JP" dirty="0"/>
          </a:p>
          <a:p>
            <a:pPr lvl="1"/>
            <a:r>
              <a:rPr lang="en-US" altLang="ja-JP" dirty="0"/>
              <a:t>JIS</a:t>
            </a:r>
            <a:r>
              <a:rPr lang="ja-JP" altLang="en-US"/>
              <a:t>等級</a:t>
            </a:r>
            <a:r>
              <a:rPr lang="en-US" altLang="ja-JP" dirty="0"/>
              <a:t>: JIS Z/15/C22111</a:t>
            </a:r>
          </a:p>
        </p:txBody>
      </p:sp>
      <p:graphicFrame>
        <p:nvGraphicFramePr>
          <p:cNvPr id="7" name="表 6">
            <a:extLst>
              <a:ext uri="{FF2B5EF4-FFF2-40B4-BE49-F238E27FC236}">
                <a16:creationId xmlns:a16="http://schemas.microsoft.com/office/drawing/2014/main" id="{36364C85-E96D-D065-D7E7-8138D3F46DA8}"/>
              </a:ext>
            </a:extLst>
          </p:cNvPr>
          <p:cNvGraphicFramePr>
            <a:graphicFrameLocks noGrp="1"/>
          </p:cNvGraphicFramePr>
          <p:nvPr>
            <p:extLst>
              <p:ext uri="{D42A27DB-BD31-4B8C-83A1-F6EECF244321}">
                <p14:modId xmlns:p14="http://schemas.microsoft.com/office/powerpoint/2010/main" val="294744470"/>
              </p:ext>
            </p:extLst>
          </p:nvPr>
        </p:nvGraphicFramePr>
        <p:xfrm>
          <a:off x="938695" y="2208099"/>
          <a:ext cx="3951357" cy="736600"/>
        </p:xfrm>
        <a:graphic>
          <a:graphicData uri="http://schemas.openxmlformats.org/drawingml/2006/table">
            <a:tbl>
              <a:tblPr firstRow="1" bandRow="1">
                <a:tableStyleId>{5C22544A-7EE6-4342-B048-85BDC9FD1C3A}</a:tableStyleId>
              </a:tblPr>
              <a:tblGrid>
                <a:gridCol w="691322">
                  <a:extLst>
                    <a:ext uri="{9D8B030D-6E8A-4147-A177-3AD203B41FA5}">
                      <a16:colId xmlns:a16="http://schemas.microsoft.com/office/drawing/2014/main" val="2021674198"/>
                    </a:ext>
                  </a:extLst>
                </a:gridCol>
                <a:gridCol w="1888435">
                  <a:extLst>
                    <a:ext uri="{9D8B030D-6E8A-4147-A177-3AD203B41FA5}">
                      <a16:colId xmlns:a16="http://schemas.microsoft.com/office/drawing/2014/main" val="1183891323"/>
                    </a:ext>
                  </a:extLst>
                </a:gridCol>
                <a:gridCol w="1371600">
                  <a:extLst>
                    <a:ext uri="{9D8B030D-6E8A-4147-A177-3AD203B41FA5}">
                      <a16:colId xmlns:a16="http://schemas.microsoft.com/office/drawing/2014/main" val="1817008068"/>
                    </a:ext>
                  </a:extLst>
                </a:gridCol>
              </a:tblGrid>
              <a:tr h="0">
                <a:tc>
                  <a:txBody>
                    <a:bodyPr/>
                    <a:lstStyle/>
                    <a:p>
                      <a:r>
                        <a:rPr kumimoji="1" lang="ja-JP" altLang="en-US"/>
                        <a:t>核種</a:t>
                      </a:r>
                    </a:p>
                  </a:txBody>
                  <a:tcPr/>
                </a:tc>
                <a:tc>
                  <a:txBody>
                    <a:bodyPr/>
                    <a:lstStyle/>
                    <a:p>
                      <a:r>
                        <a:rPr kumimoji="1" lang="ja-JP" altLang="en-US"/>
                        <a:t>公称放射能</a:t>
                      </a:r>
                    </a:p>
                  </a:txBody>
                  <a:tcPr/>
                </a:tc>
                <a:tc>
                  <a:txBody>
                    <a:bodyPr/>
                    <a:lstStyle/>
                    <a:p>
                      <a:r>
                        <a:rPr kumimoji="1" lang="ja-JP" altLang="en-US"/>
                        <a:t>コード番号</a:t>
                      </a:r>
                    </a:p>
                  </a:txBody>
                  <a:tcPr/>
                </a:tc>
                <a:extLst>
                  <a:ext uri="{0D108BD9-81ED-4DB2-BD59-A6C34878D82A}">
                    <a16:rowId xmlns:a16="http://schemas.microsoft.com/office/drawing/2014/main" val="1049942278"/>
                  </a:ext>
                </a:extLst>
              </a:tr>
              <a:tr h="370840">
                <a:tc>
                  <a:txBody>
                    <a:bodyPr/>
                    <a:lstStyle/>
                    <a:p>
                      <a:r>
                        <a:rPr kumimoji="1" lang="en-US" altLang="ja-JP" baseline="30000" dirty="0"/>
                        <a:t>90</a:t>
                      </a:r>
                      <a:r>
                        <a:rPr kumimoji="1" lang="en-US" altLang="ja-JP" dirty="0"/>
                        <a:t>Sr</a:t>
                      </a:r>
                      <a:endParaRPr kumimoji="1" lang="ja-JP" altLang="en-US"/>
                    </a:p>
                  </a:txBody>
                  <a:tcPr/>
                </a:tc>
                <a:tc>
                  <a:txBody>
                    <a:bodyPr/>
                    <a:lstStyle/>
                    <a:p>
                      <a:r>
                        <a:rPr kumimoji="1" lang="en-US" altLang="ja-JP" dirty="0"/>
                        <a:t>5 </a:t>
                      </a:r>
                      <a:r>
                        <a:rPr kumimoji="1" lang="en-US" altLang="ja-JP" dirty="0" err="1"/>
                        <a:t>kBq</a:t>
                      </a:r>
                      <a:r>
                        <a:rPr kumimoji="1" lang="en-US" altLang="ja-JP" dirty="0"/>
                        <a:t>   10 </a:t>
                      </a:r>
                      <a:r>
                        <a:rPr kumimoji="1" lang="en-US" altLang="ja-JP" dirty="0" err="1"/>
                        <a:t>kBq</a:t>
                      </a:r>
                      <a:endParaRPr kumimoji="1" lang="ja-JP" altLang="en-US"/>
                    </a:p>
                  </a:txBody>
                  <a:tcPr/>
                </a:tc>
                <a:tc>
                  <a:txBody>
                    <a:bodyPr/>
                    <a:lstStyle/>
                    <a:p>
                      <a:r>
                        <a:rPr kumimoji="1" lang="en-US" altLang="ja-JP" dirty="0"/>
                        <a:t>SR301</a:t>
                      </a:r>
                      <a:endParaRPr kumimoji="1" lang="ja-JP" altLang="en-US"/>
                    </a:p>
                  </a:txBody>
                  <a:tcPr/>
                </a:tc>
                <a:extLst>
                  <a:ext uri="{0D108BD9-81ED-4DB2-BD59-A6C34878D82A}">
                    <a16:rowId xmlns:a16="http://schemas.microsoft.com/office/drawing/2014/main" val="1563515920"/>
                  </a:ext>
                </a:extLst>
              </a:tr>
            </a:tbl>
          </a:graphicData>
        </a:graphic>
      </p:graphicFrame>
      <p:graphicFrame>
        <p:nvGraphicFramePr>
          <p:cNvPr id="8" name="表 7">
            <a:extLst>
              <a:ext uri="{FF2B5EF4-FFF2-40B4-BE49-F238E27FC236}">
                <a16:creationId xmlns:a16="http://schemas.microsoft.com/office/drawing/2014/main" id="{C462145C-AECE-4AB5-8D60-17BE79B3EF8A}"/>
              </a:ext>
            </a:extLst>
          </p:cNvPr>
          <p:cNvGraphicFramePr>
            <a:graphicFrameLocks noGrp="1"/>
          </p:cNvGraphicFramePr>
          <p:nvPr>
            <p:extLst>
              <p:ext uri="{D42A27DB-BD31-4B8C-83A1-F6EECF244321}">
                <p14:modId xmlns:p14="http://schemas.microsoft.com/office/powerpoint/2010/main" val="1450924382"/>
              </p:ext>
            </p:extLst>
          </p:nvPr>
        </p:nvGraphicFramePr>
        <p:xfrm>
          <a:off x="938694" y="5653948"/>
          <a:ext cx="3951357" cy="736600"/>
        </p:xfrm>
        <a:graphic>
          <a:graphicData uri="http://schemas.openxmlformats.org/drawingml/2006/table">
            <a:tbl>
              <a:tblPr firstRow="1" bandRow="1">
                <a:tableStyleId>{5C22544A-7EE6-4342-B048-85BDC9FD1C3A}</a:tableStyleId>
              </a:tblPr>
              <a:tblGrid>
                <a:gridCol w="691322">
                  <a:extLst>
                    <a:ext uri="{9D8B030D-6E8A-4147-A177-3AD203B41FA5}">
                      <a16:colId xmlns:a16="http://schemas.microsoft.com/office/drawing/2014/main" val="2021674198"/>
                    </a:ext>
                  </a:extLst>
                </a:gridCol>
                <a:gridCol w="1888435">
                  <a:extLst>
                    <a:ext uri="{9D8B030D-6E8A-4147-A177-3AD203B41FA5}">
                      <a16:colId xmlns:a16="http://schemas.microsoft.com/office/drawing/2014/main" val="1183891323"/>
                    </a:ext>
                  </a:extLst>
                </a:gridCol>
                <a:gridCol w="1371600">
                  <a:extLst>
                    <a:ext uri="{9D8B030D-6E8A-4147-A177-3AD203B41FA5}">
                      <a16:colId xmlns:a16="http://schemas.microsoft.com/office/drawing/2014/main" val="1817008068"/>
                    </a:ext>
                  </a:extLst>
                </a:gridCol>
              </a:tblGrid>
              <a:tr h="0">
                <a:tc>
                  <a:txBody>
                    <a:bodyPr/>
                    <a:lstStyle/>
                    <a:p>
                      <a:r>
                        <a:rPr kumimoji="1" lang="ja-JP" altLang="en-US"/>
                        <a:t>核種</a:t>
                      </a:r>
                    </a:p>
                  </a:txBody>
                  <a:tcPr/>
                </a:tc>
                <a:tc>
                  <a:txBody>
                    <a:bodyPr/>
                    <a:lstStyle/>
                    <a:p>
                      <a:r>
                        <a:rPr kumimoji="1" lang="ja-JP" altLang="en-US"/>
                        <a:t>公称放射能</a:t>
                      </a:r>
                    </a:p>
                  </a:txBody>
                  <a:tcPr/>
                </a:tc>
                <a:tc>
                  <a:txBody>
                    <a:bodyPr/>
                    <a:lstStyle/>
                    <a:p>
                      <a:r>
                        <a:rPr kumimoji="1" lang="ja-JP" altLang="en-US"/>
                        <a:t>コード番号</a:t>
                      </a:r>
                    </a:p>
                  </a:txBody>
                  <a:tcPr/>
                </a:tc>
                <a:extLst>
                  <a:ext uri="{0D108BD9-81ED-4DB2-BD59-A6C34878D82A}">
                    <a16:rowId xmlns:a16="http://schemas.microsoft.com/office/drawing/2014/main" val="1049942278"/>
                  </a:ext>
                </a:extLst>
              </a:tr>
              <a:tr h="370840">
                <a:tc>
                  <a:txBody>
                    <a:bodyPr/>
                    <a:lstStyle/>
                    <a:p>
                      <a:r>
                        <a:rPr kumimoji="1" lang="en-US" altLang="ja-JP" baseline="30000" dirty="0"/>
                        <a:t>90</a:t>
                      </a:r>
                      <a:r>
                        <a:rPr kumimoji="1" lang="en-US" altLang="ja-JP" dirty="0"/>
                        <a:t>Sr</a:t>
                      </a:r>
                      <a:endParaRPr kumimoji="1" lang="ja-JP" altLang="en-US"/>
                    </a:p>
                  </a:txBody>
                  <a:tcPr/>
                </a:tc>
                <a:tc>
                  <a:txBody>
                    <a:bodyPr/>
                    <a:lstStyle/>
                    <a:p>
                      <a:r>
                        <a:rPr kumimoji="1" lang="en-US" altLang="ja-JP" dirty="0"/>
                        <a:t>10 </a:t>
                      </a:r>
                      <a:r>
                        <a:rPr kumimoji="1" lang="en-US" altLang="ja-JP" dirty="0" err="1"/>
                        <a:t>kBq</a:t>
                      </a:r>
                      <a:endParaRPr kumimoji="1" lang="ja-JP" altLang="en-US"/>
                    </a:p>
                  </a:txBody>
                  <a:tcPr/>
                </a:tc>
                <a:tc>
                  <a:txBody>
                    <a:bodyPr/>
                    <a:lstStyle/>
                    <a:p>
                      <a:r>
                        <a:rPr kumimoji="1" lang="en-US" altLang="ja-JP" dirty="0"/>
                        <a:t>SR321</a:t>
                      </a:r>
                      <a:endParaRPr kumimoji="1" lang="ja-JP" altLang="en-US"/>
                    </a:p>
                  </a:txBody>
                  <a:tcPr/>
                </a:tc>
                <a:extLst>
                  <a:ext uri="{0D108BD9-81ED-4DB2-BD59-A6C34878D82A}">
                    <a16:rowId xmlns:a16="http://schemas.microsoft.com/office/drawing/2014/main" val="1563515920"/>
                  </a:ext>
                </a:extLst>
              </a:tr>
            </a:tbl>
          </a:graphicData>
        </a:graphic>
      </p:graphicFrame>
      <p:sp>
        <p:nvSpPr>
          <p:cNvPr id="10" name="コンテンツ プレースホルダー 4">
            <a:extLst>
              <a:ext uri="{FF2B5EF4-FFF2-40B4-BE49-F238E27FC236}">
                <a16:creationId xmlns:a16="http://schemas.microsoft.com/office/drawing/2014/main" id="{EB5A25D9-F082-408F-8073-CBB900302F7D}"/>
              </a:ext>
            </a:extLst>
          </p:cNvPr>
          <p:cNvSpPr txBox="1">
            <a:spLocks/>
          </p:cNvSpPr>
          <p:nvPr/>
        </p:nvSpPr>
        <p:spPr>
          <a:xfrm>
            <a:off x="170933" y="2993977"/>
            <a:ext cx="11850129" cy="10426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t>303</a:t>
            </a:r>
            <a:r>
              <a:rPr lang="ja-JP" altLang="en-US"/>
              <a:t>タイプ</a:t>
            </a:r>
            <a:endParaRPr lang="en-US" altLang="ja-JP"/>
          </a:p>
          <a:p>
            <a:pPr lvl="1"/>
            <a:r>
              <a:rPr lang="en-US" altLang="ja-JP"/>
              <a:t>JIS</a:t>
            </a:r>
            <a:r>
              <a:rPr lang="ja-JP" altLang="en-US"/>
              <a:t>等級</a:t>
            </a:r>
            <a:r>
              <a:rPr lang="en-US" altLang="ja-JP"/>
              <a:t>: JIS Z/15/C22212</a:t>
            </a:r>
            <a:endParaRPr lang="en-US" altLang="ja-JP" dirty="0"/>
          </a:p>
        </p:txBody>
      </p:sp>
      <p:graphicFrame>
        <p:nvGraphicFramePr>
          <p:cNvPr id="11" name="表 10">
            <a:extLst>
              <a:ext uri="{FF2B5EF4-FFF2-40B4-BE49-F238E27FC236}">
                <a16:creationId xmlns:a16="http://schemas.microsoft.com/office/drawing/2014/main" id="{172B6504-75F3-9E4F-7E4F-E0F9CF2D29BC}"/>
              </a:ext>
            </a:extLst>
          </p:cNvPr>
          <p:cNvGraphicFramePr>
            <a:graphicFrameLocks noGrp="1"/>
          </p:cNvGraphicFramePr>
          <p:nvPr>
            <p:extLst>
              <p:ext uri="{D42A27DB-BD31-4B8C-83A1-F6EECF244321}">
                <p14:modId xmlns:p14="http://schemas.microsoft.com/office/powerpoint/2010/main" val="1393505948"/>
              </p:ext>
            </p:extLst>
          </p:nvPr>
        </p:nvGraphicFramePr>
        <p:xfrm>
          <a:off x="938694" y="3948745"/>
          <a:ext cx="3951357" cy="736600"/>
        </p:xfrm>
        <a:graphic>
          <a:graphicData uri="http://schemas.openxmlformats.org/drawingml/2006/table">
            <a:tbl>
              <a:tblPr firstRow="1" bandRow="1">
                <a:tableStyleId>{5C22544A-7EE6-4342-B048-85BDC9FD1C3A}</a:tableStyleId>
              </a:tblPr>
              <a:tblGrid>
                <a:gridCol w="691322">
                  <a:extLst>
                    <a:ext uri="{9D8B030D-6E8A-4147-A177-3AD203B41FA5}">
                      <a16:colId xmlns:a16="http://schemas.microsoft.com/office/drawing/2014/main" val="2021674198"/>
                    </a:ext>
                  </a:extLst>
                </a:gridCol>
                <a:gridCol w="1888435">
                  <a:extLst>
                    <a:ext uri="{9D8B030D-6E8A-4147-A177-3AD203B41FA5}">
                      <a16:colId xmlns:a16="http://schemas.microsoft.com/office/drawing/2014/main" val="1183891323"/>
                    </a:ext>
                  </a:extLst>
                </a:gridCol>
                <a:gridCol w="1371600">
                  <a:extLst>
                    <a:ext uri="{9D8B030D-6E8A-4147-A177-3AD203B41FA5}">
                      <a16:colId xmlns:a16="http://schemas.microsoft.com/office/drawing/2014/main" val="1817008068"/>
                    </a:ext>
                  </a:extLst>
                </a:gridCol>
              </a:tblGrid>
              <a:tr h="0">
                <a:tc>
                  <a:txBody>
                    <a:bodyPr/>
                    <a:lstStyle/>
                    <a:p>
                      <a:r>
                        <a:rPr kumimoji="1" lang="ja-JP" altLang="en-US"/>
                        <a:t>核種</a:t>
                      </a:r>
                    </a:p>
                  </a:txBody>
                  <a:tcPr/>
                </a:tc>
                <a:tc>
                  <a:txBody>
                    <a:bodyPr/>
                    <a:lstStyle/>
                    <a:p>
                      <a:r>
                        <a:rPr kumimoji="1" lang="ja-JP" altLang="en-US"/>
                        <a:t>公称放射能</a:t>
                      </a:r>
                    </a:p>
                  </a:txBody>
                  <a:tcPr/>
                </a:tc>
                <a:tc>
                  <a:txBody>
                    <a:bodyPr/>
                    <a:lstStyle/>
                    <a:p>
                      <a:r>
                        <a:rPr kumimoji="1" lang="ja-JP" altLang="en-US"/>
                        <a:t>コード番号</a:t>
                      </a:r>
                    </a:p>
                  </a:txBody>
                  <a:tcPr/>
                </a:tc>
                <a:extLst>
                  <a:ext uri="{0D108BD9-81ED-4DB2-BD59-A6C34878D82A}">
                    <a16:rowId xmlns:a16="http://schemas.microsoft.com/office/drawing/2014/main" val="1049942278"/>
                  </a:ext>
                </a:extLst>
              </a:tr>
              <a:tr h="370840">
                <a:tc>
                  <a:txBody>
                    <a:bodyPr/>
                    <a:lstStyle/>
                    <a:p>
                      <a:r>
                        <a:rPr kumimoji="1" lang="en-US" altLang="ja-JP" baseline="30000" dirty="0"/>
                        <a:t>90</a:t>
                      </a:r>
                      <a:r>
                        <a:rPr kumimoji="1" lang="en-US" altLang="ja-JP" dirty="0"/>
                        <a:t>Sr</a:t>
                      </a:r>
                      <a:endParaRPr kumimoji="1" lang="ja-JP" altLang="en-US"/>
                    </a:p>
                  </a:txBody>
                  <a:tcPr/>
                </a:tc>
                <a:tc>
                  <a:txBody>
                    <a:bodyPr/>
                    <a:lstStyle/>
                    <a:p>
                      <a:r>
                        <a:rPr kumimoji="1" lang="en-US" altLang="ja-JP" dirty="0"/>
                        <a:t>5 </a:t>
                      </a:r>
                      <a:r>
                        <a:rPr kumimoji="1" lang="en-US" altLang="ja-JP" dirty="0" err="1"/>
                        <a:t>kBq</a:t>
                      </a:r>
                      <a:r>
                        <a:rPr kumimoji="1" lang="en-US" altLang="ja-JP" dirty="0"/>
                        <a:t>   10 </a:t>
                      </a:r>
                      <a:r>
                        <a:rPr kumimoji="1" lang="en-US" altLang="ja-JP" dirty="0" err="1"/>
                        <a:t>kBq</a:t>
                      </a:r>
                      <a:endParaRPr kumimoji="1" lang="ja-JP" altLang="en-US"/>
                    </a:p>
                  </a:txBody>
                  <a:tcPr/>
                </a:tc>
                <a:tc>
                  <a:txBody>
                    <a:bodyPr/>
                    <a:lstStyle/>
                    <a:p>
                      <a:r>
                        <a:rPr kumimoji="1" lang="en-US" altLang="ja-JP" dirty="0"/>
                        <a:t>SR303</a:t>
                      </a:r>
                      <a:endParaRPr kumimoji="1" lang="ja-JP" altLang="en-US"/>
                    </a:p>
                  </a:txBody>
                  <a:tcPr/>
                </a:tc>
                <a:extLst>
                  <a:ext uri="{0D108BD9-81ED-4DB2-BD59-A6C34878D82A}">
                    <a16:rowId xmlns:a16="http://schemas.microsoft.com/office/drawing/2014/main" val="1563515920"/>
                  </a:ext>
                </a:extLst>
              </a:tr>
            </a:tbl>
          </a:graphicData>
        </a:graphic>
      </p:graphicFrame>
      <p:pic>
        <p:nvPicPr>
          <p:cNvPr id="1026" name="Picture 2">
            <a:extLst>
              <a:ext uri="{FF2B5EF4-FFF2-40B4-BE49-F238E27FC236}">
                <a16:creationId xmlns:a16="http://schemas.microsoft.com/office/drawing/2014/main" id="{FE4FCFDC-D73B-5A3C-E7DD-54E5307FC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97" y="1773075"/>
            <a:ext cx="1197279" cy="11716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2CA9CFD-D43D-4AD8-F92F-C9D79C274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6997" y="3479261"/>
            <a:ext cx="1197279" cy="12060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9B174B7-97AE-09F7-C468-8153F74ADD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6997" y="5201944"/>
            <a:ext cx="1197279" cy="1188603"/>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8D214899-6908-4F2A-6D83-B813342B8527}"/>
              </a:ext>
            </a:extLst>
          </p:cNvPr>
          <p:cNvSpPr txBox="1"/>
          <p:nvPr/>
        </p:nvSpPr>
        <p:spPr>
          <a:xfrm>
            <a:off x="6721221" y="1745052"/>
            <a:ext cx="5299841" cy="1200329"/>
          </a:xfrm>
          <a:prstGeom prst="rect">
            <a:avLst/>
          </a:prstGeom>
          <a:noFill/>
        </p:spPr>
        <p:txBody>
          <a:bodyPr wrap="square" rtlCol="0">
            <a:spAutoFit/>
          </a:bodyPr>
          <a:lstStyle/>
          <a:p>
            <a:r>
              <a:rPr kumimoji="1" lang="en-US" altLang="ja-JP" dirty="0"/>
              <a:t>JIS Z/</a:t>
            </a:r>
            <a:r>
              <a:rPr kumimoji="1" lang="ja-JP" altLang="en-US"/>
              <a:t>の次の</a:t>
            </a:r>
            <a:r>
              <a:rPr kumimoji="1" lang="en-US" altLang="ja-JP" dirty="0"/>
              <a:t>2</a:t>
            </a:r>
            <a:r>
              <a:rPr kumimoji="1" lang="ja-JP" altLang="en-US"/>
              <a:t>桁の数字は、等級の決定に使用した</a:t>
            </a:r>
            <a:r>
              <a:rPr kumimoji="1" lang="en-US" altLang="ja-JP" dirty="0"/>
              <a:t>JIS</a:t>
            </a:r>
            <a:r>
              <a:rPr kumimoji="1" lang="ja-JP" altLang="en-US"/>
              <a:t>の発行年</a:t>
            </a:r>
            <a:r>
              <a:rPr kumimoji="1" lang="en-US" altLang="ja-JP" dirty="0"/>
              <a:t>(15</a:t>
            </a:r>
            <a:r>
              <a:rPr kumimoji="1" lang="ja-JP" altLang="en-US"/>
              <a:t>は</a:t>
            </a:r>
            <a:r>
              <a:rPr kumimoji="1" lang="en-US" altLang="ja-JP" dirty="0"/>
              <a:t>2015</a:t>
            </a:r>
            <a:r>
              <a:rPr kumimoji="1" lang="ja-JP" altLang="en-US"/>
              <a:t>年</a:t>
            </a:r>
            <a:r>
              <a:rPr kumimoji="1" lang="en-US" altLang="ja-JP" dirty="0"/>
              <a:t>)</a:t>
            </a:r>
            <a:r>
              <a:rPr kumimoji="1" lang="ja-JP" altLang="en-US"/>
              <a:t>、</a:t>
            </a:r>
            <a:r>
              <a:rPr kumimoji="1" lang="en-US" altLang="ja-JP" dirty="0"/>
              <a:t>C</a:t>
            </a:r>
            <a:r>
              <a:rPr kumimoji="1" lang="ja-JP" altLang="en-US"/>
              <a:t>は毒性、その後の数字が温度、圧力、衝撃、振動、パンクの試験等級を表している。</a:t>
            </a:r>
          </a:p>
        </p:txBody>
      </p:sp>
      <p:sp>
        <p:nvSpPr>
          <p:cNvPr id="13" name="テキスト ボックス 12">
            <a:extLst>
              <a:ext uri="{FF2B5EF4-FFF2-40B4-BE49-F238E27FC236}">
                <a16:creationId xmlns:a16="http://schemas.microsoft.com/office/drawing/2014/main" id="{AA8A5E2D-4BD0-83F0-B381-ED2EBE0A6B16}"/>
              </a:ext>
            </a:extLst>
          </p:cNvPr>
          <p:cNvSpPr txBox="1"/>
          <p:nvPr/>
        </p:nvSpPr>
        <p:spPr>
          <a:xfrm>
            <a:off x="6802394" y="3312861"/>
            <a:ext cx="4820550" cy="769441"/>
          </a:xfrm>
          <a:prstGeom prst="rect">
            <a:avLst/>
          </a:prstGeom>
          <a:noFill/>
        </p:spPr>
        <p:txBody>
          <a:bodyPr wrap="none" rtlCol="0">
            <a:spAutoFit/>
          </a:bodyPr>
          <a:lstStyle/>
          <a:p>
            <a:r>
              <a:rPr lang="en-US" altLang="ja-JP" u="sng" spc="600" dirty="0"/>
              <a:t>JIS Z/</a:t>
            </a:r>
            <a:r>
              <a:rPr lang="en-US" altLang="ja-JP" sz="4400" u="sng" spc="600" dirty="0"/>
              <a:t>15</a:t>
            </a:r>
            <a:r>
              <a:rPr lang="en-US" altLang="ja-JP" sz="4400" spc="600" dirty="0"/>
              <a:t>/C22111</a:t>
            </a:r>
            <a:endParaRPr kumimoji="1" lang="ja-JP" altLang="en-US" spc="600"/>
          </a:p>
        </p:txBody>
      </p:sp>
      <p:sp>
        <p:nvSpPr>
          <p:cNvPr id="14" name="テキスト ボックス 13">
            <a:extLst>
              <a:ext uri="{FF2B5EF4-FFF2-40B4-BE49-F238E27FC236}">
                <a16:creationId xmlns:a16="http://schemas.microsoft.com/office/drawing/2014/main" id="{D32E191E-A7EC-B1D3-3B25-53293590C414}"/>
              </a:ext>
            </a:extLst>
          </p:cNvPr>
          <p:cNvSpPr txBox="1"/>
          <p:nvPr/>
        </p:nvSpPr>
        <p:spPr>
          <a:xfrm>
            <a:off x="9071160" y="3945672"/>
            <a:ext cx="2400657" cy="1323439"/>
          </a:xfrm>
          <a:prstGeom prst="rect">
            <a:avLst/>
          </a:prstGeom>
          <a:noFill/>
        </p:spPr>
        <p:txBody>
          <a:bodyPr vert="eaVert" wrap="none" rtlCol="0">
            <a:spAutoFit/>
          </a:bodyPr>
          <a:lstStyle/>
          <a:p>
            <a:r>
              <a:rPr kumimoji="1" lang="ja-JP" altLang="en-US" sz="2400"/>
              <a:t>←パンク</a:t>
            </a:r>
            <a:endParaRPr kumimoji="1" lang="en-US" altLang="ja-JP" sz="2400" dirty="0"/>
          </a:p>
          <a:p>
            <a:r>
              <a:rPr lang="ja-JP" altLang="en-US" sz="2400"/>
              <a:t>←振動</a:t>
            </a:r>
            <a:endParaRPr lang="en-US" altLang="ja-JP" sz="2400" dirty="0"/>
          </a:p>
          <a:p>
            <a:r>
              <a:rPr kumimoji="1" lang="ja-JP" altLang="en-US" sz="2400"/>
              <a:t>←衝撃</a:t>
            </a:r>
            <a:endParaRPr kumimoji="1" lang="en-US" altLang="ja-JP" sz="2400" dirty="0"/>
          </a:p>
          <a:p>
            <a:r>
              <a:rPr lang="ja-JP" altLang="en-US" sz="2400"/>
              <a:t>←圧力</a:t>
            </a:r>
            <a:endParaRPr lang="en-US" altLang="ja-JP" sz="2400" dirty="0"/>
          </a:p>
          <a:p>
            <a:r>
              <a:rPr kumimoji="1" lang="ja-JP" altLang="en-US" sz="2400"/>
              <a:t>←温度</a:t>
            </a:r>
            <a:endParaRPr kumimoji="1" lang="en-US" altLang="ja-JP" sz="2400" dirty="0"/>
          </a:p>
          <a:p>
            <a:r>
              <a:rPr lang="ja-JP" altLang="en-US" sz="2400"/>
              <a:t>←毒性</a:t>
            </a:r>
            <a:endParaRPr kumimoji="1" lang="ja-JP" altLang="en-US" sz="2400"/>
          </a:p>
        </p:txBody>
      </p:sp>
      <p:sp>
        <p:nvSpPr>
          <p:cNvPr id="15" name="テキスト ボックス 14">
            <a:extLst>
              <a:ext uri="{FF2B5EF4-FFF2-40B4-BE49-F238E27FC236}">
                <a16:creationId xmlns:a16="http://schemas.microsoft.com/office/drawing/2014/main" id="{15A32756-B7F8-3D10-82F6-ED7C212F40D6}"/>
              </a:ext>
            </a:extLst>
          </p:cNvPr>
          <p:cNvSpPr txBox="1"/>
          <p:nvPr/>
        </p:nvSpPr>
        <p:spPr>
          <a:xfrm>
            <a:off x="6802394" y="5206437"/>
            <a:ext cx="2842445" cy="369332"/>
          </a:xfrm>
          <a:prstGeom prst="rect">
            <a:avLst/>
          </a:prstGeom>
          <a:noFill/>
        </p:spPr>
        <p:txBody>
          <a:bodyPr wrap="none" rtlCol="0">
            <a:spAutoFit/>
          </a:bodyPr>
          <a:lstStyle/>
          <a:p>
            <a:r>
              <a:rPr kumimoji="1" lang="en-US" altLang="ja-JP" dirty="0"/>
              <a:t>JIS Z 4821-1: 2015</a:t>
            </a:r>
            <a:r>
              <a:rPr kumimoji="1" lang="ja-JP" altLang="en-US"/>
              <a:t>による</a:t>
            </a:r>
          </a:p>
        </p:txBody>
      </p:sp>
      <p:cxnSp>
        <p:nvCxnSpPr>
          <p:cNvPr id="17" name="直線矢印コネクタ 16">
            <a:extLst>
              <a:ext uri="{FF2B5EF4-FFF2-40B4-BE49-F238E27FC236}">
                <a16:creationId xmlns:a16="http://schemas.microsoft.com/office/drawing/2014/main" id="{4433655C-F324-8C21-536E-5907D7EADDF1}"/>
              </a:ext>
            </a:extLst>
          </p:cNvPr>
          <p:cNvCxnSpPr/>
          <p:nvPr/>
        </p:nvCxnSpPr>
        <p:spPr>
          <a:xfrm flipV="1">
            <a:off x="7971183" y="3976244"/>
            <a:ext cx="0" cy="11622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E779BBDC-E959-4EB8-5CCF-A1963A54A8A1}"/>
              </a:ext>
            </a:extLst>
          </p:cNvPr>
          <p:cNvSpPr txBox="1"/>
          <p:nvPr/>
        </p:nvSpPr>
        <p:spPr>
          <a:xfrm>
            <a:off x="6721221" y="5723955"/>
            <a:ext cx="5299841" cy="646331"/>
          </a:xfrm>
          <a:prstGeom prst="rect">
            <a:avLst/>
          </a:prstGeom>
          <a:solidFill>
            <a:schemeClr val="accent2">
              <a:lumMod val="40000"/>
              <a:lumOff val="60000"/>
            </a:schemeClr>
          </a:solidFill>
          <a:ln w="25400" cmpd="dbl">
            <a:solidFill>
              <a:schemeClr val="accent2"/>
            </a:solidFill>
          </a:ln>
        </p:spPr>
        <p:txBody>
          <a:bodyPr wrap="square" rtlCol="0">
            <a:spAutoFit/>
          </a:bodyPr>
          <a:lstStyle/>
          <a:p>
            <a:r>
              <a:rPr kumimoji="1" lang="ja-JP" altLang="en-US">
                <a:solidFill>
                  <a:srgbClr val="FF0000"/>
                </a:solidFill>
              </a:rPr>
              <a:t>ただし、この条件下で試験を行っただけであって、この条件下の使用に耐えるという意味ではない。</a:t>
            </a:r>
          </a:p>
        </p:txBody>
      </p:sp>
      <p:sp>
        <p:nvSpPr>
          <p:cNvPr id="3" name="テキスト ボックス 2">
            <a:extLst>
              <a:ext uri="{FF2B5EF4-FFF2-40B4-BE49-F238E27FC236}">
                <a16:creationId xmlns:a16="http://schemas.microsoft.com/office/drawing/2014/main" id="{C48A22D3-2611-1022-5A61-DBD891F45EA3}"/>
              </a:ext>
            </a:extLst>
          </p:cNvPr>
          <p:cNvSpPr txBox="1"/>
          <p:nvPr/>
        </p:nvSpPr>
        <p:spPr>
          <a:xfrm>
            <a:off x="5042938" y="6475254"/>
            <a:ext cx="6740948" cy="246221"/>
          </a:xfrm>
          <a:prstGeom prst="rect">
            <a:avLst/>
          </a:prstGeom>
          <a:noFill/>
        </p:spPr>
        <p:txBody>
          <a:bodyPr wrap="none" rtlCol="0">
            <a:spAutoFit/>
          </a:bodyPr>
          <a:lstStyle/>
          <a:p>
            <a:r>
              <a:rPr kumimoji="1" lang="en-US" altLang="ja-JP" sz="1000" dirty="0"/>
              <a:t>※</a:t>
            </a:r>
            <a:r>
              <a:rPr lang="en-US" altLang="ja-JP" sz="1000" dirty="0"/>
              <a:t> </a:t>
            </a:r>
            <a:r>
              <a:rPr kumimoji="1" lang="ja-JP" altLang="en-US" sz="1000"/>
              <a:t>線源の写真は日本アイソトープ協会のページから引用</a:t>
            </a:r>
            <a:r>
              <a:rPr kumimoji="1" lang="en-US" altLang="ja-JP" sz="1000" dirty="0"/>
              <a:t> (https://</a:t>
            </a:r>
            <a:r>
              <a:rPr kumimoji="1" lang="en-US" altLang="ja-JP" sz="1000" dirty="0" err="1"/>
              <a:t>www.jrias.or.jp</a:t>
            </a:r>
            <a:r>
              <a:rPr kumimoji="1" lang="en-US" altLang="ja-JP" sz="1000" dirty="0"/>
              <a:t>/products/cat3/catalog08.html)</a:t>
            </a:r>
            <a:endParaRPr kumimoji="1" lang="ja-JP" altLang="en-US" sz="1000"/>
          </a:p>
        </p:txBody>
      </p:sp>
    </p:spTree>
    <p:extLst>
      <p:ext uri="{BB962C8B-B14F-4D97-AF65-F5344CB8AC3E}">
        <p14:creationId xmlns:p14="http://schemas.microsoft.com/office/powerpoint/2010/main" val="75378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C63EA96F-89A3-2F79-D9F3-D9D35E61794F}"/>
              </a:ext>
            </a:extLst>
          </p:cNvPr>
          <p:cNvGraphicFramePr>
            <a:graphicFrameLocks noGrp="1"/>
          </p:cNvGraphicFramePr>
          <p:nvPr>
            <p:ph idx="1"/>
            <p:extLst>
              <p:ext uri="{D42A27DB-BD31-4B8C-83A1-F6EECF244321}">
                <p14:modId xmlns:p14="http://schemas.microsoft.com/office/powerpoint/2010/main" val="2792712009"/>
              </p:ext>
            </p:extLst>
          </p:nvPr>
        </p:nvGraphicFramePr>
        <p:xfrm>
          <a:off x="171450" y="1252538"/>
          <a:ext cx="11849097" cy="5400040"/>
        </p:xfrm>
        <a:graphic>
          <a:graphicData uri="http://schemas.openxmlformats.org/drawingml/2006/table">
            <a:tbl>
              <a:tblPr firstRow="1" bandRow="1">
                <a:tableStyleId>{5C22544A-7EE6-4342-B048-85BDC9FD1C3A}</a:tableStyleId>
              </a:tblPr>
              <a:tblGrid>
                <a:gridCol w="633620">
                  <a:extLst>
                    <a:ext uri="{9D8B030D-6E8A-4147-A177-3AD203B41FA5}">
                      <a16:colId xmlns:a16="http://schemas.microsoft.com/office/drawing/2014/main" val="2230086089"/>
                    </a:ext>
                  </a:extLst>
                </a:gridCol>
                <a:gridCol w="834887">
                  <a:extLst>
                    <a:ext uri="{9D8B030D-6E8A-4147-A177-3AD203B41FA5}">
                      <a16:colId xmlns:a16="http://schemas.microsoft.com/office/drawing/2014/main" val="1032862919"/>
                    </a:ext>
                  </a:extLst>
                </a:gridCol>
                <a:gridCol w="1839136">
                  <a:extLst>
                    <a:ext uri="{9D8B030D-6E8A-4147-A177-3AD203B41FA5}">
                      <a16:colId xmlns:a16="http://schemas.microsoft.com/office/drawing/2014/main" val="2667845554"/>
                    </a:ext>
                  </a:extLst>
                </a:gridCol>
                <a:gridCol w="1839136">
                  <a:extLst>
                    <a:ext uri="{9D8B030D-6E8A-4147-A177-3AD203B41FA5}">
                      <a16:colId xmlns:a16="http://schemas.microsoft.com/office/drawing/2014/main" val="2469370675"/>
                    </a:ext>
                  </a:extLst>
                </a:gridCol>
                <a:gridCol w="1839136">
                  <a:extLst>
                    <a:ext uri="{9D8B030D-6E8A-4147-A177-3AD203B41FA5}">
                      <a16:colId xmlns:a16="http://schemas.microsoft.com/office/drawing/2014/main" val="1872812149"/>
                    </a:ext>
                  </a:extLst>
                </a:gridCol>
                <a:gridCol w="1839136">
                  <a:extLst>
                    <a:ext uri="{9D8B030D-6E8A-4147-A177-3AD203B41FA5}">
                      <a16:colId xmlns:a16="http://schemas.microsoft.com/office/drawing/2014/main" val="3513733275"/>
                    </a:ext>
                  </a:extLst>
                </a:gridCol>
                <a:gridCol w="1839136">
                  <a:extLst>
                    <a:ext uri="{9D8B030D-6E8A-4147-A177-3AD203B41FA5}">
                      <a16:colId xmlns:a16="http://schemas.microsoft.com/office/drawing/2014/main" val="3437444763"/>
                    </a:ext>
                  </a:extLst>
                </a:gridCol>
                <a:gridCol w="1184910">
                  <a:extLst>
                    <a:ext uri="{9D8B030D-6E8A-4147-A177-3AD203B41FA5}">
                      <a16:colId xmlns:a16="http://schemas.microsoft.com/office/drawing/2014/main" val="523938705"/>
                    </a:ext>
                  </a:extLst>
                </a:gridCol>
              </a:tblGrid>
              <a:tr h="370840">
                <a:tc rowSpan="2">
                  <a:txBody>
                    <a:bodyPr/>
                    <a:lstStyle/>
                    <a:p>
                      <a:r>
                        <a:rPr kumimoji="1" lang="ja-JP" altLang="en-US" sz="1400" b="0">
                          <a:solidFill>
                            <a:schemeClr val="tx1"/>
                          </a:solidFill>
                          <a:latin typeface="+mj-lt"/>
                        </a:rPr>
                        <a:t>試験項目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7">
                  <a:txBody>
                    <a:bodyPr/>
                    <a:lstStyle/>
                    <a:p>
                      <a:pPr algn="ctr"/>
                      <a:r>
                        <a:rPr kumimoji="1" lang="ja-JP" altLang="en-US" sz="1400" b="0">
                          <a:solidFill>
                            <a:schemeClr val="tx1"/>
                          </a:solidFill>
                          <a:latin typeface="+mj-lt"/>
                        </a:rPr>
                        <a:t>等級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76771107"/>
                  </a:ext>
                </a:extLst>
              </a:tr>
              <a:tr h="370840">
                <a:tc vMerge="1">
                  <a:txBody>
                    <a:bodyPr/>
                    <a:lstStyle/>
                    <a:p>
                      <a:endParaRPr kumimoji="1" lang="ja-JP" altLang="en-US"/>
                    </a:p>
                  </a:txBody>
                  <a:tcPr/>
                </a:tc>
                <a:tc>
                  <a:txBody>
                    <a:bodyPr/>
                    <a:lstStyle/>
                    <a:p>
                      <a:r>
                        <a:rPr kumimoji="1" lang="en-US" altLang="ja-JP" sz="1400" b="0" dirty="0">
                          <a:solidFill>
                            <a:schemeClr val="tx1"/>
                          </a:solidFill>
                          <a:latin typeface="+mj-lt"/>
                        </a:rPr>
                        <a:t>1</a:t>
                      </a:r>
                      <a:endParaRPr kumimoji="1" lang="ja-JP" altLang="en-US" sz="14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dirty="0">
                          <a:solidFill>
                            <a:schemeClr val="tx1"/>
                          </a:solidFill>
                          <a:latin typeface="+mj-lt"/>
                        </a:rPr>
                        <a:t>2</a:t>
                      </a:r>
                      <a:endParaRPr kumimoji="1" lang="ja-JP" altLang="en-US" sz="14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dirty="0">
                          <a:solidFill>
                            <a:schemeClr val="tx1"/>
                          </a:solidFill>
                          <a:latin typeface="+mj-lt"/>
                        </a:rPr>
                        <a:t>3</a:t>
                      </a:r>
                      <a:endParaRPr kumimoji="1" lang="ja-JP" altLang="en-US" sz="14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dirty="0">
                          <a:solidFill>
                            <a:schemeClr val="tx1"/>
                          </a:solidFill>
                          <a:latin typeface="+mj-lt"/>
                        </a:rPr>
                        <a:t>4</a:t>
                      </a:r>
                      <a:endParaRPr kumimoji="1" lang="ja-JP" altLang="en-US" sz="14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dirty="0">
                          <a:solidFill>
                            <a:schemeClr val="tx1"/>
                          </a:solidFill>
                          <a:latin typeface="+mj-lt"/>
                        </a:rPr>
                        <a:t>5</a:t>
                      </a:r>
                      <a:endParaRPr kumimoji="1" lang="ja-JP" altLang="en-US" sz="14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dirty="0">
                          <a:solidFill>
                            <a:schemeClr val="tx1"/>
                          </a:solidFill>
                          <a:latin typeface="+mj-lt"/>
                        </a:rPr>
                        <a:t>6</a:t>
                      </a:r>
                      <a:endParaRPr kumimoji="1" lang="ja-JP" altLang="en-US" sz="1400" b="0">
                        <a:solidFill>
                          <a:schemeClr val="tx1"/>
                        </a:solidFill>
                        <a:latin typeface="+mj-lt"/>
                      </a:endParaRPr>
                    </a:p>
                    <a:p>
                      <a:endParaRPr kumimoji="1" lang="ja-JP" altLang="en-US" sz="14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dirty="0">
                          <a:solidFill>
                            <a:schemeClr val="tx1"/>
                          </a:solidFill>
                          <a:latin typeface="+mj-lt"/>
                        </a:rPr>
                        <a:t>X</a:t>
                      </a:r>
                      <a:endParaRPr kumimoji="1" lang="ja-JP" altLang="en-US" sz="14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5123407"/>
                  </a:ext>
                </a:extLst>
              </a:tr>
              <a:tr h="370840">
                <a:tc>
                  <a:txBody>
                    <a:bodyPr/>
                    <a:lstStyle/>
                    <a:p>
                      <a:r>
                        <a:rPr kumimoji="1" lang="ja-JP" altLang="en-US" sz="1400" b="0">
                          <a:solidFill>
                            <a:schemeClr val="tx1"/>
                          </a:solidFill>
                          <a:latin typeface="+mj-lt"/>
                        </a:rPr>
                        <a:t>温度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0">
                          <a:solidFill>
                            <a:schemeClr val="tx1"/>
                          </a:solidFill>
                          <a:latin typeface="+mj-lt"/>
                        </a:rPr>
                        <a:t>無試験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dirty="0">
                          <a:solidFill>
                            <a:schemeClr val="tx1"/>
                          </a:solidFill>
                          <a:latin typeface="+mj-lt"/>
                        </a:rPr>
                        <a:t>-40</a:t>
                      </a:r>
                      <a:r>
                        <a:rPr kumimoji="1" lang="ja-JP" altLang="en-US" sz="1400" b="0">
                          <a:solidFill>
                            <a:schemeClr val="tx1"/>
                          </a:solidFill>
                          <a:latin typeface="+mj-lt"/>
                        </a:rPr>
                        <a:t>℃</a:t>
                      </a:r>
                      <a:r>
                        <a:rPr kumimoji="1" lang="en-US" altLang="ja-JP" sz="1400" b="0" dirty="0">
                          <a:solidFill>
                            <a:schemeClr val="tx1"/>
                          </a:solidFill>
                          <a:latin typeface="+mj-lt"/>
                        </a:rPr>
                        <a:t> (20 min)</a:t>
                      </a:r>
                    </a:p>
                    <a:p>
                      <a:r>
                        <a:rPr kumimoji="1" lang="en-US" altLang="ja-JP" sz="1400" b="0" dirty="0">
                          <a:solidFill>
                            <a:schemeClr val="tx1"/>
                          </a:solidFill>
                          <a:latin typeface="+mj-lt"/>
                        </a:rPr>
                        <a:t>+80</a:t>
                      </a:r>
                      <a:r>
                        <a:rPr kumimoji="1" lang="ja-JP" altLang="en-US" sz="1400" b="0">
                          <a:solidFill>
                            <a:schemeClr val="tx1"/>
                          </a:solidFill>
                          <a:latin typeface="+mj-lt"/>
                        </a:rPr>
                        <a:t>℃</a:t>
                      </a:r>
                      <a:r>
                        <a:rPr kumimoji="1" lang="en-US" altLang="ja-JP" sz="1400" b="0" dirty="0">
                          <a:solidFill>
                            <a:schemeClr val="tx1"/>
                          </a:solidFill>
                          <a:latin typeface="+mj-lt"/>
                        </a:rPr>
                        <a:t> (1h)</a:t>
                      </a:r>
                      <a:endParaRPr kumimoji="1" lang="ja-JP" altLang="en-US" sz="14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kern="1200" dirty="0">
                          <a:solidFill>
                            <a:schemeClr val="tx1"/>
                          </a:solidFill>
                          <a:latin typeface="+mn-lt"/>
                          <a:ea typeface="+mn-ea"/>
                          <a:cs typeface="+mn-cs"/>
                        </a:rPr>
                        <a:t>-40</a:t>
                      </a:r>
                      <a:r>
                        <a:rPr kumimoji="1" lang="ja-JP" altLang="en-US" sz="1400" b="0" kern="1200">
                          <a:solidFill>
                            <a:schemeClr val="tx1"/>
                          </a:solidFill>
                          <a:latin typeface="+mn-lt"/>
                          <a:ea typeface="+mn-ea"/>
                          <a:cs typeface="+mn-cs"/>
                        </a:rPr>
                        <a:t>℃</a:t>
                      </a:r>
                      <a:r>
                        <a:rPr kumimoji="1" lang="en-US" altLang="ja-JP" sz="1400" b="0" kern="1200" dirty="0">
                          <a:solidFill>
                            <a:schemeClr val="tx1"/>
                          </a:solidFill>
                          <a:latin typeface="+mn-lt"/>
                          <a:ea typeface="+mn-ea"/>
                          <a:cs typeface="+mn-cs"/>
                        </a:rPr>
                        <a:t> (20 min)</a:t>
                      </a:r>
                    </a:p>
                    <a:p>
                      <a:r>
                        <a:rPr kumimoji="1" lang="en-US" altLang="ja-JP" sz="1400" b="0" kern="1200" dirty="0">
                          <a:solidFill>
                            <a:schemeClr val="tx1"/>
                          </a:solidFill>
                          <a:latin typeface="+mn-lt"/>
                          <a:ea typeface="+mn-ea"/>
                          <a:cs typeface="+mn-cs"/>
                        </a:rPr>
                        <a:t>+180</a:t>
                      </a:r>
                      <a:r>
                        <a:rPr kumimoji="1" lang="ja-JP" altLang="en-US" sz="1400" b="0" kern="1200">
                          <a:solidFill>
                            <a:schemeClr val="tx1"/>
                          </a:solidFill>
                          <a:latin typeface="+mn-lt"/>
                          <a:ea typeface="+mn-ea"/>
                          <a:cs typeface="+mn-cs"/>
                        </a:rPr>
                        <a:t>℃</a:t>
                      </a:r>
                      <a:r>
                        <a:rPr kumimoji="1" lang="en-US" altLang="ja-JP" sz="1400" b="0" kern="1200" dirty="0">
                          <a:solidFill>
                            <a:schemeClr val="tx1"/>
                          </a:solidFill>
                          <a:latin typeface="+mn-lt"/>
                          <a:ea typeface="+mn-ea"/>
                          <a:cs typeface="+mn-cs"/>
                        </a:rPr>
                        <a:t> (1h)</a:t>
                      </a:r>
                      <a:endParaRPr kumimoji="1" lang="ja-JP" altLang="en-US"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kern="1200" dirty="0">
                          <a:solidFill>
                            <a:schemeClr val="tx1"/>
                          </a:solidFill>
                          <a:latin typeface="+mn-lt"/>
                          <a:ea typeface="+mn-ea"/>
                          <a:cs typeface="+mn-cs"/>
                        </a:rPr>
                        <a:t>-40</a:t>
                      </a:r>
                      <a:r>
                        <a:rPr kumimoji="1" lang="ja-JP" altLang="en-US" sz="1400" b="0" kern="1200">
                          <a:solidFill>
                            <a:schemeClr val="tx1"/>
                          </a:solidFill>
                          <a:latin typeface="+mn-lt"/>
                          <a:ea typeface="+mn-ea"/>
                          <a:cs typeface="+mn-cs"/>
                        </a:rPr>
                        <a:t>℃</a:t>
                      </a:r>
                      <a:r>
                        <a:rPr kumimoji="1" lang="en-US" altLang="ja-JP" sz="1400" b="0" kern="1200" dirty="0">
                          <a:solidFill>
                            <a:schemeClr val="tx1"/>
                          </a:solidFill>
                          <a:latin typeface="+mn-lt"/>
                          <a:ea typeface="+mn-ea"/>
                          <a:cs typeface="+mn-cs"/>
                        </a:rPr>
                        <a:t> (20 min)</a:t>
                      </a:r>
                    </a:p>
                    <a:p>
                      <a:r>
                        <a:rPr kumimoji="1" lang="en-US" altLang="ja-JP" sz="1400" b="0" kern="1200" dirty="0">
                          <a:solidFill>
                            <a:schemeClr val="tx1"/>
                          </a:solidFill>
                          <a:latin typeface="+mn-lt"/>
                          <a:ea typeface="+mn-ea"/>
                          <a:cs typeface="+mn-cs"/>
                        </a:rPr>
                        <a:t>+400</a:t>
                      </a:r>
                      <a:r>
                        <a:rPr kumimoji="1" lang="ja-JP" altLang="en-US" sz="1400" b="0" kern="1200">
                          <a:solidFill>
                            <a:schemeClr val="tx1"/>
                          </a:solidFill>
                          <a:latin typeface="+mn-lt"/>
                          <a:ea typeface="+mn-ea"/>
                          <a:cs typeface="+mn-cs"/>
                        </a:rPr>
                        <a:t>℃</a:t>
                      </a:r>
                      <a:r>
                        <a:rPr kumimoji="1" lang="en-US" altLang="ja-JP" sz="1400" b="0" kern="1200" dirty="0">
                          <a:solidFill>
                            <a:schemeClr val="tx1"/>
                          </a:solidFill>
                          <a:latin typeface="+mn-lt"/>
                          <a:ea typeface="+mn-ea"/>
                          <a:cs typeface="+mn-cs"/>
                        </a:rPr>
                        <a:t> (1h)</a:t>
                      </a:r>
                      <a:endParaRPr kumimoji="1" lang="ja-JP" altLang="en-US" sz="1400" b="0" kern="1200">
                        <a:solidFill>
                          <a:schemeClr val="tx1"/>
                        </a:solidFill>
                        <a:latin typeface="+mn-lt"/>
                        <a:ea typeface="+mn-ea"/>
                        <a:cs typeface="+mn-cs"/>
                      </a:endParaRPr>
                    </a:p>
                    <a:p>
                      <a:r>
                        <a:rPr kumimoji="1" lang="ja-JP" altLang="en-US" sz="1400" b="0">
                          <a:solidFill>
                            <a:schemeClr val="tx1"/>
                          </a:solidFill>
                          <a:latin typeface="+mj-lt"/>
                        </a:rPr>
                        <a:t>熱衝撃</a:t>
                      </a:r>
                      <a:endParaRPr kumimoji="1" lang="en-US" altLang="ja-JP" sz="1400" b="0" dirty="0">
                        <a:solidFill>
                          <a:schemeClr val="tx1"/>
                        </a:solidFill>
                        <a:latin typeface="+mj-lt"/>
                      </a:endParaRPr>
                    </a:p>
                    <a:p>
                      <a:r>
                        <a:rPr kumimoji="1" lang="en-US" altLang="ja-JP" sz="1400" b="0" dirty="0">
                          <a:solidFill>
                            <a:schemeClr val="tx1"/>
                          </a:solidFill>
                          <a:latin typeface="+mj-lt"/>
                        </a:rPr>
                        <a:t>400</a:t>
                      </a:r>
                      <a:r>
                        <a:rPr kumimoji="1" lang="ja-JP" altLang="en-US" sz="1400" b="0">
                          <a:solidFill>
                            <a:schemeClr val="tx1"/>
                          </a:solidFill>
                          <a:latin typeface="+mj-lt"/>
                        </a:rPr>
                        <a:t>℃→</a:t>
                      </a:r>
                      <a:r>
                        <a:rPr kumimoji="1" lang="en-US" altLang="ja-JP" sz="1400" b="0" dirty="0">
                          <a:solidFill>
                            <a:schemeClr val="tx1"/>
                          </a:solidFill>
                          <a:latin typeface="+mj-lt"/>
                        </a:rPr>
                        <a:t>20</a:t>
                      </a:r>
                      <a:r>
                        <a:rPr kumimoji="1" lang="ja-JP" altLang="en-US" sz="1400" b="0">
                          <a:solidFill>
                            <a:schemeClr val="tx1"/>
                          </a:solidFill>
                          <a:latin typeface="+mj-lt"/>
                        </a:rPr>
                        <a:t>℃</a:t>
                      </a:r>
                      <a:endParaRPr kumimoji="1" lang="en-US" altLang="ja-JP"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kern="1200" dirty="0">
                          <a:solidFill>
                            <a:schemeClr val="tx1"/>
                          </a:solidFill>
                          <a:latin typeface="+mn-lt"/>
                          <a:ea typeface="+mn-ea"/>
                          <a:cs typeface="+mn-cs"/>
                        </a:rPr>
                        <a:t>-40</a:t>
                      </a:r>
                      <a:r>
                        <a:rPr kumimoji="1" lang="ja-JP" altLang="en-US" sz="1400" b="0" kern="1200">
                          <a:solidFill>
                            <a:schemeClr val="tx1"/>
                          </a:solidFill>
                          <a:latin typeface="+mn-lt"/>
                          <a:ea typeface="+mn-ea"/>
                          <a:cs typeface="+mn-cs"/>
                        </a:rPr>
                        <a:t>℃</a:t>
                      </a:r>
                      <a:r>
                        <a:rPr kumimoji="1" lang="en-US" altLang="ja-JP" sz="1400" b="0" kern="1200" dirty="0">
                          <a:solidFill>
                            <a:schemeClr val="tx1"/>
                          </a:solidFill>
                          <a:latin typeface="+mn-lt"/>
                          <a:ea typeface="+mn-ea"/>
                          <a:cs typeface="+mn-cs"/>
                        </a:rPr>
                        <a:t> (20 min)</a:t>
                      </a:r>
                    </a:p>
                    <a:p>
                      <a:r>
                        <a:rPr kumimoji="1" lang="en-US" altLang="ja-JP" sz="1400" b="0" kern="1200" dirty="0">
                          <a:solidFill>
                            <a:schemeClr val="tx1"/>
                          </a:solidFill>
                          <a:latin typeface="+mn-lt"/>
                          <a:ea typeface="+mn-ea"/>
                          <a:cs typeface="+mn-cs"/>
                        </a:rPr>
                        <a:t>+600</a:t>
                      </a:r>
                      <a:r>
                        <a:rPr kumimoji="1" lang="ja-JP" altLang="en-US" sz="1400" b="0" kern="1200">
                          <a:solidFill>
                            <a:schemeClr val="tx1"/>
                          </a:solidFill>
                          <a:latin typeface="+mn-lt"/>
                          <a:ea typeface="+mn-ea"/>
                          <a:cs typeface="+mn-cs"/>
                        </a:rPr>
                        <a:t>℃</a:t>
                      </a:r>
                      <a:r>
                        <a:rPr kumimoji="1" lang="en-US" altLang="ja-JP" sz="1400" b="0" kern="1200" dirty="0">
                          <a:solidFill>
                            <a:schemeClr val="tx1"/>
                          </a:solidFill>
                          <a:latin typeface="+mn-lt"/>
                          <a:ea typeface="+mn-ea"/>
                          <a:cs typeface="+mn-cs"/>
                        </a:rPr>
                        <a:t> (1h)</a:t>
                      </a:r>
                      <a:endParaRPr kumimoji="1" lang="ja-JP" altLang="en-US" sz="1400" b="0" kern="1200">
                        <a:solidFill>
                          <a:schemeClr val="tx1"/>
                        </a:solidFill>
                        <a:latin typeface="+mn-lt"/>
                        <a:ea typeface="+mn-ea"/>
                        <a:cs typeface="+mn-cs"/>
                      </a:endParaRPr>
                    </a:p>
                    <a:p>
                      <a:r>
                        <a:rPr kumimoji="1" lang="ja-JP" altLang="en-US" sz="1400" b="0" kern="1200">
                          <a:solidFill>
                            <a:schemeClr val="tx1"/>
                          </a:solidFill>
                          <a:latin typeface="+mn-lt"/>
                          <a:ea typeface="+mn-ea"/>
                          <a:cs typeface="+mn-cs"/>
                        </a:rPr>
                        <a:t>熱衝撃</a:t>
                      </a:r>
                      <a:endParaRPr kumimoji="1" lang="en-US" altLang="ja-JP" sz="1400" b="0" kern="1200" dirty="0">
                        <a:solidFill>
                          <a:schemeClr val="tx1"/>
                        </a:solidFill>
                        <a:latin typeface="+mn-lt"/>
                        <a:ea typeface="+mn-ea"/>
                        <a:cs typeface="+mn-cs"/>
                      </a:endParaRPr>
                    </a:p>
                    <a:p>
                      <a:r>
                        <a:rPr kumimoji="1" lang="en-US" altLang="ja-JP" sz="1400" b="0" kern="1200" dirty="0">
                          <a:solidFill>
                            <a:schemeClr val="tx1"/>
                          </a:solidFill>
                          <a:latin typeface="+mn-lt"/>
                          <a:ea typeface="+mn-ea"/>
                          <a:cs typeface="+mn-cs"/>
                        </a:rPr>
                        <a:t>600</a:t>
                      </a:r>
                      <a:r>
                        <a:rPr kumimoji="1" lang="ja-JP" altLang="en-US" sz="1400" b="0" kern="1200">
                          <a:solidFill>
                            <a:schemeClr val="tx1"/>
                          </a:solidFill>
                          <a:latin typeface="+mn-lt"/>
                          <a:ea typeface="+mn-ea"/>
                          <a:cs typeface="+mn-cs"/>
                        </a:rPr>
                        <a:t>℃→</a:t>
                      </a:r>
                      <a:r>
                        <a:rPr kumimoji="1" lang="en-US" altLang="ja-JP" sz="1400" b="0" kern="1200" dirty="0">
                          <a:solidFill>
                            <a:schemeClr val="tx1"/>
                          </a:solidFill>
                          <a:latin typeface="+mn-lt"/>
                          <a:ea typeface="+mn-ea"/>
                          <a:cs typeface="+mn-cs"/>
                        </a:rPr>
                        <a:t>20</a:t>
                      </a:r>
                      <a:r>
                        <a:rPr kumimoji="1" lang="ja-JP" altLang="en-US" sz="1400" b="0" kern="1200">
                          <a:solidFill>
                            <a:schemeClr val="tx1"/>
                          </a:solidFill>
                          <a:latin typeface="+mn-lt"/>
                          <a:ea typeface="+mn-ea"/>
                          <a:cs typeface="+mn-cs"/>
                        </a:rPr>
                        <a:t>℃</a:t>
                      </a:r>
                      <a:endParaRPr kumimoji="1" lang="en-US" altLang="ja-JP"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kern="1200" dirty="0">
                          <a:solidFill>
                            <a:schemeClr val="tx1"/>
                          </a:solidFill>
                          <a:latin typeface="+mn-lt"/>
                          <a:ea typeface="+mn-ea"/>
                          <a:cs typeface="+mn-cs"/>
                        </a:rPr>
                        <a:t>-40</a:t>
                      </a:r>
                      <a:r>
                        <a:rPr kumimoji="1" lang="ja-JP" altLang="en-US" sz="1400" b="0" kern="1200">
                          <a:solidFill>
                            <a:schemeClr val="tx1"/>
                          </a:solidFill>
                          <a:latin typeface="+mn-lt"/>
                          <a:ea typeface="+mn-ea"/>
                          <a:cs typeface="+mn-cs"/>
                        </a:rPr>
                        <a:t>℃</a:t>
                      </a:r>
                      <a:r>
                        <a:rPr kumimoji="1" lang="en-US" altLang="ja-JP" sz="1400" b="0" kern="1200" dirty="0">
                          <a:solidFill>
                            <a:schemeClr val="tx1"/>
                          </a:solidFill>
                          <a:latin typeface="+mn-lt"/>
                          <a:ea typeface="+mn-ea"/>
                          <a:cs typeface="+mn-cs"/>
                        </a:rPr>
                        <a:t> (20 min)</a:t>
                      </a:r>
                    </a:p>
                    <a:p>
                      <a:r>
                        <a:rPr kumimoji="1" lang="en-US" altLang="ja-JP" sz="1400" b="0" kern="1200" dirty="0">
                          <a:solidFill>
                            <a:schemeClr val="tx1"/>
                          </a:solidFill>
                          <a:latin typeface="+mn-lt"/>
                          <a:ea typeface="+mn-ea"/>
                          <a:cs typeface="+mn-cs"/>
                        </a:rPr>
                        <a:t>+800</a:t>
                      </a:r>
                      <a:r>
                        <a:rPr kumimoji="1" lang="ja-JP" altLang="en-US" sz="1400" b="0" kern="1200">
                          <a:solidFill>
                            <a:schemeClr val="tx1"/>
                          </a:solidFill>
                          <a:latin typeface="+mn-lt"/>
                          <a:ea typeface="+mn-ea"/>
                          <a:cs typeface="+mn-cs"/>
                        </a:rPr>
                        <a:t>℃</a:t>
                      </a:r>
                      <a:r>
                        <a:rPr kumimoji="1" lang="en-US" altLang="ja-JP" sz="1400" b="0" kern="1200" dirty="0">
                          <a:solidFill>
                            <a:schemeClr val="tx1"/>
                          </a:solidFill>
                          <a:latin typeface="+mn-lt"/>
                          <a:ea typeface="+mn-ea"/>
                          <a:cs typeface="+mn-cs"/>
                        </a:rPr>
                        <a:t> (1h)</a:t>
                      </a:r>
                      <a:endParaRPr kumimoji="1" lang="ja-JP" altLang="en-US" sz="1400" b="0" kern="1200">
                        <a:solidFill>
                          <a:schemeClr val="tx1"/>
                        </a:solidFill>
                        <a:latin typeface="+mn-lt"/>
                        <a:ea typeface="+mn-ea"/>
                        <a:cs typeface="+mn-cs"/>
                      </a:endParaRPr>
                    </a:p>
                    <a:p>
                      <a:r>
                        <a:rPr kumimoji="1" lang="ja-JP" altLang="en-US" sz="1400" b="0" kern="1200">
                          <a:solidFill>
                            <a:schemeClr val="tx1"/>
                          </a:solidFill>
                          <a:latin typeface="+mn-lt"/>
                          <a:ea typeface="+mn-ea"/>
                          <a:cs typeface="+mn-cs"/>
                        </a:rPr>
                        <a:t>熱衝撃</a:t>
                      </a:r>
                      <a:endParaRPr kumimoji="1" lang="en-US" altLang="ja-JP" sz="1400" b="0" kern="1200" dirty="0">
                        <a:solidFill>
                          <a:schemeClr val="tx1"/>
                        </a:solidFill>
                        <a:latin typeface="+mn-lt"/>
                        <a:ea typeface="+mn-ea"/>
                        <a:cs typeface="+mn-cs"/>
                      </a:endParaRPr>
                    </a:p>
                    <a:p>
                      <a:r>
                        <a:rPr kumimoji="1" lang="en-US" altLang="ja-JP" sz="1400" b="0" kern="1200" dirty="0">
                          <a:solidFill>
                            <a:schemeClr val="tx1"/>
                          </a:solidFill>
                          <a:latin typeface="+mn-lt"/>
                          <a:ea typeface="+mn-ea"/>
                          <a:cs typeface="+mn-cs"/>
                        </a:rPr>
                        <a:t>800</a:t>
                      </a:r>
                      <a:r>
                        <a:rPr kumimoji="1" lang="ja-JP" altLang="en-US" sz="1400" b="0" kern="1200">
                          <a:solidFill>
                            <a:schemeClr val="tx1"/>
                          </a:solidFill>
                          <a:latin typeface="+mn-lt"/>
                          <a:ea typeface="+mn-ea"/>
                          <a:cs typeface="+mn-cs"/>
                        </a:rPr>
                        <a:t>℃→</a:t>
                      </a:r>
                      <a:r>
                        <a:rPr kumimoji="1" lang="en-US" altLang="ja-JP" sz="1400" b="0" kern="1200" dirty="0">
                          <a:solidFill>
                            <a:schemeClr val="tx1"/>
                          </a:solidFill>
                          <a:latin typeface="+mn-lt"/>
                          <a:ea typeface="+mn-ea"/>
                          <a:cs typeface="+mn-cs"/>
                        </a:rPr>
                        <a:t>20</a:t>
                      </a:r>
                      <a:r>
                        <a:rPr kumimoji="1" lang="ja-JP" altLang="en-US" sz="1400" b="0" kern="1200">
                          <a:solidFill>
                            <a:schemeClr val="tx1"/>
                          </a:solidFill>
                          <a:latin typeface="+mn-lt"/>
                          <a:ea typeface="+mn-ea"/>
                          <a:cs typeface="+mn-cs"/>
                        </a:rPr>
                        <a:t>℃</a:t>
                      </a:r>
                      <a:endParaRPr kumimoji="1" lang="en-US" altLang="ja-JP"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0">
                          <a:solidFill>
                            <a:schemeClr val="tx1"/>
                          </a:solidFill>
                          <a:latin typeface="+mj-lt"/>
                        </a:rPr>
                        <a:t>特別試験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167271"/>
                  </a:ext>
                </a:extLst>
              </a:tr>
              <a:tr h="370840">
                <a:tc>
                  <a:txBody>
                    <a:bodyPr/>
                    <a:lstStyle/>
                    <a:p>
                      <a:r>
                        <a:rPr kumimoji="1" lang="ja-JP" altLang="en-US" sz="1400" b="1">
                          <a:solidFill>
                            <a:schemeClr val="tx1"/>
                          </a:solidFill>
                          <a:latin typeface="+mj-lt"/>
                        </a:rPr>
                        <a:t>圧力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a:solidFill>
                            <a:schemeClr val="tx1"/>
                          </a:solidFill>
                          <a:latin typeface="+mj-lt"/>
                        </a:rPr>
                        <a:t>無試験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kumimoji="1" lang="en-US" altLang="ja-JP" sz="1400" b="1" dirty="0">
                          <a:solidFill>
                            <a:schemeClr val="tx1"/>
                          </a:solidFill>
                          <a:latin typeface="+mj-lt"/>
                        </a:rPr>
                        <a:t>25 kPa (</a:t>
                      </a:r>
                      <a:r>
                        <a:rPr kumimoji="1" lang="ja-JP" altLang="en-US" sz="1400" b="1">
                          <a:solidFill>
                            <a:schemeClr val="tx1"/>
                          </a:solidFill>
                          <a:latin typeface="+mj-lt"/>
                        </a:rPr>
                        <a:t>絶対圧</a:t>
                      </a:r>
                      <a:r>
                        <a:rPr kumimoji="1" lang="en-US" altLang="ja-JP" sz="1400" b="1" dirty="0">
                          <a:solidFill>
                            <a:schemeClr val="tx1"/>
                          </a:solidFill>
                          <a:latin typeface="+mj-lt"/>
                        </a:rPr>
                        <a:t>)</a:t>
                      </a:r>
                    </a:p>
                    <a:p>
                      <a:r>
                        <a:rPr kumimoji="1" lang="ja-JP" altLang="en-US" sz="1400" b="1">
                          <a:solidFill>
                            <a:schemeClr val="tx1"/>
                          </a:solidFill>
                          <a:latin typeface="+mj-lt"/>
                        </a:rPr>
                        <a:t>→大気圧</a:t>
                      </a:r>
                      <a:endParaRPr kumimoji="1" lang="en-US" altLang="ja-JP" sz="14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kumimoji="1" lang="en-US" altLang="ja-JP" sz="1400" b="1" kern="1200" dirty="0">
                          <a:solidFill>
                            <a:schemeClr val="tx1"/>
                          </a:solidFill>
                          <a:latin typeface="+mn-lt"/>
                          <a:ea typeface="+mn-ea"/>
                          <a:cs typeface="+mn-cs"/>
                        </a:rPr>
                        <a:t>25 kPa (</a:t>
                      </a:r>
                      <a:r>
                        <a:rPr kumimoji="1" lang="ja-JP" altLang="en-US" sz="1400" b="1" kern="1200">
                          <a:solidFill>
                            <a:schemeClr val="tx1"/>
                          </a:solidFill>
                          <a:latin typeface="+mn-lt"/>
                          <a:ea typeface="+mn-ea"/>
                          <a:cs typeface="+mn-cs"/>
                        </a:rPr>
                        <a:t>絶対圧</a:t>
                      </a:r>
                      <a:r>
                        <a:rPr kumimoji="1" lang="en-US" altLang="ja-JP" sz="1400" b="1" kern="1200" dirty="0">
                          <a:solidFill>
                            <a:schemeClr val="tx1"/>
                          </a:solidFill>
                          <a:latin typeface="+mn-lt"/>
                          <a:ea typeface="+mn-ea"/>
                          <a:cs typeface="+mn-cs"/>
                        </a:rPr>
                        <a:t>)</a:t>
                      </a:r>
                    </a:p>
                    <a:p>
                      <a:r>
                        <a:rPr kumimoji="1" lang="ja-JP" altLang="en-US" sz="1400" b="1" kern="1200">
                          <a:solidFill>
                            <a:schemeClr val="tx1"/>
                          </a:solidFill>
                          <a:latin typeface="+mn-lt"/>
                          <a:ea typeface="+mn-ea"/>
                          <a:cs typeface="+mn-cs"/>
                        </a:rPr>
                        <a:t>→</a:t>
                      </a:r>
                      <a:r>
                        <a:rPr kumimoji="1" lang="en-US" altLang="ja-JP" sz="1400" b="1" kern="1200" dirty="0">
                          <a:solidFill>
                            <a:schemeClr val="tx1"/>
                          </a:solidFill>
                          <a:latin typeface="+mn-lt"/>
                          <a:ea typeface="+mn-ea"/>
                          <a:cs typeface="+mn-cs"/>
                        </a:rPr>
                        <a:t>2 </a:t>
                      </a:r>
                      <a:r>
                        <a:rPr kumimoji="1" lang="en-US" altLang="ja-JP" sz="1400" b="1" kern="1200" dirty="0" err="1">
                          <a:solidFill>
                            <a:schemeClr val="tx1"/>
                          </a:solidFill>
                          <a:latin typeface="+mn-lt"/>
                          <a:ea typeface="+mn-ea"/>
                          <a:cs typeface="+mn-cs"/>
                        </a:rPr>
                        <a:t>Mpa</a:t>
                      </a:r>
                      <a:r>
                        <a:rPr kumimoji="1" lang="en-US" altLang="ja-JP" sz="1400" b="1" kern="1200" dirty="0">
                          <a:solidFill>
                            <a:schemeClr val="tx1"/>
                          </a:solidFill>
                          <a:latin typeface="+mn-lt"/>
                          <a:ea typeface="+mn-ea"/>
                          <a:cs typeface="+mn-cs"/>
                        </a:rPr>
                        <a:t> (</a:t>
                      </a:r>
                      <a:r>
                        <a:rPr kumimoji="1" lang="ja-JP" altLang="en-US" sz="1400" b="1" kern="1200">
                          <a:solidFill>
                            <a:schemeClr val="tx1"/>
                          </a:solidFill>
                          <a:latin typeface="+mn-lt"/>
                          <a:ea typeface="+mn-ea"/>
                          <a:cs typeface="+mn-cs"/>
                        </a:rPr>
                        <a:t>絶対圧</a:t>
                      </a:r>
                      <a:r>
                        <a:rPr kumimoji="1" lang="en-US" altLang="ja-JP" sz="1400" b="1" kern="120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kumimoji="1" lang="en-US" altLang="ja-JP" sz="1400" b="1" kern="1200" dirty="0">
                          <a:solidFill>
                            <a:schemeClr val="tx1"/>
                          </a:solidFill>
                          <a:latin typeface="+mn-lt"/>
                          <a:ea typeface="+mn-ea"/>
                          <a:cs typeface="+mn-cs"/>
                        </a:rPr>
                        <a:t>25 kPa (</a:t>
                      </a:r>
                      <a:r>
                        <a:rPr kumimoji="1" lang="ja-JP" altLang="en-US" sz="1400" b="1" kern="1200">
                          <a:solidFill>
                            <a:schemeClr val="tx1"/>
                          </a:solidFill>
                          <a:latin typeface="+mn-lt"/>
                          <a:ea typeface="+mn-ea"/>
                          <a:cs typeface="+mn-cs"/>
                        </a:rPr>
                        <a:t>絶対圧</a:t>
                      </a:r>
                      <a:r>
                        <a:rPr kumimoji="1" lang="en-US" altLang="ja-JP" sz="1400" b="1" kern="1200" dirty="0">
                          <a:solidFill>
                            <a:schemeClr val="tx1"/>
                          </a:solidFill>
                          <a:latin typeface="+mn-lt"/>
                          <a:ea typeface="+mn-ea"/>
                          <a:cs typeface="+mn-cs"/>
                        </a:rPr>
                        <a:t>)</a:t>
                      </a:r>
                    </a:p>
                    <a:p>
                      <a:r>
                        <a:rPr kumimoji="1" lang="ja-JP" altLang="en-US" sz="1400" b="1" kern="1200">
                          <a:solidFill>
                            <a:schemeClr val="tx1"/>
                          </a:solidFill>
                          <a:latin typeface="+mn-lt"/>
                          <a:ea typeface="+mn-ea"/>
                          <a:cs typeface="+mn-cs"/>
                        </a:rPr>
                        <a:t>→</a:t>
                      </a:r>
                      <a:r>
                        <a:rPr kumimoji="1" lang="en-US" altLang="ja-JP" sz="1400" b="1" kern="1200" dirty="0">
                          <a:solidFill>
                            <a:schemeClr val="tx1"/>
                          </a:solidFill>
                          <a:latin typeface="+mn-lt"/>
                          <a:ea typeface="+mn-ea"/>
                          <a:cs typeface="+mn-cs"/>
                        </a:rPr>
                        <a:t>7 MPa (</a:t>
                      </a:r>
                      <a:r>
                        <a:rPr kumimoji="1" lang="ja-JP" altLang="en-US" sz="1400" b="1" kern="1200">
                          <a:solidFill>
                            <a:schemeClr val="tx1"/>
                          </a:solidFill>
                          <a:latin typeface="+mn-lt"/>
                          <a:ea typeface="+mn-ea"/>
                          <a:cs typeface="+mn-cs"/>
                        </a:rPr>
                        <a:t>絶対圧</a:t>
                      </a:r>
                      <a:r>
                        <a:rPr kumimoji="1" lang="en-US" altLang="ja-JP" sz="1400" b="1" kern="120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kumimoji="1" lang="en-US" altLang="ja-JP" sz="1400" b="1" kern="1200" dirty="0">
                          <a:solidFill>
                            <a:schemeClr val="tx1"/>
                          </a:solidFill>
                          <a:latin typeface="+mn-lt"/>
                          <a:ea typeface="+mn-ea"/>
                          <a:cs typeface="+mn-cs"/>
                        </a:rPr>
                        <a:t>25 kPa (</a:t>
                      </a:r>
                      <a:r>
                        <a:rPr kumimoji="1" lang="ja-JP" altLang="en-US" sz="1400" b="1" kern="1200">
                          <a:solidFill>
                            <a:schemeClr val="tx1"/>
                          </a:solidFill>
                          <a:latin typeface="+mn-lt"/>
                          <a:ea typeface="+mn-ea"/>
                          <a:cs typeface="+mn-cs"/>
                        </a:rPr>
                        <a:t>絶対圧</a:t>
                      </a:r>
                      <a:r>
                        <a:rPr kumimoji="1" lang="en-US" altLang="ja-JP" sz="1400" b="1" kern="1200" dirty="0">
                          <a:solidFill>
                            <a:schemeClr val="tx1"/>
                          </a:solidFill>
                          <a:latin typeface="+mn-lt"/>
                          <a:ea typeface="+mn-ea"/>
                          <a:cs typeface="+mn-cs"/>
                        </a:rPr>
                        <a:t>)</a:t>
                      </a:r>
                    </a:p>
                    <a:p>
                      <a:r>
                        <a:rPr kumimoji="1" lang="ja-JP" altLang="en-US" sz="1400" b="1" kern="1200">
                          <a:solidFill>
                            <a:schemeClr val="tx1"/>
                          </a:solidFill>
                          <a:latin typeface="+mn-lt"/>
                          <a:ea typeface="+mn-ea"/>
                          <a:cs typeface="+mn-cs"/>
                        </a:rPr>
                        <a:t>→</a:t>
                      </a:r>
                      <a:r>
                        <a:rPr kumimoji="1" lang="en-US" altLang="ja-JP" sz="1400" b="1" kern="1200" dirty="0">
                          <a:solidFill>
                            <a:schemeClr val="tx1"/>
                          </a:solidFill>
                          <a:latin typeface="+mn-lt"/>
                          <a:ea typeface="+mn-ea"/>
                          <a:cs typeface="+mn-cs"/>
                        </a:rPr>
                        <a:t>70 </a:t>
                      </a:r>
                      <a:r>
                        <a:rPr kumimoji="1" lang="en-US" altLang="ja-JP" sz="1400" b="1" kern="1200" dirty="0" err="1">
                          <a:solidFill>
                            <a:schemeClr val="tx1"/>
                          </a:solidFill>
                          <a:latin typeface="+mn-lt"/>
                          <a:ea typeface="+mn-ea"/>
                          <a:cs typeface="+mn-cs"/>
                        </a:rPr>
                        <a:t>Mpa</a:t>
                      </a:r>
                      <a:r>
                        <a:rPr kumimoji="1" lang="en-US" altLang="ja-JP" sz="1400" b="1" kern="1200" dirty="0">
                          <a:solidFill>
                            <a:schemeClr val="tx1"/>
                          </a:solidFill>
                          <a:latin typeface="+mn-lt"/>
                          <a:ea typeface="+mn-ea"/>
                          <a:cs typeface="+mn-cs"/>
                        </a:rPr>
                        <a:t> (</a:t>
                      </a:r>
                      <a:r>
                        <a:rPr kumimoji="1" lang="ja-JP" altLang="en-US" sz="1400" b="1" kern="1200">
                          <a:solidFill>
                            <a:schemeClr val="tx1"/>
                          </a:solidFill>
                          <a:latin typeface="+mn-lt"/>
                          <a:ea typeface="+mn-ea"/>
                          <a:cs typeface="+mn-cs"/>
                        </a:rPr>
                        <a:t>絶対圧</a:t>
                      </a:r>
                      <a:r>
                        <a:rPr kumimoji="1" lang="en-US" altLang="ja-JP" sz="1400" b="1" kern="120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kumimoji="1" lang="en-US" altLang="ja-JP" sz="1400" b="1" kern="1200" dirty="0">
                          <a:solidFill>
                            <a:schemeClr val="tx1"/>
                          </a:solidFill>
                          <a:latin typeface="+mn-lt"/>
                          <a:ea typeface="+mn-ea"/>
                          <a:cs typeface="+mn-cs"/>
                        </a:rPr>
                        <a:t>25 kPa (</a:t>
                      </a:r>
                      <a:r>
                        <a:rPr kumimoji="1" lang="ja-JP" altLang="en-US" sz="1400" b="1" kern="1200">
                          <a:solidFill>
                            <a:schemeClr val="tx1"/>
                          </a:solidFill>
                          <a:latin typeface="+mn-lt"/>
                          <a:ea typeface="+mn-ea"/>
                          <a:cs typeface="+mn-cs"/>
                        </a:rPr>
                        <a:t>絶対圧</a:t>
                      </a:r>
                      <a:r>
                        <a:rPr kumimoji="1" lang="en-US" altLang="ja-JP" sz="1400" b="1" kern="1200" dirty="0">
                          <a:solidFill>
                            <a:schemeClr val="tx1"/>
                          </a:solidFill>
                          <a:latin typeface="+mn-lt"/>
                          <a:ea typeface="+mn-ea"/>
                          <a:cs typeface="+mn-cs"/>
                        </a:rPr>
                        <a:t>)</a:t>
                      </a:r>
                    </a:p>
                    <a:p>
                      <a:r>
                        <a:rPr kumimoji="1" lang="ja-JP" altLang="en-US" sz="1400" b="1" kern="1200">
                          <a:solidFill>
                            <a:schemeClr val="tx1"/>
                          </a:solidFill>
                          <a:latin typeface="+mn-lt"/>
                          <a:ea typeface="+mn-ea"/>
                          <a:cs typeface="+mn-cs"/>
                        </a:rPr>
                        <a:t>→</a:t>
                      </a:r>
                      <a:r>
                        <a:rPr kumimoji="1" lang="en-US" altLang="ja-JP" sz="1400" b="1" kern="1200" dirty="0">
                          <a:solidFill>
                            <a:schemeClr val="tx1"/>
                          </a:solidFill>
                          <a:latin typeface="+mn-lt"/>
                          <a:ea typeface="+mn-ea"/>
                          <a:cs typeface="+mn-cs"/>
                        </a:rPr>
                        <a:t>170 </a:t>
                      </a:r>
                      <a:r>
                        <a:rPr kumimoji="1" lang="en-US" altLang="ja-JP" sz="1400" b="1" kern="1200" dirty="0" err="1">
                          <a:solidFill>
                            <a:schemeClr val="tx1"/>
                          </a:solidFill>
                          <a:latin typeface="+mn-lt"/>
                          <a:ea typeface="+mn-ea"/>
                          <a:cs typeface="+mn-cs"/>
                        </a:rPr>
                        <a:t>Mpa</a:t>
                      </a:r>
                      <a:r>
                        <a:rPr kumimoji="1" lang="en-US" altLang="ja-JP" sz="1400" b="1" kern="1200" dirty="0">
                          <a:solidFill>
                            <a:schemeClr val="tx1"/>
                          </a:solidFill>
                          <a:latin typeface="+mn-lt"/>
                          <a:ea typeface="+mn-ea"/>
                          <a:cs typeface="+mn-cs"/>
                        </a:rPr>
                        <a:t> (</a:t>
                      </a:r>
                      <a:r>
                        <a:rPr kumimoji="1" lang="ja-JP" altLang="en-US" sz="1400" b="1" kern="1200">
                          <a:solidFill>
                            <a:schemeClr val="tx1"/>
                          </a:solidFill>
                          <a:latin typeface="+mn-lt"/>
                          <a:ea typeface="+mn-ea"/>
                          <a:cs typeface="+mn-cs"/>
                        </a:rPr>
                        <a:t>絶対圧</a:t>
                      </a:r>
                      <a:r>
                        <a:rPr kumimoji="1" lang="en-US" altLang="ja-JP" sz="1400" b="1" kern="120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kern="1200">
                          <a:solidFill>
                            <a:schemeClr val="tx1"/>
                          </a:solidFill>
                          <a:latin typeface="+mn-lt"/>
                          <a:ea typeface="+mn-ea"/>
                          <a:cs typeface="+mn-cs"/>
                        </a:rPr>
                        <a:t>特別試験</a:t>
                      </a:r>
                    </a:p>
                    <a:p>
                      <a:endParaRPr kumimoji="1" lang="ja-JP" altLang="en-US" sz="1400" b="1">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26014100"/>
                  </a:ext>
                </a:extLst>
              </a:tr>
              <a:tr h="370840">
                <a:tc>
                  <a:txBody>
                    <a:bodyPr/>
                    <a:lstStyle/>
                    <a:p>
                      <a:r>
                        <a:rPr kumimoji="1" lang="ja-JP" altLang="en-US" sz="1400" b="0">
                          <a:solidFill>
                            <a:schemeClr val="tx1"/>
                          </a:solidFill>
                          <a:latin typeface="+mj-lt"/>
                        </a:rPr>
                        <a:t>衝撃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a:solidFill>
                            <a:schemeClr val="tx1"/>
                          </a:solidFill>
                          <a:latin typeface="+mj-lt"/>
                        </a:rPr>
                        <a:t>無試験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dirty="0">
                          <a:solidFill>
                            <a:schemeClr val="tx1"/>
                          </a:solidFill>
                          <a:latin typeface="+mj-lt"/>
                        </a:rPr>
                        <a:t>1 m</a:t>
                      </a:r>
                      <a:r>
                        <a:rPr kumimoji="1" lang="ja-JP" altLang="en-US" sz="1400" b="0">
                          <a:solidFill>
                            <a:schemeClr val="tx1"/>
                          </a:solidFill>
                          <a:latin typeface="+mj-lt"/>
                        </a:rPr>
                        <a:t>から</a:t>
                      </a:r>
                      <a:r>
                        <a:rPr kumimoji="1" lang="en-US" altLang="ja-JP" sz="1400" b="0" dirty="0">
                          <a:solidFill>
                            <a:schemeClr val="tx1"/>
                          </a:solidFill>
                          <a:latin typeface="+mj-lt"/>
                        </a:rPr>
                        <a:t>50 g</a:t>
                      </a:r>
                      <a:r>
                        <a:rPr kumimoji="1" lang="ja-JP" altLang="en-US" sz="1400" b="0">
                          <a:solidFill>
                            <a:schemeClr val="tx1"/>
                          </a:solidFill>
                          <a:latin typeface="+mj-lt"/>
                        </a:rPr>
                        <a:t>又は同等のエネルギー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kern="1200" dirty="0">
                          <a:solidFill>
                            <a:schemeClr val="tx1"/>
                          </a:solidFill>
                          <a:latin typeface="+mn-lt"/>
                          <a:ea typeface="+mn-ea"/>
                          <a:cs typeface="+mn-cs"/>
                        </a:rPr>
                        <a:t>1 m</a:t>
                      </a:r>
                      <a:r>
                        <a:rPr kumimoji="1" lang="ja-JP" altLang="en-US" sz="1400" b="0" kern="1200">
                          <a:solidFill>
                            <a:schemeClr val="tx1"/>
                          </a:solidFill>
                          <a:latin typeface="+mn-lt"/>
                          <a:ea typeface="+mn-ea"/>
                          <a:cs typeface="+mn-cs"/>
                        </a:rPr>
                        <a:t>から</a:t>
                      </a:r>
                      <a:r>
                        <a:rPr kumimoji="1" lang="en-US" altLang="ja-JP" sz="1400" b="0" kern="1200" dirty="0">
                          <a:solidFill>
                            <a:schemeClr val="tx1"/>
                          </a:solidFill>
                          <a:latin typeface="+mn-lt"/>
                          <a:ea typeface="+mn-ea"/>
                          <a:cs typeface="+mn-cs"/>
                        </a:rPr>
                        <a:t>200 g</a:t>
                      </a:r>
                      <a:r>
                        <a:rPr kumimoji="1" lang="ja-JP" altLang="en-US" sz="1400" b="0" kern="1200">
                          <a:solidFill>
                            <a:schemeClr val="tx1"/>
                          </a:solidFill>
                          <a:latin typeface="+mn-lt"/>
                          <a:ea typeface="+mn-ea"/>
                          <a:cs typeface="+mn-cs"/>
                        </a:rPr>
                        <a:t>又は同等のエネルギー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kern="1200" dirty="0">
                          <a:solidFill>
                            <a:schemeClr val="tx1"/>
                          </a:solidFill>
                          <a:latin typeface="+mn-lt"/>
                          <a:ea typeface="+mn-ea"/>
                          <a:cs typeface="+mn-cs"/>
                        </a:rPr>
                        <a:t>1 m</a:t>
                      </a:r>
                      <a:r>
                        <a:rPr kumimoji="1" lang="ja-JP" altLang="en-US" sz="1400" b="0" kern="1200">
                          <a:solidFill>
                            <a:schemeClr val="tx1"/>
                          </a:solidFill>
                          <a:latin typeface="+mn-lt"/>
                          <a:ea typeface="+mn-ea"/>
                          <a:cs typeface="+mn-cs"/>
                        </a:rPr>
                        <a:t>から</a:t>
                      </a:r>
                      <a:r>
                        <a:rPr kumimoji="1" lang="en-US" altLang="ja-JP" sz="1400" b="0" kern="1200" dirty="0">
                          <a:solidFill>
                            <a:schemeClr val="tx1"/>
                          </a:solidFill>
                          <a:latin typeface="+mn-lt"/>
                          <a:ea typeface="+mn-ea"/>
                          <a:cs typeface="+mn-cs"/>
                        </a:rPr>
                        <a:t>2 kg</a:t>
                      </a:r>
                      <a:r>
                        <a:rPr kumimoji="1" lang="ja-JP" altLang="en-US" sz="1400" b="0" kern="1200">
                          <a:solidFill>
                            <a:schemeClr val="tx1"/>
                          </a:solidFill>
                          <a:latin typeface="+mn-lt"/>
                          <a:ea typeface="+mn-ea"/>
                          <a:cs typeface="+mn-cs"/>
                        </a:rPr>
                        <a:t>又は同等のエネルギー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kern="1200" dirty="0">
                          <a:solidFill>
                            <a:schemeClr val="tx1"/>
                          </a:solidFill>
                          <a:latin typeface="+mn-lt"/>
                          <a:ea typeface="+mn-ea"/>
                          <a:cs typeface="+mn-cs"/>
                        </a:rPr>
                        <a:t>1 m</a:t>
                      </a:r>
                      <a:r>
                        <a:rPr kumimoji="1" lang="ja-JP" altLang="en-US" sz="1400" b="0" kern="1200">
                          <a:solidFill>
                            <a:schemeClr val="tx1"/>
                          </a:solidFill>
                          <a:latin typeface="+mn-lt"/>
                          <a:ea typeface="+mn-ea"/>
                          <a:cs typeface="+mn-cs"/>
                        </a:rPr>
                        <a:t>から</a:t>
                      </a:r>
                      <a:r>
                        <a:rPr kumimoji="1" lang="en-US" altLang="ja-JP" sz="1400" b="0" kern="1200" dirty="0">
                          <a:solidFill>
                            <a:schemeClr val="tx1"/>
                          </a:solidFill>
                          <a:latin typeface="+mn-lt"/>
                          <a:ea typeface="+mn-ea"/>
                          <a:cs typeface="+mn-cs"/>
                        </a:rPr>
                        <a:t>5 kg</a:t>
                      </a:r>
                      <a:r>
                        <a:rPr kumimoji="1" lang="ja-JP" altLang="en-US" sz="1400" b="0" kern="1200">
                          <a:solidFill>
                            <a:schemeClr val="tx1"/>
                          </a:solidFill>
                          <a:latin typeface="+mn-lt"/>
                          <a:ea typeface="+mn-ea"/>
                          <a:cs typeface="+mn-cs"/>
                        </a:rPr>
                        <a:t>又は同等のエネルギー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kern="1200" dirty="0">
                          <a:solidFill>
                            <a:schemeClr val="tx1"/>
                          </a:solidFill>
                          <a:latin typeface="+mn-lt"/>
                          <a:ea typeface="+mn-ea"/>
                          <a:cs typeface="+mn-cs"/>
                        </a:rPr>
                        <a:t>1 m</a:t>
                      </a:r>
                      <a:r>
                        <a:rPr kumimoji="1" lang="ja-JP" altLang="en-US" sz="1400" b="0" kern="1200">
                          <a:solidFill>
                            <a:schemeClr val="tx1"/>
                          </a:solidFill>
                          <a:latin typeface="+mn-lt"/>
                          <a:ea typeface="+mn-ea"/>
                          <a:cs typeface="+mn-cs"/>
                        </a:rPr>
                        <a:t>から</a:t>
                      </a:r>
                      <a:r>
                        <a:rPr kumimoji="1" lang="en-US" altLang="ja-JP" sz="1400" b="0" kern="1200" dirty="0">
                          <a:solidFill>
                            <a:schemeClr val="tx1"/>
                          </a:solidFill>
                          <a:latin typeface="+mn-lt"/>
                          <a:ea typeface="+mn-ea"/>
                          <a:cs typeface="+mn-cs"/>
                        </a:rPr>
                        <a:t>20 kg</a:t>
                      </a:r>
                      <a:r>
                        <a:rPr kumimoji="1" lang="ja-JP" altLang="en-US" sz="1400" b="0" kern="1200">
                          <a:solidFill>
                            <a:schemeClr val="tx1"/>
                          </a:solidFill>
                          <a:latin typeface="+mn-lt"/>
                          <a:ea typeface="+mn-ea"/>
                          <a:cs typeface="+mn-cs"/>
                        </a:rPr>
                        <a:t>又は同等のエネルギー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a:solidFill>
                            <a:schemeClr val="tx1"/>
                          </a:solidFill>
                          <a:latin typeface="+mn-lt"/>
                          <a:ea typeface="+mn-ea"/>
                          <a:cs typeface="+mn-cs"/>
                        </a:rPr>
                        <a:t>特別試験</a:t>
                      </a:r>
                    </a:p>
                    <a:p>
                      <a:endParaRPr kumimoji="1" lang="ja-JP" altLang="en-US" sz="14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0435280"/>
                  </a:ext>
                </a:extLst>
              </a:tr>
              <a:tr h="370840">
                <a:tc>
                  <a:txBody>
                    <a:bodyPr/>
                    <a:lstStyle/>
                    <a:p>
                      <a:r>
                        <a:rPr kumimoji="1" lang="ja-JP" altLang="en-US" sz="1400" b="0">
                          <a:solidFill>
                            <a:schemeClr val="tx1"/>
                          </a:solidFill>
                          <a:latin typeface="+mj-lt"/>
                        </a:rPr>
                        <a:t>振動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a:solidFill>
                            <a:schemeClr val="tx1"/>
                          </a:solidFill>
                          <a:latin typeface="+mj-lt"/>
                        </a:rPr>
                        <a:t>無試験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dirty="0">
                          <a:solidFill>
                            <a:schemeClr val="tx1"/>
                          </a:solidFill>
                          <a:latin typeface="+mj-lt"/>
                        </a:rPr>
                        <a:t>10 min x 3 </a:t>
                      </a:r>
                      <a:r>
                        <a:rPr kumimoji="1" lang="ja-JP" altLang="en-US" sz="1400" b="0">
                          <a:solidFill>
                            <a:schemeClr val="tx1"/>
                          </a:solidFill>
                          <a:latin typeface="+mj-lt"/>
                        </a:rPr>
                        <a:t>回</a:t>
                      </a:r>
                      <a:endParaRPr kumimoji="1" lang="en-US" altLang="ja-JP" sz="1400" b="0" dirty="0">
                        <a:solidFill>
                          <a:schemeClr val="tx1"/>
                        </a:solidFill>
                        <a:latin typeface="+mj-lt"/>
                      </a:endParaRPr>
                    </a:p>
                    <a:p>
                      <a:r>
                        <a:rPr kumimoji="1" lang="ja-JP" altLang="en-US" sz="1400" b="0">
                          <a:solidFill>
                            <a:schemeClr val="tx1"/>
                          </a:solidFill>
                          <a:latin typeface="+mj-lt"/>
                        </a:rPr>
                        <a:t>　</a:t>
                      </a:r>
                      <a:r>
                        <a:rPr kumimoji="1" lang="en-US" altLang="ja-JP" sz="1400" b="0" dirty="0">
                          <a:solidFill>
                            <a:schemeClr val="tx1"/>
                          </a:solidFill>
                          <a:latin typeface="+mj-lt"/>
                        </a:rPr>
                        <a:t>25~500 Hz</a:t>
                      </a:r>
                    </a:p>
                    <a:p>
                      <a:r>
                        <a:rPr kumimoji="1" lang="ja-JP" altLang="en-US" sz="1400" b="0">
                          <a:solidFill>
                            <a:schemeClr val="tx1"/>
                          </a:solidFill>
                          <a:latin typeface="+mj-lt"/>
                        </a:rPr>
                        <a:t>最大加速度</a:t>
                      </a:r>
                      <a:endParaRPr kumimoji="1" lang="en-US" altLang="ja-JP" sz="1400" b="0" dirty="0">
                        <a:solidFill>
                          <a:schemeClr val="tx1"/>
                        </a:solidFill>
                        <a:latin typeface="+mj-lt"/>
                      </a:endParaRPr>
                    </a:p>
                    <a:p>
                      <a:r>
                        <a:rPr kumimoji="1" lang="en-US" altLang="ja-JP" sz="1400" b="0" dirty="0">
                          <a:solidFill>
                            <a:schemeClr val="tx1"/>
                          </a:solidFill>
                          <a:latin typeface="+mj-lt"/>
                        </a:rPr>
                        <a:t>     49 m/s</a:t>
                      </a:r>
                      <a:r>
                        <a:rPr kumimoji="1" lang="en-US" altLang="ja-JP" sz="1400" b="0" baseline="30000" dirty="0">
                          <a:solidFill>
                            <a:schemeClr val="tx1"/>
                          </a:solidFill>
                          <a:latin typeface="+mj-lt"/>
                        </a:rPr>
                        <a:t>2</a:t>
                      </a:r>
                    </a:p>
                    <a:p>
                      <a:r>
                        <a:rPr kumimoji="1" lang="en-US" altLang="ja-JP" sz="1400" b="0" dirty="0">
                          <a:solidFill>
                            <a:schemeClr val="tx1"/>
                          </a:solidFill>
                          <a:latin typeface="+mj-lt"/>
                        </a:rPr>
                        <a:t>      (5G)</a:t>
                      </a:r>
                      <a:endParaRPr kumimoji="1" lang="ja-JP" altLang="en-US" sz="14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kern="1200" dirty="0">
                          <a:solidFill>
                            <a:schemeClr val="tx1"/>
                          </a:solidFill>
                          <a:latin typeface="+mn-lt"/>
                          <a:ea typeface="+mn-ea"/>
                          <a:cs typeface="+mn-cs"/>
                        </a:rPr>
                        <a:t>10 min x 3 </a:t>
                      </a:r>
                      <a:r>
                        <a:rPr kumimoji="1" lang="ja-JP" altLang="en-US" sz="1400" b="0" kern="1200">
                          <a:solidFill>
                            <a:schemeClr val="tx1"/>
                          </a:solidFill>
                          <a:latin typeface="+mn-lt"/>
                          <a:ea typeface="+mn-ea"/>
                          <a:cs typeface="+mn-cs"/>
                        </a:rPr>
                        <a:t>回</a:t>
                      </a:r>
                      <a:endParaRPr kumimoji="1" lang="en-US" altLang="ja-JP" sz="1400" b="0" kern="1200" dirty="0">
                        <a:solidFill>
                          <a:schemeClr val="tx1"/>
                        </a:solidFill>
                        <a:latin typeface="+mn-lt"/>
                        <a:ea typeface="+mn-ea"/>
                        <a:cs typeface="+mn-cs"/>
                      </a:endParaRPr>
                    </a:p>
                    <a:p>
                      <a:r>
                        <a:rPr kumimoji="1" lang="en-US" altLang="ja-JP" sz="1400" b="0" kern="1200" dirty="0">
                          <a:solidFill>
                            <a:schemeClr val="tx1"/>
                          </a:solidFill>
                          <a:latin typeface="+mn-lt"/>
                          <a:ea typeface="+mn-ea"/>
                          <a:cs typeface="+mn-cs"/>
                        </a:rPr>
                        <a:t>25~50 Hz</a:t>
                      </a:r>
                    </a:p>
                    <a:p>
                      <a:r>
                        <a:rPr kumimoji="1" lang="ja-JP" altLang="en-US" sz="1400" b="0" kern="1200">
                          <a:solidFill>
                            <a:schemeClr val="tx1"/>
                          </a:solidFill>
                          <a:latin typeface="+mn-lt"/>
                          <a:ea typeface="+mn-ea"/>
                          <a:cs typeface="+mn-cs"/>
                        </a:rPr>
                        <a:t>最大加速度</a:t>
                      </a:r>
                      <a:r>
                        <a:rPr kumimoji="1" lang="en-US" altLang="ja-JP" sz="1400" b="0" kern="1200" dirty="0">
                          <a:solidFill>
                            <a:schemeClr val="tx1"/>
                          </a:solidFill>
                          <a:latin typeface="+mn-lt"/>
                          <a:ea typeface="+mn-ea"/>
                          <a:cs typeface="+mn-cs"/>
                        </a:rPr>
                        <a:t> 49 m/s</a:t>
                      </a:r>
                      <a:r>
                        <a:rPr kumimoji="1" lang="en-US" altLang="ja-JP" sz="1400" b="0" kern="1200" baseline="30000" dirty="0">
                          <a:solidFill>
                            <a:schemeClr val="tx1"/>
                          </a:solidFill>
                          <a:latin typeface="+mn-lt"/>
                          <a:ea typeface="+mn-ea"/>
                          <a:cs typeface="+mn-cs"/>
                        </a:rPr>
                        <a:t>2</a:t>
                      </a:r>
                      <a:r>
                        <a:rPr kumimoji="1" lang="en-US" altLang="ja-JP" sz="1400" b="0" kern="1200" baseline="0" dirty="0">
                          <a:solidFill>
                            <a:schemeClr val="tx1"/>
                          </a:solidFill>
                          <a:latin typeface="+mn-lt"/>
                          <a:ea typeface="+mn-ea"/>
                          <a:cs typeface="+mn-cs"/>
                        </a:rPr>
                        <a:t> </a:t>
                      </a:r>
                      <a:r>
                        <a:rPr kumimoji="1" lang="en-US" altLang="ja-JP" sz="1400" b="0" kern="1200" dirty="0">
                          <a:solidFill>
                            <a:schemeClr val="tx1"/>
                          </a:solidFill>
                          <a:latin typeface="+mn-lt"/>
                          <a:ea typeface="+mn-ea"/>
                          <a:cs typeface="+mn-cs"/>
                        </a:rPr>
                        <a:t>(5G) </a:t>
                      </a:r>
                      <a:r>
                        <a:rPr kumimoji="1" lang="ja-JP" altLang="en-US" sz="1400" b="0" kern="1200">
                          <a:solidFill>
                            <a:schemeClr val="tx1"/>
                          </a:solidFill>
                          <a:latin typeface="+mn-lt"/>
                          <a:ea typeface="+mn-ea"/>
                          <a:cs typeface="+mn-cs"/>
                        </a:rPr>
                        <a:t>及び</a:t>
                      </a:r>
                      <a:r>
                        <a:rPr kumimoji="1" lang="en-US" altLang="ja-JP" sz="1400" b="0" kern="1200" dirty="0">
                          <a:solidFill>
                            <a:schemeClr val="tx1"/>
                          </a:solidFill>
                          <a:latin typeface="+mn-lt"/>
                          <a:ea typeface="+mn-ea"/>
                          <a:cs typeface="+mn-cs"/>
                        </a:rPr>
                        <a:t>80~ 90 Hz p-p</a:t>
                      </a:r>
                      <a:r>
                        <a:rPr kumimoji="1" lang="ja-JP" altLang="en-US" sz="1400" b="0" kern="1200">
                          <a:solidFill>
                            <a:schemeClr val="tx1"/>
                          </a:solidFill>
                          <a:latin typeface="+mn-lt"/>
                          <a:ea typeface="+mn-ea"/>
                          <a:cs typeface="+mn-cs"/>
                        </a:rPr>
                        <a:t>値</a:t>
                      </a:r>
                      <a:r>
                        <a:rPr kumimoji="1" lang="en-US" altLang="ja-JP" sz="1400" b="0" kern="1200" dirty="0">
                          <a:solidFill>
                            <a:schemeClr val="tx1"/>
                          </a:solidFill>
                          <a:latin typeface="+mn-lt"/>
                          <a:ea typeface="+mn-ea"/>
                          <a:cs typeface="+mn-cs"/>
                        </a:rPr>
                        <a:t> 0.635mm</a:t>
                      </a:r>
                      <a:r>
                        <a:rPr kumimoji="1" lang="ja-JP" altLang="en-US" sz="1400" b="0" kern="1200">
                          <a:solidFill>
                            <a:schemeClr val="tx1"/>
                          </a:solidFill>
                          <a:latin typeface="+mn-lt"/>
                          <a:ea typeface="+mn-ea"/>
                          <a:cs typeface="+mn-cs"/>
                        </a:rPr>
                        <a:t>及び</a:t>
                      </a:r>
                      <a:r>
                        <a:rPr kumimoji="1" lang="en-US" altLang="ja-JP" sz="1400" b="0" kern="1200" dirty="0">
                          <a:solidFill>
                            <a:schemeClr val="tx1"/>
                          </a:solidFill>
                          <a:latin typeface="+mn-lt"/>
                          <a:ea typeface="+mn-ea"/>
                          <a:cs typeface="+mn-cs"/>
                        </a:rPr>
                        <a:t>90~500 Hz</a:t>
                      </a:r>
                    </a:p>
                    <a:p>
                      <a:r>
                        <a:rPr kumimoji="1" lang="ja-JP" altLang="en-US" sz="1400" b="0" kern="1200">
                          <a:solidFill>
                            <a:schemeClr val="tx1"/>
                          </a:solidFill>
                          <a:latin typeface="+mn-lt"/>
                          <a:ea typeface="+mn-ea"/>
                          <a:cs typeface="+mn-cs"/>
                        </a:rPr>
                        <a:t>最大加速度</a:t>
                      </a:r>
                      <a:r>
                        <a:rPr kumimoji="1" lang="en-US" altLang="ja-JP" sz="1400" b="0" kern="1200" dirty="0">
                          <a:solidFill>
                            <a:schemeClr val="tx1"/>
                          </a:solidFill>
                          <a:latin typeface="+mn-lt"/>
                          <a:ea typeface="+mn-ea"/>
                          <a:cs typeface="+mn-cs"/>
                        </a:rPr>
                        <a:t> 98 m/s</a:t>
                      </a:r>
                      <a:r>
                        <a:rPr kumimoji="1" lang="en-US" altLang="ja-JP" sz="1400" b="0" kern="1200" baseline="30000" dirty="0">
                          <a:solidFill>
                            <a:schemeClr val="tx1"/>
                          </a:solidFill>
                          <a:latin typeface="+mn-lt"/>
                          <a:ea typeface="+mn-ea"/>
                          <a:cs typeface="+mn-cs"/>
                        </a:rPr>
                        <a:t>2</a:t>
                      </a:r>
                      <a:r>
                        <a:rPr kumimoji="1" lang="en-US" altLang="ja-JP" sz="1400" b="0" kern="1200" baseline="0" dirty="0">
                          <a:solidFill>
                            <a:schemeClr val="tx1"/>
                          </a:solidFill>
                          <a:latin typeface="+mn-lt"/>
                          <a:ea typeface="+mn-ea"/>
                          <a:cs typeface="+mn-cs"/>
                        </a:rPr>
                        <a:t> </a:t>
                      </a:r>
                      <a:r>
                        <a:rPr kumimoji="1" lang="en-US" altLang="ja-JP" sz="1400" b="0" kern="1200" dirty="0">
                          <a:solidFill>
                            <a:schemeClr val="tx1"/>
                          </a:solidFill>
                          <a:latin typeface="+mn-lt"/>
                          <a:ea typeface="+mn-ea"/>
                          <a:cs typeface="+mn-cs"/>
                        </a:rPr>
                        <a:t>(10G)</a:t>
                      </a:r>
                      <a:endParaRPr kumimoji="1" lang="ja-JP" altLang="en-US"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kern="1200" dirty="0">
                          <a:solidFill>
                            <a:schemeClr val="tx1"/>
                          </a:solidFill>
                          <a:latin typeface="+mn-lt"/>
                          <a:ea typeface="+mn-ea"/>
                          <a:cs typeface="+mn-cs"/>
                        </a:rPr>
                        <a:t>10 min x 3 </a:t>
                      </a:r>
                      <a:r>
                        <a:rPr kumimoji="1" lang="ja-JP" altLang="en-US" sz="1400" b="0" kern="1200">
                          <a:solidFill>
                            <a:schemeClr val="tx1"/>
                          </a:solidFill>
                          <a:latin typeface="+mn-lt"/>
                          <a:ea typeface="+mn-ea"/>
                          <a:cs typeface="+mn-cs"/>
                        </a:rPr>
                        <a:t>回</a:t>
                      </a:r>
                      <a:endParaRPr kumimoji="1" lang="en-US" altLang="ja-JP" sz="1400" b="0" kern="1200" dirty="0">
                        <a:solidFill>
                          <a:schemeClr val="tx1"/>
                        </a:solidFill>
                        <a:latin typeface="+mn-lt"/>
                        <a:ea typeface="+mn-ea"/>
                        <a:cs typeface="+mn-cs"/>
                      </a:endParaRPr>
                    </a:p>
                    <a:p>
                      <a:r>
                        <a:rPr kumimoji="1" lang="ja-JP" altLang="en-US" sz="1400" b="0" kern="1200">
                          <a:solidFill>
                            <a:schemeClr val="tx1"/>
                          </a:solidFill>
                          <a:latin typeface="+mn-lt"/>
                          <a:ea typeface="+mn-ea"/>
                          <a:cs typeface="+mn-cs"/>
                        </a:rPr>
                        <a:t>　</a:t>
                      </a:r>
                      <a:r>
                        <a:rPr kumimoji="1" lang="en-US" altLang="ja-JP" sz="1400" b="0" kern="1200" dirty="0">
                          <a:solidFill>
                            <a:schemeClr val="tx1"/>
                          </a:solidFill>
                          <a:latin typeface="+mn-lt"/>
                          <a:ea typeface="+mn-ea"/>
                          <a:cs typeface="+mn-cs"/>
                        </a:rPr>
                        <a:t>25~80 Hz</a:t>
                      </a:r>
                    </a:p>
                    <a:p>
                      <a:r>
                        <a:rPr kumimoji="1" lang="en-US" altLang="ja-JP" sz="1400" b="0" kern="1200" dirty="0">
                          <a:solidFill>
                            <a:schemeClr val="tx1"/>
                          </a:solidFill>
                          <a:latin typeface="+mn-lt"/>
                          <a:ea typeface="+mn-ea"/>
                          <a:cs typeface="+mn-cs"/>
                        </a:rPr>
                        <a:t>p-p</a:t>
                      </a:r>
                      <a:r>
                        <a:rPr kumimoji="1" lang="ja-JP" altLang="en-US" sz="1400" b="0" kern="1200">
                          <a:solidFill>
                            <a:schemeClr val="tx1"/>
                          </a:solidFill>
                          <a:latin typeface="+mn-lt"/>
                          <a:ea typeface="+mn-ea"/>
                          <a:cs typeface="+mn-cs"/>
                        </a:rPr>
                        <a:t>値</a:t>
                      </a:r>
                      <a:endParaRPr kumimoji="1" lang="en-US" altLang="ja-JP" sz="1400" b="0" kern="1200" dirty="0">
                        <a:solidFill>
                          <a:schemeClr val="tx1"/>
                        </a:solidFill>
                        <a:latin typeface="+mn-lt"/>
                        <a:ea typeface="+mn-ea"/>
                        <a:cs typeface="+mn-cs"/>
                      </a:endParaRPr>
                    </a:p>
                    <a:p>
                      <a:r>
                        <a:rPr kumimoji="1" lang="en-US" altLang="ja-JP" sz="1400" b="0" kern="1200" dirty="0">
                          <a:solidFill>
                            <a:schemeClr val="tx1"/>
                          </a:solidFill>
                          <a:latin typeface="+mn-lt"/>
                          <a:ea typeface="+mn-ea"/>
                          <a:cs typeface="+mn-cs"/>
                        </a:rPr>
                        <a:t>1.5mm</a:t>
                      </a:r>
                      <a:r>
                        <a:rPr kumimoji="1" lang="ja-JP" altLang="en-US" sz="1400" b="0" kern="1200">
                          <a:solidFill>
                            <a:schemeClr val="tx1"/>
                          </a:solidFill>
                          <a:latin typeface="+mn-lt"/>
                          <a:ea typeface="+mn-ea"/>
                          <a:cs typeface="+mn-cs"/>
                        </a:rPr>
                        <a:t>及び</a:t>
                      </a:r>
                      <a:r>
                        <a:rPr kumimoji="1" lang="en-US" altLang="ja-JP" sz="1400" b="0" kern="1200" dirty="0">
                          <a:solidFill>
                            <a:schemeClr val="tx1"/>
                          </a:solidFill>
                          <a:latin typeface="+mn-lt"/>
                          <a:ea typeface="+mn-ea"/>
                          <a:cs typeface="+mn-cs"/>
                        </a:rPr>
                        <a:t>90~2000 Hz</a:t>
                      </a:r>
                    </a:p>
                    <a:p>
                      <a:r>
                        <a:rPr kumimoji="1" lang="ja-JP" altLang="en-US" sz="1400" b="0" kern="1200">
                          <a:solidFill>
                            <a:schemeClr val="tx1"/>
                          </a:solidFill>
                          <a:latin typeface="+mn-lt"/>
                          <a:ea typeface="+mn-ea"/>
                          <a:cs typeface="+mn-cs"/>
                        </a:rPr>
                        <a:t>最大加速度</a:t>
                      </a:r>
                      <a:r>
                        <a:rPr kumimoji="1" lang="en-US" altLang="ja-JP" sz="1400" b="0" kern="1200" dirty="0">
                          <a:solidFill>
                            <a:schemeClr val="tx1"/>
                          </a:solidFill>
                          <a:latin typeface="+mn-lt"/>
                          <a:ea typeface="+mn-ea"/>
                          <a:cs typeface="+mn-cs"/>
                        </a:rPr>
                        <a:t> 196 m/s</a:t>
                      </a:r>
                      <a:r>
                        <a:rPr kumimoji="1" lang="en-US" altLang="ja-JP" sz="1400" b="0" kern="1200" baseline="30000" dirty="0">
                          <a:solidFill>
                            <a:schemeClr val="tx1"/>
                          </a:solidFill>
                          <a:latin typeface="+mn-lt"/>
                          <a:ea typeface="+mn-ea"/>
                          <a:cs typeface="+mn-cs"/>
                        </a:rPr>
                        <a:t>2</a:t>
                      </a:r>
                      <a:r>
                        <a:rPr kumimoji="1" lang="en-US" altLang="ja-JP" sz="1400" b="0" kern="1200" baseline="0" dirty="0">
                          <a:solidFill>
                            <a:schemeClr val="tx1"/>
                          </a:solidFill>
                          <a:latin typeface="+mn-lt"/>
                          <a:ea typeface="+mn-ea"/>
                          <a:cs typeface="+mn-cs"/>
                        </a:rPr>
                        <a:t> </a:t>
                      </a:r>
                      <a:r>
                        <a:rPr kumimoji="1" lang="en-US" altLang="ja-JP" sz="1400" b="0" kern="1200" dirty="0">
                          <a:solidFill>
                            <a:schemeClr val="tx1"/>
                          </a:solidFill>
                          <a:latin typeface="+mn-lt"/>
                          <a:ea typeface="+mn-ea"/>
                          <a:cs typeface="+mn-cs"/>
                        </a:rPr>
                        <a:t>(20G)</a:t>
                      </a:r>
                      <a:endParaRPr kumimoji="1" lang="ja-JP" altLang="en-US"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dirty="0">
                          <a:solidFill>
                            <a:schemeClr val="tx1"/>
                          </a:solidFill>
                          <a:latin typeface="+mj-lt"/>
                        </a:rPr>
                        <a:t>-</a:t>
                      </a:r>
                      <a:endParaRPr kumimoji="1" lang="ja-JP" altLang="en-US" sz="14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dirty="0">
                          <a:solidFill>
                            <a:schemeClr val="tx1"/>
                          </a:solidFill>
                          <a:latin typeface="+mj-lt"/>
                        </a:rPr>
                        <a:t>-</a:t>
                      </a:r>
                      <a:endParaRPr kumimoji="1" lang="ja-JP" altLang="en-US" sz="14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a:solidFill>
                            <a:schemeClr val="tx1"/>
                          </a:solidFill>
                          <a:latin typeface="+mn-lt"/>
                          <a:ea typeface="+mn-ea"/>
                          <a:cs typeface="+mn-cs"/>
                        </a:rPr>
                        <a:t>特別試験</a:t>
                      </a:r>
                    </a:p>
                    <a:p>
                      <a:endParaRPr kumimoji="1" lang="ja-JP" altLang="en-US" sz="14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7227603"/>
                  </a:ext>
                </a:extLst>
              </a:tr>
              <a:tr h="370840">
                <a:tc>
                  <a:txBody>
                    <a:bodyPr/>
                    <a:lstStyle/>
                    <a:p>
                      <a:r>
                        <a:rPr kumimoji="1" lang="ja-JP" altLang="en-US" sz="1400" b="0">
                          <a:solidFill>
                            <a:schemeClr val="tx1"/>
                          </a:solidFill>
                          <a:latin typeface="+mj-lt"/>
                        </a:rPr>
                        <a:t>パンク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a:solidFill>
                            <a:schemeClr val="tx1"/>
                          </a:solidFill>
                          <a:latin typeface="+mj-lt"/>
                        </a:rPr>
                        <a:t>無試験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kern="1200" dirty="0">
                          <a:solidFill>
                            <a:schemeClr val="tx1"/>
                          </a:solidFill>
                          <a:latin typeface="+mn-lt"/>
                          <a:ea typeface="+mn-ea"/>
                          <a:cs typeface="+mn-cs"/>
                        </a:rPr>
                        <a:t>1 m</a:t>
                      </a:r>
                      <a:r>
                        <a:rPr kumimoji="1" lang="ja-JP" altLang="en-US" sz="1400" b="0" kern="1200">
                          <a:solidFill>
                            <a:schemeClr val="tx1"/>
                          </a:solidFill>
                          <a:latin typeface="+mn-lt"/>
                          <a:ea typeface="+mn-ea"/>
                          <a:cs typeface="+mn-cs"/>
                        </a:rPr>
                        <a:t>から</a:t>
                      </a:r>
                      <a:r>
                        <a:rPr kumimoji="1" lang="en-US" altLang="ja-JP" sz="1400" b="0" kern="1200" dirty="0">
                          <a:solidFill>
                            <a:schemeClr val="tx1"/>
                          </a:solidFill>
                          <a:latin typeface="+mn-lt"/>
                          <a:ea typeface="+mn-ea"/>
                          <a:cs typeface="+mn-cs"/>
                        </a:rPr>
                        <a:t>1 g</a:t>
                      </a:r>
                    </a:p>
                    <a:p>
                      <a:r>
                        <a:rPr kumimoji="1" lang="ja-JP" altLang="en-US" sz="1400" b="0" kern="1200">
                          <a:solidFill>
                            <a:schemeClr val="tx1"/>
                          </a:solidFill>
                          <a:latin typeface="+mn-lt"/>
                          <a:ea typeface="+mn-ea"/>
                          <a:cs typeface="+mn-cs"/>
                        </a:rPr>
                        <a:t>又は同等の</a:t>
                      </a:r>
                      <a:endParaRPr kumimoji="1" lang="en-US" altLang="ja-JP" sz="1400" b="0" kern="1200" dirty="0">
                        <a:solidFill>
                          <a:schemeClr val="tx1"/>
                        </a:solidFill>
                        <a:latin typeface="+mn-lt"/>
                        <a:ea typeface="+mn-ea"/>
                        <a:cs typeface="+mn-cs"/>
                      </a:endParaRPr>
                    </a:p>
                    <a:p>
                      <a:r>
                        <a:rPr kumimoji="1" lang="ja-JP" altLang="en-US" sz="1400" b="0" kern="1200">
                          <a:solidFill>
                            <a:schemeClr val="tx1"/>
                          </a:solidFill>
                          <a:latin typeface="+mn-lt"/>
                          <a:ea typeface="+mn-ea"/>
                          <a:cs typeface="+mn-cs"/>
                        </a:rPr>
                        <a:t>エネルギー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kern="1200" dirty="0">
                          <a:solidFill>
                            <a:schemeClr val="tx1"/>
                          </a:solidFill>
                          <a:latin typeface="+mn-lt"/>
                          <a:ea typeface="+mn-ea"/>
                          <a:cs typeface="+mn-cs"/>
                        </a:rPr>
                        <a:t>1 m</a:t>
                      </a:r>
                      <a:r>
                        <a:rPr kumimoji="1" lang="ja-JP" altLang="en-US" sz="1400" b="0" kern="1200">
                          <a:solidFill>
                            <a:schemeClr val="tx1"/>
                          </a:solidFill>
                          <a:latin typeface="+mn-lt"/>
                          <a:ea typeface="+mn-ea"/>
                          <a:cs typeface="+mn-cs"/>
                        </a:rPr>
                        <a:t>から</a:t>
                      </a:r>
                      <a:r>
                        <a:rPr kumimoji="1" lang="en-US" altLang="ja-JP" sz="1400" b="0" kern="1200" dirty="0">
                          <a:solidFill>
                            <a:schemeClr val="tx1"/>
                          </a:solidFill>
                          <a:latin typeface="+mn-lt"/>
                          <a:ea typeface="+mn-ea"/>
                          <a:cs typeface="+mn-cs"/>
                        </a:rPr>
                        <a:t>10 g</a:t>
                      </a:r>
                    </a:p>
                    <a:p>
                      <a:r>
                        <a:rPr kumimoji="1" lang="ja-JP" altLang="en-US" sz="1400" b="0" kern="1200">
                          <a:solidFill>
                            <a:schemeClr val="tx1"/>
                          </a:solidFill>
                          <a:latin typeface="+mn-lt"/>
                          <a:ea typeface="+mn-ea"/>
                          <a:cs typeface="+mn-cs"/>
                        </a:rPr>
                        <a:t>又は同等の</a:t>
                      </a:r>
                      <a:endParaRPr kumimoji="1" lang="en-US" altLang="ja-JP" sz="1400" b="0" kern="1200" dirty="0">
                        <a:solidFill>
                          <a:schemeClr val="tx1"/>
                        </a:solidFill>
                        <a:latin typeface="+mn-lt"/>
                        <a:ea typeface="+mn-ea"/>
                        <a:cs typeface="+mn-cs"/>
                      </a:endParaRPr>
                    </a:p>
                    <a:p>
                      <a:r>
                        <a:rPr kumimoji="1" lang="ja-JP" altLang="en-US" sz="1400" b="0" kern="1200">
                          <a:solidFill>
                            <a:schemeClr val="tx1"/>
                          </a:solidFill>
                          <a:latin typeface="+mn-lt"/>
                          <a:ea typeface="+mn-ea"/>
                          <a:cs typeface="+mn-cs"/>
                        </a:rPr>
                        <a:t>エネルギー</a:t>
                      </a:r>
                      <a:endParaRPr kumimoji="1" lang="ja-JP" altLang="en-US" sz="14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kern="1200" dirty="0">
                          <a:solidFill>
                            <a:schemeClr val="tx1"/>
                          </a:solidFill>
                          <a:latin typeface="+mn-lt"/>
                          <a:ea typeface="+mn-ea"/>
                          <a:cs typeface="+mn-cs"/>
                        </a:rPr>
                        <a:t>1 m</a:t>
                      </a:r>
                      <a:r>
                        <a:rPr kumimoji="1" lang="ja-JP" altLang="en-US" sz="1400" b="0" kern="1200">
                          <a:solidFill>
                            <a:schemeClr val="tx1"/>
                          </a:solidFill>
                          <a:latin typeface="+mn-lt"/>
                          <a:ea typeface="+mn-ea"/>
                          <a:cs typeface="+mn-cs"/>
                        </a:rPr>
                        <a:t>から</a:t>
                      </a:r>
                      <a:r>
                        <a:rPr kumimoji="1" lang="en-US" altLang="ja-JP" sz="1400" b="0" kern="1200" dirty="0">
                          <a:solidFill>
                            <a:schemeClr val="tx1"/>
                          </a:solidFill>
                          <a:latin typeface="+mn-lt"/>
                          <a:ea typeface="+mn-ea"/>
                          <a:cs typeface="+mn-cs"/>
                        </a:rPr>
                        <a:t>50 g</a:t>
                      </a:r>
                    </a:p>
                    <a:p>
                      <a:r>
                        <a:rPr kumimoji="1" lang="ja-JP" altLang="en-US" sz="1400" b="0" kern="1200">
                          <a:solidFill>
                            <a:schemeClr val="tx1"/>
                          </a:solidFill>
                          <a:latin typeface="+mn-lt"/>
                          <a:ea typeface="+mn-ea"/>
                          <a:cs typeface="+mn-cs"/>
                        </a:rPr>
                        <a:t>又は同等の</a:t>
                      </a:r>
                      <a:endParaRPr kumimoji="1" lang="en-US" altLang="ja-JP" sz="1400" b="0" kern="1200" dirty="0">
                        <a:solidFill>
                          <a:schemeClr val="tx1"/>
                        </a:solidFill>
                        <a:latin typeface="+mn-lt"/>
                        <a:ea typeface="+mn-ea"/>
                        <a:cs typeface="+mn-cs"/>
                      </a:endParaRPr>
                    </a:p>
                    <a:p>
                      <a:r>
                        <a:rPr kumimoji="1" lang="ja-JP" altLang="en-US" sz="1400" b="0" kern="1200">
                          <a:solidFill>
                            <a:schemeClr val="tx1"/>
                          </a:solidFill>
                          <a:latin typeface="+mn-lt"/>
                          <a:ea typeface="+mn-ea"/>
                          <a:cs typeface="+mn-cs"/>
                        </a:rPr>
                        <a:t>エネルギー</a:t>
                      </a:r>
                      <a:endParaRPr kumimoji="1" lang="ja-JP" altLang="en-US" sz="14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kern="1200" dirty="0">
                          <a:solidFill>
                            <a:schemeClr val="tx1"/>
                          </a:solidFill>
                          <a:latin typeface="+mn-lt"/>
                          <a:ea typeface="+mn-ea"/>
                          <a:cs typeface="+mn-cs"/>
                        </a:rPr>
                        <a:t>1 m</a:t>
                      </a:r>
                      <a:r>
                        <a:rPr kumimoji="1" lang="ja-JP" altLang="en-US" sz="1400" b="0" kern="1200">
                          <a:solidFill>
                            <a:schemeClr val="tx1"/>
                          </a:solidFill>
                          <a:latin typeface="+mn-lt"/>
                          <a:ea typeface="+mn-ea"/>
                          <a:cs typeface="+mn-cs"/>
                        </a:rPr>
                        <a:t>から</a:t>
                      </a:r>
                      <a:r>
                        <a:rPr kumimoji="1" lang="en-US" altLang="ja-JP" sz="1400" b="0" kern="1200" dirty="0">
                          <a:solidFill>
                            <a:schemeClr val="tx1"/>
                          </a:solidFill>
                          <a:latin typeface="+mn-lt"/>
                          <a:ea typeface="+mn-ea"/>
                          <a:cs typeface="+mn-cs"/>
                        </a:rPr>
                        <a:t>300 g</a:t>
                      </a:r>
                    </a:p>
                    <a:p>
                      <a:r>
                        <a:rPr kumimoji="1" lang="ja-JP" altLang="en-US" sz="1400" b="0" kern="1200">
                          <a:solidFill>
                            <a:schemeClr val="tx1"/>
                          </a:solidFill>
                          <a:latin typeface="+mn-lt"/>
                          <a:ea typeface="+mn-ea"/>
                          <a:cs typeface="+mn-cs"/>
                        </a:rPr>
                        <a:t>又は同等の</a:t>
                      </a:r>
                      <a:endParaRPr kumimoji="1" lang="en-US" altLang="ja-JP" sz="1400" b="0" kern="1200" dirty="0">
                        <a:solidFill>
                          <a:schemeClr val="tx1"/>
                        </a:solidFill>
                        <a:latin typeface="+mn-lt"/>
                        <a:ea typeface="+mn-ea"/>
                        <a:cs typeface="+mn-cs"/>
                      </a:endParaRPr>
                    </a:p>
                    <a:p>
                      <a:r>
                        <a:rPr kumimoji="1" lang="ja-JP" altLang="en-US" sz="1400" b="0" kern="1200">
                          <a:solidFill>
                            <a:schemeClr val="tx1"/>
                          </a:solidFill>
                          <a:latin typeface="+mn-lt"/>
                          <a:ea typeface="+mn-ea"/>
                          <a:cs typeface="+mn-cs"/>
                        </a:rPr>
                        <a:t>エネルギー</a:t>
                      </a:r>
                      <a:endParaRPr kumimoji="1" lang="ja-JP" altLang="en-US" sz="14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0" kern="1200" dirty="0">
                          <a:solidFill>
                            <a:schemeClr val="tx1"/>
                          </a:solidFill>
                          <a:latin typeface="+mn-lt"/>
                          <a:ea typeface="+mn-ea"/>
                          <a:cs typeface="+mn-cs"/>
                        </a:rPr>
                        <a:t>1 m</a:t>
                      </a:r>
                      <a:r>
                        <a:rPr kumimoji="1" lang="ja-JP" altLang="en-US" sz="1400" b="0" kern="1200">
                          <a:solidFill>
                            <a:schemeClr val="tx1"/>
                          </a:solidFill>
                          <a:latin typeface="+mn-lt"/>
                          <a:ea typeface="+mn-ea"/>
                          <a:cs typeface="+mn-cs"/>
                        </a:rPr>
                        <a:t>から</a:t>
                      </a:r>
                      <a:r>
                        <a:rPr kumimoji="1" lang="en-US" altLang="ja-JP" sz="1400" b="0" kern="1200" dirty="0">
                          <a:solidFill>
                            <a:schemeClr val="tx1"/>
                          </a:solidFill>
                          <a:latin typeface="+mn-lt"/>
                          <a:ea typeface="+mn-ea"/>
                          <a:cs typeface="+mn-cs"/>
                        </a:rPr>
                        <a:t>1 kg</a:t>
                      </a:r>
                    </a:p>
                    <a:p>
                      <a:r>
                        <a:rPr kumimoji="1" lang="ja-JP" altLang="en-US" sz="1400" b="0" kern="1200">
                          <a:solidFill>
                            <a:schemeClr val="tx1"/>
                          </a:solidFill>
                          <a:latin typeface="+mn-lt"/>
                          <a:ea typeface="+mn-ea"/>
                          <a:cs typeface="+mn-cs"/>
                        </a:rPr>
                        <a:t>又は同等の</a:t>
                      </a:r>
                      <a:endParaRPr kumimoji="1" lang="en-US" altLang="ja-JP" sz="1400" b="0" kern="1200" dirty="0">
                        <a:solidFill>
                          <a:schemeClr val="tx1"/>
                        </a:solidFill>
                        <a:latin typeface="+mn-lt"/>
                        <a:ea typeface="+mn-ea"/>
                        <a:cs typeface="+mn-cs"/>
                      </a:endParaRPr>
                    </a:p>
                    <a:p>
                      <a:r>
                        <a:rPr kumimoji="1" lang="ja-JP" altLang="en-US" sz="1400" b="0" kern="1200">
                          <a:solidFill>
                            <a:schemeClr val="tx1"/>
                          </a:solidFill>
                          <a:latin typeface="+mn-lt"/>
                          <a:ea typeface="+mn-ea"/>
                          <a:cs typeface="+mn-cs"/>
                        </a:rPr>
                        <a:t>エネルギー</a:t>
                      </a:r>
                      <a:endParaRPr kumimoji="1" lang="ja-JP" altLang="en-US" sz="14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a:solidFill>
                            <a:schemeClr val="tx1"/>
                          </a:solidFill>
                          <a:latin typeface="+mn-lt"/>
                          <a:ea typeface="+mn-ea"/>
                          <a:cs typeface="+mn-cs"/>
                        </a:rPr>
                        <a:t>特別試験</a:t>
                      </a:r>
                    </a:p>
                    <a:p>
                      <a:endParaRPr kumimoji="1" lang="ja-JP" altLang="en-US" sz="14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9626587"/>
                  </a:ext>
                </a:extLst>
              </a:tr>
            </a:tbl>
          </a:graphicData>
        </a:graphic>
      </p:graphicFrame>
      <p:sp>
        <p:nvSpPr>
          <p:cNvPr id="3" name="タイトル 2">
            <a:extLst>
              <a:ext uri="{FF2B5EF4-FFF2-40B4-BE49-F238E27FC236}">
                <a16:creationId xmlns:a16="http://schemas.microsoft.com/office/drawing/2014/main" id="{0862F81B-673F-5DD0-9311-F982D4B28B0F}"/>
              </a:ext>
            </a:extLst>
          </p:cNvPr>
          <p:cNvSpPr>
            <a:spLocks noGrp="1"/>
          </p:cNvSpPr>
          <p:nvPr>
            <p:ph type="title"/>
          </p:nvPr>
        </p:nvSpPr>
        <p:spPr/>
        <p:txBody>
          <a:bodyPr>
            <a:normAutofit/>
          </a:bodyPr>
          <a:lstStyle/>
          <a:p>
            <a:r>
              <a:rPr kumimoji="1" lang="ja-JP" altLang="en-US"/>
              <a:t>密封線源の等級別試験条件</a:t>
            </a:r>
            <a:r>
              <a:rPr kumimoji="1" lang="en-US" altLang="ja-JP" sz="2700" dirty="0"/>
              <a:t>(JIS Z 4821-1: 2015)</a:t>
            </a:r>
            <a:endParaRPr kumimoji="1" lang="ja-JP" altLang="en-US"/>
          </a:p>
        </p:txBody>
      </p:sp>
    </p:spTree>
    <p:extLst>
      <p:ext uri="{BB962C8B-B14F-4D97-AF65-F5344CB8AC3E}">
        <p14:creationId xmlns:p14="http://schemas.microsoft.com/office/powerpoint/2010/main" val="417310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4042048-88F3-9A4E-E0A2-DE71C8BEE2E8}"/>
              </a:ext>
            </a:extLst>
          </p:cNvPr>
          <p:cNvSpPr>
            <a:spLocks noGrp="1"/>
          </p:cNvSpPr>
          <p:nvPr>
            <p:ph idx="1"/>
          </p:nvPr>
        </p:nvSpPr>
        <p:spPr>
          <a:xfrm>
            <a:off x="170935" y="2384828"/>
            <a:ext cx="11850129" cy="2960861"/>
          </a:xfrm>
          <a:solidFill>
            <a:schemeClr val="accent5">
              <a:lumMod val="20000"/>
              <a:lumOff val="80000"/>
            </a:schemeClr>
          </a:solidFill>
          <a:ln w="34925" cmpd="thickThin">
            <a:solidFill>
              <a:schemeClr val="accent1"/>
            </a:solidFill>
          </a:ln>
        </p:spPr>
        <p:txBody>
          <a:bodyPr/>
          <a:lstStyle/>
          <a:p>
            <a:pPr marL="0" indent="0">
              <a:buNone/>
            </a:pPr>
            <a:r>
              <a:rPr kumimoji="1" lang="en-US" altLang="ja-JP" dirty="0"/>
              <a:t>【</a:t>
            </a:r>
            <a:r>
              <a:rPr kumimoji="1" lang="ja-JP" altLang="en-US"/>
              <a:t>形状・構造等</a:t>
            </a:r>
            <a:r>
              <a:rPr kumimoji="1" lang="en-US" altLang="ja-JP" dirty="0"/>
              <a:t>】</a:t>
            </a:r>
          </a:p>
          <a:p>
            <a:pPr marL="0" indent="0">
              <a:buNone/>
            </a:pPr>
            <a:r>
              <a:rPr kumimoji="1" lang="ja-JP" altLang="en-US"/>
              <a:t>本製品は</a:t>
            </a:r>
            <a:r>
              <a:rPr kumimoji="1" lang="en-US" altLang="ja-JP" dirty="0"/>
              <a:t>JIS Z 4821-1:2015 </a:t>
            </a:r>
            <a:r>
              <a:rPr kumimoji="1" lang="ja-JP" altLang="en-US"/>
              <a:t>「密封放射線源　第</a:t>
            </a:r>
            <a:r>
              <a:rPr kumimoji="1" lang="en-US" altLang="ja-JP" dirty="0"/>
              <a:t>1</a:t>
            </a:r>
            <a:r>
              <a:rPr kumimoji="1" lang="ja-JP" altLang="en-US"/>
              <a:t>部：一般要求事項及び等級」に定める密封線源の等級</a:t>
            </a:r>
            <a:r>
              <a:rPr kumimoji="1" lang="en-US" altLang="ja-JP" dirty="0"/>
              <a:t>(C22212)</a:t>
            </a:r>
            <a:r>
              <a:rPr kumimoji="1" lang="ja-JP" altLang="en-US"/>
              <a:t>を有する密封線源です。但し、本製品はどのような使用・保管状態でも、その密封性が保証されているわけではありません。常温、常圧の環境下及び腐食等の悪影響を及ばさない雰囲気中でご使用ください。</a:t>
            </a:r>
            <a:r>
              <a:rPr kumimoji="1" lang="ja-JP" altLang="en-US" u="sng">
                <a:solidFill>
                  <a:srgbClr val="FF0000"/>
                </a:solidFill>
              </a:rPr>
              <a:t>落下、打撃、</a:t>
            </a:r>
            <a:r>
              <a:rPr kumimoji="1" lang="ja-JP" altLang="en-US" u="sng">
                <a:solidFill>
                  <a:srgbClr val="FF0000"/>
                </a:solidFill>
                <a:highlight>
                  <a:srgbClr val="FFFF00"/>
                </a:highlight>
              </a:rPr>
              <a:t>加圧（減圧）</a:t>
            </a:r>
            <a:r>
              <a:rPr kumimoji="1" lang="ja-JP" altLang="en-US" u="sng">
                <a:solidFill>
                  <a:srgbClr val="FF0000"/>
                </a:solidFill>
              </a:rPr>
              <a:t>、加熱、冷却等による物理的衝撃を与えないでください</a:t>
            </a:r>
            <a:r>
              <a:rPr kumimoji="1" lang="ja-JP" altLang="en-US"/>
              <a:t>。</a:t>
            </a:r>
          </a:p>
        </p:txBody>
      </p:sp>
      <p:sp>
        <p:nvSpPr>
          <p:cNvPr id="3" name="タイトル 2">
            <a:extLst>
              <a:ext uri="{FF2B5EF4-FFF2-40B4-BE49-F238E27FC236}">
                <a16:creationId xmlns:a16="http://schemas.microsoft.com/office/drawing/2014/main" id="{97CBF98A-9AE0-E8F0-E190-9A0C247FED97}"/>
              </a:ext>
            </a:extLst>
          </p:cNvPr>
          <p:cNvSpPr>
            <a:spLocks noGrp="1"/>
          </p:cNvSpPr>
          <p:nvPr>
            <p:ph type="title"/>
          </p:nvPr>
        </p:nvSpPr>
        <p:spPr/>
        <p:txBody>
          <a:bodyPr/>
          <a:lstStyle/>
          <a:p>
            <a:r>
              <a:rPr kumimoji="1" lang="ja-JP" altLang="en-US"/>
              <a:t>表示付認証機器の場合</a:t>
            </a:r>
          </a:p>
        </p:txBody>
      </p:sp>
      <p:sp>
        <p:nvSpPr>
          <p:cNvPr id="4" name="テキスト ボックス 3">
            <a:extLst>
              <a:ext uri="{FF2B5EF4-FFF2-40B4-BE49-F238E27FC236}">
                <a16:creationId xmlns:a16="http://schemas.microsoft.com/office/drawing/2014/main" id="{538E2B51-65CA-3FB1-EBC5-EC9AD4EC0A2F}"/>
              </a:ext>
            </a:extLst>
          </p:cNvPr>
          <p:cNvSpPr txBox="1"/>
          <p:nvPr/>
        </p:nvSpPr>
        <p:spPr>
          <a:xfrm>
            <a:off x="170935" y="1267770"/>
            <a:ext cx="11850129" cy="954107"/>
          </a:xfrm>
          <a:prstGeom prst="rect">
            <a:avLst/>
          </a:prstGeom>
          <a:noFill/>
        </p:spPr>
        <p:txBody>
          <a:bodyPr wrap="square" rtlCol="0">
            <a:spAutoFit/>
          </a:bodyPr>
          <a:lstStyle/>
          <a:p>
            <a:r>
              <a:rPr kumimoji="1" lang="ja-JP" altLang="en-US" sz="2800" b="1">
                <a:solidFill>
                  <a:srgbClr val="FF0000"/>
                </a:solidFill>
              </a:rPr>
              <a:t>表示付認証機器は、添付文書に書かれていることを守って使わなければならない</a:t>
            </a:r>
          </a:p>
        </p:txBody>
      </p:sp>
      <p:sp>
        <p:nvSpPr>
          <p:cNvPr id="5" name="テキスト ボックス 4">
            <a:extLst>
              <a:ext uri="{FF2B5EF4-FFF2-40B4-BE49-F238E27FC236}">
                <a16:creationId xmlns:a16="http://schemas.microsoft.com/office/drawing/2014/main" id="{CFF1008E-6ACB-596B-4861-2DEAE5010FC4}"/>
              </a:ext>
            </a:extLst>
          </p:cNvPr>
          <p:cNvSpPr txBox="1"/>
          <p:nvPr/>
        </p:nvSpPr>
        <p:spPr>
          <a:xfrm>
            <a:off x="4061834" y="5508640"/>
            <a:ext cx="7959230" cy="369332"/>
          </a:xfrm>
          <a:prstGeom prst="rect">
            <a:avLst/>
          </a:prstGeom>
          <a:noFill/>
        </p:spPr>
        <p:txBody>
          <a:bodyPr wrap="none" rtlCol="0">
            <a:spAutoFit/>
          </a:bodyPr>
          <a:lstStyle/>
          <a:p>
            <a:pPr algn="r"/>
            <a:r>
              <a:rPr kumimoji="1" lang="ja-JP" altLang="en-US"/>
              <a:t>ベータ線源</a:t>
            </a:r>
            <a:r>
              <a:rPr kumimoji="1" lang="en-US" altLang="ja-JP" dirty="0"/>
              <a:t> 303CE </a:t>
            </a:r>
            <a:r>
              <a:rPr kumimoji="1" lang="ja-JP" altLang="en-US"/>
              <a:t>安全取扱説明書</a:t>
            </a:r>
            <a:r>
              <a:rPr kumimoji="1" lang="en-US" altLang="ja-JP" dirty="0"/>
              <a:t> 2024/4/1(16</a:t>
            </a:r>
            <a:r>
              <a:rPr kumimoji="1" lang="ja-JP" altLang="en-US"/>
              <a:t>版</a:t>
            </a:r>
            <a:r>
              <a:rPr kumimoji="1" lang="en-US" altLang="ja-JP" dirty="0"/>
              <a:t>) SP13-3-</a:t>
            </a:r>
            <a:r>
              <a:rPr kumimoji="1" lang="ja-JP" altLang="en-US"/>
              <a:t>別添</a:t>
            </a:r>
            <a:r>
              <a:rPr kumimoji="1" lang="en-US" altLang="ja-JP" dirty="0"/>
              <a:t>4</a:t>
            </a:r>
            <a:r>
              <a:rPr kumimoji="1" lang="ja-JP" altLang="en-US"/>
              <a:t>の場合</a:t>
            </a:r>
          </a:p>
        </p:txBody>
      </p:sp>
      <p:sp>
        <p:nvSpPr>
          <p:cNvPr id="6" name="テキスト ボックス 5">
            <a:extLst>
              <a:ext uri="{FF2B5EF4-FFF2-40B4-BE49-F238E27FC236}">
                <a16:creationId xmlns:a16="http://schemas.microsoft.com/office/drawing/2014/main" id="{47193DE4-9A21-C971-0815-FCDB26D342D1}"/>
              </a:ext>
            </a:extLst>
          </p:cNvPr>
          <p:cNvSpPr txBox="1"/>
          <p:nvPr/>
        </p:nvSpPr>
        <p:spPr>
          <a:xfrm>
            <a:off x="2412939" y="6040923"/>
            <a:ext cx="7366119" cy="523220"/>
          </a:xfrm>
          <a:prstGeom prst="rect">
            <a:avLst/>
          </a:prstGeom>
          <a:solidFill>
            <a:schemeClr val="accent2">
              <a:lumMod val="40000"/>
              <a:lumOff val="60000"/>
            </a:schemeClr>
          </a:solidFill>
          <a:ln w="63500" cmpd="thickThin">
            <a:solidFill>
              <a:schemeClr val="accent2"/>
            </a:solidFill>
          </a:ln>
        </p:spPr>
        <p:txBody>
          <a:bodyPr wrap="none" rtlCol="0">
            <a:spAutoFit/>
          </a:bodyPr>
          <a:lstStyle/>
          <a:p>
            <a:r>
              <a:rPr kumimoji="1" lang="ja-JP" altLang="en-US" sz="2800">
                <a:solidFill>
                  <a:srgbClr val="FF0000"/>
                </a:solidFill>
              </a:rPr>
              <a:t>表示付認証機器の真空中使用は認められない</a:t>
            </a:r>
          </a:p>
        </p:txBody>
      </p:sp>
    </p:spTree>
    <p:extLst>
      <p:ext uri="{BB962C8B-B14F-4D97-AF65-F5344CB8AC3E}">
        <p14:creationId xmlns:p14="http://schemas.microsoft.com/office/powerpoint/2010/main" val="183351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4C9C42D-5923-F81F-CC79-3BBB089AEFE7}"/>
              </a:ext>
            </a:extLst>
          </p:cNvPr>
          <p:cNvSpPr>
            <a:spLocks noGrp="1"/>
          </p:cNvSpPr>
          <p:nvPr>
            <p:ph idx="1"/>
          </p:nvPr>
        </p:nvSpPr>
        <p:spPr/>
        <p:txBody>
          <a:bodyPr>
            <a:normAutofit fontScale="77500" lnSpcReduction="20000"/>
          </a:bodyPr>
          <a:lstStyle/>
          <a:p>
            <a:pPr>
              <a:lnSpc>
                <a:spcPct val="110000"/>
              </a:lnSpc>
            </a:pPr>
            <a:r>
              <a:rPr kumimoji="1" lang="en-US" altLang="ja-JP" dirty="0"/>
              <a:t>JIS</a:t>
            </a:r>
            <a:r>
              <a:rPr kumimoji="1" lang="ja-JP" altLang="en-US"/>
              <a:t>の等級試験では、減圧側は</a:t>
            </a:r>
            <a:r>
              <a:rPr kumimoji="1" lang="en-US" altLang="ja-JP" dirty="0"/>
              <a:t>25 kPa</a:t>
            </a:r>
            <a:r>
              <a:rPr kumimoji="1" lang="ja-JP" altLang="en-US"/>
              <a:t>までしかやっていない。これはあらゆる条件下で</a:t>
            </a:r>
            <a:r>
              <a:rPr kumimoji="1" lang="en-US" altLang="ja-JP" dirty="0"/>
              <a:t>25 kPa</a:t>
            </a:r>
            <a:r>
              <a:rPr kumimoji="1" lang="ja-JP" altLang="en-US"/>
              <a:t>まで耐えるという意味ではないので、</a:t>
            </a:r>
            <a:r>
              <a:rPr kumimoji="1" lang="ja-JP" altLang="en-US" b="1" u="sng"/>
              <a:t>真空中での健全性を保証しているわけではない</a:t>
            </a:r>
            <a:r>
              <a:rPr kumimoji="1" lang="ja-JP" altLang="en-US"/>
              <a:t>。</a:t>
            </a:r>
            <a:endParaRPr kumimoji="1" lang="en-US" altLang="ja-JP" dirty="0"/>
          </a:p>
          <a:p>
            <a:pPr>
              <a:lnSpc>
                <a:spcPct val="110000"/>
              </a:lnSpc>
            </a:pPr>
            <a:r>
              <a:rPr lang="ja-JP" altLang="en-US"/>
              <a:t>ベータ線源の窓はアルミニウム蒸着ポリエステルフィルムでできており、強度が弱い。</a:t>
            </a:r>
            <a:r>
              <a:rPr lang="ja-JP" altLang="en-US" b="1" u="sng"/>
              <a:t>丁寧に扱わなければ破損のおそれがある</a:t>
            </a:r>
            <a:r>
              <a:rPr lang="ja-JP" altLang="en-US"/>
              <a:t>。</a:t>
            </a:r>
            <a:endParaRPr lang="en-US" altLang="ja-JP" dirty="0"/>
          </a:p>
          <a:p>
            <a:pPr>
              <a:lnSpc>
                <a:spcPct val="110000"/>
              </a:lnSpc>
            </a:pPr>
            <a:r>
              <a:rPr kumimoji="1" lang="ja-JP" altLang="en-US"/>
              <a:t>ベータ線源はあまり等級の高い試験が実施されない。</a:t>
            </a:r>
            <a:endParaRPr kumimoji="1" lang="en-US" altLang="ja-JP" dirty="0"/>
          </a:p>
          <a:p>
            <a:pPr>
              <a:lnSpc>
                <a:spcPct val="110000"/>
              </a:lnSpc>
            </a:pPr>
            <a:r>
              <a:rPr lang="ja-JP" altLang="en-US"/>
              <a:t>以上より、</a:t>
            </a:r>
            <a:r>
              <a:rPr lang="ja-JP" altLang="en-US" b="1">
                <a:solidFill>
                  <a:srgbClr val="7030A0"/>
                </a:solidFill>
              </a:rPr>
              <a:t>ベータ線源を真空中にい入れることは避けるべき</a:t>
            </a:r>
            <a:r>
              <a:rPr lang="ja-JP" altLang="en-US"/>
              <a:t>である。</a:t>
            </a:r>
            <a:endParaRPr lang="en-US" altLang="ja-JP" dirty="0"/>
          </a:p>
          <a:p>
            <a:pPr>
              <a:lnSpc>
                <a:spcPct val="110000"/>
              </a:lnSpc>
            </a:pPr>
            <a:r>
              <a:rPr kumimoji="1" lang="ja-JP" altLang="en-US"/>
              <a:t>アルファ線源は真空中に入れないと良いスペクトルが得られない。しかし、等級試験の内容は他の線源と同様であり、真空中での使用は想定されていない。やむを得ず真空中で扱うときは線源を観察できるようにガラス窓等を設置し、線源部が膨らまないかなどを確認しながらゆっくり真空を引く。異常があれば直ちに使用をやめる。あくまで自己責任である。</a:t>
            </a:r>
            <a:endParaRPr kumimoji="1" lang="en-US" altLang="ja-JP" dirty="0"/>
          </a:p>
          <a:p>
            <a:pPr>
              <a:lnSpc>
                <a:spcPct val="110000"/>
              </a:lnSpc>
            </a:pPr>
            <a:r>
              <a:rPr lang="ja-JP" altLang="en-US" b="1" u="sng">
                <a:solidFill>
                  <a:srgbClr val="FF0000"/>
                </a:solidFill>
              </a:rPr>
              <a:t>表示付認証機器はアルファ線源</a:t>
            </a:r>
            <a:r>
              <a:rPr lang="en-US" altLang="ja-JP" b="1" u="sng" dirty="0">
                <a:solidFill>
                  <a:srgbClr val="FF0000"/>
                </a:solidFill>
              </a:rPr>
              <a:t>162CE((</a:t>
            </a:r>
            <a:r>
              <a:rPr lang="ja-JP" altLang="en-US" b="1" u="sng">
                <a:solidFill>
                  <a:srgbClr val="FF0000"/>
                </a:solidFill>
              </a:rPr>
              <a:t>セ</a:t>
            </a:r>
            <a:r>
              <a:rPr lang="en-US" altLang="ja-JP" b="1" u="sng" dirty="0">
                <a:solidFill>
                  <a:srgbClr val="FF0000"/>
                </a:solidFill>
              </a:rPr>
              <a:t>)076)</a:t>
            </a:r>
            <a:r>
              <a:rPr lang="ja-JP" altLang="en-US" b="1" u="sng">
                <a:solidFill>
                  <a:srgbClr val="FF0000"/>
                </a:solidFill>
              </a:rPr>
              <a:t>であっても真空中で使ってはいけない</a:t>
            </a:r>
            <a:r>
              <a:rPr lang="ja-JP" altLang="en-US"/>
              <a:t>。</a:t>
            </a:r>
            <a:endParaRPr kumimoji="1" lang="ja-JP" altLang="en-US"/>
          </a:p>
        </p:txBody>
      </p:sp>
      <p:sp>
        <p:nvSpPr>
          <p:cNvPr id="3" name="タイトル 2">
            <a:extLst>
              <a:ext uri="{FF2B5EF4-FFF2-40B4-BE49-F238E27FC236}">
                <a16:creationId xmlns:a16="http://schemas.microsoft.com/office/drawing/2014/main" id="{E5A63C4F-5E30-AC4B-FF5B-23FE9D636E24}"/>
              </a:ext>
            </a:extLst>
          </p:cNvPr>
          <p:cNvSpPr>
            <a:spLocks noGrp="1"/>
          </p:cNvSpPr>
          <p:nvPr>
            <p:ph type="title"/>
          </p:nvPr>
        </p:nvSpPr>
        <p:spPr/>
        <p:txBody>
          <a:bodyPr/>
          <a:lstStyle/>
          <a:p>
            <a:r>
              <a:rPr kumimoji="1" lang="ja-JP" altLang="en-US"/>
              <a:t>線源の真空中使用の可否</a:t>
            </a:r>
          </a:p>
        </p:txBody>
      </p:sp>
    </p:spTree>
    <p:extLst>
      <p:ext uri="{BB962C8B-B14F-4D97-AF65-F5344CB8AC3E}">
        <p14:creationId xmlns:p14="http://schemas.microsoft.com/office/powerpoint/2010/main" val="3019573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8BD6657-66BD-7939-D5E4-5C8D4BB0F571}"/>
              </a:ext>
            </a:extLst>
          </p:cNvPr>
          <p:cNvSpPr>
            <a:spLocks noGrp="1"/>
          </p:cNvSpPr>
          <p:nvPr>
            <p:ph idx="1"/>
          </p:nvPr>
        </p:nvSpPr>
        <p:spPr/>
        <p:txBody>
          <a:bodyPr>
            <a:normAutofit/>
          </a:bodyPr>
          <a:lstStyle/>
          <a:p>
            <a:pPr>
              <a:lnSpc>
                <a:spcPct val="100000"/>
              </a:lnSpc>
            </a:pPr>
            <a:r>
              <a:rPr kumimoji="1" lang="ja-JP" altLang="en-US"/>
              <a:t>線源を使用しているときは、被ばく防止、紛失防止のために</a:t>
            </a:r>
            <a:r>
              <a:rPr kumimoji="1" lang="ja-JP" altLang="en-US" b="1" u="sng">
                <a:solidFill>
                  <a:srgbClr val="FF0000"/>
                </a:solidFill>
              </a:rPr>
              <a:t>張り紙をしておく</a:t>
            </a:r>
            <a:r>
              <a:rPr kumimoji="1" lang="ja-JP" altLang="en-US"/>
              <a:t>。真空槽の場合、この張り紙があれば誤って真空を引いてしまうことを防ぐことができる。</a:t>
            </a:r>
            <a:endParaRPr kumimoji="1" lang="en-US" altLang="ja-JP" dirty="0"/>
          </a:p>
          <a:p>
            <a:pPr>
              <a:lnSpc>
                <a:spcPct val="100000"/>
              </a:lnSpc>
            </a:pPr>
            <a:r>
              <a:rPr lang="ja-JP" altLang="en-US"/>
              <a:t>アルファ線源など、どうしても真空中で使いたいときはある得る。どうしても密封線源を真空中で使用するときは窓などから</a:t>
            </a:r>
            <a:r>
              <a:rPr kumimoji="1" lang="ja-JP" altLang="en-US"/>
              <a:t>線源部が膨らまないかなどを確認しながらゆっくり真空を引くことを説明した。しかし</a:t>
            </a:r>
            <a:r>
              <a:rPr lang="ja-JP" altLang="en-US"/>
              <a:t>、</a:t>
            </a:r>
            <a:r>
              <a:rPr lang="ja-JP" altLang="en-US" b="1"/>
              <a:t>慣れると</a:t>
            </a:r>
            <a:r>
              <a:rPr kumimoji="1" lang="ja-JP" altLang="en-US" b="1"/>
              <a:t>線源部が膨らまないかなどを確認</a:t>
            </a:r>
            <a:r>
              <a:rPr lang="ja-JP" altLang="en-US" b="1"/>
              <a:t>をしなくなる</a:t>
            </a:r>
            <a:r>
              <a:rPr lang="ja-JP" altLang="en-US"/>
              <a:t>。何度使用したとしても、あくまで密封線源の</a:t>
            </a:r>
            <a:r>
              <a:rPr lang="ja-JP" altLang="en-US" u="sng">
                <a:solidFill>
                  <a:srgbClr val="FF0000"/>
                </a:solidFill>
              </a:rPr>
              <a:t>真空中使用は例外的な使用方法である</a:t>
            </a:r>
            <a:r>
              <a:rPr lang="ja-JP" altLang="en-US"/>
              <a:t>ことを理解して使用しする。また、</a:t>
            </a:r>
            <a:r>
              <a:rPr lang="ja-JP" altLang="en-US" b="1" u="sng"/>
              <a:t>共同実験者にもこれが普通の使い方でないこと、自己責任であることを周知</a:t>
            </a:r>
            <a:r>
              <a:rPr lang="ja-JP" altLang="en-US"/>
              <a:t>する。</a:t>
            </a:r>
            <a:endParaRPr kumimoji="1" lang="en-US" altLang="ja-JP" dirty="0"/>
          </a:p>
        </p:txBody>
      </p:sp>
      <p:sp>
        <p:nvSpPr>
          <p:cNvPr id="3" name="タイトル 2">
            <a:extLst>
              <a:ext uri="{FF2B5EF4-FFF2-40B4-BE49-F238E27FC236}">
                <a16:creationId xmlns:a16="http://schemas.microsoft.com/office/drawing/2014/main" id="{CB6667BD-CEF1-DE1B-DBDD-087211F4D8D6}"/>
              </a:ext>
            </a:extLst>
          </p:cNvPr>
          <p:cNvSpPr>
            <a:spLocks noGrp="1"/>
          </p:cNvSpPr>
          <p:nvPr>
            <p:ph type="title"/>
          </p:nvPr>
        </p:nvSpPr>
        <p:spPr/>
        <p:txBody>
          <a:bodyPr/>
          <a:lstStyle/>
          <a:p>
            <a:r>
              <a:rPr kumimoji="1" lang="ja-JP" altLang="en-US"/>
              <a:t>その他の注意事項</a:t>
            </a:r>
          </a:p>
        </p:txBody>
      </p:sp>
    </p:spTree>
    <p:extLst>
      <p:ext uri="{BB962C8B-B14F-4D97-AF65-F5344CB8AC3E}">
        <p14:creationId xmlns:p14="http://schemas.microsoft.com/office/powerpoint/2010/main" val="38014075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CD0CC146-5438-BC42-B6B7-ABD762485A90}" vid="{E995858B-4EA0-2A4D-BBFE-FF308AFF018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テーマ</Template>
  <TotalTime>359</TotalTime>
  <Words>2080</Words>
  <Application>Microsoft Macintosh PowerPoint</Application>
  <PresentationFormat>ワイド画面</PresentationFormat>
  <Paragraphs>157</Paragraphs>
  <Slides>6</Slides>
  <Notes>6</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vt:i4>
      </vt:variant>
    </vt:vector>
  </HeadingPairs>
  <TitlesOfParts>
    <vt:vector size="10" baseType="lpstr">
      <vt:lpstr>Hiragino Kaku Gothic Pro W3</vt:lpstr>
      <vt:lpstr>游ゴシック</vt:lpstr>
      <vt:lpstr>Arial</vt:lpstr>
      <vt:lpstr>Office テーマ</vt:lpstr>
      <vt:lpstr>PowerPoint プレゼンテーション</vt:lpstr>
      <vt:lpstr>日本アイソトープ協会製の90Sr線源</vt:lpstr>
      <vt:lpstr>密封線源の等級別試験条件(JIS Z 4821-1: 2015)</vt:lpstr>
      <vt:lpstr>表示付認証機器の場合</vt:lpstr>
      <vt:lpstr>線源の真空中使用の可否</vt:lpstr>
      <vt:lpstr>その他の注意事項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鈴木　智和</dc:creator>
  <cp:lastModifiedBy>鈴木　智和</cp:lastModifiedBy>
  <cp:revision>8</cp:revision>
  <dcterms:created xsi:type="dcterms:W3CDTF">2025-02-12T01:58:22Z</dcterms:created>
  <dcterms:modified xsi:type="dcterms:W3CDTF">2025-04-18T07:23:27Z</dcterms:modified>
</cp:coreProperties>
</file>