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9" r:id="rId2"/>
    <p:sldId id="256" r:id="rId3"/>
    <p:sldId id="257" r:id="rId4"/>
    <p:sldId id="258" r:id="rId5"/>
    <p:sldId id="260" r:id="rId6"/>
    <p:sldId id="26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3"/>
    <p:restoredTop sz="75514"/>
  </p:normalViewPr>
  <p:slideViewPr>
    <p:cSldViewPr snapToGrid="0" snapToObjects="1">
      <p:cViewPr varScale="1">
        <p:scale>
          <a:sx n="162" d="100"/>
          <a:sy n="162" d="100"/>
        </p:scale>
        <p:origin x="1360" y="192"/>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37973-44F7-BD49-A2C0-91F6E2EED3A5}" type="datetimeFigureOut">
              <a:rPr kumimoji="1" lang="ja-JP" altLang="en-US" smtClean="0"/>
              <a:t>2025/4/22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Master Text Formatting</a:t>
            </a:r>
          </a:p>
          <a:p>
            <a:pPr lvl="1"/>
            <a:r>
              <a:rPr kumimoji="1" lang="en-US" altLang="ja-JP"/>
              <a:t>Second </a:t>
            </a:r>
            <a:r>
              <a:rPr kumimoji="1" lang="ja-JP" altLang="en-US"/>
              <a:t>Level</a:t>
            </a:r>
          </a:p>
          <a:p>
            <a:pPr lvl="2"/>
            <a:r>
              <a:rPr kumimoji="1" lang="en-US" altLang="ja-JP"/>
              <a:t>Third </a:t>
            </a:r>
            <a:r>
              <a:rPr kumimoji="1" lang="ja-JP" altLang="en-US"/>
              <a:t>Level</a:t>
            </a:r>
          </a:p>
          <a:p>
            <a:pPr lvl="3"/>
            <a:r>
              <a:rPr kumimoji="1" lang="en-US" altLang="ja-JP"/>
              <a:t>4th </a:t>
            </a:r>
            <a:r>
              <a:rPr kumimoji="1" lang="ja-JP" altLang="en-US"/>
              <a:t>level</a:t>
            </a:r>
          </a:p>
          <a:p>
            <a:pPr lvl="4"/>
            <a:r>
              <a:rPr kumimoji="1" lang="en-US" altLang="ja-JP"/>
              <a:t>5th </a:t>
            </a:r>
            <a:r>
              <a:rPr kumimoji="1" lang="ja-JP" altLang="en-US"/>
              <a:t>level</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5D76E-1367-9842-834A-D84CF17B0FE4}" type="slidenum">
              <a:rPr kumimoji="1" lang="ja-JP" altLang="en-US" smtClean="0"/>
              <a:t>‹#›</a:t>
            </a:fld>
            <a:endParaRPr kumimoji="1" lang="ja-JP" altLang="en-US"/>
          </a:p>
        </p:txBody>
      </p:sp>
    </p:spTree>
    <p:extLst>
      <p:ext uri="{BB962C8B-B14F-4D97-AF65-F5344CB8AC3E}">
        <p14:creationId xmlns:p14="http://schemas.microsoft.com/office/powerpoint/2010/main" val="38494054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2</a:t>
            </a:fld>
            <a:endParaRPr kumimoji="1" lang="ja-JP" altLang="en-US"/>
          </a:p>
        </p:txBody>
      </p:sp>
    </p:spTree>
    <p:extLst>
      <p:ext uri="{BB962C8B-B14F-4D97-AF65-F5344CB8AC3E}">
        <p14:creationId xmlns:p14="http://schemas.microsoft.com/office/powerpoint/2010/main" val="250292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Since the atmosphere is roughly </a:t>
            </a:r>
            <a:r>
              <a:rPr kumimoji="1" lang="en-US" altLang="ja-JP" dirty="0"/>
              <a:t>100 kPa</a:t>
            </a:r>
            <a:r>
              <a:rPr kumimoji="1" lang="ja-JP" altLang="en-US"/>
              <a:t>, you can see that the performance test standard does not test very extensively on the vacuum side.</a:t>
            </a:r>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3</a:t>
            </a:fld>
            <a:endParaRPr kumimoji="1" lang="ja-JP" altLang="en-US"/>
          </a:p>
        </p:txBody>
      </p:sp>
    </p:spTree>
    <p:extLst>
      <p:ext uri="{BB962C8B-B14F-4D97-AF65-F5344CB8AC3E}">
        <p14:creationId xmlns:p14="http://schemas.microsoft.com/office/powerpoint/2010/main" val="72981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In the case of certified equipment with labeling, even if it is an alpha source </a:t>
            </a:r>
            <a:r>
              <a:rPr kumimoji="1" lang="en-US" altLang="ja-JP" dirty="0"/>
              <a:t>162CE or </a:t>
            </a:r>
            <a:r>
              <a:rPr kumimoji="1" lang="ja-JP" altLang="en-US"/>
              <a:t>a gamma source, </a:t>
            </a:r>
            <a:r>
              <a:rPr kumimoji="1" lang="ja-JP" altLang="en-US" u="none">
                <a:solidFill>
                  <a:srgbClr val="FF0000"/>
                </a:solidFill>
              </a:rPr>
              <a:t>there is a </a:t>
            </a:r>
            <a:r>
              <a:rPr kumimoji="1" lang="ja-JP" altLang="en-US"/>
              <a:t>similar </a:t>
            </a:r>
            <a:r>
              <a:rPr kumimoji="1" lang="ja-JP" altLang="en-US" u="none">
                <a:solidFill>
                  <a:srgbClr val="FF0000"/>
                </a:solidFill>
              </a:rPr>
              <a:t>statement that the equipment should not be subjected to physical shocks such as dropping, hitting, pressurizing (depressurizing), heating, cooling, and so on. On the other hand, the grade is as high as </a:t>
            </a:r>
            <a:r>
              <a:rPr kumimoji="1" lang="en-US" altLang="ja-JP" u="none" dirty="0">
                <a:solidFill>
                  <a:srgbClr val="FF0000"/>
                </a:solidFill>
              </a:rPr>
              <a:t>C64444 </a:t>
            </a:r>
            <a:r>
              <a:rPr kumimoji="1" lang="ja-JP" altLang="en-US" u="none">
                <a:solidFill>
                  <a:srgbClr val="FF0000"/>
                </a:solidFill>
              </a:rPr>
              <a:t>for alpha radiation source 162CE, and as high as </a:t>
            </a:r>
            <a:r>
              <a:rPr kumimoji="1" lang="en-US" altLang="ja-JP" u="none" dirty="0">
                <a:solidFill>
                  <a:srgbClr val="FF0000"/>
                </a:solidFill>
              </a:rPr>
              <a:t>C64445 </a:t>
            </a:r>
            <a:r>
              <a:rPr kumimoji="1" lang="ja-JP" altLang="en-US" u="none">
                <a:solidFill>
                  <a:srgbClr val="FF0000"/>
                </a:solidFill>
              </a:rPr>
              <a:t>for gamma radiation source </a:t>
            </a:r>
            <a:r>
              <a:rPr kumimoji="1" lang="en-US" altLang="ja-JP" u="none" dirty="0">
                <a:solidFill>
                  <a:srgbClr val="FF0000"/>
                </a:solidFill>
              </a:rPr>
              <a:t>454CE</a:t>
            </a:r>
            <a:r>
              <a:rPr kumimoji="1" lang="ja-JP" altLang="en-US" u="none">
                <a:solidFill>
                  <a:srgbClr val="FF0000"/>
                </a:solidFill>
              </a:rPr>
              <a:t>.</a:t>
            </a:r>
            <a:endParaRPr kumimoji="1" lang="ja-JP" altLang="en-US" u="none"/>
          </a:p>
        </p:txBody>
      </p:sp>
      <p:sp>
        <p:nvSpPr>
          <p:cNvPr id="4" name="スライド番号プレースホルダー 3"/>
          <p:cNvSpPr>
            <a:spLocks noGrp="1"/>
          </p:cNvSpPr>
          <p:nvPr>
            <p:ph type="sldNum" sz="quarter" idx="5"/>
          </p:nvPr>
        </p:nvSpPr>
        <p:spPr/>
        <p:txBody>
          <a:bodyPr/>
          <a:lstStyle/>
          <a:p>
            <a:fld id="{3735D76E-1367-9842-834A-D84CF17B0FE4}" type="slidenum">
              <a:rPr kumimoji="1" lang="ja-JP" altLang="en-US" smtClean="0"/>
              <a:t>4</a:t>
            </a:fld>
            <a:endParaRPr kumimoji="1" lang="ja-JP" altLang="en-US"/>
          </a:p>
        </p:txBody>
      </p:sp>
    </p:spTree>
    <p:extLst>
      <p:ext uri="{BB962C8B-B14F-4D97-AF65-F5344CB8AC3E}">
        <p14:creationId xmlns:p14="http://schemas.microsoft.com/office/powerpoint/2010/main" val="2990785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F95CC8-9705-C04B-99F5-48DBB5395839}"/>
              </a:ext>
            </a:extLst>
          </p:cNvPr>
          <p:cNvSpPr>
            <a:spLocks noGrp="1"/>
          </p:cNvSpPr>
          <p:nvPr>
            <p:ph type="ctrTitle"/>
          </p:nvPr>
        </p:nvSpPr>
        <p:spPr>
          <a:xfrm>
            <a:off x="172995" y="164266"/>
            <a:ext cx="9445710" cy="1293831"/>
          </a:xfrm>
        </p:spPr>
        <p:txBody>
          <a:bodyPr anchor="t">
            <a:normAutofit/>
          </a:bodyPr>
          <a:lstStyle>
            <a:lvl1pPr algn="l">
              <a:defRPr sz="4000" b="1" i="0">
                <a:ln>
                  <a:solidFill>
                    <a:schemeClr val="tx1">
                      <a:lumMod val="50000"/>
                      <a:lumOff val="50000"/>
                    </a:schemeClr>
                  </a:solidFill>
                </a:ln>
                <a:effectLst>
                  <a:outerShdw blurRad="190808" dist="76200" dir="2700000" sx="101000" sy="101000" algn="tl" rotWithShape="0">
                    <a:prstClr val="black">
                      <a:alpha val="40000"/>
                    </a:prstClr>
                  </a:outerShdw>
                </a:effectLst>
                <a:latin typeface="Hiragino Kaku Gothic Pro W3" panose="020B0300000000000000" pitchFamily="34" charset="-128"/>
                <a:ea typeface="Hiragino Kaku Gothic Pro W3" panose="020B0300000000000000" pitchFamily="34"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D3C9E28-5B44-134E-8202-3AD228E77D6F}"/>
              </a:ext>
            </a:extLst>
          </p:cNvPr>
          <p:cNvSpPr>
            <a:spLocks noGrp="1"/>
          </p:cNvSpPr>
          <p:nvPr>
            <p:ph type="subTitle" idx="1"/>
          </p:nvPr>
        </p:nvSpPr>
        <p:spPr>
          <a:xfrm>
            <a:off x="5535826" y="5631207"/>
            <a:ext cx="6557319" cy="1117684"/>
          </a:xfrm>
        </p:spPr>
        <p:txBody>
          <a:bodyPr/>
          <a:lstStyle>
            <a:lvl1pPr marL="0" indent="0" algn="r">
              <a:buNone/>
              <a:defRPr sz="2400" b="1" i="0">
                <a:ln>
                  <a:solidFill>
                    <a:schemeClr val="tx1">
                      <a:lumMod val="50000"/>
                      <a:lumOff val="50000"/>
                    </a:schemeClr>
                  </a:solidFill>
                </a:ln>
                <a:effectLst>
                  <a:outerShdw blurRad="50800" dist="38100" dir="2700000" algn="tl" rotWithShape="0">
                    <a:prstClr val="black">
                      <a:alpha val="40000"/>
                    </a:prstClr>
                  </a:outerShdw>
                </a:effectLst>
                <a:latin typeface="Hiragino Kaku Gothic Pro W3" panose="020B0300000000000000" pitchFamily="34" charset="-128"/>
                <a:ea typeface="Hiragino Kaku Gothic Pro W3" panose="020B03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pic>
        <p:nvPicPr>
          <p:cNvPr id="10" name="図 9">
            <a:extLst>
              <a:ext uri="{FF2B5EF4-FFF2-40B4-BE49-F238E27FC236}">
                <a16:creationId xmlns:a16="http://schemas.microsoft.com/office/drawing/2014/main" id="{1F9819AC-94D3-6845-A9DB-5E383290BAB7}"/>
              </a:ext>
            </a:extLst>
          </p:cNvPr>
          <p:cNvPicPr>
            <a:picLocks noChangeAspect="1"/>
          </p:cNvPicPr>
          <p:nvPr userDrawn="1"/>
        </p:nvPicPr>
        <p:blipFill>
          <a:blip r:embed="rId2"/>
          <a:stretch>
            <a:fillRect/>
          </a:stretch>
        </p:blipFill>
        <p:spPr>
          <a:xfrm>
            <a:off x="0" y="1567207"/>
            <a:ext cx="12192000" cy="4064000"/>
          </a:xfrm>
          <a:prstGeom prst="rect">
            <a:avLst/>
          </a:prstGeom>
        </p:spPr>
      </p:pic>
    </p:spTree>
    <p:extLst>
      <p:ext uri="{BB962C8B-B14F-4D97-AF65-F5344CB8AC3E}">
        <p14:creationId xmlns:p14="http://schemas.microsoft.com/office/powerpoint/2010/main" val="77435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594A66-A741-674C-923D-5ED69428400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1F951B-C76D-4149-B4AD-D56CE9615B30}"/>
              </a:ext>
            </a:extLst>
          </p:cNvPr>
          <p:cNvSpPr>
            <a:spLocks noGrp="1"/>
          </p:cNvSpPr>
          <p:nvPr>
            <p:ph type="dt" sz="half" idx="10"/>
          </p:nvPr>
        </p:nvSpPr>
        <p:spPr/>
        <p:txBody>
          <a:bodyPr/>
          <a:lstStyle/>
          <a:p>
            <a:fld id="{E47545DD-0CA8-3C46-947D-6600DCB726A6}" type="datetimeFigureOut">
              <a:rPr kumimoji="1" lang="ja-JP" altLang="en-US" smtClean="0"/>
              <a:t>2025/4/22</a:t>
            </a:fld>
            <a:endParaRPr kumimoji="1" lang="ja-JP" altLang="en-US"/>
          </a:p>
        </p:txBody>
      </p:sp>
      <p:sp>
        <p:nvSpPr>
          <p:cNvPr id="5" name="フッター プレースホルダー 4">
            <a:extLst>
              <a:ext uri="{FF2B5EF4-FFF2-40B4-BE49-F238E27FC236}">
                <a16:creationId xmlns:a16="http://schemas.microsoft.com/office/drawing/2014/main" id="{D598F337-DB94-B34C-8B20-7F3DB10661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B7147B-DC8B-654E-9EB0-F92B6B00B3C9}"/>
              </a:ext>
            </a:extLst>
          </p:cNvPr>
          <p:cNvSpPr>
            <a:spLocks noGrp="1"/>
          </p:cNvSpPr>
          <p:nvPr>
            <p:ph type="sldNum" sz="quarter" idx="12"/>
          </p:nvPr>
        </p:nvSpPr>
        <p:spPr/>
        <p:txBody>
          <a:bodyPr/>
          <a:lstStyle/>
          <a:p>
            <a:fld id="{F0DF8797-6219-5E45-B99D-B40F8C86AFA2}" type="slidenum">
              <a:rPr kumimoji="1" lang="ja-JP" altLang="en-US" smtClean="0"/>
              <a:t>‹#›</a:t>
            </a:fld>
            <a:endParaRPr kumimoji="1" lang="ja-JP" altLang="en-US"/>
          </a:p>
        </p:txBody>
      </p:sp>
      <p:sp>
        <p:nvSpPr>
          <p:cNvPr id="7" name="タイトル 6">
            <a:extLst>
              <a:ext uri="{FF2B5EF4-FFF2-40B4-BE49-F238E27FC236}">
                <a16:creationId xmlns:a16="http://schemas.microsoft.com/office/drawing/2014/main" id="{B21EC65A-BCC2-3648-8858-624202AC3B31}"/>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24520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594A66-A741-674C-923D-5ED694284008}"/>
              </a:ext>
            </a:extLst>
          </p:cNvPr>
          <p:cNvSpPr>
            <a:spLocks noGrp="1"/>
          </p:cNvSpPr>
          <p:nvPr>
            <p:ph idx="1"/>
          </p:nvPr>
        </p:nvSpPr>
        <p:spPr>
          <a:xfrm>
            <a:off x="170934" y="1253331"/>
            <a:ext cx="5760309" cy="49991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1F951B-C76D-4149-B4AD-D56CE9615B30}"/>
              </a:ext>
            </a:extLst>
          </p:cNvPr>
          <p:cNvSpPr>
            <a:spLocks noGrp="1"/>
          </p:cNvSpPr>
          <p:nvPr>
            <p:ph type="dt" sz="half" idx="10"/>
          </p:nvPr>
        </p:nvSpPr>
        <p:spPr/>
        <p:txBody>
          <a:bodyPr/>
          <a:lstStyle/>
          <a:p>
            <a:fld id="{E47545DD-0CA8-3C46-947D-6600DCB726A6}" type="datetimeFigureOut">
              <a:rPr kumimoji="1" lang="ja-JP" altLang="en-US" smtClean="0"/>
              <a:t>2025/4/22</a:t>
            </a:fld>
            <a:endParaRPr kumimoji="1" lang="ja-JP" altLang="en-US"/>
          </a:p>
        </p:txBody>
      </p:sp>
      <p:sp>
        <p:nvSpPr>
          <p:cNvPr id="5" name="フッター プレースホルダー 4">
            <a:extLst>
              <a:ext uri="{FF2B5EF4-FFF2-40B4-BE49-F238E27FC236}">
                <a16:creationId xmlns:a16="http://schemas.microsoft.com/office/drawing/2014/main" id="{D598F337-DB94-B34C-8B20-7F3DB10661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B7147B-DC8B-654E-9EB0-F92B6B00B3C9}"/>
              </a:ext>
            </a:extLst>
          </p:cNvPr>
          <p:cNvSpPr>
            <a:spLocks noGrp="1"/>
          </p:cNvSpPr>
          <p:nvPr>
            <p:ph type="sldNum" sz="quarter" idx="12"/>
          </p:nvPr>
        </p:nvSpPr>
        <p:spPr/>
        <p:txBody>
          <a:bodyPr/>
          <a:lstStyle/>
          <a:p>
            <a:fld id="{F0DF8797-6219-5E45-B99D-B40F8C86AFA2}" type="slidenum">
              <a:rPr kumimoji="1" lang="ja-JP" altLang="en-US" smtClean="0"/>
              <a:t>‹#›</a:t>
            </a:fld>
            <a:endParaRPr kumimoji="1" lang="ja-JP" altLang="en-US"/>
          </a:p>
        </p:txBody>
      </p:sp>
      <p:sp>
        <p:nvSpPr>
          <p:cNvPr id="7" name="タイトル 6">
            <a:extLst>
              <a:ext uri="{FF2B5EF4-FFF2-40B4-BE49-F238E27FC236}">
                <a16:creationId xmlns:a16="http://schemas.microsoft.com/office/drawing/2014/main" id="{B21EC65A-BCC2-3648-8858-624202AC3B31}"/>
              </a:ext>
            </a:extLst>
          </p:cNvPr>
          <p:cNvSpPr>
            <a:spLocks noGrp="1"/>
          </p:cNvSpPr>
          <p:nvPr>
            <p:ph type="title"/>
          </p:nvPr>
        </p:nvSpPr>
        <p:spPr/>
        <p:txBody>
          <a:bodyPr/>
          <a:lstStyle/>
          <a:p>
            <a:r>
              <a:rPr kumimoji="1" lang="ja-JP" altLang="en-US"/>
              <a:t>マスター タイトルの書式設定</a:t>
            </a:r>
          </a:p>
        </p:txBody>
      </p:sp>
      <p:sp>
        <p:nvSpPr>
          <p:cNvPr id="8" name="コンテンツ プレースホルダー 2">
            <a:extLst>
              <a:ext uri="{FF2B5EF4-FFF2-40B4-BE49-F238E27FC236}">
                <a16:creationId xmlns:a16="http://schemas.microsoft.com/office/drawing/2014/main" id="{DC3CD8F1-F6EF-3544-80F0-4BBE6D0DC84C}"/>
              </a:ext>
            </a:extLst>
          </p:cNvPr>
          <p:cNvSpPr>
            <a:spLocks noGrp="1"/>
          </p:cNvSpPr>
          <p:nvPr>
            <p:ph idx="13"/>
          </p:nvPr>
        </p:nvSpPr>
        <p:spPr>
          <a:xfrm>
            <a:off x="6260754" y="1253331"/>
            <a:ext cx="5760309" cy="49991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84894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9C1F951B-C76D-4149-B4AD-D56CE9615B30}"/>
              </a:ext>
            </a:extLst>
          </p:cNvPr>
          <p:cNvSpPr>
            <a:spLocks noGrp="1"/>
          </p:cNvSpPr>
          <p:nvPr>
            <p:ph type="dt" sz="half" idx="10"/>
          </p:nvPr>
        </p:nvSpPr>
        <p:spPr/>
        <p:txBody>
          <a:bodyPr/>
          <a:lstStyle/>
          <a:p>
            <a:fld id="{E47545DD-0CA8-3C46-947D-6600DCB726A6}" type="datetimeFigureOut">
              <a:rPr kumimoji="1" lang="ja-JP" altLang="en-US" smtClean="0"/>
              <a:t>2025/4/22</a:t>
            </a:fld>
            <a:endParaRPr kumimoji="1" lang="ja-JP" altLang="en-US"/>
          </a:p>
        </p:txBody>
      </p:sp>
      <p:sp>
        <p:nvSpPr>
          <p:cNvPr id="5" name="フッター プレースホルダー 4">
            <a:extLst>
              <a:ext uri="{FF2B5EF4-FFF2-40B4-BE49-F238E27FC236}">
                <a16:creationId xmlns:a16="http://schemas.microsoft.com/office/drawing/2014/main" id="{D598F337-DB94-B34C-8B20-7F3DB10661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B7147B-DC8B-654E-9EB0-F92B6B00B3C9}"/>
              </a:ext>
            </a:extLst>
          </p:cNvPr>
          <p:cNvSpPr>
            <a:spLocks noGrp="1"/>
          </p:cNvSpPr>
          <p:nvPr>
            <p:ph type="sldNum" sz="quarter" idx="12"/>
          </p:nvPr>
        </p:nvSpPr>
        <p:spPr/>
        <p:txBody>
          <a:bodyPr/>
          <a:lstStyle/>
          <a:p>
            <a:fld id="{F0DF8797-6219-5E45-B99D-B40F8C86AFA2}" type="slidenum">
              <a:rPr kumimoji="1" lang="ja-JP" altLang="en-US" smtClean="0"/>
              <a:t>‹#›</a:t>
            </a:fld>
            <a:endParaRPr kumimoji="1" lang="ja-JP" altLang="en-US"/>
          </a:p>
        </p:txBody>
      </p:sp>
    </p:spTree>
    <p:extLst>
      <p:ext uri="{BB962C8B-B14F-4D97-AF65-F5344CB8AC3E}">
        <p14:creationId xmlns:p14="http://schemas.microsoft.com/office/powerpoint/2010/main" val="1631401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7EEF2B8-26E6-4B42-8013-D3B25F254B82}"/>
              </a:ext>
            </a:extLst>
          </p:cNvPr>
          <p:cNvSpPr>
            <a:spLocks noGrp="1"/>
          </p:cNvSpPr>
          <p:nvPr>
            <p:ph type="title"/>
          </p:nvPr>
        </p:nvSpPr>
        <p:spPr>
          <a:xfrm>
            <a:off x="170935" y="136525"/>
            <a:ext cx="10715368" cy="938513"/>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ctr">
            <a:normAutofit/>
          </a:bodyPr>
          <a:lstStyle/>
          <a:p>
            <a:r>
              <a:rPr kumimoji="1" lang="ja-JP" altLang="en-US"/>
              <a:t>Master Title Formatting</a:t>
            </a:r>
          </a:p>
        </p:txBody>
      </p:sp>
      <p:sp>
        <p:nvSpPr>
          <p:cNvPr id="3" name="テキスト プレースホルダー 2">
            <a:extLst>
              <a:ext uri="{FF2B5EF4-FFF2-40B4-BE49-F238E27FC236}">
                <a16:creationId xmlns:a16="http://schemas.microsoft.com/office/drawing/2014/main" id="{63DDD1E7-147A-3043-A875-C038EFEC0D27}"/>
              </a:ext>
            </a:extLst>
          </p:cNvPr>
          <p:cNvSpPr>
            <a:spLocks noGrp="1"/>
          </p:cNvSpPr>
          <p:nvPr>
            <p:ph type="body" idx="1"/>
          </p:nvPr>
        </p:nvSpPr>
        <p:spPr>
          <a:xfrm>
            <a:off x="170934" y="1253331"/>
            <a:ext cx="11850129" cy="4999188"/>
          </a:xfrm>
          <a:prstGeom prst="rect">
            <a:avLst/>
          </a:prstGeom>
        </p:spPr>
        <p:txBody>
          <a:bodyPr vert="horz" lIns="91440" tIns="45720" rIns="91440" bIns="45720" rtlCol="0">
            <a:normAutofit/>
          </a:bodyPr>
          <a:lstStyle/>
          <a:p>
            <a:pPr lvl="0"/>
            <a:r>
              <a:rPr kumimoji="1" lang="ja-JP" altLang="en-US"/>
              <a:t>Master Text Formatting</a:t>
            </a:r>
          </a:p>
          <a:p>
            <a:pPr lvl="1"/>
            <a:r>
              <a:rPr kumimoji="1" lang="en-US" altLang="ja-JP"/>
              <a:t>Second </a:t>
            </a:r>
            <a:r>
              <a:rPr kumimoji="1" lang="ja-JP" altLang="en-US"/>
              <a:t>Level</a:t>
            </a:r>
          </a:p>
          <a:p>
            <a:pPr lvl="2"/>
            <a:r>
              <a:rPr kumimoji="1" lang="en-US" altLang="ja-JP"/>
              <a:t>Third </a:t>
            </a:r>
            <a:r>
              <a:rPr kumimoji="1" lang="ja-JP" altLang="en-US"/>
              <a:t>Level</a:t>
            </a:r>
          </a:p>
          <a:p>
            <a:pPr lvl="3"/>
            <a:r>
              <a:rPr kumimoji="1" lang="en-US" altLang="ja-JP"/>
              <a:t>4th </a:t>
            </a:r>
            <a:r>
              <a:rPr kumimoji="1" lang="ja-JP" altLang="en-US"/>
              <a:t>level</a:t>
            </a:r>
          </a:p>
          <a:p>
            <a:pPr lvl="4"/>
            <a:r>
              <a:rPr kumimoji="1" lang="en-US" altLang="ja-JP"/>
              <a:t>5th </a:t>
            </a:r>
            <a:r>
              <a:rPr kumimoji="1" lang="ja-JP" altLang="en-US"/>
              <a:t>level</a:t>
            </a:r>
          </a:p>
        </p:txBody>
      </p:sp>
      <p:sp>
        <p:nvSpPr>
          <p:cNvPr id="4" name="日付プレースホルダー 3">
            <a:extLst>
              <a:ext uri="{FF2B5EF4-FFF2-40B4-BE49-F238E27FC236}">
                <a16:creationId xmlns:a16="http://schemas.microsoft.com/office/drawing/2014/main" id="{26718433-1C81-064A-893E-640A03A223F8}"/>
              </a:ext>
            </a:extLst>
          </p:cNvPr>
          <p:cNvSpPr>
            <a:spLocks noGrp="1"/>
          </p:cNvSpPr>
          <p:nvPr>
            <p:ph type="dt" sz="half" idx="2"/>
          </p:nvPr>
        </p:nvSpPr>
        <p:spPr>
          <a:xfrm>
            <a:off x="170934" y="6356350"/>
            <a:ext cx="1707293" cy="382459"/>
          </a:xfrm>
          <a:prstGeom prst="rect">
            <a:avLst/>
          </a:prstGeom>
        </p:spPr>
        <p:txBody>
          <a:bodyPr vert="horz" lIns="91440" tIns="45720" rIns="91440" bIns="45720" rtlCol="0" anchor="ctr"/>
          <a:lstStyle>
            <a:lvl1pPr algn="l">
              <a:defRPr sz="1200">
                <a:solidFill>
                  <a:schemeClr val="tx1">
                    <a:tint val="75000"/>
                  </a:schemeClr>
                </a:solidFill>
              </a:defRPr>
            </a:lvl1pPr>
          </a:lstStyle>
          <a:p>
            <a:fld id="{E47545DD-0CA8-3C46-947D-6600DCB726A6}" type="datetimeFigureOut">
              <a:rPr kumimoji="1" lang="ja-JP" altLang="en-US" smtClean="0"/>
              <a:t>2025/4/22</a:t>
            </a:fld>
            <a:endParaRPr kumimoji="1" lang="ja-JP" altLang="en-US"/>
          </a:p>
        </p:txBody>
      </p:sp>
      <p:sp>
        <p:nvSpPr>
          <p:cNvPr id="5" name="フッター プレースホルダー 4">
            <a:extLst>
              <a:ext uri="{FF2B5EF4-FFF2-40B4-BE49-F238E27FC236}">
                <a16:creationId xmlns:a16="http://schemas.microsoft.com/office/drawing/2014/main" id="{2203F796-3C3A-F146-A812-3DD2EE088FA1}"/>
              </a:ext>
            </a:extLst>
          </p:cNvPr>
          <p:cNvSpPr>
            <a:spLocks noGrp="1"/>
          </p:cNvSpPr>
          <p:nvPr>
            <p:ph type="ftr" sz="quarter" idx="3"/>
          </p:nvPr>
        </p:nvSpPr>
        <p:spPr>
          <a:xfrm>
            <a:off x="1968841" y="6373684"/>
            <a:ext cx="82543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6D1F01-8A6D-DB45-AEDF-149A04E37308}"/>
              </a:ext>
            </a:extLst>
          </p:cNvPr>
          <p:cNvSpPr>
            <a:spLocks noGrp="1"/>
          </p:cNvSpPr>
          <p:nvPr>
            <p:ph type="sldNum" sz="quarter" idx="4"/>
          </p:nvPr>
        </p:nvSpPr>
        <p:spPr>
          <a:xfrm>
            <a:off x="10313769" y="6373684"/>
            <a:ext cx="17072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F8797-6219-5E45-B99D-B40F8C86AFA2}" type="slidenum">
              <a:rPr kumimoji="1" lang="ja-JP" altLang="en-US" smtClean="0"/>
              <a:t>‹#›</a:t>
            </a:fld>
            <a:endParaRPr kumimoji="1" lang="ja-JP" altLang="en-US"/>
          </a:p>
        </p:txBody>
      </p:sp>
    </p:spTree>
    <p:extLst>
      <p:ext uri="{BB962C8B-B14F-4D97-AF65-F5344CB8AC3E}">
        <p14:creationId xmlns:p14="http://schemas.microsoft.com/office/powerpoint/2010/main" val="93669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kumimoji="1" sz="4400" b="1" i="0" kern="1200">
          <a:ln>
            <a:solidFill>
              <a:schemeClr val="tx1">
                <a:lumMod val="50000"/>
                <a:lumOff val="50000"/>
              </a:schemeClr>
            </a:solidFill>
          </a:ln>
          <a:solidFill>
            <a:schemeClr val="tx1"/>
          </a:solidFill>
          <a:effectLst>
            <a:outerShdw blurRad="50800" dist="38100" dir="2700000" algn="tl" rotWithShape="0">
              <a:prstClr val="black">
                <a:alpha val="40000"/>
              </a:prstClr>
            </a:outerShdw>
          </a:effectLst>
          <a:latin typeface="Hiragino Kaku Gothic Pro W3" panose="020B0300000000000000" pitchFamily="34" charset="-128"/>
          <a:ea typeface="Hiragino Kaku Gothic Pro W3" panose="020B03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685E717-82AB-9177-FBC6-1AC0F81C0181}"/>
              </a:ext>
            </a:extLst>
          </p:cNvPr>
          <p:cNvSpPr txBox="1"/>
          <p:nvPr/>
        </p:nvSpPr>
        <p:spPr>
          <a:xfrm>
            <a:off x="463689" y="1072047"/>
            <a:ext cx="11264622" cy="830997"/>
          </a:xfrm>
          <a:prstGeom prst="rect">
            <a:avLst/>
          </a:prstGeom>
          <a:solidFill>
            <a:schemeClr val="accent6">
              <a:lumMod val="40000"/>
              <a:lumOff val="60000"/>
            </a:schemeClr>
          </a:solidFill>
          <a:ln w="63500" cmpd="thickThin">
            <a:solidFill>
              <a:schemeClr val="accent6">
                <a:lumMod val="50000"/>
              </a:schemeClr>
            </a:solidFill>
          </a:ln>
        </p:spPr>
        <p:txBody>
          <a:bodyPr wrap="square" rtlCol="0">
            <a:spAutoFit/>
          </a:bodyPr>
          <a:lstStyle/>
          <a:p>
            <a:r>
              <a:rPr kumimoji="1" lang="en-US" altLang="ja-JP" sz="2400" dirty="0">
                <a:solidFill>
                  <a:srgbClr val="FF0000"/>
                </a:solidFill>
              </a:rPr>
              <a:t>The beta ray source was placed in the vacuum chamber and the vacuum was pulled.</a:t>
            </a:r>
            <a:endParaRPr kumimoji="1" lang="ja-JP" altLang="en-US" sz="2400">
              <a:solidFill>
                <a:srgbClr val="FF0000"/>
              </a:solidFill>
            </a:endParaRPr>
          </a:p>
        </p:txBody>
      </p:sp>
      <p:sp>
        <p:nvSpPr>
          <p:cNvPr id="6" name="テキスト ボックス 5">
            <a:extLst>
              <a:ext uri="{FF2B5EF4-FFF2-40B4-BE49-F238E27FC236}">
                <a16:creationId xmlns:a16="http://schemas.microsoft.com/office/drawing/2014/main" id="{D32F0DE8-5367-356F-0605-44D1A0DDD9DA}"/>
              </a:ext>
            </a:extLst>
          </p:cNvPr>
          <p:cNvSpPr txBox="1"/>
          <p:nvPr/>
        </p:nvSpPr>
        <p:spPr>
          <a:xfrm>
            <a:off x="363070" y="534163"/>
            <a:ext cx="2954655" cy="461665"/>
          </a:xfrm>
          <a:prstGeom prst="rect">
            <a:avLst/>
          </a:prstGeom>
          <a:noFill/>
        </p:spPr>
        <p:txBody>
          <a:bodyPr wrap="none" rtlCol="0">
            <a:spAutoFit/>
          </a:bodyPr>
          <a:lstStyle/>
          <a:p>
            <a:r>
              <a:rPr kumimoji="1" lang="ja-JP" altLang="en-US" sz="2400">
                <a:solidFill>
                  <a:srgbClr val="FF0000"/>
                </a:solidFill>
              </a:rPr>
              <a:t>Incident Cases:</a:t>
            </a:r>
          </a:p>
        </p:txBody>
      </p:sp>
      <p:sp>
        <p:nvSpPr>
          <p:cNvPr id="7" name="テキスト ボックス 6">
            <a:extLst>
              <a:ext uri="{FF2B5EF4-FFF2-40B4-BE49-F238E27FC236}">
                <a16:creationId xmlns:a16="http://schemas.microsoft.com/office/drawing/2014/main" id="{3CA8BBE9-ABFD-DD35-62E4-76154F9FFC6F}"/>
              </a:ext>
            </a:extLst>
          </p:cNvPr>
          <p:cNvSpPr txBox="1"/>
          <p:nvPr/>
        </p:nvSpPr>
        <p:spPr>
          <a:xfrm>
            <a:off x="463689" y="2211192"/>
            <a:ext cx="8599629" cy="1200329"/>
          </a:xfrm>
          <a:prstGeom prst="rect">
            <a:avLst/>
          </a:prstGeom>
          <a:noFill/>
        </p:spPr>
        <p:txBody>
          <a:bodyPr wrap="square" rtlCol="0">
            <a:spAutoFit/>
          </a:bodyPr>
          <a:lstStyle/>
          <a:p>
            <a:r>
              <a:rPr kumimoji="1" lang="ja-JP" altLang="en-US" sz="2400"/>
              <a:t>The window of the beta source is made of thin aluminum evaporated polyester film, etc., and is weak. There is a risk of damage when force (impact, pressure) is applied.</a:t>
            </a:r>
          </a:p>
        </p:txBody>
      </p:sp>
      <p:pic>
        <p:nvPicPr>
          <p:cNvPr id="8" name="図 7">
            <a:extLst>
              <a:ext uri="{FF2B5EF4-FFF2-40B4-BE49-F238E27FC236}">
                <a16:creationId xmlns:a16="http://schemas.microsoft.com/office/drawing/2014/main" id="{A39554D2-8A22-2591-68F1-11A7E6B533E9}"/>
              </a:ext>
            </a:extLst>
          </p:cNvPr>
          <p:cNvPicPr>
            <a:picLocks noChangeAspect="1"/>
          </p:cNvPicPr>
          <p:nvPr/>
        </p:nvPicPr>
        <p:blipFill>
          <a:blip r:embed="rId2"/>
          <a:stretch>
            <a:fillRect/>
          </a:stretch>
        </p:blipFill>
        <p:spPr>
          <a:xfrm>
            <a:off x="9280774" y="2433918"/>
            <a:ext cx="2447537" cy="2447537"/>
          </a:xfrm>
          <a:prstGeom prst="rect">
            <a:avLst/>
          </a:prstGeom>
        </p:spPr>
      </p:pic>
      <p:sp>
        <p:nvSpPr>
          <p:cNvPr id="9" name="テキスト ボックス 8">
            <a:extLst>
              <a:ext uri="{FF2B5EF4-FFF2-40B4-BE49-F238E27FC236}">
                <a16:creationId xmlns:a16="http://schemas.microsoft.com/office/drawing/2014/main" id="{6CFE9FA2-3315-7B94-A62D-A6D39B6AE5C2}"/>
              </a:ext>
            </a:extLst>
          </p:cNvPr>
          <p:cNvSpPr txBox="1"/>
          <p:nvPr/>
        </p:nvSpPr>
        <p:spPr>
          <a:xfrm>
            <a:off x="463689" y="3493777"/>
            <a:ext cx="8599629" cy="830997"/>
          </a:xfrm>
          <a:prstGeom prst="rect">
            <a:avLst/>
          </a:prstGeom>
          <a:noFill/>
        </p:spPr>
        <p:txBody>
          <a:bodyPr wrap="square" rtlCol="0">
            <a:spAutoFit/>
          </a:bodyPr>
          <a:lstStyle/>
          <a:p>
            <a:r>
              <a:rPr kumimoji="1" lang="ja-JP" altLang="en-US" sz="2400"/>
              <a:t>Manufacturers of sealed radiation sources </a:t>
            </a:r>
            <a:r>
              <a:rPr lang="ja-JP" altLang="en-US" sz="2400"/>
              <a:t>design the material and thickness of the capsule based on the </a:t>
            </a:r>
            <a:r>
              <a:rPr kumimoji="1" lang="ja-JP" altLang="en-US" sz="2400"/>
              <a:t>intended use of the source and </a:t>
            </a:r>
            <a:r>
              <a:rPr lang="ja-JP" altLang="en-US" sz="2400"/>
              <a:t>the environment in which it will be</a:t>
            </a:r>
            <a:r>
              <a:rPr kumimoji="1" lang="ja-JP" altLang="en-US" sz="2400"/>
              <a:t> used.</a:t>
            </a:r>
          </a:p>
        </p:txBody>
      </p:sp>
      <p:sp>
        <p:nvSpPr>
          <p:cNvPr id="10" name="テキスト ボックス 9">
            <a:extLst>
              <a:ext uri="{FF2B5EF4-FFF2-40B4-BE49-F238E27FC236}">
                <a16:creationId xmlns:a16="http://schemas.microsoft.com/office/drawing/2014/main" id="{C769FFF6-2B1B-6A81-06EF-360A0D38F9E1}"/>
              </a:ext>
            </a:extLst>
          </p:cNvPr>
          <p:cNvSpPr txBox="1"/>
          <p:nvPr/>
        </p:nvSpPr>
        <p:spPr>
          <a:xfrm>
            <a:off x="463689" y="5321267"/>
            <a:ext cx="11264622" cy="1077218"/>
          </a:xfrm>
          <a:prstGeom prst="rect">
            <a:avLst/>
          </a:prstGeom>
          <a:noFill/>
        </p:spPr>
        <p:txBody>
          <a:bodyPr wrap="square" rtlCol="0">
            <a:spAutoFit/>
          </a:bodyPr>
          <a:lstStyle/>
          <a:p>
            <a:r>
              <a:rPr kumimoji="1" lang="ja-JP" altLang="en-US" sz="3200" b="1" u="sng">
                <a:solidFill>
                  <a:srgbClr val="7030A0"/>
                </a:solidFill>
              </a:rPr>
              <a:t>Understand the structure of the source and consider the use of the source in a vacuum.</a:t>
            </a:r>
          </a:p>
        </p:txBody>
      </p:sp>
    </p:spTree>
    <p:extLst>
      <p:ext uri="{BB962C8B-B14F-4D97-AF65-F5344CB8AC3E}">
        <p14:creationId xmlns:p14="http://schemas.microsoft.com/office/powerpoint/2010/main" val="273504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17680E1-ABDE-E2A8-0815-FB458CC85B47}"/>
              </a:ext>
            </a:extLst>
          </p:cNvPr>
          <p:cNvSpPr>
            <a:spLocks noGrp="1"/>
          </p:cNvSpPr>
          <p:nvPr>
            <p:ph idx="1"/>
          </p:nvPr>
        </p:nvSpPr>
        <p:spPr>
          <a:xfrm>
            <a:off x="170935" y="1266778"/>
            <a:ext cx="5299842" cy="1042608"/>
          </a:xfrm>
        </p:spPr>
        <p:txBody>
          <a:bodyPr>
            <a:normAutofit/>
          </a:bodyPr>
          <a:lstStyle/>
          <a:p>
            <a:r>
              <a:rPr lang="ja-JP" altLang="en-US" sz="2000"/>
              <a:t>Type </a:t>
            </a:r>
            <a:r>
              <a:rPr lang="en-US" altLang="ja-JP" sz="2000" dirty="0"/>
              <a:t>301</a:t>
            </a:r>
          </a:p>
          <a:p>
            <a:pPr lvl="1"/>
            <a:r>
              <a:rPr lang="en-US" altLang="ja-JP" sz="1800" dirty="0"/>
              <a:t>JIS </a:t>
            </a:r>
            <a:r>
              <a:rPr lang="ja-JP" altLang="en-US" sz="1800"/>
              <a:t>grade</a:t>
            </a:r>
            <a:r>
              <a:rPr lang="en-US" altLang="ja-JP" sz="1800" dirty="0"/>
              <a:t>: JIS Z/15/C22111</a:t>
            </a:r>
          </a:p>
        </p:txBody>
      </p:sp>
      <p:sp>
        <p:nvSpPr>
          <p:cNvPr id="4" name="タイトル 3">
            <a:extLst>
              <a:ext uri="{FF2B5EF4-FFF2-40B4-BE49-F238E27FC236}">
                <a16:creationId xmlns:a16="http://schemas.microsoft.com/office/drawing/2014/main" id="{E411D993-C37B-3170-7F5C-3D5FD5B827F6}"/>
              </a:ext>
            </a:extLst>
          </p:cNvPr>
          <p:cNvSpPr>
            <a:spLocks noGrp="1"/>
          </p:cNvSpPr>
          <p:nvPr>
            <p:ph type="title"/>
          </p:nvPr>
        </p:nvSpPr>
        <p:spPr/>
        <p:txBody>
          <a:bodyPr>
            <a:noAutofit/>
          </a:bodyPr>
          <a:lstStyle/>
          <a:p>
            <a:r>
              <a:rPr lang="en-US" altLang="ja-JP" sz="4000" baseline="30000" dirty="0"/>
              <a:t>90</a:t>
            </a:r>
            <a:r>
              <a:rPr lang="en-US" altLang="ja-JP" sz="4000" dirty="0"/>
              <a:t>Sr </a:t>
            </a:r>
            <a:r>
              <a:rPr lang="ja-JP" altLang="en-US" sz="4000"/>
              <a:t>source from </a:t>
            </a:r>
            <a:r>
              <a:rPr lang="en-US" altLang="ja-JP" sz="4000" dirty="0"/>
              <a:t>JRIA</a:t>
            </a:r>
            <a:endParaRPr lang="ja-JP" altLang="en-US" sz="4000"/>
          </a:p>
        </p:txBody>
      </p:sp>
      <p:sp>
        <p:nvSpPr>
          <p:cNvPr id="6" name="コンテンツ プレースホルダー 4">
            <a:extLst>
              <a:ext uri="{FF2B5EF4-FFF2-40B4-BE49-F238E27FC236}">
                <a16:creationId xmlns:a16="http://schemas.microsoft.com/office/drawing/2014/main" id="{D7A151E8-C213-A6CE-ABFE-4FDA21A71436}"/>
              </a:ext>
            </a:extLst>
          </p:cNvPr>
          <p:cNvSpPr txBox="1">
            <a:spLocks/>
          </p:cNvSpPr>
          <p:nvPr/>
        </p:nvSpPr>
        <p:spPr>
          <a:xfrm>
            <a:off x="170934" y="4748070"/>
            <a:ext cx="5218674" cy="1042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t>321 </a:t>
            </a:r>
            <a:r>
              <a:rPr lang="ja-JP" altLang="en-US" sz="2000"/>
              <a:t>Type</a:t>
            </a:r>
            <a:endParaRPr lang="en-US" altLang="ja-JP" sz="2000" dirty="0"/>
          </a:p>
          <a:p>
            <a:pPr lvl="1"/>
            <a:r>
              <a:rPr lang="en-US" altLang="ja-JP" sz="1800" dirty="0"/>
              <a:t>JIS </a:t>
            </a:r>
            <a:r>
              <a:rPr lang="ja-JP" altLang="en-US" sz="1800"/>
              <a:t>grade</a:t>
            </a:r>
            <a:r>
              <a:rPr lang="en-US" altLang="ja-JP" sz="1800" dirty="0"/>
              <a:t>: JIS Z/15/C22111</a:t>
            </a:r>
          </a:p>
        </p:txBody>
      </p:sp>
      <p:graphicFrame>
        <p:nvGraphicFramePr>
          <p:cNvPr id="7" name="表 6">
            <a:extLst>
              <a:ext uri="{FF2B5EF4-FFF2-40B4-BE49-F238E27FC236}">
                <a16:creationId xmlns:a16="http://schemas.microsoft.com/office/drawing/2014/main" id="{36364C85-E96D-D065-D7E7-8138D3F46DA8}"/>
              </a:ext>
            </a:extLst>
          </p:cNvPr>
          <p:cNvGraphicFramePr>
            <a:graphicFrameLocks noGrp="1"/>
          </p:cNvGraphicFramePr>
          <p:nvPr>
            <p:extLst>
              <p:ext uri="{D42A27DB-BD31-4B8C-83A1-F6EECF244321}">
                <p14:modId xmlns:p14="http://schemas.microsoft.com/office/powerpoint/2010/main" val="2187583463"/>
              </p:ext>
            </p:extLst>
          </p:nvPr>
        </p:nvGraphicFramePr>
        <p:xfrm>
          <a:off x="938695" y="1979500"/>
          <a:ext cx="3951357" cy="1010920"/>
        </p:xfrm>
        <a:graphic>
          <a:graphicData uri="http://schemas.openxmlformats.org/drawingml/2006/table">
            <a:tbl>
              <a:tblPr firstRow="1" bandRow="1">
                <a:tableStyleId>{5C22544A-7EE6-4342-B048-85BDC9FD1C3A}</a:tableStyleId>
              </a:tblPr>
              <a:tblGrid>
                <a:gridCol w="691322">
                  <a:extLst>
                    <a:ext uri="{9D8B030D-6E8A-4147-A177-3AD203B41FA5}">
                      <a16:colId xmlns:a16="http://schemas.microsoft.com/office/drawing/2014/main" val="2021674198"/>
                    </a:ext>
                  </a:extLst>
                </a:gridCol>
                <a:gridCol w="1888435">
                  <a:extLst>
                    <a:ext uri="{9D8B030D-6E8A-4147-A177-3AD203B41FA5}">
                      <a16:colId xmlns:a16="http://schemas.microsoft.com/office/drawing/2014/main" val="1183891323"/>
                    </a:ext>
                  </a:extLst>
                </a:gridCol>
                <a:gridCol w="1371600">
                  <a:extLst>
                    <a:ext uri="{9D8B030D-6E8A-4147-A177-3AD203B41FA5}">
                      <a16:colId xmlns:a16="http://schemas.microsoft.com/office/drawing/2014/main" val="1817008068"/>
                    </a:ext>
                  </a:extLst>
                </a:gridCol>
              </a:tblGrid>
              <a:tr h="0">
                <a:tc>
                  <a:txBody>
                    <a:bodyPr/>
                    <a:lstStyle/>
                    <a:p>
                      <a:r>
                        <a:rPr kumimoji="1" lang="ja-JP" altLang="en-US"/>
                        <a:t>nuclide</a:t>
                      </a:r>
                    </a:p>
                  </a:txBody>
                  <a:tcPr/>
                </a:tc>
                <a:tc>
                  <a:txBody>
                    <a:bodyPr/>
                    <a:lstStyle/>
                    <a:p>
                      <a:r>
                        <a:rPr kumimoji="1" lang="ja-JP" altLang="en-US"/>
                        <a:t>nominal radioactivity</a:t>
                      </a:r>
                    </a:p>
                  </a:txBody>
                  <a:tcPr/>
                </a:tc>
                <a:tc>
                  <a:txBody>
                    <a:bodyPr/>
                    <a:lstStyle/>
                    <a:p>
                      <a:r>
                        <a:rPr kumimoji="1" lang="ja-JP" altLang="en-US"/>
                        <a:t>code number</a:t>
                      </a:r>
                    </a:p>
                  </a:txBody>
                  <a:tcPr/>
                </a:tc>
                <a:extLst>
                  <a:ext uri="{0D108BD9-81ED-4DB2-BD59-A6C34878D82A}">
                    <a16:rowId xmlns:a16="http://schemas.microsoft.com/office/drawing/2014/main" val="1049942278"/>
                  </a:ext>
                </a:extLst>
              </a:tr>
              <a:tr h="370840">
                <a:tc>
                  <a:txBody>
                    <a:bodyPr/>
                    <a:lstStyle/>
                    <a:p>
                      <a:r>
                        <a:rPr kumimoji="1" lang="en-US" altLang="ja-JP" baseline="30000" dirty="0"/>
                        <a:t>90</a:t>
                      </a:r>
                      <a:r>
                        <a:rPr kumimoji="1" lang="en-US" altLang="ja-JP" dirty="0"/>
                        <a:t>Sr.</a:t>
                      </a:r>
                      <a:endParaRPr kumimoji="1" lang="ja-JP" altLang="en-US"/>
                    </a:p>
                  </a:txBody>
                  <a:tcPr/>
                </a:tc>
                <a:tc>
                  <a:txBody>
                    <a:bodyPr/>
                    <a:lstStyle/>
                    <a:p>
                      <a:r>
                        <a:rPr kumimoji="1" lang="en-US" altLang="ja-JP" dirty="0"/>
                        <a:t>5 </a:t>
                      </a:r>
                      <a:r>
                        <a:rPr kumimoji="1" lang="en-US" altLang="ja-JP" dirty="0" err="1"/>
                        <a:t>kBq </a:t>
                      </a:r>
                      <a:r>
                        <a:rPr kumimoji="1" lang="en-US" altLang="ja-JP" dirty="0"/>
                        <a:t>10 </a:t>
                      </a:r>
                      <a:r>
                        <a:rPr kumimoji="1" lang="en-US" altLang="ja-JP" dirty="0" err="1"/>
                        <a:t>kBq</a:t>
                      </a:r>
                      <a:endParaRPr kumimoji="1" lang="ja-JP" altLang="en-US"/>
                    </a:p>
                  </a:txBody>
                  <a:tcPr/>
                </a:tc>
                <a:tc>
                  <a:txBody>
                    <a:bodyPr/>
                    <a:lstStyle/>
                    <a:p>
                      <a:r>
                        <a:rPr kumimoji="1" lang="en-US" altLang="ja-JP" dirty="0"/>
                        <a:t>SR301</a:t>
                      </a:r>
                      <a:endParaRPr kumimoji="1" lang="ja-JP" altLang="en-US"/>
                    </a:p>
                  </a:txBody>
                  <a:tcPr/>
                </a:tc>
                <a:extLst>
                  <a:ext uri="{0D108BD9-81ED-4DB2-BD59-A6C34878D82A}">
                    <a16:rowId xmlns:a16="http://schemas.microsoft.com/office/drawing/2014/main" val="1563515920"/>
                  </a:ext>
                </a:extLst>
              </a:tr>
            </a:tbl>
          </a:graphicData>
        </a:graphic>
      </p:graphicFrame>
      <p:graphicFrame>
        <p:nvGraphicFramePr>
          <p:cNvPr id="8" name="表 7">
            <a:extLst>
              <a:ext uri="{FF2B5EF4-FFF2-40B4-BE49-F238E27FC236}">
                <a16:creationId xmlns:a16="http://schemas.microsoft.com/office/drawing/2014/main" id="{C462145C-AECE-4AB5-8D60-17BE79B3EF8A}"/>
              </a:ext>
            </a:extLst>
          </p:cNvPr>
          <p:cNvGraphicFramePr>
            <a:graphicFrameLocks noGrp="1"/>
          </p:cNvGraphicFramePr>
          <p:nvPr>
            <p:extLst>
              <p:ext uri="{D42A27DB-BD31-4B8C-83A1-F6EECF244321}">
                <p14:modId xmlns:p14="http://schemas.microsoft.com/office/powerpoint/2010/main" val="3430127104"/>
              </p:ext>
            </p:extLst>
          </p:nvPr>
        </p:nvGraphicFramePr>
        <p:xfrm>
          <a:off x="938694" y="5425349"/>
          <a:ext cx="3951357" cy="1010920"/>
        </p:xfrm>
        <a:graphic>
          <a:graphicData uri="http://schemas.openxmlformats.org/drawingml/2006/table">
            <a:tbl>
              <a:tblPr firstRow="1" bandRow="1">
                <a:tableStyleId>{5C22544A-7EE6-4342-B048-85BDC9FD1C3A}</a:tableStyleId>
              </a:tblPr>
              <a:tblGrid>
                <a:gridCol w="691322">
                  <a:extLst>
                    <a:ext uri="{9D8B030D-6E8A-4147-A177-3AD203B41FA5}">
                      <a16:colId xmlns:a16="http://schemas.microsoft.com/office/drawing/2014/main" val="2021674198"/>
                    </a:ext>
                  </a:extLst>
                </a:gridCol>
                <a:gridCol w="1888435">
                  <a:extLst>
                    <a:ext uri="{9D8B030D-6E8A-4147-A177-3AD203B41FA5}">
                      <a16:colId xmlns:a16="http://schemas.microsoft.com/office/drawing/2014/main" val="1183891323"/>
                    </a:ext>
                  </a:extLst>
                </a:gridCol>
                <a:gridCol w="1371600">
                  <a:extLst>
                    <a:ext uri="{9D8B030D-6E8A-4147-A177-3AD203B41FA5}">
                      <a16:colId xmlns:a16="http://schemas.microsoft.com/office/drawing/2014/main" val="1817008068"/>
                    </a:ext>
                  </a:extLst>
                </a:gridCol>
              </a:tblGrid>
              <a:tr h="0">
                <a:tc>
                  <a:txBody>
                    <a:bodyPr/>
                    <a:lstStyle/>
                    <a:p>
                      <a:r>
                        <a:rPr kumimoji="1" lang="ja-JP" altLang="en-US"/>
                        <a:t>nuclide</a:t>
                      </a:r>
                    </a:p>
                  </a:txBody>
                  <a:tcPr/>
                </a:tc>
                <a:tc>
                  <a:txBody>
                    <a:bodyPr/>
                    <a:lstStyle/>
                    <a:p>
                      <a:r>
                        <a:rPr kumimoji="1" lang="ja-JP" altLang="en-US"/>
                        <a:t>nominal radioactivity</a:t>
                      </a:r>
                    </a:p>
                  </a:txBody>
                  <a:tcPr/>
                </a:tc>
                <a:tc>
                  <a:txBody>
                    <a:bodyPr/>
                    <a:lstStyle/>
                    <a:p>
                      <a:r>
                        <a:rPr kumimoji="1" lang="ja-JP" altLang="en-US"/>
                        <a:t>code number</a:t>
                      </a:r>
                    </a:p>
                  </a:txBody>
                  <a:tcPr/>
                </a:tc>
                <a:extLst>
                  <a:ext uri="{0D108BD9-81ED-4DB2-BD59-A6C34878D82A}">
                    <a16:rowId xmlns:a16="http://schemas.microsoft.com/office/drawing/2014/main" val="1049942278"/>
                  </a:ext>
                </a:extLst>
              </a:tr>
              <a:tr h="370840">
                <a:tc>
                  <a:txBody>
                    <a:bodyPr/>
                    <a:lstStyle/>
                    <a:p>
                      <a:r>
                        <a:rPr kumimoji="1" lang="en-US" altLang="ja-JP" baseline="30000" dirty="0"/>
                        <a:t>90</a:t>
                      </a:r>
                      <a:r>
                        <a:rPr kumimoji="1" lang="en-US" altLang="ja-JP" dirty="0"/>
                        <a:t>Sr.</a:t>
                      </a:r>
                      <a:endParaRPr kumimoji="1" lang="ja-JP" altLang="en-US"/>
                    </a:p>
                  </a:txBody>
                  <a:tcPr/>
                </a:tc>
                <a:tc>
                  <a:txBody>
                    <a:bodyPr/>
                    <a:lstStyle/>
                    <a:p>
                      <a:r>
                        <a:rPr kumimoji="1" lang="en-US" altLang="ja-JP" dirty="0"/>
                        <a:t>10 </a:t>
                      </a:r>
                      <a:r>
                        <a:rPr kumimoji="1" lang="en-US" altLang="ja-JP" dirty="0" err="1"/>
                        <a:t>kBq</a:t>
                      </a:r>
                      <a:endParaRPr kumimoji="1" lang="ja-JP" altLang="en-US"/>
                    </a:p>
                  </a:txBody>
                  <a:tcPr/>
                </a:tc>
                <a:tc>
                  <a:txBody>
                    <a:bodyPr/>
                    <a:lstStyle/>
                    <a:p>
                      <a:r>
                        <a:rPr kumimoji="1" lang="en-US" altLang="ja-JP" dirty="0"/>
                        <a:t>SR321</a:t>
                      </a:r>
                      <a:endParaRPr kumimoji="1" lang="ja-JP" altLang="en-US"/>
                    </a:p>
                  </a:txBody>
                  <a:tcPr/>
                </a:tc>
                <a:extLst>
                  <a:ext uri="{0D108BD9-81ED-4DB2-BD59-A6C34878D82A}">
                    <a16:rowId xmlns:a16="http://schemas.microsoft.com/office/drawing/2014/main" val="1563515920"/>
                  </a:ext>
                </a:extLst>
              </a:tr>
            </a:tbl>
          </a:graphicData>
        </a:graphic>
      </p:graphicFrame>
      <p:sp>
        <p:nvSpPr>
          <p:cNvPr id="10" name="コンテンツ プレースホルダー 4">
            <a:extLst>
              <a:ext uri="{FF2B5EF4-FFF2-40B4-BE49-F238E27FC236}">
                <a16:creationId xmlns:a16="http://schemas.microsoft.com/office/drawing/2014/main" id="{EB5A25D9-F082-408F-8073-CBB900302F7D}"/>
              </a:ext>
            </a:extLst>
          </p:cNvPr>
          <p:cNvSpPr txBox="1">
            <a:spLocks/>
          </p:cNvSpPr>
          <p:nvPr/>
        </p:nvSpPr>
        <p:spPr>
          <a:xfrm>
            <a:off x="170934" y="3007424"/>
            <a:ext cx="5218674" cy="1042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a:t>Type </a:t>
            </a:r>
            <a:r>
              <a:rPr lang="en-US" altLang="ja-JP" sz="2000" dirty="0"/>
              <a:t>303</a:t>
            </a:r>
          </a:p>
          <a:p>
            <a:pPr lvl="1"/>
            <a:r>
              <a:rPr lang="en-US" altLang="ja-JP" sz="1800" dirty="0"/>
              <a:t>JIS </a:t>
            </a:r>
            <a:r>
              <a:rPr lang="ja-JP" altLang="en-US" sz="1800"/>
              <a:t>grade</a:t>
            </a:r>
            <a:r>
              <a:rPr lang="en-US" altLang="ja-JP" sz="1800" dirty="0"/>
              <a:t>: JIS Z/15/C22212</a:t>
            </a:r>
          </a:p>
        </p:txBody>
      </p:sp>
      <p:graphicFrame>
        <p:nvGraphicFramePr>
          <p:cNvPr id="11" name="表 10">
            <a:extLst>
              <a:ext uri="{FF2B5EF4-FFF2-40B4-BE49-F238E27FC236}">
                <a16:creationId xmlns:a16="http://schemas.microsoft.com/office/drawing/2014/main" id="{172B6504-75F3-9E4F-7E4F-E0F9CF2D29BC}"/>
              </a:ext>
            </a:extLst>
          </p:cNvPr>
          <p:cNvGraphicFramePr>
            <a:graphicFrameLocks noGrp="1"/>
          </p:cNvGraphicFramePr>
          <p:nvPr>
            <p:extLst>
              <p:ext uri="{D42A27DB-BD31-4B8C-83A1-F6EECF244321}">
                <p14:modId xmlns:p14="http://schemas.microsoft.com/office/powerpoint/2010/main" val="1825261919"/>
              </p:ext>
            </p:extLst>
          </p:nvPr>
        </p:nvGraphicFramePr>
        <p:xfrm>
          <a:off x="938694" y="3720146"/>
          <a:ext cx="3951357" cy="1010920"/>
        </p:xfrm>
        <a:graphic>
          <a:graphicData uri="http://schemas.openxmlformats.org/drawingml/2006/table">
            <a:tbl>
              <a:tblPr firstRow="1" bandRow="1">
                <a:tableStyleId>{5C22544A-7EE6-4342-B048-85BDC9FD1C3A}</a:tableStyleId>
              </a:tblPr>
              <a:tblGrid>
                <a:gridCol w="691322">
                  <a:extLst>
                    <a:ext uri="{9D8B030D-6E8A-4147-A177-3AD203B41FA5}">
                      <a16:colId xmlns:a16="http://schemas.microsoft.com/office/drawing/2014/main" val="2021674198"/>
                    </a:ext>
                  </a:extLst>
                </a:gridCol>
                <a:gridCol w="1888435">
                  <a:extLst>
                    <a:ext uri="{9D8B030D-6E8A-4147-A177-3AD203B41FA5}">
                      <a16:colId xmlns:a16="http://schemas.microsoft.com/office/drawing/2014/main" val="1183891323"/>
                    </a:ext>
                  </a:extLst>
                </a:gridCol>
                <a:gridCol w="1371600">
                  <a:extLst>
                    <a:ext uri="{9D8B030D-6E8A-4147-A177-3AD203B41FA5}">
                      <a16:colId xmlns:a16="http://schemas.microsoft.com/office/drawing/2014/main" val="1817008068"/>
                    </a:ext>
                  </a:extLst>
                </a:gridCol>
              </a:tblGrid>
              <a:tr h="0">
                <a:tc>
                  <a:txBody>
                    <a:bodyPr/>
                    <a:lstStyle/>
                    <a:p>
                      <a:r>
                        <a:rPr kumimoji="1" lang="ja-JP" altLang="en-US"/>
                        <a:t>nuclide</a:t>
                      </a:r>
                    </a:p>
                  </a:txBody>
                  <a:tcPr/>
                </a:tc>
                <a:tc>
                  <a:txBody>
                    <a:bodyPr/>
                    <a:lstStyle/>
                    <a:p>
                      <a:r>
                        <a:rPr kumimoji="1" lang="ja-JP" altLang="en-US"/>
                        <a:t>nominal radioactivity</a:t>
                      </a:r>
                    </a:p>
                  </a:txBody>
                  <a:tcPr/>
                </a:tc>
                <a:tc>
                  <a:txBody>
                    <a:bodyPr/>
                    <a:lstStyle/>
                    <a:p>
                      <a:r>
                        <a:rPr kumimoji="1" lang="ja-JP" altLang="en-US"/>
                        <a:t>code number</a:t>
                      </a:r>
                    </a:p>
                  </a:txBody>
                  <a:tcPr/>
                </a:tc>
                <a:extLst>
                  <a:ext uri="{0D108BD9-81ED-4DB2-BD59-A6C34878D82A}">
                    <a16:rowId xmlns:a16="http://schemas.microsoft.com/office/drawing/2014/main" val="1049942278"/>
                  </a:ext>
                </a:extLst>
              </a:tr>
              <a:tr h="370840">
                <a:tc>
                  <a:txBody>
                    <a:bodyPr/>
                    <a:lstStyle/>
                    <a:p>
                      <a:r>
                        <a:rPr kumimoji="1" lang="en-US" altLang="ja-JP" baseline="30000" dirty="0"/>
                        <a:t>90</a:t>
                      </a:r>
                      <a:r>
                        <a:rPr kumimoji="1" lang="en-US" altLang="ja-JP" dirty="0"/>
                        <a:t>Sr.</a:t>
                      </a:r>
                      <a:endParaRPr kumimoji="1" lang="ja-JP" altLang="en-US"/>
                    </a:p>
                  </a:txBody>
                  <a:tcPr/>
                </a:tc>
                <a:tc>
                  <a:txBody>
                    <a:bodyPr/>
                    <a:lstStyle/>
                    <a:p>
                      <a:r>
                        <a:rPr kumimoji="1" lang="en-US" altLang="ja-JP" dirty="0"/>
                        <a:t>5 </a:t>
                      </a:r>
                      <a:r>
                        <a:rPr kumimoji="1" lang="en-US" altLang="ja-JP" dirty="0" err="1"/>
                        <a:t>kBq </a:t>
                      </a:r>
                      <a:r>
                        <a:rPr kumimoji="1" lang="en-US" altLang="ja-JP" dirty="0"/>
                        <a:t>10 </a:t>
                      </a:r>
                      <a:r>
                        <a:rPr kumimoji="1" lang="en-US" altLang="ja-JP" dirty="0" err="1"/>
                        <a:t>kBq</a:t>
                      </a:r>
                      <a:endParaRPr kumimoji="1" lang="ja-JP" altLang="en-US"/>
                    </a:p>
                  </a:txBody>
                  <a:tcPr/>
                </a:tc>
                <a:tc>
                  <a:txBody>
                    <a:bodyPr/>
                    <a:lstStyle/>
                    <a:p>
                      <a:r>
                        <a:rPr kumimoji="1" lang="en-US" altLang="ja-JP" dirty="0"/>
                        <a:t>SR303</a:t>
                      </a:r>
                      <a:endParaRPr kumimoji="1" lang="ja-JP" altLang="en-US"/>
                    </a:p>
                  </a:txBody>
                  <a:tcPr/>
                </a:tc>
                <a:extLst>
                  <a:ext uri="{0D108BD9-81ED-4DB2-BD59-A6C34878D82A}">
                    <a16:rowId xmlns:a16="http://schemas.microsoft.com/office/drawing/2014/main" val="1563515920"/>
                  </a:ext>
                </a:extLst>
              </a:tr>
            </a:tbl>
          </a:graphicData>
        </a:graphic>
      </p:graphicFrame>
      <p:pic>
        <p:nvPicPr>
          <p:cNvPr id="1026" name="Picture 2">
            <a:extLst>
              <a:ext uri="{FF2B5EF4-FFF2-40B4-BE49-F238E27FC236}">
                <a16:creationId xmlns:a16="http://schemas.microsoft.com/office/drawing/2014/main" id="{FE4FCFDC-D73B-5A3C-E7DD-54E5307FC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7" y="1544476"/>
            <a:ext cx="1197279" cy="11716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2CA9CFD-D43D-4AD8-F92F-C9D79C274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97" y="3250662"/>
            <a:ext cx="1197279" cy="12060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9B174B7-97AE-09F7-C468-8153F74AD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6997" y="4973345"/>
            <a:ext cx="1197279" cy="118860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8D214899-6908-4F2A-6D83-B813342B8527}"/>
              </a:ext>
            </a:extLst>
          </p:cNvPr>
          <p:cNvSpPr txBox="1"/>
          <p:nvPr/>
        </p:nvSpPr>
        <p:spPr>
          <a:xfrm>
            <a:off x="6721221" y="1516453"/>
            <a:ext cx="5299841" cy="1754326"/>
          </a:xfrm>
          <a:prstGeom prst="rect">
            <a:avLst/>
          </a:prstGeom>
          <a:noFill/>
        </p:spPr>
        <p:txBody>
          <a:bodyPr wrap="square" rtlCol="0">
            <a:spAutoFit/>
          </a:bodyPr>
          <a:lstStyle/>
          <a:p>
            <a:r>
              <a:rPr kumimoji="1" lang="ja-JP" altLang="en-US"/>
              <a:t>The </a:t>
            </a:r>
            <a:r>
              <a:rPr kumimoji="1" lang="en-US" altLang="ja-JP" dirty="0"/>
              <a:t>two </a:t>
            </a:r>
            <a:r>
              <a:rPr kumimoji="1" lang="ja-JP" altLang="en-US"/>
              <a:t>digits following </a:t>
            </a:r>
            <a:r>
              <a:rPr kumimoji="1" lang="en-US" altLang="ja-JP" dirty="0"/>
              <a:t>JIS Z/ </a:t>
            </a:r>
            <a:r>
              <a:rPr kumimoji="1" lang="ja-JP" altLang="en-US"/>
              <a:t>indicate the year of </a:t>
            </a:r>
            <a:r>
              <a:rPr kumimoji="1" lang="en-US" altLang="ja-JP" dirty="0"/>
              <a:t>JIS </a:t>
            </a:r>
            <a:r>
              <a:rPr kumimoji="1" lang="ja-JP" altLang="en-US"/>
              <a:t>publication used to determine the grade </a:t>
            </a:r>
            <a:r>
              <a:rPr kumimoji="1" lang="en-US" altLang="ja-JP" dirty="0"/>
              <a:t>(</a:t>
            </a:r>
            <a:r>
              <a:rPr kumimoji="1" lang="ja-JP" altLang="en-US"/>
              <a:t>15</a:t>
            </a:r>
            <a:r>
              <a:rPr kumimoji="1" lang="en-US" altLang="ja-JP" dirty="0"/>
              <a:t> </a:t>
            </a:r>
            <a:r>
              <a:rPr lang="en-US" altLang="ja-JP" dirty="0"/>
              <a:t>means</a:t>
            </a:r>
            <a:r>
              <a:rPr kumimoji="1" lang="en-US" altLang="ja-JP" dirty="0"/>
              <a:t> 2015)</a:t>
            </a:r>
            <a:r>
              <a:rPr kumimoji="1" lang="ja-JP" altLang="en-US"/>
              <a:t>, </a:t>
            </a:r>
            <a:r>
              <a:rPr kumimoji="1" lang="en-US" altLang="ja-JP" dirty="0"/>
              <a:t>C is </a:t>
            </a:r>
            <a:r>
              <a:rPr kumimoji="1" lang="ja-JP" altLang="en-US"/>
              <a:t>toxicity, and the numbers after that indicate the test grade for temperature, pressure, shock, vibration, and puncture.</a:t>
            </a:r>
          </a:p>
        </p:txBody>
      </p:sp>
      <p:sp>
        <p:nvSpPr>
          <p:cNvPr id="13" name="テキスト ボックス 12">
            <a:extLst>
              <a:ext uri="{FF2B5EF4-FFF2-40B4-BE49-F238E27FC236}">
                <a16:creationId xmlns:a16="http://schemas.microsoft.com/office/drawing/2014/main" id="{AA8A5E2D-4BD0-83F0-B381-ED2EBE0A6B16}"/>
              </a:ext>
            </a:extLst>
          </p:cNvPr>
          <p:cNvSpPr txBox="1"/>
          <p:nvPr/>
        </p:nvSpPr>
        <p:spPr>
          <a:xfrm>
            <a:off x="6802394" y="3245626"/>
            <a:ext cx="4467890" cy="646331"/>
          </a:xfrm>
          <a:prstGeom prst="rect">
            <a:avLst/>
          </a:prstGeom>
          <a:noFill/>
        </p:spPr>
        <p:txBody>
          <a:bodyPr wrap="none" rtlCol="0">
            <a:spAutoFit/>
          </a:bodyPr>
          <a:lstStyle/>
          <a:p>
            <a:r>
              <a:rPr lang="en-US" altLang="ja-JP" sz="1400" u="sng" spc="600" dirty="0"/>
              <a:t>JIS </a:t>
            </a:r>
            <a:r>
              <a:rPr lang="en-US" altLang="ja-JP" sz="3600" spc="600" dirty="0"/>
              <a:t>Z/15/C22111</a:t>
            </a:r>
            <a:endParaRPr kumimoji="1" lang="ja-JP" altLang="en-US" sz="1400" spc="600"/>
          </a:p>
        </p:txBody>
      </p:sp>
      <p:sp>
        <p:nvSpPr>
          <p:cNvPr id="14" name="テキスト ボックス 13">
            <a:extLst>
              <a:ext uri="{FF2B5EF4-FFF2-40B4-BE49-F238E27FC236}">
                <a16:creationId xmlns:a16="http://schemas.microsoft.com/office/drawing/2014/main" id="{D32E191E-A7EC-B1D3-3B25-53293590C414}"/>
              </a:ext>
            </a:extLst>
          </p:cNvPr>
          <p:cNvSpPr txBox="1"/>
          <p:nvPr/>
        </p:nvSpPr>
        <p:spPr>
          <a:xfrm>
            <a:off x="9205656" y="3747224"/>
            <a:ext cx="1846659" cy="1700145"/>
          </a:xfrm>
          <a:prstGeom prst="rect">
            <a:avLst/>
          </a:prstGeom>
          <a:noFill/>
        </p:spPr>
        <p:txBody>
          <a:bodyPr vert="eaVert" wrap="none" rtlCol="0">
            <a:spAutoFit/>
          </a:bodyPr>
          <a:lstStyle/>
          <a:p>
            <a:pPr algn="just"/>
            <a:r>
              <a:rPr kumimoji="1" lang="ja-JP" altLang="en-US"/>
              <a:t>←punk</a:t>
            </a:r>
            <a:endParaRPr kumimoji="1" lang="en-US" altLang="ja-JP" dirty="0"/>
          </a:p>
          <a:p>
            <a:pPr algn="just"/>
            <a:r>
              <a:rPr lang="ja-JP" altLang="en-US"/>
              <a:t>← Vibration</a:t>
            </a:r>
            <a:endParaRPr lang="en-US" altLang="ja-JP" dirty="0"/>
          </a:p>
          <a:p>
            <a:pPr algn="just"/>
            <a:r>
              <a:rPr kumimoji="1" lang="ja-JP" altLang="en-US"/>
              <a:t>←Shock</a:t>
            </a:r>
            <a:endParaRPr kumimoji="1" lang="en-US" altLang="ja-JP" dirty="0"/>
          </a:p>
          <a:p>
            <a:pPr algn="just"/>
            <a:r>
              <a:rPr lang="ja-JP" altLang="en-US"/>
              <a:t>← pressure</a:t>
            </a:r>
            <a:endParaRPr lang="en-US" altLang="ja-JP" dirty="0"/>
          </a:p>
          <a:p>
            <a:pPr algn="just"/>
            <a:r>
              <a:rPr kumimoji="1" lang="ja-JP" altLang="en-US"/>
              <a:t>← temperature</a:t>
            </a:r>
            <a:endParaRPr kumimoji="1" lang="en-US" altLang="ja-JP" dirty="0"/>
          </a:p>
          <a:p>
            <a:pPr algn="just"/>
            <a:r>
              <a:rPr lang="ja-JP" altLang="en-US"/>
              <a:t>← Toxicity</a:t>
            </a:r>
            <a:endParaRPr kumimoji="1" lang="ja-JP" altLang="en-US"/>
          </a:p>
        </p:txBody>
      </p:sp>
      <p:sp>
        <p:nvSpPr>
          <p:cNvPr id="15" name="テキスト ボックス 14">
            <a:extLst>
              <a:ext uri="{FF2B5EF4-FFF2-40B4-BE49-F238E27FC236}">
                <a16:creationId xmlns:a16="http://schemas.microsoft.com/office/drawing/2014/main" id="{15A32756-B7F8-3D10-82F6-ED7C212F40D6}"/>
              </a:ext>
            </a:extLst>
          </p:cNvPr>
          <p:cNvSpPr txBox="1"/>
          <p:nvPr/>
        </p:nvSpPr>
        <p:spPr>
          <a:xfrm>
            <a:off x="6939072" y="4563681"/>
            <a:ext cx="2064222" cy="646331"/>
          </a:xfrm>
          <a:prstGeom prst="rect">
            <a:avLst/>
          </a:prstGeom>
          <a:noFill/>
        </p:spPr>
        <p:txBody>
          <a:bodyPr wrap="square" rtlCol="0">
            <a:spAutoFit/>
          </a:bodyPr>
          <a:lstStyle/>
          <a:p>
            <a:r>
              <a:rPr kumimoji="1" lang="ja-JP" altLang="en-US"/>
              <a:t>According</a:t>
            </a:r>
            <a:r>
              <a:rPr kumimoji="1" lang="en-US" altLang="ja-JP" dirty="0"/>
              <a:t> to JIS Z 4821-1: 2015</a:t>
            </a:r>
          </a:p>
        </p:txBody>
      </p:sp>
      <p:cxnSp>
        <p:nvCxnSpPr>
          <p:cNvPr id="17" name="直線矢印コネクタ 16">
            <a:extLst>
              <a:ext uri="{FF2B5EF4-FFF2-40B4-BE49-F238E27FC236}">
                <a16:creationId xmlns:a16="http://schemas.microsoft.com/office/drawing/2014/main" id="{4433655C-F324-8C21-536E-5907D7EADDF1}"/>
              </a:ext>
            </a:extLst>
          </p:cNvPr>
          <p:cNvCxnSpPr>
            <a:cxnSpLocks/>
          </p:cNvCxnSpPr>
          <p:nvPr/>
        </p:nvCxnSpPr>
        <p:spPr>
          <a:xfrm flipV="1">
            <a:off x="7971183" y="3976244"/>
            <a:ext cx="0" cy="480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E779BBDC-E959-4EB8-5CCF-A1963A54A8A1}"/>
              </a:ext>
            </a:extLst>
          </p:cNvPr>
          <p:cNvSpPr txBox="1"/>
          <p:nvPr/>
        </p:nvSpPr>
        <p:spPr>
          <a:xfrm>
            <a:off x="6441873" y="5526557"/>
            <a:ext cx="5607732" cy="923330"/>
          </a:xfrm>
          <a:prstGeom prst="rect">
            <a:avLst/>
          </a:prstGeom>
          <a:solidFill>
            <a:schemeClr val="accent2">
              <a:lumMod val="40000"/>
              <a:lumOff val="60000"/>
            </a:schemeClr>
          </a:solidFill>
          <a:ln w="25400" cmpd="dbl">
            <a:solidFill>
              <a:schemeClr val="accent2"/>
            </a:solidFill>
          </a:ln>
        </p:spPr>
        <p:txBody>
          <a:bodyPr wrap="square" rtlCol="0">
            <a:spAutoFit/>
          </a:bodyPr>
          <a:lstStyle/>
          <a:p>
            <a:r>
              <a:rPr kumimoji="1" lang="ja-JP" altLang="en-US">
                <a:solidFill>
                  <a:srgbClr val="FF0000"/>
                </a:solidFill>
              </a:rPr>
              <a:t>However, just because it was tested under these conditions does not mean that it will withstand use under these conditions.</a:t>
            </a:r>
          </a:p>
        </p:txBody>
      </p:sp>
      <p:sp>
        <p:nvSpPr>
          <p:cNvPr id="3" name="テキスト ボックス 2">
            <a:extLst>
              <a:ext uri="{FF2B5EF4-FFF2-40B4-BE49-F238E27FC236}">
                <a16:creationId xmlns:a16="http://schemas.microsoft.com/office/drawing/2014/main" id="{C48A22D3-2611-1022-5A61-DBD891F45EA3}"/>
              </a:ext>
            </a:extLst>
          </p:cNvPr>
          <p:cNvSpPr txBox="1"/>
          <p:nvPr/>
        </p:nvSpPr>
        <p:spPr>
          <a:xfrm>
            <a:off x="6198179" y="6478493"/>
            <a:ext cx="5687886" cy="400110"/>
          </a:xfrm>
          <a:prstGeom prst="rect">
            <a:avLst/>
          </a:prstGeom>
          <a:noFill/>
        </p:spPr>
        <p:txBody>
          <a:bodyPr wrap="square" rtlCol="0">
            <a:spAutoFit/>
          </a:bodyPr>
          <a:lstStyle/>
          <a:p>
            <a:r>
              <a:rPr kumimoji="1" lang="ja-JP" altLang="en-US" sz="1000"/>
              <a:t>The photo of the radiation source is taken from the Japan Radioisotope Association page </a:t>
            </a:r>
            <a:r>
              <a:rPr kumimoji="1" lang="en-US" altLang="ja-JP" sz="1000" dirty="0"/>
              <a:t>(https://www.jrias.or.jp/products/cat3/catalog08.html)</a:t>
            </a:r>
            <a:r>
              <a:rPr kumimoji="1" lang="ja-JP" altLang="en-US" sz="1000"/>
              <a:t>.</a:t>
            </a:r>
          </a:p>
        </p:txBody>
      </p:sp>
    </p:spTree>
    <p:extLst>
      <p:ext uri="{BB962C8B-B14F-4D97-AF65-F5344CB8AC3E}">
        <p14:creationId xmlns:p14="http://schemas.microsoft.com/office/powerpoint/2010/main" val="75378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C63EA96F-89A3-2F79-D9F3-D9D35E61794F}"/>
              </a:ext>
            </a:extLst>
          </p:cNvPr>
          <p:cNvGraphicFramePr>
            <a:graphicFrameLocks noGrp="1"/>
          </p:cNvGraphicFramePr>
          <p:nvPr>
            <p:ph idx="1"/>
            <p:extLst>
              <p:ext uri="{D42A27DB-BD31-4B8C-83A1-F6EECF244321}">
                <p14:modId xmlns:p14="http://schemas.microsoft.com/office/powerpoint/2010/main" val="762623790"/>
              </p:ext>
            </p:extLst>
          </p:nvPr>
        </p:nvGraphicFramePr>
        <p:xfrm>
          <a:off x="171450" y="1252538"/>
          <a:ext cx="11849097" cy="4942840"/>
        </p:xfrm>
        <a:graphic>
          <a:graphicData uri="http://schemas.openxmlformats.org/drawingml/2006/table">
            <a:tbl>
              <a:tblPr firstRow="1" bandRow="1">
                <a:tableStyleId>{5C22544A-7EE6-4342-B048-85BDC9FD1C3A}</a:tableStyleId>
              </a:tblPr>
              <a:tblGrid>
                <a:gridCol w="633620">
                  <a:extLst>
                    <a:ext uri="{9D8B030D-6E8A-4147-A177-3AD203B41FA5}">
                      <a16:colId xmlns:a16="http://schemas.microsoft.com/office/drawing/2014/main" val="2230086089"/>
                    </a:ext>
                  </a:extLst>
                </a:gridCol>
                <a:gridCol w="834887">
                  <a:extLst>
                    <a:ext uri="{9D8B030D-6E8A-4147-A177-3AD203B41FA5}">
                      <a16:colId xmlns:a16="http://schemas.microsoft.com/office/drawing/2014/main" val="1032862919"/>
                    </a:ext>
                  </a:extLst>
                </a:gridCol>
                <a:gridCol w="1839136">
                  <a:extLst>
                    <a:ext uri="{9D8B030D-6E8A-4147-A177-3AD203B41FA5}">
                      <a16:colId xmlns:a16="http://schemas.microsoft.com/office/drawing/2014/main" val="2667845554"/>
                    </a:ext>
                  </a:extLst>
                </a:gridCol>
                <a:gridCol w="1839136">
                  <a:extLst>
                    <a:ext uri="{9D8B030D-6E8A-4147-A177-3AD203B41FA5}">
                      <a16:colId xmlns:a16="http://schemas.microsoft.com/office/drawing/2014/main" val="2469370675"/>
                    </a:ext>
                  </a:extLst>
                </a:gridCol>
                <a:gridCol w="1839136">
                  <a:extLst>
                    <a:ext uri="{9D8B030D-6E8A-4147-A177-3AD203B41FA5}">
                      <a16:colId xmlns:a16="http://schemas.microsoft.com/office/drawing/2014/main" val="1872812149"/>
                    </a:ext>
                  </a:extLst>
                </a:gridCol>
                <a:gridCol w="1839136">
                  <a:extLst>
                    <a:ext uri="{9D8B030D-6E8A-4147-A177-3AD203B41FA5}">
                      <a16:colId xmlns:a16="http://schemas.microsoft.com/office/drawing/2014/main" val="3513733275"/>
                    </a:ext>
                  </a:extLst>
                </a:gridCol>
                <a:gridCol w="1839136">
                  <a:extLst>
                    <a:ext uri="{9D8B030D-6E8A-4147-A177-3AD203B41FA5}">
                      <a16:colId xmlns:a16="http://schemas.microsoft.com/office/drawing/2014/main" val="3437444763"/>
                    </a:ext>
                  </a:extLst>
                </a:gridCol>
                <a:gridCol w="1184910">
                  <a:extLst>
                    <a:ext uri="{9D8B030D-6E8A-4147-A177-3AD203B41FA5}">
                      <a16:colId xmlns:a16="http://schemas.microsoft.com/office/drawing/2014/main" val="523938705"/>
                    </a:ext>
                  </a:extLst>
                </a:gridCol>
              </a:tblGrid>
              <a:tr h="370840">
                <a:tc rowSpan="2">
                  <a:txBody>
                    <a:bodyPr/>
                    <a:lstStyle/>
                    <a:p>
                      <a:r>
                        <a:rPr kumimoji="1" lang="ja-JP" altLang="en-US" sz="1100" b="0">
                          <a:solidFill>
                            <a:schemeClr val="tx1"/>
                          </a:solidFill>
                          <a:latin typeface="+mj-lt"/>
                        </a:rPr>
                        <a:t>test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a:r>
                        <a:rPr kumimoji="1" lang="ja-JP" altLang="en-US" sz="1100" b="0">
                          <a:solidFill>
                            <a:schemeClr val="tx1"/>
                          </a:solidFill>
                          <a:latin typeface="+mj-lt"/>
                        </a:rPr>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76771107"/>
                  </a:ext>
                </a:extLst>
              </a:tr>
              <a:tr h="370840">
                <a:tc vMerge="1">
                  <a:txBody>
                    <a:bodyPr/>
                    <a:lstStyle/>
                    <a:p>
                      <a:endParaRPr kumimoji="1" lang="ja-JP" altLang="en-US"/>
                    </a:p>
                  </a:txBody>
                  <a:tcPr/>
                </a:tc>
                <a:tc>
                  <a:txBody>
                    <a:bodyPr/>
                    <a:lstStyle/>
                    <a:p>
                      <a:r>
                        <a:rPr kumimoji="1" lang="en-US" altLang="ja-JP" sz="1100" b="0" dirty="0">
                          <a:solidFill>
                            <a:schemeClr val="tx1"/>
                          </a:solidFill>
                          <a:latin typeface="+mj-lt"/>
                        </a:rPr>
                        <a:t>1</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2</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3</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4</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5</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6</a:t>
                      </a:r>
                      <a:endParaRPr kumimoji="1" lang="ja-JP" altLang="en-US" sz="1100" b="0">
                        <a:solidFill>
                          <a:schemeClr val="tx1"/>
                        </a:solidFill>
                        <a:latin typeface="+mj-lt"/>
                      </a:endParaRPr>
                    </a:p>
                    <a:p>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an unknown</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5123407"/>
                  </a:ext>
                </a:extLst>
              </a:tr>
              <a:tr h="370840">
                <a:tc>
                  <a:txBody>
                    <a:bodyPr/>
                    <a:lstStyle/>
                    <a:p>
                      <a:r>
                        <a:rPr kumimoji="1" lang="ja-JP" altLang="en-US" sz="1100" b="0">
                          <a:solidFill>
                            <a:schemeClr val="tx1"/>
                          </a:solidFill>
                          <a:latin typeface="+mj-lt"/>
                        </a:rPr>
                        <a:t>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solidFill>
                          <a:latin typeface="+mj-lt"/>
                        </a:rPr>
                        <a:t>without an examination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solidFill>
                          <a:latin typeface="+mj-lt"/>
                        </a:rPr>
                        <a:t>-40°C</a:t>
                      </a:r>
                      <a:r>
                        <a:rPr kumimoji="1" lang="en-US" altLang="ja-JP" sz="1100" b="0" dirty="0">
                          <a:solidFill>
                            <a:schemeClr val="tx1"/>
                          </a:solidFill>
                          <a:latin typeface="+mj-lt"/>
                        </a:rPr>
                        <a:t> (20 min)</a:t>
                      </a:r>
                    </a:p>
                    <a:p>
                      <a:r>
                        <a:rPr kumimoji="1" lang="ja-JP" altLang="en-US" sz="1100" b="0">
                          <a:solidFill>
                            <a:schemeClr val="tx1"/>
                          </a:solidFill>
                          <a:latin typeface="+mj-lt"/>
                        </a:rPr>
                        <a:t>+80°C </a:t>
                      </a:r>
                      <a:r>
                        <a:rPr kumimoji="1" lang="en-US" altLang="ja-JP" sz="1100" b="0" dirty="0">
                          <a:solidFill>
                            <a:schemeClr val="tx1"/>
                          </a:solidFill>
                          <a:latin typeface="+mj-lt"/>
                        </a:rPr>
                        <a:t>(1h)</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a:solidFill>
                            <a:schemeClr val="tx1"/>
                          </a:solidFill>
                          <a:latin typeface="+mn-lt"/>
                          <a:ea typeface="+mn-ea"/>
                          <a:cs typeface="+mn-cs"/>
                        </a:rPr>
                        <a:t>-40°C</a:t>
                      </a:r>
                      <a:r>
                        <a:rPr kumimoji="1" lang="en-US" altLang="ja-JP" sz="1100" b="0" kern="1200" dirty="0">
                          <a:solidFill>
                            <a:schemeClr val="tx1"/>
                          </a:solidFill>
                          <a:latin typeface="+mn-lt"/>
                          <a:ea typeface="+mn-ea"/>
                          <a:cs typeface="+mn-cs"/>
                        </a:rPr>
                        <a:t> (20 min)</a:t>
                      </a:r>
                    </a:p>
                    <a:p>
                      <a:r>
                        <a:rPr kumimoji="1" lang="ja-JP" altLang="en-US" sz="1100" b="0" kern="1200">
                          <a:solidFill>
                            <a:schemeClr val="tx1"/>
                          </a:solidFill>
                          <a:latin typeface="+mn-lt"/>
                          <a:ea typeface="+mn-ea"/>
                          <a:cs typeface="+mn-cs"/>
                        </a:rPr>
                        <a:t>+180°C </a:t>
                      </a:r>
                      <a:r>
                        <a:rPr kumimoji="1" lang="en-US" altLang="ja-JP" sz="1100" b="0" kern="1200" dirty="0">
                          <a:solidFill>
                            <a:schemeClr val="tx1"/>
                          </a:solidFill>
                          <a:latin typeface="+mn-lt"/>
                          <a:ea typeface="+mn-ea"/>
                          <a:cs typeface="+mn-cs"/>
                        </a:rPr>
                        <a:t>(1h)</a:t>
                      </a:r>
                      <a:endParaRPr kumimoji="1" lang="ja-JP" altLang="en-US" sz="11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a:solidFill>
                            <a:schemeClr val="tx1"/>
                          </a:solidFill>
                          <a:latin typeface="+mn-lt"/>
                          <a:ea typeface="+mn-ea"/>
                          <a:cs typeface="+mn-cs"/>
                        </a:rPr>
                        <a:t>-40°C</a:t>
                      </a:r>
                      <a:r>
                        <a:rPr kumimoji="1" lang="en-US" altLang="ja-JP" sz="1100" b="0" kern="1200" dirty="0">
                          <a:solidFill>
                            <a:schemeClr val="tx1"/>
                          </a:solidFill>
                          <a:latin typeface="+mn-lt"/>
                          <a:ea typeface="+mn-ea"/>
                          <a:cs typeface="+mn-cs"/>
                        </a:rPr>
                        <a:t> (20 min)</a:t>
                      </a:r>
                    </a:p>
                    <a:p>
                      <a:r>
                        <a:rPr kumimoji="1" lang="ja-JP" altLang="en-US" sz="1100" b="0" kern="1200">
                          <a:solidFill>
                            <a:schemeClr val="tx1"/>
                          </a:solidFill>
                          <a:latin typeface="+mn-lt"/>
                          <a:ea typeface="+mn-ea"/>
                          <a:cs typeface="+mn-cs"/>
                        </a:rPr>
                        <a:t>+400°C</a:t>
                      </a:r>
                      <a:r>
                        <a:rPr kumimoji="1" lang="en-US" altLang="ja-JP" sz="1100" b="0" kern="1200" dirty="0">
                          <a:solidFill>
                            <a:schemeClr val="tx1"/>
                          </a:solidFill>
                          <a:latin typeface="+mn-lt"/>
                          <a:ea typeface="+mn-ea"/>
                          <a:cs typeface="+mn-cs"/>
                        </a:rPr>
                        <a:t> (1h)</a:t>
                      </a:r>
                      <a:endParaRPr kumimoji="1" lang="ja-JP" altLang="en-US" sz="1100" b="0" kern="1200">
                        <a:solidFill>
                          <a:schemeClr val="tx1"/>
                        </a:solidFill>
                        <a:latin typeface="+mn-lt"/>
                        <a:ea typeface="+mn-ea"/>
                        <a:cs typeface="+mn-cs"/>
                      </a:endParaRPr>
                    </a:p>
                    <a:p>
                      <a:r>
                        <a:rPr kumimoji="1" lang="ja-JP" altLang="en-US" sz="1100" b="0">
                          <a:solidFill>
                            <a:schemeClr val="tx1"/>
                          </a:solidFill>
                          <a:latin typeface="+mj-lt"/>
                        </a:rPr>
                        <a:t>thermal shock</a:t>
                      </a:r>
                      <a:endParaRPr kumimoji="1" lang="en-US" altLang="ja-JP" sz="1100" b="0" dirty="0">
                        <a:solidFill>
                          <a:schemeClr val="tx1"/>
                        </a:solidFill>
                        <a:latin typeface="+mj-lt"/>
                      </a:endParaRPr>
                    </a:p>
                    <a:p>
                      <a:r>
                        <a:rPr kumimoji="1" lang="en-US" altLang="ja-JP" sz="1100" b="0" dirty="0">
                          <a:solidFill>
                            <a:schemeClr val="tx1"/>
                          </a:solidFill>
                          <a:latin typeface="+mj-lt"/>
                        </a:rPr>
                        <a:t>400°C → </a:t>
                      </a:r>
                      <a:r>
                        <a:rPr kumimoji="1" lang="ja-JP" altLang="en-US" sz="1100" b="0">
                          <a:solidFill>
                            <a:schemeClr val="tx1"/>
                          </a:solidFill>
                          <a:latin typeface="+mj-lt"/>
                        </a:rPr>
                        <a:t>20°C</a:t>
                      </a:r>
                      <a:endParaRPr kumimoji="1" lang="en-US" altLang="ja-JP" sz="11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a:solidFill>
                            <a:schemeClr val="tx1"/>
                          </a:solidFill>
                          <a:latin typeface="+mn-lt"/>
                          <a:ea typeface="+mn-ea"/>
                          <a:cs typeface="+mn-cs"/>
                        </a:rPr>
                        <a:t>-40°C</a:t>
                      </a:r>
                      <a:r>
                        <a:rPr kumimoji="1" lang="en-US" altLang="ja-JP" sz="1100" b="0" kern="1200" dirty="0">
                          <a:solidFill>
                            <a:schemeClr val="tx1"/>
                          </a:solidFill>
                          <a:latin typeface="+mn-lt"/>
                          <a:ea typeface="+mn-ea"/>
                          <a:cs typeface="+mn-cs"/>
                        </a:rPr>
                        <a:t> (20 min)</a:t>
                      </a:r>
                    </a:p>
                    <a:p>
                      <a:r>
                        <a:rPr kumimoji="1" lang="ja-JP" altLang="en-US" sz="1100" b="0" kern="1200">
                          <a:solidFill>
                            <a:schemeClr val="tx1"/>
                          </a:solidFill>
                          <a:latin typeface="+mn-lt"/>
                          <a:ea typeface="+mn-ea"/>
                          <a:cs typeface="+mn-cs"/>
                        </a:rPr>
                        <a:t>+600°C </a:t>
                      </a:r>
                      <a:r>
                        <a:rPr kumimoji="1" lang="en-US" altLang="ja-JP" sz="1100" b="0" kern="1200" dirty="0">
                          <a:solidFill>
                            <a:schemeClr val="tx1"/>
                          </a:solidFill>
                          <a:latin typeface="+mn-lt"/>
                          <a:ea typeface="+mn-ea"/>
                          <a:cs typeface="+mn-cs"/>
                        </a:rPr>
                        <a:t>(1h)</a:t>
                      </a:r>
                      <a:endParaRPr kumimoji="1" lang="ja-JP" altLang="en-US" sz="1100" b="0" kern="1200">
                        <a:solidFill>
                          <a:schemeClr val="tx1"/>
                        </a:solidFill>
                        <a:latin typeface="+mn-lt"/>
                        <a:ea typeface="+mn-ea"/>
                        <a:cs typeface="+mn-cs"/>
                      </a:endParaRPr>
                    </a:p>
                    <a:p>
                      <a:r>
                        <a:rPr kumimoji="1" lang="ja-JP" altLang="en-US" sz="1100" b="0" kern="1200">
                          <a:solidFill>
                            <a:schemeClr val="tx1"/>
                          </a:solidFill>
                          <a:latin typeface="+mn-lt"/>
                          <a:ea typeface="+mn-ea"/>
                          <a:cs typeface="+mn-cs"/>
                        </a:rPr>
                        <a:t>thermal shock</a:t>
                      </a:r>
                      <a:endParaRPr kumimoji="1" lang="en-US" altLang="ja-JP" sz="1100" b="0" kern="1200" dirty="0">
                        <a:solidFill>
                          <a:schemeClr val="tx1"/>
                        </a:solidFill>
                        <a:latin typeface="+mn-lt"/>
                        <a:ea typeface="+mn-ea"/>
                        <a:cs typeface="+mn-cs"/>
                      </a:endParaRPr>
                    </a:p>
                    <a:p>
                      <a:r>
                        <a:rPr kumimoji="1" lang="en-US" altLang="ja-JP" sz="1100" b="0" kern="1200" dirty="0">
                          <a:solidFill>
                            <a:schemeClr val="tx1"/>
                          </a:solidFill>
                          <a:latin typeface="+mn-lt"/>
                          <a:ea typeface="+mn-ea"/>
                          <a:cs typeface="+mn-cs"/>
                        </a:rPr>
                        <a:t>600°C → </a:t>
                      </a:r>
                      <a:r>
                        <a:rPr kumimoji="1" lang="ja-JP" altLang="en-US" sz="1100" b="0" kern="1200">
                          <a:solidFill>
                            <a:schemeClr val="tx1"/>
                          </a:solidFill>
                          <a:latin typeface="+mn-lt"/>
                          <a:ea typeface="+mn-ea"/>
                          <a:cs typeface="+mn-cs"/>
                        </a:rPr>
                        <a:t>20°C</a:t>
                      </a:r>
                      <a:endParaRPr kumimoji="1" lang="en-US" altLang="ja-JP"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a:solidFill>
                            <a:schemeClr val="tx1"/>
                          </a:solidFill>
                          <a:latin typeface="+mn-lt"/>
                          <a:ea typeface="+mn-ea"/>
                          <a:cs typeface="+mn-cs"/>
                        </a:rPr>
                        <a:t>-40°C</a:t>
                      </a:r>
                      <a:r>
                        <a:rPr kumimoji="1" lang="en-US" altLang="ja-JP" sz="1100" b="0" kern="1200" dirty="0">
                          <a:solidFill>
                            <a:schemeClr val="tx1"/>
                          </a:solidFill>
                          <a:latin typeface="+mn-lt"/>
                          <a:ea typeface="+mn-ea"/>
                          <a:cs typeface="+mn-cs"/>
                        </a:rPr>
                        <a:t> (20 min)</a:t>
                      </a:r>
                    </a:p>
                    <a:p>
                      <a:r>
                        <a:rPr kumimoji="1" lang="ja-JP" altLang="en-US" sz="1100" b="0" kern="1200">
                          <a:solidFill>
                            <a:schemeClr val="tx1"/>
                          </a:solidFill>
                          <a:latin typeface="+mn-lt"/>
                          <a:ea typeface="+mn-ea"/>
                          <a:cs typeface="+mn-cs"/>
                        </a:rPr>
                        <a:t>+800°C </a:t>
                      </a:r>
                      <a:r>
                        <a:rPr kumimoji="1" lang="en-US" altLang="ja-JP" sz="1100" b="0" kern="1200" dirty="0">
                          <a:solidFill>
                            <a:schemeClr val="tx1"/>
                          </a:solidFill>
                          <a:latin typeface="+mn-lt"/>
                          <a:ea typeface="+mn-ea"/>
                          <a:cs typeface="+mn-cs"/>
                        </a:rPr>
                        <a:t>(1h)</a:t>
                      </a:r>
                      <a:endParaRPr kumimoji="1" lang="ja-JP" altLang="en-US" sz="1100" b="0" kern="1200">
                        <a:solidFill>
                          <a:schemeClr val="tx1"/>
                        </a:solidFill>
                        <a:latin typeface="+mn-lt"/>
                        <a:ea typeface="+mn-ea"/>
                        <a:cs typeface="+mn-cs"/>
                      </a:endParaRPr>
                    </a:p>
                    <a:p>
                      <a:r>
                        <a:rPr kumimoji="1" lang="ja-JP" altLang="en-US" sz="1100" b="0" kern="1200">
                          <a:solidFill>
                            <a:schemeClr val="tx1"/>
                          </a:solidFill>
                          <a:latin typeface="+mn-lt"/>
                          <a:ea typeface="+mn-ea"/>
                          <a:cs typeface="+mn-cs"/>
                        </a:rPr>
                        <a:t>thermal shock</a:t>
                      </a:r>
                      <a:endParaRPr kumimoji="1" lang="en-US" altLang="ja-JP" sz="1100" b="0" kern="1200" dirty="0">
                        <a:solidFill>
                          <a:schemeClr val="tx1"/>
                        </a:solidFill>
                        <a:latin typeface="+mn-lt"/>
                        <a:ea typeface="+mn-ea"/>
                        <a:cs typeface="+mn-cs"/>
                      </a:endParaRPr>
                    </a:p>
                    <a:p>
                      <a:r>
                        <a:rPr kumimoji="1" lang="en-US" altLang="ja-JP" sz="1100" b="0" kern="1200" dirty="0">
                          <a:solidFill>
                            <a:schemeClr val="tx1"/>
                          </a:solidFill>
                          <a:latin typeface="+mn-lt"/>
                          <a:ea typeface="+mn-ea"/>
                          <a:cs typeface="+mn-cs"/>
                        </a:rPr>
                        <a:t>800°C → </a:t>
                      </a:r>
                      <a:r>
                        <a:rPr kumimoji="1" lang="ja-JP" altLang="en-US" sz="1100" b="0" kern="1200">
                          <a:solidFill>
                            <a:schemeClr val="tx1"/>
                          </a:solidFill>
                          <a:latin typeface="+mn-lt"/>
                          <a:ea typeface="+mn-ea"/>
                          <a:cs typeface="+mn-cs"/>
                        </a:rPr>
                        <a:t>20°C</a:t>
                      </a:r>
                      <a:endParaRPr kumimoji="1" lang="en-US" altLang="ja-JP" sz="11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solidFill>
                          <a:latin typeface="+mj-lt"/>
                        </a:rPr>
                        <a:t>special examination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167271"/>
                  </a:ext>
                </a:extLst>
              </a:tr>
              <a:tr h="370840">
                <a:tc>
                  <a:txBody>
                    <a:bodyPr/>
                    <a:lstStyle/>
                    <a:p>
                      <a:r>
                        <a:rPr kumimoji="1" lang="ja-JP" altLang="en-US" sz="1100" b="1">
                          <a:solidFill>
                            <a:schemeClr val="tx1"/>
                          </a:solidFill>
                          <a:latin typeface="+mj-lt"/>
                        </a:rPr>
                        <a:t>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tx1"/>
                          </a:solidFill>
                          <a:latin typeface="+mj-lt"/>
                        </a:rPr>
                        <a:t>without an examination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100" b="1" dirty="0">
                          <a:solidFill>
                            <a:schemeClr val="tx1"/>
                          </a:solidFill>
                          <a:latin typeface="+mj-lt"/>
                        </a:rPr>
                        <a:t>25 kPa (</a:t>
                      </a:r>
                      <a:r>
                        <a:rPr kumimoji="1" lang="ja-JP" altLang="en-US" sz="1100" b="1">
                          <a:solidFill>
                            <a:schemeClr val="tx1"/>
                          </a:solidFill>
                          <a:latin typeface="+mj-lt"/>
                        </a:rPr>
                        <a:t>absolute pressure</a:t>
                      </a:r>
                      <a:r>
                        <a:rPr kumimoji="1" lang="en-US" altLang="ja-JP" sz="1100" b="1" dirty="0">
                          <a:solidFill>
                            <a:schemeClr val="tx1"/>
                          </a:solidFill>
                          <a:latin typeface="+mj-lt"/>
                        </a:rPr>
                        <a:t>)</a:t>
                      </a:r>
                    </a:p>
                    <a:p>
                      <a:r>
                        <a:rPr kumimoji="1" lang="ja-JP" altLang="en-US" sz="1100" b="1">
                          <a:solidFill>
                            <a:schemeClr val="tx1"/>
                          </a:solidFill>
                          <a:latin typeface="+mj-lt"/>
                        </a:rPr>
                        <a:t>→ Atmospheric pressure</a:t>
                      </a:r>
                      <a:endParaRPr kumimoji="1" lang="en-US" altLang="ja-JP" sz="11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100" b="1" kern="1200" dirty="0">
                          <a:solidFill>
                            <a:schemeClr val="tx1"/>
                          </a:solidFill>
                          <a:latin typeface="+mn-lt"/>
                          <a:ea typeface="+mn-ea"/>
                          <a:cs typeface="+mn-cs"/>
                        </a:rPr>
                        <a:t>25 kPa (</a:t>
                      </a:r>
                      <a:r>
                        <a:rPr kumimoji="1" lang="ja-JP" altLang="en-US" sz="1100" b="1" kern="1200">
                          <a:solidFill>
                            <a:schemeClr val="tx1"/>
                          </a:solidFill>
                          <a:latin typeface="+mn-lt"/>
                          <a:ea typeface="+mn-ea"/>
                          <a:cs typeface="+mn-cs"/>
                        </a:rPr>
                        <a:t>absolute pressure</a:t>
                      </a:r>
                      <a:r>
                        <a:rPr kumimoji="1" lang="en-US" altLang="ja-JP" sz="1100" b="1" kern="1200" dirty="0">
                          <a:solidFill>
                            <a:schemeClr val="tx1"/>
                          </a:solidFill>
                          <a:latin typeface="+mn-lt"/>
                          <a:ea typeface="+mn-ea"/>
                          <a:cs typeface="+mn-cs"/>
                        </a:rPr>
                        <a:t>)</a:t>
                      </a:r>
                    </a:p>
                    <a:p>
                      <a:r>
                        <a:rPr kumimoji="1" lang="ja-JP" altLang="en-US" sz="1100" b="1" kern="1200">
                          <a:solidFill>
                            <a:schemeClr val="tx1"/>
                          </a:solidFill>
                          <a:latin typeface="+mn-lt"/>
                          <a:ea typeface="+mn-ea"/>
                          <a:cs typeface="+mn-cs"/>
                        </a:rPr>
                        <a:t>→2 </a:t>
                      </a:r>
                      <a:r>
                        <a:rPr kumimoji="1" lang="en-US" altLang="ja-JP" sz="1100" b="1" kern="1200" dirty="0" err="1">
                          <a:solidFill>
                            <a:schemeClr val="tx1"/>
                          </a:solidFill>
                          <a:latin typeface="+mn-lt"/>
                          <a:ea typeface="+mn-ea"/>
                          <a:cs typeface="+mn-cs"/>
                        </a:rPr>
                        <a:t>Mpa </a:t>
                      </a:r>
                      <a:r>
                        <a:rPr kumimoji="1" lang="en-US" altLang="ja-JP" sz="1100" b="1" kern="1200" dirty="0">
                          <a:solidFill>
                            <a:schemeClr val="tx1"/>
                          </a:solidFill>
                          <a:latin typeface="+mn-lt"/>
                          <a:ea typeface="+mn-ea"/>
                          <a:cs typeface="+mn-cs"/>
                        </a:rPr>
                        <a:t>(</a:t>
                      </a:r>
                      <a:r>
                        <a:rPr kumimoji="1" lang="ja-JP" altLang="en-US" sz="1100" b="1" kern="1200">
                          <a:solidFill>
                            <a:schemeClr val="tx1"/>
                          </a:solidFill>
                          <a:latin typeface="+mn-lt"/>
                          <a:ea typeface="+mn-ea"/>
                          <a:cs typeface="+mn-cs"/>
                        </a:rPr>
                        <a:t>absolute pressure</a:t>
                      </a:r>
                      <a:r>
                        <a:rPr kumimoji="1" lang="en-US" altLang="ja-JP" sz="1100" b="1"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100" b="1" kern="1200" dirty="0">
                          <a:solidFill>
                            <a:schemeClr val="tx1"/>
                          </a:solidFill>
                          <a:latin typeface="+mn-lt"/>
                          <a:ea typeface="+mn-ea"/>
                          <a:cs typeface="+mn-cs"/>
                        </a:rPr>
                        <a:t>25 kPa (</a:t>
                      </a:r>
                      <a:r>
                        <a:rPr kumimoji="1" lang="ja-JP" altLang="en-US" sz="1100" b="1" kern="1200">
                          <a:solidFill>
                            <a:schemeClr val="tx1"/>
                          </a:solidFill>
                          <a:latin typeface="+mn-lt"/>
                          <a:ea typeface="+mn-ea"/>
                          <a:cs typeface="+mn-cs"/>
                        </a:rPr>
                        <a:t>absolute pressure</a:t>
                      </a:r>
                      <a:r>
                        <a:rPr kumimoji="1" lang="en-US" altLang="ja-JP" sz="1100" b="1" kern="1200" dirty="0">
                          <a:solidFill>
                            <a:schemeClr val="tx1"/>
                          </a:solidFill>
                          <a:latin typeface="+mn-lt"/>
                          <a:ea typeface="+mn-ea"/>
                          <a:cs typeface="+mn-cs"/>
                        </a:rPr>
                        <a:t>)</a:t>
                      </a:r>
                    </a:p>
                    <a:p>
                      <a:r>
                        <a:rPr kumimoji="1" lang="ja-JP" altLang="en-US" sz="1100" b="1" kern="1200">
                          <a:solidFill>
                            <a:schemeClr val="tx1"/>
                          </a:solidFill>
                          <a:latin typeface="+mn-lt"/>
                          <a:ea typeface="+mn-ea"/>
                          <a:cs typeface="+mn-cs"/>
                        </a:rPr>
                        <a:t>→7 </a:t>
                      </a:r>
                      <a:r>
                        <a:rPr kumimoji="1" lang="en-US" altLang="ja-JP" sz="1100" b="1" kern="1200" dirty="0">
                          <a:solidFill>
                            <a:schemeClr val="tx1"/>
                          </a:solidFill>
                          <a:latin typeface="+mn-lt"/>
                          <a:ea typeface="+mn-ea"/>
                          <a:cs typeface="+mn-cs"/>
                        </a:rPr>
                        <a:t>MPa (</a:t>
                      </a:r>
                      <a:r>
                        <a:rPr kumimoji="1" lang="ja-JP" altLang="en-US" sz="1100" b="1" kern="1200">
                          <a:solidFill>
                            <a:schemeClr val="tx1"/>
                          </a:solidFill>
                          <a:latin typeface="+mn-lt"/>
                          <a:ea typeface="+mn-ea"/>
                          <a:cs typeface="+mn-cs"/>
                        </a:rPr>
                        <a:t>absolute pressure</a:t>
                      </a:r>
                      <a:r>
                        <a:rPr kumimoji="1" lang="en-US" altLang="ja-JP" sz="1100" b="1"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100" b="1" kern="1200" dirty="0">
                          <a:solidFill>
                            <a:schemeClr val="tx1"/>
                          </a:solidFill>
                          <a:latin typeface="+mn-lt"/>
                          <a:ea typeface="+mn-ea"/>
                          <a:cs typeface="+mn-cs"/>
                        </a:rPr>
                        <a:t>25 kPa (</a:t>
                      </a:r>
                      <a:r>
                        <a:rPr kumimoji="1" lang="ja-JP" altLang="en-US" sz="1100" b="1" kern="1200">
                          <a:solidFill>
                            <a:schemeClr val="tx1"/>
                          </a:solidFill>
                          <a:latin typeface="+mn-lt"/>
                          <a:ea typeface="+mn-ea"/>
                          <a:cs typeface="+mn-cs"/>
                        </a:rPr>
                        <a:t>absolute pressure</a:t>
                      </a:r>
                      <a:r>
                        <a:rPr kumimoji="1" lang="en-US" altLang="ja-JP" sz="1100" b="1" kern="1200" dirty="0">
                          <a:solidFill>
                            <a:schemeClr val="tx1"/>
                          </a:solidFill>
                          <a:latin typeface="+mn-lt"/>
                          <a:ea typeface="+mn-ea"/>
                          <a:cs typeface="+mn-cs"/>
                        </a:rPr>
                        <a:t>)</a:t>
                      </a:r>
                    </a:p>
                    <a:p>
                      <a:r>
                        <a:rPr kumimoji="1" lang="en-US" altLang="ja-JP" sz="1100" b="1" kern="1200" dirty="0">
                          <a:solidFill>
                            <a:schemeClr val="tx1"/>
                          </a:solidFill>
                          <a:latin typeface="+mn-lt"/>
                          <a:ea typeface="+mn-ea"/>
                          <a:cs typeface="+mn-cs"/>
                        </a:rPr>
                        <a:t>→70 </a:t>
                      </a:r>
                      <a:r>
                        <a:rPr kumimoji="1" lang="en-US" altLang="ja-JP" sz="1100" b="1" kern="1200" dirty="0" err="1">
                          <a:solidFill>
                            <a:schemeClr val="tx1"/>
                          </a:solidFill>
                          <a:latin typeface="+mn-lt"/>
                          <a:ea typeface="+mn-ea"/>
                          <a:cs typeface="+mn-cs"/>
                        </a:rPr>
                        <a:t>Mpa </a:t>
                      </a:r>
                      <a:r>
                        <a:rPr kumimoji="1" lang="en-US" altLang="ja-JP" sz="1100" b="1" kern="1200" dirty="0">
                          <a:solidFill>
                            <a:schemeClr val="tx1"/>
                          </a:solidFill>
                          <a:latin typeface="+mn-lt"/>
                          <a:ea typeface="+mn-ea"/>
                          <a:cs typeface="+mn-cs"/>
                        </a:rPr>
                        <a:t>(</a:t>
                      </a:r>
                      <a:r>
                        <a:rPr kumimoji="1" lang="ja-JP" altLang="en-US" sz="1100" b="1" kern="1200">
                          <a:solidFill>
                            <a:schemeClr val="tx1"/>
                          </a:solidFill>
                          <a:latin typeface="+mn-lt"/>
                          <a:ea typeface="+mn-ea"/>
                          <a:cs typeface="+mn-cs"/>
                        </a:rPr>
                        <a:t>absolute pressure</a:t>
                      </a:r>
                      <a:r>
                        <a:rPr kumimoji="1" lang="en-US" altLang="ja-JP" sz="1100" b="1"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1" lang="en-US" altLang="ja-JP" sz="1100" b="1" kern="1200" dirty="0">
                          <a:solidFill>
                            <a:schemeClr val="tx1"/>
                          </a:solidFill>
                          <a:latin typeface="+mn-lt"/>
                          <a:ea typeface="+mn-ea"/>
                          <a:cs typeface="+mn-cs"/>
                        </a:rPr>
                        <a:t>25 kPa (</a:t>
                      </a:r>
                      <a:r>
                        <a:rPr kumimoji="1" lang="ja-JP" altLang="en-US" sz="1100" b="1" kern="1200">
                          <a:solidFill>
                            <a:schemeClr val="tx1"/>
                          </a:solidFill>
                          <a:latin typeface="+mn-lt"/>
                          <a:ea typeface="+mn-ea"/>
                          <a:cs typeface="+mn-cs"/>
                        </a:rPr>
                        <a:t>absolute pressure</a:t>
                      </a:r>
                      <a:r>
                        <a:rPr kumimoji="1" lang="en-US" altLang="ja-JP" sz="1100" b="1" kern="1200" dirty="0">
                          <a:solidFill>
                            <a:schemeClr val="tx1"/>
                          </a:solidFill>
                          <a:latin typeface="+mn-lt"/>
                          <a:ea typeface="+mn-ea"/>
                          <a:cs typeface="+mn-cs"/>
                        </a:rPr>
                        <a:t>)</a:t>
                      </a:r>
                    </a:p>
                    <a:p>
                      <a:r>
                        <a:rPr kumimoji="1" lang="en-US" altLang="ja-JP" sz="1100" b="1" kern="1200" dirty="0">
                          <a:solidFill>
                            <a:schemeClr val="tx1"/>
                          </a:solidFill>
                          <a:latin typeface="+mn-lt"/>
                          <a:ea typeface="+mn-ea"/>
                          <a:cs typeface="+mn-cs"/>
                        </a:rPr>
                        <a:t>→170 </a:t>
                      </a:r>
                      <a:r>
                        <a:rPr kumimoji="1" lang="en-US" altLang="ja-JP" sz="1100" b="1" kern="1200" dirty="0" err="1">
                          <a:solidFill>
                            <a:schemeClr val="tx1"/>
                          </a:solidFill>
                          <a:latin typeface="+mn-lt"/>
                          <a:ea typeface="+mn-ea"/>
                          <a:cs typeface="+mn-cs"/>
                        </a:rPr>
                        <a:t>Mpa </a:t>
                      </a:r>
                      <a:r>
                        <a:rPr kumimoji="1" lang="en-US" altLang="ja-JP" sz="1100" b="1" kern="1200" dirty="0">
                          <a:solidFill>
                            <a:schemeClr val="tx1"/>
                          </a:solidFill>
                          <a:latin typeface="+mn-lt"/>
                          <a:ea typeface="+mn-ea"/>
                          <a:cs typeface="+mn-cs"/>
                        </a:rPr>
                        <a:t>(</a:t>
                      </a:r>
                      <a:r>
                        <a:rPr kumimoji="1" lang="ja-JP" altLang="en-US" sz="1100" b="1" kern="1200">
                          <a:solidFill>
                            <a:schemeClr val="tx1"/>
                          </a:solidFill>
                          <a:latin typeface="+mn-lt"/>
                          <a:ea typeface="+mn-ea"/>
                          <a:cs typeface="+mn-cs"/>
                        </a:rPr>
                        <a:t>absolute pressure</a:t>
                      </a:r>
                      <a:r>
                        <a:rPr kumimoji="1" lang="en-US" altLang="ja-JP" sz="1100" b="1"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a:solidFill>
                            <a:schemeClr val="tx1"/>
                          </a:solidFill>
                          <a:latin typeface="+mn-lt"/>
                          <a:ea typeface="+mn-ea"/>
                          <a:cs typeface="+mn-cs"/>
                        </a:rPr>
                        <a:t>special examination</a:t>
                      </a:r>
                    </a:p>
                    <a:p>
                      <a:endParaRPr kumimoji="1" lang="ja-JP" altLang="en-US" sz="1100" b="1">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26014100"/>
                  </a:ext>
                </a:extLst>
              </a:tr>
              <a:tr h="370840">
                <a:tc>
                  <a:txBody>
                    <a:bodyPr/>
                    <a:lstStyle/>
                    <a:p>
                      <a:r>
                        <a:rPr kumimoji="1" lang="ja-JP" altLang="en-US" sz="1100" b="0">
                          <a:solidFill>
                            <a:schemeClr val="tx1"/>
                          </a:solidFill>
                          <a:latin typeface="+mj-lt"/>
                        </a:rPr>
                        <a:t>shock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solidFill>
                            <a:schemeClr val="tx1"/>
                          </a:solidFill>
                          <a:latin typeface="+mj-lt"/>
                        </a:rPr>
                        <a:t>without an examination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50 g or equivalent energy from 1 m</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200 g or equivalent energy from 1 m</a:t>
                      </a:r>
                      <a:endParaRPr kumimoji="1" lang="ja-JP" altLang="en-US" sz="11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2 kg or equivalent energy from 1 m</a:t>
                      </a:r>
                      <a:endParaRPr kumimoji="1" lang="ja-JP" altLang="en-US" sz="11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5 kg or equivalent energy from 1 m</a:t>
                      </a:r>
                      <a:endParaRPr kumimoji="1" lang="ja-JP" altLang="en-US" sz="11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20 kg or equivalent energy from 1 m</a:t>
                      </a:r>
                      <a:endParaRPr kumimoji="1" lang="ja-JP" altLang="en-US" sz="11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a:solidFill>
                            <a:schemeClr val="tx1"/>
                          </a:solidFill>
                          <a:latin typeface="+mn-lt"/>
                          <a:ea typeface="+mn-ea"/>
                          <a:cs typeface="+mn-cs"/>
                        </a:rPr>
                        <a:t>special examination</a:t>
                      </a:r>
                    </a:p>
                    <a:p>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435280"/>
                  </a:ext>
                </a:extLst>
              </a:tr>
              <a:tr h="370840">
                <a:tc>
                  <a:txBody>
                    <a:bodyPr/>
                    <a:lstStyle/>
                    <a:p>
                      <a:r>
                        <a:rPr kumimoji="1" lang="ja-JP" altLang="en-US" sz="1100" b="0">
                          <a:solidFill>
                            <a:schemeClr val="tx1"/>
                          </a:solidFill>
                          <a:latin typeface="+mj-lt"/>
                        </a:rPr>
                        <a:t>vibration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solidFill>
                            <a:schemeClr val="tx1"/>
                          </a:solidFill>
                          <a:latin typeface="+mj-lt"/>
                        </a:rPr>
                        <a:t>without an examination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10 min x 3 </a:t>
                      </a:r>
                      <a:r>
                        <a:rPr kumimoji="1" lang="ja-JP" altLang="en-US" sz="1100" b="0">
                          <a:solidFill>
                            <a:schemeClr val="tx1"/>
                          </a:solidFill>
                          <a:latin typeface="+mj-lt"/>
                        </a:rPr>
                        <a:t>times</a:t>
                      </a:r>
                      <a:endParaRPr kumimoji="1" lang="en-US" altLang="ja-JP" sz="1100" b="0" dirty="0">
                        <a:solidFill>
                          <a:schemeClr val="tx1"/>
                        </a:solidFill>
                        <a:latin typeface="+mj-lt"/>
                      </a:endParaRPr>
                    </a:p>
                    <a:p>
                      <a:r>
                        <a:rPr kumimoji="1" lang="en-US" altLang="ja-JP" sz="1100" b="0" dirty="0">
                          <a:solidFill>
                            <a:schemeClr val="tx1"/>
                          </a:solidFill>
                          <a:latin typeface="+mj-lt"/>
                        </a:rPr>
                        <a:t>　25~500 Hz</a:t>
                      </a:r>
                    </a:p>
                    <a:p>
                      <a:r>
                        <a:rPr kumimoji="1" lang="ja-JP" altLang="en-US" sz="1100" b="0">
                          <a:solidFill>
                            <a:schemeClr val="tx1"/>
                          </a:solidFill>
                          <a:latin typeface="+mj-lt"/>
                        </a:rPr>
                        <a:t>Maximum acceleration</a:t>
                      </a:r>
                      <a:endParaRPr kumimoji="1" lang="en-US" altLang="ja-JP" sz="1100" b="0" dirty="0">
                        <a:solidFill>
                          <a:schemeClr val="tx1"/>
                        </a:solidFill>
                        <a:latin typeface="+mj-lt"/>
                      </a:endParaRPr>
                    </a:p>
                    <a:p>
                      <a:r>
                        <a:rPr kumimoji="1" lang="en-US" altLang="ja-JP" sz="1100" b="0" dirty="0">
                          <a:solidFill>
                            <a:schemeClr val="tx1"/>
                          </a:solidFill>
                          <a:latin typeface="+mj-lt"/>
                        </a:rPr>
                        <a:t>     49 m/s</a:t>
                      </a:r>
                      <a:r>
                        <a:rPr kumimoji="1" lang="en-US" altLang="ja-JP" sz="1100" b="0" baseline="30000" dirty="0">
                          <a:solidFill>
                            <a:schemeClr val="tx1"/>
                          </a:solidFill>
                          <a:latin typeface="+mj-lt"/>
                        </a:rPr>
                        <a:t>2</a:t>
                      </a:r>
                    </a:p>
                    <a:p>
                      <a:r>
                        <a:rPr kumimoji="1" lang="en-US" altLang="ja-JP" sz="1100" b="0" dirty="0">
                          <a:solidFill>
                            <a:schemeClr val="tx1"/>
                          </a:solidFill>
                          <a:latin typeface="+mj-lt"/>
                        </a:rPr>
                        <a:t>      (5G)</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10 min x 3 </a:t>
                      </a:r>
                      <a:r>
                        <a:rPr kumimoji="1" lang="ja-JP" altLang="en-US" sz="1100" b="0" kern="1200">
                          <a:solidFill>
                            <a:schemeClr val="tx1"/>
                          </a:solidFill>
                          <a:latin typeface="+mn-lt"/>
                          <a:ea typeface="+mn-ea"/>
                          <a:cs typeface="+mn-cs"/>
                        </a:rPr>
                        <a:t>times</a:t>
                      </a:r>
                      <a:endParaRPr kumimoji="1" lang="en-US" altLang="ja-JP" sz="1100" b="0" kern="1200" dirty="0">
                        <a:solidFill>
                          <a:schemeClr val="tx1"/>
                        </a:solidFill>
                        <a:latin typeface="+mn-lt"/>
                        <a:ea typeface="+mn-ea"/>
                        <a:cs typeface="+mn-cs"/>
                      </a:endParaRPr>
                    </a:p>
                    <a:p>
                      <a:r>
                        <a:rPr kumimoji="1" lang="en-US" altLang="ja-JP" sz="1100" b="0" kern="1200" dirty="0">
                          <a:solidFill>
                            <a:schemeClr val="tx1"/>
                          </a:solidFill>
                          <a:latin typeface="+mn-lt"/>
                          <a:ea typeface="+mn-ea"/>
                          <a:cs typeface="+mn-cs"/>
                        </a:rPr>
                        <a:t>25~50 Hz</a:t>
                      </a:r>
                    </a:p>
                    <a:p>
                      <a:r>
                        <a:rPr kumimoji="1" lang="ja-JP" altLang="en-US" sz="1100" b="0" kern="1200">
                          <a:solidFill>
                            <a:schemeClr val="tx1"/>
                          </a:solidFill>
                          <a:latin typeface="+mn-lt"/>
                          <a:ea typeface="+mn-ea"/>
                          <a:cs typeface="+mn-cs"/>
                        </a:rPr>
                        <a:t>Maximum acceleration </a:t>
                      </a:r>
                      <a:r>
                        <a:rPr kumimoji="1" lang="en-US" altLang="ja-JP" sz="1100" b="0" kern="1200" dirty="0">
                          <a:solidFill>
                            <a:schemeClr val="tx1"/>
                          </a:solidFill>
                          <a:latin typeface="+mn-lt"/>
                          <a:ea typeface="+mn-ea"/>
                          <a:cs typeface="+mn-cs"/>
                        </a:rPr>
                        <a:t>49 m/s</a:t>
                      </a:r>
                      <a:r>
                        <a:rPr kumimoji="1" lang="en-US" altLang="ja-JP" sz="1100" b="0" kern="1200" baseline="30000" dirty="0">
                          <a:solidFill>
                            <a:schemeClr val="tx1"/>
                          </a:solidFill>
                          <a:latin typeface="+mn-lt"/>
                          <a:ea typeface="+mn-ea"/>
                          <a:cs typeface="+mn-cs"/>
                        </a:rPr>
                        <a:t>2</a:t>
                      </a:r>
                      <a:r>
                        <a:rPr kumimoji="1" lang="en-US" altLang="ja-JP" sz="1100" b="0" kern="1200" dirty="0">
                          <a:solidFill>
                            <a:schemeClr val="tx1"/>
                          </a:solidFill>
                          <a:latin typeface="+mn-lt"/>
                          <a:ea typeface="+mn-ea"/>
                          <a:cs typeface="+mn-cs"/>
                        </a:rPr>
                        <a:t> (5G</a:t>
                      </a:r>
                      <a:r>
                        <a:rPr kumimoji="1" lang="ja-JP" altLang="en-US" sz="1100" b="0" kern="1200">
                          <a:solidFill>
                            <a:schemeClr val="tx1"/>
                          </a:solidFill>
                          <a:latin typeface="+mn-lt"/>
                          <a:ea typeface="+mn-ea"/>
                          <a:cs typeface="+mn-cs"/>
                        </a:rPr>
                        <a:t>) and </a:t>
                      </a:r>
                      <a:r>
                        <a:rPr kumimoji="1" lang="en-US" altLang="ja-JP" sz="1100" b="0" kern="1200" dirty="0">
                          <a:solidFill>
                            <a:schemeClr val="tx1"/>
                          </a:solidFill>
                          <a:latin typeface="+mn-lt"/>
                          <a:ea typeface="+mn-ea"/>
                          <a:cs typeface="+mn-cs"/>
                        </a:rPr>
                        <a:t>80~90 Hz p-p </a:t>
                      </a:r>
                      <a:r>
                        <a:rPr kumimoji="1" lang="ja-JP" altLang="en-US" sz="1100" b="0" kern="1200">
                          <a:solidFill>
                            <a:schemeClr val="tx1"/>
                          </a:solidFill>
                          <a:latin typeface="+mn-lt"/>
                          <a:ea typeface="+mn-ea"/>
                          <a:cs typeface="+mn-cs"/>
                        </a:rPr>
                        <a:t>value </a:t>
                      </a:r>
                      <a:r>
                        <a:rPr kumimoji="1" lang="en-US" altLang="ja-JP" sz="1100" b="0" kern="1200" dirty="0">
                          <a:solidFill>
                            <a:schemeClr val="tx1"/>
                          </a:solidFill>
                          <a:latin typeface="+mn-lt"/>
                          <a:ea typeface="+mn-ea"/>
                          <a:cs typeface="+mn-cs"/>
                        </a:rPr>
                        <a:t>0.635 mm </a:t>
                      </a:r>
                      <a:r>
                        <a:rPr kumimoji="1" lang="ja-JP" altLang="en-US" sz="1100" b="0" kern="1200">
                          <a:solidFill>
                            <a:schemeClr val="tx1"/>
                          </a:solidFill>
                          <a:latin typeface="+mn-lt"/>
                          <a:ea typeface="+mn-ea"/>
                          <a:cs typeface="+mn-cs"/>
                        </a:rPr>
                        <a:t>and </a:t>
                      </a:r>
                      <a:r>
                        <a:rPr kumimoji="1" lang="en-US" altLang="ja-JP" sz="1100" b="0" kern="1200" dirty="0">
                          <a:solidFill>
                            <a:schemeClr val="tx1"/>
                          </a:solidFill>
                          <a:latin typeface="+mn-lt"/>
                          <a:ea typeface="+mn-ea"/>
                          <a:cs typeface="+mn-cs"/>
                        </a:rPr>
                        <a:t>90~500 Hz</a:t>
                      </a:r>
                    </a:p>
                    <a:p>
                      <a:r>
                        <a:rPr kumimoji="1" lang="ja-JP" altLang="en-US" sz="1100" b="0" kern="1200">
                          <a:solidFill>
                            <a:schemeClr val="tx1"/>
                          </a:solidFill>
                          <a:latin typeface="+mn-lt"/>
                          <a:ea typeface="+mn-ea"/>
                          <a:cs typeface="+mn-cs"/>
                        </a:rPr>
                        <a:t>Maximum acceleration </a:t>
                      </a:r>
                      <a:r>
                        <a:rPr kumimoji="1" lang="en-US" altLang="ja-JP" sz="1100" b="0" kern="1200" dirty="0">
                          <a:solidFill>
                            <a:schemeClr val="tx1"/>
                          </a:solidFill>
                          <a:latin typeface="+mn-lt"/>
                          <a:ea typeface="+mn-ea"/>
                          <a:cs typeface="+mn-cs"/>
                        </a:rPr>
                        <a:t>98 m/s</a:t>
                      </a:r>
                      <a:r>
                        <a:rPr kumimoji="1" lang="en-US" altLang="ja-JP" sz="1100" b="0" kern="1200" baseline="30000" dirty="0">
                          <a:solidFill>
                            <a:schemeClr val="tx1"/>
                          </a:solidFill>
                          <a:latin typeface="+mn-lt"/>
                          <a:ea typeface="+mn-ea"/>
                          <a:cs typeface="+mn-cs"/>
                        </a:rPr>
                        <a:t>2</a:t>
                      </a:r>
                      <a:r>
                        <a:rPr kumimoji="1" lang="en-US" altLang="ja-JP" sz="1100" b="0" kern="1200" dirty="0">
                          <a:solidFill>
                            <a:schemeClr val="tx1"/>
                          </a:solidFill>
                          <a:latin typeface="+mn-lt"/>
                          <a:ea typeface="+mn-ea"/>
                          <a:cs typeface="+mn-cs"/>
                        </a:rPr>
                        <a:t> (10G)</a:t>
                      </a:r>
                      <a:endParaRPr kumimoji="1" lang="ja-JP" altLang="en-US" sz="11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10 min x 3 </a:t>
                      </a:r>
                      <a:r>
                        <a:rPr kumimoji="1" lang="ja-JP" altLang="en-US" sz="1100" b="0" kern="1200">
                          <a:solidFill>
                            <a:schemeClr val="tx1"/>
                          </a:solidFill>
                          <a:latin typeface="+mn-lt"/>
                          <a:ea typeface="+mn-ea"/>
                          <a:cs typeface="+mn-cs"/>
                        </a:rPr>
                        <a:t>times</a:t>
                      </a:r>
                      <a:endParaRPr kumimoji="1" lang="en-US" altLang="ja-JP" sz="1100" b="0" kern="1200" dirty="0">
                        <a:solidFill>
                          <a:schemeClr val="tx1"/>
                        </a:solidFill>
                        <a:latin typeface="+mn-lt"/>
                        <a:ea typeface="+mn-ea"/>
                        <a:cs typeface="+mn-cs"/>
                      </a:endParaRPr>
                    </a:p>
                    <a:p>
                      <a:r>
                        <a:rPr kumimoji="1" lang="en-US" altLang="ja-JP" sz="1100" b="0" kern="1200" dirty="0">
                          <a:solidFill>
                            <a:schemeClr val="tx1"/>
                          </a:solidFill>
                          <a:latin typeface="+mn-lt"/>
                          <a:ea typeface="+mn-ea"/>
                          <a:cs typeface="+mn-cs"/>
                        </a:rPr>
                        <a:t>　25~80 Hz</a:t>
                      </a:r>
                    </a:p>
                    <a:p>
                      <a:r>
                        <a:rPr kumimoji="1" lang="en-US" altLang="ja-JP" sz="1100" b="0" kern="1200" dirty="0">
                          <a:solidFill>
                            <a:schemeClr val="tx1"/>
                          </a:solidFill>
                          <a:latin typeface="+mn-lt"/>
                          <a:ea typeface="+mn-ea"/>
                          <a:cs typeface="+mn-cs"/>
                        </a:rPr>
                        <a:t>p-p </a:t>
                      </a:r>
                      <a:r>
                        <a:rPr kumimoji="1" lang="ja-JP" altLang="en-US" sz="1100" b="0" kern="1200">
                          <a:solidFill>
                            <a:schemeClr val="tx1"/>
                          </a:solidFill>
                          <a:latin typeface="+mn-lt"/>
                          <a:ea typeface="+mn-ea"/>
                          <a:cs typeface="+mn-cs"/>
                        </a:rPr>
                        <a:t>value</a:t>
                      </a:r>
                      <a:endParaRPr kumimoji="1" lang="en-US" altLang="ja-JP" sz="1100" b="0" kern="1200" dirty="0">
                        <a:solidFill>
                          <a:schemeClr val="tx1"/>
                        </a:solidFill>
                        <a:latin typeface="+mn-lt"/>
                        <a:ea typeface="+mn-ea"/>
                        <a:cs typeface="+mn-cs"/>
                      </a:endParaRPr>
                    </a:p>
                    <a:p>
                      <a:r>
                        <a:rPr kumimoji="1" lang="en-US" altLang="ja-JP" sz="1100" b="0" kern="1200" dirty="0">
                          <a:solidFill>
                            <a:schemeClr val="tx1"/>
                          </a:solidFill>
                          <a:latin typeface="+mn-lt"/>
                          <a:ea typeface="+mn-ea"/>
                          <a:cs typeface="+mn-cs"/>
                        </a:rPr>
                        <a:t>1.5 mm </a:t>
                      </a:r>
                      <a:r>
                        <a:rPr kumimoji="1" lang="ja-JP" altLang="en-US" sz="1100" b="0" kern="1200">
                          <a:solidFill>
                            <a:schemeClr val="tx1"/>
                          </a:solidFill>
                          <a:latin typeface="+mn-lt"/>
                          <a:ea typeface="+mn-ea"/>
                          <a:cs typeface="+mn-cs"/>
                        </a:rPr>
                        <a:t>and </a:t>
                      </a:r>
                      <a:r>
                        <a:rPr kumimoji="1" lang="en-US" altLang="ja-JP" sz="1100" b="0" kern="1200" dirty="0">
                          <a:solidFill>
                            <a:schemeClr val="tx1"/>
                          </a:solidFill>
                          <a:latin typeface="+mn-lt"/>
                          <a:ea typeface="+mn-ea"/>
                          <a:cs typeface="+mn-cs"/>
                        </a:rPr>
                        <a:t>90~2000 Hz</a:t>
                      </a:r>
                    </a:p>
                    <a:p>
                      <a:r>
                        <a:rPr kumimoji="1" lang="ja-JP" altLang="en-US" sz="1100" b="0" kern="1200">
                          <a:solidFill>
                            <a:schemeClr val="tx1"/>
                          </a:solidFill>
                          <a:latin typeface="+mn-lt"/>
                          <a:ea typeface="+mn-ea"/>
                          <a:cs typeface="+mn-cs"/>
                        </a:rPr>
                        <a:t>Maximum acceleration </a:t>
                      </a:r>
                      <a:r>
                        <a:rPr kumimoji="1" lang="en-US" altLang="ja-JP" sz="1100" b="0" kern="1200" dirty="0">
                          <a:solidFill>
                            <a:schemeClr val="tx1"/>
                          </a:solidFill>
                          <a:latin typeface="+mn-lt"/>
                          <a:ea typeface="+mn-ea"/>
                          <a:cs typeface="+mn-cs"/>
                        </a:rPr>
                        <a:t>196 m/s</a:t>
                      </a:r>
                      <a:r>
                        <a:rPr kumimoji="1" lang="en-US" altLang="ja-JP" sz="1100" b="0" kern="1200" baseline="30000" dirty="0">
                          <a:solidFill>
                            <a:schemeClr val="tx1"/>
                          </a:solidFill>
                          <a:latin typeface="+mn-lt"/>
                          <a:ea typeface="+mn-ea"/>
                          <a:cs typeface="+mn-cs"/>
                        </a:rPr>
                        <a:t>2</a:t>
                      </a:r>
                      <a:r>
                        <a:rPr kumimoji="1" lang="en-US" altLang="ja-JP" sz="1100" b="0" kern="1200" dirty="0">
                          <a:solidFill>
                            <a:schemeClr val="tx1"/>
                          </a:solidFill>
                          <a:latin typeface="+mn-lt"/>
                          <a:ea typeface="+mn-ea"/>
                          <a:cs typeface="+mn-cs"/>
                        </a:rPr>
                        <a:t> (20G)</a:t>
                      </a:r>
                      <a:endParaRPr kumimoji="1" lang="ja-JP" altLang="en-US" sz="11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a:solidFill>
                            <a:schemeClr val="tx1"/>
                          </a:solidFill>
                          <a:latin typeface="+mj-lt"/>
                        </a:rPr>
                        <a:t>-</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a:solidFill>
                            <a:schemeClr val="tx1"/>
                          </a:solidFill>
                          <a:latin typeface="+mn-lt"/>
                          <a:ea typeface="+mn-ea"/>
                          <a:cs typeface="+mn-cs"/>
                        </a:rPr>
                        <a:t>special examination</a:t>
                      </a:r>
                    </a:p>
                    <a:p>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227603"/>
                  </a:ext>
                </a:extLst>
              </a:tr>
              <a:tr h="370840">
                <a:tc>
                  <a:txBody>
                    <a:bodyPr/>
                    <a:lstStyle/>
                    <a:p>
                      <a:r>
                        <a:rPr kumimoji="1" lang="ja-JP" altLang="en-US" sz="1100" b="0">
                          <a:solidFill>
                            <a:schemeClr val="tx1"/>
                          </a:solidFill>
                          <a:latin typeface="+mj-lt"/>
                        </a:rPr>
                        <a:t>punk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solidFill>
                            <a:schemeClr val="tx1"/>
                          </a:solidFill>
                          <a:latin typeface="+mj-lt"/>
                        </a:rPr>
                        <a:t>without an examination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1 g or equivalent energy from 1 m</a:t>
                      </a:r>
                      <a:endParaRPr kumimoji="1" lang="ja-JP" altLang="en-US" sz="11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10 g or equivalent energy from 1 m</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50 g or equivalent energy from 1 m</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300 g or equivalent energy from 1 m</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kern="1200" dirty="0">
                          <a:solidFill>
                            <a:schemeClr val="tx1"/>
                          </a:solidFill>
                          <a:latin typeface="+mn-lt"/>
                          <a:ea typeface="+mn-ea"/>
                          <a:cs typeface="+mn-cs"/>
                        </a:rPr>
                        <a:t>1 kg or equivalent energy from 1 m</a:t>
                      </a:r>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a:solidFill>
                            <a:schemeClr val="tx1"/>
                          </a:solidFill>
                          <a:latin typeface="+mn-lt"/>
                          <a:ea typeface="+mn-ea"/>
                          <a:cs typeface="+mn-cs"/>
                        </a:rPr>
                        <a:t>special examination</a:t>
                      </a:r>
                    </a:p>
                    <a:p>
                      <a:endParaRPr kumimoji="1" lang="ja-JP" altLang="en-US" sz="1100" b="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9626587"/>
                  </a:ext>
                </a:extLst>
              </a:tr>
            </a:tbl>
          </a:graphicData>
        </a:graphic>
      </p:graphicFrame>
      <p:sp>
        <p:nvSpPr>
          <p:cNvPr id="3" name="タイトル 2">
            <a:extLst>
              <a:ext uri="{FF2B5EF4-FFF2-40B4-BE49-F238E27FC236}">
                <a16:creationId xmlns:a16="http://schemas.microsoft.com/office/drawing/2014/main" id="{0862F81B-673F-5DD0-9311-F982D4B28B0F}"/>
              </a:ext>
            </a:extLst>
          </p:cNvPr>
          <p:cNvSpPr>
            <a:spLocks noGrp="1"/>
          </p:cNvSpPr>
          <p:nvPr>
            <p:ph type="title"/>
          </p:nvPr>
        </p:nvSpPr>
        <p:spPr/>
        <p:txBody>
          <a:bodyPr>
            <a:normAutofit fontScale="90000"/>
          </a:bodyPr>
          <a:lstStyle/>
          <a:p>
            <a:r>
              <a:rPr kumimoji="1" lang="ja-JP" altLang="en-US"/>
              <a:t>Test Conditions for Grading Sealed Radiation Sources </a:t>
            </a:r>
            <a:r>
              <a:rPr kumimoji="1" lang="en-US" altLang="ja-JP" sz="2700" dirty="0"/>
              <a:t>(JIS Z 4821-1: 2015)</a:t>
            </a:r>
            <a:endParaRPr kumimoji="1" lang="ja-JP" altLang="en-US"/>
          </a:p>
        </p:txBody>
      </p:sp>
    </p:spTree>
    <p:extLst>
      <p:ext uri="{BB962C8B-B14F-4D97-AF65-F5344CB8AC3E}">
        <p14:creationId xmlns:p14="http://schemas.microsoft.com/office/powerpoint/2010/main" val="417310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4042048-88F3-9A4E-E0A2-DE71C8BEE2E8}"/>
              </a:ext>
            </a:extLst>
          </p:cNvPr>
          <p:cNvSpPr>
            <a:spLocks noGrp="1"/>
          </p:cNvSpPr>
          <p:nvPr>
            <p:ph idx="1"/>
          </p:nvPr>
        </p:nvSpPr>
        <p:spPr>
          <a:xfrm>
            <a:off x="170935" y="2384828"/>
            <a:ext cx="11850129" cy="2960861"/>
          </a:xfrm>
          <a:solidFill>
            <a:schemeClr val="accent5">
              <a:lumMod val="20000"/>
              <a:lumOff val="80000"/>
            </a:schemeClr>
          </a:solidFill>
          <a:ln w="34925" cmpd="thickThin">
            <a:solidFill>
              <a:schemeClr val="accent1"/>
            </a:solidFill>
          </a:ln>
        </p:spPr>
        <p:txBody>
          <a:bodyPr>
            <a:normAutofit fontScale="77500" lnSpcReduction="20000"/>
          </a:bodyPr>
          <a:lstStyle/>
          <a:p>
            <a:pPr marL="0" indent="0">
              <a:lnSpc>
                <a:spcPct val="120000"/>
              </a:lnSpc>
              <a:buNone/>
            </a:pPr>
            <a:r>
              <a:rPr kumimoji="1" lang="en-US" altLang="ja-JP" dirty="0"/>
              <a:t>[</a:t>
            </a:r>
            <a:r>
              <a:rPr kumimoji="1" lang="ja-JP" altLang="en-US"/>
              <a:t>Shape, structure</a:t>
            </a:r>
            <a:r>
              <a:rPr kumimoji="1" lang="en-US" altLang="ja-JP" dirty="0"/>
              <a:t>,</a:t>
            </a:r>
            <a:r>
              <a:rPr kumimoji="1" lang="ja-JP" altLang="en-US"/>
              <a:t> etc.</a:t>
            </a:r>
            <a:r>
              <a:rPr kumimoji="1" lang="en-US" altLang="ja-JP" dirty="0"/>
              <a:t>]</a:t>
            </a:r>
            <a:endParaRPr kumimoji="1" lang="ja-JP" altLang="en-US"/>
          </a:p>
          <a:p>
            <a:pPr marL="0" indent="0">
              <a:lnSpc>
                <a:spcPct val="120000"/>
              </a:lnSpc>
              <a:buNone/>
            </a:pPr>
            <a:r>
              <a:rPr kumimoji="1" lang="ja-JP" altLang="en-US"/>
              <a:t>This product is a sealed radiation source with a sealed radiation source grade </a:t>
            </a:r>
            <a:r>
              <a:rPr kumimoji="1" lang="en-US" altLang="ja-JP" dirty="0"/>
              <a:t>(C22212) as </a:t>
            </a:r>
            <a:r>
              <a:rPr kumimoji="1" lang="ja-JP" altLang="en-US"/>
              <a:t>specified in </a:t>
            </a:r>
            <a:r>
              <a:rPr kumimoji="1" lang="en-US" altLang="ja-JP" dirty="0"/>
              <a:t>JIS Z 4821-1:2015 </a:t>
            </a:r>
            <a:r>
              <a:rPr kumimoji="1" lang="ja-JP" altLang="en-US"/>
              <a:t>"Sealed radiation sources Part </a:t>
            </a:r>
            <a:r>
              <a:rPr kumimoji="1" lang="en-US" altLang="ja-JP" dirty="0"/>
              <a:t>1</a:t>
            </a:r>
            <a:r>
              <a:rPr kumimoji="1" lang="ja-JP" altLang="en-US"/>
              <a:t>: General requirements and grades". However, the hermetically sealed nature of this product is not guaranteed under all conditions of use and storage. Use the product under normal temperature and pressure and in an atmosphere that will not cause corrosion or other adverse effects. </a:t>
            </a:r>
            <a:r>
              <a:rPr kumimoji="1" lang="ja-JP" altLang="en-US" u="sng">
                <a:solidFill>
                  <a:srgbClr val="FF0000"/>
                </a:solidFill>
              </a:rPr>
              <a:t>Do </a:t>
            </a:r>
            <a:r>
              <a:rPr kumimoji="1" lang="en-US" altLang="ja-JP" b="1" u="sng" dirty="0">
                <a:solidFill>
                  <a:srgbClr val="FF0000"/>
                </a:solidFill>
              </a:rPr>
              <a:t>NOT</a:t>
            </a:r>
            <a:r>
              <a:rPr kumimoji="1" lang="ja-JP" altLang="en-US" u="sng">
                <a:solidFill>
                  <a:srgbClr val="FF0000"/>
                </a:solidFill>
              </a:rPr>
              <a:t> subject the product to physical shocks such as dropping, hitting, </a:t>
            </a:r>
            <a:r>
              <a:rPr kumimoji="1" lang="ja-JP" altLang="en-US" u="sng">
                <a:solidFill>
                  <a:srgbClr val="FF0000"/>
                </a:solidFill>
                <a:highlight>
                  <a:srgbClr val="FFFF00"/>
                </a:highlight>
              </a:rPr>
              <a:t>pressurizing (depressurizing)</a:t>
            </a:r>
            <a:r>
              <a:rPr kumimoji="1" lang="ja-JP" altLang="en-US" u="sng">
                <a:solidFill>
                  <a:srgbClr val="FF0000"/>
                </a:solidFill>
              </a:rPr>
              <a:t>, heating, cooling, etc.</a:t>
            </a:r>
          </a:p>
        </p:txBody>
      </p:sp>
      <p:sp>
        <p:nvSpPr>
          <p:cNvPr id="3" name="タイトル 2">
            <a:extLst>
              <a:ext uri="{FF2B5EF4-FFF2-40B4-BE49-F238E27FC236}">
                <a16:creationId xmlns:a16="http://schemas.microsoft.com/office/drawing/2014/main" id="{97CBF98A-9AE0-E8F0-E190-9A0C247FED97}"/>
              </a:ext>
            </a:extLst>
          </p:cNvPr>
          <p:cNvSpPr>
            <a:spLocks noGrp="1"/>
          </p:cNvSpPr>
          <p:nvPr>
            <p:ph type="title"/>
          </p:nvPr>
        </p:nvSpPr>
        <p:spPr/>
        <p:txBody>
          <a:bodyPr>
            <a:normAutofit fontScale="90000"/>
          </a:bodyPr>
          <a:lstStyle/>
          <a:p>
            <a:r>
              <a:rPr kumimoji="1" lang="ja-JP" altLang="en-US"/>
              <a:t>For </a:t>
            </a:r>
            <a:r>
              <a:rPr kumimoji="1" lang="en-US" altLang="ja-JP" dirty="0"/>
              <a:t>approved device with certification label</a:t>
            </a:r>
            <a:endParaRPr kumimoji="1" lang="ja-JP" altLang="en-US"/>
          </a:p>
        </p:txBody>
      </p:sp>
      <p:sp>
        <p:nvSpPr>
          <p:cNvPr id="4" name="テキスト ボックス 3">
            <a:extLst>
              <a:ext uri="{FF2B5EF4-FFF2-40B4-BE49-F238E27FC236}">
                <a16:creationId xmlns:a16="http://schemas.microsoft.com/office/drawing/2014/main" id="{538E2B51-65CA-3FB1-EBC5-EC9AD4EC0A2F}"/>
              </a:ext>
            </a:extLst>
          </p:cNvPr>
          <p:cNvSpPr txBox="1"/>
          <p:nvPr/>
        </p:nvSpPr>
        <p:spPr>
          <a:xfrm>
            <a:off x="170935" y="1267770"/>
            <a:ext cx="11850129" cy="830997"/>
          </a:xfrm>
          <a:prstGeom prst="rect">
            <a:avLst/>
          </a:prstGeom>
          <a:noFill/>
        </p:spPr>
        <p:txBody>
          <a:bodyPr wrap="square" rtlCol="0">
            <a:spAutoFit/>
          </a:bodyPr>
          <a:lstStyle/>
          <a:p>
            <a:r>
              <a:rPr kumimoji="1" lang="en-US" altLang="ja-JP" sz="2400" b="1" dirty="0">
                <a:solidFill>
                  <a:srgbClr val="FF0000"/>
                </a:solidFill>
              </a:rPr>
              <a:t>Approved device with certification label</a:t>
            </a:r>
            <a:r>
              <a:rPr kumimoji="1" lang="ja-JP" altLang="en-US" sz="2400" b="1">
                <a:solidFill>
                  <a:srgbClr val="FF0000"/>
                </a:solidFill>
              </a:rPr>
              <a:t> must be used in compliance with what is written in the accompanying documentation.</a:t>
            </a:r>
          </a:p>
        </p:txBody>
      </p:sp>
      <p:sp>
        <p:nvSpPr>
          <p:cNvPr id="5" name="テキスト ボックス 4">
            <a:extLst>
              <a:ext uri="{FF2B5EF4-FFF2-40B4-BE49-F238E27FC236}">
                <a16:creationId xmlns:a16="http://schemas.microsoft.com/office/drawing/2014/main" id="{CFF1008E-6ACB-596B-4861-2DEAE5010FC4}"/>
              </a:ext>
            </a:extLst>
          </p:cNvPr>
          <p:cNvSpPr txBox="1"/>
          <p:nvPr/>
        </p:nvSpPr>
        <p:spPr>
          <a:xfrm>
            <a:off x="4908176" y="5405564"/>
            <a:ext cx="7112888" cy="646331"/>
          </a:xfrm>
          <a:prstGeom prst="rect">
            <a:avLst/>
          </a:prstGeom>
          <a:noFill/>
        </p:spPr>
        <p:txBody>
          <a:bodyPr wrap="square" rtlCol="0">
            <a:spAutoFit/>
          </a:bodyPr>
          <a:lstStyle/>
          <a:p>
            <a:pPr algn="r"/>
            <a:r>
              <a:rPr kumimoji="1" lang="en-US" altLang="ja-JP" dirty="0"/>
              <a:t>FROM </a:t>
            </a:r>
            <a:r>
              <a:rPr kumimoji="1" lang="ja-JP" altLang="en-US"/>
              <a:t>Beta radiation source </a:t>
            </a:r>
            <a:r>
              <a:rPr kumimoji="1" lang="en-US" altLang="ja-JP" dirty="0"/>
              <a:t>303CE </a:t>
            </a:r>
            <a:r>
              <a:rPr kumimoji="1" lang="ja-JP" altLang="en-US"/>
              <a:t>Safety Instruction</a:t>
            </a:r>
            <a:r>
              <a:rPr lang="en-US" altLang="ja-JP" dirty="0"/>
              <a:t> </a:t>
            </a:r>
            <a:r>
              <a:rPr kumimoji="1" lang="ja-JP" altLang="en-US"/>
              <a:t>Manual</a:t>
            </a:r>
            <a:endParaRPr kumimoji="1" lang="en-US" altLang="ja-JP" dirty="0"/>
          </a:p>
          <a:p>
            <a:pPr algn="r"/>
            <a:r>
              <a:rPr kumimoji="1" lang="en-US" altLang="ja-JP" dirty="0"/>
              <a:t>2024/4/1(16th </a:t>
            </a:r>
            <a:r>
              <a:rPr kumimoji="1" lang="ja-JP" altLang="en-US"/>
              <a:t>Edition) for SP13-3-Attachment 4</a:t>
            </a:r>
          </a:p>
        </p:txBody>
      </p:sp>
      <p:sp>
        <p:nvSpPr>
          <p:cNvPr id="6" name="テキスト ボックス 5">
            <a:extLst>
              <a:ext uri="{FF2B5EF4-FFF2-40B4-BE49-F238E27FC236}">
                <a16:creationId xmlns:a16="http://schemas.microsoft.com/office/drawing/2014/main" id="{47193DE4-9A21-C971-0815-FCDB26D342D1}"/>
              </a:ext>
            </a:extLst>
          </p:cNvPr>
          <p:cNvSpPr txBox="1"/>
          <p:nvPr/>
        </p:nvSpPr>
        <p:spPr>
          <a:xfrm>
            <a:off x="170934" y="6054370"/>
            <a:ext cx="11850129" cy="461665"/>
          </a:xfrm>
          <a:prstGeom prst="rect">
            <a:avLst/>
          </a:prstGeom>
          <a:solidFill>
            <a:schemeClr val="accent2">
              <a:lumMod val="40000"/>
              <a:lumOff val="60000"/>
            </a:schemeClr>
          </a:solidFill>
          <a:ln w="63500" cmpd="thickThin">
            <a:solidFill>
              <a:schemeClr val="accent2"/>
            </a:solidFill>
          </a:ln>
        </p:spPr>
        <p:txBody>
          <a:bodyPr wrap="square" rtlCol="0">
            <a:spAutoFit/>
          </a:bodyPr>
          <a:lstStyle/>
          <a:p>
            <a:pPr algn="ctr"/>
            <a:r>
              <a:rPr kumimoji="1" lang="ja-JP" altLang="en-US" sz="2400">
                <a:solidFill>
                  <a:srgbClr val="FF0000"/>
                </a:solidFill>
              </a:rPr>
              <a:t>Vacuum use of </a:t>
            </a:r>
            <a:r>
              <a:rPr kumimoji="1" lang="en-US" altLang="ja-JP" sz="2400" dirty="0">
                <a:solidFill>
                  <a:srgbClr val="FF0000"/>
                </a:solidFill>
              </a:rPr>
              <a:t>approved device with certification label</a:t>
            </a:r>
            <a:r>
              <a:rPr kumimoji="1" lang="ja-JP" altLang="en-US" sz="2400">
                <a:solidFill>
                  <a:srgbClr val="FF0000"/>
                </a:solidFill>
              </a:rPr>
              <a:t> is not permitted.</a:t>
            </a:r>
          </a:p>
        </p:txBody>
      </p:sp>
    </p:spTree>
    <p:extLst>
      <p:ext uri="{BB962C8B-B14F-4D97-AF65-F5344CB8AC3E}">
        <p14:creationId xmlns:p14="http://schemas.microsoft.com/office/powerpoint/2010/main" val="183351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4C9C42D-5923-F81F-CC79-3BBB089AEFE7}"/>
              </a:ext>
            </a:extLst>
          </p:cNvPr>
          <p:cNvSpPr>
            <a:spLocks noGrp="1"/>
          </p:cNvSpPr>
          <p:nvPr>
            <p:ph idx="1"/>
          </p:nvPr>
        </p:nvSpPr>
        <p:spPr/>
        <p:txBody>
          <a:bodyPr>
            <a:normAutofit fontScale="77500" lnSpcReduction="20000"/>
          </a:bodyPr>
          <a:lstStyle/>
          <a:p>
            <a:pPr>
              <a:lnSpc>
                <a:spcPct val="110000"/>
              </a:lnSpc>
            </a:pPr>
            <a:r>
              <a:rPr kumimoji="1" lang="en-US" altLang="ja-JP" dirty="0"/>
              <a:t>In the JIS </a:t>
            </a:r>
            <a:r>
              <a:rPr kumimoji="1" lang="ja-JP" altLang="en-US"/>
              <a:t>grading test, the reduced pressure side </a:t>
            </a:r>
            <a:r>
              <a:rPr kumimoji="1" lang="en-US" altLang="ja-JP" dirty="0"/>
              <a:t>is only done up to 25 kPa</a:t>
            </a:r>
            <a:r>
              <a:rPr kumimoji="1" lang="ja-JP" altLang="en-US"/>
              <a:t>. </a:t>
            </a:r>
            <a:r>
              <a:rPr kumimoji="1" lang="ja-JP" altLang="en-US" b="1" u="sng"/>
              <a:t>This does not </a:t>
            </a:r>
            <a:r>
              <a:rPr kumimoji="1" lang="ja-JP" altLang="en-US"/>
              <a:t>mean that it can withstand </a:t>
            </a:r>
            <a:r>
              <a:rPr kumimoji="1" lang="en-US" altLang="ja-JP" dirty="0"/>
              <a:t>up to 25 kPa </a:t>
            </a:r>
            <a:r>
              <a:rPr kumimoji="1" lang="ja-JP" altLang="en-US"/>
              <a:t>under all conditions, so it </a:t>
            </a:r>
            <a:r>
              <a:rPr kumimoji="1" lang="ja-JP" altLang="en-US" b="1" u="sng"/>
              <a:t>does not guarantee soundness in a vacuum</a:t>
            </a:r>
            <a:r>
              <a:rPr kumimoji="1" lang="ja-JP" altLang="en-US"/>
              <a:t>.</a:t>
            </a:r>
            <a:endParaRPr kumimoji="1" lang="en-US" altLang="ja-JP" dirty="0"/>
          </a:p>
          <a:p>
            <a:pPr>
              <a:lnSpc>
                <a:spcPct val="110000"/>
              </a:lnSpc>
            </a:pPr>
            <a:r>
              <a:rPr lang="ja-JP" altLang="en-US"/>
              <a:t>The beta source window is made of aluminum evaporated polyester film, which is not very strong. </a:t>
            </a:r>
            <a:r>
              <a:rPr lang="ja-JP" altLang="en-US" b="1" u="sng"/>
              <a:t>If not handled carefully, there is a risk of damage</a:t>
            </a:r>
            <a:r>
              <a:rPr lang="ja-JP" altLang="en-US"/>
              <a:t>.</a:t>
            </a:r>
            <a:endParaRPr lang="en-US" altLang="ja-JP" dirty="0"/>
          </a:p>
          <a:p>
            <a:pPr>
              <a:lnSpc>
                <a:spcPct val="110000"/>
              </a:lnSpc>
            </a:pPr>
            <a:r>
              <a:rPr kumimoji="1" lang="ja-JP" altLang="en-US"/>
              <a:t>Beta radiation sources are not subjected to very graded testing.</a:t>
            </a:r>
            <a:endParaRPr kumimoji="1" lang="en-US" altLang="ja-JP" dirty="0"/>
          </a:p>
          <a:p>
            <a:pPr>
              <a:lnSpc>
                <a:spcPct val="110000"/>
              </a:lnSpc>
            </a:pPr>
            <a:r>
              <a:rPr lang="ja-JP" altLang="en-US"/>
              <a:t>Therefore, </a:t>
            </a:r>
            <a:r>
              <a:rPr lang="ja-JP" altLang="en-US" b="1">
                <a:solidFill>
                  <a:srgbClr val="7030A0"/>
                </a:solidFill>
              </a:rPr>
              <a:t>the use of beta radiation sources in a vacuum should be avoided</a:t>
            </a:r>
            <a:r>
              <a:rPr lang="ja-JP" altLang="en-US"/>
              <a:t>.</a:t>
            </a:r>
            <a:endParaRPr lang="en-US" altLang="ja-JP" dirty="0"/>
          </a:p>
          <a:p>
            <a:pPr>
              <a:lnSpc>
                <a:spcPct val="110000"/>
              </a:lnSpc>
            </a:pPr>
            <a:r>
              <a:rPr kumimoji="1" lang="ja-JP" altLang="en-US"/>
              <a:t>Alpha sources must be placed in a vacuum to obtain good spectra. However, the grading test is the same as for other sources. If it is unavoidable to handle the source in a vacuum, set up a glass window or the like so that the source can be observed, and slowly pull the vacuum while checking to see if the source portion does not expand. If any abnormality is found, stop use immediately.</a:t>
            </a:r>
            <a:endParaRPr kumimoji="1" lang="en-US" altLang="ja-JP" dirty="0"/>
          </a:p>
          <a:p>
            <a:pPr>
              <a:lnSpc>
                <a:spcPct val="110000"/>
              </a:lnSpc>
            </a:pPr>
            <a:r>
              <a:rPr lang="en-US" altLang="ja-JP" b="1" u="sng" dirty="0">
                <a:solidFill>
                  <a:srgbClr val="FF0000"/>
                </a:solidFill>
              </a:rPr>
              <a:t>Approved device with certification label</a:t>
            </a:r>
            <a:r>
              <a:rPr lang="ja-JP" altLang="en-US" b="1" u="sng">
                <a:solidFill>
                  <a:srgbClr val="FF0000"/>
                </a:solidFill>
              </a:rPr>
              <a:t> must not be used in a vacuum</a:t>
            </a:r>
            <a:r>
              <a:rPr lang="ja-JP" altLang="en-US"/>
              <a:t>.</a:t>
            </a:r>
            <a:endParaRPr kumimoji="1" lang="ja-JP" altLang="en-US"/>
          </a:p>
        </p:txBody>
      </p:sp>
      <p:sp>
        <p:nvSpPr>
          <p:cNvPr id="3" name="タイトル 2">
            <a:extLst>
              <a:ext uri="{FF2B5EF4-FFF2-40B4-BE49-F238E27FC236}">
                <a16:creationId xmlns:a16="http://schemas.microsoft.com/office/drawing/2014/main" id="{E5A63C4F-5E30-AC4B-FF5B-23FE9D636E24}"/>
              </a:ext>
            </a:extLst>
          </p:cNvPr>
          <p:cNvSpPr>
            <a:spLocks noGrp="1"/>
          </p:cNvSpPr>
          <p:nvPr>
            <p:ph type="title"/>
          </p:nvPr>
        </p:nvSpPr>
        <p:spPr/>
        <p:txBody>
          <a:bodyPr>
            <a:normAutofit fontScale="90000"/>
          </a:bodyPr>
          <a:lstStyle/>
          <a:p>
            <a:r>
              <a:rPr kumimoji="1" lang="ja-JP" altLang="en-US"/>
              <a:t>Whether the source can be used in a vacuum or not</a:t>
            </a:r>
          </a:p>
        </p:txBody>
      </p:sp>
    </p:spTree>
    <p:extLst>
      <p:ext uri="{BB962C8B-B14F-4D97-AF65-F5344CB8AC3E}">
        <p14:creationId xmlns:p14="http://schemas.microsoft.com/office/powerpoint/2010/main" val="301957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8BD6657-66BD-7939-D5E4-5C8D4BB0F571}"/>
              </a:ext>
            </a:extLst>
          </p:cNvPr>
          <p:cNvSpPr>
            <a:spLocks noGrp="1"/>
          </p:cNvSpPr>
          <p:nvPr>
            <p:ph idx="1"/>
          </p:nvPr>
        </p:nvSpPr>
        <p:spPr/>
        <p:txBody>
          <a:bodyPr/>
          <a:lstStyle/>
          <a:p>
            <a:r>
              <a:rPr kumimoji="1" lang="ja-JP" altLang="en-US"/>
              <a:t>When the radiation source is in use, a </a:t>
            </a:r>
            <a:r>
              <a:rPr kumimoji="1" lang="ja-JP" altLang="en-US" b="1" u="sng">
                <a:solidFill>
                  <a:srgbClr val="FF0000"/>
                </a:solidFill>
              </a:rPr>
              <a:t>sticker should be posted to </a:t>
            </a:r>
            <a:r>
              <a:rPr kumimoji="1" lang="ja-JP" altLang="en-US"/>
              <a:t>prevent exposure and loss of the source. In the case of a vacuum chamber, this sticker will prevent the accidental vacuuming of the chamber.</a:t>
            </a:r>
            <a:endParaRPr kumimoji="1" lang="en-US" altLang="ja-JP" dirty="0"/>
          </a:p>
          <a:p>
            <a:r>
              <a:rPr lang="ja-JP" altLang="en-US"/>
              <a:t>When using a wire source in a vacuum, do not pay attention to it once you get used to it. Understand that no matter how many times you use it, it is only an exceptional use. Also, let your collaborators know that this is not the usual way to use the source.</a:t>
            </a:r>
            <a:endParaRPr kumimoji="1" lang="en-US" altLang="ja-JP" dirty="0"/>
          </a:p>
          <a:p>
            <a:endParaRPr kumimoji="1" lang="ja-JP" altLang="en-US"/>
          </a:p>
        </p:txBody>
      </p:sp>
      <p:sp>
        <p:nvSpPr>
          <p:cNvPr id="3" name="タイトル 2">
            <a:extLst>
              <a:ext uri="{FF2B5EF4-FFF2-40B4-BE49-F238E27FC236}">
                <a16:creationId xmlns:a16="http://schemas.microsoft.com/office/drawing/2014/main" id="{CB6667BD-CEF1-DE1B-DBDD-087211F4D8D6}"/>
              </a:ext>
            </a:extLst>
          </p:cNvPr>
          <p:cNvSpPr>
            <a:spLocks noGrp="1"/>
          </p:cNvSpPr>
          <p:nvPr>
            <p:ph type="title"/>
          </p:nvPr>
        </p:nvSpPr>
        <p:spPr/>
        <p:txBody>
          <a:bodyPr/>
          <a:lstStyle/>
          <a:p>
            <a:r>
              <a:rPr kumimoji="1" lang="ja-JP" altLang="en-US"/>
              <a:t>Other Notes</a:t>
            </a:r>
          </a:p>
        </p:txBody>
      </p:sp>
    </p:spTree>
    <p:extLst>
      <p:ext uri="{BB962C8B-B14F-4D97-AF65-F5344CB8AC3E}">
        <p14:creationId xmlns:p14="http://schemas.microsoft.com/office/powerpoint/2010/main" val="38014075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D0CC146-5438-BC42-B6B7-ABD762485A90}" vid="{E995858B-4EA0-2A4D-BBFE-FF308AFF01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テーマ</Template>
  <TotalTime>418</TotalTime>
  <Words>1263</Words>
  <Application>Microsoft Macintosh PowerPoint</Application>
  <PresentationFormat>ワイド画面</PresentationFormat>
  <Paragraphs>140</Paragraphs>
  <Slides>6</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Hiragino Kaku Gothic Pro W3</vt:lpstr>
      <vt:lpstr>游ゴシック</vt:lpstr>
      <vt:lpstr>Arial</vt:lpstr>
      <vt:lpstr>Office テーマ</vt:lpstr>
      <vt:lpstr>PowerPoint プレゼンテーション</vt:lpstr>
      <vt:lpstr>90Sr source from JRIA</vt:lpstr>
      <vt:lpstr>Test Conditions for Grading Sealed Radiation Sources (JIS Z 4821-1: 2015)</vt:lpstr>
      <vt:lpstr>For approved device with certification label</vt:lpstr>
      <vt:lpstr>Whether the source can be used in a vacuum or not</vt:lpstr>
      <vt:lpstr>Other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鈴木　智和</dc:creator>
  <cp:keywords>, docId:6B146419B9080A3A92C4574FEC42390B</cp:keywords>
  <cp:lastModifiedBy>鈴木　智和</cp:lastModifiedBy>
  <cp:revision>9</cp:revision>
  <dcterms:created xsi:type="dcterms:W3CDTF">2025-02-12T01:58:22Z</dcterms:created>
  <dcterms:modified xsi:type="dcterms:W3CDTF">2025-04-22T07:33:28Z</dcterms:modified>
</cp:coreProperties>
</file>