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6" r:id="rId3"/>
    <p:sldId id="258" r:id="rId4"/>
    <p:sldId id="259"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738"/>
  </p:normalViewPr>
  <p:slideViewPr>
    <p:cSldViewPr snapToGrid="0">
      <p:cViewPr>
        <p:scale>
          <a:sx n="112" d="100"/>
          <a:sy n="112" d="100"/>
        </p:scale>
        <p:origin x="1120"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BCAAE-8DAF-C843-A221-BE47A583E102}" type="datetimeFigureOut">
              <a:rPr kumimoji="1" lang="ja-JP" altLang="en-US" smtClean="0"/>
              <a:t>2025/8/26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80D08-6A6D-4A40-8BDF-23F0516AD299}" type="slidenum">
              <a:rPr kumimoji="1" lang="ja-JP" altLang="en-US" smtClean="0"/>
              <a:t>‹#›</a:t>
            </a:fld>
            <a:endParaRPr kumimoji="1" lang="ja-JP" altLang="en-US"/>
          </a:p>
        </p:txBody>
      </p:sp>
    </p:spTree>
    <p:extLst>
      <p:ext uri="{BB962C8B-B14F-4D97-AF65-F5344CB8AC3E}">
        <p14:creationId xmlns:p14="http://schemas.microsoft.com/office/powerpoint/2010/main" val="12962044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左側の表は、ある施設の個人線量計の報告書からの抜粋です。本来被ばくするような実験をしていない従事者のバッジから有意な値が出たので、聞き取り調査を行ったところ、手荷物検査に通してしまったと答えたものです。</a:t>
            </a:r>
            <a:r>
              <a:rPr kumimoji="1" lang="en-US" altLang="ja-JP" dirty="0"/>
              <a:t>2019</a:t>
            </a:r>
            <a:r>
              <a:rPr kumimoji="1" lang="ja-JP" altLang="en-US"/>
              <a:t>年以降で、年に数件発生していて、その値も</a:t>
            </a:r>
            <a:r>
              <a:rPr kumimoji="1" lang="en-US" altLang="ja-JP" dirty="0"/>
              <a:t>0.1</a:t>
            </a:r>
            <a:r>
              <a:rPr kumimoji="1" lang="ja-JP" altLang="en-US"/>
              <a:t>ミリシーベルトから</a:t>
            </a:r>
            <a:r>
              <a:rPr kumimoji="1" lang="en-US" altLang="ja-JP" dirty="0"/>
              <a:t>2</a:t>
            </a:r>
            <a:r>
              <a:rPr kumimoji="1" lang="ja-JP" altLang="en-US"/>
              <a:t>ミリシーベルトくらいまでばらついています。最近まで、空港の手荷物のエックス線検査では</a:t>
            </a:r>
            <a:r>
              <a:rPr kumimoji="1" lang="en-US" altLang="ja-JP" dirty="0"/>
              <a:t>ISO1600</a:t>
            </a:r>
            <a:r>
              <a:rPr kumimoji="1" lang="ja-JP" altLang="en-US"/>
              <a:t>のフィルムでも感光しないといわれてきたので、当初、なぜ</a:t>
            </a:r>
            <a:r>
              <a:rPr kumimoji="1" lang="en-US" altLang="ja-JP" dirty="0"/>
              <a:t>1</a:t>
            </a:r>
            <a:r>
              <a:rPr kumimoji="1" lang="ja-JP" altLang="en-US"/>
              <a:t>ミリシーベルトを超えるような値が出るのかわかりませんでした。右はある人が空港手荷物の検査にわざとポケット線量計を入れておいた結果です。ちなみにこの線量計はガンマ線用なので、測定値の絶対値は当てにはなりません。その結果、東京・羽田空港で測定値が高くなることがわかりました。</a:t>
            </a:r>
          </a:p>
        </p:txBody>
      </p:sp>
      <p:sp>
        <p:nvSpPr>
          <p:cNvPr id="4" name="スライド番号プレースホルダー 3"/>
          <p:cNvSpPr>
            <a:spLocks noGrp="1"/>
          </p:cNvSpPr>
          <p:nvPr>
            <p:ph type="sldNum" sz="quarter" idx="5"/>
          </p:nvPr>
        </p:nvSpPr>
        <p:spPr/>
        <p:txBody>
          <a:bodyPr/>
          <a:lstStyle/>
          <a:p>
            <a:fld id="{76280D08-6A6D-4A40-8BDF-23F0516AD299}" type="slidenum">
              <a:rPr kumimoji="1" lang="ja-JP" altLang="en-US" smtClean="0"/>
              <a:t>1</a:t>
            </a:fld>
            <a:endParaRPr kumimoji="1" lang="ja-JP" altLang="en-US"/>
          </a:p>
        </p:txBody>
      </p:sp>
    </p:spTree>
    <p:extLst>
      <p:ext uri="{BB962C8B-B14F-4D97-AF65-F5344CB8AC3E}">
        <p14:creationId xmlns:p14="http://schemas.microsoft.com/office/powerpoint/2010/main" val="186145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こちらは平成</a:t>
            </a:r>
            <a:r>
              <a:rPr kumimoji="1" lang="en-US" altLang="ja-JP" dirty="0"/>
              <a:t>30</a:t>
            </a:r>
            <a:r>
              <a:rPr kumimoji="1" lang="ja-JP" altLang="en-US"/>
              <a:t>年</a:t>
            </a:r>
            <a:r>
              <a:rPr kumimoji="1" lang="en-US" altLang="ja-JP" dirty="0"/>
              <a:t>4</a:t>
            </a:r>
            <a:r>
              <a:rPr kumimoji="1" lang="ja-JP" altLang="en-US"/>
              <a:t>月の国土交通省の報道発表から引用したものです。</a:t>
            </a:r>
            <a:r>
              <a:rPr kumimoji="1" lang="en-US" altLang="ja-JP" dirty="0"/>
              <a:t>2018</a:t>
            </a:r>
            <a:r>
              <a:rPr kumimoji="1" lang="ja-JP" altLang="en-US"/>
              <a:t>年頃から羽田空港には</a:t>
            </a:r>
            <a:r>
              <a:rPr kumimoji="1" lang="en-US" altLang="ja-JP" dirty="0"/>
              <a:t>CT</a:t>
            </a:r>
            <a:r>
              <a:rPr kumimoji="1" lang="ja-JP" altLang="en-US"/>
              <a:t>スキャナータイプのエックス線検査装置が導入されています。これによる検査では、従来の検査装置よりも強いエックス線が使われるようです。この報道では、羽田空港に導入、とされていますが、テロ対策なので、今後地方の空港にも導入されるかもしれません。また、海外でも一部の空港にはこれらが導入されている可能性があります。ですから、今後は空港の手荷物検査に個人線量計を通さないようにしなければなりません。</a:t>
            </a:r>
          </a:p>
        </p:txBody>
      </p:sp>
      <p:sp>
        <p:nvSpPr>
          <p:cNvPr id="4" name="スライド番号プレースホルダー 3"/>
          <p:cNvSpPr>
            <a:spLocks noGrp="1"/>
          </p:cNvSpPr>
          <p:nvPr>
            <p:ph type="sldNum" sz="quarter" idx="5"/>
          </p:nvPr>
        </p:nvSpPr>
        <p:spPr/>
        <p:txBody>
          <a:bodyPr/>
          <a:lstStyle/>
          <a:p>
            <a:fld id="{76280D08-6A6D-4A40-8BDF-23F0516AD299}" type="slidenum">
              <a:rPr kumimoji="1" lang="ja-JP" altLang="en-US" smtClean="0"/>
              <a:t>2</a:t>
            </a:fld>
            <a:endParaRPr kumimoji="1" lang="ja-JP" altLang="en-US"/>
          </a:p>
        </p:txBody>
      </p:sp>
    </p:spTree>
    <p:extLst>
      <p:ext uri="{BB962C8B-B14F-4D97-AF65-F5344CB8AC3E}">
        <p14:creationId xmlns:p14="http://schemas.microsoft.com/office/powerpoint/2010/main" val="198169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kumimoji="1" lang="ja-JP" altLang="en-US"/>
              <a:t>というわけで、</a:t>
            </a:r>
            <a:r>
              <a:rPr kumimoji="1" lang="ja-JP" altLang="en-US" sz="1200"/>
              <a:t>これまでは、機内持ち込みの空港保安検査では、検査に使われるエックス線が弱く、</a:t>
            </a:r>
            <a:r>
              <a:rPr kumimoji="1" lang="en-US" altLang="ja-JP" sz="1200" dirty="0"/>
              <a:t>ISO1600</a:t>
            </a:r>
            <a:r>
              <a:rPr kumimoji="1" lang="ja-JP" altLang="en-US" sz="1200"/>
              <a:t>のフィルムであっても感光しないと言われていました。しかし最近では、一部空港において</a:t>
            </a:r>
            <a:r>
              <a:rPr kumimoji="1" lang="en-US" altLang="ja-JP" sz="1200" dirty="0"/>
              <a:t>CT</a:t>
            </a:r>
            <a:r>
              <a:rPr kumimoji="1" lang="ja-JP" altLang="en-US" sz="1200"/>
              <a:t>スキャナーによる手荷物検査が行われていて、エックス線の照射量が増えています。実際に空港の保安検査による誤計測が発生しています。</a:t>
            </a:r>
            <a:endParaRPr kumimoji="1" lang="en-US" altLang="ja-JP" sz="1200" dirty="0"/>
          </a:p>
          <a:p>
            <a:pPr marL="0" indent="0">
              <a:buFont typeface="Arial" panose="020B0604020202020204" pitchFamily="34" charset="0"/>
              <a:buNone/>
            </a:pPr>
            <a:r>
              <a:rPr kumimoji="1" lang="en-US" altLang="ja-JP" sz="1200" dirty="0"/>
              <a:t>&lt;</a:t>
            </a:r>
            <a:r>
              <a:rPr kumimoji="1" lang="ja-JP" altLang="en-US" sz="1200"/>
              <a:t>ここは施設の管理実態に応じてアレンジする必要があります</a:t>
            </a:r>
            <a:r>
              <a:rPr kumimoji="1" lang="en-US" altLang="ja-JP" sz="1200" dirty="0"/>
              <a:t>&gt;</a:t>
            </a:r>
          </a:p>
          <a:p>
            <a:pPr marL="0" indent="0">
              <a:buFont typeface="Arial" panose="020B0604020202020204" pitchFamily="34" charset="0"/>
              <a:buNone/>
            </a:pPr>
            <a:r>
              <a:rPr kumimoji="1" lang="ja-JP" altLang="en-US" sz="1200"/>
              <a:t>航空機移動が伴うときは、もし可能ならば個人線量計を持って行かない方が良いです。一方で、出張先での被ばく管理も必要ですので、持って行かないならばどうするかを線量管理担当者と相談しておく必要があります。もし、持って行くならば、誤計測したときに、その測定値が手荷物検査によるものであることを示すために、出張先等でも個人線量計を発行してもらえると良いでしょう。持って行かないならば、線量測定のために必ず発行してもらいます。なお、空港の保安検査が原因で誤計測したときは、ガラスバッジ、ルミネスバッジともに実効線量の算定値を修正することが可能です。その可能性があるときは必ず線量管理者に報告してください。また、</a:t>
            </a:r>
            <a:r>
              <a:rPr lang="ja-JP" altLang="en-US" sz="1200"/>
              <a:t>どうしても個人線量計を持って航空機に搭乗するときは、空港検査員に個人線量計であることを説明し、目視検査を依頼します。</a:t>
            </a:r>
            <a:endParaRPr kumimoji="1" lang="ja-JP" altLang="en-US" sz="1200"/>
          </a:p>
        </p:txBody>
      </p:sp>
      <p:sp>
        <p:nvSpPr>
          <p:cNvPr id="4" name="スライド番号プレースホルダー 3"/>
          <p:cNvSpPr>
            <a:spLocks noGrp="1"/>
          </p:cNvSpPr>
          <p:nvPr>
            <p:ph type="sldNum" sz="quarter" idx="5"/>
          </p:nvPr>
        </p:nvSpPr>
        <p:spPr/>
        <p:txBody>
          <a:bodyPr/>
          <a:lstStyle/>
          <a:p>
            <a:fld id="{76280D08-6A6D-4A40-8BDF-23F0516AD299}" type="slidenum">
              <a:rPr kumimoji="1" lang="ja-JP" altLang="en-US" smtClean="0"/>
              <a:t>3</a:t>
            </a:fld>
            <a:endParaRPr kumimoji="1" lang="ja-JP" altLang="en-US"/>
          </a:p>
        </p:txBody>
      </p:sp>
    </p:spTree>
    <p:extLst>
      <p:ext uri="{BB962C8B-B14F-4D97-AF65-F5344CB8AC3E}">
        <p14:creationId xmlns:p14="http://schemas.microsoft.com/office/powerpoint/2010/main" val="130229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このように説明をしても良いですし、この画面を検査担当者に見せても良いでしょう。</a:t>
            </a:r>
          </a:p>
        </p:txBody>
      </p:sp>
      <p:sp>
        <p:nvSpPr>
          <p:cNvPr id="4" name="スライド番号プレースホルダー 3"/>
          <p:cNvSpPr>
            <a:spLocks noGrp="1"/>
          </p:cNvSpPr>
          <p:nvPr>
            <p:ph type="sldNum" sz="quarter" idx="5"/>
          </p:nvPr>
        </p:nvSpPr>
        <p:spPr/>
        <p:txBody>
          <a:bodyPr/>
          <a:lstStyle/>
          <a:p>
            <a:fld id="{76280D08-6A6D-4A40-8BDF-23F0516AD299}" type="slidenum">
              <a:rPr kumimoji="1" lang="ja-JP" altLang="en-US" smtClean="0"/>
              <a:t>4</a:t>
            </a:fld>
            <a:endParaRPr kumimoji="1" lang="ja-JP" altLang="en-US"/>
          </a:p>
        </p:txBody>
      </p:sp>
    </p:spTree>
    <p:extLst>
      <p:ext uri="{BB962C8B-B14F-4D97-AF65-F5344CB8AC3E}">
        <p14:creationId xmlns:p14="http://schemas.microsoft.com/office/powerpoint/2010/main" val="120358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EC3A9E-95F8-9AA1-EF86-CEC15CC70B2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6DB1CA-B555-F6CB-4CFD-A647BBC41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94FC4F-1244-76E4-C4C0-3DFFC44F258C}"/>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5" name="フッター プレースホルダー 4">
            <a:extLst>
              <a:ext uri="{FF2B5EF4-FFF2-40B4-BE49-F238E27FC236}">
                <a16:creationId xmlns:a16="http://schemas.microsoft.com/office/drawing/2014/main" id="{F8D735E3-7E34-1BBB-E6D2-F1B9F222A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9044E2-1A88-823C-E35A-FBECD284F2AC}"/>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84608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90A2BD-1736-9D56-02FC-7968DD0A202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AC3E0F1-9F53-FD68-B41B-3AFEB5E4919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5487FC-615F-DA77-55A1-D9DA286B0306}"/>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5" name="フッター プレースホルダー 4">
            <a:extLst>
              <a:ext uri="{FF2B5EF4-FFF2-40B4-BE49-F238E27FC236}">
                <a16:creationId xmlns:a16="http://schemas.microsoft.com/office/drawing/2014/main" id="{9BCF82AF-E6EE-BA68-ABAB-77D2CE973F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97ACE5-EBBB-8040-3F81-02D997C90C63}"/>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69330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EA4D31F-AC38-81BC-8F29-2F02BFC724A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4D19D11-33E2-B9FE-BF9E-40197E1D68D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E72E628-D81C-034F-61A9-2FBEB6605CE3}"/>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5" name="フッター プレースホルダー 4">
            <a:extLst>
              <a:ext uri="{FF2B5EF4-FFF2-40B4-BE49-F238E27FC236}">
                <a16:creationId xmlns:a16="http://schemas.microsoft.com/office/drawing/2014/main" id="{5A6FBB6D-CC8E-1EE0-D7B7-06A08BB2F0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187BB6-5CAD-907F-D12B-1790B8A59AA3}"/>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336755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CF1FDD-7A4D-2DED-3CD7-9AD48C2F44E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6231C3-6926-FA2A-AD76-FC13BA70745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38AE9A2-ECD0-09A4-5231-4A70F43CA63F}"/>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5" name="フッター プレースホルダー 4">
            <a:extLst>
              <a:ext uri="{FF2B5EF4-FFF2-40B4-BE49-F238E27FC236}">
                <a16:creationId xmlns:a16="http://schemas.microsoft.com/office/drawing/2014/main" id="{31EF531D-FC36-731A-5442-53A6C5E507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545118-2CE5-5535-88F1-E93CDE54905F}"/>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406630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DB9451-06A7-2099-7A70-12E3A1B400C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62531D-4B76-1321-F192-333C2FA702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0917038-CF82-A0B5-14AE-73B2E4572264}"/>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5" name="フッター プレースホルダー 4">
            <a:extLst>
              <a:ext uri="{FF2B5EF4-FFF2-40B4-BE49-F238E27FC236}">
                <a16:creationId xmlns:a16="http://schemas.microsoft.com/office/drawing/2014/main" id="{B05E20B3-64DA-0B38-5652-D86A4EAEF7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4C5BD-362D-915F-8A90-3F4536FB25D5}"/>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228260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4B5B9-CBA3-2FB4-0864-59F1A9EA072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E9E7AB-7E4F-E0DC-805F-B5B1556AD6E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35B4635-C5F3-27A8-E113-35D10FCCD85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4DF3B2D-D629-0292-852F-149BB07CCD4C}"/>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6" name="フッター プレースホルダー 5">
            <a:extLst>
              <a:ext uri="{FF2B5EF4-FFF2-40B4-BE49-F238E27FC236}">
                <a16:creationId xmlns:a16="http://schemas.microsoft.com/office/drawing/2014/main" id="{7AA9C8BF-1DF5-7A8B-1916-C7FC7E9739A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6343F8-1ADA-F0E4-DAC8-6549D72DA129}"/>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285418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1BC8F7-AE22-EE15-CA88-1E07E8C5A0A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2ED7F6-2CAF-83CB-9570-168367BACB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27CAA7C-41AC-0803-2E5C-70F3CCE564F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E866D43-4DEC-0E46-3AB8-44BB2AFEB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5C5CBCC-3524-E0CD-996D-B2E23CBE916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7001DE-8DF9-1B86-CB18-915E6F6DA74B}"/>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8" name="フッター プレースホルダー 7">
            <a:extLst>
              <a:ext uri="{FF2B5EF4-FFF2-40B4-BE49-F238E27FC236}">
                <a16:creationId xmlns:a16="http://schemas.microsoft.com/office/drawing/2014/main" id="{308984CC-CE12-F3A2-233E-88D1ECA95E4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AB0B293-2403-1337-BA53-F510B71C0E1C}"/>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3113524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70EA1-8F20-2408-688A-513BBF0886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CE5AE48-9372-86F7-E489-5F56AAA990F7}"/>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4" name="フッター プレースホルダー 3">
            <a:extLst>
              <a:ext uri="{FF2B5EF4-FFF2-40B4-BE49-F238E27FC236}">
                <a16:creationId xmlns:a16="http://schemas.microsoft.com/office/drawing/2014/main" id="{4DD053E7-2EE5-1E77-42C8-644C13504AF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6DCD270-E6E6-D1C4-7893-10696D0BF1F2}"/>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390675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3B2FF44-44E7-566A-1102-4293276D251E}"/>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3" name="フッター プレースホルダー 2">
            <a:extLst>
              <a:ext uri="{FF2B5EF4-FFF2-40B4-BE49-F238E27FC236}">
                <a16:creationId xmlns:a16="http://schemas.microsoft.com/office/drawing/2014/main" id="{DB8F4F61-CD28-DB54-06BE-3950D6D0E0B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596D7ED-AAC2-89F1-5287-F89B09265DF3}"/>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57745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C9D44E-9586-644F-6A4D-5C60D92E560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907F72-88FB-A2A1-E1E5-79C402AC47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B118338-E78D-5401-C0DE-FD7FB1DB5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C6D7E03-A385-BBBB-142C-AFE8625EDDA2}"/>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6" name="フッター プレースホルダー 5">
            <a:extLst>
              <a:ext uri="{FF2B5EF4-FFF2-40B4-BE49-F238E27FC236}">
                <a16:creationId xmlns:a16="http://schemas.microsoft.com/office/drawing/2014/main" id="{17762634-EDEE-85AF-42A3-83190FC3EC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D830A3-C6B9-01CB-C385-50EAEC8CB992}"/>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295993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605979-BD43-8E60-680A-D65CE91ED60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BD12CE1-A861-D446-C09C-0980BE0E9B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F12B90F-2AB6-19DD-6BED-81D08EADE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59D86A-5C48-404C-0F0C-EA863259024E}"/>
              </a:ext>
            </a:extLst>
          </p:cNvPr>
          <p:cNvSpPr>
            <a:spLocks noGrp="1"/>
          </p:cNvSpPr>
          <p:nvPr>
            <p:ph type="dt" sz="half" idx="10"/>
          </p:nvPr>
        </p:nvSpPr>
        <p:spPr/>
        <p:txBody>
          <a:bodyPr/>
          <a:lstStyle/>
          <a:p>
            <a:fld id="{11B59AC1-A6B9-F144-BEBC-6EF55E673F82}" type="datetimeFigureOut">
              <a:rPr kumimoji="1" lang="ja-JP" altLang="en-US" smtClean="0"/>
              <a:t>2025/8/26</a:t>
            </a:fld>
            <a:endParaRPr kumimoji="1" lang="ja-JP" altLang="en-US"/>
          </a:p>
        </p:txBody>
      </p:sp>
      <p:sp>
        <p:nvSpPr>
          <p:cNvPr id="6" name="フッター プレースホルダー 5">
            <a:extLst>
              <a:ext uri="{FF2B5EF4-FFF2-40B4-BE49-F238E27FC236}">
                <a16:creationId xmlns:a16="http://schemas.microsoft.com/office/drawing/2014/main" id="{9256D744-4E28-2F10-8B95-CC2571B0C4B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6A0A3A-E435-EAD7-322F-DB565BAE4C66}"/>
              </a:ext>
            </a:extLst>
          </p:cNvPr>
          <p:cNvSpPr>
            <a:spLocks noGrp="1"/>
          </p:cNvSpPr>
          <p:nvPr>
            <p:ph type="sldNum" sz="quarter" idx="12"/>
          </p:nvPr>
        </p:nvSpPr>
        <p:spPr/>
        <p:txBody>
          <a:body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157672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F82BF0D-480F-B310-ED0D-3493A1783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30E332-08BF-7D04-4C1C-4E29139691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90BCFD-88CF-A19D-7B18-69EDF74455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B59AC1-A6B9-F144-BEBC-6EF55E673F82}" type="datetimeFigureOut">
              <a:rPr kumimoji="1" lang="ja-JP" altLang="en-US" smtClean="0"/>
              <a:t>2025/8/26</a:t>
            </a:fld>
            <a:endParaRPr kumimoji="1" lang="ja-JP" altLang="en-US"/>
          </a:p>
        </p:txBody>
      </p:sp>
      <p:sp>
        <p:nvSpPr>
          <p:cNvPr id="5" name="フッター プレースホルダー 4">
            <a:extLst>
              <a:ext uri="{FF2B5EF4-FFF2-40B4-BE49-F238E27FC236}">
                <a16:creationId xmlns:a16="http://schemas.microsoft.com/office/drawing/2014/main" id="{7AC51962-3480-6363-BC6B-F399447AB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2EF76D1-EC39-A047-6A65-09D0FA9CE3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34E1A5-BEC2-3C44-8E71-4AE6B9426986}" type="slidenum">
              <a:rPr kumimoji="1" lang="ja-JP" altLang="en-US" smtClean="0"/>
              <a:t>‹#›</a:t>
            </a:fld>
            <a:endParaRPr kumimoji="1" lang="ja-JP" altLang="en-US"/>
          </a:p>
        </p:txBody>
      </p:sp>
    </p:spTree>
    <p:extLst>
      <p:ext uri="{BB962C8B-B14F-4D97-AF65-F5344CB8AC3E}">
        <p14:creationId xmlns:p14="http://schemas.microsoft.com/office/powerpoint/2010/main" val="275978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6ADBF203-AA9D-8FF8-02BC-025D0FD5A62A}"/>
              </a:ext>
            </a:extLst>
          </p:cNvPr>
          <p:cNvGraphicFramePr>
            <a:graphicFrameLocks noGrp="1"/>
          </p:cNvGraphicFramePr>
          <p:nvPr>
            <p:extLst>
              <p:ext uri="{D42A27DB-BD31-4B8C-83A1-F6EECF244321}">
                <p14:modId xmlns:p14="http://schemas.microsoft.com/office/powerpoint/2010/main" val="2764438034"/>
              </p:ext>
            </p:extLst>
          </p:nvPr>
        </p:nvGraphicFramePr>
        <p:xfrm>
          <a:off x="265982" y="1721709"/>
          <a:ext cx="5418126" cy="4714875"/>
        </p:xfrm>
        <a:graphic>
          <a:graphicData uri="http://schemas.openxmlformats.org/drawingml/2006/table">
            <a:tbl>
              <a:tblPr>
                <a:tableStyleId>{C4B1156A-380E-4F78-BDF5-A606A8083BF9}</a:tableStyleId>
              </a:tblPr>
              <a:tblGrid>
                <a:gridCol w="1331235">
                  <a:extLst>
                    <a:ext uri="{9D8B030D-6E8A-4147-A177-3AD203B41FA5}">
                      <a16:colId xmlns:a16="http://schemas.microsoft.com/office/drawing/2014/main" val="1712454636"/>
                    </a:ext>
                  </a:extLst>
                </a:gridCol>
                <a:gridCol w="1424421">
                  <a:extLst>
                    <a:ext uri="{9D8B030D-6E8A-4147-A177-3AD203B41FA5}">
                      <a16:colId xmlns:a16="http://schemas.microsoft.com/office/drawing/2014/main" val="600049751"/>
                    </a:ext>
                  </a:extLst>
                </a:gridCol>
                <a:gridCol w="1331235">
                  <a:extLst>
                    <a:ext uri="{9D8B030D-6E8A-4147-A177-3AD203B41FA5}">
                      <a16:colId xmlns:a16="http://schemas.microsoft.com/office/drawing/2014/main" val="846779655"/>
                    </a:ext>
                  </a:extLst>
                </a:gridCol>
                <a:gridCol w="1331235">
                  <a:extLst>
                    <a:ext uri="{9D8B030D-6E8A-4147-A177-3AD203B41FA5}">
                      <a16:colId xmlns:a16="http://schemas.microsoft.com/office/drawing/2014/main" val="2080200112"/>
                    </a:ext>
                  </a:extLst>
                </a:gridCol>
              </a:tblGrid>
              <a:tr h="254000">
                <a:tc>
                  <a:txBody>
                    <a:bodyPr/>
                    <a:lstStyle/>
                    <a:p>
                      <a:pPr algn="l" fontAlgn="ctr"/>
                      <a:r>
                        <a:rPr lang="ja-JP" altLang="en-US" sz="2000" u="none" strike="noStrike">
                          <a:effectLst/>
                          <a:latin typeface="+mn-lt"/>
                        </a:rPr>
                        <a:t>着用開始</a:t>
                      </a:r>
                      <a:endParaRPr lang="ja-JP" altLang="en-US"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l" fontAlgn="ctr"/>
                      <a:r>
                        <a:rPr lang="ja-JP" altLang="en-US" sz="2000" u="none" strike="noStrike">
                          <a:effectLst/>
                          <a:latin typeface="+mn-lt"/>
                        </a:rPr>
                        <a:t>着用終了</a:t>
                      </a:r>
                      <a:endParaRPr lang="ja-JP" altLang="en-US"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l" fontAlgn="ctr"/>
                      <a:r>
                        <a:rPr lang="en-US" sz="2000" u="none" strike="noStrike">
                          <a:effectLst/>
                          <a:latin typeface="+mn-lt"/>
                        </a:rPr>
                        <a:t>H1cm</a:t>
                      </a:r>
                      <a:endParaRPr lang="en-US"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l" fontAlgn="ctr"/>
                      <a:r>
                        <a:rPr lang="en-US" sz="2000" u="none" strike="noStrike" dirty="0">
                          <a:effectLst/>
                          <a:latin typeface="+mn-lt"/>
                        </a:rPr>
                        <a:t>H70um</a:t>
                      </a:r>
                      <a:endParaRPr lang="en-US" sz="2000" b="0" i="0" u="none" strike="noStrike" dirty="0">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3710714071"/>
                  </a:ext>
                </a:extLst>
              </a:tr>
              <a:tr h="254000">
                <a:tc>
                  <a:txBody>
                    <a:bodyPr/>
                    <a:lstStyle/>
                    <a:p>
                      <a:pPr algn="r" fontAlgn="ctr"/>
                      <a:r>
                        <a:rPr lang="en-US" altLang="ja-JP" sz="2000" u="none" strike="noStrike">
                          <a:effectLst/>
                          <a:latin typeface="+mn-lt"/>
                        </a:rPr>
                        <a:t>2023/12/1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2023/12/31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1.7</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1.5</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477394801"/>
                  </a:ext>
                </a:extLst>
              </a:tr>
              <a:tr h="254000">
                <a:tc>
                  <a:txBody>
                    <a:bodyPr/>
                    <a:lstStyle/>
                    <a:p>
                      <a:pPr algn="r" fontAlgn="ctr"/>
                      <a:r>
                        <a:rPr lang="en-US" altLang="ja-JP" sz="2000" u="none" strike="noStrike">
                          <a:effectLst/>
                          <a:latin typeface="+mn-lt"/>
                        </a:rPr>
                        <a:t>2023/11/1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2023/11/30</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2.9</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2.7</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47569164"/>
                  </a:ext>
                </a:extLst>
              </a:tr>
              <a:tr h="254000">
                <a:tc>
                  <a:txBody>
                    <a:bodyPr/>
                    <a:lstStyle/>
                    <a:p>
                      <a:pPr algn="r" fontAlgn="ctr"/>
                      <a:r>
                        <a:rPr lang="en-US" altLang="ja-JP" sz="2000" u="none" strike="noStrike">
                          <a:effectLst/>
                          <a:latin typeface="+mn-lt"/>
                        </a:rPr>
                        <a:t>2023/11/1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2023/11/30</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0.7</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0.7</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3261248105"/>
                  </a:ext>
                </a:extLst>
              </a:tr>
              <a:tr h="254000">
                <a:tc>
                  <a:txBody>
                    <a:bodyPr/>
                    <a:lstStyle/>
                    <a:p>
                      <a:pPr algn="r" fontAlgn="ctr"/>
                      <a:r>
                        <a:rPr lang="en-US" altLang="ja-JP" sz="2000" u="none" strike="noStrike">
                          <a:effectLst/>
                          <a:latin typeface="+mn-lt"/>
                        </a:rPr>
                        <a:t>2022/8/1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2022/8/31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0.3</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0.3</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4278627746"/>
                  </a:ext>
                </a:extLst>
              </a:tr>
              <a:tr h="254000">
                <a:tc>
                  <a:txBody>
                    <a:bodyPr/>
                    <a:lstStyle/>
                    <a:p>
                      <a:pPr algn="r" fontAlgn="ctr"/>
                      <a:r>
                        <a:rPr lang="en-US" altLang="ja-JP" sz="2000" u="none" strike="noStrike">
                          <a:effectLst/>
                          <a:latin typeface="+mn-lt"/>
                        </a:rPr>
                        <a:t>2022/5/1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2022/5/31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0.8</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0.9</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4258668756"/>
                  </a:ext>
                </a:extLst>
              </a:tr>
              <a:tr h="254000">
                <a:tc>
                  <a:txBody>
                    <a:bodyPr/>
                    <a:lstStyle/>
                    <a:p>
                      <a:pPr algn="r" fontAlgn="ctr"/>
                      <a:r>
                        <a:rPr lang="en-US" altLang="ja-JP" sz="2000" u="none" strike="noStrike">
                          <a:effectLst/>
                          <a:latin typeface="+mn-lt"/>
                        </a:rPr>
                        <a:t>2022/1/1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2022/1/31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0.7</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0.6</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4165006914"/>
                  </a:ext>
                </a:extLst>
              </a:tr>
              <a:tr h="254000">
                <a:tc>
                  <a:txBody>
                    <a:bodyPr/>
                    <a:lstStyle/>
                    <a:p>
                      <a:pPr algn="r" fontAlgn="ctr"/>
                      <a:r>
                        <a:rPr lang="en-US" altLang="ja-JP" sz="2000" u="none" strike="noStrike">
                          <a:effectLst/>
                          <a:latin typeface="+mn-lt"/>
                        </a:rPr>
                        <a:t>2021/11/1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2021/11/30</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0.2</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0.5</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3430066385"/>
                  </a:ext>
                </a:extLst>
              </a:tr>
              <a:tr h="254000">
                <a:tc>
                  <a:txBody>
                    <a:bodyPr/>
                    <a:lstStyle/>
                    <a:p>
                      <a:pPr algn="r" fontAlgn="ctr"/>
                      <a:r>
                        <a:rPr lang="en-US" altLang="ja-JP" sz="2000" u="none" strike="noStrike">
                          <a:effectLst/>
                          <a:latin typeface="+mn-lt"/>
                        </a:rPr>
                        <a:t>2021/6/1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2021/6/30</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1.2</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1.1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855613"/>
                  </a:ext>
                </a:extLst>
              </a:tr>
              <a:tr h="254000">
                <a:tc>
                  <a:txBody>
                    <a:bodyPr/>
                    <a:lstStyle/>
                    <a:p>
                      <a:pPr algn="r" fontAlgn="ctr"/>
                      <a:r>
                        <a:rPr lang="en-US" altLang="ja-JP" sz="2000" u="none" strike="noStrike">
                          <a:effectLst/>
                          <a:latin typeface="+mn-lt"/>
                        </a:rPr>
                        <a:t>2021/5/1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2021/5/31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1.8</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1.8</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237000171"/>
                  </a:ext>
                </a:extLst>
              </a:tr>
              <a:tr h="254000">
                <a:tc>
                  <a:txBody>
                    <a:bodyPr/>
                    <a:lstStyle/>
                    <a:p>
                      <a:pPr algn="r" fontAlgn="ctr"/>
                      <a:r>
                        <a:rPr lang="en-US" altLang="ja-JP" sz="2000" u="none" strike="noStrike">
                          <a:effectLst/>
                          <a:latin typeface="+mn-lt"/>
                        </a:rPr>
                        <a:t>2020/3/1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2020/3/31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1900498832"/>
                  </a:ext>
                </a:extLst>
              </a:tr>
              <a:tr h="254000">
                <a:tc>
                  <a:txBody>
                    <a:bodyPr/>
                    <a:lstStyle/>
                    <a:p>
                      <a:pPr algn="r" fontAlgn="ctr"/>
                      <a:r>
                        <a:rPr lang="en-US" altLang="ja-JP" sz="2000" u="none" strike="noStrike">
                          <a:effectLst/>
                          <a:latin typeface="+mn-lt"/>
                        </a:rPr>
                        <a:t>2020/2/1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2020/2/29</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0.7</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0.7</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781077009"/>
                  </a:ext>
                </a:extLst>
              </a:tr>
              <a:tr h="254000">
                <a:tc>
                  <a:txBody>
                    <a:bodyPr/>
                    <a:lstStyle/>
                    <a:p>
                      <a:pPr algn="r" fontAlgn="ctr"/>
                      <a:r>
                        <a:rPr lang="en-US" altLang="ja-JP" sz="2000" u="none" strike="noStrike">
                          <a:effectLst/>
                          <a:latin typeface="+mn-lt"/>
                        </a:rPr>
                        <a:t>2019/9/1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2019/9/30</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3074116615"/>
                  </a:ext>
                </a:extLst>
              </a:tr>
              <a:tr h="254000">
                <a:tc>
                  <a:txBody>
                    <a:bodyPr/>
                    <a:lstStyle/>
                    <a:p>
                      <a:pPr algn="r" fontAlgn="ctr"/>
                      <a:r>
                        <a:rPr lang="en-US" altLang="ja-JP" sz="2000" u="none" strike="noStrike">
                          <a:effectLst/>
                          <a:latin typeface="+mn-lt"/>
                        </a:rPr>
                        <a:t>2019/10/1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2019/10/31</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0.8</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a:effectLst/>
                          <a:latin typeface="+mn-lt"/>
                        </a:rPr>
                        <a:t>0.6</a:t>
                      </a:r>
                      <a:endParaRPr lang="en-US" altLang="ja-JP" sz="2000" b="0" i="0" u="none" strike="noStrike">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2809343687"/>
                  </a:ext>
                </a:extLst>
              </a:tr>
              <a:tr h="254000">
                <a:tc>
                  <a:txBody>
                    <a:bodyPr/>
                    <a:lstStyle/>
                    <a:p>
                      <a:pPr algn="r" fontAlgn="ctr"/>
                      <a:r>
                        <a:rPr lang="en-US" altLang="ja-JP" sz="2000" u="none" strike="noStrike" dirty="0">
                          <a:effectLst/>
                          <a:latin typeface="+mn-lt"/>
                        </a:rPr>
                        <a:t>2019/10/1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2019/10/31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0.1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tc>
                  <a:txBody>
                    <a:bodyPr/>
                    <a:lstStyle/>
                    <a:p>
                      <a:pPr algn="r" fontAlgn="ctr"/>
                      <a:r>
                        <a:rPr lang="en-US" altLang="ja-JP" sz="2000" u="none" strike="noStrike" dirty="0">
                          <a:effectLst/>
                          <a:latin typeface="+mn-lt"/>
                        </a:rPr>
                        <a:t>0.1</a:t>
                      </a:r>
                      <a:endParaRPr lang="en-US" altLang="ja-JP" sz="2000" b="0" i="0" u="none" strike="noStrike" dirty="0">
                        <a:solidFill>
                          <a:srgbClr val="000000"/>
                        </a:solidFill>
                        <a:effectLst/>
                        <a:latin typeface="+mn-lt"/>
                        <a:ea typeface="游ゴシック" panose="020B0400000000000000" pitchFamily="34" charset="-128"/>
                      </a:endParaRPr>
                    </a:p>
                  </a:txBody>
                  <a:tcPr marL="9525" marR="9525" marT="9525" marB="0" anchor="ctr"/>
                </a:tc>
                <a:extLst>
                  <a:ext uri="{0D108BD9-81ED-4DB2-BD59-A6C34878D82A}">
                    <a16:rowId xmlns:a16="http://schemas.microsoft.com/office/drawing/2014/main" val="303636537"/>
                  </a:ext>
                </a:extLst>
              </a:tr>
            </a:tbl>
          </a:graphicData>
        </a:graphic>
      </p:graphicFrame>
      <p:sp>
        <p:nvSpPr>
          <p:cNvPr id="3" name="テキスト ボックス 2">
            <a:extLst>
              <a:ext uri="{FF2B5EF4-FFF2-40B4-BE49-F238E27FC236}">
                <a16:creationId xmlns:a16="http://schemas.microsoft.com/office/drawing/2014/main" id="{CBC56011-F2EB-D2B8-E009-6BDC260DF23A}"/>
              </a:ext>
            </a:extLst>
          </p:cNvPr>
          <p:cNvSpPr txBox="1"/>
          <p:nvPr/>
        </p:nvSpPr>
        <p:spPr>
          <a:xfrm>
            <a:off x="265982" y="296564"/>
            <a:ext cx="11806570" cy="1077218"/>
          </a:xfrm>
          <a:prstGeom prst="rect">
            <a:avLst/>
          </a:prstGeom>
          <a:solidFill>
            <a:schemeClr val="accent6">
              <a:lumMod val="40000"/>
              <a:lumOff val="60000"/>
            </a:schemeClr>
          </a:solidFill>
          <a:ln w="63500" cmpd="thickThin">
            <a:solidFill>
              <a:schemeClr val="accent6">
                <a:lumMod val="50000"/>
              </a:schemeClr>
            </a:solidFill>
          </a:ln>
        </p:spPr>
        <p:txBody>
          <a:bodyPr wrap="square" rtlCol="0">
            <a:spAutoFit/>
          </a:bodyPr>
          <a:lstStyle/>
          <a:p>
            <a:r>
              <a:rPr kumimoji="1" lang="ja-JP" altLang="en-US" sz="3200">
                <a:solidFill>
                  <a:srgbClr val="FF0000"/>
                </a:solidFill>
              </a:rPr>
              <a:t>近年、放射線作業に起因しない被ばく記録が増加している。空港の手荷物検査の影響である可能性が高い。</a:t>
            </a:r>
          </a:p>
        </p:txBody>
      </p:sp>
      <p:pic>
        <p:nvPicPr>
          <p:cNvPr id="4" name="図 3">
            <a:extLst>
              <a:ext uri="{FF2B5EF4-FFF2-40B4-BE49-F238E27FC236}">
                <a16:creationId xmlns:a16="http://schemas.microsoft.com/office/drawing/2014/main" id="{48DE1B6C-391B-B8B0-9660-0145024BD7C9}"/>
              </a:ext>
            </a:extLst>
          </p:cNvPr>
          <p:cNvPicPr>
            <a:picLocks noChangeAspect="1"/>
          </p:cNvPicPr>
          <p:nvPr/>
        </p:nvPicPr>
        <p:blipFill>
          <a:blip r:embed="rId3"/>
          <a:stretch>
            <a:fillRect/>
          </a:stretch>
        </p:blipFill>
        <p:spPr>
          <a:xfrm>
            <a:off x="7743123" y="2429595"/>
            <a:ext cx="2712308" cy="832201"/>
          </a:xfrm>
          <a:prstGeom prst="rect">
            <a:avLst/>
          </a:prstGeom>
        </p:spPr>
      </p:pic>
      <p:sp>
        <p:nvSpPr>
          <p:cNvPr id="5" name="テキスト ボックス 4">
            <a:extLst>
              <a:ext uri="{FF2B5EF4-FFF2-40B4-BE49-F238E27FC236}">
                <a16:creationId xmlns:a16="http://schemas.microsoft.com/office/drawing/2014/main" id="{675917DF-C6AA-B71C-50EB-CFF96E49C771}"/>
              </a:ext>
            </a:extLst>
          </p:cNvPr>
          <p:cNvSpPr txBox="1"/>
          <p:nvPr/>
        </p:nvSpPr>
        <p:spPr>
          <a:xfrm>
            <a:off x="6126003" y="1721709"/>
            <a:ext cx="5946549" cy="707886"/>
          </a:xfrm>
          <a:prstGeom prst="rect">
            <a:avLst/>
          </a:prstGeom>
          <a:noFill/>
          <a:ln w="19050">
            <a:solidFill>
              <a:schemeClr val="tx1"/>
            </a:solidFill>
          </a:ln>
        </p:spPr>
        <p:txBody>
          <a:bodyPr wrap="square" rtlCol="0">
            <a:spAutoFit/>
          </a:bodyPr>
          <a:lstStyle/>
          <a:p>
            <a:r>
              <a:rPr kumimoji="1" lang="ja-JP" altLang="en-US" sz="2000"/>
              <a:t>試しにポケット線量計を荷物に入れて手荷物検査を通してみた</a:t>
            </a:r>
          </a:p>
        </p:txBody>
      </p:sp>
      <p:graphicFrame>
        <p:nvGraphicFramePr>
          <p:cNvPr id="6" name="表 5">
            <a:extLst>
              <a:ext uri="{FF2B5EF4-FFF2-40B4-BE49-F238E27FC236}">
                <a16:creationId xmlns:a16="http://schemas.microsoft.com/office/drawing/2014/main" id="{BBF25471-4068-1453-F70F-7537E9A37812}"/>
              </a:ext>
            </a:extLst>
          </p:cNvPr>
          <p:cNvGraphicFramePr>
            <a:graphicFrameLocks noGrp="1"/>
          </p:cNvGraphicFramePr>
          <p:nvPr>
            <p:extLst>
              <p:ext uri="{D42A27DB-BD31-4B8C-83A1-F6EECF244321}">
                <p14:modId xmlns:p14="http://schemas.microsoft.com/office/powerpoint/2010/main" val="3391106379"/>
              </p:ext>
            </p:extLst>
          </p:nvPr>
        </p:nvGraphicFramePr>
        <p:xfrm>
          <a:off x="6363729" y="3261796"/>
          <a:ext cx="5254368" cy="2773680"/>
        </p:xfrm>
        <a:graphic>
          <a:graphicData uri="http://schemas.openxmlformats.org/drawingml/2006/table">
            <a:tbl>
              <a:tblPr firstRow="1" bandRow="1">
                <a:tableStyleId>{0505E3EF-67EA-436B-97B2-0124C06EBD24}</a:tableStyleId>
              </a:tblPr>
              <a:tblGrid>
                <a:gridCol w="1751456">
                  <a:extLst>
                    <a:ext uri="{9D8B030D-6E8A-4147-A177-3AD203B41FA5}">
                      <a16:colId xmlns:a16="http://schemas.microsoft.com/office/drawing/2014/main" val="3114334124"/>
                    </a:ext>
                  </a:extLst>
                </a:gridCol>
                <a:gridCol w="1751456">
                  <a:extLst>
                    <a:ext uri="{9D8B030D-6E8A-4147-A177-3AD203B41FA5}">
                      <a16:colId xmlns:a16="http://schemas.microsoft.com/office/drawing/2014/main" val="1590903565"/>
                    </a:ext>
                  </a:extLst>
                </a:gridCol>
                <a:gridCol w="1751456">
                  <a:extLst>
                    <a:ext uri="{9D8B030D-6E8A-4147-A177-3AD203B41FA5}">
                      <a16:colId xmlns:a16="http://schemas.microsoft.com/office/drawing/2014/main" val="331970511"/>
                    </a:ext>
                  </a:extLst>
                </a:gridCol>
              </a:tblGrid>
              <a:tr h="257497">
                <a:tc>
                  <a:txBody>
                    <a:bodyPr/>
                    <a:lstStyle/>
                    <a:p>
                      <a:r>
                        <a:rPr kumimoji="1" lang="en-US" altLang="ja-JP" sz="2000" b="0" dirty="0"/>
                        <a:t>2024/2/14</a:t>
                      </a:r>
                      <a:endParaRPr kumimoji="1" lang="ja-JP" altLang="en-US" sz="2000" b="0"/>
                    </a:p>
                  </a:txBody>
                  <a:tcPr/>
                </a:tc>
                <a:tc>
                  <a:txBody>
                    <a:bodyPr/>
                    <a:lstStyle/>
                    <a:p>
                      <a:r>
                        <a:rPr kumimoji="1" lang="ja-JP" altLang="en-US" sz="2000" b="0"/>
                        <a:t>大阪</a:t>
                      </a:r>
                      <a:r>
                        <a:rPr kumimoji="1" lang="en-US" altLang="ja-JP" sz="2000" b="0" dirty="0"/>
                        <a:t>(</a:t>
                      </a:r>
                      <a:r>
                        <a:rPr kumimoji="1" lang="ja-JP" altLang="en-US" sz="2000" b="0"/>
                        <a:t>伊丹</a:t>
                      </a:r>
                      <a:r>
                        <a:rPr kumimoji="1" lang="en-US" altLang="ja-JP" sz="2000" b="0" dirty="0"/>
                        <a:t>)</a:t>
                      </a:r>
                      <a:endParaRPr kumimoji="1" lang="ja-JP" altLang="en-US" sz="2000" b="0"/>
                    </a:p>
                  </a:txBody>
                  <a:tcPr/>
                </a:tc>
                <a:tc>
                  <a:txBody>
                    <a:bodyPr/>
                    <a:lstStyle/>
                    <a:p>
                      <a:r>
                        <a:rPr kumimoji="1" lang="en-US" altLang="ja-JP" sz="2000" b="0" dirty="0"/>
                        <a:t>0.7</a:t>
                      </a:r>
                      <a:endParaRPr kumimoji="1" lang="ja-JP" altLang="en-US" sz="2000" b="0"/>
                    </a:p>
                  </a:txBody>
                  <a:tcPr/>
                </a:tc>
                <a:extLst>
                  <a:ext uri="{0D108BD9-81ED-4DB2-BD59-A6C34878D82A}">
                    <a16:rowId xmlns:a16="http://schemas.microsoft.com/office/drawing/2014/main" val="2742142566"/>
                  </a:ext>
                </a:extLst>
              </a:tr>
              <a:tr h="257497">
                <a:tc>
                  <a:txBody>
                    <a:bodyPr/>
                    <a:lstStyle/>
                    <a:p>
                      <a:r>
                        <a:rPr kumimoji="1" lang="en-US" altLang="ja-JP" sz="2000" dirty="0"/>
                        <a:t>2024/2/17</a:t>
                      </a:r>
                      <a:endParaRPr kumimoji="1" lang="ja-JP" altLang="en-US" sz="2000"/>
                    </a:p>
                  </a:txBody>
                  <a:tcPr/>
                </a:tc>
                <a:tc>
                  <a:txBody>
                    <a:bodyPr/>
                    <a:lstStyle/>
                    <a:p>
                      <a:r>
                        <a:rPr kumimoji="1" lang="ja-JP" altLang="en-US" sz="2000"/>
                        <a:t>宮崎</a:t>
                      </a:r>
                    </a:p>
                  </a:txBody>
                  <a:tcPr/>
                </a:tc>
                <a:tc>
                  <a:txBody>
                    <a:bodyPr/>
                    <a:lstStyle/>
                    <a:p>
                      <a:r>
                        <a:rPr kumimoji="1" lang="en-US" altLang="ja-JP" sz="2000" dirty="0"/>
                        <a:t>1.4</a:t>
                      </a:r>
                      <a:endParaRPr kumimoji="1" lang="ja-JP" altLang="en-US" sz="2000"/>
                    </a:p>
                  </a:txBody>
                  <a:tcPr/>
                </a:tc>
                <a:extLst>
                  <a:ext uri="{0D108BD9-81ED-4DB2-BD59-A6C34878D82A}">
                    <a16:rowId xmlns:a16="http://schemas.microsoft.com/office/drawing/2014/main" val="3553119547"/>
                  </a:ext>
                </a:extLst>
              </a:tr>
              <a:tr h="257497">
                <a:tc>
                  <a:txBody>
                    <a:bodyPr/>
                    <a:lstStyle/>
                    <a:p>
                      <a:r>
                        <a:rPr kumimoji="1" lang="en-US" altLang="ja-JP" sz="2000" dirty="0"/>
                        <a:t>2024/2/29</a:t>
                      </a:r>
                      <a:endParaRPr kumimoji="1" lang="ja-JP" alt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a:t>大阪</a:t>
                      </a:r>
                      <a:r>
                        <a:rPr kumimoji="1" lang="en-US" altLang="ja-JP" sz="2000" b="0" dirty="0"/>
                        <a:t>(</a:t>
                      </a:r>
                      <a:r>
                        <a:rPr kumimoji="1" lang="ja-JP" altLang="en-US" sz="2000" b="0"/>
                        <a:t>伊丹</a:t>
                      </a:r>
                      <a:r>
                        <a:rPr kumimoji="1" lang="en-US" altLang="ja-JP" sz="2000" b="0" dirty="0"/>
                        <a:t>)</a:t>
                      </a:r>
                      <a:endParaRPr kumimoji="1" lang="ja-JP" altLang="en-US" sz="2000" b="0"/>
                    </a:p>
                  </a:txBody>
                  <a:tcPr/>
                </a:tc>
                <a:tc>
                  <a:txBody>
                    <a:bodyPr/>
                    <a:lstStyle/>
                    <a:p>
                      <a:r>
                        <a:rPr kumimoji="1" lang="en-US" altLang="ja-JP" sz="2000" dirty="0"/>
                        <a:t>4.1</a:t>
                      </a:r>
                      <a:endParaRPr kumimoji="1" lang="ja-JP" altLang="en-US" sz="2000"/>
                    </a:p>
                  </a:txBody>
                  <a:tcPr/>
                </a:tc>
                <a:extLst>
                  <a:ext uri="{0D108BD9-81ED-4DB2-BD59-A6C34878D82A}">
                    <a16:rowId xmlns:a16="http://schemas.microsoft.com/office/drawing/2014/main" val="3318286466"/>
                  </a:ext>
                </a:extLst>
              </a:tr>
              <a:tr h="257497">
                <a:tc>
                  <a:txBody>
                    <a:bodyPr/>
                    <a:lstStyle/>
                    <a:p>
                      <a:r>
                        <a:rPr kumimoji="1" lang="en-US" altLang="ja-JP" sz="2000" dirty="0"/>
                        <a:t>2024/9/6</a:t>
                      </a:r>
                      <a:endParaRPr kumimoji="1" lang="ja-JP" altLang="en-US" sz="2000"/>
                    </a:p>
                  </a:txBody>
                  <a:tcPr/>
                </a:tc>
                <a:tc>
                  <a:txBody>
                    <a:bodyPr/>
                    <a:lstStyle/>
                    <a:p>
                      <a:r>
                        <a:rPr kumimoji="1" lang="ja-JP" altLang="en-US" sz="2000">
                          <a:solidFill>
                            <a:srgbClr val="FF0000"/>
                          </a:solidFill>
                        </a:rPr>
                        <a:t>東京</a:t>
                      </a:r>
                      <a:r>
                        <a:rPr kumimoji="1" lang="en-US" altLang="ja-JP" sz="2000" dirty="0">
                          <a:solidFill>
                            <a:srgbClr val="FF0000"/>
                          </a:solidFill>
                        </a:rPr>
                        <a:t>(</a:t>
                      </a:r>
                      <a:r>
                        <a:rPr kumimoji="1" lang="ja-JP" altLang="en-US" sz="2000">
                          <a:solidFill>
                            <a:srgbClr val="FF0000"/>
                          </a:solidFill>
                        </a:rPr>
                        <a:t>羽田</a:t>
                      </a:r>
                      <a:r>
                        <a:rPr kumimoji="1" lang="en-US" altLang="ja-JP" sz="2000" dirty="0">
                          <a:solidFill>
                            <a:srgbClr val="FF0000"/>
                          </a:solidFill>
                        </a:rPr>
                        <a:t>)</a:t>
                      </a:r>
                      <a:endParaRPr kumimoji="1" lang="ja-JP" altLang="en-US" sz="2000">
                        <a:solidFill>
                          <a:srgbClr val="FF0000"/>
                        </a:solidFill>
                      </a:endParaRPr>
                    </a:p>
                  </a:txBody>
                  <a:tcPr/>
                </a:tc>
                <a:tc>
                  <a:txBody>
                    <a:bodyPr/>
                    <a:lstStyle/>
                    <a:p>
                      <a:r>
                        <a:rPr kumimoji="1" lang="en-US" altLang="ja-JP" sz="2000" dirty="0">
                          <a:solidFill>
                            <a:srgbClr val="FF0000"/>
                          </a:solidFill>
                        </a:rPr>
                        <a:t>740.2</a:t>
                      </a:r>
                      <a:endParaRPr kumimoji="1" lang="ja-JP" altLang="en-US" sz="2000">
                        <a:solidFill>
                          <a:srgbClr val="FF0000"/>
                        </a:solidFill>
                      </a:endParaRPr>
                    </a:p>
                  </a:txBody>
                  <a:tcPr/>
                </a:tc>
                <a:extLst>
                  <a:ext uri="{0D108BD9-81ED-4DB2-BD59-A6C34878D82A}">
                    <a16:rowId xmlns:a16="http://schemas.microsoft.com/office/drawing/2014/main" val="555359526"/>
                  </a:ext>
                </a:extLst>
              </a:tr>
              <a:tr h="257497">
                <a:tc>
                  <a:txBody>
                    <a:bodyPr/>
                    <a:lstStyle/>
                    <a:p>
                      <a:r>
                        <a:rPr kumimoji="1" lang="en-US" altLang="ja-JP" sz="2000" dirty="0"/>
                        <a:t>2024/9/8</a:t>
                      </a:r>
                      <a:endParaRPr kumimoji="1" lang="ja-JP" altLang="en-US" sz="2000"/>
                    </a:p>
                  </a:txBody>
                  <a:tcPr/>
                </a:tc>
                <a:tc>
                  <a:txBody>
                    <a:bodyPr/>
                    <a:lstStyle/>
                    <a:p>
                      <a:r>
                        <a:rPr kumimoji="1" lang="ja-JP" altLang="en-US" sz="2000"/>
                        <a:t>札幌</a:t>
                      </a:r>
                      <a:r>
                        <a:rPr kumimoji="1" lang="en-US" altLang="ja-JP" sz="2000" dirty="0"/>
                        <a:t>(</a:t>
                      </a:r>
                      <a:r>
                        <a:rPr kumimoji="1" lang="ja-JP" altLang="en-US" sz="2000"/>
                        <a:t>新千歳</a:t>
                      </a:r>
                      <a:r>
                        <a:rPr kumimoji="1" lang="en-US" altLang="ja-JP" sz="2000" dirty="0"/>
                        <a:t>)</a:t>
                      </a:r>
                      <a:endParaRPr kumimoji="1" lang="ja-JP" altLang="en-US" sz="2000"/>
                    </a:p>
                  </a:txBody>
                  <a:tcPr/>
                </a:tc>
                <a:tc>
                  <a:txBody>
                    <a:bodyPr/>
                    <a:lstStyle/>
                    <a:p>
                      <a:r>
                        <a:rPr kumimoji="1" lang="en-US" altLang="ja-JP" sz="2000" dirty="0"/>
                        <a:t>8.0</a:t>
                      </a:r>
                      <a:endParaRPr kumimoji="1" lang="ja-JP" altLang="en-US" sz="2000"/>
                    </a:p>
                  </a:txBody>
                  <a:tcPr/>
                </a:tc>
                <a:extLst>
                  <a:ext uri="{0D108BD9-81ED-4DB2-BD59-A6C34878D82A}">
                    <a16:rowId xmlns:a16="http://schemas.microsoft.com/office/drawing/2014/main" val="903156603"/>
                  </a:ext>
                </a:extLst>
              </a:tr>
              <a:tr h="257497">
                <a:tc>
                  <a:txBody>
                    <a:bodyPr/>
                    <a:lstStyle/>
                    <a:p>
                      <a:r>
                        <a:rPr kumimoji="1" lang="en-US" altLang="ja-JP" sz="2000" dirty="0"/>
                        <a:t>2024/9/17</a:t>
                      </a:r>
                      <a:endParaRPr kumimoji="1" lang="ja-JP" altLang="en-US" sz="2000"/>
                    </a:p>
                  </a:txBody>
                  <a:tcPr/>
                </a:tc>
                <a:tc>
                  <a:txBody>
                    <a:bodyPr/>
                    <a:lstStyle/>
                    <a:p>
                      <a:r>
                        <a:rPr kumimoji="1" lang="ja-JP" altLang="en-US" sz="2000">
                          <a:solidFill>
                            <a:srgbClr val="FF0000"/>
                          </a:solidFill>
                        </a:rPr>
                        <a:t>東京</a:t>
                      </a:r>
                      <a:r>
                        <a:rPr kumimoji="1" lang="en-US" altLang="ja-JP" sz="2000" dirty="0">
                          <a:solidFill>
                            <a:srgbClr val="FF0000"/>
                          </a:solidFill>
                        </a:rPr>
                        <a:t>(</a:t>
                      </a:r>
                      <a:r>
                        <a:rPr kumimoji="1" lang="ja-JP" altLang="en-US" sz="2000">
                          <a:solidFill>
                            <a:srgbClr val="FF0000"/>
                          </a:solidFill>
                        </a:rPr>
                        <a:t>羽田</a:t>
                      </a:r>
                      <a:r>
                        <a:rPr kumimoji="1" lang="en-US" altLang="ja-JP" sz="2000" dirty="0">
                          <a:solidFill>
                            <a:srgbClr val="FF0000"/>
                          </a:solidFill>
                        </a:rPr>
                        <a:t>)</a:t>
                      </a:r>
                      <a:endParaRPr kumimoji="1" lang="ja-JP" altLang="en-US" sz="2000">
                        <a:solidFill>
                          <a:srgbClr val="FF0000"/>
                        </a:solidFill>
                      </a:endParaRPr>
                    </a:p>
                  </a:txBody>
                  <a:tcPr/>
                </a:tc>
                <a:tc>
                  <a:txBody>
                    <a:bodyPr/>
                    <a:lstStyle/>
                    <a:p>
                      <a:r>
                        <a:rPr kumimoji="1" lang="en-US" altLang="ja-JP" sz="2000" dirty="0">
                          <a:solidFill>
                            <a:srgbClr val="FF0000"/>
                          </a:solidFill>
                        </a:rPr>
                        <a:t>893.4</a:t>
                      </a:r>
                      <a:endParaRPr kumimoji="1" lang="ja-JP" altLang="en-US" sz="2000">
                        <a:solidFill>
                          <a:srgbClr val="FF0000"/>
                        </a:solidFill>
                      </a:endParaRPr>
                    </a:p>
                  </a:txBody>
                  <a:tcPr/>
                </a:tc>
                <a:extLst>
                  <a:ext uri="{0D108BD9-81ED-4DB2-BD59-A6C34878D82A}">
                    <a16:rowId xmlns:a16="http://schemas.microsoft.com/office/drawing/2014/main" val="3079584891"/>
                  </a:ext>
                </a:extLst>
              </a:tr>
              <a:tr h="257497">
                <a:tc>
                  <a:txBody>
                    <a:bodyPr/>
                    <a:lstStyle/>
                    <a:p>
                      <a:r>
                        <a:rPr kumimoji="1" lang="en-US" altLang="ja-JP" sz="2000" dirty="0"/>
                        <a:t>2024/9/19</a:t>
                      </a:r>
                      <a:endParaRPr kumimoji="1" lang="ja-JP" altLang="en-US" sz="2000"/>
                    </a:p>
                  </a:txBody>
                  <a:tcPr/>
                </a:tc>
                <a:tc>
                  <a:txBody>
                    <a:bodyPr/>
                    <a:lstStyle/>
                    <a:p>
                      <a:r>
                        <a:rPr kumimoji="1" lang="ja-JP" altLang="en-US" sz="2000"/>
                        <a:t>仙台</a:t>
                      </a:r>
                    </a:p>
                  </a:txBody>
                  <a:tcPr/>
                </a:tc>
                <a:tc>
                  <a:txBody>
                    <a:bodyPr/>
                    <a:lstStyle/>
                    <a:p>
                      <a:r>
                        <a:rPr kumimoji="1" lang="en-US" altLang="ja-JP" sz="2000" dirty="0"/>
                        <a:t>10.5</a:t>
                      </a:r>
                      <a:endParaRPr kumimoji="1" lang="ja-JP" altLang="en-US" sz="2000"/>
                    </a:p>
                  </a:txBody>
                  <a:tcPr/>
                </a:tc>
                <a:extLst>
                  <a:ext uri="{0D108BD9-81ED-4DB2-BD59-A6C34878D82A}">
                    <a16:rowId xmlns:a16="http://schemas.microsoft.com/office/drawing/2014/main" val="3630336252"/>
                  </a:ext>
                </a:extLst>
              </a:tr>
            </a:tbl>
          </a:graphicData>
        </a:graphic>
      </p:graphicFrame>
      <p:sp>
        <p:nvSpPr>
          <p:cNvPr id="7" name="テキスト ボックス 6">
            <a:extLst>
              <a:ext uri="{FF2B5EF4-FFF2-40B4-BE49-F238E27FC236}">
                <a16:creationId xmlns:a16="http://schemas.microsoft.com/office/drawing/2014/main" id="{A2D33A04-1E3E-3402-F9E6-A8A57875FB40}"/>
              </a:ext>
            </a:extLst>
          </p:cNvPr>
          <p:cNvSpPr txBox="1"/>
          <p:nvPr/>
        </p:nvSpPr>
        <p:spPr>
          <a:xfrm>
            <a:off x="7743123" y="6082768"/>
            <a:ext cx="3849131" cy="400110"/>
          </a:xfrm>
          <a:prstGeom prst="rect">
            <a:avLst/>
          </a:prstGeom>
          <a:noFill/>
        </p:spPr>
        <p:txBody>
          <a:bodyPr wrap="none" rtlCol="0">
            <a:spAutoFit/>
          </a:bodyPr>
          <a:lstStyle/>
          <a:p>
            <a:r>
              <a:rPr kumimoji="1" lang="ja-JP" altLang="en-US" sz="2000" b="1" u="sng"/>
              <a:t>→</a:t>
            </a:r>
            <a:r>
              <a:rPr lang="en-US" altLang="ja-JP" sz="2000" b="1" u="sng" dirty="0"/>
              <a:t> </a:t>
            </a:r>
            <a:r>
              <a:rPr lang="ja-JP" altLang="en-US" sz="2000" b="1" u="sng"/>
              <a:t>羽田空港での測定値だけ高い</a:t>
            </a:r>
            <a:endParaRPr lang="en-US" altLang="ja-JP" sz="2000" b="1" u="sng" dirty="0"/>
          </a:p>
        </p:txBody>
      </p:sp>
    </p:spTree>
    <p:extLst>
      <p:ext uri="{BB962C8B-B14F-4D97-AF65-F5344CB8AC3E}">
        <p14:creationId xmlns:p14="http://schemas.microsoft.com/office/powerpoint/2010/main" val="396406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DEB3ABD-A98B-02D1-D5E4-E629F6859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106" y="4057173"/>
            <a:ext cx="2977055" cy="297705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F2203919-7AC2-C346-69F5-0F4E429D3E53}"/>
              </a:ext>
            </a:extLst>
          </p:cNvPr>
          <p:cNvSpPr txBox="1"/>
          <p:nvPr/>
        </p:nvSpPr>
        <p:spPr>
          <a:xfrm>
            <a:off x="126125" y="220718"/>
            <a:ext cx="4288353" cy="369332"/>
          </a:xfrm>
          <a:prstGeom prst="rect">
            <a:avLst/>
          </a:prstGeom>
          <a:noFill/>
        </p:spPr>
        <p:txBody>
          <a:bodyPr wrap="none" rtlCol="0">
            <a:spAutoFit/>
          </a:bodyPr>
          <a:lstStyle/>
          <a:p>
            <a:r>
              <a:rPr kumimoji="1" lang="ja-JP" altLang="en-US"/>
              <a:t>国土交通省　平成</a:t>
            </a:r>
            <a:r>
              <a:rPr kumimoji="1" lang="en-US" altLang="ja-JP" dirty="0"/>
              <a:t>30</a:t>
            </a:r>
            <a:r>
              <a:rPr kumimoji="1" lang="ja-JP" altLang="en-US"/>
              <a:t>年</a:t>
            </a:r>
            <a:r>
              <a:rPr kumimoji="1" lang="en-US" altLang="ja-JP" dirty="0"/>
              <a:t>4</a:t>
            </a:r>
            <a:r>
              <a:rPr kumimoji="1" lang="ja-JP" altLang="en-US"/>
              <a:t>月</a:t>
            </a:r>
            <a:r>
              <a:rPr kumimoji="1" lang="en-US" altLang="ja-JP" dirty="0"/>
              <a:t>16</a:t>
            </a:r>
            <a:r>
              <a:rPr kumimoji="1" lang="ja-JP" altLang="en-US"/>
              <a:t>日報道発表</a:t>
            </a:r>
          </a:p>
        </p:txBody>
      </p:sp>
      <p:grpSp>
        <p:nvGrpSpPr>
          <p:cNvPr id="8" name="グループ化 7">
            <a:extLst>
              <a:ext uri="{FF2B5EF4-FFF2-40B4-BE49-F238E27FC236}">
                <a16:creationId xmlns:a16="http://schemas.microsoft.com/office/drawing/2014/main" id="{6815A956-218B-7EB5-4448-48D4E9D2C7F8}"/>
              </a:ext>
            </a:extLst>
          </p:cNvPr>
          <p:cNvGrpSpPr/>
          <p:nvPr/>
        </p:nvGrpSpPr>
        <p:grpSpPr>
          <a:xfrm>
            <a:off x="0" y="590050"/>
            <a:ext cx="12192000" cy="654286"/>
            <a:chOff x="0" y="790832"/>
            <a:chExt cx="12192000" cy="654286"/>
          </a:xfrm>
        </p:grpSpPr>
        <p:sp>
          <p:nvSpPr>
            <p:cNvPr id="7" name="正方形/長方形 6">
              <a:extLst>
                <a:ext uri="{FF2B5EF4-FFF2-40B4-BE49-F238E27FC236}">
                  <a16:creationId xmlns:a16="http://schemas.microsoft.com/office/drawing/2014/main" id="{F5A2C3B5-9A36-1744-E80D-A96A6ADCF5C6}"/>
                </a:ext>
              </a:extLst>
            </p:cNvPr>
            <p:cNvSpPr/>
            <p:nvPr/>
          </p:nvSpPr>
          <p:spPr>
            <a:xfrm>
              <a:off x="0" y="790832"/>
              <a:ext cx="12192000" cy="65428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03F2DDD-3720-0C6F-ACEA-52167F6140E6}"/>
                </a:ext>
              </a:extLst>
            </p:cNvPr>
            <p:cNvSpPr txBox="1"/>
            <p:nvPr/>
          </p:nvSpPr>
          <p:spPr>
            <a:xfrm>
              <a:off x="2541180" y="790832"/>
              <a:ext cx="7109639" cy="646331"/>
            </a:xfrm>
            <a:prstGeom prst="rect">
              <a:avLst/>
            </a:prstGeom>
            <a:noFill/>
          </p:spPr>
          <p:txBody>
            <a:bodyPr wrap="none" rtlCol="0">
              <a:spAutoFit/>
            </a:bodyPr>
            <a:lstStyle/>
            <a:p>
              <a:pPr algn="ctr"/>
              <a:r>
                <a:rPr lang="ja-JP" altLang="en-US" b="1" i="0" u="none" strike="noStrike">
                  <a:solidFill>
                    <a:srgbClr val="000000"/>
                  </a:solidFill>
                  <a:effectLst/>
                  <a:latin typeface="メイリオ" panose="020B0604030504040204" pitchFamily="34" charset="-128"/>
                  <a:ea typeface="メイリオ" panose="020B0604030504040204" pitchFamily="34" charset="-128"/>
                </a:rPr>
                <a:t>先進的な保安検査機器の運用を開始</a:t>
              </a:r>
              <a:br>
                <a:rPr lang="ja-JP" altLang="en-US" b="1" i="0" u="none" strike="noStrike">
                  <a:solidFill>
                    <a:srgbClr val="000000"/>
                  </a:solidFill>
                  <a:effectLst/>
                  <a:latin typeface="メイリオ" panose="020B0604030504040204" pitchFamily="34" charset="-128"/>
                  <a:ea typeface="メイリオ" panose="020B0604030504040204" pitchFamily="34" charset="-128"/>
                </a:rPr>
              </a:br>
              <a:r>
                <a:rPr lang="ja-JP" altLang="en-US" b="1" i="0" u="none" strike="noStrike">
                  <a:solidFill>
                    <a:srgbClr val="000000"/>
                  </a:solidFill>
                  <a:effectLst/>
                  <a:latin typeface="メイリオ" panose="020B0604030504040204" pitchFamily="34" charset="-128"/>
                  <a:ea typeface="メイリオ" panose="020B0604030504040204" pitchFamily="34" charset="-128"/>
                </a:rPr>
                <a:t>～国内初のＣＴ型機内持込手荷物検査用Ｘ線検査装置の運用開始～</a:t>
              </a:r>
            </a:p>
          </p:txBody>
        </p:sp>
      </p:grpSp>
      <p:sp>
        <p:nvSpPr>
          <p:cNvPr id="6" name="テキスト ボックス 5">
            <a:extLst>
              <a:ext uri="{FF2B5EF4-FFF2-40B4-BE49-F238E27FC236}">
                <a16:creationId xmlns:a16="http://schemas.microsoft.com/office/drawing/2014/main" id="{12ACAA7E-5A10-A29A-AEB3-3CBA09CC6944}"/>
              </a:ext>
            </a:extLst>
          </p:cNvPr>
          <p:cNvSpPr txBox="1"/>
          <p:nvPr/>
        </p:nvSpPr>
        <p:spPr>
          <a:xfrm>
            <a:off x="126125" y="1312298"/>
            <a:ext cx="11909356" cy="3170099"/>
          </a:xfrm>
          <a:prstGeom prst="rect">
            <a:avLst/>
          </a:prstGeom>
          <a:noFill/>
        </p:spPr>
        <p:txBody>
          <a:bodyPr wrap="square" rtlCol="0">
            <a:spAutoFit/>
          </a:bodyPr>
          <a:lstStyle/>
          <a:p>
            <a:r>
              <a:rPr lang="ja-JP" altLang="en-US" sz="2000">
                <a:solidFill>
                  <a:srgbClr val="000000"/>
                </a:solidFill>
                <a:effectLst/>
                <a:latin typeface="Helvetica" pitchFamily="2" charset="0"/>
              </a:rPr>
              <a:t>国 土 交 通 省 航 空 局 で は 、 ２ ０ ２ ０ 年 東 京 オ リ ン ピ ッ ク ・ パ ラ リ ン ピ ッ ク 競 技 大 会 開 催に 向 け 、 </a:t>
            </a:r>
            <a:r>
              <a:rPr lang="ja-JP" altLang="en-US" sz="2000" u="sng">
                <a:solidFill>
                  <a:srgbClr val="000000"/>
                </a:solidFill>
                <a:effectLst/>
                <a:latin typeface="Helvetica" pitchFamily="2" charset="0"/>
              </a:rPr>
              <a:t>「 テ ロ に 強 い 空 港 」 </a:t>
            </a:r>
            <a:r>
              <a:rPr lang="ja-JP" altLang="en-US" sz="2000">
                <a:solidFill>
                  <a:srgbClr val="000000"/>
                </a:solidFill>
                <a:effectLst/>
                <a:latin typeface="Helvetica" pitchFamily="2" charset="0"/>
              </a:rPr>
              <a:t>を 目 指 し 、 先 進 的 な 保 安 検 査 機 器 の 導 入 を 推 進 す る こ とに よ り 、 検 査 に 係 る 旅 客 の 負 担 を 抑 え 、 </a:t>
            </a:r>
            <a:r>
              <a:rPr lang="ja-JP" altLang="en-US" sz="2000" u="sng">
                <a:solidFill>
                  <a:srgbClr val="000000"/>
                </a:solidFill>
                <a:effectLst/>
                <a:latin typeface="Helvetica" pitchFamily="2" charset="0"/>
              </a:rPr>
              <a:t>検 査 の 円 滑 化 を 図 り つ つ 厳 格 化 を 実 現す る 航 空 保 安 検 査 の 高 度 化 を 図 っ て い ま す 。 </a:t>
            </a:r>
            <a:r>
              <a:rPr lang="ja-JP" altLang="en-US" sz="2000">
                <a:solidFill>
                  <a:srgbClr val="000000"/>
                </a:solidFill>
                <a:effectLst/>
                <a:latin typeface="Helvetica" pitchFamily="2" charset="0"/>
              </a:rPr>
              <a:t>そ の 一 環 と し て 、 下 記 の と お り 、</a:t>
            </a:r>
            <a:r>
              <a:rPr lang="ja-JP" altLang="en-US" sz="2000" b="1" u="sng">
                <a:solidFill>
                  <a:srgbClr val="000000"/>
                </a:solidFill>
                <a:effectLst/>
                <a:latin typeface="Helvetica" pitchFamily="2" charset="0"/>
              </a:rPr>
              <a:t>羽 田 空 港 国 際 線 タ ー ミ ナ ル ビ ル 内 に </a:t>
            </a:r>
            <a:r>
              <a:rPr lang="en-US" altLang="ja-JP" sz="2000" b="1" u="sng" dirty="0">
                <a:solidFill>
                  <a:srgbClr val="000000"/>
                </a:solidFill>
                <a:effectLst/>
                <a:latin typeface="Helvetica" pitchFamily="2" charset="0"/>
              </a:rPr>
              <a:t>『 </a:t>
            </a:r>
            <a:r>
              <a:rPr lang="ja-JP" altLang="en-US" sz="2000" b="1" u="sng">
                <a:solidFill>
                  <a:srgbClr val="000000"/>
                </a:solidFill>
                <a:effectLst/>
                <a:latin typeface="Helvetica" pitchFamily="2" charset="0"/>
              </a:rPr>
              <a:t>Ｃ Ｔ </a:t>
            </a:r>
            <a:r>
              <a:rPr lang="en-US" altLang="ja-JP" sz="2000" b="1" u="sng" dirty="0">
                <a:solidFill>
                  <a:srgbClr val="000000"/>
                </a:solidFill>
                <a:effectLst/>
                <a:latin typeface="Helvetica" pitchFamily="2" charset="0"/>
              </a:rPr>
              <a:t>( C o m p u t e d T o m o g r a p h y ) </a:t>
            </a:r>
            <a:r>
              <a:rPr lang="ja-JP" altLang="en-US" sz="2000" b="1" u="sng">
                <a:solidFill>
                  <a:srgbClr val="000000"/>
                </a:solidFill>
                <a:effectLst/>
                <a:latin typeface="Helvetica" pitchFamily="2" charset="0"/>
              </a:rPr>
              <a:t>型機 内 持 込 手 荷 物 検 査 用 Ｘ 線 検 査 装 置 （ 以 下 「 Ｃ Ｔ 機 」 ） </a:t>
            </a:r>
            <a:r>
              <a:rPr lang="en-US" altLang="ja-JP" sz="2000" b="1" u="sng" dirty="0">
                <a:solidFill>
                  <a:srgbClr val="000000"/>
                </a:solidFill>
                <a:effectLst/>
                <a:latin typeface="Helvetica" pitchFamily="2" charset="0"/>
              </a:rPr>
              <a:t>』 </a:t>
            </a:r>
            <a:r>
              <a:rPr lang="ja-JP" altLang="en-US" sz="2000" b="1" u="sng">
                <a:solidFill>
                  <a:srgbClr val="000000"/>
                </a:solidFill>
                <a:effectLst/>
                <a:latin typeface="Helvetica" pitchFamily="2" charset="0"/>
              </a:rPr>
              <a:t>を 設 置 </a:t>
            </a:r>
            <a:r>
              <a:rPr lang="ja-JP" altLang="en-US" sz="2000">
                <a:solidFill>
                  <a:srgbClr val="000000"/>
                </a:solidFill>
                <a:effectLst/>
                <a:latin typeface="Helvetica" pitchFamily="2" charset="0"/>
              </a:rPr>
              <a:t>し 、４ 月 １ ９ 日 か ら 運 用 を 開 始 す る こ と と な り ま し た 。</a:t>
            </a:r>
            <a:endParaRPr lang="en-US" altLang="ja-JP" sz="2000" dirty="0">
              <a:solidFill>
                <a:srgbClr val="000000"/>
              </a:solidFill>
              <a:effectLst/>
              <a:latin typeface="Helvetica" pitchFamily="2" charset="0"/>
            </a:endParaRPr>
          </a:p>
          <a:p>
            <a:r>
              <a:rPr lang="ja-JP" altLang="en-US" sz="2000">
                <a:solidFill>
                  <a:srgbClr val="000000"/>
                </a:solidFill>
                <a:effectLst/>
                <a:latin typeface="Helvetica" pitchFamily="2" charset="0"/>
              </a:rPr>
              <a:t>　Ｃ Ｔ 機 は 、 従 来 か ら の </a:t>
            </a:r>
            <a:r>
              <a:rPr lang="en-US" altLang="ja-JP" sz="2000" dirty="0">
                <a:solidFill>
                  <a:srgbClr val="000000"/>
                </a:solidFill>
                <a:effectLst/>
                <a:latin typeface="Helvetica" pitchFamily="2" charset="0"/>
              </a:rPr>
              <a:t>X </a:t>
            </a:r>
            <a:r>
              <a:rPr lang="ja-JP" altLang="en-US" sz="2000">
                <a:solidFill>
                  <a:srgbClr val="000000"/>
                </a:solidFill>
                <a:effectLst/>
                <a:latin typeface="Helvetica" pitchFamily="2" charset="0"/>
              </a:rPr>
              <a:t>線 検 査 装 置 で は 使 わ れ て い な か っ た Ｃ Ｔ 技 術 に よ り 、全 方 向 か ら モ ニ タ 確 認 が 可 能 な 画 像 を 生 成 で き 、 </a:t>
            </a:r>
            <a:r>
              <a:rPr lang="ja-JP" altLang="en-US" sz="2000" b="1" u="sng">
                <a:solidFill>
                  <a:srgbClr val="000000"/>
                </a:solidFill>
                <a:effectLst/>
                <a:latin typeface="Helvetica" pitchFamily="2" charset="0"/>
              </a:rPr>
              <a:t>従 来 の 装 置 よ り も 高 い検 知 能 力 </a:t>
            </a:r>
            <a:r>
              <a:rPr lang="ja-JP" altLang="en-US" sz="2000" u="sng">
                <a:solidFill>
                  <a:srgbClr val="000000"/>
                </a:solidFill>
                <a:effectLst/>
                <a:latin typeface="Helvetica" pitchFamily="2" charset="0"/>
              </a:rPr>
              <a:t>を 持 つ と と も に </a:t>
            </a:r>
            <a:r>
              <a:rPr lang="ja-JP" altLang="en-US" sz="2000" b="1" u="sng">
                <a:solidFill>
                  <a:srgbClr val="000000"/>
                </a:solidFill>
                <a:effectLst/>
                <a:latin typeface="Helvetica" pitchFamily="2" charset="0"/>
              </a:rPr>
              <a:t>高 度 な 解 析 処 理 </a:t>
            </a:r>
            <a:r>
              <a:rPr lang="ja-JP" altLang="en-US" sz="2000" u="sng">
                <a:solidFill>
                  <a:srgbClr val="000000"/>
                </a:solidFill>
                <a:effectLst/>
                <a:latin typeface="Helvetica" pitchFamily="2" charset="0"/>
              </a:rPr>
              <a:t>が で き る </a:t>
            </a:r>
            <a:r>
              <a:rPr lang="ja-JP" altLang="en-US" sz="2000">
                <a:solidFill>
                  <a:srgbClr val="000000"/>
                </a:solidFill>
                <a:effectLst/>
                <a:latin typeface="Helvetica" pitchFamily="2" charset="0"/>
              </a:rPr>
              <a:t>装 置 で す 。</a:t>
            </a:r>
          </a:p>
        </p:txBody>
      </p:sp>
      <p:pic>
        <p:nvPicPr>
          <p:cNvPr id="1030" name="Picture 6">
            <a:extLst>
              <a:ext uri="{FF2B5EF4-FFF2-40B4-BE49-F238E27FC236}">
                <a16:creationId xmlns:a16="http://schemas.microsoft.com/office/drawing/2014/main" id="{434CFC6B-96ED-30F4-8DC7-0315E2B3D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1055" y="4409597"/>
            <a:ext cx="3539260" cy="227220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BBD343B9-B38F-6D34-98FB-A4B1E377454C}"/>
              </a:ext>
            </a:extLst>
          </p:cNvPr>
          <p:cNvSpPr txBox="1"/>
          <p:nvPr/>
        </p:nvSpPr>
        <p:spPr>
          <a:xfrm>
            <a:off x="9206643" y="4443273"/>
            <a:ext cx="2643672" cy="276999"/>
          </a:xfrm>
          <a:prstGeom prst="rect">
            <a:avLst/>
          </a:prstGeom>
          <a:noFill/>
        </p:spPr>
        <p:txBody>
          <a:bodyPr wrap="none" rtlCol="0">
            <a:spAutoFit/>
          </a:bodyPr>
          <a:lstStyle/>
          <a:p>
            <a:r>
              <a:rPr kumimoji="1" lang="en-US" altLang="ja-JP" sz="1200" dirty="0"/>
              <a:t>* </a:t>
            </a:r>
            <a:r>
              <a:rPr kumimoji="1" lang="ja-JP" altLang="en-US" sz="1200"/>
              <a:t>写真は各社の</a:t>
            </a:r>
            <a:r>
              <a:rPr kumimoji="1" lang="en-US" altLang="ja-JP" sz="1200" dirty="0"/>
              <a:t>WEB</a:t>
            </a:r>
            <a:r>
              <a:rPr kumimoji="1" lang="ja-JP" altLang="en-US" sz="1200"/>
              <a:t>サイトから</a:t>
            </a:r>
            <a:r>
              <a:rPr lang="ja-JP" altLang="en-US" sz="1200"/>
              <a:t>引用</a:t>
            </a:r>
            <a:endParaRPr kumimoji="1" lang="ja-JP" altLang="en-US" sz="1200"/>
          </a:p>
        </p:txBody>
      </p:sp>
      <p:sp>
        <p:nvSpPr>
          <p:cNvPr id="9" name="テキスト ボックス 8">
            <a:extLst>
              <a:ext uri="{FF2B5EF4-FFF2-40B4-BE49-F238E27FC236}">
                <a16:creationId xmlns:a16="http://schemas.microsoft.com/office/drawing/2014/main" id="{10A05357-380A-D3A2-7E06-9938B1BC8661}"/>
              </a:ext>
            </a:extLst>
          </p:cNvPr>
          <p:cNvSpPr txBox="1"/>
          <p:nvPr/>
        </p:nvSpPr>
        <p:spPr>
          <a:xfrm>
            <a:off x="9242955" y="6404803"/>
            <a:ext cx="1675459" cy="276999"/>
          </a:xfrm>
          <a:prstGeom prst="rect">
            <a:avLst/>
          </a:prstGeom>
          <a:noFill/>
        </p:spPr>
        <p:txBody>
          <a:bodyPr wrap="none" rtlCol="0">
            <a:spAutoFit/>
          </a:bodyPr>
          <a:lstStyle/>
          <a:p>
            <a:r>
              <a:rPr kumimoji="1" lang="en-US" altLang="ja-JP" sz="1200" dirty="0"/>
              <a:t>IDSS</a:t>
            </a:r>
            <a:r>
              <a:rPr kumimoji="1" lang="ja-JP" altLang="en-US" sz="1200"/>
              <a:t>社</a:t>
            </a:r>
            <a:r>
              <a:rPr kumimoji="1" lang="en-US" altLang="ja-JP" sz="1200" dirty="0"/>
              <a:t> DETECT1000</a:t>
            </a:r>
            <a:endParaRPr kumimoji="1" lang="ja-JP" altLang="en-US" sz="1200"/>
          </a:p>
        </p:txBody>
      </p:sp>
      <p:sp>
        <p:nvSpPr>
          <p:cNvPr id="10" name="テキスト ボックス 9">
            <a:extLst>
              <a:ext uri="{FF2B5EF4-FFF2-40B4-BE49-F238E27FC236}">
                <a16:creationId xmlns:a16="http://schemas.microsoft.com/office/drawing/2014/main" id="{5F48571F-B4C6-5CAA-068B-A12A22BF2CA5}"/>
              </a:ext>
            </a:extLst>
          </p:cNvPr>
          <p:cNvSpPr txBox="1"/>
          <p:nvPr/>
        </p:nvSpPr>
        <p:spPr>
          <a:xfrm>
            <a:off x="4673585" y="6404803"/>
            <a:ext cx="1946367" cy="276999"/>
          </a:xfrm>
          <a:prstGeom prst="rect">
            <a:avLst/>
          </a:prstGeom>
          <a:noFill/>
        </p:spPr>
        <p:txBody>
          <a:bodyPr wrap="none" rtlCol="0">
            <a:spAutoFit/>
          </a:bodyPr>
          <a:lstStyle/>
          <a:p>
            <a:r>
              <a:rPr kumimoji="1" lang="en-US" altLang="ja-JP" sz="1200" dirty="0"/>
              <a:t>HISSCO</a:t>
            </a:r>
            <a:r>
              <a:rPr kumimoji="1" lang="ja-JP" altLang="en-US" sz="1200"/>
              <a:t>社</a:t>
            </a:r>
            <a:r>
              <a:rPr kumimoji="1" lang="en-US" altLang="ja-JP" sz="1200" dirty="0"/>
              <a:t> L-3 </a:t>
            </a:r>
            <a:r>
              <a:rPr kumimoji="1" lang="en-US" altLang="ja-JP" sz="1200" dirty="0" err="1"/>
              <a:t>Clearscan</a:t>
            </a:r>
            <a:endParaRPr kumimoji="1" lang="ja-JP" altLang="en-US" sz="1200"/>
          </a:p>
        </p:txBody>
      </p:sp>
      <p:pic>
        <p:nvPicPr>
          <p:cNvPr id="1032" name="Picture 8">
            <a:extLst>
              <a:ext uri="{FF2B5EF4-FFF2-40B4-BE49-F238E27FC236}">
                <a16:creationId xmlns:a16="http://schemas.microsoft.com/office/drawing/2014/main" id="{41B92F5F-EFC7-968B-6884-44F5715BBF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757" y="4482397"/>
            <a:ext cx="2272177" cy="1922406"/>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C7B10D08-CDEC-F862-50D0-26EF27598A90}"/>
              </a:ext>
            </a:extLst>
          </p:cNvPr>
          <p:cNvSpPr txBox="1"/>
          <p:nvPr/>
        </p:nvSpPr>
        <p:spPr>
          <a:xfrm>
            <a:off x="894575" y="6404802"/>
            <a:ext cx="1646605" cy="276999"/>
          </a:xfrm>
          <a:prstGeom prst="rect">
            <a:avLst/>
          </a:prstGeom>
          <a:noFill/>
        </p:spPr>
        <p:txBody>
          <a:bodyPr wrap="none" rtlCol="0">
            <a:spAutoFit/>
          </a:bodyPr>
          <a:lstStyle/>
          <a:p>
            <a:r>
              <a:rPr kumimoji="1" lang="en-US" altLang="ja-JP" sz="1200" dirty="0"/>
              <a:t>Analogic</a:t>
            </a:r>
            <a:r>
              <a:rPr kumimoji="1" lang="ja-JP" altLang="en-US" sz="1200"/>
              <a:t>社</a:t>
            </a:r>
            <a:r>
              <a:rPr kumimoji="1" lang="en-US" altLang="ja-JP" sz="1200" dirty="0"/>
              <a:t> </a:t>
            </a:r>
            <a:r>
              <a:rPr kumimoji="1" lang="en-US" altLang="ja-JP" sz="1200" dirty="0" err="1"/>
              <a:t>ConneCT</a:t>
            </a:r>
            <a:endParaRPr kumimoji="1" lang="ja-JP" altLang="en-US" sz="1200"/>
          </a:p>
        </p:txBody>
      </p:sp>
    </p:spTree>
    <p:extLst>
      <p:ext uri="{BB962C8B-B14F-4D97-AF65-F5344CB8AC3E}">
        <p14:creationId xmlns:p14="http://schemas.microsoft.com/office/powerpoint/2010/main" val="1447255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238513B-8C00-131E-0254-C4F1536124C6}"/>
              </a:ext>
            </a:extLst>
          </p:cNvPr>
          <p:cNvSpPr txBox="1"/>
          <p:nvPr/>
        </p:nvSpPr>
        <p:spPr>
          <a:xfrm>
            <a:off x="2105164" y="259493"/>
            <a:ext cx="7981672" cy="584775"/>
          </a:xfrm>
          <a:prstGeom prst="rect">
            <a:avLst/>
          </a:prstGeom>
          <a:noFill/>
        </p:spPr>
        <p:txBody>
          <a:bodyPr wrap="none" rtlCol="0">
            <a:spAutoFit/>
          </a:bodyPr>
          <a:lstStyle/>
          <a:p>
            <a:r>
              <a:rPr kumimoji="1" lang="ja-JP" altLang="en-US" sz="3200" b="1"/>
              <a:t>空港保安検査における個人線量計の誤計測</a:t>
            </a:r>
          </a:p>
        </p:txBody>
      </p:sp>
      <p:sp>
        <p:nvSpPr>
          <p:cNvPr id="4" name="テキスト ボックス 3">
            <a:extLst>
              <a:ext uri="{FF2B5EF4-FFF2-40B4-BE49-F238E27FC236}">
                <a16:creationId xmlns:a16="http://schemas.microsoft.com/office/drawing/2014/main" id="{2A50E7DF-A676-CCC5-0D10-9D32FD5B1026}"/>
              </a:ext>
            </a:extLst>
          </p:cNvPr>
          <p:cNvSpPr txBox="1"/>
          <p:nvPr/>
        </p:nvSpPr>
        <p:spPr>
          <a:xfrm>
            <a:off x="121509" y="1120676"/>
            <a:ext cx="11948982" cy="1631216"/>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000"/>
              <a:t>これまでは、空港保安検査（機内持ち込み）のエックス線は弱く、</a:t>
            </a:r>
            <a:r>
              <a:rPr kumimoji="1" lang="en-US" altLang="ja-JP" sz="2000" dirty="0"/>
              <a:t>ISO1600</a:t>
            </a:r>
            <a:r>
              <a:rPr kumimoji="1" lang="ja-JP" altLang="en-US" sz="2000"/>
              <a:t>のフィルムであっても感光しないと言われていた。</a:t>
            </a:r>
          </a:p>
          <a:p>
            <a:pPr marL="342900" indent="-342900">
              <a:buFont typeface="Arial" panose="020B0604020202020204" pitchFamily="34" charset="0"/>
              <a:buChar char="•"/>
            </a:pPr>
            <a:r>
              <a:rPr kumimoji="1" lang="ja-JP" altLang="en-US" sz="2000"/>
              <a:t>最近、一部空港では</a:t>
            </a:r>
            <a:r>
              <a:rPr kumimoji="1" lang="en-US" altLang="ja-JP" sz="2000" dirty="0"/>
              <a:t>CT</a:t>
            </a:r>
            <a:r>
              <a:rPr kumimoji="1" lang="ja-JP" altLang="en-US" sz="2000"/>
              <a:t>スキャナーによる手荷物検査が行われていて、エックス線の照射量が増えている。</a:t>
            </a:r>
          </a:p>
          <a:p>
            <a:pPr marL="342900" indent="-342900">
              <a:buFont typeface="Arial" panose="020B0604020202020204" pitchFamily="34" charset="0"/>
              <a:buChar char="•"/>
            </a:pPr>
            <a:r>
              <a:rPr kumimoji="1" lang="ja-JP" altLang="en-US" sz="2000"/>
              <a:t>実際に空港の保安検査による誤計測が発生している。</a:t>
            </a:r>
          </a:p>
        </p:txBody>
      </p:sp>
      <p:cxnSp>
        <p:nvCxnSpPr>
          <p:cNvPr id="6" name="直線コネクタ 5">
            <a:extLst>
              <a:ext uri="{FF2B5EF4-FFF2-40B4-BE49-F238E27FC236}">
                <a16:creationId xmlns:a16="http://schemas.microsoft.com/office/drawing/2014/main" id="{D3774ABD-561D-1246-5669-889175CE898F}"/>
              </a:ext>
            </a:extLst>
          </p:cNvPr>
          <p:cNvCxnSpPr>
            <a:cxnSpLocks/>
          </p:cNvCxnSpPr>
          <p:nvPr/>
        </p:nvCxnSpPr>
        <p:spPr>
          <a:xfrm>
            <a:off x="0" y="844268"/>
            <a:ext cx="12192000" cy="0"/>
          </a:xfrm>
          <a:prstGeom prst="line">
            <a:avLst/>
          </a:prstGeom>
          <a:ln w="63500">
            <a:solidFill>
              <a:schemeClr val="accent6"/>
            </a:solidFill>
          </a:ln>
        </p:spPr>
        <p:style>
          <a:lnRef idx="2">
            <a:schemeClr val="accent1"/>
          </a:lnRef>
          <a:fillRef idx="0">
            <a:schemeClr val="accent1"/>
          </a:fillRef>
          <a:effectRef idx="1">
            <a:schemeClr val="accent1"/>
          </a:effectRef>
          <a:fontRef idx="minor">
            <a:schemeClr val="tx1"/>
          </a:fontRef>
        </p:style>
      </p:cxnSp>
      <p:sp>
        <p:nvSpPr>
          <p:cNvPr id="9" name="上矢印 8">
            <a:extLst>
              <a:ext uri="{FF2B5EF4-FFF2-40B4-BE49-F238E27FC236}">
                <a16:creationId xmlns:a16="http://schemas.microsoft.com/office/drawing/2014/main" id="{258F6D26-D641-EB3F-D8DA-DEC3E7474E26}"/>
              </a:ext>
            </a:extLst>
          </p:cNvPr>
          <p:cNvSpPr/>
          <p:nvPr/>
        </p:nvSpPr>
        <p:spPr>
          <a:xfrm rot="10800000">
            <a:off x="5064211" y="2751892"/>
            <a:ext cx="2063578" cy="806854"/>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092C260-4AAB-E94C-3418-0290CEBD4DC6}"/>
              </a:ext>
            </a:extLst>
          </p:cNvPr>
          <p:cNvSpPr txBox="1"/>
          <p:nvPr/>
        </p:nvSpPr>
        <p:spPr>
          <a:xfrm>
            <a:off x="121509" y="3624196"/>
            <a:ext cx="11948982" cy="224676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000"/>
              <a:t>線量管理担当者と相談し、航空機移動があるときは個人線量計を持って行かないことができれば一番良い。</a:t>
            </a:r>
            <a:endParaRPr kumimoji="1" lang="en-US" altLang="ja-JP" sz="2000" dirty="0"/>
          </a:p>
          <a:p>
            <a:pPr marL="285750" indent="-285750">
              <a:buFont typeface="Arial" panose="020B0604020202020204" pitchFamily="34" charset="0"/>
              <a:buChar char="•"/>
            </a:pPr>
            <a:r>
              <a:rPr kumimoji="1" lang="ja-JP" altLang="en-US" sz="2000"/>
              <a:t>手荷物検査の影響であることを示すために、出張先等でも個人線量計を発行してもらえると良い。</a:t>
            </a:r>
            <a:endParaRPr kumimoji="1" lang="en-US" altLang="ja-JP" sz="2000" dirty="0"/>
          </a:p>
          <a:p>
            <a:pPr marL="285750" indent="-285750">
              <a:buFont typeface="Arial" panose="020B0604020202020204" pitchFamily="34" charset="0"/>
              <a:buChar char="•"/>
            </a:pPr>
            <a:r>
              <a:rPr kumimoji="1" lang="ja-JP" altLang="en-US" sz="2000"/>
              <a:t>空港の保安検査が原因で誤計測したときは、ガラスバッジ、ルミネスバッジ、</a:t>
            </a:r>
            <a:r>
              <a:rPr kumimoji="1" lang="en-US" altLang="ja-JP" sz="2000" dirty="0"/>
              <a:t>TLD</a:t>
            </a:r>
            <a:r>
              <a:rPr kumimoji="1" lang="ja-JP" altLang="en-US" sz="2000"/>
              <a:t>バッジともに実効線量の算定値を修正することが可能である。</a:t>
            </a:r>
            <a:endParaRPr kumimoji="1" lang="en-US" altLang="ja-JP" sz="2000" dirty="0"/>
          </a:p>
          <a:p>
            <a:pPr marL="285750" indent="-285750">
              <a:buFont typeface="Arial" panose="020B0604020202020204" pitchFamily="34" charset="0"/>
              <a:buChar char="•"/>
            </a:pPr>
            <a:r>
              <a:rPr lang="ja-JP" altLang="en-US" sz="2000"/>
              <a:t>どうしても個人線量計を持って航空機に搭乗するときは、空港検査員に個人線量計であることを説明し、目視検査を依頼する。</a:t>
            </a:r>
            <a:endParaRPr kumimoji="1" lang="ja-JP" altLang="en-US" sz="2000"/>
          </a:p>
        </p:txBody>
      </p:sp>
    </p:spTree>
    <p:extLst>
      <p:ext uri="{BB962C8B-B14F-4D97-AF65-F5344CB8AC3E}">
        <p14:creationId xmlns:p14="http://schemas.microsoft.com/office/powerpoint/2010/main" val="947173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F9EB137-105E-6ABD-14AF-B2FAAC853F89}"/>
              </a:ext>
            </a:extLst>
          </p:cNvPr>
          <p:cNvSpPr/>
          <p:nvPr/>
        </p:nvSpPr>
        <p:spPr>
          <a:xfrm>
            <a:off x="102973" y="995157"/>
            <a:ext cx="11986054" cy="5288691"/>
          </a:xfrm>
          <a:prstGeom prst="rect">
            <a:avLst/>
          </a:prstGeom>
          <a:solidFill>
            <a:schemeClr val="accent5">
              <a:lumMod val="20000"/>
              <a:lumOff val="80000"/>
            </a:schemeClr>
          </a:solidFill>
          <a:ln w="88900" cmpd="thickThi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6">
            <a:extLst>
              <a:ext uri="{FF2B5EF4-FFF2-40B4-BE49-F238E27FC236}">
                <a16:creationId xmlns:a16="http://schemas.microsoft.com/office/drawing/2014/main" id="{9DD2CCF4-84CE-AFA5-5193-68B4F2C25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387" y="1185866"/>
            <a:ext cx="2746888" cy="129784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80BF6354-CED3-D8E7-DF92-E72E50FECBA9}"/>
              </a:ext>
            </a:extLst>
          </p:cNvPr>
          <p:cNvSpPr txBox="1"/>
          <p:nvPr/>
        </p:nvSpPr>
        <p:spPr>
          <a:xfrm>
            <a:off x="296562" y="2692744"/>
            <a:ext cx="11578281" cy="3170099"/>
          </a:xfrm>
          <a:prstGeom prst="rect">
            <a:avLst/>
          </a:prstGeom>
          <a:noFill/>
        </p:spPr>
        <p:txBody>
          <a:bodyPr wrap="square" rtlCol="0">
            <a:spAutoFit/>
          </a:bodyPr>
          <a:lstStyle/>
          <a:p>
            <a:r>
              <a:rPr kumimoji="1" lang="ja-JP" altLang="en-US" sz="2000"/>
              <a:t>これらは、放射線業務従事者の</a:t>
            </a:r>
            <a:r>
              <a:rPr kumimoji="1" lang="ja-JP" altLang="en-US" sz="2000" b="1" u="sng"/>
              <a:t>外部被ばくを測定するための個人線量計</a:t>
            </a:r>
            <a:r>
              <a:rPr kumimoji="1" lang="ja-JP" altLang="en-US" sz="2000"/>
              <a:t>です。外部被ばくの量を測定することで、従事者の健康管理を行っています。これにエックス線等を照射すると、それが外部被ばく量として測定されるため、従事者の外部被ばくを測定することができません。従って、空港の保安検査においても、</a:t>
            </a:r>
            <a:r>
              <a:rPr kumimoji="1" lang="ja-JP" altLang="en-US" sz="2000" b="1" u="sng">
                <a:solidFill>
                  <a:srgbClr val="FF0000"/>
                </a:solidFill>
              </a:rPr>
              <a:t>エックス線による検査ではなく目視による検査をお願いします</a:t>
            </a:r>
            <a:r>
              <a:rPr kumimoji="1" lang="ja-JP" altLang="en-US" sz="2000"/>
              <a:t>。</a:t>
            </a:r>
            <a:endParaRPr kumimoji="1" lang="en-US" altLang="ja-JP" sz="2000" dirty="0"/>
          </a:p>
          <a:p>
            <a:endParaRPr lang="en-US" altLang="ja-JP" sz="2000" dirty="0"/>
          </a:p>
          <a:p>
            <a:r>
              <a:rPr kumimoji="1" lang="en-US" altLang="ja-JP" sz="2000" dirty="0"/>
              <a:t>These are </a:t>
            </a:r>
            <a:r>
              <a:rPr kumimoji="1" lang="en-US" altLang="ja-JP" sz="2000" b="1" u="sng" dirty="0"/>
              <a:t>personal dosimeters used to measure the external exposure</a:t>
            </a:r>
            <a:r>
              <a:rPr kumimoji="1" lang="en-US" altLang="ja-JP" sz="2000" dirty="0"/>
              <a:t> of radiation workers. By measuring the amount of external exposure, the health of radiation workers is managed. When these are irradiated with X-rays, etc., they are measured as the amount of external exposure, and the external exposure of the workers cannot be measured. Therefore, </a:t>
            </a:r>
            <a:r>
              <a:rPr kumimoji="1" lang="en-US" altLang="ja-JP" sz="2000" b="1" u="sng" dirty="0">
                <a:solidFill>
                  <a:srgbClr val="FF0000"/>
                </a:solidFill>
              </a:rPr>
              <a:t>we request that airport security inspections be conducted visually, not by X-rays</a:t>
            </a:r>
            <a:r>
              <a:rPr kumimoji="1" lang="en-US" altLang="ja-JP" sz="2000" dirty="0"/>
              <a:t>.</a:t>
            </a:r>
          </a:p>
        </p:txBody>
      </p:sp>
      <p:pic>
        <p:nvPicPr>
          <p:cNvPr id="6" name="図 5" descr="テキスト&#10;&#10;AI 生成コンテンツは誤りを含む可能性があります。">
            <a:extLst>
              <a:ext uri="{FF2B5EF4-FFF2-40B4-BE49-F238E27FC236}">
                <a16:creationId xmlns:a16="http://schemas.microsoft.com/office/drawing/2014/main" id="{51A110B8-DA07-A6E5-5E1D-C55CCC6D9E8A}"/>
              </a:ext>
            </a:extLst>
          </p:cNvPr>
          <p:cNvPicPr>
            <a:picLocks noChangeAspect="1"/>
          </p:cNvPicPr>
          <p:nvPr/>
        </p:nvPicPr>
        <p:blipFill>
          <a:blip r:embed="rId4"/>
          <a:stretch>
            <a:fillRect/>
          </a:stretch>
        </p:blipFill>
        <p:spPr>
          <a:xfrm>
            <a:off x="873005" y="1185866"/>
            <a:ext cx="3302736" cy="1266176"/>
          </a:xfrm>
          <a:prstGeom prst="rect">
            <a:avLst/>
          </a:prstGeom>
        </p:spPr>
      </p:pic>
      <p:pic>
        <p:nvPicPr>
          <p:cNvPr id="12" name="図 11" descr="グリーン, 電車, 記号, バス が含まれている画像&#10;&#10;AI 生成コンテンツは誤りを含む可能性があります。">
            <a:extLst>
              <a:ext uri="{FF2B5EF4-FFF2-40B4-BE49-F238E27FC236}">
                <a16:creationId xmlns:a16="http://schemas.microsoft.com/office/drawing/2014/main" id="{778E1064-29E6-03EA-B935-CAE8949C08F9}"/>
              </a:ext>
            </a:extLst>
          </p:cNvPr>
          <p:cNvPicPr>
            <a:picLocks noChangeAspect="1"/>
          </p:cNvPicPr>
          <p:nvPr/>
        </p:nvPicPr>
        <p:blipFill>
          <a:blip r:embed="rId5"/>
          <a:stretch>
            <a:fillRect/>
          </a:stretch>
        </p:blipFill>
        <p:spPr>
          <a:xfrm>
            <a:off x="9549495" y="1108710"/>
            <a:ext cx="1153556" cy="1520190"/>
          </a:xfrm>
          <a:prstGeom prst="rect">
            <a:avLst/>
          </a:prstGeom>
        </p:spPr>
      </p:pic>
    </p:spTree>
    <p:extLst>
      <p:ext uri="{BB962C8B-B14F-4D97-AF65-F5344CB8AC3E}">
        <p14:creationId xmlns:p14="http://schemas.microsoft.com/office/powerpoint/2010/main" val="12152644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TotalTime>
  <Words>1502</Words>
  <Application>Microsoft Macintosh PowerPoint</Application>
  <PresentationFormat>ワイド画面</PresentationFormat>
  <Paragraphs>113</Paragraphs>
  <Slides>4</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メイリオ</vt:lpstr>
      <vt:lpstr>游ゴシック</vt:lpstr>
      <vt:lpstr>游ゴシック Light</vt:lpstr>
      <vt:lpstr>Arial</vt:lpstr>
      <vt:lpstr>Helvetica</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鈴木　智和</dc:creator>
  <cp:lastModifiedBy>鈴木　智和</cp:lastModifiedBy>
  <cp:revision>7</cp:revision>
  <dcterms:created xsi:type="dcterms:W3CDTF">2025-02-19T07:44:05Z</dcterms:created>
  <dcterms:modified xsi:type="dcterms:W3CDTF">2025-08-26T07:38:37Z</dcterms:modified>
</cp:coreProperties>
</file>