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6" r:id="rId3"/>
    <p:sldId id="258" r:id="rId4"/>
    <p:sldId id="259"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714"/>
  </p:normalViewPr>
  <p:slideViewPr>
    <p:cSldViewPr snapToGrid="0">
      <p:cViewPr varScale="1">
        <p:scale>
          <a:sx n="109" d="100"/>
          <a:sy n="109" d="100"/>
        </p:scale>
        <p:origin x="12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BCAAE-8DAF-C843-A221-BE47A583E102}" type="datetimeFigureOut">
              <a:rPr kumimoji="1" lang="ja-JP" altLang="en-US" smtClean="0"/>
              <a:t>2025/8/26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Master Text Formatting</a:t>
            </a:r>
          </a:p>
          <a:p>
            <a:pPr lvl="1"/>
            <a:r>
              <a:rPr kumimoji="1" lang="en-US" altLang="ja-JP"/>
              <a:t>Second </a:t>
            </a:r>
            <a:r>
              <a:rPr kumimoji="1" lang="ja-JP" altLang="en-US"/>
              <a:t>Level</a:t>
            </a:r>
          </a:p>
          <a:p>
            <a:pPr lvl="2"/>
            <a:r>
              <a:rPr kumimoji="1" lang="en-US" altLang="ja-JP"/>
              <a:t>Third </a:t>
            </a:r>
            <a:r>
              <a:rPr kumimoji="1" lang="ja-JP" altLang="en-US"/>
              <a:t>Level</a:t>
            </a:r>
          </a:p>
          <a:p>
            <a:pPr lvl="3"/>
            <a:r>
              <a:rPr kumimoji="1" lang="en-US" altLang="ja-JP"/>
              <a:t>4th </a:t>
            </a:r>
            <a:r>
              <a:rPr kumimoji="1" lang="ja-JP" altLang="en-US"/>
              <a:t>level</a:t>
            </a:r>
          </a:p>
          <a:p>
            <a:pPr lvl="4"/>
            <a:r>
              <a:rPr kumimoji="1" lang="en-US" altLang="ja-JP"/>
              <a:t>5th </a:t>
            </a:r>
            <a:r>
              <a:rPr kumimoji="1" lang="ja-JP" altLang="en-US"/>
              <a:t>level</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80D08-6A6D-4A40-8BDF-23F0516AD299}" type="slidenum">
              <a:rPr kumimoji="1" lang="ja-JP" altLang="en-US" smtClean="0"/>
              <a:t>‹#›</a:t>
            </a:fld>
            <a:endParaRPr kumimoji="1" lang="ja-JP" altLang="en-US"/>
          </a:p>
        </p:txBody>
      </p:sp>
    </p:spTree>
    <p:extLst>
      <p:ext uri="{BB962C8B-B14F-4D97-AF65-F5344CB8AC3E}">
        <p14:creationId xmlns:p14="http://schemas.microsoft.com/office/powerpoint/2010/main" val="12962044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The table on the left is an excerpt from one facility's personal dosimeter report. The badges of workers who were not originally exposed to the experiment showed significant values, so we interviewed them and they said they had passed the baggage check. since </a:t>
            </a:r>
            <a:r>
              <a:rPr kumimoji="1" lang="en-US" altLang="ja-JP" dirty="0"/>
              <a:t>2019</a:t>
            </a:r>
            <a:r>
              <a:rPr kumimoji="1" lang="ja-JP" altLang="en-US"/>
              <a:t>, there have been several cases a year, and the values have varied from </a:t>
            </a:r>
            <a:r>
              <a:rPr kumimoji="1" lang="en-US" altLang="ja-JP" dirty="0"/>
              <a:t>0.1 </a:t>
            </a:r>
            <a:r>
              <a:rPr kumimoji="1" lang="ja-JP" altLang="en-US"/>
              <a:t>mSv to about </a:t>
            </a:r>
            <a:r>
              <a:rPr kumimoji="1" lang="en-US" altLang="ja-JP" dirty="0"/>
              <a:t>2 </a:t>
            </a:r>
            <a:r>
              <a:rPr kumimoji="1" lang="ja-JP" altLang="en-US"/>
              <a:t>mSv. The value has varied from 0.1 millisieverts to 2 millisieverts. Until recently, we were told that airport baggage x-ray inspections are not sensitive to </a:t>
            </a:r>
            <a:r>
              <a:rPr kumimoji="1" lang="en-US" altLang="ja-JP" dirty="0"/>
              <a:t>ISO 1600 </a:t>
            </a:r>
            <a:r>
              <a:rPr kumimoji="1" lang="ja-JP" altLang="en-US"/>
              <a:t>film, so initially we did not know why we were getting values above </a:t>
            </a:r>
            <a:r>
              <a:rPr kumimoji="1" lang="en-US" altLang="ja-JP" dirty="0"/>
              <a:t>1 </a:t>
            </a:r>
            <a:r>
              <a:rPr kumimoji="1" lang="ja-JP" altLang="en-US"/>
              <a:t>millisievert. The right figure shows the result of a person who intentionally left a pocket dosimeter in his airport baggage inspection. Incidentally, this dosimeter is for gamma radiation, so the absolute value of the measured value cannot be relied upon. As a result, we found that the measured values were higher at Haneda Airport in Tokyo.</a:t>
            </a:r>
          </a:p>
        </p:txBody>
      </p:sp>
      <p:sp>
        <p:nvSpPr>
          <p:cNvPr id="4" name="スライド番号プレースホルダー 3"/>
          <p:cNvSpPr>
            <a:spLocks noGrp="1"/>
          </p:cNvSpPr>
          <p:nvPr>
            <p:ph type="sldNum" sz="quarter" idx="5"/>
          </p:nvPr>
        </p:nvSpPr>
        <p:spPr/>
        <p:txBody>
          <a:bodyPr/>
          <a:lstStyle/>
          <a:p>
            <a:fld id="{76280D08-6A6D-4A40-8BDF-23F0516AD299}" type="slidenum">
              <a:rPr kumimoji="1" lang="ja-JP" altLang="en-US" smtClean="0"/>
              <a:t>1</a:t>
            </a:fld>
            <a:endParaRPr kumimoji="1" lang="ja-JP" altLang="en-US"/>
          </a:p>
        </p:txBody>
      </p:sp>
    </p:spTree>
    <p:extLst>
      <p:ext uri="{BB962C8B-B14F-4D97-AF65-F5344CB8AC3E}">
        <p14:creationId xmlns:p14="http://schemas.microsoft.com/office/powerpoint/2010/main" val="186145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dirty="0"/>
              <a:t>This information is taken from a press release by the Ministry of Land, Infrastructure, Transport and Tourism in April 2018. Around 2018, CT scanner-type X-ray inspection devices were introduced at Haneda Airport. The inspection using this equipment is thought to use stronger X-rays than conventional inspection equipment. This news report says that it has been introduced at Haneda Airport, but since it has been introduced as a counter-terrorism measure, it may be introduced at regional airports in the future. In addition, it is possible that these have been introduced at some airports overseas. Therefore, in the future, you will need to avoid passing through the personal dosimeter at airport baggage inspections.</a:t>
            </a:r>
            <a:endParaRPr kumimoji="1" lang="ja-JP" altLang="en-US" sz="1400"/>
          </a:p>
        </p:txBody>
      </p:sp>
      <p:sp>
        <p:nvSpPr>
          <p:cNvPr id="4" name="スライド番号プレースホルダー 3"/>
          <p:cNvSpPr>
            <a:spLocks noGrp="1"/>
          </p:cNvSpPr>
          <p:nvPr>
            <p:ph type="sldNum" sz="quarter" idx="5"/>
          </p:nvPr>
        </p:nvSpPr>
        <p:spPr/>
        <p:txBody>
          <a:bodyPr/>
          <a:lstStyle/>
          <a:p>
            <a:fld id="{76280D08-6A6D-4A40-8BDF-23F0516AD299}" type="slidenum">
              <a:rPr kumimoji="1" lang="ja-JP" altLang="en-US" smtClean="0"/>
              <a:t>2</a:t>
            </a:fld>
            <a:endParaRPr kumimoji="1" lang="ja-JP" altLang="en-US"/>
          </a:p>
        </p:txBody>
      </p:sp>
    </p:spTree>
    <p:extLst>
      <p:ext uri="{BB962C8B-B14F-4D97-AF65-F5344CB8AC3E}">
        <p14:creationId xmlns:p14="http://schemas.microsoft.com/office/powerpoint/2010/main" val="198169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kumimoji="1" lang="ja-JP" altLang="en-US"/>
              <a:t>So</a:t>
            </a:r>
            <a:r>
              <a:rPr kumimoji="1" lang="ja-JP" altLang="en-US" sz="1200"/>
              <a:t>, until now, airport security inspections of carry-on baggage have been told that the X-rays used in the inspections are weak and that even </a:t>
            </a:r>
            <a:r>
              <a:rPr kumimoji="1" lang="en-US" altLang="ja-JP" sz="1200" dirty="0"/>
              <a:t>ISO 1600 </a:t>
            </a:r>
            <a:r>
              <a:rPr kumimoji="1" lang="ja-JP" altLang="en-US" sz="1200"/>
              <a:t>film is not photosensitive. Recently, however, </a:t>
            </a:r>
            <a:r>
              <a:rPr kumimoji="1" lang="en-US" altLang="ja-JP" sz="1200" dirty="0"/>
              <a:t>CT </a:t>
            </a:r>
            <a:r>
              <a:rPr kumimoji="1" lang="ja-JP" altLang="en-US" sz="1200"/>
              <a:t>scanners have been used to inspect baggage at some airports, increasing the amount of X-rays. In fact, false measurements due to airport security inspections have occurred.</a:t>
            </a:r>
            <a:endParaRPr kumimoji="1" lang="en-US" altLang="ja-JP" sz="1200" dirty="0"/>
          </a:p>
          <a:p>
            <a:pPr marL="0" indent="0">
              <a:buFont typeface="Arial" panose="020B0604020202020204" pitchFamily="34" charset="0"/>
              <a:buNone/>
            </a:pPr>
            <a:r>
              <a:rPr kumimoji="1" lang="ja-JP" altLang="en-US" sz="1200"/>
              <a:t>&lt;This should be arranged according to the management reality of the facility</a:t>
            </a:r>
            <a:r>
              <a:rPr kumimoji="1" lang="en-US" altLang="ja-JP" sz="1200" dirty="0"/>
              <a:t>.&gt;</a:t>
            </a:r>
          </a:p>
          <a:p>
            <a:pPr algn="l">
              <a:buNone/>
            </a:pPr>
            <a:r>
              <a:rPr lang="en-US" altLang="ja-JP" b="0" i="0" u="none" strike="noStrike" dirty="0">
                <a:solidFill>
                  <a:srgbClr val="000000"/>
                </a:solidFill>
                <a:effectLst/>
              </a:rPr>
              <a:t>If you are traveling by air, it is better not to take your personal dosimeter with you if possible. On the other hand, it is also necessary to manage your exposure at your destination. If you are not taking your dosimeter with you, you should discuss with the person in charge of radiation dose management what you should do. If you are taking it with you, you must be able to show that the measurement was taken during the baggage inspection if it is measured incorrectly. If possible, it would be better to have a personal dosimeter issued at your destination. If you don't take a dosimeter with you, make sure to get one for measuring the radiation dose at your destination. If the airport security check causes a wrong measurement, it is possible to correct the calculated effective radiation dose for both glass badges and luminous badges. If there is a possibility of this happening, be sure to report it to the Radiation Protection Supervisor. Also, if you absolutely have to take a personal dosimeter on board the aircraft, explain to the airport security staff that it is a personal dosimeter and request a visual inspection.</a:t>
            </a:r>
            <a:br>
              <a:rPr lang="en-US" altLang="ja-JP" b="0" i="0" u="none" strike="noStrike" dirty="0">
                <a:solidFill>
                  <a:srgbClr val="000000"/>
                </a:solidFill>
                <a:effectLst/>
              </a:rPr>
            </a:br>
            <a:endParaRPr lang="en-US" altLang="ja-JP" b="0" i="0" u="none" strike="noStrike" dirty="0">
              <a:solidFill>
                <a:srgbClr val="000000"/>
              </a:solidFill>
              <a:effectLst/>
            </a:endParaRPr>
          </a:p>
          <a:p>
            <a:pPr algn="l">
              <a:buNone/>
            </a:pPr>
            <a:br>
              <a:rPr lang="en-US" altLang="ja-JP" b="0" i="0" u="none" strike="noStrike" dirty="0">
                <a:solidFill>
                  <a:srgbClr val="000000"/>
                </a:solidFill>
                <a:effectLst/>
              </a:rPr>
            </a:br>
            <a:endParaRPr lang="en-US" altLang="ja-JP" b="0" i="0" u="none" strike="noStrike" dirty="0">
              <a:solidFill>
                <a:srgbClr val="000000"/>
              </a:solidFill>
              <a:effectLst/>
            </a:endParaRPr>
          </a:p>
          <a:p>
            <a:pPr>
              <a:buNone/>
            </a:pPr>
            <a:br>
              <a:rPr lang="en-US" altLang="ja-JP" dirty="0"/>
            </a:br>
            <a:endParaRPr kumimoji="1" lang="ja-JP" altLang="en-US" sz="1200"/>
          </a:p>
        </p:txBody>
      </p:sp>
      <p:sp>
        <p:nvSpPr>
          <p:cNvPr id="4" name="スライド番号プレースホルダー 3"/>
          <p:cNvSpPr>
            <a:spLocks noGrp="1"/>
          </p:cNvSpPr>
          <p:nvPr>
            <p:ph type="sldNum" sz="quarter" idx="5"/>
          </p:nvPr>
        </p:nvSpPr>
        <p:spPr/>
        <p:txBody>
          <a:bodyPr/>
          <a:lstStyle/>
          <a:p>
            <a:fld id="{76280D08-6A6D-4A40-8BDF-23F0516AD299}" type="slidenum">
              <a:rPr kumimoji="1" lang="ja-JP" altLang="en-US" smtClean="0"/>
              <a:t>3</a:t>
            </a:fld>
            <a:endParaRPr kumimoji="1" lang="ja-JP" altLang="en-US"/>
          </a:p>
        </p:txBody>
      </p:sp>
    </p:spTree>
    <p:extLst>
      <p:ext uri="{BB962C8B-B14F-4D97-AF65-F5344CB8AC3E}">
        <p14:creationId xmlns:p14="http://schemas.microsoft.com/office/powerpoint/2010/main" val="130229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このように説明をしても良いですし、この画面を検査担当者に見せても良いでしょう。</a:t>
            </a:r>
          </a:p>
        </p:txBody>
      </p:sp>
      <p:sp>
        <p:nvSpPr>
          <p:cNvPr id="4" name="スライド番号プレースホルダー 3"/>
          <p:cNvSpPr>
            <a:spLocks noGrp="1"/>
          </p:cNvSpPr>
          <p:nvPr>
            <p:ph type="sldNum" sz="quarter" idx="5"/>
          </p:nvPr>
        </p:nvSpPr>
        <p:spPr/>
        <p:txBody>
          <a:bodyPr/>
          <a:lstStyle/>
          <a:p>
            <a:fld id="{76280D08-6A6D-4A40-8BDF-23F0516AD299}" type="slidenum">
              <a:rPr kumimoji="1" lang="ja-JP" altLang="en-US" smtClean="0"/>
              <a:t>4</a:t>
            </a:fld>
            <a:endParaRPr kumimoji="1" lang="ja-JP" altLang="en-US"/>
          </a:p>
        </p:txBody>
      </p:sp>
    </p:spTree>
    <p:extLst>
      <p:ext uri="{BB962C8B-B14F-4D97-AF65-F5344CB8AC3E}">
        <p14:creationId xmlns:p14="http://schemas.microsoft.com/office/powerpoint/2010/main" val="120358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EC3A9E-95F8-9AA1-EF86-CEC15CC70B2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6DB1CA-B555-F6CB-4CFD-A647BBC41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94FC4F-1244-76E4-C4C0-3DFFC44F258C}"/>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5" name="フッター プレースホルダー 4">
            <a:extLst>
              <a:ext uri="{FF2B5EF4-FFF2-40B4-BE49-F238E27FC236}">
                <a16:creationId xmlns:a16="http://schemas.microsoft.com/office/drawing/2014/main" id="{F8D735E3-7E34-1BBB-E6D2-F1B9F222A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9044E2-1A88-823C-E35A-FBECD284F2AC}"/>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84608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90A2BD-1736-9D56-02FC-7968DD0A202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AC3E0F1-9F53-FD68-B41B-3AFEB5E4919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5487FC-615F-DA77-55A1-D9DA286B0306}"/>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5" name="フッター プレースホルダー 4">
            <a:extLst>
              <a:ext uri="{FF2B5EF4-FFF2-40B4-BE49-F238E27FC236}">
                <a16:creationId xmlns:a16="http://schemas.microsoft.com/office/drawing/2014/main" id="{9BCF82AF-E6EE-BA68-ABAB-77D2CE973F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97ACE5-EBBB-8040-3F81-02D997C90C63}"/>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69330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EA4D31F-AC38-81BC-8F29-2F02BFC724A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4D19D11-33E2-B9FE-BF9E-40197E1D68D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E72E628-D81C-034F-61A9-2FBEB6605CE3}"/>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5" name="フッター プレースホルダー 4">
            <a:extLst>
              <a:ext uri="{FF2B5EF4-FFF2-40B4-BE49-F238E27FC236}">
                <a16:creationId xmlns:a16="http://schemas.microsoft.com/office/drawing/2014/main" id="{5A6FBB6D-CC8E-1EE0-D7B7-06A08BB2F0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187BB6-5CAD-907F-D12B-1790B8A59AA3}"/>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336755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CF1FDD-7A4D-2DED-3CD7-9AD48C2F44E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6231C3-6926-FA2A-AD76-FC13BA70745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38AE9A2-ECD0-09A4-5231-4A70F43CA63F}"/>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5" name="フッター プレースホルダー 4">
            <a:extLst>
              <a:ext uri="{FF2B5EF4-FFF2-40B4-BE49-F238E27FC236}">
                <a16:creationId xmlns:a16="http://schemas.microsoft.com/office/drawing/2014/main" id="{31EF531D-FC36-731A-5442-53A6C5E507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545118-2CE5-5535-88F1-E93CDE54905F}"/>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406630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DB9451-06A7-2099-7A70-12E3A1B400C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62531D-4B76-1321-F192-333C2FA702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0917038-CF82-A0B5-14AE-73B2E4572264}"/>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5" name="フッター プレースホルダー 4">
            <a:extLst>
              <a:ext uri="{FF2B5EF4-FFF2-40B4-BE49-F238E27FC236}">
                <a16:creationId xmlns:a16="http://schemas.microsoft.com/office/drawing/2014/main" id="{B05E20B3-64DA-0B38-5652-D86A4EAEF7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4C5BD-362D-915F-8A90-3F4536FB25D5}"/>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228260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4B5B9-CBA3-2FB4-0864-59F1A9EA072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E9E7AB-7E4F-E0DC-805F-B5B1556AD6E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35B4635-C5F3-27A8-E113-35D10FCCD85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4DF3B2D-D629-0292-852F-149BB07CCD4C}"/>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6" name="フッター プレースホルダー 5">
            <a:extLst>
              <a:ext uri="{FF2B5EF4-FFF2-40B4-BE49-F238E27FC236}">
                <a16:creationId xmlns:a16="http://schemas.microsoft.com/office/drawing/2014/main" id="{7AA9C8BF-1DF5-7A8B-1916-C7FC7E9739A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6343F8-1ADA-F0E4-DAC8-6549D72DA129}"/>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285418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1BC8F7-AE22-EE15-CA88-1E07E8C5A0A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2ED7F6-2CAF-83CB-9570-168367BACB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27CAA7C-41AC-0803-2E5C-70F3CCE564F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E866D43-4DEC-0E46-3AB8-44BB2AFEB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5C5CBCC-3524-E0CD-996D-B2E23CBE916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7001DE-8DF9-1B86-CB18-915E6F6DA74B}"/>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8" name="フッター プレースホルダー 7">
            <a:extLst>
              <a:ext uri="{FF2B5EF4-FFF2-40B4-BE49-F238E27FC236}">
                <a16:creationId xmlns:a16="http://schemas.microsoft.com/office/drawing/2014/main" id="{308984CC-CE12-F3A2-233E-88D1ECA95E4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AB0B293-2403-1337-BA53-F510B71C0E1C}"/>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311352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70EA1-8F20-2408-688A-513BBF0886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CE5AE48-9372-86F7-E489-5F56AAA990F7}"/>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4" name="フッター プレースホルダー 3">
            <a:extLst>
              <a:ext uri="{FF2B5EF4-FFF2-40B4-BE49-F238E27FC236}">
                <a16:creationId xmlns:a16="http://schemas.microsoft.com/office/drawing/2014/main" id="{4DD053E7-2EE5-1E77-42C8-644C13504AF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6DCD270-E6E6-D1C4-7893-10696D0BF1F2}"/>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390675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3B2FF44-44E7-566A-1102-4293276D251E}"/>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3" name="フッター プレースホルダー 2">
            <a:extLst>
              <a:ext uri="{FF2B5EF4-FFF2-40B4-BE49-F238E27FC236}">
                <a16:creationId xmlns:a16="http://schemas.microsoft.com/office/drawing/2014/main" id="{DB8F4F61-CD28-DB54-06BE-3950D6D0E0B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596D7ED-AAC2-89F1-5287-F89B09265DF3}"/>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57745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C9D44E-9586-644F-6A4D-5C60D92E560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907F72-88FB-A2A1-E1E5-79C402AC47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B118338-E78D-5401-C0DE-FD7FB1DB5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C6D7E03-A385-BBBB-142C-AFE8625EDDA2}"/>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6" name="フッター プレースホルダー 5">
            <a:extLst>
              <a:ext uri="{FF2B5EF4-FFF2-40B4-BE49-F238E27FC236}">
                <a16:creationId xmlns:a16="http://schemas.microsoft.com/office/drawing/2014/main" id="{17762634-EDEE-85AF-42A3-83190FC3EC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D830A3-C6B9-01CB-C385-50EAEC8CB992}"/>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295993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605979-BD43-8E60-680A-D65CE91ED60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BD12CE1-A861-D446-C09C-0980BE0E9B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F12B90F-2AB6-19DD-6BED-81D08EADE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59D86A-5C48-404C-0F0C-EA863259024E}"/>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6" name="フッター プレースホルダー 5">
            <a:extLst>
              <a:ext uri="{FF2B5EF4-FFF2-40B4-BE49-F238E27FC236}">
                <a16:creationId xmlns:a16="http://schemas.microsoft.com/office/drawing/2014/main" id="{9256D744-4E28-2F10-8B95-CC2571B0C4B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6A0A3A-E435-EAD7-322F-DB565BAE4C66}"/>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157672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F82BF0D-480F-B310-ED0D-3493A1783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Master Title Formatting</a:t>
            </a:r>
          </a:p>
        </p:txBody>
      </p:sp>
      <p:sp>
        <p:nvSpPr>
          <p:cNvPr id="3" name="テキスト プレースホルダー 2">
            <a:extLst>
              <a:ext uri="{FF2B5EF4-FFF2-40B4-BE49-F238E27FC236}">
                <a16:creationId xmlns:a16="http://schemas.microsoft.com/office/drawing/2014/main" id="{7330E332-08BF-7D04-4C1C-4E29139691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Master Text Formatting</a:t>
            </a:r>
          </a:p>
          <a:p>
            <a:pPr lvl="1"/>
            <a:r>
              <a:rPr kumimoji="1" lang="en-US" altLang="ja-JP"/>
              <a:t>Second </a:t>
            </a:r>
            <a:r>
              <a:rPr kumimoji="1" lang="ja-JP" altLang="en-US"/>
              <a:t>Level</a:t>
            </a:r>
          </a:p>
          <a:p>
            <a:pPr lvl="2"/>
            <a:r>
              <a:rPr kumimoji="1" lang="en-US" altLang="ja-JP"/>
              <a:t>Third </a:t>
            </a:r>
            <a:r>
              <a:rPr kumimoji="1" lang="ja-JP" altLang="en-US"/>
              <a:t>Level</a:t>
            </a:r>
          </a:p>
          <a:p>
            <a:pPr lvl="3"/>
            <a:r>
              <a:rPr kumimoji="1" lang="en-US" altLang="ja-JP"/>
              <a:t>4th </a:t>
            </a:r>
            <a:r>
              <a:rPr kumimoji="1" lang="ja-JP" altLang="en-US"/>
              <a:t>level</a:t>
            </a:r>
          </a:p>
          <a:p>
            <a:pPr lvl="4"/>
            <a:r>
              <a:rPr kumimoji="1" lang="en-US" altLang="ja-JP"/>
              <a:t>5th </a:t>
            </a:r>
            <a:r>
              <a:rPr kumimoji="1" lang="ja-JP" altLang="en-US"/>
              <a:t>level</a:t>
            </a:r>
          </a:p>
        </p:txBody>
      </p:sp>
      <p:sp>
        <p:nvSpPr>
          <p:cNvPr id="4" name="日付プレースホルダー 3">
            <a:extLst>
              <a:ext uri="{FF2B5EF4-FFF2-40B4-BE49-F238E27FC236}">
                <a16:creationId xmlns:a16="http://schemas.microsoft.com/office/drawing/2014/main" id="{5490BCFD-88CF-A19D-7B18-69EDF74455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B59AC1-A6B9-F144-BEBC-6EF55E673F82}" type="datetimeFigureOut">
              <a:rPr kumimoji="1" lang="ja-JP" altLang="en-US" smtClean="0"/>
              <a:t>2025/8/26</a:t>
            </a:fld>
            <a:endParaRPr kumimoji="1" lang="ja-JP" altLang="en-US"/>
          </a:p>
        </p:txBody>
      </p:sp>
      <p:sp>
        <p:nvSpPr>
          <p:cNvPr id="5" name="フッター プレースホルダー 4">
            <a:extLst>
              <a:ext uri="{FF2B5EF4-FFF2-40B4-BE49-F238E27FC236}">
                <a16:creationId xmlns:a16="http://schemas.microsoft.com/office/drawing/2014/main" id="{7AC51962-3480-6363-BC6B-F399447AB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2EF76D1-EC39-A047-6A65-09D0FA9CE3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275978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6ADBF203-AA9D-8FF8-02BC-025D0FD5A62A}"/>
              </a:ext>
            </a:extLst>
          </p:cNvPr>
          <p:cNvGraphicFramePr>
            <a:graphicFrameLocks noGrp="1"/>
          </p:cNvGraphicFramePr>
          <p:nvPr>
            <p:extLst>
              <p:ext uri="{D42A27DB-BD31-4B8C-83A1-F6EECF244321}">
                <p14:modId xmlns:p14="http://schemas.microsoft.com/office/powerpoint/2010/main" val="3206988639"/>
              </p:ext>
            </p:extLst>
          </p:nvPr>
        </p:nvGraphicFramePr>
        <p:xfrm>
          <a:off x="265982" y="1745155"/>
          <a:ext cx="5642450" cy="4714875"/>
        </p:xfrm>
        <a:graphic>
          <a:graphicData uri="http://schemas.openxmlformats.org/drawingml/2006/table">
            <a:tbl>
              <a:tblPr>
                <a:tableStyleId>{C4B1156A-380E-4F78-BDF5-A606A8083BF9}</a:tableStyleId>
              </a:tblPr>
              <a:tblGrid>
                <a:gridCol w="1666502">
                  <a:extLst>
                    <a:ext uri="{9D8B030D-6E8A-4147-A177-3AD203B41FA5}">
                      <a16:colId xmlns:a16="http://schemas.microsoft.com/office/drawing/2014/main" val="1712454636"/>
                    </a:ext>
                  </a:extLst>
                </a:gridCol>
                <a:gridCol w="1666502">
                  <a:extLst>
                    <a:ext uri="{9D8B030D-6E8A-4147-A177-3AD203B41FA5}">
                      <a16:colId xmlns:a16="http://schemas.microsoft.com/office/drawing/2014/main" val="600049751"/>
                    </a:ext>
                  </a:extLst>
                </a:gridCol>
                <a:gridCol w="1154723">
                  <a:extLst>
                    <a:ext uri="{9D8B030D-6E8A-4147-A177-3AD203B41FA5}">
                      <a16:colId xmlns:a16="http://schemas.microsoft.com/office/drawing/2014/main" val="846779655"/>
                    </a:ext>
                  </a:extLst>
                </a:gridCol>
                <a:gridCol w="1154723">
                  <a:extLst>
                    <a:ext uri="{9D8B030D-6E8A-4147-A177-3AD203B41FA5}">
                      <a16:colId xmlns:a16="http://schemas.microsoft.com/office/drawing/2014/main" val="2080200112"/>
                    </a:ext>
                  </a:extLst>
                </a:gridCol>
              </a:tblGrid>
              <a:tr h="254000">
                <a:tc>
                  <a:txBody>
                    <a:bodyPr/>
                    <a:lstStyle/>
                    <a:p>
                      <a:pPr algn="l" fontAlgn="ctr"/>
                      <a:r>
                        <a:rPr lang="ja-JP" altLang="en-US" sz="2000" u="none" strike="noStrike">
                          <a:effectLst/>
                          <a:latin typeface="+mn-lt"/>
                        </a:rPr>
                        <a:t>Start wearing</a:t>
                      </a:r>
                      <a:endParaRPr lang="ja-JP" altLang="en-US"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l" fontAlgn="ctr"/>
                      <a:r>
                        <a:rPr lang="ja-JP" altLang="en-US" sz="2000" u="none" strike="noStrike">
                          <a:effectLst/>
                          <a:latin typeface="+mn-lt"/>
                        </a:rPr>
                        <a:t>Wearing ends</a:t>
                      </a:r>
                      <a:endParaRPr lang="ja-JP" altLang="en-US"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l" fontAlgn="ctr"/>
                      <a:r>
                        <a:rPr lang="en-US" sz="2000" u="none" strike="noStrike">
                          <a:effectLst/>
                          <a:latin typeface="+mn-lt"/>
                        </a:rPr>
                        <a:t>H1cm</a:t>
                      </a:r>
                      <a:endParaRPr lang="en-US"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l" fontAlgn="ctr"/>
                      <a:r>
                        <a:rPr lang="en-US" sz="2000" u="none" strike="noStrike" dirty="0">
                          <a:effectLst/>
                          <a:latin typeface="+mn-lt"/>
                        </a:rPr>
                        <a:t>H70um</a:t>
                      </a:r>
                      <a:endParaRPr lang="en-US" sz="2000" b="0" i="0" u="none" strike="noStrike" dirty="0">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3710714071"/>
                  </a:ext>
                </a:extLst>
              </a:tr>
              <a:tr h="254000">
                <a:tc>
                  <a:txBody>
                    <a:bodyPr/>
                    <a:lstStyle/>
                    <a:p>
                      <a:pPr algn="r" fontAlgn="ctr"/>
                      <a:r>
                        <a:rPr lang="en-US" altLang="ja-JP" sz="2000" u="none" strike="noStrike" dirty="0">
                          <a:effectLst/>
                          <a:latin typeface="+mn-lt"/>
                        </a:rPr>
                        <a:t>2023/12/1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2023/12/31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1.7</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1.5</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477394801"/>
                  </a:ext>
                </a:extLst>
              </a:tr>
              <a:tr h="254000">
                <a:tc>
                  <a:txBody>
                    <a:bodyPr/>
                    <a:lstStyle/>
                    <a:p>
                      <a:pPr algn="r" fontAlgn="ctr"/>
                      <a:r>
                        <a:rPr lang="en-US" altLang="ja-JP" sz="2000" u="none" strike="noStrike" dirty="0">
                          <a:effectLst/>
                          <a:latin typeface="+mn-lt"/>
                        </a:rPr>
                        <a:t>2023/11/1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2023/11/30</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2.9</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2.7</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47569164"/>
                  </a:ext>
                </a:extLst>
              </a:tr>
              <a:tr h="254000">
                <a:tc>
                  <a:txBody>
                    <a:bodyPr/>
                    <a:lstStyle/>
                    <a:p>
                      <a:pPr algn="r" fontAlgn="ctr"/>
                      <a:r>
                        <a:rPr lang="en-US" altLang="ja-JP" sz="2000" u="none" strike="noStrike" dirty="0">
                          <a:effectLst/>
                          <a:latin typeface="+mn-lt"/>
                        </a:rPr>
                        <a:t>2023/11/1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2023/11/30</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0.7</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0.7</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3261248105"/>
                  </a:ext>
                </a:extLst>
              </a:tr>
              <a:tr h="254000">
                <a:tc>
                  <a:txBody>
                    <a:bodyPr/>
                    <a:lstStyle/>
                    <a:p>
                      <a:pPr algn="r" fontAlgn="ctr"/>
                      <a:r>
                        <a:rPr lang="en-US" altLang="ja-JP" sz="2000" u="none" strike="noStrike" dirty="0">
                          <a:effectLst/>
                          <a:latin typeface="+mn-lt"/>
                        </a:rPr>
                        <a:t>2022/8/1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2022/8/31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0.3</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0.3</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4278627746"/>
                  </a:ext>
                </a:extLst>
              </a:tr>
              <a:tr h="254000">
                <a:tc>
                  <a:txBody>
                    <a:bodyPr/>
                    <a:lstStyle/>
                    <a:p>
                      <a:pPr algn="r" fontAlgn="ctr"/>
                      <a:r>
                        <a:rPr lang="en-US" altLang="ja-JP" sz="2000" u="none" strike="noStrike">
                          <a:effectLst/>
                          <a:latin typeface="+mn-lt"/>
                        </a:rPr>
                        <a:t>2022/5/1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2022/5/31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0.8</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0.9</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4258668756"/>
                  </a:ext>
                </a:extLst>
              </a:tr>
              <a:tr h="254000">
                <a:tc>
                  <a:txBody>
                    <a:bodyPr/>
                    <a:lstStyle/>
                    <a:p>
                      <a:pPr algn="r" fontAlgn="ctr"/>
                      <a:r>
                        <a:rPr lang="en-US" altLang="ja-JP" sz="2000" u="none" strike="noStrike">
                          <a:effectLst/>
                          <a:latin typeface="+mn-lt"/>
                        </a:rPr>
                        <a:t>2022/1/1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2022/1/31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0.7</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0.6</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4165006914"/>
                  </a:ext>
                </a:extLst>
              </a:tr>
              <a:tr h="254000">
                <a:tc>
                  <a:txBody>
                    <a:bodyPr/>
                    <a:lstStyle/>
                    <a:p>
                      <a:pPr algn="r" fontAlgn="ctr"/>
                      <a:r>
                        <a:rPr lang="en-US" altLang="ja-JP" sz="2000" u="none" strike="noStrike">
                          <a:effectLst/>
                          <a:latin typeface="+mn-lt"/>
                        </a:rPr>
                        <a:t>2021/11/1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2021/11/30</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0.2</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0.5</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3430066385"/>
                  </a:ext>
                </a:extLst>
              </a:tr>
              <a:tr h="254000">
                <a:tc>
                  <a:txBody>
                    <a:bodyPr/>
                    <a:lstStyle/>
                    <a:p>
                      <a:pPr algn="r" fontAlgn="ctr"/>
                      <a:r>
                        <a:rPr lang="en-US" altLang="ja-JP" sz="2000" u="none" strike="noStrike">
                          <a:effectLst/>
                          <a:latin typeface="+mn-lt"/>
                        </a:rPr>
                        <a:t>2021/6/1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2021/6/30</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1.2</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1.1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855613"/>
                  </a:ext>
                </a:extLst>
              </a:tr>
              <a:tr h="254000">
                <a:tc>
                  <a:txBody>
                    <a:bodyPr/>
                    <a:lstStyle/>
                    <a:p>
                      <a:pPr algn="r" fontAlgn="ctr"/>
                      <a:r>
                        <a:rPr lang="en-US" altLang="ja-JP" sz="2000" u="none" strike="noStrike">
                          <a:effectLst/>
                          <a:latin typeface="+mn-lt"/>
                        </a:rPr>
                        <a:t>2021/5/1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2021/5/31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1.8</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1.8</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237000171"/>
                  </a:ext>
                </a:extLst>
              </a:tr>
              <a:tr h="254000">
                <a:tc>
                  <a:txBody>
                    <a:bodyPr/>
                    <a:lstStyle/>
                    <a:p>
                      <a:pPr algn="r" fontAlgn="ctr"/>
                      <a:r>
                        <a:rPr lang="en-US" altLang="ja-JP" sz="2000" u="none" strike="noStrike">
                          <a:effectLst/>
                          <a:latin typeface="+mn-lt"/>
                        </a:rPr>
                        <a:t>2020/3/1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2020/3/31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1900498832"/>
                  </a:ext>
                </a:extLst>
              </a:tr>
              <a:tr h="254000">
                <a:tc>
                  <a:txBody>
                    <a:bodyPr/>
                    <a:lstStyle/>
                    <a:p>
                      <a:pPr algn="r" fontAlgn="ctr"/>
                      <a:r>
                        <a:rPr lang="en-US" altLang="ja-JP" sz="2000" u="none" strike="noStrike">
                          <a:effectLst/>
                          <a:latin typeface="+mn-lt"/>
                        </a:rPr>
                        <a:t>2020/2/1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2020/2/29</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0.7</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0.7</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781077009"/>
                  </a:ext>
                </a:extLst>
              </a:tr>
              <a:tr h="254000">
                <a:tc>
                  <a:txBody>
                    <a:bodyPr/>
                    <a:lstStyle/>
                    <a:p>
                      <a:pPr algn="r" fontAlgn="ctr"/>
                      <a:r>
                        <a:rPr lang="en-US" altLang="ja-JP" sz="2000" u="none" strike="noStrike">
                          <a:effectLst/>
                          <a:latin typeface="+mn-lt"/>
                        </a:rPr>
                        <a:t>2019/9/1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2019/9/30</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3074116615"/>
                  </a:ext>
                </a:extLst>
              </a:tr>
              <a:tr h="254000">
                <a:tc>
                  <a:txBody>
                    <a:bodyPr/>
                    <a:lstStyle/>
                    <a:p>
                      <a:pPr algn="r" fontAlgn="ctr"/>
                      <a:r>
                        <a:rPr lang="en-US" altLang="ja-JP" sz="2000" u="none" strike="noStrike">
                          <a:effectLst/>
                          <a:latin typeface="+mn-lt"/>
                        </a:rPr>
                        <a:t>2019/10/1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2019/10/31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0.8</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0.6</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2809343687"/>
                  </a:ext>
                </a:extLst>
              </a:tr>
              <a:tr h="254000">
                <a:tc>
                  <a:txBody>
                    <a:bodyPr/>
                    <a:lstStyle/>
                    <a:p>
                      <a:pPr algn="r" fontAlgn="ctr"/>
                      <a:r>
                        <a:rPr lang="en-US" altLang="ja-JP" sz="2000" u="none" strike="noStrike" dirty="0">
                          <a:effectLst/>
                          <a:latin typeface="+mn-lt"/>
                        </a:rPr>
                        <a:t>2019/10/1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2019/10/31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0.1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0.1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303636537"/>
                  </a:ext>
                </a:extLst>
              </a:tr>
            </a:tbl>
          </a:graphicData>
        </a:graphic>
      </p:graphicFrame>
      <p:sp>
        <p:nvSpPr>
          <p:cNvPr id="3" name="テキスト ボックス 2">
            <a:extLst>
              <a:ext uri="{FF2B5EF4-FFF2-40B4-BE49-F238E27FC236}">
                <a16:creationId xmlns:a16="http://schemas.microsoft.com/office/drawing/2014/main" id="{CBC56011-F2EB-D2B8-E009-6BDC260DF23A}"/>
              </a:ext>
            </a:extLst>
          </p:cNvPr>
          <p:cNvSpPr txBox="1"/>
          <p:nvPr/>
        </p:nvSpPr>
        <p:spPr>
          <a:xfrm>
            <a:off x="265982" y="296564"/>
            <a:ext cx="11806570" cy="1384995"/>
          </a:xfrm>
          <a:prstGeom prst="rect">
            <a:avLst/>
          </a:prstGeom>
          <a:solidFill>
            <a:schemeClr val="accent6">
              <a:lumMod val="40000"/>
              <a:lumOff val="60000"/>
            </a:schemeClr>
          </a:solidFill>
          <a:ln w="63500" cmpd="thickThin">
            <a:solidFill>
              <a:schemeClr val="accent6">
                <a:lumMod val="50000"/>
              </a:schemeClr>
            </a:solidFill>
          </a:ln>
        </p:spPr>
        <p:txBody>
          <a:bodyPr wrap="square" rtlCol="0">
            <a:spAutoFit/>
          </a:bodyPr>
          <a:lstStyle/>
          <a:p>
            <a:r>
              <a:rPr kumimoji="1" lang="en-US" altLang="ja-JP" sz="2800" dirty="0">
                <a:solidFill>
                  <a:srgbClr val="FF0000"/>
                </a:solidFill>
              </a:rPr>
              <a:t>Recently, there has been an increase in records of exposure that is not due to radiation work. This is probably due to airport baggage inspections.</a:t>
            </a:r>
            <a:endParaRPr kumimoji="1" lang="ja-JP" altLang="en-US" sz="2800">
              <a:solidFill>
                <a:srgbClr val="FF0000"/>
              </a:solidFill>
            </a:endParaRPr>
          </a:p>
        </p:txBody>
      </p:sp>
      <p:pic>
        <p:nvPicPr>
          <p:cNvPr id="4" name="図 3">
            <a:extLst>
              <a:ext uri="{FF2B5EF4-FFF2-40B4-BE49-F238E27FC236}">
                <a16:creationId xmlns:a16="http://schemas.microsoft.com/office/drawing/2014/main" id="{48DE1B6C-391B-B8B0-9660-0145024BD7C9}"/>
              </a:ext>
            </a:extLst>
          </p:cNvPr>
          <p:cNvPicPr>
            <a:picLocks noChangeAspect="1"/>
          </p:cNvPicPr>
          <p:nvPr/>
        </p:nvPicPr>
        <p:blipFill>
          <a:blip r:embed="rId3"/>
          <a:stretch>
            <a:fillRect/>
          </a:stretch>
        </p:blipFill>
        <p:spPr>
          <a:xfrm>
            <a:off x="7743123" y="2429595"/>
            <a:ext cx="2712308" cy="832201"/>
          </a:xfrm>
          <a:prstGeom prst="rect">
            <a:avLst/>
          </a:prstGeom>
        </p:spPr>
      </p:pic>
      <p:sp>
        <p:nvSpPr>
          <p:cNvPr id="5" name="テキスト ボックス 4">
            <a:extLst>
              <a:ext uri="{FF2B5EF4-FFF2-40B4-BE49-F238E27FC236}">
                <a16:creationId xmlns:a16="http://schemas.microsoft.com/office/drawing/2014/main" id="{675917DF-C6AA-B71C-50EB-CFF96E49C771}"/>
              </a:ext>
            </a:extLst>
          </p:cNvPr>
          <p:cNvSpPr txBox="1"/>
          <p:nvPr/>
        </p:nvSpPr>
        <p:spPr>
          <a:xfrm>
            <a:off x="6126003" y="1745155"/>
            <a:ext cx="5946549" cy="707886"/>
          </a:xfrm>
          <a:prstGeom prst="rect">
            <a:avLst/>
          </a:prstGeom>
          <a:noFill/>
          <a:ln w="19050">
            <a:solidFill>
              <a:schemeClr val="tx1"/>
            </a:solidFill>
          </a:ln>
        </p:spPr>
        <p:txBody>
          <a:bodyPr wrap="square" rtlCol="0">
            <a:spAutoFit/>
          </a:bodyPr>
          <a:lstStyle/>
          <a:p>
            <a:r>
              <a:rPr kumimoji="1" lang="en-US" altLang="ja-JP" sz="2000" dirty="0"/>
              <a:t>Put the pocket dosimeter in the carry-on luggage and go through the carry-on luggage inspection.</a:t>
            </a:r>
            <a:endParaRPr kumimoji="1" lang="ja-JP" altLang="en-US" sz="2000"/>
          </a:p>
        </p:txBody>
      </p:sp>
      <p:graphicFrame>
        <p:nvGraphicFramePr>
          <p:cNvPr id="6" name="表 5">
            <a:extLst>
              <a:ext uri="{FF2B5EF4-FFF2-40B4-BE49-F238E27FC236}">
                <a16:creationId xmlns:a16="http://schemas.microsoft.com/office/drawing/2014/main" id="{BBF25471-4068-1453-F70F-7537E9A37812}"/>
              </a:ext>
            </a:extLst>
          </p:cNvPr>
          <p:cNvGraphicFramePr>
            <a:graphicFrameLocks noGrp="1"/>
          </p:cNvGraphicFramePr>
          <p:nvPr>
            <p:extLst>
              <p:ext uri="{D42A27DB-BD31-4B8C-83A1-F6EECF244321}">
                <p14:modId xmlns:p14="http://schemas.microsoft.com/office/powerpoint/2010/main" val="3766812489"/>
              </p:ext>
            </p:extLst>
          </p:nvPr>
        </p:nvGraphicFramePr>
        <p:xfrm>
          <a:off x="6363729" y="3261796"/>
          <a:ext cx="5254368" cy="2773680"/>
        </p:xfrm>
        <a:graphic>
          <a:graphicData uri="http://schemas.openxmlformats.org/drawingml/2006/table">
            <a:tbl>
              <a:tblPr firstRow="1" bandRow="1">
                <a:tableStyleId>{0505E3EF-67EA-436B-97B2-0124C06EBD24}</a:tableStyleId>
              </a:tblPr>
              <a:tblGrid>
                <a:gridCol w="1443840">
                  <a:extLst>
                    <a:ext uri="{9D8B030D-6E8A-4147-A177-3AD203B41FA5}">
                      <a16:colId xmlns:a16="http://schemas.microsoft.com/office/drawing/2014/main" val="3114334124"/>
                    </a:ext>
                  </a:extLst>
                </a:gridCol>
                <a:gridCol w="2059072">
                  <a:extLst>
                    <a:ext uri="{9D8B030D-6E8A-4147-A177-3AD203B41FA5}">
                      <a16:colId xmlns:a16="http://schemas.microsoft.com/office/drawing/2014/main" val="1590903565"/>
                    </a:ext>
                  </a:extLst>
                </a:gridCol>
                <a:gridCol w="1751456">
                  <a:extLst>
                    <a:ext uri="{9D8B030D-6E8A-4147-A177-3AD203B41FA5}">
                      <a16:colId xmlns:a16="http://schemas.microsoft.com/office/drawing/2014/main" val="331970511"/>
                    </a:ext>
                  </a:extLst>
                </a:gridCol>
              </a:tblGrid>
              <a:tr h="257497">
                <a:tc>
                  <a:txBody>
                    <a:bodyPr/>
                    <a:lstStyle/>
                    <a:p>
                      <a:r>
                        <a:rPr kumimoji="1" lang="en-US" altLang="ja-JP" sz="2000" b="0" dirty="0"/>
                        <a:t>2024/2/14</a:t>
                      </a:r>
                      <a:endParaRPr kumimoji="1" lang="ja-JP" altLang="en-US" sz="2000" b="0"/>
                    </a:p>
                  </a:txBody>
                  <a:tcPr/>
                </a:tc>
                <a:tc>
                  <a:txBody>
                    <a:bodyPr/>
                    <a:lstStyle/>
                    <a:p>
                      <a:r>
                        <a:rPr kumimoji="1" lang="ja-JP" altLang="en-US" sz="2000" b="0"/>
                        <a:t>Osaka </a:t>
                      </a:r>
                      <a:r>
                        <a:rPr kumimoji="1" lang="en-US" altLang="ja-JP" sz="2000" b="0" dirty="0"/>
                        <a:t>(</a:t>
                      </a:r>
                      <a:r>
                        <a:rPr kumimoji="1" lang="ja-JP" altLang="en-US" sz="2000" b="0"/>
                        <a:t>I</a:t>
                      </a:r>
                      <a:r>
                        <a:rPr kumimoji="1" lang="en-US" altLang="ja-JP" sz="2000" b="0" dirty="0"/>
                        <a:t>TM)</a:t>
                      </a:r>
                      <a:endParaRPr kumimoji="1" lang="ja-JP" altLang="en-US" sz="2000" b="0"/>
                    </a:p>
                  </a:txBody>
                  <a:tcPr/>
                </a:tc>
                <a:tc>
                  <a:txBody>
                    <a:bodyPr/>
                    <a:lstStyle/>
                    <a:p>
                      <a:r>
                        <a:rPr kumimoji="1" lang="en-US" altLang="ja-JP" sz="2000" b="0" dirty="0"/>
                        <a:t>0.7</a:t>
                      </a:r>
                      <a:endParaRPr kumimoji="1" lang="ja-JP" altLang="en-US" sz="2000" b="0"/>
                    </a:p>
                  </a:txBody>
                  <a:tcPr/>
                </a:tc>
                <a:extLst>
                  <a:ext uri="{0D108BD9-81ED-4DB2-BD59-A6C34878D82A}">
                    <a16:rowId xmlns:a16="http://schemas.microsoft.com/office/drawing/2014/main" val="2742142566"/>
                  </a:ext>
                </a:extLst>
              </a:tr>
              <a:tr h="257497">
                <a:tc>
                  <a:txBody>
                    <a:bodyPr/>
                    <a:lstStyle/>
                    <a:p>
                      <a:r>
                        <a:rPr kumimoji="1" lang="en-US" altLang="ja-JP" sz="2000" dirty="0"/>
                        <a:t>2024/2/17</a:t>
                      </a:r>
                      <a:endParaRPr kumimoji="1" lang="ja-JP" altLang="en-US" sz="2000"/>
                    </a:p>
                  </a:txBody>
                  <a:tcPr/>
                </a:tc>
                <a:tc>
                  <a:txBody>
                    <a:bodyPr/>
                    <a:lstStyle/>
                    <a:p>
                      <a:r>
                        <a:rPr kumimoji="1" lang="ja-JP" altLang="en-US" sz="2000"/>
                        <a:t>Miyazaki</a:t>
                      </a:r>
                    </a:p>
                  </a:txBody>
                  <a:tcPr/>
                </a:tc>
                <a:tc>
                  <a:txBody>
                    <a:bodyPr/>
                    <a:lstStyle/>
                    <a:p>
                      <a:r>
                        <a:rPr kumimoji="1" lang="en-US" altLang="ja-JP" sz="2000" dirty="0"/>
                        <a:t>1.4</a:t>
                      </a:r>
                      <a:endParaRPr kumimoji="1" lang="ja-JP" altLang="en-US" sz="2000"/>
                    </a:p>
                  </a:txBody>
                  <a:tcPr/>
                </a:tc>
                <a:extLst>
                  <a:ext uri="{0D108BD9-81ED-4DB2-BD59-A6C34878D82A}">
                    <a16:rowId xmlns:a16="http://schemas.microsoft.com/office/drawing/2014/main" val="3553119547"/>
                  </a:ext>
                </a:extLst>
              </a:tr>
              <a:tr h="257497">
                <a:tc>
                  <a:txBody>
                    <a:bodyPr/>
                    <a:lstStyle/>
                    <a:p>
                      <a:r>
                        <a:rPr kumimoji="1" lang="en-US" altLang="ja-JP" sz="2000" dirty="0"/>
                        <a:t>2024/2/29</a:t>
                      </a:r>
                      <a:endParaRPr kumimoji="1" lang="ja-JP" alt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a:t>Osaka </a:t>
                      </a:r>
                      <a:r>
                        <a:rPr kumimoji="1" lang="en-US" altLang="ja-JP" sz="2000" b="0" dirty="0"/>
                        <a:t>(</a:t>
                      </a:r>
                      <a:r>
                        <a:rPr kumimoji="1" lang="ja-JP" altLang="en-US" sz="2000" b="0"/>
                        <a:t>I</a:t>
                      </a:r>
                      <a:r>
                        <a:rPr kumimoji="1" lang="en-US" altLang="ja-JP" sz="2000" b="0" dirty="0"/>
                        <a:t>TM)</a:t>
                      </a:r>
                      <a:endParaRPr kumimoji="1" lang="ja-JP" altLang="en-US" sz="2000" b="0"/>
                    </a:p>
                  </a:txBody>
                  <a:tcPr/>
                </a:tc>
                <a:tc>
                  <a:txBody>
                    <a:bodyPr/>
                    <a:lstStyle/>
                    <a:p>
                      <a:r>
                        <a:rPr kumimoji="1" lang="en-US" altLang="ja-JP" sz="2000" dirty="0"/>
                        <a:t>4.1</a:t>
                      </a:r>
                      <a:endParaRPr kumimoji="1" lang="ja-JP" altLang="en-US" sz="2000"/>
                    </a:p>
                  </a:txBody>
                  <a:tcPr/>
                </a:tc>
                <a:extLst>
                  <a:ext uri="{0D108BD9-81ED-4DB2-BD59-A6C34878D82A}">
                    <a16:rowId xmlns:a16="http://schemas.microsoft.com/office/drawing/2014/main" val="3318286466"/>
                  </a:ext>
                </a:extLst>
              </a:tr>
              <a:tr h="257497">
                <a:tc>
                  <a:txBody>
                    <a:bodyPr/>
                    <a:lstStyle/>
                    <a:p>
                      <a:r>
                        <a:rPr kumimoji="1" lang="en-US" altLang="ja-JP" sz="2000" dirty="0"/>
                        <a:t>2024/9/6</a:t>
                      </a:r>
                      <a:endParaRPr kumimoji="1" lang="ja-JP" altLang="en-US" sz="2000"/>
                    </a:p>
                  </a:txBody>
                  <a:tcPr/>
                </a:tc>
                <a:tc>
                  <a:txBody>
                    <a:bodyPr/>
                    <a:lstStyle/>
                    <a:p>
                      <a:r>
                        <a:rPr kumimoji="1" lang="ja-JP" altLang="en-US" sz="2000">
                          <a:solidFill>
                            <a:srgbClr val="FF0000"/>
                          </a:solidFill>
                        </a:rPr>
                        <a:t>Tokyo </a:t>
                      </a:r>
                      <a:r>
                        <a:rPr kumimoji="1" lang="en-US" altLang="ja-JP" sz="2000" dirty="0">
                          <a:solidFill>
                            <a:srgbClr val="FF0000"/>
                          </a:solidFill>
                        </a:rPr>
                        <a:t>(</a:t>
                      </a:r>
                      <a:r>
                        <a:rPr kumimoji="1" lang="ja-JP" altLang="en-US" sz="2000">
                          <a:solidFill>
                            <a:srgbClr val="FF0000"/>
                          </a:solidFill>
                        </a:rPr>
                        <a:t>H</a:t>
                      </a:r>
                      <a:r>
                        <a:rPr kumimoji="1" lang="en-US" altLang="ja-JP" sz="2000" dirty="0">
                          <a:solidFill>
                            <a:srgbClr val="FF0000"/>
                          </a:solidFill>
                        </a:rPr>
                        <a:t>ND)</a:t>
                      </a:r>
                      <a:endParaRPr kumimoji="1" lang="ja-JP" altLang="en-US" sz="2000">
                        <a:solidFill>
                          <a:srgbClr val="FF0000"/>
                        </a:solidFill>
                      </a:endParaRPr>
                    </a:p>
                  </a:txBody>
                  <a:tcPr/>
                </a:tc>
                <a:tc>
                  <a:txBody>
                    <a:bodyPr/>
                    <a:lstStyle/>
                    <a:p>
                      <a:r>
                        <a:rPr kumimoji="1" lang="en-US" altLang="ja-JP" sz="2000" dirty="0">
                          <a:solidFill>
                            <a:srgbClr val="FF0000"/>
                          </a:solidFill>
                        </a:rPr>
                        <a:t>740.2</a:t>
                      </a:r>
                      <a:endParaRPr kumimoji="1" lang="ja-JP" altLang="en-US" sz="2000">
                        <a:solidFill>
                          <a:srgbClr val="FF0000"/>
                        </a:solidFill>
                      </a:endParaRPr>
                    </a:p>
                  </a:txBody>
                  <a:tcPr/>
                </a:tc>
                <a:extLst>
                  <a:ext uri="{0D108BD9-81ED-4DB2-BD59-A6C34878D82A}">
                    <a16:rowId xmlns:a16="http://schemas.microsoft.com/office/drawing/2014/main" val="555359526"/>
                  </a:ext>
                </a:extLst>
              </a:tr>
              <a:tr h="257497">
                <a:tc>
                  <a:txBody>
                    <a:bodyPr/>
                    <a:lstStyle/>
                    <a:p>
                      <a:r>
                        <a:rPr kumimoji="1" lang="en-US" altLang="ja-JP" sz="2000" dirty="0"/>
                        <a:t>2024/9/8</a:t>
                      </a:r>
                      <a:endParaRPr kumimoji="1" lang="ja-JP" altLang="en-US" sz="2000"/>
                    </a:p>
                  </a:txBody>
                  <a:tcPr/>
                </a:tc>
                <a:tc>
                  <a:txBody>
                    <a:bodyPr/>
                    <a:lstStyle/>
                    <a:p>
                      <a:r>
                        <a:rPr kumimoji="1" lang="ja-JP" altLang="en-US" sz="2000"/>
                        <a:t>Sapporo </a:t>
                      </a:r>
                      <a:r>
                        <a:rPr kumimoji="1" lang="en-US" altLang="ja-JP" sz="2000" dirty="0"/>
                        <a:t>(CTS)</a:t>
                      </a:r>
                      <a:endParaRPr kumimoji="1" lang="ja-JP" altLang="en-US" sz="2000"/>
                    </a:p>
                  </a:txBody>
                  <a:tcPr/>
                </a:tc>
                <a:tc>
                  <a:txBody>
                    <a:bodyPr/>
                    <a:lstStyle/>
                    <a:p>
                      <a:r>
                        <a:rPr kumimoji="1" lang="en-US" altLang="ja-JP" sz="2000" dirty="0"/>
                        <a:t>8.0</a:t>
                      </a:r>
                      <a:endParaRPr kumimoji="1" lang="ja-JP" altLang="en-US" sz="2000"/>
                    </a:p>
                  </a:txBody>
                  <a:tcPr/>
                </a:tc>
                <a:extLst>
                  <a:ext uri="{0D108BD9-81ED-4DB2-BD59-A6C34878D82A}">
                    <a16:rowId xmlns:a16="http://schemas.microsoft.com/office/drawing/2014/main" val="903156603"/>
                  </a:ext>
                </a:extLst>
              </a:tr>
              <a:tr h="257497">
                <a:tc>
                  <a:txBody>
                    <a:bodyPr/>
                    <a:lstStyle/>
                    <a:p>
                      <a:r>
                        <a:rPr kumimoji="1" lang="en-US" altLang="ja-JP" sz="2000" dirty="0"/>
                        <a:t>2024/9/17</a:t>
                      </a:r>
                      <a:endParaRPr kumimoji="1" lang="ja-JP" altLang="en-US" sz="2000"/>
                    </a:p>
                  </a:txBody>
                  <a:tcPr/>
                </a:tc>
                <a:tc>
                  <a:txBody>
                    <a:bodyPr/>
                    <a:lstStyle/>
                    <a:p>
                      <a:r>
                        <a:rPr kumimoji="1" lang="ja-JP" altLang="en-US" sz="2000">
                          <a:solidFill>
                            <a:srgbClr val="FF0000"/>
                          </a:solidFill>
                        </a:rPr>
                        <a:t>Tokyo </a:t>
                      </a:r>
                      <a:r>
                        <a:rPr kumimoji="1" lang="en-US" altLang="ja-JP" sz="2000" dirty="0">
                          <a:solidFill>
                            <a:srgbClr val="FF0000"/>
                          </a:solidFill>
                        </a:rPr>
                        <a:t>(HND)</a:t>
                      </a:r>
                      <a:endParaRPr kumimoji="1" lang="ja-JP" altLang="en-US" sz="2000">
                        <a:solidFill>
                          <a:srgbClr val="FF0000"/>
                        </a:solidFill>
                      </a:endParaRPr>
                    </a:p>
                  </a:txBody>
                  <a:tcPr/>
                </a:tc>
                <a:tc>
                  <a:txBody>
                    <a:bodyPr/>
                    <a:lstStyle/>
                    <a:p>
                      <a:r>
                        <a:rPr kumimoji="1" lang="en-US" altLang="ja-JP" sz="2000" dirty="0">
                          <a:solidFill>
                            <a:srgbClr val="FF0000"/>
                          </a:solidFill>
                        </a:rPr>
                        <a:t>893.4</a:t>
                      </a:r>
                      <a:endParaRPr kumimoji="1" lang="ja-JP" altLang="en-US" sz="2000">
                        <a:solidFill>
                          <a:srgbClr val="FF0000"/>
                        </a:solidFill>
                      </a:endParaRPr>
                    </a:p>
                  </a:txBody>
                  <a:tcPr/>
                </a:tc>
                <a:extLst>
                  <a:ext uri="{0D108BD9-81ED-4DB2-BD59-A6C34878D82A}">
                    <a16:rowId xmlns:a16="http://schemas.microsoft.com/office/drawing/2014/main" val="3079584891"/>
                  </a:ext>
                </a:extLst>
              </a:tr>
              <a:tr h="257497">
                <a:tc>
                  <a:txBody>
                    <a:bodyPr/>
                    <a:lstStyle/>
                    <a:p>
                      <a:r>
                        <a:rPr kumimoji="1" lang="en-US" altLang="ja-JP" sz="2000" dirty="0"/>
                        <a:t>2024/9/19</a:t>
                      </a:r>
                      <a:endParaRPr kumimoji="1" lang="ja-JP" altLang="en-US" sz="2000"/>
                    </a:p>
                  </a:txBody>
                  <a:tcPr/>
                </a:tc>
                <a:tc>
                  <a:txBody>
                    <a:bodyPr/>
                    <a:lstStyle/>
                    <a:p>
                      <a:r>
                        <a:rPr kumimoji="1" lang="ja-JP" altLang="en-US" sz="2000"/>
                        <a:t>Sendai</a:t>
                      </a:r>
                    </a:p>
                  </a:txBody>
                  <a:tcPr/>
                </a:tc>
                <a:tc>
                  <a:txBody>
                    <a:bodyPr/>
                    <a:lstStyle/>
                    <a:p>
                      <a:r>
                        <a:rPr kumimoji="1" lang="en-US" altLang="ja-JP" sz="2000" dirty="0"/>
                        <a:t>10.5</a:t>
                      </a:r>
                      <a:endParaRPr kumimoji="1" lang="ja-JP" altLang="en-US" sz="2000"/>
                    </a:p>
                  </a:txBody>
                  <a:tcPr/>
                </a:tc>
                <a:extLst>
                  <a:ext uri="{0D108BD9-81ED-4DB2-BD59-A6C34878D82A}">
                    <a16:rowId xmlns:a16="http://schemas.microsoft.com/office/drawing/2014/main" val="3630336252"/>
                  </a:ext>
                </a:extLst>
              </a:tr>
            </a:tbl>
          </a:graphicData>
        </a:graphic>
      </p:graphicFrame>
      <p:sp>
        <p:nvSpPr>
          <p:cNvPr id="7" name="テキスト ボックス 6">
            <a:extLst>
              <a:ext uri="{FF2B5EF4-FFF2-40B4-BE49-F238E27FC236}">
                <a16:creationId xmlns:a16="http://schemas.microsoft.com/office/drawing/2014/main" id="{A2D33A04-1E3E-3402-F9E6-A8A57875FB40}"/>
              </a:ext>
            </a:extLst>
          </p:cNvPr>
          <p:cNvSpPr txBox="1"/>
          <p:nvPr/>
        </p:nvSpPr>
        <p:spPr>
          <a:xfrm>
            <a:off x="7066347" y="6060535"/>
            <a:ext cx="4551750" cy="707886"/>
          </a:xfrm>
          <a:prstGeom prst="rect">
            <a:avLst/>
          </a:prstGeom>
          <a:noFill/>
        </p:spPr>
        <p:txBody>
          <a:bodyPr wrap="square" rtlCol="0">
            <a:spAutoFit/>
          </a:bodyPr>
          <a:lstStyle/>
          <a:p>
            <a:r>
              <a:rPr kumimoji="1" lang="ja-JP" altLang="en-US" sz="2000" b="1" u="sng"/>
              <a:t>→ </a:t>
            </a:r>
            <a:r>
              <a:rPr lang="ja-JP" altLang="en-US" sz="2000" b="1" u="sng"/>
              <a:t>Only measurements at Haneda Airport are high.</a:t>
            </a:r>
            <a:endParaRPr lang="en-US" altLang="ja-JP" sz="2000" b="1" u="sng" dirty="0"/>
          </a:p>
        </p:txBody>
      </p:sp>
    </p:spTree>
    <p:extLst>
      <p:ext uri="{BB962C8B-B14F-4D97-AF65-F5344CB8AC3E}">
        <p14:creationId xmlns:p14="http://schemas.microsoft.com/office/powerpoint/2010/main" val="396406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DEB3ABD-A98B-02D1-D5E4-E629F6859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106" y="4057173"/>
            <a:ext cx="2977055" cy="297705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F2203919-7AC2-C346-69F5-0F4E429D3E53}"/>
              </a:ext>
            </a:extLst>
          </p:cNvPr>
          <p:cNvSpPr txBox="1"/>
          <p:nvPr/>
        </p:nvSpPr>
        <p:spPr>
          <a:xfrm>
            <a:off x="126125" y="220718"/>
            <a:ext cx="9215984" cy="369332"/>
          </a:xfrm>
          <a:prstGeom prst="rect">
            <a:avLst/>
          </a:prstGeom>
          <a:noFill/>
        </p:spPr>
        <p:txBody>
          <a:bodyPr wrap="none" rtlCol="0">
            <a:spAutoFit/>
          </a:bodyPr>
          <a:lstStyle/>
          <a:p>
            <a:r>
              <a:rPr kumimoji="1" lang="ja-JP" altLang="en-US"/>
              <a:t>Ministry of Land, Infrastructure, Transport and Tourism Press Release, </a:t>
            </a:r>
            <a:r>
              <a:rPr kumimoji="1" lang="en-US" altLang="ja-JP" dirty="0"/>
              <a:t>April 16, 2018</a:t>
            </a:r>
          </a:p>
        </p:txBody>
      </p:sp>
      <p:grpSp>
        <p:nvGrpSpPr>
          <p:cNvPr id="8" name="グループ化 7">
            <a:extLst>
              <a:ext uri="{FF2B5EF4-FFF2-40B4-BE49-F238E27FC236}">
                <a16:creationId xmlns:a16="http://schemas.microsoft.com/office/drawing/2014/main" id="{6815A956-218B-7EB5-4448-48D4E9D2C7F8}"/>
              </a:ext>
            </a:extLst>
          </p:cNvPr>
          <p:cNvGrpSpPr/>
          <p:nvPr/>
        </p:nvGrpSpPr>
        <p:grpSpPr>
          <a:xfrm>
            <a:off x="0" y="590050"/>
            <a:ext cx="12192000" cy="654286"/>
            <a:chOff x="0" y="790832"/>
            <a:chExt cx="12192000" cy="654286"/>
          </a:xfrm>
        </p:grpSpPr>
        <p:sp>
          <p:nvSpPr>
            <p:cNvPr id="7" name="正方形/長方形 6">
              <a:extLst>
                <a:ext uri="{FF2B5EF4-FFF2-40B4-BE49-F238E27FC236}">
                  <a16:creationId xmlns:a16="http://schemas.microsoft.com/office/drawing/2014/main" id="{F5A2C3B5-9A36-1744-E80D-A96A6ADCF5C6}"/>
                </a:ext>
              </a:extLst>
            </p:cNvPr>
            <p:cNvSpPr/>
            <p:nvPr/>
          </p:nvSpPr>
          <p:spPr>
            <a:xfrm>
              <a:off x="0" y="790832"/>
              <a:ext cx="12192000" cy="65428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03F2DDD-3720-0C6F-ACEA-52167F6140E6}"/>
                </a:ext>
              </a:extLst>
            </p:cNvPr>
            <p:cNvSpPr txBox="1"/>
            <p:nvPr/>
          </p:nvSpPr>
          <p:spPr>
            <a:xfrm>
              <a:off x="2541180" y="790832"/>
              <a:ext cx="7109639" cy="646331"/>
            </a:xfrm>
            <a:prstGeom prst="rect">
              <a:avLst/>
            </a:prstGeom>
            <a:noFill/>
          </p:spPr>
          <p:txBody>
            <a:bodyPr wrap="none" rtlCol="0">
              <a:spAutoFit/>
            </a:bodyPr>
            <a:lstStyle/>
            <a:p>
              <a:pPr algn="ctr"/>
              <a:r>
                <a:rPr lang="ja-JP" altLang="en-US" b="1" i="0" u="none" strike="noStrike">
                  <a:solidFill>
                    <a:srgbClr val="000000"/>
                  </a:solidFill>
                  <a:effectLst/>
                  <a:latin typeface="メイリオ" panose="020B0604030504040204" pitchFamily="34" charset="-128"/>
                  <a:ea typeface="メイリオ" panose="020B0604030504040204" pitchFamily="34" charset="-128"/>
                </a:rPr>
                <a:t>Advanced Security Inspection Equipment Begins Operation</a:t>
              </a:r>
              <a:br>
                <a:rPr lang="ja-JP" altLang="en-US" b="1" i="0" u="none" strike="noStrike">
                  <a:solidFill>
                    <a:srgbClr val="000000"/>
                  </a:solidFill>
                  <a:effectLst/>
                  <a:latin typeface="メイリオ" panose="020B0604030504040204" pitchFamily="34" charset="-128"/>
                  <a:ea typeface="メイリオ" panose="020B0604030504040204" pitchFamily="34" charset="-128"/>
                </a:rPr>
              </a:br>
              <a:r>
                <a:rPr lang="ja-JP" altLang="en-US" b="1" i="0" u="none" strike="noStrike">
                  <a:solidFill>
                    <a:srgbClr val="000000"/>
                  </a:solidFill>
                  <a:effectLst/>
                  <a:latin typeface="メイリオ" panose="020B0604030504040204" pitchFamily="34" charset="-128"/>
                  <a:ea typeface="メイリオ" panose="020B0604030504040204" pitchFamily="34" charset="-128"/>
                </a:rPr>
                <a:t> ~Operation of Japan's first CT-type X-ray inspection system for carry-on baggage inspection~.</a:t>
              </a:r>
            </a:p>
          </p:txBody>
        </p:sp>
      </p:grpSp>
      <p:sp>
        <p:nvSpPr>
          <p:cNvPr id="6" name="テキスト ボックス 5">
            <a:extLst>
              <a:ext uri="{FF2B5EF4-FFF2-40B4-BE49-F238E27FC236}">
                <a16:creationId xmlns:a16="http://schemas.microsoft.com/office/drawing/2014/main" id="{12ACAA7E-5A10-A29A-AEB3-3CBA09CC6944}"/>
              </a:ext>
            </a:extLst>
          </p:cNvPr>
          <p:cNvSpPr txBox="1"/>
          <p:nvPr/>
        </p:nvSpPr>
        <p:spPr>
          <a:xfrm>
            <a:off x="126125" y="1312298"/>
            <a:ext cx="11909356" cy="3170099"/>
          </a:xfrm>
          <a:prstGeom prst="rect">
            <a:avLst/>
          </a:prstGeom>
          <a:noFill/>
        </p:spPr>
        <p:txBody>
          <a:bodyPr wrap="square" rtlCol="0">
            <a:spAutoFit/>
          </a:bodyPr>
          <a:lstStyle/>
          <a:p>
            <a:pPr algn="just"/>
            <a:r>
              <a:rPr lang="ja-JP" altLang="en-US">
                <a:solidFill>
                  <a:srgbClr val="000000"/>
                </a:solidFill>
                <a:effectLst/>
                <a:latin typeface="Helvetica" pitchFamily="2" charset="0"/>
              </a:rPr>
              <a:t>In preparation for the 20</a:t>
            </a:r>
            <a:r>
              <a:rPr lang="en-US" altLang="ja-JP" dirty="0">
                <a:solidFill>
                  <a:srgbClr val="000000"/>
                </a:solidFill>
                <a:effectLst/>
                <a:latin typeface="Helvetica" pitchFamily="2" charset="0"/>
              </a:rPr>
              <a:t>20</a:t>
            </a:r>
            <a:r>
              <a:rPr lang="ja-JP" altLang="en-US">
                <a:solidFill>
                  <a:srgbClr val="000000"/>
                </a:solidFill>
                <a:effectLst/>
                <a:latin typeface="Helvetica" pitchFamily="2" charset="0"/>
              </a:rPr>
              <a:t> Tokyo Olympics and Paralympic Games, the Ministry of Land, Infrastructure, Transport and Tourism's Civil Aviation Bureau is </a:t>
            </a:r>
            <a:r>
              <a:rPr lang="ja-JP" altLang="en-US" u="sng">
                <a:solidFill>
                  <a:srgbClr val="000000"/>
                </a:solidFill>
                <a:effectLst/>
                <a:latin typeface="Helvetica" pitchFamily="2" charset="0"/>
              </a:rPr>
              <a:t>working to improve aviation security inspections </a:t>
            </a:r>
            <a:r>
              <a:rPr lang="ja-JP" altLang="en-US">
                <a:solidFill>
                  <a:srgbClr val="000000"/>
                </a:solidFill>
                <a:effectLst/>
                <a:latin typeface="Helvetica" pitchFamily="2" charset="0"/>
              </a:rPr>
              <a:t>to reduce the burden on passengers, </a:t>
            </a:r>
            <a:r>
              <a:rPr lang="ja-JP" altLang="en-US" u="sng">
                <a:solidFill>
                  <a:srgbClr val="000000"/>
                </a:solidFill>
                <a:effectLst/>
                <a:latin typeface="Helvetica" pitchFamily="2" charset="0"/>
              </a:rPr>
              <a:t>smooth inspections, and realize strict standards by </a:t>
            </a:r>
            <a:r>
              <a:rPr lang="ja-JP" altLang="en-US">
                <a:solidFill>
                  <a:srgbClr val="000000"/>
                </a:solidFill>
                <a:effectLst/>
                <a:latin typeface="Helvetica" pitchFamily="2" charset="0"/>
              </a:rPr>
              <a:t>promoting the introduction of advanced security inspection equipment with the aim of creating </a:t>
            </a:r>
            <a:r>
              <a:rPr lang="ja-JP" altLang="en-US" u="sng">
                <a:solidFill>
                  <a:srgbClr val="000000"/>
                </a:solidFill>
                <a:effectLst/>
                <a:latin typeface="Helvetica" pitchFamily="2" charset="0"/>
              </a:rPr>
              <a:t>a "terror-resistant airport" for the </a:t>
            </a:r>
            <a:r>
              <a:rPr lang="ja-JP" altLang="en-US">
                <a:solidFill>
                  <a:srgbClr val="000000"/>
                </a:solidFill>
                <a:effectLst/>
                <a:latin typeface="Helvetica" pitchFamily="2" charset="0"/>
              </a:rPr>
              <a:t>20</a:t>
            </a:r>
            <a:r>
              <a:rPr lang="en-US" altLang="ja-JP" dirty="0">
                <a:solidFill>
                  <a:srgbClr val="000000"/>
                </a:solidFill>
                <a:effectLst/>
                <a:latin typeface="Helvetica" pitchFamily="2" charset="0"/>
              </a:rPr>
              <a:t>2</a:t>
            </a:r>
            <a:r>
              <a:rPr lang="ja-JP" altLang="en-US">
                <a:solidFill>
                  <a:srgbClr val="000000"/>
                </a:solidFill>
                <a:effectLst/>
                <a:latin typeface="Helvetica" pitchFamily="2" charset="0"/>
              </a:rPr>
              <a:t>0 Tokyo Olympics and Paralympic Games</a:t>
            </a:r>
            <a:r>
              <a:rPr lang="ja-JP" altLang="en-US" u="sng">
                <a:solidFill>
                  <a:srgbClr val="000000"/>
                </a:solidFill>
                <a:effectLst/>
                <a:latin typeface="Helvetica" pitchFamily="2" charset="0"/>
              </a:rPr>
              <a:t>. As a part of these efforts, we have been working to improve the quality of airline safety inspections. </a:t>
            </a:r>
            <a:r>
              <a:rPr lang="ja-JP" altLang="en-US">
                <a:solidFill>
                  <a:srgbClr val="000000"/>
                </a:solidFill>
                <a:effectLst/>
                <a:latin typeface="Helvetica" pitchFamily="2" charset="0"/>
              </a:rPr>
              <a:t>As part of these efforts, we have </a:t>
            </a:r>
            <a:r>
              <a:rPr lang="ja-JP" altLang="en-US" b="1" u="sng">
                <a:solidFill>
                  <a:srgbClr val="000000"/>
                </a:solidFill>
                <a:effectLst/>
                <a:latin typeface="Helvetica" pitchFamily="2" charset="0"/>
              </a:rPr>
              <a:t>installed a </a:t>
            </a:r>
            <a:r>
              <a:rPr lang="en-US" altLang="ja-JP" b="1" u="sng" dirty="0">
                <a:solidFill>
                  <a:srgbClr val="000000"/>
                </a:solidFill>
                <a:effectLst/>
                <a:latin typeface="Helvetica" pitchFamily="2" charset="0"/>
              </a:rPr>
              <a:t>CT (Computerized Tomography</a:t>
            </a:r>
            <a:r>
              <a:rPr lang="ja-JP" altLang="en-US" b="1" u="sng">
                <a:solidFill>
                  <a:srgbClr val="000000"/>
                </a:solidFill>
                <a:effectLst/>
                <a:latin typeface="Helvetica" pitchFamily="2" charset="0"/>
              </a:rPr>
              <a:t>) type X-ray inspection system for carry-on baggage inspection (</a:t>
            </a:r>
            <a:r>
              <a:rPr lang="en-US" altLang="ja-JP" b="1" u="sng" dirty="0">
                <a:solidFill>
                  <a:srgbClr val="000000"/>
                </a:solidFill>
                <a:effectLst/>
                <a:latin typeface="Helvetica" pitchFamily="2" charset="0"/>
              </a:rPr>
              <a:t>below, called </a:t>
            </a:r>
            <a:r>
              <a:rPr lang="ja-JP" altLang="en-US" b="1" u="sng">
                <a:solidFill>
                  <a:srgbClr val="000000"/>
                </a:solidFill>
                <a:effectLst/>
                <a:latin typeface="Helvetica" pitchFamily="2" charset="0"/>
              </a:rPr>
              <a:t>"CT machine") </a:t>
            </a:r>
            <a:r>
              <a:rPr lang="en-US" altLang="ja-JP" b="1" u="sng" dirty="0">
                <a:solidFill>
                  <a:srgbClr val="000000"/>
                </a:solidFill>
                <a:effectLst/>
                <a:latin typeface="Helvetica" pitchFamily="2" charset="0"/>
              </a:rPr>
              <a:t>in</a:t>
            </a:r>
            <a:r>
              <a:rPr lang="ja-JP" altLang="en-US" b="1" u="sng">
                <a:solidFill>
                  <a:srgbClr val="000000"/>
                </a:solidFill>
                <a:effectLst/>
                <a:latin typeface="Helvetica" pitchFamily="2" charset="0"/>
              </a:rPr>
              <a:t> the Terminal Building of the International </a:t>
            </a:r>
            <a:r>
              <a:rPr lang="en-US" altLang="ja-JP" b="1" u="sng" dirty="0">
                <a:solidFill>
                  <a:srgbClr val="000000"/>
                </a:solidFill>
                <a:effectLst/>
                <a:latin typeface="Helvetica" pitchFamily="2" charset="0"/>
              </a:rPr>
              <a:t>in</a:t>
            </a:r>
            <a:r>
              <a:rPr lang="ja-JP" altLang="en-US" b="1" u="sng">
                <a:solidFill>
                  <a:srgbClr val="000000"/>
                </a:solidFill>
                <a:effectLst/>
                <a:latin typeface="Helvetica" pitchFamily="2" charset="0"/>
              </a:rPr>
              <a:t> Haneda Airport</a:t>
            </a:r>
            <a:r>
              <a:rPr lang="ja-JP" altLang="en-US">
                <a:solidFill>
                  <a:srgbClr val="000000"/>
                </a:solidFill>
                <a:effectLst/>
                <a:latin typeface="Helvetica" pitchFamily="2" charset="0"/>
              </a:rPr>
              <a:t>, which will be in operation from April 19, 201</a:t>
            </a:r>
            <a:r>
              <a:rPr lang="en-US" altLang="ja-JP" dirty="0">
                <a:solidFill>
                  <a:srgbClr val="000000"/>
                </a:solidFill>
                <a:effectLst/>
                <a:latin typeface="Helvetica" pitchFamily="2" charset="0"/>
              </a:rPr>
              <a:t>8</a:t>
            </a:r>
            <a:r>
              <a:rPr lang="ja-JP" altLang="en-US">
                <a:solidFill>
                  <a:srgbClr val="000000"/>
                </a:solidFill>
                <a:effectLst/>
                <a:latin typeface="Helvetica" pitchFamily="2" charset="0"/>
              </a:rPr>
              <a:t>.</a:t>
            </a:r>
            <a:endParaRPr lang="en-US" altLang="ja-JP" dirty="0">
              <a:solidFill>
                <a:srgbClr val="000000"/>
              </a:solidFill>
              <a:effectLst/>
              <a:latin typeface="Helvetica" pitchFamily="2" charset="0"/>
            </a:endParaRPr>
          </a:p>
          <a:p>
            <a:r>
              <a:rPr lang="ja-JP" altLang="en-US">
                <a:solidFill>
                  <a:srgbClr val="000000"/>
                </a:solidFill>
                <a:effectLst/>
                <a:latin typeface="Helvetica" pitchFamily="2" charset="0"/>
              </a:rPr>
              <a:t>　The CT machine uses CT technology, which has not been used in conventional </a:t>
            </a:r>
            <a:r>
              <a:rPr lang="en-US" altLang="ja-JP" dirty="0">
                <a:solidFill>
                  <a:srgbClr val="000000"/>
                </a:solidFill>
                <a:effectLst/>
                <a:latin typeface="Helvetica" pitchFamily="2" charset="0"/>
              </a:rPr>
              <a:t>X-ray </a:t>
            </a:r>
            <a:r>
              <a:rPr lang="ja-JP" altLang="en-US">
                <a:solidFill>
                  <a:srgbClr val="000000"/>
                </a:solidFill>
                <a:effectLst/>
                <a:latin typeface="Helvetica" pitchFamily="2" charset="0"/>
              </a:rPr>
              <a:t>inspection systems, to generate images that can be monitored from all directions, and it has </a:t>
            </a:r>
            <a:r>
              <a:rPr lang="ja-JP" altLang="en-US" b="1" u="sng">
                <a:solidFill>
                  <a:srgbClr val="000000"/>
                </a:solidFill>
                <a:effectLst/>
                <a:latin typeface="Helvetica" pitchFamily="2" charset="0"/>
              </a:rPr>
              <a:t>higher detection performance </a:t>
            </a:r>
            <a:r>
              <a:rPr lang="ja-JP" altLang="en-US" u="sng">
                <a:solidFill>
                  <a:srgbClr val="000000"/>
                </a:solidFill>
                <a:effectLst/>
                <a:latin typeface="Helvetica" pitchFamily="2" charset="0"/>
              </a:rPr>
              <a:t>and </a:t>
            </a:r>
            <a:r>
              <a:rPr lang="ja-JP" altLang="en-US" b="1" u="sng">
                <a:solidFill>
                  <a:srgbClr val="000000"/>
                </a:solidFill>
                <a:effectLst/>
                <a:latin typeface="Helvetica" pitchFamily="2" charset="0"/>
              </a:rPr>
              <a:t>advanced analytical processing </a:t>
            </a:r>
            <a:r>
              <a:rPr lang="ja-JP" altLang="en-US" u="sng">
                <a:solidFill>
                  <a:srgbClr val="000000"/>
                </a:solidFill>
                <a:effectLst/>
                <a:latin typeface="Helvetica" pitchFamily="2" charset="0"/>
              </a:rPr>
              <a:t>than </a:t>
            </a:r>
            <a:r>
              <a:rPr lang="ja-JP" altLang="en-US" b="1" u="sng">
                <a:solidFill>
                  <a:srgbClr val="000000"/>
                </a:solidFill>
                <a:effectLst/>
                <a:latin typeface="Helvetica" pitchFamily="2" charset="0"/>
              </a:rPr>
              <a:t>conventional systems</a:t>
            </a:r>
            <a:r>
              <a:rPr lang="ja-JP" altLang="en-US">
                <a:solidFill>
                  <a:srgbClr val="000000"/>
                </a:solidFill>
                <a:effectLst/>
                <a:latin typeface="Helvetica" pitchFamily="2" charset="0"/>
              </a:rPr>
              <a:t>.</a:t>
            </a:r>
          </a:p>
        </p:txBody>
      </p:sp>
      <p:pic>
        <p:nvPicPr>
          <p:cNvPr id="1030" name="Picture 6">
            <a:extLst>
              <a:ext uri="{FF2B5EF4-FFF2-40B4-BE49-F238E27FC236}">
                <a16:creationId xmlns:a16="http://schemas.microsoft.com/office/drawing/2014/main" id="{434CFC6B-96ED-30F4-8DC7-0315E2B3D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1055" y="4409597"/>
            <a:ext cx="3539260" cy="227220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BBD343B9-B38F-6D34-98FB-A4B1E377454C}"/>
              </a:ext>
            </a:extLst>
          </p:cNvPr>
          <p:cNvSpPr txBox="1"/>
          <p:nvPr/>
        </p:nvSpPr>
        <p:spPr>
          <a:xfrm>
            <a:off x="8328983" y="4440655"/>
            <a:ext cx="2643672" cy="276999"/>
          </a:xfrm>
          <a:prstGeom prst="rect">
            <a:avLst/>
          </a:prstGeom>
          <a:noFill/>
        </p:spPr>
        <p:txBody>
          <a:bodyPr wrap="none" rtlCol="0">
            <a:spAutoFit/>
          </a:bodyPr>
          <a:lstStyle/>
          <a:p>
            <a:r>
              <a:rPr kumimoji="1" lang="ja-JP" altLang="en-US" sz="1200"/>
              <a:t>* Photos </a:t>
            </a:r>
            <a:r>
              <a:rPr lang="ja-JP" altLang="en-US" sz="1200"/>
              <a:t>are taken from </a:t>
            </a:r>
            <a:r>
              <a:rPr kumimoji="1" lang="ja-JP" altLang="en-US" sz="1200"/>
              <a:t>each company's </a:t>
            </a:r>
            <a:r>
              <a:rPr kumimoji="1" lang="en-US" altLang="ja-JP" sz="1200" dirty="0"/>
              <a:t>website</a:t>
            </a:r>
            <a:r>
              <a:rPr kumimoji="1" lang="ja-JP" altLang="en-US" sz="1200"/>
              <a:t>.</a:t>
            </a:r>
          </a:p>
        </p:txBody>
      </p:sp>
      <p:sp>
        <p:nvSpPr>
          <p:cNvPr id="9" name="テキスト ボックス 8">
            <a:extLst>
              <a:ext uri="{FF2B5EF4-FFF2-40B4-BE49-F238E27FC236}">
                <a16:creationId xmlns:a16="http://schemas.microsoft.com/office/drawing/2014/main" id="{10A05357-380A-D3A2-7E06-9938B1BC8661}"/>
              </a:ext>
            </a:extLst>
          </p:cNvPr>
          <p:cNvSpPr txBox="1"/>
          <p:nvPr/>
        </p:nvSpPr>
        <p:spPr>
          <a:xfrm>
            <a:off x="9242955" y="6404803"/>
            <a:ext cx="1675459" cy="276999"/>
          </a:xfrm>
          <a:prstGeom prst="rect">
            <a:avLst/>
          </a:prstGeom>
          <a:noFill/>
        </p:spPr>
        <p:txBody>
          <a:bodyPr wrap="none" rtlCol="0">
            <a:spAutoFit/>
          </a:bodyPr>
          <a:lstStyle/>
          <a:p>
            <a:r>
              <a:rPr kumimoji="1" lang="en-US" altLang="ja-JP" sz="1200" dirty="0"/>
              <a:t>IDSS DETECT1000</a:t>
            </a:r>
            <a:endParaRPr kumimoji="1" lang="ja-JP" altLang="en-US" sz="1200"/>
          </a:p>
        </p:txBody>
      </p:sp>
      <p:sp>
        <p:nvSpPr>
          <p:cNvPr id="10" name="テキスト ボックス 9">
            <a:extLst>
              <a:ext uri="{FF2B5EF4-FFF2-40B4-BE49-F238E27FC236}">
                <a16:creationId xmlns:a16="http://schemas.microsoft.com/office/drawing/2014/main" id="{5F48571F-B4C6-5CAA-068B-A12A22BF2CA5}"/>
              </a:ext>
            </a:extLst>
          </p:cNvPr>
          <p:cNvSpPr txBox="1"/>
          <p:nvPr/>
        </p:nvSpPr>
        <p:spPr>
          <a:xfrm>
            <a:off x="4673585" y="6404803"/>
            <a:ext cx="1946367" cy="276999"/>
          </a:xfrm>
          <a:prstGeom prst="rect">
            <a:avLst/>
          </a:prstGeom>
          <a:noFill/>
        </p:spPr>
        <p:txBody>
          <a:bodyPr wrap="none" rtlCol="0">
            <a:spAutoFit/>
          </a:bodyPr>
          <a:lstStyle/>
          <a:p>
            <a:r>
              <a:rPr kumimoji="1" lang="ja-JP" altLang="en-US" sz="1200"/>
              <a:t>HISSCO </a:t>
            </a:r>
            <a:r>
              <a:rPr kumimoji="1" lang="en-US" altLang="ja-JP" sz="1200" dirty="0"/>
              <a:t>L-3 </a:t>
            </a:r>
            <a:r>
              <a:rPr kumimoji="1" lang="en-US" altLang="ja-JP" sz="1200" dirty="0" err="1"/>
              <a:t>Clearscan</a:t>
            </a:r>
            <a:endParaRPr kumimoji="1" lang="ja-JP" altLang="en-US" sz="1200"/>
          </a:p>
        </p:txBody>
      </p:sp>
      <p:pic>
        <p:nvPicPr>
          <p:cNvPr id="1032" name="Picture 8">
            <a:extLst>
              <a:ext uri="{FF2B5EF4-FFF2-40B4-BE49-F238E27FC236}">
                <a16:creationId xmlns:a16="http://schemas.microsoft.com/office/drawing/2014/main" id="{41B92F5F-EFC7-968B-6884-44F5715BBF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757" y="4482397"/>
            <a:ext cx="2272177" cy="1922406"/>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C7B10D08-CDEC-F862-50D0-26EF27598A90}"/>
              </a:ext>
            </a:extLst>
          </p:cNvPr>
          <p:cNvSpPr txBox="1"/>
          <p:nvPr/>
        </p:nvSpPr>
        <p:spPr>
          <a:xfrm>
            <a:off x="894575" y="6404802"/>
            <a:ext cx="1646605" cy="276999"/>
          </a:xfrm>
          <a:prstGeom prst="rect">
            <a:avLst/>
          </a:prstGeom>
          <a:noFill/>
        </p:spPr>
        <p:txBody>
          <a:bodyPr wrap="none" rtlCol="0">
            <a:spAutoFit/>
          </a:bodyPr>
          <a:lstStyle/>
          <a:p>
            <a:r>
              <a:rPr kumimoji="1" lang="en-US" altLang="ja-JP" sz="1200" dirty="0"/>
              <a:t>Analogic </a:t>
            </a:r>
            <a:r>
              <a:rPr kumimoji="1" lang="en-US" altLang="ja-JP" sz="1200" dirty="0" err="1"/>
              <a:t>ConneCT</a:t>
            </a:r>
            <a:endParaRPr kumimoji="1" lang="ja-JP" altLang="en-US" sz="1200"/>
          </a:p>
        </p:txBody>
      </p:sp>
    </p:spTree>
    <p:extLst>
      <p:ext uri="{BB962C8B-B14F-4D97-AF65-F5344CB8AC3E}">
        <p14:creationId xmlns:p14="http://schemas.microsoft.com/office/powerpoint/2010/main" val="1447255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238513B-8C00-131E-0254-C4F1536124C6}"/>
              </a:ext>
            </a:extLst>
          </p:cNvPr>
          <p:cNvSpPr txBox="1"/>
          <p:nvPr/>
        </p:nvSpPr>
        <p:spPr>
          <a:xfrm>
            <a:off x="583914" y="262282"/>
            <a:ext cx="11024172" cy="461665"/>
          </a:xfrm>
          <a:prstGeom prst="rect">
            <a:avLst/>
          </a:prstGeom>
          <a:noFill/>
        </p:spPr>
        <p:txBody>
          <a:bodyPr wrap="none" rtlCol="0">
            <a:spAutoFit/>
          </a:bodyPr>
          <a:lstStyle/>
          <a:p>
            <a:r>
              <a:rPr kumimoji="1" lang="ja-JP" altLang="en-US" sz="2400" b="1"/>
              <a:t>Mismeasurement of Personal Dosimeters in Airport Security Inspections</a:t>
            </a:r>
          </a:p>
        </p:txBody>
      </p:sp>
      <p:sp>
        <p:nvSpPr>
          <p:cNvPr id="4" name="テキスト ボックス 3">
            <a:extLst>
              <a:ext uri="{FF2B5EF4-FFF2-40B4-BE49-F238E27FC236}">
                <a16:creationId xmlns:a16="http://schemas.microsoft.com/office/drawing/2014/main" id="{2A50E7DF-A676-CCC5-0D10-9D32FD5B1026}"/>
              </a:ext>
            </a:extLst>
          </p:cNvPr>
          <p:cNvSpPr txBox="1"/>
          <p:nvPr/>
        </p:nvSpPr>
        <p:spPr>
          <a:xfrm>
            <a:off x="121509" y="1120676"/>
            <a:ext cx="11948982" cy="1631216"/>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000"/>
              <a:t>Until now, airport security (carry-on) X-rays were weak and even </a:t>
            </a:r>
            <a:r>
              <a:rPr kumimoji="1" lang="en-US" altLang="ja-JP" sz="2000" dirty="0"/>
              <a:t>ISO 1600 </a:t>
            </a:r>
            <a:r>
              <a:rPr kumimoji="1" lang="ja-JP" altLang="en-US" sz="2000"/>
              <a:t>film was said not to be photosensitive.</a:t>
            </a:r>
          </a:p>
          <a:p>
            <a:pPr marL="342900" indent="-342900">
              <a:buFont typeface="Arial" panose="020B0604020202020204" pitchFamily="34" charset="0"/>
              <a:buChar char="•"/>
            </a:pPr>
            <a:r>
              <a:rPr kumimoji="1" lang="ja-JP" altLang="en-US" sz="2000"/>
              <a:t>Recently, some airports have been using </a:t>
            </a:r>
            <a:r>
              <a:rPr kumimoji="1" lang="en-US" altLang="ja-JP" sz="2000" dirty="0"/>
              <a:t>CT </a:t>
            </a:r>
            <a:r>
              <a:rPr kumimoji="1" lang="ja-JP" altLang="en-US" sz="2000"/>
              <a:t>scanners to inspect baggage, increasing the amount of X-rays.</a:t>
            </a:r>
          </a:p>
          <a:p>
            <a:pPr marL="342900" indent="-342900">
              <a:buFont typeface="Arial" panose="020B0604020202020204" pitchFamily="34" charset="0"/>
              <a:buChar char="•"/>
            </a:pPr>
            <a:r>
              <a:rPr kumimoji="1" lang="ja-JP" altLang="en-US" sz="2000"/>
              <a:t>In fact, mismeasurements due to airport security checks have occurred.</a:t>
            </a:r>
          </a:p>
        </p:txBody>
      </p:sp>
      <p:cxnSp>
        <p:nvCxnSpPr>
          <p:cNvPr id="6" name="直線コネクタ 5">
            <a:extLst>
              <a:ext uri="{FF2B5EF4-FFF2-40B4-BE49-F238E27FC236}">
                <a16:creationId xmlns:a16="http://schemas.microsoft.com/office/drawing/2014/main" id="{D3774ABD-561D-1246-5669-889175CE898F}"/>
              </a:ext>
            </a:extLst>
          </p:cNvPr>
          <p:cNvCxnSpPr>
            <a:cxnSpLocks/>
          </p:cNvCxnSpPr>
          <p:nvPr/>
        </p:nvCxnSpPr>
        <p:spPr>
          <a:xfrm>
            <a:off x="0" y="844268"/>
            <a:ext cx="12192000" cy="0"/>
          </a:xfrm>
          <a:prstGeom prst="line">
            <a:avLst/>
          </a:prstGeom>
          <a:ln w="63500">
            <a:solidFill>
              <a:schemeClr val="accent6"/>
            </a:solidFill>
          </a:ln>
        </p:spPr>
        <p:style>
          <a:lnRef idx="2">
            <a:schemeClr val="accent1"/>
          </a:lnRef>
          <a:fillRef idx="0">
            <a:schemeClr val="accent1"/>
          </a:fillRef>
          <a:effectRef idx="1">
            <a:schemeClr val="accent1"/>
          </a:effectRef>
          <a:fontRef idx="minor">
            <a:schemeClr val="tx1"/>
          </a:fontRef>
        </p:style>
      </p:cxnSp>
      <p:sp>
        <p:nvSpPr>
          <p:cNvPr id="9" name="上矢印 8">
            <a:extLst>
              <a:ext uri="{FF2B5EF4-FFF2-40B4-BE49-F238E27FC236}">
                <a16:creationId xmlns:a16="http://schemas.microsoft.com/office/drawing/2014/main" id="{258F6D26-D641-EB3F-D8DA-DEC3E7474E26}"/>
              </a:ext>
            </a:extLst>
          </p:cNvPr>
          <p:cNvSpPr/>
          <p:nvPr/>
        </p:nvSpPr>
        <p:spPr>
          <a:xfrm rot="10800000">
            <a:off x="5064211" y="2751892"/>
            <a:ext cx="2063578" cy="806854"/>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092C260-4AAB-E94C-3418-0290CEBD4DC6}"/>
              </a:ext>
            </a:extLst>
          </p:cNvPr>
          <p:cNvSpPr txBox="1"/>
          <p:nvPr/>
        </p:nvSpPr>
        <p:spPr>
          <a:xfrm>
            <a:off x="121509" y="3624196"/>
            <a:ext cx="11948982" cy="286232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000"/>
              <a:t>It would be best if, in consultation with the person in charge of dose control, personal dosimeters could not be taken when there is air travel.</a:t>
            </a:r>
            <a:endParaRPr kumimoji="1" lang="en-US" altLang="ja-JP" sz="2000" dirty="0"/>
          </a:p>
          <a:p>
            <a:pPr marL="285750" indent="-285750">
              <a:buFont typeface="Arial" panose="020B0604020202020204" pitchFamily="34" charset="0"/>
              <a:buChar char="•"/>
            </a:pPr>
            <a:r>
              <a:rPr kumimoji="1" lang="en-US" altLang="ja-JP" sz="2000" dirty="0"/>
              <a:t>if possible, request that a personal dosimeter be issued at the destination of your business trip in order to determine whether the incorrect measurement was due to the effects of the baggage inspection</a:t>
            </a:r>
            <a:r>
              <a:rPr kumimoji="1" lang="ja-JP" altLang="en-US" sz="2000"/>
              <a:t>.</a:t>
            </a:r>
            <a:endParaRPr kumimoji="1" lang="en-US" altLang="ja-JP" sz="2000" dirty="0"/>
          </a:p>
          <a:p>
            <a:pPr marL="285750" indent="-285750">
              <a:buFont typeface="Arial" panose="020B0604020202020204" pitchFamily="34" charset="0"/>
              <a:buChar char="•"/>
            </a:pPr>
            <a:r>
              <a:rPr kumimoji="1" lang="ja-JP" altLang="en-US" sz="2000"/>
              <a:t>When mismeasurements are caused by airport security inspections, it is possible to correct the calculated effective dose for </a:t>
            </a:r>
            <a:r>
              <a:rPr kumimoji="1" lang="en-US" altLang="ja-JP" sz="2000" dirty="0"/>
              <a:t>G</a:t>
            </a:r>
            <a:r>
              <a:rPr kumimoji="1" lang="ja-JP" altLang="en-US" sz="2000"/>
              <a:t>lass </a:t>
            </a:r>
            <a:r>
              <a:rPr lang="en-US" altLang="ja-JP" sz="2000" dirty="0"/>
              <a:t>badges,</a:t>
            </a:r>
            <a:r>
              <a:rPr kumimoji="1" lang="ja-JP" altLang="en-US" sz="2000"/>
              <a:t> </a:t>
            </a:r>
            <a:r>
              <a:rPr kumimoji="1" lang="en-US" altLang="ja-JP" sz="2000" dirty="0"/>
              <a:t>L</a:t>
            </a:r>
            <a:r>
              <a:rPr kumimoji="1" lang="ja-JP" altLang="en-US" sz="2000"/>
              <a:t>umines</a:t>
            </a:r>
            <a:r>
              <a:rPr kumimoji="1" lang="en-US" altLang="ja-JP" sz="2000" dirty="0"/>
              <a:t>s</a:t>
            </a:r>
            <a:r>
              <a:rPr kumimoji="1" lang="ja-JP" altLang="en-US" sz="2000"/>
              <a:t> badges</a:t>
            </a:r>
            <a:r>
              <a:rPr kumimoji="1" lang="en-US" altLang="ja-JP" sz="2000" dirty="0"/>
              <a:t> and TLD badges.</a:t>
            </a:r>
          </a:p>
          <a:p>
            <a:pPr marL="285750" indent="-285750">
              <a:buFont typeface="Arial" panose="020B0604020202020204" pitchFamily="34" charset="0"/>
              <a:buChar char="•"/>
            </a:pPr>
            <a:r>
              <a:rPr lang="ja-JP" altLang="en-US" sz="2000"/>
              <a:t>If you must board an aircraft with a personal dosimeter, explain to the airport inspector that it is a personal dosimeter and request a visual inspection.</a:t>
            </a:r>
            <a:endParaRPr kumimoji="1" lang="ja-JP" altLang="en-US" sz="2000"/>
          </a:p>
        </p:txBody>
      </p:sp>
    </p:spTree>
    <p:extLst>
      <p:ext uri="{BB962C8B-B14F-4D97-AF65-F5344CB8AC3E}">
        <p14:creationId xmlns:p14="http://schemas.microsoft.com/office/powerpoint/2010/main" val="947173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F9EB137-105E-6ABD-14AF-B2FAAC853F89}"/>
              </a:ext>
            </a:extLst>
          </p:cNvPr>
          <p:cNvSpPr/>
          <p:nvPr/>
        </p:nvSpPr>
        <p:spPr>
          <a:xfrm>
            <a:off x="102973" y="995157"/>
            <a:ext cx="11986054" cy="5288691"/>
          </a:xfrm>
          <a:prstGeom prst="rect">
            <a:avLst/>
          </a:prstGeom>
          <a:solidFill>
            <a:schemeClr val="accent5">
              <a:lumMod val="20000"/>
              <a:lumOff val="80000"/>
            </a:schemeClr>
          </a:solidFill>
          <a:ln w="88900" cmpd="thickThi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6">
            <a:extLst>
              <a:ext uri="{FF2B5EF4-FFF2-40B4-BE49-F238E27FC236}">
                <a16:creationId xmlns:a16="http://schemas.microsoft.com/office/drawing/2014/main" id="{9DD2CCF4-84CE-AFA5-5193-68B4F2C25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387" y="1185866"/>
            <a:ext cx="2746888" cy="129784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80BF6354-CED3-D8E7-DF92-E72E50FECBA9}"/>
              </a:ext>
            </a:extLst>
          </p:cNvPr>
          <p:cNvSpPr txBox="1"/>
          <p:nvPr/>
        </p:nvSpPr>
        <p:spPr>
          <a:xfrm>
            <a:off x="296562" y="2692744"/>
            <a:ext cx="11578281" cy="3170099"/>
          </a:xfrm>
          <a:prstGeom prst="rect">
            <a:avLst/>
          </a:prstGeom>
          <a:noFill/>
        </p:spPr>
        <p:txBody>
          <a:bodyPr wrap="square" rtlCol="0">
            <a:spAutoFit/>
          </a:bodyPr>
          <a:lstStyle/>
          <a:p>
            <a:r>
              <a:rPr kumimoji="1" lang="ja-JP" altLang="en-US" sz="2000"/>
              <a:t>これらは、放射線業務従事者の</a:t>
            </a:r>
            <a:r>
              <a:rPr kumimoji="1" lang="ja-JP" altLang="en-US" sz="2000" b="1" u="sng"/>
              <a:t>外部被ばくを測定するための個人線量計</a:t>
            </a:r>
            <a:r>
              <a:rPr kumimoji="1" lang="ja-JP" altLang="en-US" sz="2000"/>
              <a:t>です。外部被ばくの量を測定することで、従事者の健康管理を行っています。これにエックス線等を照射すると、それが外部被ばく量として測定されるため、従事者の外部被ばくを測定することができません。従って、空港の保安検査においても、</a:t>
            </a:r>
            <a:r>
              <a:rPr kumimoji="1" lang="ja-JP" altLang="en-US" sz="2000" b="1" u="sng">
                <a:solidFill>
                  <a:srgbClr val="FF0000"/>
                </a:solidFill>
              </a:rPr>
              <a:t>エックス線による検査ではなく目視による検査をお願いします</a:t>
            </a:r>
            <a:r>
              <a:rPr kumimoji="1" lang="ja-JP" altLang="en-US" sz="2000"/>
              <a:t>。</a:t>
            </a:r>
            <a:endParaRPr kumimoji="1" lang="en-US" altLang="ja-JP" sz="2000" dirty="0"/>
          </a:p>
          <a:p>
            <a:endParaRPr lang="en-US" altLang="ja-JP" sz="2000" dirty="0"/>
          </a:p>
          <a:p>
            <a:r>
              <a:rPr kumimoji="1" lang="en-US" altLang="ja-JP" sz="2000" dirty="0"/>
              <a:t>These are </a:t>
            </a:r>
            <a:r>
              <a:rPr kumimoji="1" lang="en-US" altLang="ja-JP" sz="2000" b="1" u="sng" dirty="0"/>
              <a:t>personal dosimeters used to measure the external exposure</a:t>
            </a:r>
            <a:r>
              <a:rPr kumimoji="1" lang="en-US" altLang="ja-JP" sz="2000" dirty="0"/>
              <a:t> of radiation workers. By measuring the amount of external exposure, the health of radiation workers is managed. When these are irradiated with X-rays, etc., they are measured as the amount of external exposure, and the external exposure of the workers cannot be measured. Therefore, </a:t>
            </a:r>
            <a:r>
              <a:rPr kumimoji="1" lang="en-US" altLang="ja-JP" sz="2000" b="1" u="sng" dirty="0">
                <a:solidFill>
                  <a:srgbClr val="FF0000"/>
                </a:solidFill>
              </a:rPr>
              <a:t>we request that airport security inspections be conducted visually, not by X-rays</a:t>
            </a:r>
            <a:r>
              <a:rPr kumimoji="1" lang="en-US" altLang="ja-JP" sz="2000" dirty="0"/>
              <a:t>.</a:t>
            </a:r>
          </a:p>
        </p:txBody>
      </p:sp>
      <p:pic>
        <p:nvPicPr>
          <p:cNvPr id="6" name="図 5" descr="テキスト&#10;&#10;AI 生成コンテンツは誤りを含む可能性があります。">
            <a:extLst>
              <a:ext uri="{FF2B5EF4-FFF2-40B4-BE49-F238E27FC236}">
                <a16:creationId xmlns:a16="http://schemas.microsoft.com/office/drawing/2014/main" id="{51A110B8-DA07-A6E5-5E1D-C55CCC6D9E8A}"/>
              </a:ext>
            </a:extLst>
          </p:cNvPr>
          <p:cNvPicPr>
            <a:picLocks noChangeAspect="1"/>
          </p:cNvPicPr>
          <p:nvPr/>
        </p:nvPicPr>
        <p:blipFill>
          <a:blip r:embed="rId4"/>
          <a:stretch>
            <a:fillRect/>
          </a:stretch>
        </p:blipFill>
        <p:spPr>
          <a:xfrm>
            <a:off x="873005" y="1185866"/>
            <a:ext cx="3302736" cy="1266176"/>
          </a:xfrm>
          <a:prstGeom prst="rect">
            <a:avLst/>
          </a:prstGeom>
        </p:spPr>
      </p:pic>
      <p:pic>
        <p:nvPicPr>
          <p:cNvPr id="12" name="図 11" descr="グリーン, 電車, 記号, バス が含まれている画像&#10;&#10;AI 生成コンテンツは誤りを含む可能性があります。">
            <a:extLst>
              <a:ext uri="{FF2B5EF4-FFF2-40B4-BE49-F238E27FC236}">
                <a16:creationId xmlns:a16="http://schemas.microsoft.com/office/drawing/2014/main" id="{778E1064-29E6-03EA-B935-CAE8949C08F9}"/>
              </a:ext>
            </a:extLst>
          </p:cNvPr>
          <p:cNvPicPr>
            <a:picLocks noChangeAspect="1"/>
          </p:cNvPicPr>
          <p:nvPr/>
        </p:nvPicPr>
        <p:blipFill>
          <a:blip r:embed="rId5"/>
          <a:stretch>
            <a:fillRect/>
          </a:stretch>
        </p:blipFill>
        <p:spPr>
          <a:xfrm>
            <a:off x="9549495" y="1108710"/>
            <a:ext cx="1153556" cy="1520190"/>
          </a:xfrm>
          <a:prstGeom prst="rect">
            <a:avLst/>
          </a:prstGeom>
        </p:spPr>
      </p:pic>
    </p:spTree>
    <p:extLst>
      <p:ext uri="{BB962C8B-B14F-4D97-AF65-F5344CB8AC3E}">
        <p14:creationId xmlns:p14="http://schemas.microsoft.com/office/powerpoint/2010/main" val="12152644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182</TotalTime>
  <Words>1404</Words>
  <Application>Microsoft Macintosh PowerPoint</Application>
  <PresentationFormat>ワイド画面</PresentationFormat>
  <Paragraphs>115</Paragraphs>
  <Slides>4</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メイリオ</vt:lpstr>
      <vt:lpstr>游ゴシック</vt:lpstr>
      <vt:lpstr>游ゴシック Light</vt:lpstr>
      <vt:lpstr>Arial</vt:lpstr>
      <vt:lpstr>Helvetica</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鈴木　智和</dc:creator>
  <cp:keywords>, docId:8E8A81DA93977A0A166CD6873ED55F67</cp:keywords>
  <cp:lastModifiedBy>鈴木　智和</cp:lastModifiedBy>
  <cp:revision>10</cp:revision>
  <dcterms:created xsi:type="dcterms:W3CDTF">2025-02-19T07:44:05Z</dcterms:created>
  <dcterms:modified xsi:type="dcterms:W3CDTF">2025-08-26T07:38:34Z</dcterms:modified>
</cp:coreProperties>
</file>