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1" r:id="rId2"/>
    <p:sldId id="256" r:id="rId3"/>
    <p:sldId id="257" r:id="rId4"/>
    <p:sldId id="259" r:id="rId5"/>
    <p:sldId id="258"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94A905-DC4A-2443-314A-6F056591F59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ABC4B5D-41D4-9052-5366-A04FCBABA1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9BC8B17-CA90-14B4-E070-414B4E2DC2CD}"/>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F2EF28AE-2847-8F14-B20F-A3A022BCDC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C65B6F-449F-B3DE-F379-719E61B36CA6}"/>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667432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49D582-1CBF-3AA9-A448-8A01F6D2A36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E46C6CC-6547-95E9-3814-DCA5CD9F4DE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982CADE-B588-E060-FC0E-D7CFD1DD441B}"/>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D6461722-0500-41CB-16ED-97D72922CE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993C32-3680-139C-9E48-19368B280DA9}"/>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35483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CE83AE1-A61B-83D3-F08E-19A8E73505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E55B6C-D72E-C4C8-5911-861D7CA8C77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A02A66-1E59-89BF-1393-811C4969601F}"/>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40AE2C89-2D5E-B027-FB68-0130451AE4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897F3E-1BFC-D825-7246-A433CAD18CFF}"/>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2476866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9C1F951B-C76D-4149-B4AD-D56CE9615B30}"/>
              </a:ext>
            </a:extLst>
          </p:cNvPr>
          <p:cNvSpPr>
            <a:spLocks noGrp="1"/>
          </p:cNvSpPr>
          <p:nvPr>
            <p:ph type="dt" sz="half" idx="10"/>
          </p:nvPr>
        </p:nvSpPr>
        <p:spPr/>
        <p:txBody>
          <a:bodyPr/>
          <a:lstStyle/>
          <a:p>
            <a:fld id="{E47545DD-0CA8-3C46-947D-6600DCB726A6}"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D598F337-DB94-B34C-8B20-7F3DB10661D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B7147B-DC8B-654E-9EB0-F92B6B00B3C9}"/>
              </a:ext>
            </a:extLst>
          </p:cNvPr>
          <p:cNvSpPr>
            <a:spLocks noGrp="1"/>
          </p:cNvSpPr>
          <p:nvPr>
            <p:ph type="sldNum" sz="quarter" idx="12"/>
          </p:nvPr>
        </p:nvSpPr>
        <p:spPr/>
        <p:txBody>
          <a:bodyPr/>
          <a:lstStyle/>
          <a:p>
            <a:fld id="{F0DF8797-6219-5E45-B99D-B40F8C86AFA2}" type="slidenum">
              <a:rPr kumimoji="1" lang="ja-JP" altLang="en-US" smtClean="0"/>
              <a:t>‹#›</a:t>
            </a:fld>
            <a:endParaRPr kumimoji="1" lang="ja-JP" altLang="en-US"/>
          </a:p>
        </p:txBody>
      </p:sp>
    </p:spTree>
    <p:extLst>
      <p:ext uri="{BB962C8B-B14F-4D97-AF65-F5344CB8AC3E}">
        <p14:creationId xmlns:p14="http://schemas.microsoft.com/office/powerpoint/2010/main" val="4024541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39A25A-5F47-315D-5B7A-5524ACDB629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3B48AA1-3301-6B19-2477-945C5EAADE5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C1C238-43F1-7E92-90DF-F277CAD90B26}"/>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404A3D9D-C815-557A-BBE1-41FE548DC1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94EBD06-2FF4-B91B-A4BA-55DD601C011D}"/>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600615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933B74-3379-3D86-613C-D978EE6D8A7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E33A86C-D66E-503D-30F2-11F52325E0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6A332F-C2F6-F9E1-EB72-0412004A19D3}"/>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2ED2197A-5EC8-7EBA-AC13-202C60F20E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55B04C-51C4-C8B9-6636-03EEE3AE462D}"/>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162801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CC5846-025F-EBC3-1CCF-763893A1D7E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C8EC8B7-56D2-5AD0-41FC-357D7D0D016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7CD7500-4722-C989-FD05-4F0126EA32C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11AC62C-1769-43D8-FC43-4D83993374C7}"/>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6" name="フッター プレースホルダー 5">
            <a:extLst>
              <a:ext uri="{FF2B5EF4-FFF2-40B4-BE49-F238E27FC236}">
                <a16:creationId xmlns:a16="http://schemas.microsoft.com/office/drawing/2014/main" id="{57CD0A83-A038-7E04-BE4B-BBCD15E0704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FD9ACC0-A03E-E4CF-236C-7B7339931646}"/>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88900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DA9972-6448-0176-38FB-9D5571729D4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57C5E9-7A93-8BF0-78FC-B6636086C2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EE83503-1C20-AA18-A747-E4F277B4EAB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98D14D4-F66F-73A8-3796-BD95B9C95F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D8DDCC7-F109-30BB-459C-6A34AE259AC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9D184C2-4C59-36CF-5E9A-AD7DDF4BA598}"/>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8" name="フッター プレースホルダー 7">
            <a:extLst>
              <a:ext uri="{FF2B5EF4-FFF2-40B4-BE49-F238E27FC236}">
                <a16:creationId xmlns:a16="http://schemas.microsoft.com/office/drawing/2014/main" id="{7BD5BAB0-7650-57AE-F298-98233A22850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FA9D886-2363-26FE-9670-D5E4CDC68CE3}"/>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219581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5D6A40-72E9-4ACE-93BD-1CA3A29F2F6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597E6D8-8D32-71E2-FC03-59E0DBF21947}"/>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4" name="フッター プレースホルダー 3">
            <a:extLst>
              <a:ext uri="{FF2B5EF4-FFF2-40B4-BE49-F238E27FC236}">
                <a16:creationId xmlns:a16="http://schemas.microsoft.com/office/drawing/2014/main" id="{51FE0708-E868-C1C2-347C-04AAC815FD5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3051E73-F00C-1164-58F2-E2D7AD267405}"/>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465550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3747DBE-6895-26D0-E24D-3320CCF1F52C}"/>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3" name="フッター プレースホルダー 2">
            <a:extLst>
              <a:ext uri="{FF2B5EF4-FFF2-40B4-BE49-F238E27FC236}">
                <a16:creationId xmlns:a16="http://schemas.microsoft.com/office/drawing/2014/main" id="{374D6E3E-E030-0586-AF83-39F54E7654D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32C58FB-8C3D-2936-7E04-84D43470F1A5}"/>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645032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96C8C-BB93-2F62-BBD4-4DFF5AD3ED6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03C0144-23FC-4A9A-E295-3D1B1F1C60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B8C510-877E-37F6-91F9-B92875E7B2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FCD1621-BD3F-8EA3-8C73-BC3B44761EC8}"/>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6" name="フッター プレースホルダー 5">
            <a:extLst>
              <a:ext uri="{FF2B5EF4-FFF2-40B4-BE49-F238E27FC236}">
                <a16:creationId xmlns:a16="http://schemas.microsoft.com/office/drawing/2014/main" id="{A04D53D4-8CE7-CCA0-A493-B265156DC4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11EFE35-1224-19FD-53AA-E813CA5B2B97}"/>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2654366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66448B-EDFC-5E17-45DD-DA0D5E1F510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1476513-8C66-99BD-7FDA-4ADB7A67B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745CC4E-FBF1-92B6-262E-623F2C73F5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4E286AA-E06F-C86E-80F1-A1BB9EE4F76F}"/>
              </a:ext>
            </a:extLst>
          </p:cNvPr>
          <p:cNvSpPr>
            <a:spLocks noGrp="1"/>
          </p:cNvSpPr>
          <p:nvPr>
            <p:ph type="dt" sz="half" idx="10"/>
          </p:nvPr>
        </p:nvSpPr>
        <p:spPr/>
        <p:txBody>
          <a:bodyPr/>
          <a:lstStyle/>
          <a:p>
            <a:fld id="{5EED3D2D-476E-BC44-AF7A-E147B92180E9}" type="datetimeFigureOut">
              <a:rPr kumimoji="1" lang="ja-JP" altLang="en-US" smtClean="0"/>
              <a:t>2025/2/19</a:t>
            </a:fld>
            <a:endParaRPr kumimoji="1" lang="ja-JP" altLang="en-US"/>
          </a:p>
        </p:txBody>
      </p:sp>
      <p:sp>
        <p:nvSpPr>
          <p:cNvPr id="6" name="フッター プレースホルダー 5">
            <a:extLst>
              <a:ext uri="{FF2B5EF4-FFF2-40B4-BE49-F238E27FC236}">
                <a16:creationId xmlns:a16="http://schemas.microsoft.com/office/drawing/2014/main" id="{6AF97819-ECD1-317A-3E35-14B0F9F8B50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FE62974-3808-0246-CF34-652735434BF6}"/>
              </a:ext>
            </a:extLst>
          </p:cNvPr>
          <p:cNvSpPr>
            <a:spLocks noGrp="1"/>
          </p:cNvSpPr>
          <p:nvPr>
            <p:ph type="sldNum" sz="quarter" idx="12"/>
          </p:nvPr>
        </p:nvSpPr>
        <p:spPr/>
        <p:txBody>
          <a:body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1319496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4AFEF34-E563-DB45-8C66-EBF35A646B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A365EA-9A92-4269-925A-8FBD8B62B9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F0B6AD-57FC-0EF0-D251-3D0A1CD0A2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ED3D2D-476E-BC44-AF7A-E147B92180E9}" type="datetimeFigureOut">
              <a:rPr kumimoji="1" lang="ja-JP" altLang="en-US" smtClean="0"/>
              <a:t>2025/2/19</a:t>
            </a:fld>
            <a:endParaRPr kumimoji="1" lang="ja-JP" altLang="en-US"/>
          </a:p>
        </p:txBody>
      </p:sp>
      <p:sp>
        <p:nvSpPr>
          <p:cNvPr id="5" name="フッター プレースホルダー 4">
            <a:extLst>
              <a:ext uri="{FF2B5EF4-FFF2-40B4-BE49-F238E27FC236}">
                <a16:creationId xmlns:a16="http://schemas.microsoft.com/office/drawing/2014/main" id="{B8B65EA7-266B-991E-26EA-CEB9EFB197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085252F-1038-0720-97C7-A5D84BB131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423805-4CE4-8847-8749-8F0CF6C2CE1B}" type="slidenum">
              <a:rPr kumimoji="1" lang="ja-JP" altLang="en-US" smtClean="0"/>
              <a:t>‹#›</a:t>
            </a:fld>
            <a:endParaRPr kumimoji="1" lang="ja-JP" altLang="en-US"/>
          </a:p>
        </p:txBody>
      </p:sp>
    </p:spTree>
    <p:extLst>
      <p:ext uri="{BB962C8B-B14F-4D97-AF65-F5344CB8AC3E}">
        <p14:creationId xmlns:p14="http://schemas.microsoft.com/office/powerpoint/2010/main" val="3634743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685E717-82AB-9177-FBC6-1AC0F81C0181}"/>
              </a:ext>
            </a:extLst>
          </p:cNvPr>
          <p:cNvSpPr txBox="1"/>
          <p:nvPr/>
        </p:nvSpPr>
        <p:spPr>
          <a:xfrm>
            <a:off x="463689" y="1371601"/>
            <a:ext cx="11264622" cy="584775"/>
          </a:xfrm>
          <a:prstGeom prst="rect">
            <a:avLst/>
          </a:prstGeom>
          <a:solidFill>
            <a:schemeClr val="accent6">
              <a:lumMod val="40000"/>
              <a:lumOff val="60000"/>
            </a:schemeClr>
          </a:solidFill>
          <a:ln w="63500" cmpd="thickThin">
            <a:solidFill>
              <a:schemeClr val="accent6">
                <a:lumMod val="50000"/>
              </a:schemeClr>
            </a:solidFill>
          </a:ln>
        </p:spPr>
        <p:txBody>
          <a:bodyPr wrap="none" rtlCol="0">
            <a:spAutoFit/>
          </a:bodyPr>
          <a:lstStyle/>
          <a:p>
            <a:r>
              <a:rPr kumimoji="1" lang="ja-JP" altLang="en-US" sz="3200">
                <a:solidFill>
                  <a:srgbClr val="FF0000"/>
                </a:solidFill>
              </a:rPr>
              <a:t>放射線障害予防規程変更届を変更日前に提出してしまった。</a:t>
            </a:r>
          </a:p>
        </p:txBody>
      </p:sp>
      <p:sp>
        <p:nvSpPr>
          <p:cNvPr id="6" name="テキスト ボックス 5">
            <a:extLst>
              <a:ext uri="{FF2B5EF4-FFF2-40B4-BE49-F238E27FC236}">
                <a16:creationId xmlns:a16="http://schemas.microsoft.com/office/drawing/2014/main" id="{D32F0DE8-5367-356F-0605-44D1A0DDD9DA}"/>
              </a:ext>
            </a:extLst>
          </p:cNvPr>
          <p:cNvSpPr txBox="1"/>
          <p:nvPr/>
        </p:nvSpPr>
        <p:spPr>
          <a:xfrm>
            <a:off x="363070" y="833717"/>
            <a:ext cx="2954655" cy="461665"/>
          </a:xfrm>
          <a:prstGeom prst="rect">
            <a:avLst/>
          </a:prstGeom>
          <a:noFill/>
        </p:spPr>
        <p:txBody>
          <a:bodyPr wrap="none" rtlCol="0">
            <a:spAutoFit/>
          </a:bodyPr>
          <a:lstStyle/>
          <a:p>
            <a:r>
              <a:rPr kumimoji="1" lang="ja-JP" altLang="en-US" sz="2400">
                <a:solidFill>
                  <a:srgbClr val="FF0000"/>
                </a:solidFill>
              </a:rPr>
              <a:t>インシデント事例：</a:t>
            </a:r>
          </a:p>
        </p:txBody>
      </p:sp>
      <p:sp>
        <p:nvSpPr>
          <p:cNvPr id="7" name="テキスト ボックス 6">
            <a:extLst>
              <a:ext uri="{FF2B5EF4-FFF2-40B4-BE49-F238E27FC236}">
                <a16:creationId xmlns:a16="http://schemas.microsoft.com/office/drawing/2014/main" id="{3CA8BBE9-ABFD-DD35-62E4-76154F9FFC6F}"/>
              </a:ext>
            </a:extLst>
          </p:cNvPr>
          <p:cNvSpPr txBox="1"/>
          <p:nvPr/>
        </p:nvSpPr>
        <p:spPr>
          <a:xfrm>
            <a:off x="463689" y="2145344"/>
            <a:ext cx="11264622" cy="1200329"/>
          </a:xfrm>
          <a:prstGeom prst="rect">
            <a:avLst/>
          </a:prstGeom>
          <a:noFill/>
          <a:ln w="15875">
            <a:solidFill>
              <a:schemeClr val="tx1"/>
            </a:solidFill>
          </a:ln>
        </p:spPr>
        <p:txBody>
          <a:bodyPr wrap="square" rtlCol="0">
            <a:spAutoFit/>
          </a:bodyPr>
          <a:lstStyle/>
          <a:p>
            <a:r>
              <a:rPr lang="ja-JP" altLang="en-US" sz="2400">
                <a:effectLst/>
              </a:rPr>
              <a:t>放射線障害予防規程の改正を</a:t>
            </a:r>
            <a:r>
              <a:rPr lang="en-US" altLang="ja-JP" sz="2400" dirty="0">
                <a:effectLst/>
              </a:rPr>
              <a:t>3</a:t>
            </a:r>
            <a:r>
              <a:rPr lang="ja-JP" altLang="en-US" sz="2400">
                <a:effectLst/>
              </a:rPr>
              <a:t>月</a:t>
            </a:r>
            <a:r>
              <a:rPr lang="en-US" altLang="ja-JP" sz="2400" dirty="0">
                <a:effectLst/>
              </a:rPr>
              <a:t>8</a:t>
            </a:r>
            <a:r>
              <a:rPr lang="ja-JP" altLang="en-US" sz="2400">
                <a:effectLst/>
              </a:rPr>
              <a:t>日の教授会で</a:t>
            </a:r>
            <a:r>
              <a:rPr lang="en-US" altLang="ja-JP" sz="2400" dirty="0">
                <a:effectLst/>
              </a:rPr>
              <a:t>4</a:t>
            </a:r>
            <a:r>
              <a:rPr lang="ja-JP" altLang="en-US" sz="2400">
                <a:effectLst/>
              </a:rPr>
              <a:t>月</a:t>
            </a:r>
            <a:r>
              <a:rPr lang="en-US" altLang="ja-JP" sz="2400" dirty="0">
                <a:effectLst/>
              </a:rPr>
              <a:t>1</a:t>
            </a:r>
            <a:r>
              <a:rPr lang="ja-JP" altLang="en-US" sz="2400">
                <a:effectLst/>
              </a:rPr>
              <a:t>日</a:t>
            </a:r>
            <a:r>
              <a:rPr lang="ja-JP" altLang="en-US" sz="2400"/>
              <a:t>から</a:t>
            </a:r>
            <a:r>
              <a:rPr lang="ja-JP" altLang="en-US" sz="2400">
                <a:effectLst/>
              </a:rPr>
              <a:t>の</a:t>
            </a:r>
            <a:r>
              <a:rPr lang="en-US" altLang="ja-JP" sz="2400" dirty="0">
                <a:effectLst/>
              </a:rPr>
              <a:t> </a:t>
            </a:r>
            <a:r>
              <a:rPr lang="ja-JP" altLang="en-US" sz="2400">
                <a:effectLst/>
              </a:rPr>
              <a:t>改正ということで承認した。事務職員が</a:t>
            </a:r>
            <a:r>
              <a:rPr lang="en-US" altLang="ja-JP" sz="2400" dirty="0">
                <a:effectLst/>
              </a:rPr>
              <a:t>3</a:t>
            </a:r>
            <a:r>
              <a:rPr lang="ja-JP" altLang="en-US" sz="2400">
                <a:effectLst/>
              </a:rPr>
              <a:t>月</a:t>
            </a:r>
            <a:r>
              <a:rPr lang="en-US" altLang="ja-JP" sz="2400" dirty="0">
                <a:effectLst/>
              </a:rPr>
              <a:t>12</a:t>
            </a:r>
            <a:r>
              <a:rPr lang="ja-JP" altLang="en-US" sz="2400">
                <a:effectLst/>
              </a:rPr>
              <a:t>日に放射線障害予防規程変更届を原子力規制委員会に提出してしまった。その後、規制庁から不受理の電話連絡があった。</a:t>
            </a:r>
          </a:p>
        </p:txBody>
      </p:sp>
      <p:sp>
        <p:nvSpPr>
          <p:cNvPr id="10" name="テキスト ボックス 9">
            <a:extLst>
              <a:ext uri="{FF2B5EF4-FFF2-40B4-BE49-F238E27FC236}">
                <a16:creationId xmlns:a16="http://schemas.microsoft.com/office/drawing/2014/main" id="{C769FFF6-2B1B-6A81-06EF-360A0D38F9E1}"/>
              </a:ext>
            </a:extLst>
          </p:cNvPr>
          <p:cNvSpPr txBox="1"/>
          <p:nvPr/>
        </p:nvSpPr>
        <p:spPr>
          <a:xfrm>
            <a:off x="797113" y="5762673"/>
            <a:ext cx="10597773" cy="523220"/>
          </a:xfrm>
          <a:prstGeom prst="rect">
            <a:avLst/>
          </a:prstGeom>
          <a:noFill/>
        </p:spPr>
        <p:txBody>
          <a:bodyPr wrap="none" rtlCol="0">
            <a:spAutoFit/>
          </a:bodyPr>
          <a:lstStyle/>
          <a:p>
            <a:r>
              <a:rPr kumimoji="1" lang="ja-JP" altLang="en-US" sz="2800" b="1" u="sng">
                <a:solidFill>
                  <a:srgbClr val="7030A0"/>
                </a:solidFill>
              </a:rPr>
              <a:t>原子力規制委員会への届出書類の提出のタイミングを確認する。</a:t>
            </a:r>
          </a:p>
        </p:txBody>
      </p:sp>
      <p:sp>
        <p:nvSpPr>
          <p:cNvPr id="2" name="テキスト ボックス 1">
            <a:extLst>
              <a:ext uri="{FF2B5EF4-FFF2-40B4-BE49-F238E27FC236}">
                <a16:creationId xmlns:a16="http://schemas.microsoft.com/office/drawing/2014/main" id="{5FC9B9D5-6268-FD29-ACDA-FE4B004E3FE6}"/>
              </a:ext>
            </a:extLst>
          </p:cNvPr>
          <p:cNvSpPr txBox="1"/>
          <p:nvPr/>
        </p:nvSpPr>
        <p:spPr>
          <a:xfrm>
            <a:off x="463689" y="3954008"/>
            <a:ext cx="11264622" cy="1200329"/>
          </a:xfrm>
          <a:prstGeom prst="rect">
            <a:avLst/>
          </a:prstGeom>
          <a:solidFill>
            <a:schemeClr val="accent2">
              <a:lumMod val="20000"/>
              <a:lumOff val="80000"/>
            </a:schemeClr>
          </a:solidFill>
        </p:spPr>
        <p:txBody>
          <a:bodyPr wrap="square" rtlCol="0">
            <a:spAutoFit/>
          </a:bodyPr>
          <a:lstStyle/>
          <a:p>
            <a:r>
              <a:rPr lang="en-US" altLang="ja-JP" sz="2400" dirty="0">
                <a:effectLst/>
                <a:latin typeface="Helvetica" pitchFamily="2" charset="0"/>
              </a:rPr>
              <a:t>RI</a:t>
            </a:r>
            <a:r>
              <a:rPr lang="ja-JP" altLang="en-US" sz="2400">
                <a:effectLst/>
                <a:latin typeface="Helvetica" pitchFamily="2" charset="0"/>
              </a:rPr>
              <a:t>等の使用等の手続きには、申請して許可（承認）を得るものと、届出だけで良いものがある。許可（承認）は申請をしないと得られないので、提出のタイミングを間違えることはないが、届出書類は書類により提出のタイミングが異なる。</a:t>
            </a:r>
          </a:p>
        </p:txBody>
      </p:sp>
    </p:spTree>
    <p:extLst>
      <p:ext uri="{BB962C8B-B14F-4D97-AF65-F5344CB8AC3E}">
        <p14:creationId xmlns:p14="http://schemas.microsoft.com/office/powerpoint/2010/main" val="273504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D260B07E-A248-20B0-45AB-246122EC4ABA}"/>
              </a:ext>
            </a:extLst>
          </p:cNvPr>
          <p:cNvGraphicFramePr>
            <a:graphicFrameLocks noGrp="1"/>
          </p:cNvGraphicFramePr>
          <p:nvPr>
            <p:extLst>
              <p:ext uri="{D42A27DB-BD31-4B8C-83A1-F6EECF244321}">
                <p14:modId xmlns:p14="http://schemas.microsoft.com/office/powerpoint/2010/main" val="4115865412"/>
              </p:ext>
            </p:extLst>
          </p:nvPr>
        </p:nvGraphicFramePr>
        <p:xfrm>
          <a:off x="141889" y="117367"/>
          <a:ext cx="11908221" cy="6071120"/>
        </p:xfrm>
        <a:graphic>
          <a:graphicData uri="http://schemas.openxmlformats.org/drawingml/2006/table">
            <a:tbl>
              <a:tblPr firstRow="1" bandRow="1">
                <a:tableStyleId>{5C22544A-7EE6-4342-B048-85BDC9FD1C3A}</a:tableStyleId>
              </a:tblPr>
              <a:tblGrid>
                <a:gridCol w="1204997">
                  <a:extLst>
                    <a:ext uri="{9D8B030D-6E8A-4147-A177-3AD203B41FA5}">
                      <a16:colId xmlns:a16="http://schemas.microsoft.com/office/drawing/2014/main" val="1364403757"/>
                    </a:ext>
                  </a:extLst>
                </a:gridCol>
                <a:gridCol w="4354976">
                  <a:extLst>
                    <a:ext uri="{9D8B030D-6E8A-4147-A177-3AD203B41FA5}">
                      <a16:colId xmlns:a16="http://schemas.microsoft.com/office/drawing/2014/main" val="1155371322"/>
                    </a:ext>
                  </a:extLst>
                </a:gridCol>
                <a:gridCol w="1776248">
                  <a:extLst>
                    <a:ext uri="{9D8B030D-6E8A-4147-A177-3AD203B41FA5}">
                      <a16:colId xmlns:a16="http://schemas.microsoft.com/office/drawing/2014/main" val="234560712"/>
                    </a:ext>
                  </a:extLst>
                </a:gridCol>
                <a:gridCol w="2190355">
                  <a:extLst>
                    <a:ext uri="{9D8B030D-6E8A-4147-A177-3AD203B41FA5}">
                      <a16:colId xmlns:a16="http://schemas.microsoft.com/office/drawing/2014/main" val="1871136224"/>
                    </a:ext>
                  </a:extLst>
                </a:gridCol>
                <a:gridCol w="2381645">
                  <a:extLst>
                    <a:ext uri="{9D8B030D-6E8A-4147-A177-3AD203B41FA5}">
                      <a16:colId xmlns:a16="http://schemas.microsoft.com/office/drawing/2014/main" val="2233069389"/>
                    </a:ext>
                  </a:extLst>
                </a:gridCol>
              </a:tblGrid>
              <a:tr h="336680">
                <a:tc>
                  <a:txBody>
                    <a:bodyPr/>
                    <a:lstStyle/>
                    <a:p>
                      <a:r>
                        <a:rPr kumimoji="1" lang="ja-JP" altLang="en-US" sz="1400"/>
                        <a:t>様式</a:t>
                      </a:r>
                    </a:p>
                  </a:txBody>
                  <a:tcPr/>
                </a:tc>
                <a:tc>
                  <a:txBody>
                    <a:bodyPr/>
                    <a:lstStyle/>
                    <a:p>
                      <a:r>
                        <a:rPr kumimoji="1" lang="ja-JP" altLang="en-US" sz="1400"/>
                        <a:t>名称</a:t>
                      </a:r>
                    </a:p>
                  </a:txBody>
                  <a:tcPr/>
                </a:tc>
                <a:tc>
                  <a:txBody>
                    <a:bodyPr/>
                    <a:lstStyle/>
                    <a:p>
                      <a:r>
                        <a:rPr kumimoji="1" lang="ja-JP" altLang="en-US" sz="1400"/>
                        <a:t>様式の根拠</a:t>
                      </a:r>
                      <a:r>
                        <a:rPr kumimoji="1" lang="en-US" altLang="ja-JP" sz="1400" dirty="0"/>
                        <a:t>(</a:t>
                      </a:r>
                      <a:r>
                        <a:rPr kumimoji="1" lang="ja-JP" altLang="en-US" sz="1400"/>
                        <a:t>規則</a:t>
                      </a:r>
                      <a:r>
                        <a:rPr kumimoji="1" lang="en-US" altLang="ja-JP" sz="1400" dirty="0"/>
                        <a:t>)</a:t>
                      </a:r>
                      <a:endParaRPr kumimoji="1" lang="ja-JP" altLang="en-US" sz="1400"/>
                    </a:p>
                  </a:txBody>
                  <a:tcPr/>
                </a:tc>
                <a:tc>
                  <a:txBody>
                    <a:bodyPr/>
                    <a:lstStyle/>
                    <a:p>
                      <a:r>
                        <a:rPr kumimoji="1" lang="ja-JP" altLang="en-US" sz="1400"/>
                        <a:t>届出の時期</a:t>
                      </a:r>
                    </a:p>
                  </a:txBody>
                  <a:tcPr/>
                </a:tc>
                <a:tc>
                  <a:txBody>
                    <a:bodyPr/>
                    <a:lstStyle/>
                    <a:p>
                      <a:r>
                        <a:rPr kumimoji="1" lang="ja-JP" altLang="en-US" sz="1400"/>
                        <a:t>時期の根拠</a:t>
                      </a:r>
                      <a:r>
                        <a:rPr kumimoji="1" lang="en-US" altLang="ja-JP" sz="1400" dirty="0"/>
                        <a:t>(</a:t>
                      </a:r>
                      <a:r>
                        <a:rPr kumimoji="1" lang="ja-JP" altLang="en-US" sz="1400"/>
                        <a:t>法律</a:t>
                      </a:r>
                      <a:r>
                        <a:rPr kumimoji="1" lang="en-US" altLang="ja-JP" sz="1400" dirty="0"/>
                        <a:t>)</a:t>
                      </a:r>
                      <a:endParaRPr kumimoji="1" lang="ja-JP" altLang="en-US" sz="1400"/>
                    </a:p>
                  </a:txBody>
                  <a:tcPr/>
                </a:tc>
                <a:extLst>
                  <a:ext uri="{0D108BD9-81ED-4DB2-BD59-A6C34878D82A}">
                    <a16:rowId xmlns:a16="http://schemas.microsoft.com/office/drawing/2014/main" val="418306354"/>
                  </a:ext>
                </a:extLst>
              </a:tr>
              <a:tr h="263132">
                <a:tc>
                  <a:txBody>
                    <a:bodyPr/>
                    <a:lstStyle/>
                    <a:p>
                      <a:r>
                        <a:rPr kumimoji="1" lang="ja-JP" altLang="en-US" sz="1400"/>
                        <a:t>様式第２</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放射性同位元素の使用届</a:t>
                      </a:r>
                    </a:p>
                  </a:txBody>
                  <a:tcPr/>
                </a:tc>
                <a:tc>
                  <a:txBody>
                    <a:bodyPr/>
                    <a:lstStyle/>
                    <a:p>
                      <a:r>
                        <a:rPr kumimoji="1" lang="ja-JP" altLang="en-US" sz="1400"/>
                        <a:t>第</a:t>
                      </a:r>
                      <a:r>
                        <a:rPr kumimoji="1" lang="en-US" altLang="ja-JP" sz="1400" dirty="0"/>
                        <a:t>3</a:t>
                      </a:r>
                      <a:r>
                        <a:rPr kumimoji="1" lang="ja-JP" altLang="en-US" sz="1400"/>
                        <a:t>条第</a:t>
                      </a:r>
                      <a:r>
                        <a:rPr kumimoji="1" lang="en-US" altLang="ja-JP" sz="1400" dirty="0"/>
                        <a:t>1</a:t>
                      </a:r>
                      <a:r>
                        <a:rPr kumimoji="1" lang="ja-JP" altLang="en-US" sz="1400"/>
                        <a:t>項</a:t>
                      </a:r>
                    </a:p>
                  </a:txBody>
                  <a:tcPr/>
                </a:tc>
                <a:tc>
                  <a:txBody>
                    <a:bodyPr/>
                    <a:lstStyle/>
                    <a:p>
                      <a:r>
                        <a:rPr kumimoji="1" lang="ja-JP" altLang="en-US" sz="1400"/>
                        <a:t>あらかじめ</a:t>
                      </a:r>
                    </a:p>
                  </a:txBody>
                  <a:tcPr/>
                </a:tc>
                <a:tc>
                  <a:txBody>
                    <a:bodyPr/>
                    <a:lstStyle/>
                    <a:p>
                      <a:r>
                        <a:rPr kumimoji="1" lang="ja-JP" altLang="en-US" sz="1400"/>
                        <a:t>第</a:t>
                      </a:r>
                      <a:r>
                        <a:rPr kumimoji="1" lang="en-US" altLang="ja-JP" sz="1400" dirty="0"/>
                        <a:t>3</a:t>
                      </a:r>
                      <a:r>
                        <a:rPr kumimoji="1" lang="ja-JP" altLang="en-US" sz="1400"/>
                        <a:t>条の</a:t>
                      </a:r>
                      <a:r>
                        <a:rPr kumimoji="1" lang="en-US" altLang="ja-JP" sz="1400" dirty="0"/>
                        <a:t>2</a:t>
                      </a:r>
                      <a:r>
                        <a:rPr kumimoji="1" lang="ja-JP" altLang="en-US" sz="1400"/>
                        <a:t>第</a:t>
                      </a:r>
                      <a:r>
                        <a:rPr kumimoji="1" lang="en-US" altLang="ja-JP" sz="1400" dirty="0"/>
                        <a:t>1</a:t>
                      </a:r>
                      <a:r>
                        <a:rPr kumimoji="1" lang="ja-JP" altLang="en-US" sz="1400"/>
                        <a:t>項</a:t>
                      </a:r>
                    </a:p>
                  </a:txBody>
                  <a:tcPr/>
                </a:tc>
                <a:extLst>
                  <a:ext uri="{0D108BD9-81ED-4DB2-BD59-A6C34878D82A}">
                    <a16:rowId xmlns:a16="http://schemas.microsoft.com/office/drawing/2014/main" val="2710158912"/>
                  </a:ext>
                </a:extLst>
              </a:tr>
              <a:tr h="263132">
                <a:tc>
                  <a:txBody>
                    <a:bodyPr/>
                    <a:lstStyle/>
                    <a:p>
                      <a:r>
                        <a:rPr kumimoji="1" lang="ja-JP" altLang="en-US" sz="1400"/>
                        <a:t>様式第３</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放射性同位元素の使用変更届</a:t>
                      </a:r>
                    </a:p>
                  </a:txBody>
                  <a:tcPr/>
                </a:tc>
                <a:tc>
                  <a:txBody>
                    <a:bodyPr/>
                    <a:lstStyle/>
                    <a:p>
                      <a:r>
                        <a:rPr kumimoji="1" lang="ja-JP" altLang="en-US" sz="1400"/>
                        <a:t>第</a:t>
                      </a:r>
                      <a:r>
                        <a:rPr kumimoji="1" lang="en-US" altLang="ja-JP" sz="1400" dirty="0"/>
                        <a:t>4</a:t>
                      </a:r>
                      <a:r>
                        <a:rPr kumimoji="1" lang="ja-JP" altLang="en-US" sz="1400"/>
                        <a:t>条第</a:t>
                      </a:r>
                      <a:r>
                        <a:rPr kumimoji="1" lang="en-US" altLang="ja-JP" sz="1400" dirty="0"/>
                        <a:t>1</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あらかじめ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a:t>
                      </a:r>
                      <a:r>
                        <a:rPr kumimoji="1" lang="ja-JP" altLang="en-US" sz="1400"/>
                        <a:t>条の</a:t>
                      </a:r>
                      <a:r>
                        <a:rPr kumimoji="1" lang="en-US" altLang="ja-JP" sz="1400" dirty="0"/>
                        <a:t>2</a:t>
                      </a:r>
                      <a:r>
                        <a:rPr kumimoji="1" lang="ja-JP" altLang="en-US" sz="1400"/>
                        <a:t>第</a:t>
                      </a:r>
                      <a:r>
                        <a:rPr kumimoji="1" lang="en-US" altLang="ja-JP" sz="1400" dirty="0"/>
                        <a:t>2</a:t>
                      </a:r>
                      <a:r>
                        <a:rPr kumimoji="1" lang="ja-JP" altLang="en-US" sz="1400"/>
                        <a:t>項</a:t>
                      </a:r>
                    </a:p>
                  </a:txBody>
                  <a:tcPr/>
                </a:tc>
                <a:extLst>
                  <a:ext uri="{0D108BD9-81ED-4DB2-BD59-A6C34878D82A}">
                    <a16:rowId xmlns:a16="http://schemas.microsoft.com/office/drawing/2014/main" val="3780156596"/>
                  </a:ext>
                </a:extLst>
              </a:tr>
              <a:tr h="263132">
                <a:tc>
                  <a:txBody>
                    <a:bodyPr/>
                    <a:lstStyle/>
                    <a:p>
                      <a:r>
                        <a:rPr kumimoji="1" lang="ja-JP" altLang="en-US" sz="1400"/>
                        <a:t>様式第４</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表示付認証機器使用・使用変更届</a:t>
                      </a:r>
                    </a:p>
                  </a:txBody>
                  <a:tcPr/>
                </a:tc>
                <a:tc>
                  <a:txBody>
                    <a:bodyPr/>
                    <a:lstStyle/>
                    <a:p>
                      <a:r>
                        <a:rPr kumimoji="1" lang="ja-JP" altLang="en-US" sz="1400"/>
                        <a:t>第</a:t>
                      </a:r>
                      <a:r>
                        <a:rPr kumimoji="1" lang="en-US" altLang="ja-JP" sz="1400" dirty="0"/>
                        <a:t>5</a:t>
                      </a:r>
                      <a:r>
                        <a:rPr kumimoji="1" lang="ja-JP" altLang="en-US" sz="1400"/>
                        <a:t>条</a:t>
                      </a:r>
                    </a:p>
                  </a:txBody>
                  <a:tcPr/>
                </a:tc>
                <a:tc>
                  <a:txBody>
                    <a:bodyPr/>
                    <a:lstStyle/>
                    <a:p>
                      <a:r>
                        <a:rPr kumimoji="1" lang="ja-JP" altLang="en-US" sz="1400"/>
                        <a:t>使用の開始日から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a:t>
                      </a:r>
                      <a:r>
                        <a:rPr kumimoji="1" lang="ja-JP" altLang="en-US" sz="1400"/>
                        <a:t>条の</a:t>
                      </a:r>
                      <a:r>
                        <a:rPr kumimoji="1" lang="en-US" altLang="ja-JP" sz="1400" dirty="0"/>
                        <a:t>3</a:t>
                      </a:r>
                      <a:r>
                        <a:rPr kumimoji="1" lang="ja-JP" altLang="en-US" sz="1400"/>
                        <a:t>第</a:t>
                      </a:r>
                      <a:r>
                        <a:rPr kumimoji="1" lang="en-US" altLang="ja-JP" sz="1400" dirty="0"/>
                        <a:t>1</a:t>
                      </a:r>
                      <a:r>
                        <a:rPr kumimoji="1" lang="ja-JP" altLang="en-US" sz="1400"/>
                        <a:t>項、第</a:t>
                      </a:r>
                      <a:r>
                        <a:rPr kumimoji="1" lang="en-US" altLang="ja-JP" sz="1400" dirty="0"/>
                        <a:t>2</a:t>
                      </a:r>
                      <a:r>
                        <a:rPr kumimoji="1" lang="ja-JP" altLang="en-US" sz="1400"/>
                        <a:t>項</a:t>
                      </a:r>
                    </a:p>
                  </a:txBody>
                  <a:tcPr/>
                </a:tc>
                <a:extLst>
                  <a:ext uri="{0D108BD9-81ED-4DB2-BD59-A6C34878D82A}">
                    <a16:rowId xmlns:a16="http://schemas.microsoft.com/office/drawing/2014/main" val="1678541668"/>
                  </a:ext>
                </a:extLst>
              </a:tr>
              <a:tr h="263132">
                <a:tc>
                  <a:txBody>
                    <a:bodyPr/>
                    <a:lstStyle/>
                    <a:p>
                      <a:r>
                        <a:rPr kumimoji="1" lang="ja-JP" altLang="en-US" sz="1400"/>
                        <a:t>様式第５</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放射性同位元素の販売業・賃貸業届</a:t>
                      </a:r>
                    </a:p>
                  </a:txBody>
                  <a:tcPr/>
                </a:tc>
                <a:tc>
                  <a:txBody>
                    <a:bodyPr/>
                    <a:lstStyle/>
                    <a:p>
                      <a:r>
                        <a:rPr kumimoji="1" lang="ja-JP" altLang="en-US" sz="1400"/>
                        <a:t>第</a:t>
                      </a:r>
                      <a:r>
                        <a:rPr kumimoji="1" lang="en-US" altLang="ja-JP" sz="1400" dirty="0"/>
                        <a:t>6</a:t>
                      </a:r>
                      <a:r>
                        <a:rPr kumimoji="1" lang="ja-JP" altLang="en-US" sz="1400"/>
                        <a:t>条第</a:t>
                      </a:r>
                      <a:r>
                        <a:rPr kumimoji="1" lang="en-US" altLang="ja-JP" sz="1400" dirty="0"/>
                        <a:t>1</a:t>
                      </a:r>
                      <a:r>
                        <a:rPr kumimoji="1" lang="ja-JP" altLang="en-US" sz="1400"/>
                        <a:t>項</a:t>
                      </a:r>
                    </a:p>
                  </a:txBody>
                  <a:tcPr/>
                </a:tc>
                <a:tc>
                  <a:txBody>
                    <a:bodyPr/>
                    <a:lstStyle/>
                    <a:p>
                      <a:r>
                        <a:rPr kumimoji="1" lang="ja-JP" altLang="en-US" sz="1400"/>
                        <a:t>あらかじめ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4</a:t>
                      </a:r>
                      <a:r>
                        <a:rPr kumimoji="1" lang="ja-JP" altLang="en-US" sz="1400"/>
                        <a:t>条第</a:t>
                      </a:r>
                      <a:r>
                        <a:rPr kumimoji="1" lang="en-US" altLang="ja-JP" sz="1400" dirty="0"/>
                        <a:t>1</a:t>
                      </a:r>
                      <a:r>
                        <a:rPr kumimoji="1" lang="ja-JP" altLang="en-US" sz="1400"/>
                        <a:t>項</a:t>
                      </a:r>
                    </a:p>
                  </a:txBody>
                  <a:tcPr/>
                </a:tc>
                <a:extLst>
                  <a:ext uri="{0D108BD9-81ED-4DB2-BD59-A6C34878D82A}">
                    <a16:rowId xmlns:a16="http://schemas.microsoft.com/office/drawing/2014/main" val="3896186857"/>
                  </a:ext>
                </a:extLst>
              </a:tr>
              <a:tr h="263132">
                <a:tc>
                  <a:txBody>
                    <a:bodyPr/>
                    <a:lstStyle/>
                    <a:p>
                      <a:r>
                        <a:rPr kumimoji="1" lang="ja-JP" altLang="en-US" sz="1400"/>
                        <a:t>様式第６</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放射性同位元素の販売業・賃貸業に係る変更届</a:t>
                      </a:r>
                    </a:p>
                  </a:txBody>
                  <a:tcPr/>
                </a:tc>
                <a:tc>
                  <a:txBody>
                    <a:bodyPr/>
                    <a:lstStyle/>
                    <a:p>
                      <a:r>
                        <a:rPr kumimoji="1" lang="ja-JP" altLang="en-US" sz="1400"/>
                        <a:t>第</a:t>
                      </a:r>
                      <a:r>
                        <a:rPr kumimoji="1" lang="en-US" altLang="ja-JP" sz="1400" dirty="0"/>
                        <a:t>6</a:t>
                      </a:r>
                      <a:r>
                        <a:rPr kumimoji="1" lang="ja-JP" altLang="en-US" sz="1400"/>
                        <a:t>条の</a:t>
                      </a:r>
                      <a:r>
                        <a:rPr kumimoji="1" lang="en-US" altLang="ja-JP" sz="1400" dirty="0"/>
                        <a:t>2</a:t>
                      </a:r>
                      <a:r>
                        <a:rPr kumimoji="1" lang="ja-JP" altLang="en-US" sz="1400"/>
                        <a:t>第</a:t>
                      </a:r>
                      <a:r>
                        <a:rPr kumimoji="1" lang="en-US" altLang="ja-JP" sz="1400" dirty="0"/>
                        <a:t>1</a:t>
                      </a:r>
                      <a:r>
                        <a:rPr kumimoji="1" lang="ja-JP" altLang="en-US" sz="1400"/>
                        <a:t>項</a:t>
                      </a:r>
                    </a:p>
                  </a:txBody>
                  <a:tcPr/>
                </a:tc>
                <a:tc>
                  <a:txBody>
                    <a:bodyPr/>
                    <a:lstStyle/>
                    <a:p>
                      <a:r>
                        <a:rPr kumimoji="1" lang="ja-JP" altLang="en-US" sz="1400"/>
                        <a:t>あらかじめ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4</a:t>
                      </a:r>
                      <a:r>
                        <a:rPr kumimoji="1" lang="ja-JP" altLang="en-US" sz="1400"/>
                        <a:t>条第</a:t>
                      </a:r>
                      <a:r>
                        <a:rPr kumimoji="1" lang="en-US" altLang="ja-JP" sz="1400" dirty="0"/>
                        <a:t>2</a:t>
                      </a:r>
                      <a:r>
                        <a:rPr kumimoji="1" lang="ja-JP" altLang="en-US" sz="1400"/>
                        <a:t>項</a:t>
                      </a:r>
                    </a:p>
                  </a:txBody>
                  <a:tcPr/>
                </a:tc>
                <a:extLst>
                  <a:ext uri="{0D108BD9-81ED-4DB2-BD59-A6C34878D82A}">
                    <a16:rowId xmlns:a16="http://schemas.microsoft.com/office/drawing/2014/main" val="3515704150"/>
                  </a:ext>
                </a:extLst>
              </a:tr>
              <a:tr h="789395">
                <a:tc>
                  <a:txBody>
                    <a:bodyPr/>
                    <a:lstStyle/>
                    <a:p>
                      <a:r>
                        <a:rPr kumimoji="1" lang="ja-JP" altLang="en-US" sz="1400"/>
                        <a:t>様式第</a:t>
                      </a:r>
                      <a:r>
                        <a:rPr kumimoji="1" lang="en-US" altLang="ja-JP" sz="1400" dirty="0"/>
                        <a:t>10</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許可使用・届出使用・販売業・賃貸業・廃棄業に係る氏名等の変更届</a:t>
                      </a:r>
                    </a:p>
                  </a:txBody>
                  <a:tcPr/>
                </a:tc>
                <a:tc>
                  <a:txBody>
                    <a:bodyPr/>
                    <a:lstStyle/>
                    <a:p>
                      <a:r>
                        <a:rPr kumimoji="1" lang="ja-JP" altLang="en-US" sz="1400"/>
                        <a:t>第</a:t>
                      </a:r>
                      <a:r>
                        <a:rPr kumimoji="1" lang="en-US" altLang="ja-JP" sz="1400" dirty="0"/>
                        <a:t>10</a:t>
                      </a:r>
                      <a:r>
                        <a:rPr kumimoji="1" lang="ja-JP" altLang="en-US" sz="1400"/>
                        <a:t>条の</a:t>
                      </a:r>
                      <a:r>
                        <a:rPr kumimoji="1" lang="en-US" altLang="ja-JP" sz="1400" dirty="0"/>
                        <a:t>2</a:t>
                      </a:r>
                      <a:endParaRPr kumimoji="1" lang="ja-JP" altLang="en-US" sz="1400"/>
                    </a:p>
                  </a:txBody>
                  <a:tcPr/>
                </a:tc>
                <a:tc>
                  <a:txBody>
                    <a:bodyPr/>
                    <a:lstStyle/>
                    <a:p>
                      <a:r>
                        <a:rPr kumimoji="1" lang="ja-JP" altLang="en-US" sz="1400"/>
                        <a:t>変更の日から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a:t>
                      </a:r>
                      <a:r>
                        <a:rPr kumimoji="1" lang="ja-JP" altLang="en-US" sz="1400"/>
                        <a:t>条の</a:t>
                      </a:r>
                      <a:r>
                        <a:rPr kumimoji="1" lang="en-US" altLang="ja-JP" sz="1400" dirty="0"/>
                        <a:t>2</a:t>
                      </a:r>
                      <a:r>
                        <a:rPr kumimoji="1" lang="ja-JP" altLang="en-US" sz="1400"/>
                        <a:t>第</a:t>
                      </a:r>
                      <a:r>
                        <a:rPr kumimoji="1" lang="en-US" altLang="ja-JP" sz="1400" dirty="0"/>
                        <a:t>3</a:t>
                      </a:r>
                      <a:r>
                        <a:rPr kumimoji="1" lang="ja-JP" altLang="en-US" sz="1400"/>
                        <a:t>項</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4</a:t>
                      </a:r>
                      <a:r>
                        <a:rPr kumimoji="1" lang="ja-JP" altLang="en-US" sz="1400"/>
                        <a:t>条第</a:t>
                      </a:r>
                      <a:r>
                        <a:rPr kumimoji="1" lang="en-US" altLang="ja-JP" sz="1400" dirty="0"/>
                        <a:t>3</a:t>
                      </a:r>
                      <a:r>
                        <a:rPr kumimoji="1" lang="ja-JP" altLang="en-US" sz="1400"/>
                        <a:t>項</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10</a:t>
                      </a:r>
                      <a:r>
                        <a:rPr kumimoji="1" lang="ja-JP" altLang="en-US" sz="1400"/>
                        <a:t>条第</a:t>
                      </a:r>
                      <a:r>
                        <a:rPr kumimoji="1" lang="en-US" altLang="ja-JP" sz="1400" dirty="0"/>
                        <a:t>1</a:t>
                      </a:r>
                      <a:r>
                        <a:rPr kumimoji="1" lang="ja-JP" altLang="en-US" sz="1400"/>
                        <a:t>項</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11</a:t>
                      </a:r>
                      <a:r>
                        <a:rPr kumimoji="1" lang="ja-JP" altLang="en-US" sz="1400"/>
                        <a:t>条第</a:t>
                      </a:r>
                      <a:r>
                        <a:rPr kumimoji="1" lang="en-US" altLang="ja-JP" sz="1400" dirty="0"/>
                        <a:t>1</a:t>
                      </a:r>
                      <a:r>
                        <a:rPr kumimoji="1" lang="ja-JP" altLang="en-US" sz="1400"/>
                        <a:t>項</a:t>
                      </a:r>
                    </a:p>
                  </a:txBody>
                  <a:tcPr/>
                </a:tc>
                <a:extLst>
                  <a:ext uri="{0D108BD9-81ED-4DB2-BD59-A6C34878D82A}">
                    <a16:rowId xmlns:a16="http://schemas.microsoft.com/office/drawing/2014/main" val="480499995"/>
                  </a:ext>
                </a:extLst>
              </a:tr>
              <a:tr h="263132">
                <a:tc>
                  <a:txBody>
                    <a:bodyPr/>
                    <a:lstStyle/>
                    <a:p>
                      <a:r>
                        <a:rPr kumimoji="1" lang="ja-JP" altLang="en-US" sz="1400"/>
                        <a:t>様式第</a:t>
                      </a:r>
                      <a:r>
                        <a:rPr kumimoji="1" lang="en-US" altLang="ja-JP" sz="1400" dirty="0"/>
                        <a:t>11</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許可使用に関する軽微な変更に係る変更届</a:t>
                      </a:r>
                    </a:p>
                  </a:txBody>
                  <a:tcPr/>
                </a:tc>
                <a:tc>
                  <a:txBody>
                    <a:bodyPr/>
                    <a:lstStyle/>
                    <a:p>
                      <a:r>
                        <a:rPr kumimoji="1" lang="ja-JP" altLang="en-US" sz="1400"/>
                        <a:t>第</a:t>
                      </a:r>
                      <a:r>
                        <a:rPr kumimoji="1" lang="en-US" altLang="ja-JP" sz="1400" dirty="0"/>
                        <a:t>10</a:t>
                      </a:r>
                      <a:r>
                        <a:rPr kumimoji="1" lang="ja-JP" altLang="en-US" sz="1400"/>
                        <a:t>条の</a:t>
                      </a:r>
                      <a:r>
                        <a:rPr kumimoji="1" lang="en-US" altLang="ja-JP" sz="1400" dirty="0"/>
                        <a:t>3</a:t>
                      </a:r>
                      <a:endParaRPr kumimoji="1" lang="ja-JP" altLang="en-US" sz="1400"/>
                    </a:p>
                  </a:txBody>
                  <a:tcPr/>
                </a:tc>
                <a:tc>
                  <a:txBody>
                    <a:bodyPr/>
                    <a:lstStyle/>
                    <a:p>
                      <a:r>
                        <a:rPr kumimoji="1" lang="ja-JP" altLang="en-US" sz="1400"/>
                        <a:t>あらかじめ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10</a:t>
                      </a:r>
                      <a:r>
                        <a:rPr kumimoji="1" lang="ja-JP" altLang="en-US" sz="1400"/>
                        <a:t>条第</a:t>
                      </a:r>
                      <a:r>
                        <a:rPr kumimoji="1" lang="en-US" altLang="ja-JP" sz="1400" dirty="0"/>
                        <a:t>5</a:t>
                      </a:r>
                      <a:r>
                        <a:rPr kumimoji="1" lang="ja-JP" altLang="en-US" sz="1400"/>
                        <a:t>項</a:t>
                      </a:r>
                    </a:p>
                  </a:txBody>
                  <a:tcPr/>
                </a:tc>
                <a:extLst>
                  <a:ext uri="{0D108BD9-81ED-4DB2-BD59-A6C34878D82A}">
                    <a16:rowId xmlns:a16="http://schemas.microsoft.com/office/drawing/2014/main" val="2184922293"/>
                  </a:ext>
                </a:extLst>
              </a:tr>
              <a:tr h="263132">
                <a:tc>
                  <a:txBody>
                    <a:bodyPr/>
                    <a:lstStyle/>
                    <a:p>
                      <a:r>
                        <a:rPr kumimoji="1" lang="ja-JP" altLang="en-US" sz="1400"/>
                        <a:t>様式第</a:t>
                      </a:r>
                      <a:r>
                        <a:rPr kumimoji="1" lang="en-US" altLang="ja-JP" sz="1400" dirty="0"/>
                        <a:t>12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許可使用に係る使用の場所の一時的変更届</a:t>
                      </a:r>
                    </a:p>
                  </a:txBody>
                  <a:tcPr/>
                </a:tc>
                <a:tc>
                  <a:txBody>
                    <a:bodyPr/>
                    <a:lstStyle/>
                    <a:p>
                      <a:r>
                        <a:rPr kumimoji="1" lang="ja-JP" altLang="en-US" sz="1400"/>
                        <a:t>第</a:t>
                      </a:r>
                      <a:r>
                        <a:rPr kumimoji="1" lang="en-US" altLang="ja-JP" sz="1400" dirty="0"/>
                        <a:t>11</a:t>
                      </a:r>
                      <a:r>
                        <a:rPr kumimoji="1" lang="ja-JP" altLang="en-US" sz="1400"/>
                        <a:t>条第</a:t>
                      </a:r>
                      <a:r>
                        <a:rPr kumimoji="1" lang="en-US" altLang="ja-JP" sz="1400" dirty="0"/>
                        <a:t>1</a:t>
                      </a:r>
                      <a:r>
                        <a:rPr kumimoji="1" lang="ja-JP" altLang="en-US" sz="1400"/>
                        <a:t>項</a:t>
                      </a:r>
                    </a:p>
                  </a:txBody>
                  <a:tcPr/>
                </a:tc>
                <a:tc>
                  <a:txBody>
                    <a:bodyPr/>
                    <a:lstStyle/>
                    <a:p>
                      <a:r>
                        <a:rPr kumimoji="1" lang="ja-JP" altLang="en-US" sz="1400"/>
                        <a:t>あらかじめ</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10</a:t>
                      </a:r>
                      <a:r>
                        <a:rPr kumimoji="1" lang="ja-JP" altLang="en-US" sz="1400"/>
                        <a:t>条第</a:t>
                      </a:r>
                      <a:r>
                        <a:rPr kumimoji="1" lang="en-US" altLang="ja-JP" sz="1400" dirty="0"/>
                        <a:t>6</a:t>
                      </a:r>
                      <a:r>
                        <a:rPr kumimoji="1" lang="ja-JP" altLang="en-US" sz="1400"/>
                        <a:t>項</a:t>
                      </a:r>
                    </a:p>
                  </a:txBody>
                  <a:tcPr/>
                </a:tc>
                <a:extLst>
                  <a:ext uri="{0D108BD9-81ED-4DB2-BD59-A6C34878D82A}">
                    <a16:rowId xmlns:a16="http://schemas.microsoft.com/office/drawing/2014/main" val="3710977557"/>
                  </a:ext>
                </a:extLst>
              </a:tr>
              <a:tr h="263132">
                <a:tc>
                  <a:txBody>
                    <a:bodyPr/>
                    <a:lstStyle/>
                    <a:p>
                      <a:r>
                        <a:rPr kumimoji="1" lang="ja-JP" altLang="en-US" sz="1400"/>
                        <a:t>様式第</a:t>
                      </a:r>
                      <a:r>
                        <a:rPr kumimoji="1" lang="en-US" altLang="ja-JP" sz="1400" dirty="0"/>
                        <a:t>21</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容器承認書記載事項変更届</a:t>
                      </a:r>
                    </a:p>
                  </a:txBody>
                  <a:tcPr/>
                </a:tc>
                <a:tc>
                  <a:txBody>
                    <a:bodyPr/>
                    <a:lstStyle/>
                    <a:p>
                      <a:r>
                        <a:rPr kumimoji="1" lang="ja-JP" altLang="en-US" sz="1400"/>
                        <a:t>第</a:t>
                      </a:r>
                      <a:r>
                        <a:rPr kumimoji="1" lang="en-US" altLang="ja-JP" sz="1400" dirty="0"/>
                        <a:t>18</a:t>
                      </a:r>
                      <a:r>
                        <a:rPr kumimoji="1" lang="ja-JP" altLang="en-US" sz="1400"/>
                        <a:t>条の</a:t>
                      </a:r>
                      <a:r>
                        <a:rPr kumimoji="1" lang="en-US" altLang="ja-JP" sz="1400" dirty="0"/>
                        <a:t>20</a:t>
                      </a:r>
                      <a:r>
                        <a:rPr kumimoji="1" lang="ja-JP" altLang="en-US" sz="1400"/>
                        <a:t>第</a:t>
                      </a:r>
                      <a:r>
                        <a:rPr kumimoji="1" lang="en-US" altLang="ja-JP" sz="1400" dirty="0"/>
                        <a:t>1</a:t>
                      </a:r>
                      <a:r>
                        <a:rPr kumimoji="1" lang="ja-JP" altLang="en-US" sz="1400"/>
                        <a:t>項</a:t>
                      </a:r>
                    </a:p>
                  </a:txBody>
                  <a:tcPr/>
                </a:tc>
                <a:tc>
                  <a:txBody>
                    <a:bodyPr/>
                    <a:lstStyle/>
                    <a:p>
                      <a:r>
                        <a:rPr kumimoji="1" lang="ja-JP" altLang="en-US" sz="1400"/>
                        <a:t>変更の日から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18</a:t>
                      </a:r>
                      <a:r>
                        <a:rPr kumimoji="1" lang="ja-JP" altLang="en-US" sz="1400"/>
                        <a:t>条の</a:t>
                      </a:r>
                      <a:r>
                        <a:rPr kumimoji="1" lang="en-US" altLang="ja-JP" sz="1400" dirty="0"/>
                        <a:t>18</a:t>
                      </a:r>
                      <a:endParaRPr kumimoji="1" lang="ja-JP" altLang="en-US" sz="1400"/>
                    </a:p>
                  </a:txBody>
                  <a:tcPr/>
                </a:tc>
                <a:extLst>
                  <a:ext uri="{0D108BD9-81ED-4DB2-BD59-A6C34878D82A}">
                    <a16:rowId xmlns:a16="http://schemas.microsoft.com/office/drawing/2014/main" val="3791937884"/>
                  </a:ext>
                </a:extLst>
              </a:tr>
              <a:tr h="263132">
                <a:tc>
                  <a:txBody>
                    <a:bodyPr/>
                    <a:lstStyle/>
                    <a:p>
                      <a:r>
                        <a:rPr kumimoji="1" lang="ja-JP" altLang="en-US" sz="1400"/>
                        <a:t>様式第</a:t>
                      </a:r>
                      <a:r>
                        <a:rPr kumimoji="1" lang="en-US" altLang="ja-JP" sz="1400" dirty="0"/>
                        <a:t>22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承認容器廃止届</a:t>
                      </a:r>
                    </a:p>
                  </a:txBody>
                  <a:tcPr/>
                </a:tc>
                <a:tc>
                  <a:txBody>
                    <a:bodyPr/>
                    <a:lstStyle/>
                    <a:p>
                      <a:r>
                        <a:rPr kumimoji="1" lang="ja-JP" altLang="en-US" sz="1400"/>
                        <a:t>第</a:t>
                      </a:r>
                      <a:r>
                        <a:rPr kumimoji="1" lang="en-US" altLang="ja-JP" sz="1400" dirty="0"/>
                        <a:t>18</a:t>
                      </a:r>
                      <a:r>
                        <a:rPr kumimoji="1" lang="ja-JP" altLang="en-US" sz="1400"/>
                        <a:t>条の</a:t>
                      </a:r>
                      <a:r>
                        <a:rPr kumimoji="1" lang="en-US" altLang="ja-JP" sz="1400" dirty="0"/>
                        <a:t>20</a:t>
                      </a:r>
                      <a:r>
                        <a:rPr kumimoji="1" lang="ja-JP" altLang="en-US" sz="1400"/>
                        <a:t>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変更の日から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18</a:t>
                      </a:r>
                      <a:r>
                        <a:rPr kumimoji="1" lang="ja-JP" altLang="en-US" sz="1400"/>
                        <a:t>条の</a:t>
                      </a:r>
                      <a:r>
                        <a:rPr kumimoji="1" lang="en-US" altLang="ja-JP" sz="1400" dirty="0"/>
                        <a:t>18</a:t>
                      </a:r>
                      <a:endParaRPr kumimoji="1" lang="ja-JP" altLang="en-US" sz="1400"/>
                    </a:p>
                  </a:txBody>
                  <a:tcPr/>
                </a:tc>
                <a:extLst>
                  <a:ext uri="{0D108BD9-81ED-4DB2-BD59-A6C34878D82A}">
                    <a16:rowId xmlns:a16="http://schemas.microsoft.com/office/drawing/2014/main" val="1948378520"/>
                  </a:ext>
                </a:extLst>
              </a:tr>
              <a:tr h="263132">
                <a:tc>
                  <a:txBody>
                    <a:bodyPr/>
                    <a:lstStyle/>
                    <a:p>
                      <a:r>
                        <a:rPr kumimoji="1" lang="ja-JP" altLang="en-US" sz="1400"/>
                        <a:t>様式第</a:t>
                      </a:r>
                      <a:r>
                        <a:rPr kumimoji="1" lang="en-US" altLang="ja-JP" sz="1400" dirty="0"/>
                        <a:t>25</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放射線障害予防規程届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21</a:t>
                      </a:r>
                      <a:r>
                        <a:rPr kumimoji="1" lang="ja-JP" altLang="en-US" sz="1400"/>
                        <a:t>条第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業を開始する前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21</a:t>
                      </a:r>
                      <a:r>
                        <a:rPr kumimoji="1" lang="ja-JP" altLang="en-US" sz="1400"/>
                        <a:t>条第</a:t>
                      </a:r>
                      <a:r>
                        <a:rPr kumimoji="1" lang="en-US" altLang="ja-JP" sz="1400" dirty="0"/>
                        <a:t>1</a:t>
                      </a:r>
                      <a:r>
                        <a:rPr kumimoji="1" lang="ja-JP" altLang="en-US" sz="1400"/>
                        <a:t>項</a:t>
                      </a:r>
                    </a:p>
                  </a:txBody>
                  <a:tcPr/>
                </a:tc>
                <a:extLst>
                  <a:ext uri="{0D108BD9-81ED-4DB2-BD59-A6C34878D82A}">
                    <a16:rowId xmlns:a16="http://schemas.microsoft.com/office/drawing/2014/main" val="3835610992"/>
                  </a:ext>
                </a:extLst>
              </a:tr>
              <a:tr h="336680">
                <a:tc>
                  <a:txBody>
                    <a:bodyPr/>
                    <a:lstStyle/>
                    <a:p>
                      <a:r>
                        <a:rPr kumimoji="1" lang="ja-JP" altLang="en-US" sz="1400"/>
                        <a:t>様式第</a:t>
                      </a:r>
                      <a:r>
                        <a:rPr kumimoji="1" lang="en-US" altLang="ja-JP" sz="1400" dirty="0"/>
                        <a:t>26</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放射線障害予防規程変更届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21</a:t>
                      </a:r>
                      <a:r>
                        <a:rPr kumimoji="1" lang="ja-JP" altLang="en-US" sz="1400"/>
                        <a:t>条第</a:t>
                      </a:r>
                      <a:r>
                        <a:rPr kumimoji="1" lang="en-US" altLang="ja-JP" sz="1400" dirty="0"/>
                        <a:t>3</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変更の日から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21</a:t>
                      </a:r>
                      <a:r>
                        <a:rPr kumimoji="1" lang="ja-JP" altLang="en-US" sz="1400"/>
                        <a:t>条第</a:t>
                      </a:r>
                      <a:r>
                        <a:rPr kumimoji="1" lang="en-US" altLang="ja-JP" sz="1400" dirty="0"/>
                        <a:t>3</a:t>
                      </a:r>
                      <a:r>
                        <a:rPr kumimoji="1" lang="ja-JP" altLang="en-US" sz="1400"/>
                        <a:t>項</a:t>
                      </a:r>
                    </a:p>
                  </a:txBody>
                  <a:tcPr/>
                </a:tc>
                <a:extLst>
                  <a:ext uri="{0D108BD9-81ED-4DB2-BD59-A6C34878D82A}">
                    <a16:rowId xmlns:a16="http://schemas.microsoft.com/office/drawing/2014/main" val="1825578154"/>
                  </a:ext>
                </a:extLst>
              </a:tr>
              <a:tr h="336680">
                <a:tc>
                  <a:txBody>
                    <a:bodyPr/>
                    <a:lstStyle/>
                    <a:p>
                      <a:r>
                        <a:rPr kumimoji="1" lang="ja-JP" altLang="en-US" sz="1400"/>
                        <a:t>様式第</a:t>
                      </a:r>
                      <a:r>
                        <a:rPr kumimoji="1" lang="en-US" altLang="ja-JP" sz="1400" dirty="0"/>
                        <a:t>26</a:t>
                      </a:r>
                      <a:r>
                        <a:rPr kumimoji="1" lang="ja-JP" altLang="en-US" sz="1400"/>
                        <a:t>の</a:t>
                      </a:r>
                      <a:r>
                        <a:rPr kumimoji="1" lang="en-US" altLang="ja-JP" sz="1400" dirty="0"/>
                        <a:t>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特定放射性同位元素防護規程届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24</a:t>
                      </a:r>
                      <a:r>
                        <a:rPr kumimoji="1" lang="ja-JP" altLang="en-US" sz="1400"/>
                        <a:t>条の</a:t>
                      </a:r>
                      <a:r>
                        <a:rPr kumimoji="1" lang="en-US" altLang="ja-JP" sz="1400" dirty="0"/>
                        <a:t>2</a:t>
                      </a:r>
                      <a:r>
                        <a:rPr kumimoji="1" lang="ja-JP" altLang="en-US" sz="1400"/>
                        <a:t>の</a:t>
                      </a:r>
                      <a:r>
                        <a:rPr kumimoji="1" lang="en-US" altLang="ja-JP" sz="1400" dirty="0"/>
                        <a:t>3</a:t>
                      </a:r>
                      <a:r>
                        <a:rPr kumimoji="1" lang="ja-JP" altLang="en-US" sz="1400"/>
                        <a:t>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特定放射性同位元素の取り扱いを開始する前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25</a:t>
                      </a:r>
                      <a:r>
                        <a:rPr kumimoji="1" lang="ja-JP" altLang="en-US" sz="1400"/>
                        <a:t>条の</a:t>
                      </a:r>
                      <a:r>
                        <a:rPr kumimoji="1" lang="en-US" altLang="ja-JP" sz="1400" dirty="0"/>
                        <a:t>4</a:t>
                      </a:r>
                      <a:r>
                        <a:rPr kumimoji="1" lang="ja-JP" altLang="en-US" sz="1400"/>
                        <a:t>第</a:t>
                      </a:r>
                      <a:r>
                        <a:rPr kumimoji="1" lang="en-US" altLang="ja-JP" sz="1400" dirty="0"/>
                        <a:t>1</a:t>
                      </a:r>
                      <a:r>
                        <a:rPr kumimoji="1" lang="ja-JP" altLang="en-US" sz="1400"/>
                        <a:t>項</a:t>
                      </a:r>
                    </a:p>
                  </a:txBody>
                  <a:tcPr/>
                </a:tc>
                <a:extLst>
                  <a:ext uri="{0D108BD9-81ED-4DB2-BD59-A6C34878D82A}">
                    <a16:rowId xmlns:a16="http://schemas.microsoft.com/office/drawing/2014/main" val="1214986944"/>
                  </a:ext>
                </a:extLst>
              </a:tr>
              <a:tr h="336680">
                <a:tc>
                  <a:txBody>
                    <a:bodyPr/>
                    <a:lstStyle/>
                    <a:p>
                      <a:r>
                        <a:rPr kumimoji="1" lang="ja-JP" altLang="en-US" sz="1400"/>
                        <a:t>様式第</a:t>
                      </a:r>
                      <a:r>
                        <a:rPr kumimoji="1" lang="en-US" altLang="ja-JP" sz="1400" dirty="0"/>
                        <a:t>26</a:t>
                      </a:r>
                      <a:r>
                        <a:rPr kumimoji="1" lang="ja-JP" altLang="en-US" sz="1400"/>
                        <a:t>の</a:t>
                      </a:r>
                      <a:r>
                        <a:rPr kumimoji="1" lang="en-US" altLang="ja-JP" sz="1400" dirty="0"/>
                        <a:t>3</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特定放射性同位元素防護規程変更届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24</a:t>
                      </a:r>
                      <a:r>
                        <a:rPr kumimoji="1" lang="ja-JP" altLang="en-US" sz="1400"/>
                        <a:t>条の</a:t>
                      </a:r>
                      <a:r>
                        <a:rPr kumimoji="1" lang="en-US" altLang="ja-JP" sz="1400" dirty="0"/>
                        <a:t>2</a:t>
                      </a:r>
                      <a:r>
                        <a:rPr kumimoji="1" lang="ja-JP" altLang="en-US" sz="1400"/>
                        <a:t>の</a:t>
                      </a:r>
                      <a:r>
                        <a:rPr kumimoji="1" lang="en-US" altLang="ja-JP" sz="1400" dirty="0"/>
                        <a:t>3</a:t>
                      </a:r>
                      <a:r>
                        <a:rPr kumimoji="1" lang="ja-JP" altLang="en-US" sz="1400"/>
                        <a:t>第</a:t>
                      </a:r>
                      <a:r>
                        <a:rPr kumimoji="1" lang="en-US" altLang="ja-JP" sz="1400" dirty="0"/>
                        <a:t>3</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変更の日から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25</a:t>
                      </a:r>
                      <a:r>
                        <a:rPr kumimoji="1" lang="ja-JP" altLang="en-US" sz="1400"/>
                        <a:t>条の</a:t>
                      </a:r>
                      <a:r>
                        <a:rPr kumimoji="1" lang="en-US" altLang="ja-JP" sz="1400" dirty="0"/>
                        <a:t>4</a:t>
                      </a:r>
                      <a:r>
                        <a:rPr kumimoji="1" lang="ja-JP" altLang="en-US" sz="1400"/>
                        <a:t>第</a:t>
                      </a:r>
                      <a:r>
                        <a:rPr kumimoji="1" lang="en-US" altLang="ja-JP" sz="1400" dirty="0"/>
                        <a:t>3</a:t>
                      </a:r>
                      <a:r>
                        <a:rPr kumimoji="1" lang="ja-JP" altLang="en-US" sz="1400"/>
                        <a:t>項</a:t>
                      </a:r>
                    </a:p>
                  </a:txBody>
                  <a:tcPr/>
                </a:tc>
                <a:extLst>
                  <a:ext uri="{0D108BD9-81ED-4DB2-BD59-A6C34878D82A}">
                    <a16:rowId xmlns:a16="http://schemas.microsoft.com/office/drawing/2014/main" val="3477013612"/>
                  </a:ext>
                </a:extLst>
              </a:tr>
              <a:tr h="336680">
                <a:tc>
                  <a:txBody>
                    <a:bodyPr/>
                    <a:lstStyle/>
                    <a:p>
                      <a:r>
                        <a:rPr kumimoji="1" lang="ja-JP" altLang="en-US" sz="1400"/>
                        <a:t>様式第</a:t>
                      </a:r>
                      <a:r>
                        <a:rPr kumimoji="1" lang="en-US" altLang="ja-JP" sz="1400" dirty="0"/>
                        <a:t>26</a:t>
                      </a:r>
                      <a:r>
                        <a:rPr kumimoji="1" lang="ja-JP" altLang="en-US" sz="1400"/>
                        <a:t>の</a:t>
                      </a:r>
                      <a:r>
                        <a:rPr kumimoji="1" lang="en-US" altLang="ja-JP" sz="1400" dirty="0"/>
                        <a:t>4</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取決めの締結届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24</a:t>
                      </a:r>
                      <a:r>
                        <a:rPr kumimoji="1" lang="ja-JP" altLang="en-US" sz="1400"/>
                        <a:t>条の</a:t>
                      </a:r>
                      <a:r>
                        <a:rPr kumimoji="1" lang="en-US" altLang="ja-JP" sz="1400" dirty="0"/>
                        <a:t>2</a:t>
                      </a:r>
                      <a:r>
                        <a:rPr kumimoji="1" lang="ja-JP" altLang="en-US" sz="1400"/>
                        <a:t>の</a:t>
                      </a:r>
                      <a:r>
                        <a:rPr kumimoji="1" lang="en-US" altLang="ja-JP" sz="1400" dirty="0"/>
                        <a:t>9</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運搬が開始される前</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25</a:t>
                      </a:r>
                      <a:r>
                        <a:rPr kumimoji="1" lang="ja-JP" altLang="en-US" sz="1400"/>
                        <a:t>条の</a:t>
                      </a:r>
                      <a:r>
                        <a:rPr kumimoji="1" lang="en-US" altLang="ja-JP" sz="1400" dirty="0"/>
                        <a:t>6</a:t>
                      </a:r>
                      <a:r>
                        <a:rPr kumimoji="1" lang="ja-JP" altLang="en-US" sz="1400"/>
                        <a:t>第</a:t>
                      </a:r>
                      <a:r>
                        <a:rPr kumimoji="1" lang="en-US" altLang="ja-JP" sz="1400" dirty="0"/>
                        <a:t>2</a:t>
                      </a:r>
                      <a:r>
                        <a:rPr kumimoji="1" lang="ja-JP" altLang="en-US" sz="1400"/>
                        <a:t>項</a:t>
                      </a:r>
                    </a:p>
                  </a:txBody>
                  <a:tcPr/>
                </a:tc>
                <a:extLst>
                  <a:ext uri="{0D108BD9-81ED-4DB2-BD59-A6C34878D82A}">
                    <a16:rowId xmlns:a16="http://schemas.microsoft.com/office/drawing/2014/main" val="3235085810"/>
                  </a:ext>
                </a:extLst>
              </a:tr>
            </a:tbl>
          </a:graphicData>
        </a:graphic>
      </p:graphicFrame>
    </p:spTree>
    <p:extLst>
      <p:ext uri="{BB962C8B-B14F-4D97-AF65-F5344CB8AC3E}">
        <p14:creationId xmlns:p14="http://schemas.microsoft.com/office/powerpoint/2010/main" val="3065647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E47C6DF1-B9ED-7BEE-0F8C-B67D1E33EDCE}"/>
              </a:ext>
            </a:extLst>
          </p:cNvPr>
          <p:cNvGraphicFramePr>
            <a:graphicFrameLocks noGrp="1"/>
          </p:cNvGraphicFramePr>
          <p:nvPr>
            <p:extLst>
              <p:ext uri="{D42A27DB-BD31-4B8C-83A1-F6EECF244321}">
                <p14:modId xmlns:p14="http://schemas.microsoft.com/office/powerpoint/2010/main" val="668851371"/>
              </p:ext>
            </p:extLst>
          </p:nvPr>
        </p:nvGraphicFramePr>
        <p:xfrm>
          <a:off x="141889" y="105980"/>
          <a:ext cx="11908221" cy="6646040"/>
        </p:xfrm>
        <a:graphic>
          <a:graphicData uri="http://schemas.openxmlformats.org/drawingml/2006/table">
            <a:tbl>
              <a:tblPr firstRow="1" bandRow="1">
                <a:tableStyleId>{5C22544A-7EE6-4342-B048-85BDC9FD1C3A}</a:tableStyleId>
              </a:tblPr>
              <a:tblGrid>
                <a:gridCol w="1192925">
                  <a:extLst>
                    <a:ext uri="{9D8B030D-6E8A-4147-A177-3AD203B41FA5}">
                      <a16:colId xmlns:a16="http://schemas.microsoft.com/office/drawing/2014/main" val="1364403757"/>
                    </a:ext>
                  </a:extLst>
                </a:gridCol>
                <a:gridCol w="4498427">
                  <a:extLst>
                    <a:ext uri="{9D8B030D-6E8A-4147-A177-3AD203B41FA5}">
                      <a16:colId xmlns:a16="http://schemas.microsoft.com/office/drawing/2014/main" val="1155371322"/>
                    </a:ext>
                  </a:extLst>
                </a:gridCol>
                <a:gridCol w="1644869">
                  <a:extLst>
                    <a:ext uri="{9D8B030D-6E8A-4147-A177-3AD203B41FA5}">
                      <a16:colId xmlns:a16="http://schemas.microsoft.com/office/drawing/2014/main" val="234560712"/>
                    </a:ext>
                  </a:extLst>
                </a:gridCol>
                <a:gridCol w="2190355">
                  <a:extLst>
                    <a:ext uri="{9D8B030D-6E8A-4147-A177-3AD203B41FA5}">
                      <a16:colId xmlns:a16="http://schemas.microsoft.com/office/drawing/2014/main" val="1871136224"/>
                    </a:ext>
                  </a:extLst>
                </a:gridCol>
                <a:gridCol w="2381645">
                  <a:extLst>
                    <a:ext uri="{9D8B030D-6E8A-4147-A177-3AD203B41FA5}">
                      <a16:colId xmlns:a16="http://schemas.microsoft.com/office/drawing/2014/main" val="2233069389"/>
                    </a:ext>
                  </a:extLst>
                </a:gridCol>
              </a:tblGrid>
              <a:tr h="336680">
                <a:tc>
                  <a:txBody>
                    <a:bodyPr/>
                    <a:lstStyle/>
                    <a:p>
                      <a:r>
                        <a:rPr kumimoji="1" lang="ja-JP" altLang="en-US" sz="1400"/>
                        <a:t>様式</a:t>
                      </a:r>
                    </a:p>
                  </a:txBody>
                  <a:tcPr/>
                </a:tc>
                <a:tc>
                  <a:txBody>
                    <a:bodyPr/>
                    <a:lstStyle/>
                    <a:p>
                      <a:r>
                        <a:rPr kumimoji="1" lang="ja-JP" altLang="en-US" sz="1400"/>
                        <a:t>名称</a:t>
                      </a:r>
                    </a:p>
                  </a:txBody>
                  <a:tcPr/>
                </a:tc>
                <a:tc>
                  <a:txBody>
                    <a:bodyPr/>
                    <a:lstStyle/>
                    <a:p>
                      <a:r>
                        <a:rPr kumimoji="1" lang="ja-JP" altLang="en-US" sz="1400"/>
                        <a:t>様式の根拠</a:t>
                      </a:r>
                      <a:r>
                        <a:rPr kumimoji="1" lang="en-US" altLang="ja-JP" sz="1400" dirty="0"/>
                        <a:t>(</a:t>
                      </a:r>
                      <a:r>
                        <a:rPr kumimoji="1" lang="ja-JP" altLang="en-US" sz="1400"/>
                        <a:t>規則</a:t>
                      </a:r>
                      <a:r>
                        <a:rPr kumimoji="1" lang="en-US" altLang="ja-JP" sz="1400" dirty="0"/>
                        <a:t>)</a:t>
                      </a:r>
                      <a:endParaRPr kumimoji="1" lang="ja-JP" altLang="en-US" sz="1400"/>
                    </a:p>
                  </a:txBody>
                  <a:tcPr/>
                </a:tc>
                <a:tc>
                  <a:txBody>
                    <a:bodyPr/>
                    <a:lstStyle/>
                    <a:p>
                      <a:r>
                        <a:rPr kumimoji="1" lang="ja-JP" altLang="en-US" sz="1400"/>
                        <a:t>届出の時期</a:t>
                      </a:r>
                    </a:p>
                  </a:txBody>
                  <a:tcPr/>
                </a:tc>
                <a:tc>
                  <a:txBody>
                    <a:bodyPr/>
                    <a:lstStyle/>
                    <a:p>
                      <a:r>
                        <a:rPr kumimoji="1" lang="ja-JP" altLang="en-US" sz="1400"/>
                        <a:t>時期の根拠</a:t>
                      </a:r>
                      <a:r>
                        <a:rPr kumimoji="1" lang="en-US" altLang="ja-JP" sz="1400" dirty="0"/>
                        <a:t>(</a:t>
                      </a:r>
                      <a:r>
                        <a:rPr kumimoji="1" lang="ja-JP" altLang="en-US" sz="1400"/>
                        <a:t>法律</a:t>
                      </a:r>
                      <a:r>
                        <a:rPr kumimoji="1" lang="en-US" altLang="ja-JP" sz="1400" dirty="0"/>
                        <a:t>)</a:t>
                      </a:r>
                      <a:endParaRPr kumimoji="1" lang="ja-JP" altLang="en-US" sz="1400"/>
                    </a:p>
                  </a:txBody>
                  <a:tcPr/>
                </a:tc>
                <a:extLst>
                  <a:ext uri="{0D108BD9-81ED-4DB2-BD59-A6C34878D82A}">
                    <a16:rowId xmlns:a16="http://schemas.microsoft.com/office/drawing/2014/main" val="418306354"/>
                  </a:ext>
                </a:extLst>
              </a:tr>
              <a:tr h="263132">
                <a:tc>
                  <a:txBody>
                    <a:bodyPr/>
                    <a:lstStyle/>
                    <a:p>
                      <a:r>
                        <a:rPr kumimoji="1" lang="ja-JP" altLang="en-US" sz="1400"/>
                        <a:t>様式第</a:t>
                      </a:r>
                      <a:r>
                        <a:rPr kumimoji="1" lang="en-US" altLang="ja-JP" sz="1400" dirty="0"/>
                        <a:t>28</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届出使用者・届出販売業者・届出賃貸業者である法人の合併・分割に係る届</a:t>
                      </a:r>
                    </a:p>
                  </a:txBody>
                  <a:tcPr/>
                </a:tc>
                <a:tc>
                  <a:txBody>
                    <a:bodyPr/>
                    <a:lstStyle/>
                    <a:p>
                      <a:r>
                        <a:rPr kumimoji="1" lang="ja-JP" altLang="en-US" sz="1400"/>
                        <a:t>第</a:t>
                      </a:r>
                      <a:r>
                        <a:rPr kumimoji="1" lang="en-US" altLang="ja-JP" sz="1400" dirty="0"/>
                        <a:t>24</a:t>
                      </a:r>
                      <a:r>
                        <a:rPr kumimoji="1" lang="ja-JP" altLang="en-US" sz="1400"/>
                        <a:t>条の</a:t>
                      </a:r>
                      <a:r>
                        <a:rPr kumimoji="1" lang="en-US" altLang="ja-JP" sz="1400" dirty="0"/>
                        <a:t>4</a:t>
                      </a:r>
                      <a:endParaRPr kumimoji="1" lang="ja-JP" altLang="en-US" sz="1400"/>
                    </a:p>
                  </a:txBody>
                  <a:tcPr/>
                </a:tc>
                <a:tc>
                  <a:txBody>
                    <a:bodyPr/>
                    <a:lstStyle/>
                    <a:p>
                      <a:r>
                        <a:rPr kumimoji="1" lang="ja-JP" altLang="en-US" sz="1400"/>
                        <a:t>承継の日から</a:t>
                      </a:r>
                      <a:r>
                        <a:rPr kumimoji="1" lang="en-US" altLang="ja-JP" sz="1400" dirty="0"/>
                        <a:t>30</a:t>
                      </a:r>
                      <a:r>
                        <a:rPr kumimoji="1" lang="ja-JP" altLang="en-US" sz="1400"/>
                        <a:t>日以内</a:t>
                      </a:r>
                    </a:p>
                  </a:txBody>
                  <a:tcPr/>
                </a:tc>
                <a:tc>
                  <a:txBody>
                    <a:bodyPr/>
                    <a:lstStyle/>
                    <a:p>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8</a:t>
                      </a:r>
                      <a:r>
                        <a:rPr kumimoji="1" lang="ja-JP" altLang="en-US" sz="1400"/>
                        <a:t>項</a:t>
                      </a:r>
                    </a:p>
                  </a:txBody>
                  <a:tcPr/>
                </a:tc>
                <a:extLst>
                  <a:ext uri="{0D108BD9-81ED-4DB2-BD59-A6C34878D82A}">
                    <a16:rowId xmlns:a16="http://schemas.microsoft.com/office/drawing/2014/main" val="2710158912"/>
                  </a:ext>
                </a:extLst>
              </a:tr>
              <a:tr h="263132">
                <a:tc>
                  <a:txBody>
                    <a:bodyPr/>
                    <a:lstStyle/>
                    <a:p>
                      <a:r>
                        <a:rPr kumimoji="1" lang="ja-JP" altLang="en-US" sz="1400"/>
                        <a:t>様式第</a:t>
                      </a:r>
                      <a:r>
                        <a:rPr kumimoji="1" lang="en-US" altLang="ja-JP" sz="1400" dirty="0"/>
                        <a:t>29</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表示付認証機器届出使用者である法人の合併・分割に係る届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24</a:t>
                      </a:r>
                      <a:r>
                        <a:rPr kumimoji="1" lang="ja-JP" altLang="en-US" sz="1400"/>
                        <a:t>条の</a:t>
                      </a:r>
                      <a:r>
                        <a:rPr kumimoji="1" lang="en-US" altLang="ja-JP" sz="1400" dirty="0"/>
                        <a:t>4</a:t>
                      </a:r>
                      <a:endParaRPr kumimoji="1" lang="ja-JP" altLang="en-US" sz="1400"/>
                    </a:p>
                    <a:p>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承継の日から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8</a:t>
                      </a:r>
                      <a:r>
                        <a:rPr kumimoji="1" lang="ja-JP" altLang="en-US" sz="1400"/>
                        <a:t>項</a:t>
                      </a:r>
                    </a:p>
                  </a:txBody>
                  <a:tcPr/>
                </a:tc>
                <a:extLst>
                  <a:ext uri="{0D108BD9-81ED-4DB2-BD59-A6C34878D82A}">
                    <a16:rowId xmlns:a16="http://schemas.microsoft.com/office/drawing/2014/main" val="3780156596"/>
                  </a:ext>
                </a:extLst>
              </a:tr>
              <a:tr h="263132">
                <a:tc>
                  <a:txBody>
                    <a:bodyPr/>
                    <a:lstStyle/>
                    <a:p>
                      <a:r>
                        <a:rPr kumimoji="1" lang="ja-JP" altLang="en-US" sz="1400"/>
                        <a:t>様式第</a:t>
                      </a:r>
                      <a:r>
                        <a:rPr kumimoji="1" lang="en-US" altLang="ja-JP" sz="1400" dirty="0"/>
                        <a:t>30</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廃棄物埋設に係る許可廃棄業者の相続届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24</a:t>
                      </a:r>
                      <a:r>
                        <a:rPr kumimoji="1" lang="ja-JP" altLang="en-US" sz="1400"/>
                        <a:t>条の</a:t>
                      </a:r>
                      <a:r>
                        <a:rPr kumimoji="1" lang="en-US" altLang="ja-JP" sz="1400" dirty="0"/>
                        <a:t>5</a:t>
                      </a:r>
                      <a:endParaRPr kumimoji="1" lang="ja-JP" altLang="en-US" sz="1400"/>
                    </a:p>
                  </a:txBody>
                  <a:tcPr/>
                </a:tc>
                <a:tc>
                  <a:txBody>
                    <a:bodyPr/>
                    <a:lstStyle/>
                    <a:p>
                      <a:r>
                        <a:rPr kumimoji="1" lang="ja-JP" altLang="en-US" sz="1400"/>
                        <a:t>相続の日から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3</a:t>
                      </a:r>
                      <a:r>
                        <a:rPr kumimoji="1" lang="ja-JP" altLang="en-US" sz="1400"/>
                        <a:t>第</a:t>
                      </a:r>
                      <a:r>
                        <a:rPr kumimoji="1" lang="en-US" altLang="ja-JP" sz="1400" dirty="0"/>
                        <a:t>2</a:t>
                      </a:r>
                      <a:r>
                        <a:rPr kumimoji="1" lang="ja-JP" altLang="en-US" sz="1400"/>
                        <a:t>項</a:t>
                      </a:r>
                    </a:p>
                  </a:txBody>
                  <a:tcPr/>
                </a:tc>
                <a:extLst>
                  <a:ext uri="{0D108BD9-81ED-4DB2-BD59-A6C34878D82A}">
                    <a16:rowId xmlns:a16="http://schemas.microsoft.com/office/drawing/2014/main" val="1678541668"/>
                  </a:ext>
                </a:extLst>
              </a:tr>
              <a:tr h="263132">
                <a:tc>
                  <a:txBody>
                    <a:bodyPr/>
                    <a:lstStyle/>
                    <a:p>
                      <a:r>
                        <a:rPr kumimoji="1" lang="ja-JP" altLang="en-US" sz="1400"/>
                        <a:t>様式第</a:t>
                      </a:r>
                      <a:r>
                        <a:rPr kumimoji="1" lang="en-US" altLang="ja-JP" sz="1400" dirty="0"/>
                        <a:t>32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許可使用・届出使用・販売業・賃貸業・廃棄業廃止届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25</a:t>
                      </a:r>
                      <a:r>
                        <a:rPr kumimoji="1" lang="ja-JP" altLang="en-US" sz="1400"/>
                        <a:t>条第</a:t>
                      </a:r>
                      <a:r>
                        <a:rPr kumimoji="1" lang="en-US" altLang="ja-JP" sz="1400" dirty="0"/>
                        <a:t>1</a:t>
                      </a:r>
                      <a:r>
                        <a:rPr kumimoji="1" lang="ja-JP" altLang="en-US" sz="1400"/>
                        <a:t>項</a:t>
                      </a:r>
                    </a:p>
                  </a:txBody>
                  <a:tcPr/>
                </a:tc>
                <a:tc>
                  <a:txBody>
                    <a:bodyPr/>
                    <a:lstStyle/>
                    <a:p>
                      <a:r>
                        <a:rPr kumimoji="1" lang="ja-JP" altLang="en-US" sz="1400"/>
                        <a:t>遅滞なく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27</a:t>
                      </a:r>
                      <a:r>
                        <a:rPr kumimoji="1" lang="ja-JP" altLang="en-US" sz="1400"/>
                        <a:t>条第</a:t>
                      </a:r>
                      <a:r>
                        <a:rPr kumimoji="1" lang="en-US" altLang="ja-JP" sz="1400" dirty="0"/>
                        <a:t>1</a:t>
                      </a:r>
                      <a:r>
                        <a:rPr kumimoji="1" lang="ja-JP" altLang="en-US" sz="1400"/>
                        <a:t>項</a:t>
                      </a:r>
                    </a:p>
                  </a:txBody>
                  <a:tcPr/>
                </a:tc>
                <a:extLst>
                  <a:ext uri="{0D108BD9-81ED-4DB2-BD59-A6C34878D82A}">
                    <a16:rowId xmlns:a16="http://schemas.microsoft.com/office/drawing/2014/main" val="3896186857"/>
                  </a:ext>
                </a:extLst>
              </a:tr>
              <a:tr h="263132">
                <a:tc>
                  <a:txBody>
                    <a:bodyPr/>
                    <a:lstStyle/>
                    <a:p>
                      <a:r>
                        <a:rPr kumimoji="1" lang="ja-JP" altLang="en-US" sz="1400"/>
                        <a:t>様式第</a:t>
                      </a:r>
                      <a:r>
                        <a:rPr kumimoji="1" lang="en-US" altLang="ja-JP" sz="1400" dirty="0"/>
                        <a:t>33</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許可届出使用者・届出販売業者・届出賃貸業者・許可廃棄業者死亡・解散・分割届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25</a:t>
                      </a:r>
                      <a:r>
                        <a:rPr kumimoji="1" lang="ja-JP" altLang="en-US" sz="1400"/>
                        <a:t>条第</a:t>
                      </a:r>
                      <a:r>
                        <a:rPr kumimoji="1" lang="en-US" altLang="ja-JP" sz="1400" dirty="0"/>
                        <a:t>2</a:t>
                      </a:r>
                      <a:r>
                        <a:rPr kumimoji="1" lang="ja-JP" altLang="en-US" sz="1400"/>
                        <a:t>項</a:t>
                      </a:r>
                    </a:p>
                  </a:txBody>
                  <a:tcPr/>
                </a:tc>
                <a:tc>
                  <a:txBody>
                    <a:bodyPr/>
                    <a:lstStyle/>
                    <a:p>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p>
                  </a:txBody>
                  <a:tcPr/>
                </a:tc>
                <a:extLst>
                  <a:ext uri="{0D108BD9-81ED-4DB2-BD59-A6C34878D82A}">
                    <a16:rowId xmlns:a16="http://schemas.microsoft.com/office/drawing/2014/main" val="3515704150"/>
                  </a:ext>
                </a:extLst>
              </a:tr>
              <a:tr h="500292">
                <a:tc>
                  <a:txBody>
                    <a:bodyPr/>
                    <a:lstStyle/>
                    <a:p>
                      <a:r>
                        <a:rPr kumimoji="1" lang="ja-JP" altLang="en-US" sz="1400"/>
                        <a:t>様式第</a:t>
                      </a:r>
                      <a:r>
                        <a:rPr kumimoji="1" lang="en-US" altLang="ja-JP" sz="1400" dirty="0"/>
                        <a:t>34</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許可届出使用者・届出販売業者・届出賃貸業者・許可廃棄業者廃止措置計画届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条第</a:t>
                      </a:r>
                      <a:r>
                        <a:rPr kumimoji="1" lang="en-US" altLang="ja-JP" sz="1400" dirty="0"/>
                        <a:t>2</a:t>
                      </a:r>
                      <a:r>
                        <a:rPr kumimoji="1" lang="ja-JP" altLang="en-US" sz="1400"/>
                        <a:t>項第</a:t>
                      </a:r>
                      <a:r>
                        <a:rPr kumimoji="1" lang="en-US" altLang="ja-JP" sz="1400" dirty="0"/>
                        <a:t>4</a:t>
                      </a:r>
                      <a:r>
                        <a:rPr kumimoji="1" lang="ja-JP" altLang="en-US" sz="1400"/>
                        <a:t>号</a:t>
                      </a:r>
                    </a:p>
                  </a:txBody>
                  <a:tcPr/>
                </a:tc>
                <a:tc>
                  <a:txBody>
                    <a:bodyPr/>
                    <a:lstStyle/>
                    <a:p>
                      <a:r>
                        <a:rPr kumimoji="1" lang="ja-JP" altLang="en-US" sz="1400"/>
                        <a:t>遅滞なく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（規則）</a:t>
                      </a:r>
                    </a:p>
                  </a:txBody>
                  <a:tcPr/>
                </a:tc>
                <a:extLst>
                  <a:ext uri="{0D108BD9-81ED-4DB2-BD59-A6C34878D82A}">
                    <a16:rowId xmlns:a16="http://schemas.microsoft.com/office/drawing/2014/main" val="480499995"/>
                  </a:ext>
                </a:extLst>
              </a:tr>
              <a:tr h="263132">
                <a:tc>
                  <a:txBody>
                    <a:bodyPr/>
                    <a:lstStyle/>
                    <a:p>
                      <a:r>
                        <a:rPr kumimoji="1" lang="ja-JP" altLang="en-US" sz="1400"/>
                        <a:t>様式第</a:t>
                      </a:r>
                      <a:r>
                        <a:rPr kumimoji="1" lang="en-US" altLang="ja-JP" sz="1400" dirty="0"/>
                        <a:t>35</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廃止措置計画変更届</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条第</a:t>
                      </a:r>
                      <a:r>
                        <a:rPr kumimoji="1" lang="en-US" altLang="ja-JP" sz="1400" dirty="0"/>
                        <a:t>2</a:t>
                      </a:r>
                      <a:r>
                        <a:rPr kumimoji="1" lang="ja-JP" altLang="en-US" sz="1400"/>
                        <a:t>項第</a:t>
                      </a:r>
                      <a:r>
                        <a:rPr kumimoji="1" lang="en-US" altLang="ja-JP" sz="1400" dirty="0"/>
                        <a:t>5</a:t>
                      </a:r>
                      <a:r>
                        <a:rPr kumimoji="1" lang="ja-JP" altLang="en-US" sz="1400"/>
                        <a:t>号</a:t>
                      </a:r>
                    </a:p>
                  </a:txBody>
                  <a:tcPr/>
                </a:tc>
                <a:tc>
                  <a:txBody>
                    <a:bodyPr/>
                    <a:lstStyle/>
                    <a:p>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p>
                  </a:txBody>
                  <a:tcPr/>
                </a:tc>
                <a:extLst>
                  <a:ext uri="{0D108BD9-81ED-4DB2-BD59-A6C34878D82A}">
                    <a16:rowId xmlns:a16="http://schemas.microsoft.com/office/drawing/2014/main" val="2184922293"/>
                  </a:ext>
                </a:extLst>
              </a:tr>
              <a:tr h="263132">
                <a:tc>
                  <a:txBody>
                    <a:bodyPr/>
                    <a:lstStyle/>
                    <a:p>
                      <a:r>
                        <a:rPr kumimoji="1" lang="ja-JP" altLang="en-US" sz="1400"/>
                        <a:t>様式第</a:t>
                      </a:r>
                      <a:r>
                        <a:rPr kumimoji="1" lang="en-US" altLang="ja-JP" sz="1400" dirty="0"/>
                        <a:t>37</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表示付認証機器使用廃止及び廃止措置計画届</a:t>
                      </a:r>
                      <a:endParaRPr kumimoji="1" lang="en-US" altLang="ja-JP"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1</a:t>
                      </a:r>
                      <a:r>
                        <a:rPr kumimoji="1" lang="ja-JP" altLang="en-US" sz="1400"/>
                        <a:t>項</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遅滞なく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（規則）</a:t>
                      </a:r>
                    </a:p>
                  </a:txBody>
                  <a:tcPr/>
                </a:tc>
                <a:extLst>
                  <a:ext uri="{0D108BD9-81ED-4DB2-BD59-A6C34878D82A}">
                    <a16:rowId xmlns:a16="http://schemas.microsoft.com/office/drawing/2014/main" val="3710977557"/>
                  </a:ext>
                </a:extLst>
              </a:tr>
              <a:tr h="263132">
                <a:tc>
                  <a:txBody>
                    <a:bodyPr/>
                    <a:lstStyle/>
                    <a:p>
                      <a:r>
                        <a:rPr kumimoji="1" lang="ja-JP" altLang="en-US" sz="1400"/>
                        <a:t>様式第</a:t>
                      </a:r>
                      <a:r>
                        <a:rPr kumimoji="1" lang="en-US" altLang="ja-JP" sz="1400" dirty="0"/>
                        <a:t>38</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表示付認証機器届出使用者死亡・解散・分割及び廃止措置計画届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1</a:t>
                      </a:r>
                      <a:r>
                        <a:rPr kumimoji="1" lang="ja-JP" altLang="en-US" sz="1400"/>
                        <a:t>項</a:t>
                      </a:r>
                      <a:endParaRPr kumimoji="1" lang="en-US" altLang="ja-JP" sz="14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26</a:t>
                      </a:r>
                      <a:r>
                        <a:rPr kumimoji="1" lang="ja-JP" altLang="en-US" sz="1400"/>
                        <a:t>条の</a:t>
                      </a:r>
                      <a:r>
                        <a:rPr kumimoji="1" lang="en-US" altLang="ja-JP" sz="1400" dirty="0"/>
                        <a:t>2</a:t>
                      </a:r>
                      <a:r>
                        <a:rPr kumimoji="1" lang="ja-JP" altLang="en-US" sz="1400"/>
                        <a:t>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遅滞なく</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（規則）</a:t>
                      </a:r>
                    </a:p>
                  </a:txBody>
                  <a:tcPr/>
                </a:tc>
                <a:extLst>
                  <a:ext uri="{0D108BD9-81ED-4DB2-BD59-A6C34878D82A}">
                    <a16:rowId xmlns:a16="http://schemas.microsoft.com/office/drawing/2014/main" val="3791937884"/>
                  </a:ext>
                </a:extLst>
              </a:tr>
              <a:tr h="263132">
                <a:tc>
                  <a:txBody>
                    <a:bodyPr/>
                    <a:lstStyle/>
                    <a:p>
                      <a:r>
                        <a:rPr kumimoji="1" lang="ja-JP" altLang="en-US" sz="1400"/>
                        <a:t>様式第</a:t>
                      </a:r>
                      <a:r>
                        <a:rPr kumimoji="1" lang="en-US" altLang="ja-JP" sz="1400" dirty="0"/>
                        <a:t>41</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放射線取扱主任者選任・解任届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31</a:t>
                      </a:r>
                      <a:r>
                        <a:rPr kumimoji="1" lang="ja-JP" altLang="en-US" sz="1400"/>
                        <a:t>条</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選任･解任した日から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34</a:t>
                      </a:r>
                      <a:r>
                        <a:rPr kumimoji="1" lang="ja-JP" altLang="en-US" sz="1400"/>
                        <a:t>条第</a:t>
                      </a:r>
                      <a:r>
                        <a:rPr kumimoji="1" lang="en-US" altLang="ja-JP" sz="1400" dirty="0"/>
                        <a:t>2</a:t>
                      </a:r>
                      <a:r>
                        <a:rPr kumimoji="1" lang="ja-JP" altLang="en-US" sz="1400"/>
                        <a:t>項</a:t>
                      </a:r>
                    </a:p>
                  </a:txBody>
                  <a:tcPr/>
                </a:tc>
                <a:extLst>
                  <a:ext uri="{0D108BD9-81ED-4DB2-BD59-A6C34878D82A}">
                    <a16:rowId xmlns:a16="http://schemas.microsoft.com/office/drawing/2014/main" val="1948378520"/>
                  </a:ext>
                </a:extLst>
              </a:tr>
              <a:tr h="263132">
                <a:tc>
                  <a:txBody>
                    <a:bodyPr/>
                    <a:lstStyle/>
                    <a:p>
                      <a:r>
                        <a:rPr kumimoji="1" lang="ja-JP" altLang="en-US" sz="1400"/>
                        <a:t>様式第</a:t>
                      </a:r>
                      <a:r>
                        <a:rPr kumimoji="1" lang="en-US" altLang="ja-JP" sz="1400" dirty="0"/>
                        <a:t>42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放射線取扱主任者の代理者選任・解任届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33</a:t>
                      </a:r>
                      <a:r>
                        <a:rPr kumimoji="1" lang="ja-JP" altLang="en-US" sz="1400"/>
                        <a:t>条第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選任･解任した日から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37</a:t>
                      </a:r>
                      <a:r>
                        <a:rPr kumimoji="1" lang="ja-JP" altLang="en-US" sz="1400"/>
                        <a:t>条第</a:t>
                      </a:r>
                      <a:r>
                        <a:rPr kumimoji="1" lang="en-US" altLang="ja-JP" sz="1400" dirty="0"/>
                        <a:t>3</a:t>
                      </a:r>
                      <a:r>
                        <a:rPr kumimoji="1" lang="ja-JP" altLang="en-US" sz="1400"/>
                        <a:t>項</a:t>
                      </a:r>
                    </a:p>
                  </a:txBody>
                  <a:tcPr/>
                </a:tc>
                <a:extLst>
                  <a:ext uri="{0D108BD9-81ED-4DB2-BD59-A6C34878D82A}">
                    <a16:rowId xmlns:a16="http://schemas.microsoft.com/office/drawing/2014/main" val="3835610992"/>
                  </a:ext>
                </a:extLst>
              </a:tr>
              <a:tr h="336680">
                <a:tc>
                  <a:txBody>
                    <a:bodyPr/>
                    <a:lstStyle/>
                    <a:p>
                      <a:r>
                        <a:rPr kumimoji="1" lang="ja-JP" altLang="en-US" sz="1400"/>
                        <a:t>様式第</a:t>
                      </a:r>
                      <a:r>
                        <a:rPr kumimoji="1" lang="en-US" altLang="ja-JP" sz="1400" dirty="0"/>
                        <a:t>53</a:t>
                      </a:r>
                      <a:r>
                        <a:rPr kumimoji="1" lang="ja-JP" altLang="en-US" sz="1400"/>
                        <a:t>の</a:t>
                      </a:r>
                      <a:r>
                        <a:rPr kumimoji="1" lang="en-US" altLang="ja-JP" sz="1400" dirty="0"/>
                        <a:t>2</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特定放射性同位元素防護管理者選任・解任届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38</a:t>
                      </a:r>
                      <a:r>
                        <a:rPr kumimoji="1" lang="ja-JP" altLang="en-US" sz="1400"/>
                        <a:t>条の</a:t>
                      </a:r>
                      <a:r>
                        <a:rPr kumimoji="1" lang="en-US" altLang="ja-JP" sz="1400" dirty="0"/>
                        <a:t>6</a:t>
                      </a:r>
                      <a:r>
                        <a:rPr kumimoji="1" lang="ja-JP" altLang="en-US" sz="1400"/>
                        <a:t>第</a:t>
                      </a:r>
                      <a:r>
                        <a:rPr kumimoji="1" lang="en-US" altLang="ja-JP" sz="1400" dirty="0"/>
                        <a:t>1</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選任･解任した日から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38</a:t>
                      </a:r>
                      <a:r>
                        <a:rPr kumimoji="1" lang="ja-JP" altLang="en-US" sz="1400"/>
                        <a:t>条の</a:t>
                      </a:r>
                      <a:r>
                        <a:rPr kumimoji="1" lang="en-US" altLang="ja-JP" sz="1400" dirty="0"/>
                        <a:t>2</a:t>
                      </a:r>
                      <a:r>
                        <a:rPr kumimoji="1" lang="ja-JP" altLang="en-US" sz="1400"/>
                        <a:t>第</a:t>
                      </a:r>
                      <a:r>
                        <a:rPr kumimoji="1" lang="en-US" altLang="ja-JP" sz="1400" dirty="0"/>
                        <a:t>2</a:t>
                      </a:r>
                      <a:r>
                        <a:rPr kumimoji="1" lang="ja-JP" altLang="en-US" sz="1400"/>
                        <a:t>項</a:t>
                      </a:r>
                    </a:p>
                  </a:txBody>
                  <a:tcPr/>
                </a:tc>
                <a:extLst>
                  <a:ext uri="{0D108BD9-81ED-4DB2-BD59-A6C34878D82A}">
                    <a16:rowId xmlns:a16="http://schemas.microsoft.com/office/drawing/2014/main" val="1825578154"/>
                  </a:ext>
                </a:extLst>
              </a:tr>
              <a:tr h="336680">
                <a:tc>
                  <a:txBody>
                    <a:bodyPr/>
                    <a:lstStyle/>
                    <a:p>
                      <a:r>
                        <a:rPr kumimoji="1" lang="ja-JP" altLang="en-US" sz="1400"/>
                        <a:t>様式第</a:t>
                      </a:r>
                      <a:r>
                        <a:rPr kumimoji="1" lang="en-US" altLang="ja-JP" sz="1400" dirty="0"/>
                        <a:t>53</a:t>
                      </a:r>
                      <a:r>
                        <a:rPr kumimoji="1" lang="ja-JP" altLang="en-US" sz="1400"/>
                        <a:t>の</a:t>
                      </a:r>
                      <a:r>
                        <a:rPr kumimoji="1" lang="en-US" altLang="ja-JP" sz="1400" dirty="0"/>
                        <a:t>3</a:t>
                      </a:r>
                      <a:endParaRPr kumimoji="1" lang="ja-JP" alt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特定放射性同位元素防護管理者の代理者選任・解任届</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38</a:t>
                      </a:r>
                      <a:r>
                        <a:rPr kumimoji="1" lang="ja-JP" altLang="en-US" sz="1400"/>
                        <a:t>条の</a:t>
                      </a:r>
                      <a:r>
                        <a:rPr kumimoji="1" lang="en-US" altLang="ja-JP" sz="1400" dirty="0"/>
                        <a:t>8</a:t>
                      </a:r>
                      <a:r>
                        <a:rPr kumimoji="1" lang="ja-JP" altLang="en-US" sz="1400"/>
                        <a:t>第</a:t>
                      </a:r>
                      <a:r>
                        <a:rPr kumimoji="1" lang="en-US" altLang="ja-JP" sz="1400" dirty="0"/>
                        <a:t>2</a:t>
                      </a:r>
                      <a:r>
                        <a:rPr kumimoji="1" lang="ja-JP" altLang="en-US" sz="1400"/>
                        <a:t>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選任･解任した日から</a:t>
                      </a:r>
                      <a:r>
                        <a:rPr kumimoji="1" lang="en-US" altLang="ja-JP" sz="1400" dirty="0"/>
                        <a:t>30</a:t>
                      </a:r>
                      <a:r>
                        <a:rPr kumimoji="1" lang="ja-JP" altLang="en-US" sz="1400"/>
                        <a:t>日以内</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t>第</a:t>
                      </a:r>
                      <a:r>
                        <a:rPr kumimoji="1" lang="en-US" altLang="ja-JP" sz="1400" dirty="0"/>
                        <a:t>38</a:t>
                      </a:r>
                      <a:r>
                        <a:rPr kumimoji="1" lang="ja-JP" altLang="en-US" sz="1400"/>
                        <a:t>条で準用する第</a:t>
                      </a:r>
                      <a:r>
                        <a:rPr kumimoji="1" lang="en-US" altLang="ja-JP" sz="1400" dirty="0"/>
                        <a:t>37</a:t>
                      </a:r>
                      <a:r>
                        <a:rPr kumimoji="1" lang="ja-JP" altLang="en-US" sz="1400"/>
                        <a:t>条第</a:t>
                      </a:r>
                      <a:r>
                        <a:rPr kumimoji="1" lang="en-US" altLang="ja-JP" sz="1400" dirty="0"/>
                        <a:t>3</a:t>
                      </a:r>
                      <a:r>
                        <a:rPr kumimoji="1" lang="ja-JP" altLang="en-US" sz="1400"/>
                        <a:t>項</a:t>
                      </a:r>
                    </a:p>
                  </a:txBody>
                  <a:tcPr/>
                </a:tc>
                <a:extLst>
                  <a:ext uri="{0D108BD9-81ED-4DB2-BD59-A6C34878D82A}">
                    <a16:rowId xmlns:a16="http://schemas.microsoft.com/office/drawing/2014/main" val="1214986944"/>
                  </a:ext>
                </a:extLst>
              </a:tr>
            </a:tbl>
          </a:graphicData>
        </a:graphic>
      </p:graphicFrame>
    </p:spTree>
    <p:extLst>
      <p:ext uri="{BB962C8B-B14F-4D97-AF65-F5344CB8AC3E}">
        <p14:creationId xmlns:p14="http://schemas.microsoft.com/office/powerpoint/2010/main" val="32286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テーブル&#10;&#10;AI によって生成されたコンテンツは間違っている可能性があります。">
            <a:extLst>
              <a:ext uri="{FF2B5EF4-FFF2-40B4-BE49-F238E27FC236}">
                <a16:creationId xmlns:a16="http://schemas.microsoft.com/office/drawing/2014/main" id="{A46324D0-D659-2FE8-2D63-7B556B464FDE}"/>
              </a:ext>
            </a:extLst>
          </p:cNvPr>
          <p:cNvPicPr>
            <a:picLocks noChangeAspect="1"/>
          </p:cNvPicPr>
          <p:nvPr/>
        </p:nvPicPr>
        <p:blipFill>
          <a:blip r:embed="rId2"/>
          <a:stretch>
            <a:fillRect/>
          </a:stretch>
        </p:blipFill>
        <p:spPr>
          <a:xfrm>
            <a:off x="326069" y="0"/>
            <a:ext cx="5906601" cy="6858000"/>
          </a:xfrm>
          <a:prstGeom prst="rect">
            <a:avLst/>
          </a:prstGeom>
        </p:spPr>
      </p:pic>
      <p:sp>
        <p:nvSpPr>
          <p:cNvPr id="4" name="右カーブ矢印 3">
            <a:extLst>
              <a:ext uri="{FF2B5EF4-FFF2-40B4-BE49-F238E27FC236}">
                <a16:creationId xmlns:a16="http://schemas.microsoft.com/office/drawing/2014/main" id="{3C628467-9AF2-1FD3-0323-822FA42FF5B3}"/>
              </a:ext>
            </a:extLst>
          </p:cNvPr>
          <p:cNvSpPr/>
          <p:nvPr/>
        </p:nvSpPr>
        <p:spPr>
          <a:xfrm rot="10800000">
            <a:off x="6285221" y="409903"/>
            <a:ext cx="1895558" cy="5665075"/>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テキスト ボックス 4">
            <a:extLst>
              <a:ext uri="{FF2B5EF4-FFF2-40B4-BE49-F238E27FC236}">
                <a16:creationId xmlns:a16="http://schemas.microsoft.com/office/drawing/2014/main" id="{FDCF438A-F783-D923-56CA-D79FE339E887}"/>
              </a:ext>
            </a:extLst>
          </p:cNvPr>
          <p:cNvSpPr txBox="1"/>
          <p:nvPr/>
        </p:nvSpPr>
        <p:spPr>
          <a:xfrm>
            <a:off x="8324194" y="2919274"/>
            <a:ext cx="3867806" cy="646331"/>
          </a:xfrm>
          <a:prstGeom prst="rect">
            <a:avLst/>
          </a:prstGeom>
          <a:noFill/>
        </p:spPr>
        <p:txBody>
          <a:bodyPr wrap="square" rtlCol="0">
            <a:spAutoFit/>
          </a:bodyPr>
          <a:lstStyle/>
          <a:p>
            <a:r>
              <a:rPr lang="ja-JP" altLang="en-US"/>
              <a:t>「変更年月日」より後の日、かつ</a:t>
            </a:r>
            <a:r>
              <a:rPr lang="en-US" altLang="ja-JP" dirty="0"/>
              <a:t>30</a:t>
            </a:r>
            <a:r>
              <a:rPr lang="ja-JP" altLang="en-US"/>
              <a:t>日以内</a:t>
            </a:r>
            <a:endParaRPr kumimoji="1" lang="en-US" altLang="ja-JP" dirty="0"/>
          </a:p>
        </p:txBody>
      </p:sp>
    </p:spTree>
    <p:extLst>
      <p:ext uri="{BB962C8B-B14F-4D97-AF65-F5344CB8AC3E}">
        <p14:creationId xmlns:p14="http://schemas.microsoft.com/office/powerpoint/2010/main" val="785347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descr="テーブル&#10;&#10;AI によって生成されたコンテンツは間違っている可能性があります。">
            <a:extLst>
              <a:ext uri="{FF2B5EF4-FFF2-40B4-BE49-F238E27FC236}">
                <a16:creationId xmlns:a16="http://schemas.microsoft.com/office/drawing/2014/main" id="{05BDE262-1412-B247-2F8C-D6F3DF55619F}"/>
              </a:ext>
            </a:extLst>
          </p:cNvPr>
          <p:cNvPicPr>
            <a:picLocks noChangeAspect="1"/>
          </p:cNvPicPr>
          <p:nvPr/>
        </p:nvPicPr>
        <p:blipFill>
          <a:blip r:embed="rId2"/>
          <a:stretch>
            <a:fillRect/>
          </a:stretch>
        </p:blipFill>
        <p:spPr>
          <a:xfrm>
            <a:off x="322112" y="0"/>
            <a:ext cx="4627992" cy="6858000"/>
          </a:xfrm>
          <a:prstGeom prst="rect">
            <a:avLst/>
          </a:prstGeom>
        </p:spPr>
      </p:pic>
      <p:sp>
        <p:nvSpPr>
          <p:cNvPr id="6" name="右カーブ矢印 5">
            <a:extLst>
              <a:ext uri="{FF2B5EF4-FFF2-40B4-BE49-F238E27FC236}">
                <a16:creationId xmlns:a16="http://schemas.microsoft.com/office/drawing/2014/main" id="{F515F6F1-849B-F670-95FB-89F95D693098}"/>
              </a:ext>
            </a:extLst>
          </p:cNvPr>
          <p:cNvSpPr/>
          <p:nvPr/>
        </p:nvSpPr>
        <p:spPr>
          <a:xfrm rot="10800000">
            <a:off x="5104331" y="325820"/>
            <a:ext cx="1895558" cy="4887310"/>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a:extLst>
              <a:ext uri="{FF2B5EF4-FFF2-40B4-BE49-F238E27FC236}">
                <a16:creationId xmlns:a16="http://schemas.microsoft.com/office/drawing/2014/main" id="{353212A2-B717-4956-D7FE-E183E5B78823}"/>
              </a:ext>
            </a:extLst>
          </p:cNvPr>
          <p:cNvSpPr txBox="1"/>
          <p:nvPr/>
        </p:nvSpPr>
        <p:spPr>
          <a:xfrm>
            <a:off x="7154115" y="2585544"/>
            <a:ext cx="3867806" cy="646331"/>
          </a:xfrm>
          <a:prstGeom prst="rect">
            <a:avLst/>
          </a:prstGeom>
          <a:noFill/>
        </p:spPr>
        <p:txBody>
          <a:bodyPr wrap="square" rtlCol="0">
            <a:spAutoFit/>
          </a:bodyPr>
          <a:lstStyle/>
          <a:p>
            <a:r>
              <a:rPr lang="ja-JP" altLang="en-US"/>
              <a:t>「使用の開始の日又は変更した日」より後の日、かつ</a:t>
            </a:r>
            <a:r>
              <a:rPr lang="en-US" altLang="ja-JP" dirty="0"/>
              <a:t>30</a:t>
            </a:r>
            <a:r>
              <a:rPr lang="ja-JP" altLang="en-US"/>
              <a:t>日以内</a:t>
            </a:r>
            <a:endParaRPr kumimoji="1" lang="en-US" altLang="ja-JP" dirty="0"/>
          </a:p>
        </p:txBody>
      </p:sp>
    </p:spTree>
    <p:extLst>
      <p:ext uri="{BB962C8B-B14F-4D97-AF65-F5344CB8AC3E}">
        <p14:creationId xmlns:p14="http://schemas.microsoft.com/office/powerpoint/2010/main" val="39155613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132</TotalTime>
  <Words>973</Words>
  <Application>Microsoft Macintosh PowerPoint</Application>
  <PresentationFormat>ワイド画面</PresentationFormat>
  <Paragraphs>158</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Helvetica</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鈴木　智和</dc:creator>
  <cp:lastModifiedBy>鈴木　智和</cp:lastModifiedBy>
  <cp:revision>5</cp:revision>
  <dcterms:created xsi:type="dcterms:W3CDTF">2025-02-19T05:26:56Z</dcterms:created>
  <dcterms:modified xsi:type="dcterms:W3CDTF">2025-02-19T07:39:46Z</dcterms:modified>
</cp:coreProperties>
</file>