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/>
    <p:restoredTop sz="94694"/>
  </p:normalViewPr>
  <p:slideViewPr>
    <p:cSldViewPr snapToGrid="0">
      <p:cViewPr varScale="1">
        <p:scale>
          <a:sx n="121" d="100"/>
          <a:sy n="121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F75865-F3CB-E51B-AF46-6C5D2D2F5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BC3E3C-BE4D-23DB-9EEF-24209310F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0DC958-68F9-9DC7-D40A-80C7DF27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E2A3BF-01D2-E338-C478-C4D6FD3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C08579-1716-3F48-008F-6F5CBE7B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2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86A05C-D401-B8D6-F9A9-8DEFB95D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514CA2-96E6-59E0-26E4-7C29E1EBC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8450CE-F3FE-ED3C-3F2C-4F60768E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BAEAC2-117A-5BAB-6F75-6F322025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1CD1B5-60F4-509C-96D0-58CF0B3F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81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3BDF9E5-8223-6598-5448-A58EF6172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3411EDB-B513-E7C4-7AFC-A4DC49E4C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4B3CED-A32F-8278-0E6C-D1283582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97E88F-E141-62A4-4DD9-A57427E6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D7B6BD-A3BD-E6F8-4553-3AAC9D33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80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CCFF-6FFF-ABF3-3CFC-7C7D6A426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D37161-85B3-EA8C-2254-C3968DBC4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AABF6C-E1EC-C639-0A93-BD5CEF67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4F6812-E233-0787-07BC-622BD720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DACC88-2E02-B292-DD80-6DB38685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27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A17C34-FCF7-1F4E-DC2C-AF731A10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781B063-2D26-120A-CED2-DDB047E6C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AD8CE5-7545-B4B6-6860-B1DC9D4D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A95C88-0142-4BB7-8E98-2449560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1AF4CC-1810-032A-F2B2-990E2303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38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B45784-F904-845A-02D4-78EFAEBA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6E06D1-8DED-DE26-CF01-084FB386A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EF4C54-0704-C58B-A72F-AC7498CDD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6991D99-A8FD-A866-1958-437DEB05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C405BB-8BBB-FD58-D09D-E238E19F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73C2A7-55B4-FA02-7886-81AF83EA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15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9AC653-821C-0692-0FD7-C218B3A7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4B9C35-80FB-B1F8-A3AF-5D3BD53A2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0A6D11-32E4-EA06-2088-B27EEF4D1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83C861B-5621-86A4-4FAF-C1BA43BCE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C427009-6FCD-C829-73C3-3AD9DBC0B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73A88B-FCDB-1A3D-7898-736A59FEC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3E749AF-621F-8FC0-3C78-E6D9652D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447B45A-A768-BBB2-2E72-585FBC86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11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38E6E3-DDE4-3F93-B84B-FD1B237A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2899B47-1579-FFB5-F664-1447DC2B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A37C4DA-BAA8-CB3C-FF7A-E9C3CBE5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AA9651E-BC52-887D-7C9A-FF2A8924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8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367FBE-530F-30B1-B467-09B182DB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8530876-D7E1-72F1-385D-E1A66DCD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5FEBED-4835-76E4-1019-466B7CA0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58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3B8EA-D7A1-DE78-6D6E-AC07A1C9E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926F33-F372-F3E8-FA86-7C88BF9D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D5B694-BC2D-021B-967D-4AEB94C9F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1423CF-7C72-4B23-3FEB-84E432E6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F144E0-DE90-1FE6-1E3B-16904F23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6BE0DA-BBA7-A27A-8C02-FC3FBA3D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92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A29E8-50A5-2B34-B39A-5CF01967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C30BB75-9216-A057-E0E8-384118AC7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A16F00-C418-1847-7EB8-EE2F9EA6A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A61D6E-2400-0CF1-1848-EDDF98D6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F31D28-89F4-7E3B-581B-E6E88EC7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92E9F7-CEBB-976C-8CC9-981A80C1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98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A41288-B28C-B35C-0F70-15BA3E06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0BEF4-9A76-3370-DA2F-76452F568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A6C426-ECC8-6A99-FF1D-69CDA6A23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4AF5F2-7396-C342-ABF6-7103CFF92C3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68A380-381A-ED19-C2D0-5E2D8829D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BE56B1-0D94-D4E6-1ECA-9A850DAB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9DB610-B3AF-F747-9EEA-1D7298384C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41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5E4435-F2A2-D215-A2DF-3E0FE64C24CF}"/>
              </a:ext>
            </a:extLst>
          </p:cNvPr>
          <p:cNvSpPr txBox="1"/>
          <p:nvPr/>
        </p:nvSpPr>
        <p:spPr>
          <a:xfrm>
            <a:off x="426286" y="810238"/>
            <a:ext cx="1133942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rgbClr val="FF0000"/>
                </a:solidFill>
              </a:rPr>
              <a:t>運搬用エレベータの載せた運搬中の非密封</a:t>
            </a:r>
            <a:r>
              <a:rPr kumimoji="1" lang="en-US" altLang="ja-JP" sz="3200" dirty="0">
                <a:solidFill>
                  <a:srgbClr val="FF0000"/>
                </a:solidFill>
              </a:rPr>
              <a:t>RI</a:t>
            </a:r>
            <a:r>
              <a:rPr kumimoji="1" lang="ja-JP" altLang="en-US" sz="3200">
                <a:solidFill>
                  <a:srgbClr val="FF0000"/>
                </a:solidFill>
              </a:rPr>
              <a:t>を、他の作業者が運搬中の台車が轢いた（管理区域内）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B4C292-955B-C975-0623-48BFE87FDDE2}"/>
              </a:ext>
            </a:extLst>
          </p:cNvPr>
          <p:cNvSpPr txBox="1"/>
          <p:nvPr/>
        </p:nvSpPr>
        <p:spPr>
          <a:xfrm>
            <a:off x="325666" y="27235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インシデント事例：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5C0B415-049D-2978-0D21-564F651F18B9}"/>
              </a:ext>
            </a:extLst>
          </p:cNvPr>
          <p:cNvGrpSpPr/>
          <p:nvPr/>
        </p:nvGrpSpPr>
        <p:grpSpPr>
          <a:xfrm>
            <a:off x="8501019" y="2211700"/>
            <a:ext cx="3264695" cy="4352926"/>
            <a:chOff x="6974315" y="2232720"/>
            <a:chExt cx="3264695" cy="4352926"/>
          </a:xfrm>
        </p:grpSpPr>
        <p:pic>
          <p:nvPicPr>
            <p:cNvPr id="6" name="図 5" descr="ドアが開いている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DF602FAF-EE14-45B8-4F70-6BCB5A81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6430200" y="2776835"/>
              <a:ext cx="4352926" cy="3264695"/>
            </a:xfrm>
            <a:prstGeom prst="rect">
              <a:avLst/>
            </a:prstGeom>
          </p:spPr>
        </p:pic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DC9F65B8-63D6-3697-04C5-26034F789FBD}"/>
                </a:ext>
              </a:extLst>
            </p:cNvPr>
            <p:cNvSpPr/>
            <p:nvPr/>
          </p:nvSpPr>
          <p:spPr>
            <a:xfrm>
              <a:off x="7979013" y="4982173"/>
              <a:ext cx="721894" cy="760396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8259D0DA-9E9F-B019-4C30-611229A12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314" y="2211699"/>
            <a:ext cx="1803400" cy="18161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3610D25-F302-1BF1-D09E-7EC158029972}"/>
              </a:ext>
            </a:extLst>
          </p:cNvPr>
          <p:cNvSpPr/>
          <p:nvPr/>
        </p:nvSpPr>
        <p:spPr>
          <a:xfrm>
            <a:off x="9962314" y="2211699"/>
            <a:ext cx="1803400" cy="1816100"/>
          </a:xfrm>
          <a:prstGeom prst="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FDEBE14B-9759-2D27-4AB5-43B7F4912CEF}"/>
              </a:ext>
            </a:extLst>
          </p:cNvPr>
          <p:cNvSpPr/>
          <p:nvPr/>
        </p:nvSpPr>
        <p:spPr>
          <a:xfrm rot="18829144">
            <a:off x="10044627" y="4051409"/>
            <a:ext cx="747290" cy="886133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20C94D4-0127-28CE-2BDF-6AE4F3E03D9F}"/>
              </a:ext>
            </a:extLst>
          </p:cNvPr>
          <p:cNvSpPr txBox="1"/>
          <p:nvPr/>
        </p:nvSpPr>
        <p:spPr>
          <a:xfrm>
            <a:off x="10864014" y="4121209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拡大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A69FA1-D720-05C8-35D2-5225AFF7FC63}"/>
              </a:ext>
            </a:extLst>
          </p:cNvPr>
          <p:cNvSpPr txBox="1"/>
          <p:nvPr/>
        </p:nvSpPr>
        <p:spPr>
          <a:xfrm>
            <a:off x="589960" y="2211699"/>
            <a:ext cx="7692191" cy="4139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kumimoji="1" lang="ja-JP" altLang="en-US" sz="2400"/>
              <a:t>作業者</a:t>
            </a:r>
            <a:r>
              <a:rPr kumimoji="1" lang="en-US" altLang="ja-JP" sz="2400" dirty="0"/>
              <a:t>A</a:t>
            </a:r>
            <a:r>
              <a:rPr kumimoji="1" lang="ja-JP" altLang="en-US" sz="2400"/>
              <a:t>は、</a:t>
            </a:r>
            <a:r>
              <a:rPr lang="ja-JP" altLang="en-US" sz="2400" kern="0">
                <a:effectLst/>
                <a:latin typeface="+mn-ea"/>
                <a:cs typeface="ＭＳ Ｐゴシック" panose="020B0600070205080204" pitchFamily="34" charset="-128"/>
              </a:rPr>
              <a:t>運搬用エレベータで、</a:t>
            </a:r>
            <a:r>
              <a:rPr lang="ja-JP" altLang="en-US" sz="2400">
                <a:solidFill>
                  <a:srgbClr val="000000"/>
                </a:solidFill>
                <a:latin typeface="+mn-ea"/>
              </a:rPr>
              <a:t>透明のチャック付きポリ袋に入れていた</a:t>
            </a:r>
            <a:r>
              <a:rPr lang="ja-JP" altLang="en-US" sz="2400" kern="0">
                <a:effectLst/>
                <a:latin typeface="+mn-ea"/>
                <a:cs typeface="ＭＳ Ｐゴシック" panose="020B0600070205080204" pitchFamily="34" charset="-128"/>
              </a:rPr>
              <a:t>非密封</a:t>
            </a:r>
            <a:r>
              <a:rPr lang="en-US" altLang="ja-JP" sz="2400" kern="0" dirty="0">
                <a:effectLst/>
                <a:latin typeface="+mn-ea"/>
                <a:cs typeface="ＭＳ Ｐゴシック" panose="020B0600070205080204" pitchFamily="34" charset="-128"/>
              </a:rPr>
              <a:t>RI</a:t>
            </a:r>
            <a:r>
              <a:rPr lang="ja-JP" altLang="en-US" sz="2400" kern="0">
                <a:effectLst/>
                <a:latin typeface="+mn-ea"/>
                <a:cs typeface="ＭＳ Ｐゴシック" panose="020B0600070205080204" pitchFamily="34" charset="-128"/>
              </a:rPr>
              <a:t>を移動しようとしていた</a:t>
            </a:r>
            <a:endParaRPr lang="en-US" altLang="ja-JP" sz="2400" kern="0" dirty="0">
              <a:effectLst/>
              <a:latin typeface="+mn-ea"/>
              <a:cs typeface="ＭＳ Ｐゴシック" panose="020B0600070205080204" pitchFamily="34" charset="-128"/>
            </a:endParaRPr>
          </a:p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ja-JP" altLang="en-US" sz="2400">
                <a:solidFill>
                  <a:srgbClr val="000000"/>
                </a:solidFill>
                <a:effectLst/>
                <a:latin typeface="+mn-ea"/>
              </a:rPr>
              <a:t>たまたま、他の階で作業者</a:t>
            </a:r>
            <a:r>
              <a:rPr lang="en-US" altLang="ja-JP" sz="2400" dirty="0">
                <a:solidFill>
                  <a:srgbClr val="000000"/>
                </a:solidFill>
                <a:effectLst/>
                <a:latin typeface="+mn-ea"/>
              </a:rPr>
              <a:t>B</a:t>
            </a:r>
            <a:r>
              <a:rPr lang="ja-JP" altLang="en-US" sz="2400">
                <a:solidFill>
                  <a:srgbClr val="000000"/>
                </a:solidFill>
                <a:effectLst/>
                <a:latin typeface="+mn-ea"/>
              </a:rPr>
              <a:t>が台車によって重量物を運搬しようとしたタイミングと重な</a:t>
            </a:r>
            <a:r>
              <a:rPr lang="ja-JP" altLang="en-US" sz="2400">
                <a:solidFill>
                  <a:srgbClr val="000000"/>
                </a:solidFill>
                <a:latin typeface="+mn-ea"/>
              </a:rPr>
              <a:t>り、</a:t>
            </a:r>
            <a:r>
              <a:rPr lang="en-US" altLang="ja-JP" sz="2400" dirty="0">
                <a:solidFill>
                  <a:srgbClr val="000000"/>
                </a:solidFill>
                <a:latin typeface="+mn-ea"/>
              </a:rPr>
              <a:t>B</a:t>
            </a:r>
            <a:r>
              <a:rPr lang="ja-JP" altLang="en-US" sz="2400">
                <a:solidFill>
                  <a:srgbClr val="000000"/>
                </a:solidFill>
                <a:latin typeface="+mn-ea"/>
              </a:rPr>
              <a:t>は</a:t>
            </a:r>
            <a:r>
              <a:rPr kumimoji="1" lang="ja-JP" altLang="en-US" sz="2400"/>
              <a:t>ポリ袋に入ったガラスバイアル</a:t>
            </a:r>
            <a:r>
              <a:rPr kumimoji="1" lang="ja-JP" altLang="en-US" sz="2400">
                <a:solidFill>
                  <a:srgbClr val="000000"/>
                </a:solidFill>
                <a:latin typeface="+mn-ea"/>
              </a:rPr>
              <a:t>を認識できず、台車を</a:t>
            </a:r>
            <a:r>
              <a:rPr lang="ja-JP" altLang="en-US" sz="2400" kern="0">
                <a:effectLst/>
                <a:latin typeface="+mn-ea"/>
                <a:cs typeface="ＭＳ Ｐゴシック" panose="020B0600070205080204" pitchFamily="34" charset="-128"/>
              </a:rPr>
              <a:t>物品用エレベータに入れたため、</a:t>
            </a:r>
            <a:r>
              <a:rPr lang="ja-JP" altLang="en-US" sz="2400" b="1" kern="0">
                <a:effectLst/>
                <a:latin typeface="+mn-ea"/>
                <a:cs typeface="ＭＳ Ｐゴシック" panose="020B0600070205080204" pitchFamily="34" charset="-128"/>
              </a:rPr>
              <a:t>台車が</a:t>
            </a:r>
            <a:r>
              <a:rPr kumimoji="1" lang="ja-JP" altLang="en-US" sz="2400" b="1"/>
              <a:t>ポリ袋に入ったガラスバイヤル</a:t>
            </a:r>
            <a:r>
              <a:rPr lang="ja-JP" altLang="en-US" sz="2400" b="1" kern="0">
                <a:effectLst/>
                <a:latin typeface="+mn-ea"/>
                <a:cs typeface="ＭＳ Ｐゴシック" panose="020B0600070205080204" pitchFamily="34" charset="-128"/>
              </a:rPr>
              <a:t>を轢いた。</a:t>
            </a:r>
            <a:endParaRPr lang="en-US" altLang="ja-JP" sz="2400" b="1" kern="0" dirty="0">
              <a:effectLst/>
              <a:latin typeface="+mn-ea"/>
              <a:cs typeface="ＭＳ Ｐゴシック" panose="020B0600070205080204" pitchFamily="34" charset="-128"/>
            </a:endParaRPr>
          </a:p>
          <a:p>
            <a:pPr marL="342900" indent="-342900">
              <a:lnSpc>
                <a:spcPct val="110000"/>
              </a:lnSpc>
              <a:buFont typeface="+mj-ea"/>
              <a:buAutoNum type="circleNumDbPlain"/>
            </a:pPr>
            <a:r>
              <a:rPr lang="ja-JP" altLang="en-US" sz="2400" kern="0">
                <a:solidFill>
                  <a:srgbClr val="000000"/>
                </a:solidFill>
                <a:latin typeface="+mn-ea"/>
              </a:rPr>
              <a:t>ポリ袋が破れたのみで、</a:t>
            </a:r>
            <a:r>
              <a:rPr kumimoji="1" lang="ja-JP" altLang="en-US" sz="2400"/>
              <a:t>ガラスバイヤルに破損は無かった。</a:t>
            </a:r>
            <a:endParaRPr lang="en-US" altLang="ja-JP" sz="2400" b="1" kern="0" dirty="0">
              <a:effectLst/>
              <a:latin typeface="+mn-ea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34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42DB0C-38BC-E033-AED4-6C7467FD66C1}"/>
              </a:ext>
            </a:extLst>
          </p:cNvPr>
          <p:cNvSpPr txBox="1"/>
          <p:nvPr/>
        </p:nvSpPr>
        <p:spPr>
          <a:xfrm>
            <a:off x="304800" y="578069"/>
            <a:ext cx="117400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>
                <a:solidFill>
                  <a:schemeClr val="accent2"/>
                </a:solidFill>
              </a:rPr>
              <a:t>線源を運搬する人のとるべき対応：</a:t>
            </a:r>
            <a:endParaRPr kumimoji="1" lang="en-US" altLang="ja-JP" sz="2800" b="1" u="sng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/>
              <a:t>線源は大きめの</a:t>
            </a:r>
            <a:r>
              <a:rPr lang="ja-JP" altLang="en-US" sz="2400" b="1" u="sng">
                <a:solidFill>
                  <a:srgbClr val="FF0000"/>
                </a:solidFill>
              </a:rPr>
              <a:t>目立つ容器に入れて</a:t>
            </a:r>
            <a:r>
              <a:rPr lang="ja-JP" altLang="en-US" sz="2400"/>
              <a:t>運搬する。チェッキングソースなどの密封線源も同様。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/>
              <a:t>液体シンチレーションバイアルの運搬には</a:t>
            </a:r>
            <a:r>
              <a:rPr kumimoji="1" lang="ja-JP" altLang="en-US" sz="2400" b="1" u="sng">
                <a:solidFill>
                  <a:srgbClr val="FF0000"/>
                </a:solidFill>
              </a:rPr>
              <a:t>バイアルラックを使用</a:t>
            </a:r>
            <a:r>
              <a:rPr kumimoji="1" lang="ja-JP" altLang="en-US" sz="2400"/>
              <a:t>する。かごに入れるとさらに良い。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4A28B-04B4-1B03-A4EB-30AC661F8A90}"/>
              </a:ext>
            </a:extLst>
          </p:cNvPr>
          <p:cNvSpPr txBox="1"/>
          <p:nvPr/>
        </p:nvSpPr>
        <p:spPr>
          <a:xfrm>
            <a:off x="304799" y="5155324"/>
            <a:ext cx="117400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>
                <a:solidFill>
                  <a:schemeClr val="accent2"/>
                </a:solidFill>
              </a:rPr>
              <a:t>台車を使用する人のとるべき対応：</a:t>
            </a:r>
            <a:endParaRPr kumimoji="1" lang="en-US" altLang="ja-JP" sz="2800" b="1" u="sng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/>
              <a:t>エレベータなど、狭い場所に台車を入れるときはそこに</a:t>
            </a:r>
            <a:r>
              <a:rPr kumimoji="1" lang="ja-JP" altLang="en-US" sz="2400" b="1" u="sng">
                <a:solidFill>
                  <a:schemeClr val="accent6"/>
                </a:solidFill>
              </a:rPr>
              <a:t>物が置かれていないか</a:t>
            </a:r>
            <a:r>
              <a:rPr kumimoji="1" lang="ja-JP" altLang="en-US" sz="2400"/>
              <a:t>を先に</a:t>
            </a:r>
            <a:r>
              <a:rPr kumimoji="1" lang="ja-JP" altLang="en-US" sz="2400" b="1" u="sng">
                <a:solidFill>
                  <a:srgbClr val="FF0000"/>
                </a:solidFill>
              </a:rPr>
              <a:t>確認する</a:t>
            </a:r>
            <a:r>
              <a:rPr kumimoji="1" lang="ja-JP" altLang="en-US" sz="2400"/>
              <a:t>。</a:t>
            </a:r>
            <a:endParaRPr kumimoji="1"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0EAFAB-0ADE-8DF5-E148-51B351FD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677" y="2667854"/>
            <a:ext cx="4106672" cy="23982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5828590-ED64-366D-60AD-D9FBE6261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81" y="2669029"/>
            <a:ext cx="3977244" cy="23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9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197</Words>
  <Application>Microsoft Macintosh PowerPoint</Application>
  <PresentationFormat>ワイド画面</PresentationFormat>
  <Paragraphs>11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鈴木　智和</dc:creator>
  <cp:lastModifiedBy>鈴木　智和</cp:lastModifiedBy>
  <cp:revision>4</cp:revision>
  <dcterms:created xsi:type="dcterms:W3CDTF">2025-02-21T07:54:59Z</dcterms:created>
  <dcterms:modified xsi:type="dcterms:W3CDTF">2025-02-27T01:13:48Z</dcterms:modified>
</cp:coreProperties>
</file>