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6" r:id="rId2"/>
    <p:sldId id="257" r:id="rId3"/>
    <p:sldId id="258" r:id="rId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0536"/>
  </p:normalViewPr>
  <p:slideViewPr>
    <p:cSldViewPr snapToGrid="0">
      <p:cViewPr varScale="1">
        <p:scale>
          <a:sx n="100" d="100"/>
          <a:sy n="100" d="100"/>
        </p:scale>
        <p:origin x="15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638238-B26C-5145-BC0D-C239E64E1257}" type="datetimeFigureOut">
              <a:rPr kumimoji="1" lang="ja-JP" altLang="en-US" smtClean="0"/>
              <a:t>2025/9/18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9102C-18DA-6A4A-B3F8-8EE2066902C5}" type="slidenum">
              <a:rPr kumimoji="1" lang="ja-JP" altLang="en-US" smtClean="0"/>
              <a:t>‹#›</a:t>
            </a:fld>
            <a:endParaRPr kumimoji="1" lang="ja-JP" altLang="en-US"/>
          </a:p>
        </p:txBody>
      </p:sp>
    </p:spTree>
    <p:extLst>
      <p:ext uri="{BB962C8B-B14F-4D97-AF65-F5344CB8AC3E}">
        <p14:creationId xmlns:p14="http://schemas.microsoft.com/office/powerpoint/2010/main" val="2831555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この事例は、特に被ばくをするような作業を行っていない人のバッジから</a:t>
            </a:r>
            <a:r>
              <a:rPr kumimoji="1" lang="en-US" altLang="ja-JP" dirty="0"/>
              <a:t>0.1</a:t>
            </a:r>
            <a:r>
              <a:rPr kumimoji="1" lang="ja-JP" altLang="en-US"/>
              <a:t>マイクシーベルトの線量が検出された事例です。調査したところ、この方はバッジをデスクの引き出しに保管していて、その引き出しに</a:t>
            </a:r>
            <a:r>
              <a:rPr lang="ja-JP" altLang="en-US" sz="1200"/>
              <a:t>自然放射線源であるトリウムタングステン棒、塩化カリウム、トリウム入りマントル、ラジウムセラミックボールも一緒に保管していました。これらから放出される放射能を検出したと考えられました。写真左側がラジウムセラミックボールで温浴用に販売されているものです。写真が示すように教育用</a:t>
            </a:r>
            <a:r>
              <a:rPr lang="en-US" altLang="ja-JP" sz="1200" dirty="0"/>
              <a:t>GM</a:t>
            </a:r>
            <a:r>
              <a:rPr lang="ja-JP" altLang="en-US" sz="1200"/>
              <a:t>サーベイメータが振り切っています。このサーベイメータのフルレンジは</a:t>
            </a:r>
            <a:r>
              <a:rPr lang="en-US" altLang="ja-JP" sz="1200" dirty="0"/>
              <a:t>300cpm</a:t>
            </a:r>
            <a:r>
              <a:rPr lang="ja-JP" altLang="en-US" sz="1200"/>
              <a:t>です。塩化カリウムは通常の試薬ですが、天然のカリウムには半減期が</a:t>
            </a:r>
            <a:r>
              <a:rPr lang="en-US" altLang="ja-JP" sz="1200" dirty="0"/>
              <a:t>12</a:t>
            </a:r>
            <a:r>
              <a:rPr lang="ja-JP" altLang="en-US" sz="1200"/>
              <a:t>億年のカリウム</a:t>
            </a:r>
            <a:r>
              <a:rPr lang="en-US" altLang="ja-JP" sz="1200" dirty="0"/>
              <a:t>40</a:t>
            </a:r>
            <a:r>
              <a:rPr lang="ja-JP" altLang="en-US" sz="1200"/>
              <a:t>が</a:t>
            </a:r>
            <a:r>
              <a:rPr lang="en-US" altLang="ja-JP" sz="1200" dirty="0"/>
              <a:t>0.0117%</a:t>
            </a:r>
            <a:r>
              <a:rPr lang="ja-JP" altLang="en-US" sz="1200"/>
              <a:t>含まれており、ベータ線とガンマ線を放出します。ちなみに、人体にもカリウムは存在します。体重</a:t>
            </a:r>
            <a:r>
              <a:rPr lang="en-US" altLang="ja-JP" sz="1200" dirty="0"/>
              <a:t>60kg</a:t>
            </a:r>
            <a:r>
              <a:rPr lang="ja-JP" altLang="en-US" sz="1200"/>
              <a:t>の人だとだいたい</a:t>
            </a:r>
            <a:r>
              <a:rPr lang="en-US" altLang="ja-JP" sz="1200" dirty="0"/>
              <a:t>120g</a:t>
            </a:r>
            <a:r>
              <a:rPr lang="ja-JP" altLang="en-US" sz="1200"/>
              <a:t>のカリウムが存在するので、カリウム</a:t>
            </a:r>
            <a:r>
              <a:rPr lang="en-US" altLang="ja-JP" sz="1200" dirty="0"/>
              <a:t>40</a:t>
            </a:r>
            <a:r>
              <a:rPr lang="ja-JP" altLang="en-US" sz="1200"/>
              <a:t>の放射能は</a:t>
            </a:r>
            <a:r>
              <a:rPr lang="en-US" altLang="ja-JP" sz="1200" dirty="0"/>
              <a:t>3.6 </a:t>
            </a:r>
            <a:r>
              <a:rPr lang="en-US" altLang="ja-JP" sz="1200" dirty="0" err="1"/>
              <a:t>Mbq</a:t>
            </a:r>
            <a:r>
              <a:rPr lang="ja-JP" altLang="en-US" sz="1200"/>
              <a:t>であると計算できます。写真の一番右側のものはトリウムタングステン棒というもので、溶接の電極棒として使われています。非常に丈夫でよく使われますが、トリウムを含むのでアルファ線、ベータ線、ガンマ線が放出されます。</a:t>
            </a:r>
            <a:endParaRPr kumimoji="1" lang="ja-JP" altLang="en-US"/>
          </a:p>
        </p:txBody>
      </p:sp>
      <p:sp>
        <p:nvSpPr>
          <p:cNvPr id="4" name="スライド番号プレースホルダー 3"/>
          <p:cNvSpPr>
            <a:spLocks noGrp="1"/>
          </p:cNvSpPr>
          <p:nvPr>
            <p:ph type="sldNum" sz="quarter" idx="5"/>
          </p:nvPr>
        </p:nvSpPr>
        <p:spPr/>
        <p:txBody>
          <a:bodyPr/>
          <a:lstStyle/>
          <a:p>
            <a:fld id="{2A89102C-18DA-6A4A-B3F8-8EE2066902C5}" type="slidenum">
              <a:rPr kumimoji="1" lang="ja-JP" altLang="en-US" smtClean="0"/>
              <a:t>1</a:t>
            </a:fld>
            <a:endParaRPr kumimoji="1" lang="ja-JP" altLang="en-US"/>
          </a:p>
        </p:txBody>
      </p:sp>
    </p:spTree>
    <p:extLst>
      <p:ext uri="{BB962C8B-B14F-4D97-AF65-F5344CB8AC3E}">
        <p14:creationId xmlns:p14="http://schemas.microsoft.com/office/powerpoint/2010/main" val="373200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また、使っていない線量計から同様に放射線が測定されました。この方が線量計を保管していた部屋の階下は管理区域で、ガンマ線照射装置が設置されていました。この</a:t>
            </a:r>
            <a:r>
              <a:rPr lang="ja-JP" altLang="en-US" sz="1200"/>
              <a:t>ガンマ線照射装置が故障していてシャッターが完全に閉まらず、上階の居室に線量が漏えいしていたことがわかりました。</a:t>
            </a:r>
            <a:endParaRPr lang="en-US" altLang="ja-JP" sz="1200" dirty="0"/>
          </a:p>
          <a:p>
            <a:r>
              <a:rPr lang="ja-JP" altLang="en-US" sz="1200"/>
              <a:t>なお、照射装置によっては線源が格納されていても扉が開いている状態では、サーベイメータで測定できる程度の放射線が漏えいしています。また、装置の仕様として、漏えい線量率が装置表面で数</a:t>
            </a:r>
            <a:r>
              <a:rPr lang="en-US" altLang="ja-JP" sz="1200" dirty="0"/>
              <a:t> </a:t>
            </a:r>
            <a:r>
              <a:rPr lang="el-GR" altLang="ja-JP" sz="1200" dirty="0"/>
              <a:t>μ</a:t>
            </a:r>
            <a:r>
              <a:rPr lang="en-US" altLang="ja-JP" sz="1200" dirty="0" err="1"/>
              <a:t>Sv</a:t>
            </a:r>
            <a:r>
              <a:rPr lang="en-US" altLang="ja-JP" sz="1200" dirty="0"/>
              <a:t>/h</a:t>
            </a:r>
            <a:r>
              <a:rPr lang="ja-JP" altLang="en-US" sz="1200"/>
              <a:t>以下とされているものもあります。</a:t>
            </a:r>
          </a:p>
          <a:p>
            <a:endParaRPr lang="ja-JP" altLang="en-US" sz="1200"/>
          </a:p>
          <a:p>
            <a:endParaRPr lang="en-US" altLang="ja-JP" sz="1200" dirty="0"/>
          </a:p>
          <a:p>
            <a:endParaRPr kumimoji="1" lang="ja-JP" altLang="en-US"/>
          </a:p>
        </p:txBody>
      </p:sp>
      <p:sp>
        <p:nvSpPr>
          <p:cNvPr id="4" name="スライド番号プレースホルダー 3"/>
          <p:cNvSpPr>
            <a:spLocks noGrp="1"/>
          </p:cNvSpPr>
          <p:nvPr>
            <p:ph type="sldNum" sz="quarter" idx="5"/>
          </p:nvPr>
        </p:nvSpPr>
        <p:spPr/>
        <p:txBody>
          <a:bodyPr/>
          <a:lstStyle/>
          <a:p>
            <a:fld id="{2A89102C-18DA-6A4A-B3F8-8EE2066902C5}" type="slidenum">
              <a:rPr kumimoji="1" lang="ja-JP" altLang="en-US" smtClean="0"/>
              <a:t>2</a:t>
            </a:fld>
            <a:endParaRPr kumimoji="1" lang="ja-JP" altLang="en-US"/>
          </a:p>
        </p:txBody>
      </p:sp>
    </p:spTree>
    <p:extLst>
      <p:ext uri="{BB962C8B-B14F-4D97-AF65-F5344CB8AC3E}">
        <p14:creationId xmlns:p14="http://schemas.microsoft.com/office/powerpoint/2010/main" val="286501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以上２つの事例から、個人線量計の保管場所には十分注意する必要があります。まず、線量計管理者により線量計の保管場所が確保されている場合は、確保された場所で保管するようにしましょう。</a:t>
            </a:r>
            <a:endParaRPr kumimoji="1" lang="en-US" altLang="ja-JP" dirty="0"/>
          </a:p>
          <a:p>
            <a:r>
              <a:rPr kumimoji="1" lang="ja-JP" altLang="en-US"/>
              <a:t>管理区域境界の線量限度は</a:t>
            </a:r>
            <a:r>
              <a:rPr kumimoji="1" lang="en-US" altLang="ja-JP" dirty="0"/>
              <a:t>1.3mSv/3</a:t>
            </a:r>
            <a:r>
              <a:rPr kumimoji="1" lang="ja-JP" altLang="en-US"/>
              <a:t>月です。事業所内では</a:t>
            </a:r>
            <a:r>
              <a:rPr kumimoji="1" lang="en-US" altLang="ja-JP" dirty="0"/>
              <a:t>1</a:t>
            </a:r>
            <a:r>
              <a:rPr kumimoji="1" lang="ja-JP" altLang="en-US"/>
              <a:t>週間を</a:t>
            </a:r>
            <a:r>
              <a:rPr kumimoji="1" lang="en-US" altLang="ja-JP" dirty="0"/>
              <a:t>40</a:t>
            </a:r>
            <a:r>
              <a:rPr kumimoji="1" lang="ja-JP" altLang="en-US"/>
              <a:t>時間とするので、平均的に</a:t>
            </a:r>
            <a:r>
              <a:rPr kumimoji="1" lang="en-US" altLang="ja-JP" dirty="0"/>
              <a:t>2.5</a:t>
            </a:r>
            <a:r>
              <a:rPr kumimoji="1" lang="ja-JP" altLang="en-US"/>
              <a:t>マイクロシーベルト毎時になります。管理区域境界といえども必ずしもバックグラウンドと同じ線量率とは限りません。照射装置や加速器などの使用中に線量率が上昇する場所は、線量計の保管場所にしないようにしましょう。できれば、線量計の保管場所は保管前に線量率測定を行うとよいでしょう。</a:t>
            </a:r>
            <a:endParaRPr kumimoji="1" lang="en-US" altLang="ja-JP" dirty="0"/>
          </a:p>
          <a:p>
            <a:r>
              <a:rPr kumimoji="1" lang="ja-JP" altLang="en-US"/>
              <a:t>自然放射線源は法令では規制されていませんが、バッジが反応することがあります。そもそも、自然放射線源であっても、デスク等、身の回りに置かないべきですが、線量計を一緒に保管する事は避けてください。</a:t>
            </a:r>
            <a:endParaRPr kumimoji="1" lang="en-US" altLang="ja-JP" dirty="0"/>
          </a:p>
          <a:p>
            <a:r>
              <a:rPr kumimoji="1" lang="ja-JP" altLang="en-US"/>
              <a:t>（参考：１つめの事例の方確かに自然放射線源により被ばくしています。常時これと線量計を保管していたとして</a:t>
            </a:r>
            <a:r>
              <a:rPr kumimoji="1" lang="en-US" altLang="ja-JP" dirty="0"/>
              <a:t>1</a:t>
            </a:r>
            <a:r>
              <a:rPr kumimoji="1" lang="ja-JP" altLang="en-US"/>
              <a:t>月で</a:t>
            </a:r>
            <a:r>
              <a:rPr kumimoji="1" lang="en-US" altLang="ja-JP" dirty="0"/>
              <a:t>720</a:t>
            </a:r>
            <a:r>
              <a:rPr kumimoji="1" lang="ja-JP" altLang="en-US"/>
              <a:t>時間ですが、通常の勤務時間は</a:t>
            </a:r>
            <a:r>
              <a:rPr kumimoji="1" lang="en-US" altLang="ja-JP" dirty="0"/>
              <a:t>1</a:t>
            </a:r>
            <a:r>
              <a:rPr kumimoji="1" lang="ja-JP" altLang="en-US"/>
              <a:t>月</a:t>
            </a:r>
            <a:r>
              <a:rPr kumimoji="1" lang="en-US" altLang="ja-JP" dirty="0"/>
              <a:t>160</a:t>
            </a:r>
            <a:r>
              <a:rPr kumimoji="1" lang="ja-JP" altLang="en-US"/>
              <a:t>時間なので、被ばく量より過剰に測定していることになります。）</a:t>
            </a:r>
            <a:endParaRPr kumimoji="1" lang="en-US" altLang="ja-JP" dirty="0"/>
          </a:p>
          <a:p>
            <a:endParaRPr kumimoji="1" lang="ja-JP" altLang="en-US"/>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2A89102C-18DA-6A4A-B3F8-8EE2066902C5}" type="slidenum">
              <a:rPr kumimoji="1" lang="ja-JP" altLang="en-US" smtClean="0"/>
              <a:t>3</a:t>
            </a:fld>
            <a:endParaRPr kumimoji="1" lang="ja-JP" altLang="en-US"/>
          </a:p>
        </p:txBody>
      </p:sp>
    </p:spTree>
    <p:extLst>
      <p:ext uri="{BB962C8B-B14F-4D97-AF65-F5344CB8AC3E}">
        <p14:creationId xmlns:p14="http://schemas.microsoft.com/office/powerpoint/2010/main" val="3072026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610B80-6857-88BC-792C-2825B07CC4A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8CBE8B0-ACE9-C15D-D84C-E3E941043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1C9A1F5-C815-8442-D301-1EB278DABC68}"/>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5" name="フッター プレースホルダー 4">
            <a:extLst>
              <a:ext uri="{FF2B5EF4-FFF2-40B4-BE49-F238E27FC236}">
                <a16:creationId xmlns:a16="http://schemas.microsoft.com/office/drawing/2014/main" id="{08DC7C8F-537A-A735-5147-52D4B3AF324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4B458E-9004-E992-82D6-09C256008067}"/>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368365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9FA727-87A1-918B-312F-0E3313B664B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8894274-D551-2921-6E89-2673324286B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475344B-061B-892F-8B6A-C3604F5C0CE2}"/>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5" name="フッター プレースホルダー 4">
            <a:extLst>
              <a:ext uri="{FF2B5EF4-FFF2-40B4-BE49-F238E27FC236}">
                <a16:creationId xmlns:a16="http://schemas.microsoft.com/office/drawing/2014/main" id="{57D1B1B8-B8C5-79C7-ABAE-5335BED9B9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7E2429-3F1B-E211-5F6C-6C208F699C96}"/>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1566428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9E63879-D87E-B81E-A656-207C60AF60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5531A94-69F0-2A50-BE80-B00D24BA06D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049CF7-37FD-E841-712A-052DD857FE8B}"/>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5" name="フッター プレースホルダー 4">
            <a:extLst>
              <a:ext uri="{FF2B5EF4-FFF2-40B4-BE49-F238E27FC236}">
                <a16:creationId xmlns:a16="http://schemas.microsoft.com/office/drawing/2014/main" id="{BB2D23FF-A6D2-0E45-DC64-1FA2461CB5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0C4A69-6A10-2C40-C889-5EDC6927AE6F}"/>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896409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CDBF46-584E-FC32-17AB-168B1504FE7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27DE532-028E-E917-DA6D-4BE187782FD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1EEE4F-DAA4-9C59-5A51-D83387EED706}"/>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5" name="フッター プレースホルダー 4">
            <a:extLst>
              <a:ext uri="{FF2B5EF4-FFF2-40B4-BE49-F238E27FC236}">
                <a16:creationId xmlns:a16="http://schemas.microsoft.com/office/drawing/2014/main" id="{8D95A4EE-D070-F743-BC7F-5CCE986B4C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0AC1DD-72E1-E43E-8DB7-4E842ECA1D9A}"/>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263138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E00EF3-87CB-1DCB-D074-2259278B136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EA4D501-4198-87E9-2FBB-4196F66CE8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FBFAD48-48C1-330D-B754-D7B2EA62F431}"/>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5" name="フッター プレースホルダー 4">
            <a:extLst>
              <a:ext uri="{FF2B5EF4-FFF2-40B4-BE49-F238E27FC236}">
                <a16:creationId xmlns:a16="http://schemas.microsoft.com/office/drawing/2014/main" id="{434CBCFC-4EE1-2C51-177F-688D62B851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84870D9-CB29-0F3C-E4EC-C46C3D02D586}"/>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2739302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EB4D5D-AFFA-89CB-AEA9-91FD72AD5CE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94A2E97-8003-B8B1-5940-7AB3BE17A4B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142C294-84BE-0024-E483-16AD1D6028F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C232DA5-50C8-2E3B-A095-72DD631998B7}"/>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6" name="フッター プレースホルダー 5">
            <a:extLst>
              <a:ext uri="{FF2B5EF4-FFF2-40B4-BE49-F238E27FC236}">
                <a16:creationId xmlns:a16="http://schemas.microsoft.com/office/drawing/2014/main" id="{F47582E3-27A8-91A6-B46E-CCBA158FB11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B28949-3AEA-8780-0E20-44C963E574A3}"/>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1039704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A850BE-8322-774B-8CEA-E5BC8026865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C760B8E-E45F-AF7C-A663-4B8D857D6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478BDD5-9585-277D-643E-3BBC3EACDFB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33A5B46-6A14-5152-1ADB-F9909464A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5548838-F4F2-C73C-B47C-FEF75DA160D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E5C68FC-1E8E-1D81-DE31-CB1D8E40EBA0}"/>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8" name="フッター プレースホルダー 7">
            <a:extLst>
              <a:ext uri="{FF2B5EF4-FFF2-40B4-BE49-F238E27FC236}">
                <a16:creationId xmlns:a16="http://schemas.microsoft.com/office/drawing/2014/main" id="{D0CE6BFD-32E7-A326-FCC4-34DFF633372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27EF59E-7AE0-BB00-1A2D-6F6203B8808C}"/>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3651618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25E928-ADF5-5637-2562-68F3D2879C7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08226F1-A516-FE24-1DD8-838FCD5AAC31}"/>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4" name="フッター プレースホルダー 3">
            <a:extLst>
              <a:ext uri="{FF2B5EF4-FFF2-40B4-BE49-F238E27FC236}">
                <a16:creationId xmlns:a16="http://schemas.microsoft.com/office/drawing/2014/main" id="{EC06B076-A2E3-F3A6-5F56-D396D8FF808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20B8B1C-CA20-927D-BD79-938E0685D31A}"/>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20712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DD56412-9920-6590-EFDD-82594EAC76E3}"/>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3" name="フッター プレースホルダー 2">
            <a:extLst>
              <a:ext uri="{FF2B5EF4-FFF2-40B4-BE49-F238E27FC236}">
                <a16:creationId xmlns:a16="http://schemas.microsoft.com/office/drawing/2014/main" id="{4CB0948F-CD5E-E567-0961-AC32EA6B7F7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3918F4D-069E-9B0E-0D7E-A71004AA6C07}"/>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87039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3D65B0-4B02-73C4-818A-8BAAEA8607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D909BC6-3E40-6125-914F-A461D3AD75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C37850E-55C2-E27E-8616-23544A5AA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A88A4F-EC46-0758-68ED-DB1D642AA0F3}"/>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6" name="フッター プレースホルダー 5">
            <a:extLst>
              <a:ext uri="{FF2B5EF4-FFF2-40B4-BE49-F238E27FC236}">
                <a16:creationId xmlns:a16="http://schemas.microsoft.com/office/drawing/2014/main" id="{541E431E-81DD-5D77-3AD6-C2F462357F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8213C7-FCDC-B30A-D185-0C34A8248489}"/>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3992024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FBA1A8-5547-8E53-6A09-F9A4BEBAF4D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0893006-6974-D594-4E16-6CBAABE17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3C75348-E41D-8388-AE76-7624FD736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F4E5AE7-5AC3-8A00-A0C2-AC7801A0D20F}"/>
              </a:ext>
            </a:extLst>
          </p:cNvPr>
          <p:cNvSpPr>
            <a:spLocks noGrp="1"/>
          </p:cNvSpPr>
          <p:nvPr>
            <p:ph type="dt" sz="half" idx="10"/>
          </p:nvPr>
        </p:nvSpPr>
        <p:spPr/>
        <p:txBody>
          <a:bodyPr/>
          <a:lstStyle/>
          <a:p>
            <a:fld id="{683BD4F9-8D04-F64B-88BE-A41BA57D9C11}" type="datetimeFigureOut">
              <a:rPr kumimoji="1" lang="ja-JP" altLang="en-US" smtClean="0"/>
              <a:t>2025/9/18</a:t>
            </a:fld>
            <a:endParaRPr kumimoji="1" lang="ja-JP" altLang="en-US"/>
          </a:p>
        </p:txBody>
      </p:sp>
      <p:sp>
        <p:nvSpPr>
          <p:cNvPr id="6" name="フッター プレースホルダー 5">
            <a:extLst>
              <a:ext uri="{FF2B5EF4-FFF2-40B4-BE49-F238E27FC236}">
                <a16:creationId xmlns:a16="http://schemas.microsoft.com/office/drawing/2014/main" id="{F66A70B9-0312-4F59-9AE7-67747EFB79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4874E9F-53F8-6322-5083-D653CBD2F81D}"/>
              </a:ext>
            </a:extLst>
          </p:cNvPr>
          <p:cNvSpPr>
            <a:spLocks noGrp="1"/>
          </p:cNvSpPr>
          <p:nvPr>
            <p:ph type="sldNum" sz="quarter" idx="12"/>
          </p:nvPr>
        </p:nvSpPr>
        <p:spPr/>
        <p:txBody>
          <a:body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338948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86AE4CA-9FBD-654A-FE42-59EE905892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850AC8-137E-AD7A-84C4-A461E799E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4EE3DB2-1EBA-40E9-3D91-6E99D4BC9F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3BD4F9-8D04-F64B-88BE-A41BA57D9C11}" type="datetimeFigureOut">
              <a:rPr kumimoji="1" lang="ja-JP" altLang="en-US" smtClean="0"/>
              <a:t>2025/9/18</a:t>
            </a:fld>
            <a:endParaRPr kumimoji="1" lang="ja-JP" altLang="en-US"/>
          </a:p>
        </p:txBody>
      </p:sp>
      <p:sp>
        <p:nvSpPr>
          <p:cNvPr id="5" name="フッター プレースホルダー 4">
            <a:extLst>
              <a:ext uri="{FF2B5EF4-FFF2-40B4-BE49-F238E27FC236}">
                <a16:creationId xmlns:a16="http://schemas.microsoft.com/office/drawing/2014/main" id="{70062037-A88D-B8E3-96DF-5F601CC77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90BA990-2205-FD55-11CA-3086545F5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E1DCB0-5F00-9445-91F0-AAEE9A374EE2}" type="slidenum">
              <a:rPr kumimoji="1" lang="ja-JP" altLang="en-US" smtClean="0"/>
              <a:t>‹#›</a:t>
            </a:fld>
            <a:endParaRPr kumimoji="1" lang="ja-JP" altLang="en-US"/>
          </a:p>
        </p:txBody>
      </p:sp>
    </p:spTree>
    <p:extLst>
      <p:ext uri="{BB962C8B-B14F-4D97-AF65-F5344CB8AC3E}">
        <p14:creationId xmlns:p14="http://schemas.microsoft.com/office/powerpoint/2010/main" val="838849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90FDA7F-7AE9-5998-D544-C29967EC0EA6}"/>
              </a:ext>
            </a:extLst>
          </p:cNvPr>
          <p:cNvSpPr txBox="1"/>
          <p:nvPr/>
        </p:nvSpPr>
        <p:spPr>
          <a:xfrm>
            <a:off x="337569" y="1371601"/>
            <a:ext cx="11674991" cy="584775"/>
          </a:xfrm>
          <a:prstGeom prst="rect">
            <a:avLst/>
          </a:prstGeom>
          <a:solidFill>
            <a:schemeClr val="accent6">
              <a:lumMod val="40000"/>
              <a:lumOff val="60000"/>
            </a:schemeClr>
          </a:solidFill>
          <a:ln w="63500" cmpd="thickThin">
            <a:solidFill>
              <a:schemeClr val="accent6">
                <a:lumMod val="50000"/>
              </a:schemeClr>
            </a:solidFill>
          </a:ln>
        </p:spPr>
        <p:txBody>
          <a:bodyPr wrap="none" rtlCol="0">
            <a:spAutoFit/>
          </a:bodyPr>
          <a:lstStyle/>
          <a:p>
            <a:r>
              <a:rPr kumimoji="1" lang="ja-JP" altLang="en-US" sz="3200">
                <a:solidFill>
                  <a:srgbClr val="FF0000"/>
                </a:solidFill>
              </a:rPr>
              <a:t>被ばくのおそれがある作業をしていないのに線量計に値が出た</a:t>
            </a:r>
          </a:p>
        </p:txBody>
      </p:sp>
      <p:sp>
        <p:nvSpPr>
          <p:cNvPr id="5" name="テキスト ボックス 4">
            <a:extLst>
              <a:ext uri="{FF2B5EF4-FFF2-40B4-BE49-F238E27FC236}">
                <a16:creationId xmlns:a16="http://schemas.microsoft.com/office/drawing/2014/main" id="{D1E61852-DD78-0CB6-13A0-6B79789D14EF}"/>
              </a:ext>
            </a:extLst>
          </p:cNvPr>
          <p:cNvSpPr txBox="1"/>
          <p:nvPr/>
        </p:nvSpPr>
        <p:spPr>
          <a:xfrm>
            <a:off x="337569" y="833717"/>
            <a:ext cx="2954655" cy="461665"/>
          </a:xfrm>
          <a:prstGeom prst="rect">
            <a:avLst/>
          </a:prstGeom>
          <a:noFill/>
        </p:spPr>
        <p:txBody>
          <a:bodyPr wrap="none" rtlCol="0">
            <a:spAutoFit/>
          </a:bodyPr>
          <a:lstStyle/>
          <a:p>
            <a:r>
              <a:rPr kumimoji="1" lang="ja-JP" altLang="en-US" sz="2400">
                <a:solidFill>
                  <a:srgbClr val="FF0000"/>
                </a:solidFill>
              </a:rPr>
              <a:t>インシデント事例：</a:t>
            </a:r>
          </a:p>
        </p:txBody>
      </p:sp>
      <p:sp>
        <p:nvSpPr>
          <p:cNvPr id="6" name="テキスト ボックス 5">
            <a:extLst>
              <a:ext uri="{FF2B5EF4-FFF2-40B4-BE49-F238E27FC236}">
                <a16:creationId xmlns:a16="http://schemas.microsoft.com/office/drawing/2014/main" id="{389BCBCF-14EF-DA5A-B9ED-6826072925C8}"/>
              </a:ext>
            </a:extLst>
          </p:cNvPr>
          <p:cNvSpPr txBox="1"/>
          <p:nvPr/>
        </p:nvSpPr>
        <p:spPr>
          <a:xfrm>
            <a:off x="337569" y="2343807"/>
            <a:ext cx="6756914" cy="1938992"/>
          </a:xfrm>
          <a:prstGeom prst="rect">
            <a:avLst/>
          </a:prstGeom>
          <a:noFill/>
        </p:spPr>
        <p:txBody>
          <a:bodyPr wrap="square" rtlCol="0">
            <a:spAutoFit/>
          </a:bodyPr>
          <a:lstStyle/>
          <a:p>
            <a:r>
              <a:rPr kumimoji="1" lang="ja-JP" altLang="en-US" sz="2400"/>
              <a:t>事例</a:t>
            </a:r>
            <a:r>
              <a:rPr kumimoji="1" lang="en-US" altLang="ja-JP" sz="2400" dirty="0"/>
              <a:t>1</a:t>
            </a:r>
            <a:r>
              <a:rPr kumimoji="1" lang="ja-JP" altLang="en-US" sz="2400"/>
              <a:t>：</a:t>
            </a:r>
            <a:endParaRPr kumimoji="1" lang="en-US" altLang="ja-JP" sz="2400" dirty="0"/>
          </a:p>
          <a:p>
            <a:r>
              <a:rPr lang="ja-JP" altLang="en-US" sz="2400"/>
              <a:t>線量計の保管状況を確認したところ、線量計とともに、自然放射線源であるトリウムタングステン棒、塩化カリウム、トリウム入りマントル、ラジウムセラミックボールを保管していた。</a:t>
            </a:r>
            <a:endParaRPr kumimoji="1" lang="ja-JP" altLang="en-US" sz="2400"/>
          </a:p>
        </p:txBody>
      </p:sp>
      <p:pic>
        <p:nvPicPr>
          <p:cNvPr id="7" name="図 6">
            <a:extLst>
              <a:ext uri="{FF2B5EF4-FFF2-40B4-BE49-F238E27FC236}">
                <a16:creationId xmlns:a16="http://schemas.microsoft.com/office/drawing/2014/main" id="{53C8D586-664A-00D5-C432-5FCC8FC94431}"/>
              </a:ext>
            </a:extLst>
          </p:cNvPr>
          <p:cNvPicPr>
            <a:picLocks noChangeAspect="1"/>
          </p:cNvPicPr>
          <p:nvPr/>
        </p:nvPicPr>
        <p:blipFill>
          <a:blip r:embed="rId3"/>
          <a:stretch>
            <a:fillRect/>
          </a:stretch>
        </p:blipFill>
        <p:spPr>
          <a:xfrm>
            <a:off x="10485756" y="2343807"/>
            <a:ext cx="1368675" cy="4014779"/>
          </a:xfrm>
          <a:prstGeom prst="rect">
            <a:avLst/>
          </a:prstGeom>
        </p:spPr>
      </p:pic>
      <p:pic>
        <p:nvPicPr>
          <p:cNvPr id="8" name="図 7">
            <a:extLst>
              <a:ext uri="{FF2B5EF4-FFF2-40B4-BE49-F238E27FC236}">
                <a16:creationId xmlns:a16="http://schemas.microsoft.com/office/drawing/2014/main" id="{FA4FB76F-2142-482C-2E3C-3333409F406D}"/>
              </a:ext>
            </a:extLst>
          </p:cNvPr>
          <p:cNvPicPr>
            <a:picLocks noChangeAspect="1"/>
          </p:cNvPicPr>
          <p:nvPr/>
        </p:nvPicPr>
        <p:blipFill>
          <a:blip r:embed="rId4"/>
          <a:stretch>
            <a:fillRect/>
          </a:stretch>
        </p:blipFill>
        <p:spPr>
          <a:xfrm>
            <a:off x="8460828" y="2384536"/>
            <a:ext cx="1681656" cy="3954446"/>
          </a:xfrm>
          <a:prstGeom prst="rect">
            <a:avLst/>
          </a:prstGeom>
        </p:spPr>
      </p:pic>
      <p:pic>
        <p:nvPicPr>
          <p:cNvPr id="2" name="図 1">
            <a:extLst>
              <a:ext uri="{FF2B5EF4-FFF2-40B4-BE49-F238E27FC236}">
                <a16:creationId xmlns:a16="http://schemas.microsoft.com/office/drawing/2014/main" id="{013226F0-C20C-501D-6F29-6CFFBA021C2E}"/>
              </a:ext>
            </a:extLst>
          </p:cNvPr>
          <p:cNvPicPr>
            <a:picLocks noChangeAspect="1"/>
          </p:cNvPicPr>
          <p:nvPr/>
        </p:nvPicPr>
        <p:blipFill>
          <a:blip r:embed="rId5"/>
          <a:stretch>
            <a:fillRect/>
          </a:stretch>
        </p:blipFill>
        <p:spPr>
          <a:xfrm>
            <a:off x="2554332" y="4282799"/>
            <a:ext cx="2719552" cy="2281068"/>
          </a:xfrm>
          <a:prstGeom prst="rect">
            <a:avLst/>
          </a:prstGeom>
        </p:spPr>
      </p:pic>
      <p:pic>
        <p:nvPicPr>
          <p:cNvPr id="3" name="図 2">
            <a:extLst>
              <a:ext uri="{FF2B5EF4-FFF2-40B4-BE49-F238E27FC236}">
                <a16:creationId xmlns:a16="http://schemas.microsoft.com/office/drawing/2014/main" id="{62037C0C-E5EF-713A-58A2-A1F73B1BCA8E}"/>
              </a:ext>
            </a:extLst>
          </p:cNvPr>
          <p:cNvPicPr>
            <a:picLocks noChangeAspect="1"/>
          </p:cNvPicPr>
          <p:nvPr/>
        </p:nvPicPr>
        <p:blipFill>
          <a:blip r:embed="rId6"/>
          <a:stretch>
            <a:fillRect/>
          </a:stretch>
        </p:blipFill>
        <p:spPr>
          <a:xfrm>
            <a:off x="2319229" y="5787762"/>
            <a:ext cx="1082424" cy="839171"/>
          </a:xfrm>
          <a:prstGeom prst="rect">
            <a:avLst/>
          </a:prstGeom>
        </p:spPr>
      </p:pic>
      <p:sp>
        <p:nvSpPr>
          <p:cNvPr id="9" name="テキスト ボックス 8">
            <a:extLst>
              <a:ext uri="{FF2B5EF4-FFF2-40B4-BE49-F238E27FC236}">
                <a16:creationId xmlns:a16="http://schemas.microsoft.com/office/drawing/2014/main" id="{3D0CACE9-0197-BBA3-CC41-841E47801952}"/>
              </a:ext>
            </a:extLst>
          </p:cNvPr>
          <p:cNvSpPr txBox="1"/>
          <p:nvPr/>
        </p:nvSpPr>
        <p:spPr>
          <a:xfrm>
            <a:off x="3585831" y="6257601"/>
            <a:ext cx="2031325" cy="369332"/>
          </a:xfrm>
          <a:prstGeom prst="rect">
            <a:avLst/>
          </a:prstGeom>
          <a:noFill/>
        </p:spPr>
        <p:txBody>
          <a:bodyPr wrap="none" rtlCol="0">
            <a:spAutoFit/>
          </a:bodyPr>
          <a:lstStyle/>
          <a:p>
            <a:r>
              <a:rPr kumimoji="1" lang="ja-JP" altLang="en-US" b="1">
                <a:solidFill>
                  <a:srgbClr val="7030A0"/>
                </a:solidFill>
              </a:rPr>
              <a:t>セラミックボール</a:t>
            </a:r>
          </a:p>
        </p:txBody>
      </p:sp>
      <p:sp>
        <p:nvSpPr>
          <p:cNvPr id="10" name="テキスト ボックス 9">
            <a:extLst>
              <a:ext uri="{FF2B5EF4-FFF2-40B4-BE49-F238E27FC236}">
                <a16:creationId xmlns:a16="http://schemas.microsoft.com/office/drawing/2014/main" id="{C3AE5E3A-DEF9-AC9A-30A5-C107FE56FE95}"/>
              </a:ext>
            </a:extLst>
          </p:cNvPr>
          <p:cNvSpPr txBox="1"/>
          <p:nvPr/>
        </p:nvSpPr>
        <p:spPr>
          <a:xfrm>
            <a:off x="10485756" y="5969650"/>
            <a:ext cx="1338828" cy="369332"/>
          </a:xfrm>
          <a:prstGeom prst="rect">
            <a:avLst/>
          </a:prstGeom>
          <a:noFill/>
        </p:spPr>
        <p:txBody>
          <a:bodyPr wrap="none" rtlCol="0">
            <a:spAutoFit/>
          </a:bodyPr>
          <a:lstStyle/>
          <a:p>
            <a:r>
              <a:rPr kumimoji="1" lang="ja-JP" altLang="en-US" b="1">
                <a:solidFill>
                  <a:srgbClr val="92D050"/>
                </a:solidFill>
              </a:rPr>
              <a:t>トリタン棒</a:t>
            </a:r>
          </a:p>
        </p:txBody>
      </p:sp>
    </p:spTree>
    <p:extLst>
      <p:ext uri="{BB962C8B-B14F-4D97-AF65-F5344CB8AC3E}">
        <p14:creationId xmlns:p14="http://schemas.microsoft.com/office/powerpoint/2010/main" val="996861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B7F7-20C6-1377-CDE9-A516AAF3D1A8}"/>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C2F8669-AA3C-0C34-41D5-D8B5D90E53F0}"/>
              </a:ext>
            </a:extLst>
          </p:cNvPr>
          <p:cNvSpPr txBox="1"/>
          <p:nvPr/>
        </p:nvSpPr>
        <p:spPr>
          <a:xfrm>
            <a:off x="337569" y="1371601"/>
            <a:ext cx="11674991" cy="584775"/>
          </a:xfrm>
          <a:prstGeom prst="rect">
            <a:avLst/>
          </a:prstGeom>
          <a:solidFill>
            <a:schemeClr val="accent6">
              <a:lumMod val="40000"/>
              <a:lumOff val="60000"/>
            </a:schemeClr>
          </a:solidFill>
          <a:ln w="63500" cmpd="thickThin">
            <a:solidFill>
              <a:schemeClr val="accent6">
                <a:lumMod val="50000"/>
              </a:schemeClr>
            </a:solidFill>
          </a:ln>
        </p:spPr>
        <p:txBody>
          <a:bodyPr wrap="none" rtlCol="0">
            <a:spAutoFit/>
          </a:bodyPr>
          <a:lstStyle/>
          <a:p>
            <a:r>
              <a:rPr kumimoji="1" lang="ja-JP" altLang="en-US" sz="3200">
                <a:solidFill>
                  <a:srgbClr val="FF0000"/>
                </a:solidFill>
              </a:rPr>
              <a:t>被ばくのおそれがある作業をしていないのに線量計に値が出た</a:t>
            </a:r>
          </a:p>
        </p:txBody>
      </p:sp>
      <p:sp>
        <p:nvSpPr>
          <p:cNvPr id="5" name="テキスト ボックス 4">
            <a:extLst>
              <a:ext uri="{FF2B5EF4-FFF2-40B4-BE49-F238E27FC236}">
                <a16:creationId xmlns:a16="http://schemas.microsoft.com/office/drawing/2014/main" id="{65AEC77E-12E0-C27D-E94F-1BAB116ECF37}"/>
              </a:ext>
            </a:extLst>
          </p:cNvPr>
          <p:cNvSpPr txBox="1"/>
          <p:nvPr/>
        </p:nvSpPr>
        <p:spPr>
          <a:xfrm>
            <a:off x="337569" y="833717"/>
            <a:ext cx="2954655" cy="461665"/>
          </a:xfrm>
          <a:prstGeom prst="rect">
            <a:avLst/>
          </a:prstGeom>
          <a:noFill/>
        </p:spPr>
        <p:txBody>
          <a:bodyPr wrap="none" rtlCol="0">
            <a:spAutoFit/>
          </a:bodyPr>
          <a:lstStyle/>
          <a:p>
            <a:r>
              <a:rPr kumimoji="1" lang="ja-JP" altLang="en-US" sz="2400">
                <a:solidFill>
                  <a:srgbClr val="FF0000"/>
                </a:solidFill>
              </a:rPr>
              <a:t>インシデント事例：</a:t>
            </a:r>
          </a:p>
        </p:txBody>
      </p:sp>
      <p:sp>
        <p:nvSpPr>
          <p:cNvPr id="6" name="テキスト ボックス 5">
            <a:extLst>
              <a:ext uri="{FF2B5EF4-FFF2-40B4-BE49-F238E27FC236}">
                <a16:creationId xmlns:a16="http://schemas.microsoft.com/office/drawing/2014/main" id="{09C066CC-2C96-B929-7D57-87B1EB4A7C85}"/>
              </a:ext>
            </a:extLst>
          </p:cNvPr>
          <p:cNvSpPr txBox="1"/>
          <p:nvPr/>
        </p:nvSpPr>
        <p:spPr>
          <a:xfrm>
            <a:off x="337569" y="2343807"/>
            <a:ext cx="6756914" cy="1569660"/>
          </a:xfrm>
          <a:prstGeom prst="rect">
            <a:avLst/>
          </a:prstGeom>
          <a:noFill/>
        </p:spPr>
        <p:txBody>
          <a:bodyPr wrap="square" rtlCol="0">
            <a:spAutoFit/>
          </a:bodyPr>
          <a:lstStyle/>
          <a:p>
            <a:r>
              <a:rPr kumimoji="1" lang="ja-JP" altLang="en-US" sz="2400"/>
              <a:t>事例</a:t>
            </a:r>
            <a:r>
              <a:rPr lang="en-US" altLang="ja-JP" sz="2400" dirty="0"/>
              <a:t>2</a:t>
            </a:r>
            <a:r>
              <a:rPr kumimoji="1" lang="ja-JP" altLang="en-US" sz="2400"/>
              <a:t>：</a:t>
            </a:r>
            <a:endParaRPr kumimoji="1" lang="en-US" altLang="ja-JP" sz="2400" dirty="0"/>
          </a:p>
          <a:p>
            <a:r>
              <a:rPr lang="ja-JP" altLang="en-US" sz="2400"/>
              <a:t>線量計を保管している部屋の階下にあるガンマ</a:t>
            </a:r>
          </a:p>
          <a:p>
            <a:r>
              <a:rPr lang="ja-JP" altLang="en-US" sz="2400"/>
              <a:t>線照射装置が故障していてシャッターが完全に閉まらず、上階の居室に線量が漏えいしていた。</a:t>
            </a:r>
            <a:endParaRPr lang="en-US" altLang="ja-JP" sz="2400" dirty="0"/>
          </a:p>
        </p:txBody>
      </p:sp>
      <p:pic>
        <p:nvPicPr>
          <p:cNvPr id="3" name="図 2">
            <a:extLst>
              <a:ext uri="{FF2B5EF4-FFF2-40B4-BE49-F238E27FC236}">
                <a16:creationId xmlns:a16="http://schemas.microsoft.com/office/drawing/2014/main" id="{90F60193-C876-E533-067A-0742226305CD}"/>
              </a:ext>
            </a:extLst>
          </p:cNvPr>
          <p:cNvPicPr>
            <a:picLocks noChangeAspect="1"/>
          </p:cNvPicPr>
          <p:nvPr/>
        </p:nvPicPr>
        <p:blipFill>
          <a:blip r:embed="rId3"/>
          <a:stretch>
            <a:fillRect/>
          </a:stretch>
        </p:blipFill>
        <p:spPr>
          <a:xfrm>
            <a:off x="8632308" y="2343807"/>
            <a:ext cx="2776427" cy="4004935"/>
          </a:xfrm>
          <a:prstGeom prst="rect">
            <a:avLst/>
          </a:prstGeom>
        </p:spPr>
      </p:pic>
      <p:pic>
        <p:nvPicPr>
          <p:cNvPr id="7" name="図 6">
            <a:extLst>
              <a:ext uri="{FF2B5EF4-FFF2-40B4-BE49-F238E27FC236}">
                <a16:creationId xmlns:a16="http://schemas.microsoft.com/office/drawing/2014/main" id="{196DCE16-20B0-CA95-3526-656817062A59}"/>
              </a:ext>
            </a:extLst>
          </p:cNvPr>
          <p:cNvPicPr>
            <a:picLocks noChangeAspect="1"/>
          </p:cNvPicPr>
          <p:nvPr/>
        </p:nvPicPr>
        <p:blipFill>
          <a:blip r:embed="rId4"/>
          <a:stretch>
            <a:fillRect/>
          </a:stretch>
        </p:blipFill>
        <p:spPr>
          <a:xfrm>
            <a:off x="337569" y="3913467"/>
            <a:ext cx="3224463" cy="2605715"/>
          </a:xfrm>
          <a:prstGeom prst="rect">
            <a:avLst/>
          </a:prstGeom>
        </p:spPr>
      </p:pic>
      <p:sp>
        <p:nvSpPr>
          <p:cNvPr id="8" name="テキスト ボックス 7">
            <a:extLst>
              <a:ext uri="{FF2B5EF4-FFF2-40B4-BE49-F238E27FC236}">
                <a16:creationId xmlns:a16="http://schemas.microsoft.com/office/drawing/2014/main" id="{D3884824-230D-0710-A28D-6946D4FBC69B}"/>
              </a:ext>
            </a:extLst>
          </p:cNvPr>
          <p:cNvSpPr txBox="1"/>
          <p:nvPr/>
        </p:nvSpPr>
        <p:spPr>
          <a:xfrm>
            <a:off x="3641598" y="4015995"/>
            <a:ext cx="4534839" cy="2308324"/>
          </a:xfrm>
          <a:prstGeom prst="rect">
            <a:avLst/>
          </a:prstGeom>
          <a:noFill/>
        </p:spPr>
        <p:txBody>
          <a:bodyPr wrap="square" rtlCol="0">
            <a:spAutoFit/>
          </a:bodyPr>
          <a:lstStyle/>
          <a:p>
            <a:r>
              <a:rPr kumimoji="1" lang="en-US" altLang="ja-JP" dirty="0"/>
              <a:t>※</a:t>
            </a:r>
            <a:r>
              <a:rPr kumimoji="1" lang="ja-JP" altLang="en-US"/>
              <a:t>　照射装置によっては、線源が格納されていてもこのように扉が開いている状態では、サーベイメータで測定できる程度の放射線が漏えいしています。</a:t>
            </a:r>
            <a:endParaRPr kumimoji="1" lang="en-US" altLang="ja-JP" dirty="0"/>
          </a:p>
          <a:p>
            <a:endParaRPr lang="en-US" altLang="ja-JP" dirty="0"/>
          </a:p>
          <a:p>
            <a:r>
              <a:rPr kumimoji="1" lang="en-US" altLang="ja-JP" dirty="0"/>
              <a:t>※</a:t>
            </a:r>
            <a:r>
              <a:rPr kumimoji="1" lang="ja-JP" altLang="en-US"/>
              <a:t>　装置の仕様として、漏えい線量率が装置表面で</a:t>
            </a:r>
            <a:r>
              <a:rPr kumimoji="1" lang="en-US" altLang="ja-JP" dirty="0"/>
              <a:t>2 </a:t>
            </a:r>
            <a:r>
              <a:rPr kumimoji="1" lang="en-US" altLang="ja-JP" dirty="0" err="1"/>
              <a:t>μSv</a:t>
            </a:r>
            <a:r>
              <a:rPr kumimoji="1" lang="en-US" altLang="ja-JP" dirty="0"/>
              <a:t>/h</a:t>
            </a:r>
            <a:r>
              <a:rPr kumimoji="1" lang="ja-JP" altLang="en-US"/>
              <a:t>以下となっているものもあります。</a:t>
            </a:r>
          </a:p>
        </p:txBody>
      </p:sp>
    </p:spTree>
    <p:extLst>
      <p:ext uri="{BB962C8B-B14F-4D97-AF65-F5344CB8AC3E}">
        <p14:creationId xmlns:p14="http://schemas.microsoft.com/office/powerpoint/2010/main" val="2116503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D2391DF-9149-4490-AF42-5EDB32D2CEBC}"/>
              </a:ext>
            </a:extLst>
          </p:cNvPr>
          <p:cNvSpPr txBox="1"/>
          <p:nvPr/>
        </p:nvSpPr>
        <p:spPr>
          <a:xfrm>
            <a:off x="693682" y="935421"/>
            <a:ext cx="10804635" cy="3293209"/>
          </a:xfrm>
          <a:prstGeom prst="rect">
            <a:avLst/>
          </a:prstGeom>
          <a:noFill/>
        </p:spPr>
        <p:txBody>
          <a:bodyPr wrap="square" rtlCol="0">
            <a:spAutoFit/>
          </a:bodyPr>
          <a:lstStyle/>
          <a:p>
            <a:r>
              <a:rPr kumimoji="1" lang="ja-JP" altLang="en-US" sz="3200" b="1">
                <a:solidFill>
                  <a:schemeClr val="accent2"/>
                </a:solidFill>
              </a:rPr>
              <a:t>教訓：</a:t>
            </a:r>
            <a:endParaRPr kumimoji="1" lang="en-US" altLang="ja-JP" sz="3200" b="1" dirty="0">
              <a:solidFill>
                <a:schemeClr val="accent2"/>
              </a:solidFill>
            </a:endParaRPr>
          </a:p>
          <a:p>
            <a:endParaRPr kumimoji="1" lang="en-US" altLang="ja-JP" sz="3200" b="1" dirty="0">
              <a:solidFill>
                <a:schemeClr val="accent2"/>
              </a:solidFill>
            </a:endParaRPr>
          </a:p>
          <a:p>
            <a:pPr marL="285750" indent="-285750">
              <a:buFont typeface="Arial" panose="020B0604020202020204" pitchFamily="34" charset="0"/>
              <a:buChar char="•"/>
            </a:pPr>
            <a:r>
              <a:rPr lang="ja-JP" altLang="en-US" sz="2400"/>
              <a:t>管理者により線量計の保管場所が確保されている場合は、</a:t>
            </a:r>
            <a:r>
              <a:rPr lang="ja-JP" altLang="en-US" sz="2400" b="1" u="sng">
                <a:solidFill>
                  <a:srgbClr val="FF0000"/>
                </a:solidFill>
              </a:rPr>
              <a:t>確保された場所で保管</a:t>
            </a:r>
            <a:r>
              <a:rPr lang="ja-JP" altLang="en-US" sz="2400"/>
              <a:t>する。</a:t>
            </a:r>
            <a:endParaRPr lang="en-US" altLang="ja-JP" sz="2400" dirty="0"/>
          </a:p>
          <a:p>
            <a:pPr marL="285750" indent="-285750">
              <a:buFont typeface="Arial" panose="020B0604020202020204" pitchFamily="34" charset="0"/>
              <a:buChar char="•"/>
            </a:pPr>
            <a:r>
              <a:rPr kumimoji="1" lang="ja-JP" altLang="en-US" sz="2400">
                <a:solidFill>
                  <a:schemeClr val="accent4"/>
                </a:solidFill>
              </a:rPr>
              <a:t>自然放射線源であっても、デスク等、身の回りに置かない</a:t>
            </a:r>
            <a:r>
              <a:rPr kumimoji="1" lang="ja-JP" altLang="en-US" sz="2400"/>
              <a:t>。</a:t>
            </a:r>
            <a:endParaRPr kumimoji="1" lang="en-US" altLang="ja-JP" sz="2400" dirty="0"/>
          </a:p>
          <a:p>
            <a:pPr marL="285750" indent="-285750">
              <a:buFont typeface="Arial" panose="020B0604020202020204" pitchFamily="34" charset="0"/>
              <a:buChar char="•"/>
            </a:pPr>
            <a:r>
              <a:rPr lang="ja-JP" altLang="en-US" sz="2400"/>
              <a:t>照射装置や加速器などの使用中に</a:t>
            </a:r>
            <a:r>
              <a:rPr lang="ja-JP" altLang="en-US" sz="2400" b="1" u="sng">
                <a:solidFill>
                  <a:srgbClr val="92D050"/>
                </a:solidFill>
              </a:rPr>
              <a:t>線量率が上昇する場所</a:t>
            </a:r>
            <a:r>
              <a:rPr lang="ja-JP" altLang="en-US" sz="2400"/>
              <a:t>は、線量計の保管場所にしてはいけない。</a:t>
            </a:r>
            <a:endParaRPr lang="en-US" altLang="ja-JP" sz="2400" dirty="0"/>
          </a:p>
          <a:p>
            <a:pPr marL="285750" indent="-285750">
              <a:buFont typeface="Arial" panose="020B0604020202020204" pitchFamily="34" charset="0"/>
              <a:buChar char="•"/>
            </a:pPr>
            <a:r>
              <a:rPr kumimoji="1" lang="ja-JP" altLang="en-US" sz="2400"/>
              <a:t>できれば、線量計の保管場所は保管前に線量率測定を行う。</a:t>
            </a:r>
          </a:p>
        </p:txBody>
      </p:sp>
    </p:spTree>
    <p:extLst>
      <p:ext uri="{BB962C8B-B14F-4D97-AF65-F5344CB8AC3E}">
        <p14:creationId xmlns:p14="http://schemas.microsoft.com/office/powerpoint/2010/main" val="381484723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497</TotalTime>
  <Words>873</Words>
  <Application>Microsoft Macintosh PowerPoint</Application>
  <PresentationFormat>ワイド画面</PresentationFormat>
  <Paragraphs>32</Paragraphs>
  <Slides>3</Slides>
  <Notes>3</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vt:i4>
      </vt:variant>
    </vt:vector>
  </HeadingPairs>
  <TitlesOfParts>
    <vt:vector size="7" baseType="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鈴木　智和</dc:creator>
  <cp:lastModifiedBy>鈴木　智和</cp:lastModifiedBy>
  <cp:revision>5</cp:revision>
  <dcterms:created xsi:type="dcterms:W3CDTF">2025-02-25T04:35:59Z</dcterms:created>
  <dcterms:modified xsi:type="dcterms:W3CDTF">2025-09-18T09:07:16Z</dcterms:modified>
</cp:coreProperties>
</file>