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1" r:id="rId4"/>
    <p:sldId id="261" r:id="rId5"/>
    <p:sldId id="268" r:id="rId6"/>
    <p:sldId id="273" r:id="rId7"/>
    <p:sldId id="274" r:id="rId8"/>
    <p:sldId id="272" r:id="rId9"/>
    <p:sldId id="260" r:id="rId10"/>
    <p:sldId id="259" r:id="rId11"/>
    <p:sldId id="262" r:id="rId12"/>
    <p:sldId id="270" r:id="rId13"/>
    <p:sldId id="263" r:id="rId14"/>
    <p:sldId id="264" r:id="rId15"/>
    <p:sldId id="269" r:id="rId16"/>
    <p:sldId id="275" r:id="rId17"/>
    <p:sldId id="265" r:id="rId18"/>
    <p:sldId id="266" r:id="rId1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2" autoAdjust="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358-12AA-40EE-AF05-F2415EB5AFC5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5518-8027-4508-8CAA-F63F9D2154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49806-6D68-4CC0-B914-E31060F5FF7A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1C4A7-AD24-45C6-BB40-449761CF8A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C4A7-AD24-45C6-BB40-449761CF8A1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2A92A3-84B2-4DE2-B2E6-16D4753547A3}" type="datetimeFigureOut">
              <a:rPr kumimoji="1" lang="ja-JP" altLang="en-US" smtClean="0"/>
              <a:pPr/>
              <a:t>2007/12/22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251E62-E67F-42B3-BC3E-3473A9BA21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714412" y="2571744"/>
            <a:ext cx="1085854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B-field calculation for </a:t>
            </a:r>
            <a:br>
              <a:rPr lang="en-US" altLang="ja-JP" dirty="0" smtClean="0"/>
            </a:br>
            <a:r>
              <a:rPr lang="en-US" altLang="ja-JP" dirty="0" smtClean="0"/>
              <a:t>new TPC experiment </a:t>
            </a:r>
            <a:br>
              <a:rPr lang="en-US" altLang="ja-JP" dirty="0" smtClean="0"/>
            </a:br>
            <a:r>
              <a:rPr lang="en-US" altLang="ja-JP" dirty="0" smtClean="0"/>
              <a:t>and some calibration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00430" y="4286256"/>
            <a:ext cx="5643570" cy="1214446"/>
          </a:xfrm>
        </p:spPr>
        <p:txBody>
          <a:bodyPr/>
          <a:lstStyle/>
          <a:p>
            <a:pPr algn="ctr"/>
            <a:r>
              <a:rPr kumimoji="1" lang="en-US" altLang="ja-JP" dirty="0" err="1" smtClean="0"/>
              <a:t>Ryosuke</a:t>
            </a:r>
            <a:r>
              <a:rPr kumimoji="1" lang="en-US" altLang="ja-JP" dirty="0" smtClean="0"/>
              <a:t> Yamamura</a:t>
            </a:r>
          </a:p>
          <a:p>
            <a:pPr algn="ctr"/>
            <a:r>
              <a:rPr lang="en-US" altLang="ja-JP" dirty="0" smtClean="0"/>
              <a:t>2007.12.22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59377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LEPS Magnet 3D view from </a:t>
            </a:r>
            <a:r>
              <a:rPr lang="en-US" altLang="ja-JP" dirty="0" err="1" smtClean="0"/>
              <a:t>Radia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2942993" cy="26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00108"/>
            <a:ext cx="3533771" cy="28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3500462" cy="25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857224" y="428604"/>
            <a:ext cx="375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Other pictures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Drift-line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480" y="3500438"/>
            <a:ext cx="5572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/>
              <a:t>・</a:t>
            </a:r>
            <a:r>
              <a:rPr lang="en-US" altLang="ja-JP" sz="2200" dirty="0" smtClean="0"/>
              <a:t>using B-field map made by </a:t>
            </a:r>
            <a:r>
              <a:rPr lang="en-US" altLang="ja-JP" sz="2200" dirty="0" err="1" smtClean="0"/>
              <a:t>Radia</a:t>
            </a:r>
            <a:r>
              <a:rPr lang="en-US" altLang="ja-JP" sz="2200" dirty="0" smtClean="0"/>
              <a:t>(60A)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Drift line(x-z plane)</a:t>
            </a:r>
            <a:endParaRPr kumimoji="1" lang="ja-JP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10" y="1714488"/>
            <a:ext cx="368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Test exp</a:t>
            </a:r>
          </a:p>
          <a:p>
            <a:r>
              <a:rPr lang="en-US" altLang="ja-JP" dirty="0" smtClean="0"/>
              <a:t>(solenoid-Dipole gap=400mm)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90" y="1714488"/>
            <a:ext cx="39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Next exp</a:t>
            </a:r>
          </a:p>
          <a:p>
            <a:r>
              <a:rPr kumimoji="1" lang="en-US" altLang="ja-JP" dirty="0" smtClean="0"/>
              <a:t>(Solenoid-Dipole gap=468.5mm)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14620"/>
            <a:ext cx="3495677" cy="34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71744"/>
            <a:ext cx="3571900" cy="35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線矢印コネクタ 11"/>
          <p:cNvCxnSpPr/>
          <p:nvPr/>
        </p:nvCxnSpPr>
        <p:spPr>
          <a:xfrm>
            <a:off x="4214810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71670" y="1214422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Move solenoid magnet 68.5mm upstream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786182" y="164305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714480" y="3429000"/>
            <a:ext cx="1357322" cy="20002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143636" y="3429000"/>
            <a:ext cx="1428760" cy="207170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71868" y="571501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5786" y="2714620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14942" y="2714620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072462" y="5857892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cxnSp>
        <p:nvCxnSpPr>
          <p:cNvPr id="23" name="直線矢印コネクタ 22"/>
          <p:cNvCxnSpPr/>
          <p:nvPr/>
        </p:nvCxnSpPr>
        <p:spPr>
          <a:xfrm rot="10800000" flipV="1">
            <a:off x="3143240" y="3429000"/>
            <a:ext cx="1000132" cy="64294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714876" y="3429000"/>
            <a:ext cx="1357322" cy="85725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143372" y="314324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TPC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rot="16200000" flipV="1">
            <a:off x="2500298" y="5072074"/>
            <a:ext cx="164307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6200000" flipV="1">
            <a:off x="1785918" y="4572008"/>
            <a:ext cx="1714512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500430" y="621508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loss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00826" y="614364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Improve!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1538" y="5286388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Shield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43240" y="3357562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Drift plane</a:t>
            </a:r>
            <a:endParaRPr kumimoji="1" lang="ja-JP" alt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Drift line(x-y plane) for pad9</a:t>
            </a:r>
            <a:endParaRPr kumimoji="1" lang="ja-JP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714488"/>
            <a:ext cx="368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Test exp</a:t>
            </a:r>
          </a:p>
          <a:p>
            <a:r>
              <a:rPr lang="en-US" altLang="ja-JP" dirty="0" smtClean="0"/>
              <a:t>(solenoid-Dipole gap=400mm)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190" y="1714488"/>
            <a:ext cx="39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Next exp</a:t>
            </a:r>
          </a:p>
          <a:p>
            <a:r>
              <a:rPr kumimoji="1" lang="en-US" altLang="ja-JP" dirty="0" smtClean="0"/>
              <a:t>(Solenoid-Dipole gap=468.5mm)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643338" cy="36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58"/>
            <a:ext cx="3643338" cy="363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線矢印コネクタ 11"/>
          <p:cNvCxnSpPr/>
          <p:nvPr/>
        </p:nvCxnSpPr>
        <p:spPr>
          <a:xfrm>
            <a:off x="4429124" y="457200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六角形 12"/>
          <p:cNvSpPr/>
          <p:nvPr/>
        </p:nvSpPr>
        <p:spPr>
          <a:xfrm>
            <a:off x="1928794" y="4071942"/>
            <a:ext cx="1285884" cy="1071570"/>
          </a:xfrm>
          <a:prstGeom prst="hex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六角形 13"/>
          <p:cNvSpPr/>
          <p:nvPr/>
        </p:nvSpPr>
        <p:spPr>
          <a:xfrm>
            <a:off x="6215074" y="4000504"/>
            <a:ext cx="1357322" cy="1143008"/>
          </a:xfrm>
          <a:prstGeom prst="hex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2500298" y="3571876"/>
            <a:ext cx="500066" cy="21431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714612" y="3214686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overlap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86182" y="607220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5786" y="2928934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14942" y="2928934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3900" y="607220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mm</a:t>
            </a:r>
            <a:endParaRPr kumimoji="1" lang="ja-JP" altLang="en-US" sz="1200" dirty="0"/>
          </a:p>
        </p:txBody>
      </p:sp>
      <p:cxnSp>
        <p:nvCxnSpPr>
          <p:cNvPr id="27" name="直線矢印コネクタ 26"/>
          <p:cNvCxnSpPr/>
          <p:nvPr/>
        </p:nvCxnSpPr>
        <p:spPr>
          <a:xfrm rot="10800000">
            <a:off x="2786050" y="4714884"/>
            <a:ext cx="164307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4929190" y="4643446"/>
            <a:ext cx="1643074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429124" y="60007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TPC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8578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Calibration(TPC test exp</a:t>
            </a:r>
            <a:r>
              <a:rPr lang="ja-JP" altLang="en-US" dirty="0" smtClean="0"/>
              <a:t> </a:t>
            </a:r>
            <a:r>
              <a:rPr lang="en-US" altLang="ja-JP" dirty="0" smtClean="0"/>
              <a:t>r11028</a:t>
            </a:r>
            <a:r>
              <a:rPr kumimoji="1" lang="en-US" altLang="ja-JP" dirty="0" smtClean="0"/>
              <a:t>)</a:t>
            </a:r>
            <a:br>
              <a:rPr kumimoji="1" lang="en-US" altLang="ja-JP" dirty="0" smtClean="0"/>
            </a:br>
            <a:r>
              <a:rPr kumimoji="1" lang="en-US" altLang="ja-JP" dirty="0" smtClean="0"/>
              <a:t>-still in progress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-inner</a:t>
            </a:r>
            <a:endParaRPr kumimoji="1" lang="ja-JP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68" y="1928802"/>
            <a:ext cx="4124332" cy="412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285720" y="2643182"/>
            <a:ext cx="410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</a:t>
            </a:r>
            <a:r>
              <a:rPr kumimoji="1" lang="en-US" altLang="ja-JP" dirty="0" smtClean="0"/>
              <a:t>It couldn’t solve the 2ns bunch(</a:t>
            </a:r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using inner </a:t>
            </a:r>
            <a:r>
              <a:rPr lang="en-US" altLang="ja-JP" dirty="0" err="1" smtClean="0"/>
              <a:t>scintillator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3786190"/>
            <a:ext cx="483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inner </a:t>
            </a:r>
            <a:r>
              <a:rPr kumimoji="1" lang="en-US" altLang="ja-JP" dirty="0" err="1" smtClean="0"/>
              <a:t>scintillator’s</a:t>
            </a:r>
            <a:r>
              <a:rPr kumimoji="1" lang="en-US" altLang="ja-JP" dirty="0" smtClean="0"/>
              <a:t> time resolution was</a:t>
            </a:r>
          </a:p>
          <a:p>
            <a:r>
              <a:rPr kumimoji="1" lang="en-US" altLang="ja-JP" dirty="0" smtClean="0"/>
              <a:t>  more than 700ps (from cosmic-ray test)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34" y="4857760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so use </a:t>
            </a:r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-tagger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-Tagger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374317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643182"/>
            <a:ext cx="3786214" cy="37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785786" y="2071678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Before slewing correction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628" y="2071678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After slewing correction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214810" y="435769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715008" y="3857628"/>
            <a:ext cx="1357322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285852" y="3786190"/>
            <a:ext cx="1285884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-Tagger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6489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428596" y="1357298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It could solve 2ns bunch(</a:t>
            </a:r>
            <a:r>
              <a:rPr lang="en-US" altLang="ja-JP" dirty="0" err="1" smtClean="0"/>
              <a:t>rf</a:t>
            </a:r>
            <a:r>
              <a:rPr lang="en-US" altLang="ja-JP" dirty="0" smtClean="0"/>
              <a:t>) </a:t>
            </a:r>
          </a:p>
          <a:p>
            <a:r>
              <a:rPr kumimoji="1" lang="en-US" altLang="ja-JP" dirty="0" smtClean="0"/>
              <a:t>using </a:t>
            </a:r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-tagger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14942" y="1285860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Tagger PL resolution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29322" y="164305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≅</a:t>
            </a:r>
            <a:r>
              <a:rPr kumimoji="1" lang="en-US" altLang="ja-JP" dirty="0" smtClean="0">
                <a:solidFill>
                  <a:srgbClr val="FF0000"/>
                </a:solidFill>
              </a:rPr>
              <a:t>219ps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363224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5643570" y="578645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Gaussian Fitting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Calculation of magnetic field</a:t>
            </a:r>
          </a:p>
          <a:p>
            <a:pPr>
              <a:buNone/>
            </a:pPr>
            <a:r>
              <a:rPr lang="en-US" altLang="ja-JP" dirty="0" smtClean="0"/>
              <a:t>    (using </a:t>
            </a:r>
            <a:r>
              <a:rPr lang="en-US" altLang="ja-JP" dirty="0" err="1" smtClean="0"/>
              <a:t>Radia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kumimoji="1" lang="en-US" altLang="ja-JP" dirty="0" smtClean="0"/>
              <a:t>Drift line</a:t>
            </a:r>
          </a:p>
          <a:p>
            <a:r>
              <a:rPr lang="en-US" altLang="ja-JP" dirty="0" smtClean="0"/>
              <a:t>Calibration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  </a:t>
            </a:r>
            <a:endParaRPr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pPr algn="ctr"/>
            <a:r>
              <a:rPr lang="en-US" altLang="ja-JP" dirty="0" err="1" smtClean="0"/>
              <a:t>Radia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Radia</a:t>
            </a:r>
            <a:r>
              <a:rPr lang="en-US" altLang="ja-JP" dirty="0" smtClean="0"/>
              <a:t> was magnetic calculation code built at the  European Synchrotron Radiation Facility(ESRF)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using Boundary Integral Methods</a:t>
            </a:r>
          </a:p>
          <a:p>
            <a:pPr>
              <a:buNone/>
            </a:pPr>
            <a:r>
              <a:rPr lang="en-US" altLang="ja-JP" dirty="0" smtClean="0"/>
              <a:t> (TOSCA : using Finite Elementary Methods)</a:t>
            </a:r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About </a:t>
            </a:r>
            <a:r>
              <a:rPr kumimoji="1" lang="en-US" altLang="ja-JP" dirty="0" err="1" smtClean="0"/>
              <a:t>Radia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advantages</a:t>
            </a:r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free software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does not need to mesh the vacuum</a:t>
            </a:r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could calculate full-geometry</a:t>
            </a:r>
          </a:p>
          <a:p>
            <a:pPr>
              <a:buNone/>
            </a:pPr>
            <a:r>
              <a:rPr kumimoji="1" lang="en-US" altLang="ja-JP" dirty="0" smtClean="0"/>
              <a:t> (It is hard using TOSCA)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The disadvantages</a:t>
            </a:r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could not use on </a:t>
            </a:r>
            <a:r>
              <a:rPr lang="en-US" altLang="ja-JP" dirty="0" err="1" smtClean="0"/>
              <a:t>miho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more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Radia</a:t>
            </a:r>
            <a:r>
              <a:rPr kumimoji="1" lang="en-US" altLang="ja-JP" dirty="0" smtClean="0"/>
              <a:t>(compared with TOSCA)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z-position</a:t>
            </a:r>
          </a:p>
          <a:p>
            <a:r>
              <a:rPr kumimoji="1" lang="en-US" altLang="ja-JP" dirty="0" smtClean="0"/>
              <a:t>Solenoid center=-1545.4mm(test exp)</a:t>
            </a:r>
          </a:p>
          <a:p>
            <a:pPr>
              <a:buNone/>
            </a:pPr>
            <a:r>
              <a:rPr lang="en-US" altLang="ja-JP" dirty="0" smtClean="0"/>
              <a:t>                           =-1613.9mm(next exp)</a:t>
            </a:r>
            <a:endParaRPr kumimoji="1" lang="en-US" altLang="ja-JP" dirty="0" smtClean="0"/>
          </a:p>
          <a:p>
            <a:r>
              <a:rPr lang="en-US" altLang="ja-JP" dirty="0" smtClean="0"/>
              <a:t>Dipole center=0mm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Gap(Dipole-solenoid)</a:t>
            </a:r>
          </a:p>
          <a:p>
            <a:pPr>
              <a:buNone/>
            </a:pPr>
            <a:r>
              <a:rPr lang="en-US" altLang="ja-JP" dirty="0" smtClean="0"/>
              <a:t>400mm(test exp)</a:t>
            </a:r>
          </a:p>
          <a:p>
            <a:pPr>
              <a:buNone/>
            </a:pPr>
            <a:r>
              <a:rPr kumimoji="1" lang="en-US" altLang="ja-JP" dirty="0" smtClean="0"/>
              <a:t>468.5mm(next exp)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Solenoid current = 60A,45A (45A: for test exp)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Calculation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Solenoid cross section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6286519" cy="437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>
            <a:off x="3071802" y="6143644"/>
            <a:ext cx="45005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429256" y="635795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z(mm)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B-field(on z-axis)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288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428596" y="150017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Bx</a:t>
            </a:r>
            <a:r>
              <a:rPr kumimoji="1" lang="en-US" altLang="ja-JP" dirty="0" smtClean="0"/>
              <a:t>(T)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6050" y="350043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z(mm)</a:t>
            </a:r>
            <a:endParaRPr kumimoji="1" lang="ja-JP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280444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4643438" y="150017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By(T)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00892" y="34290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z(mm)</a:t>
            </a:r>
            <a:endParaRPr kumimoji="1" lang="ja-JP" alt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00570"/>
            <a:ext cx="2857520" cy="180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3214678" y="41433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Bz</a:t>
            </a:r>
            <a:r>
              <a:rPr kumimoji="1" lang="en-US" altLang="ja-JP" dirty="0" smtClean="0"/>
              <a:t>(T)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72132" y="60722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z(mm)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6072198" y="1643050"/>
            <a:ext cx="642942" cy="192882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929058" y="4143380"/>
            <a:ext cx="642942" cy="207170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86248" y="392906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Solenoid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00826" y="135729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ipole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rot="16200000" flipV="1">
            <a:off x="4214810" y="5929330"/>
            <a:ext cx="50006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286248" y="6429396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z=-1545.4mm</a:t>
            </a:r>
            <a:endParaRPr kumimoji="1" lang="ja-JP" alt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Solenoid magnetic field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7814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571472" y="1500174"/>
            <a:ext cx="3098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Master thesis Sawada-san</a:t>
            </a:r>
          </a:p>
          <a:p>
            <a:r>
              <a:rPr lang="en-US" altLang="ja-JP" dirty="0" smtClean="0"/>
              <a:t>(using TOSCA)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5008" y="1214422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Using </a:t>
            </a:r>
            <a:r>
              <a:rPr lang="en-US" altLang="ja-JP" dirty="0" err="1" smtClean="0"/>
              <a:t>Radia</a:t>
            </a:r>
            <a:r>
              <a:rPr lang="en-US" altLang="ja-JP" dirty="0" smtClean="0"/>
              <a:t>(x=0,y=0)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5997" y="400050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z(mm)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6314" y="135729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Bz</a:t>
            </a:r>
            <a:r>
              <a:rPr kumimoji="1" lang="en-US" altLang="ja-JP" dirty="0" smtClean="0"/>
              <a:t>(T)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3714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24375"/>
            <a:ext cx="36385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/>
          <p:cNvSpPr txBox="1"/>
          <p:nvPr/>
        </p:nvSpPr>
        <p:spPr>
          <a:xfrm>
            <a:off x="5857884" y="414338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(x=150mm,y=0)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4643438" y="2643182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 flipV="1">
            <a:off x="4394199" y="5249875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8215338" y="3929066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867276" y="415290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Bz</a:t>
            </a:r>
            <a:r>
              <a:rPr kumimoji="1" lang="en-US" altLang="ja-JP" dirty="0" smtClean="0"/>
              <a:t>(T)</a:t>
            </a:r>
            <a:endParaRPr kumimoji="1" lang="ja-JP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1606</TotalTime>
  <Words>320</Words>
  <Application>Microsoft Office PowerPoint</Application>
  <PresentationFormat>画面に合わせる (4:3)</PresentationFormat>
  <Paragraphs>120</Paragraphs>
  <Slides>18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ビジネス</vt:lpstr>
      <vt:lpstr>B-field calculation for  new TPC experiment  and some calibration </vt:lpstr>
      <vt:lpstr>Outline</vt:lpstr>
      <vt:lpstr>Radia</vt:lpstr>
      <vt:lpstr>About Radia</vt:lpstr>
      <vt:lpstr>Radia(compared with TOSCA)</vt:lpstr>
      <vt:lpstr>Calculation</vt:lpstr>
      <vt:lpstr>Solenoid cross section</vt:lpstr>
      <vt:lpstr>B-field(on z-axis)</vt:lpstr>
      <vt:lpstr>Solenoid magnetic field</vt:lpstr>
      <vt:lpstr>LEPS Magnet 3D view from Radia</vt:lpstr>
      <vt:lpstr>スライド 11</vt:lpstr>
      <vt:lpstr>Drift-line</vt:lpstr>
      <vt:lpstr>スライド 13</vt:lpstr>
      <vt:lpstr>スライド 14</vt:lpstr>
      <vt:lpstr>Calibration(TPC test exp r11028) -still in progress</vt:lpstr>
      <vt:lpstr>Rf-inner</vt:lpstr>
      <vt:lpstr>Rf-Tagger</vt:lpstr>
      <vt:lpstr>Rf-Tagger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Ryosuke</dc:creator>
  <cp:lastModifiedBy>Ryosuke</cp:lastModifiedBy>
  <cp:revision>160</cp:revision>
  <dcterms:created xsi:type="dcterms:W3CDTF">2007-12-21T01:16:31Z</dcterms:created>
  <dcterms:modified xsi:type="dcterms:W3CDTF">2007-12-22T09:33:43Z</dcterms:modified>
</cp:coreProperties>
</file>